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7" r:id="rId2"/>
    <p:sldId id="479" r:id="rId3"/>
    <p:sldId id="467" r:id="rId4"/>
    <p:sldId id="468" r:id="rId5"/>
    <p:sldId id="478" r:id="rId6"/>
    <p:sldId id="383" r:id="rId7"/>
    <p:sldId id="384" r:id="rId8"/>
    <p:sldId id="385" r:id="rId9"/>
    <p:sldId id="386" r:id="rId10"/>
    <p:sldId id="387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391" r:id="rId19"/>
    <p:sldId id="392" r:id="rId20"/>
    <p:sldId id="499" r:id="rId21"/>
    <p:sldId id="393" r:id="rId22"/>
    <p:sldId id="394" r:id="rId23"/>
    <p:sldId id="395" r:id="rId24"/>
    <p:sldId id="396" r:id="rId25"/>
    <p:sldId id="397" r:id="rId26"/>
    <p:sldId id="398" r:id="rId27"/>
    <p:sldId id="458" r:id="rId28"/>
    <p:sldId id="459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60" r:id="rId37"/>
    <p:sldId id="461" r:id="rId38"/>
    <p:sldId id="462" r:id="rId39"/>
    <p:sldId id="463" r:id="rId40"/>
    <p:sldId id="464" r:id="rId41"/>
    <p:sldId id="465" r:id="rId42"/>
    <p:sldId id="466" r:id="rId43"/>
    <p:sldId id="453" r:id="rId44"/>
    <p:sldId id="454" r:id="rId45"/>
    <p:sldId id="455" r:id="rId46"/>
    <p:sldId id="456" r:id="rId47"/>
    <p:sldId id="268" r:id="rId48"/>
    <p:sldId id="270" r:id="rId49"/>
    <p:sldId id="498" r:id="rId50"/>
    <p:sldId id="272" r:id="rId51"/>
    <p:sldId id="487" r:id="rId52"/>
    <p:sldId id="488" r:id="rId53"/>
    <p:sldId id="489" r:id="rId54"/>
    <p:sldId id="490" r:id="rId55"/>
    <p:sldId id="491" r:id="rId56"/>
    <p:sldId id="494" r:id="rId57"/>
    <p:sldId id="495" r:id="rId58"/>
    <p:sldId id="496" r:id="rId59"/>
    <p:sldId id="497" r:id="rId60"/>
    <p:sldId id="427" r:id="rId61"/>
    <p:sldId id="428" r:id="rId62"/>
    <p:sldId id="429" r:id="rId63"/>
    <p:sldId id="430" r:id="rId64"/>
    <p:sldId id="500" r:id="rId65"/>
    <p:sldId id="501" r:id="rId66"/>
    <p:sldId id="502" r:id="rId67"/>
    <p:sldId id="503" r:id="rId68"/>
    <p:sldId id="504" r:id="rId69"/>
    <p:sldId id="505" r:id="rId70"/>
    <p:sldId id="480" r:id="rId71"/>
    <p:sldId id="481" r:id="rId72"/>
    <p:sldId id="482" r:id="rId73"/>
    <p:sldId id="483" r:id="rId74"/>
    <p:sldId id="484" r:id="rId75"/>
    <p:sldId id="485" r:id="rId76"/>
    <p:sldId id="486" r:id="rId77"/>
    <p:sldId id="443" r:id="rId78"/>
    <p:sldId id="444" r:id="rId79"/>
    <p:sldId id="445" r:id="rId80"/>
    <p:sldId id="446" r:id="rId81"/>
    <p:sldId id="447" r:id="rId82"/>
    <p:sldId id="320" r:id="rId83"/>
    <p:sldId id="457" r:id="rId8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1847A-43FF-499E-A59C-840D8A626F1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B0639-162A-4FCC-9049-F8AD17731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57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79375" y="642938"/>
            <a:ext cx="10399713" cy="5849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lIns="99038" tIns="49519" rIns="99038" bIns="49519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512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987938" y="3052373"/>
            <a:ext cx="7903496" cy="2497396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577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0450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256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7215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8115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8887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524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2836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774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66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8013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86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719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72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738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9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5487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0596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2301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0612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996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05503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8105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5078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1375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1111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3791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4161" y="3372811"/>
            <a:ext cx="8186292" cy="3194364"/>
          </a:xfrm>
          <a:prstGeom prst="rect">
            <a:avLst/>
          </a:prstGeom>
        </p:spPr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9358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0854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68505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1820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400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84590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56CCC-E891-0445-A90A-41CBE559402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9204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78789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51661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66398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737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11389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99431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98271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38436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813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00728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7665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32323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0639-162A-4FCC-9049-F8AD1773172F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4960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52428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885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4161" y="3372811"/>
            <a:ext cx="8186292" cy="3194364"/>
          </a:xfrm>
          <a:prstGeom prst="rect">
            <a:avLst/>
          </a:prstGeom>
        </p:spPr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052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2211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702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987938" y="3052373"/>
            <a:ext cx="7903496" cy="2497396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10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10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68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5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仅标题-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12285" y="387352"/>
            <a:ext cx="11279716" cy="8683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zh-CN" dirty="0"/>
              <a:t>Main Title | Subtitle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299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（单语言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3D9960B-E892-4244-9C93-798E4CE9FE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1538125"/>
            <a:ext cx="11040533" cy="48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377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754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单击此处添加正文内容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2E75DC-B708-2847-90A1-BA05DCB7F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4" y="468926"/>
            <a:ext cx="5477109" cy="4103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67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单击此处添加正文标题</a:t>
            </a:r>
            <a:endParaRPr lang="en-US" dirty="0"/>
          </a:p>
        </p:txBody>
      </p:sp>
      <p:cxnSp>
        <p:nvCxnSpPr>
          <p:cNvPr id="12" name="直接连接符 15">
            <a:extLst>
              <a:ext uri="{FF2B5EF4-FFF2-40B4-BE49-F238E27FC236}">
                <a16:creationId xmlns:a16="http://schemas.microsoft.com/office/drawing/2014/main" id="{B1BDEBAC-14A1-A740-9934-C2DEFAF3B550}"/>
              </a:ext>
            </a:extLst>
          </p:cNvPr>
          <p:cNvCxnSpPr>
            <a:cxnSpLocks/>
          </p:cNvCxnSpPr>
          <p:nvPr userDrawn="1"/>
        </p:nvCxnSpPr>
        <p:spPr>
          <a:xfrm flipV="1">
            <a:off x="575734" y="1150204"/>
            <a:ext cx="8855457" cy="1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3D34D5F0-493D-7845-8D3A-2B8030EC8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3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pos="272">
          <p15:clr>
            <a:srgbClr val="A4A3A4"/>
          </p15:clr>
        </p15:guide>
        <p15:guide id="4" pos="5488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3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52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09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67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81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50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58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79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2E21A-71EA-476A-880F-9C5E77AA9FB0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GSEDS_d46a6755_a4568d46_1_7"/>
          <p:cNvSpPr txBox="1">
            <a:spLocks noChangeAspect="1"/>
          </p:cNvSpPr>
          <p:nvPr userDrawn="1"/>
        </p:nvSpPr>
        <p:spPr>
          <a:xfrm rot="18900000">
            <a:off x="2169284" y="3028891"/>
            <a:ext cx="7853432" cy="800219"/>
          </a:xfrm>
          <a:prstGeom prst="rect">
            <a:avLst/>
          </a:prstGeom>
          <a:noFill/>
        </p:spPr>
        <p:txBody>
          <a:bodyPr vert="horz" wrap="none" rtlCol="0" anchor="ctr" anchorCtr="1">
            <a:spAutoFit/>
          </a:bodyPr>
          <a:lstStyle/>
          <a:p>
            <a:r>
              <a:rPr kumimoji="0" lang="en-US" altLang="zh-CN" sz="4600" b="0" i="0" u="none" normalizeH="0" smtClean="0">
                <a:solidFill>
                  <a:srgbClr val="808080">
                    <a:alpha val="3137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409987  da hua  2023-10-12</a:t>
            </a:r>
            <a:endParaRPr kumimoji="0" lang="zh-CN" altLang="en-US" sz="4600" b="0" i="0" u="none" normalizeH="0">
              <a:solidFill>
                <a:srgbClr val="808080">
                  <a:alpha val="3137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577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891" y="51793"/>
            <a:ext cx="11279716" cy="86836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ea typeface="Segoe UI" panose="020B0502040204020203" pitchFamily="34" charset="0"/>
              </a:rPr>
              <a:t>Name Rule </a:t>
            </a:r>
            <a:r>
              <a:rPr lang="en-US" altLang="zh-CN" sz="4000" dirty="0" smtClean="0">
                <a:ea typeface="Segoe UI" panose="020B0502040204020203" pitchFamily="34" charset="0"/>
              </a:rPr>
              <a:t>V20231012</a:t>
            </a:r>
            <a:endParaRPr lang="zh-CN" altLang="en-US" sz="4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88727"/>
              </p:ext>
            </p:extLst>
          </p:nvPr>
        </p:nvGraphicFramePr>
        <p:xfrm>
          <a:off x="765086" y="933217"/>
          <a:ext cx="10461334" cy="555404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136850">
                  <a:extLst>
                    <a:ext uri="{9D8B030D-6E8A-4147-A177-3AD203B41FA5}">
                      <a16:colId xmlns:a16="http://schemas.microsoft.com/office/drawing/2014/main" val="670172929"/>
                    </a:ext>
                  </a:extLst>
                </a:gridCol>
                <a:gridCol w="4407755">
                  <a:extLst>
                    <a:ext uri="{9D8B030D-6E8A-4147-A177-3AD203B41FA5}">
                      <a16:colId xmlns:a16="http://schemas.microsoft.com/office/drawing/2014/main" val="3901132789"/>
                    </a:ext>
                  </a:extLst>
                </a:gridCol>
                <a:gridCol w="901383">
                  <a:extLst>
                    <a:ext uri="{9D8B030D-6E8A-4147-A177-3AD203B41FA5}">
                      <a16:colId xmlns:a16="http://schemas.microsoft.com/office/drawing/2014/main" val="3834014326"/>
                    </a:ext>
                  </a:extLst>
                </a:gridCol>
                <a:gridCol w="4015346">
                  <a:extLst>
                    <a:ext uri="{9D8B030D-6E8A-4147-A177-3AD203B41FA5}">
                      <a16:colId xmlns:a16="http://schemas.microsoft.com/office/drawing/2014/main" val="4140869769"/>
                    </a:ext>
                  </a:extLst>
                </a:gridCol>
              </a:tblGrid>
              <a:tr h="383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900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847521"/>
                  </a:ext>
                </a:extLst>
              </a:tr>
              <a:tr h="3267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V20231012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ATM DVR/NVR</a:t>
                      </a:r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222800"/>
                  </a:ext>
                </a:extLst>
              </a:tr>
              <a:tr h="3267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HDCVI Recorder (XVR)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Thermal Camera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246815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3~5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HDCVI </a:t>
                      </a: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Camera/Cooper series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Consumer Camera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219362"/>
                  </a:ext>
                </a:extLst>
              </a:tr>
              <a:tr h="4123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6~10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Mobile DVR/NVR</a:t>
                      </a:r>
                    </a:p>
                    <a:p>
                      <a:pPr algn="l" rtl="0" fontAlgn="ctr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Mobile HDCVI Camera</a:t>
                      </a:r>
                    </a:p>
                    <a:p>
                      <a:pPr algn="l" rtl="0" fontAlgn="ctr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Mobile IPC</a:t>
                      </a:r>
                    </a:p>
                    <a:p>
                      <a:pPr algn="l" rtl="0" fontAlgn="ctr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Mobile Active Safety Camera</a:t>
                      </a:r>
                      <a:r>
                        <a:rPr lang="zh-CN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51~56</a:t>
                      </a:r>
                      <a:endParaRPr lang="en-US" altLang="zh-CN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Display: Monitor/TV/ LCD/Digital</a:t>
                      </a:r>
                      <a:r>
                        <a:rPr lang="en-US" altLang="zh-CN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Signage</a:t>
                      </a: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/LED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587238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11~15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Network Camera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57~59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Control: Decoder/Video wall controller 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464045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16~17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General NVR/AI NVR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60~61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Public Lens/</a:t>
                      </a: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audio</a:t>
                      </a:r>
                      <a:endParaRPr lang="en-US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264874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~20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IVSS/IVD/EVS/ESS/IVS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62~63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larm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798526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~26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Accessory/Video Conferencing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64~69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Access Control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859220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Speed Dome (PTZ Camera)</a:t>
                      </a:r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70~76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Intelligent Traffic System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016384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MPT/SSD/Memory Card/USB Flash Drivers/PSSD &amp; </a:t>
                      </a:r>
                      <a:r>
                        <a:rPr lang="en-US" altLang="zh-CN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eHDD</a:t>
                      </a: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/DRAM</a:t>
                      </a:r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Dashcam</a:t>
                      </a:r>
                      <a:endParaRPr lang="zh-CN" altLang="en-US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072187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36~42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Transmission: Switch/Wireless Bridge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78~81</a:t>
                      </a:r>
                      <a:endParaRPr lang="en-US" altLang="zh-CN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Security screening product</a:t>
                      </a:r>
                      <a:endParaRPr lang="zh-CN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6273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43-46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Video Intercom 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DSS/PMS</a:t>
                      </a:r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652547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47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KIT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  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</a:t>
                      </a:r>
                      <a:endParaRPr lang="zh-CN" altLang="en-US" sz="18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White board</a:t>
                      </a:r>
                      <a:endParaRPr lang="zh-CN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72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706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Mobile Active Safety Camera</a:t>
            </a:r>
            <a:r>
              <a:rPr lang="zh-CN" altLang="en-US" dirty="0"/>
              <a:t>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2/2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 bwMode="auto">
          <a:xfrm>
            <a:off x="763352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8352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1855342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1596730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>
            <a:cxnSpLocks/>
          </p:cNvCxnSpPr>
          <p:nvPr/>
        </p:nvCxnSpPr>
        <p:spPr bwMode="auto">
          <a:xfrm>
            <a:off x="2882192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162449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CDM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22351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437498" y="3190457"/>
            <a:ext cx="2294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Type: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Camera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DM: Driver monitoring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FM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Front-view Monitoring</a:t>
            </a:r>
            <a:endParaRPr lang="en-US" altLang="zh-CN" sz="14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BS: Blind Spot</a:t>
            </a:r>
          </a:p>
        </p:txBody>
      </p:sp>
      <p:cxnSp>
        <p:nvCxnSpPr>
          <p:cNvPr id="18" name="直接连接符 17"/>
          <p:cNvCxnSpPr>
            <a:cxnSpLocks/>
          </p:cNvCxnSpPr>
          <p:nvPr/>
        </p:nvCxnSpPr>
        <p:spPr bwMode="auto">
          <a:xfrm>
            <a:off x="4207409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4501540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57387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362584" y="4851387"/>
            <a:ext cx="167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Positioning: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1~3: Entry level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4~6: Professional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7~9: High-end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5732834" y="163285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096108" y="2363337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476686" y="3088877"/>
            <a:ext cx="1248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Resolution: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1MP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2MP</a:t>
            </a:r>
          </a:p>
        </p:txBody>
      </p:sp>
      <p:sp>
        <p:nvSpPr>
          <p:cNvPr id="35" name="矩形 34"/>
          <p:cNvSpPr/>
          <p:nvPr/>
        </p:nvSpPr>
        <p:spPr bwMode="auto">
          <a:xfrm>
            <a:off x="6947405" y="162920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330455" y="2371464"/>
            <a:ext cx="98748" cy="2156770"/>
            <a:chOff x="2686868" y="2864898"/>
            <a:chExt cx="90000" cy="2156770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椭圆 38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005285" y="4519310"/>
            <a:ext cx="1123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Generation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1: 1st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2: 2nd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3: 3rd</a:t>
            </a:r>
          </a:p>
        </p:txBody>
      </p:sp>
      <p:sp>
        <p:nvSpPr>
          <p:cNvPr id="42" name="矩形 41"/>
          <p:cNvSpPr/>
          <p:nvPr/>
        </p:nvSpPr>
        <p:spPr bwMode="auto">
          <a:xfrm>
            <a:off x="8161976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528104" y="2321987"/>
            <a:ext cx="90000" cy="725540"/>
            <a:chOff x="2686859" y="2864898"/>
            <a:chExt cx="90000" cy="7255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8" name="矩形 47"/>
          <p:cNvSpPr/>
          <p:nvPr/>
        </p:nvSpPr>
        <p:spPr bwMode="auto">
          <a:xfrm>
            <a:off x="9372489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CY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>
            <a:cxnSpLocks/>
          </p:cNvCxnSpPr>
          <p:nvPr/>
        </p:nvCxnSpPr>
        <p:spPr bwMode="auto">
          <a:xfrm>
            <a:off x="9100773" y="1959117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组合 50"/>
          <p:cNvGrpSpPr/>
          <p:nvPr/>
        </p:nvGrpSpPr>
        <p:grpSpPr>
          <a:xfrm>
            <a:off x="9707035" y="2326464"/>
            <a:ext cx="98748" cy="2156770"/>
            <a:chOff x="2686868" y="2864898"/>
            <a:chExt cx="90000" cy="2156770"/>
          </a:xfrm>
        </p:grpSpPr>
        <p:cxnSp>
          <p:nvCxnSpPr>
            <p:cNvPr id="52" name="直接连接符 51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178360" y="4501069"/>
            <a:ext cx="1600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Module: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HDCVI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Y: YUV output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197819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9" name="矩形 48"/>
          <p:cNvSpPr/>
          <p:nvPr/>
        </p:nvSpPr>
        <p:spPr bwMode="auto">
          <a:xfrm>
            <a:off x="10335876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670422" y="2326464"/>
            <a:ext cx="98748" cy="1142978"/>
            <a:chOff x="2686868" y="2864898"/>
            <a:chExt cx="90000" cy="1142978"/>
          </a:xfrm>
        </p:grpSpPr>
        <p:cxnSp>
          <p:nvCxnSpPr>
            <p:cNvPr id="56" name="直接连接符 55"/>
            <p:cNvCxnSpPr/>
            <p:nvPr/>
          </p:nvCxnSpPr>
          <p:spPr bwMode="auto">
            <a:xfrm>
              <a:off x="2731859" y="2864898"/>
              <a:ext cx="0" cy="10783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/>
            <p:cNvSpPr/>
            <p:nvPr/>
          </p:nvSpPr>
          <p:spPr bwMode="auto">
            <a:xfrm>
              <a:off x="2686868" y="39178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9" name="TextBox 76"/>
          <p:cNvSpPr>
            <a:spLocks noChangeArrowheads="1"/>
          </p:cNvSpPr>
          <p:nvPr/>
        </p:nvSpPr>
        <p:spPr bwMode="auto">
          <a:xfrm>
            <a:off x="10335876" y="3637787"/>
            <a:ext cx="1345440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Video Format: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N: NTSC</a:t>
            </a:r>
          </a:p>
        </p:txBody>
      </p:sp>
      <p:sp>
        <p:nvSpPr>
          <p:cNvPr id="60" name="TextBox 73"/>
          <p:cNvSpPr>
            <a:spLocks noChangeArrowheads="1"/>
          </p:cNvSpPr>
          <p:nvPr/>
        </p:nvSpPr>
        <p:spPr bwMode="auto">
          <a:xfrm>
            <a:off x="8072182" y="3106599"/>
            <a:ext cx="1300307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Function: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</a:t>
            </a:r>
            <a:r>
              <a:rPr lang="de-DE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DWDR</a:t>
            </a:r>
            <a:endParaRPr lang="de-DE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</a:t>
            </a:r>
            <a:r>
              <a:rPr lang="de-DE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WDR</a:t>
            </a:r>
            <a:endParaRPr lang="de-DE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35" y="3262501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438936" y="4716512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Brand: </a:t>
            </a:r>
            <a:r>
              <a:rPr lang="en-US" altLang="zh-CN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Hirige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9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0"/>
          <p:cNvSpPr txBox="1">
            <a:spLocks noChangeArrowheads="1"/>
          </p:cNvSpPr>
          <p:nvPr/>
        </p:nvSpPr>
        <p:spPr bwMode="auto">
          <a:xfrm>
            <a:off x="7044385" y="3257149"/>
            <a:ext cx="1624171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Generation: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0" lang="zh-CN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＝</a:t>
            </a: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CMOS Sensor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kumimoji="0" lang="zh-CN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＝ </a:t>
            </a: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CCD Sensor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kumimoji="0" lang="pt-BR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</a:t>
            </a:r>
            <a:r>
              <a:rPr kumimoji="0" lang="pt-BR" altLang="zh-CN" sz="1400" b="0" i="0" u="none" strike="noStrike" kern="1200" cap="none" spc="0" normalizeH="0" baseline="30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kumimoji="0" lang="pt-BR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</a:t>
            </a:r>
            <a:r>
              <a:rPr kumimoji="0" lang="pt-BR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en</a:t>
            </a:r>
            <a:endParaRPr kumimoji="0" lang="it-IT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= H.265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= AI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33"/>
          <p:cNvSpPr txBox="1"/>
          <p:nvPr/>
        </p:nvSpPr>
        <p:spPr>
          <a:xfrm>
            <a:off x="216850" y="2806740"/>
            <a:ext cx="5444631" cy="40817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Camera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Type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HF: Box Camera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HFW: IR Bullet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HDP: Plastic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HDPW: Plastic IR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HDW: IR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HD: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HDB: Vandal-proof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HDBW: Vandal-proof IR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HFS: All-in-one(Box + Housing)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HUM: Pin-hole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Fisheye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EB: Vandal-proof Fisheye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EW: IR Fisheye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EBW: Vandal-proof IR Fisheye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MBW: Mobile Vandal-proof IR Camera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MDW: Mobile IR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MF: Multi-smart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MFW: Multi-smart IR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HDEW: </a:t>
            </a:r>
            <a:r>
              <a:rPr kumimoji="0" lang="zh-CN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Ⅱ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Explosion-proof IR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EBE</a:t>
            </a:r>
            <a:r>
              <a:rPr kumimoji="0" lang="zh-CN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Explosion-proof fisheye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HFE</a:t>
            </a:r>
            <a:r>
              <a:rPr lang="zh-CN" altLang="en-US" sz="10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Explosion-proof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PFW: Dual</a:t>
            </a:r>
            <a:r>
              <a:rPr lang="zh-CN" altLang="en-US" sz="10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zh-CN" sz="10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PDW: Dual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 IR Eyeball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5386084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28058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717509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1025581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806960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69"/>
          <p:cNvSpPr>
            <a:spLocks noChangeArrowheads="1"/>
          </p:cNvSpPr>
          <p:nvPr/>
        </p:nvSpPr>
        <p:spPr bwMode="auto">
          <a:xfrm>
            <a:off x="224791" y="2522045"/>
            <a:ext cx="1252917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kumimoji="0" lang="en-US" altLang="zh-CN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:Dahua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16348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848775" y="1363888"/>
            <a:ext cx="140779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410853" y="170080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80806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椭圆 54"/>
          <p:cNvSpPr/>
          <p:nvPr/>
        </p:nvSpPr>
        <p:spPr bwMode="auto">
          <a:xfrm flipH="1">
            <a:off x="1489898" y="3076918"/>
            <a:ext cx="131633" cy="11785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49157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649080" y="246889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9858611" y="1796818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肘形连接符 141"/>
          <p:cNvCxnSpPr>
            <a:endCxn id="91" idx="0"/>
          </p:cNvCxnSpPr>
          <p:nvPr/>
        </p:nvCxnSpPr>
        <p:spPr bwMode="auto">
          <a:xfrm rot="16200000" flipH="1">
            <a:off x="6476981" y="2201549"/>
            <a:ext cx="1063740" cy="8150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肘形连接符 141"/>
          <p:cNvCxnSpPr>
            <a:stCxn id="47" idx="2"/>
          </p:cNvCxnSpPr>
          <p:nvPr/>
        </p:nvCxnSpPr>
        <p:spPr bwMode="auto">
          <a:xfrm rot="16200000" flipH="1">
            <a:off x="8312494" y="1316404"/>
            <a:ext cx="515293" cy="207009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896410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1435096" y="2522920"/>
            <a:ext cx="1370696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IPC: Network </a:t>
            </a:r>
          </a:p>
        </p:txBody>
      </p:sp>
      <p:cxnSp>
        <p:nvCxnSpPr>
          <p:cNvPr id="58" name="直接连接符 57"/>
          <p:cNvCxnSpPr>
            <a:stCxn id="13" idx="2"/>
            <a:endCxn id="60" idx="2"/>
          </p:cNvCxnSpPr>
          <p:nvPr/>
        </p:nvCxnSpPr>
        <p:spPr bwMode="auto">
          <a:xfrm flipH="1">
            <a:off x="2163154" y="2093803"/>
            <a:ext cx="4909" cy="359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 bwMode="auto">
          <a:xfrm>
            <a:off x="876348" y="2113856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椭圆 59"/>
          <p:cNvSpPr/>
          <p:nvPr/>
        </p:nvSpPr>
        <p:spPr bwMode="auto">
          <a:xfrm>
            <a:off x="2163153" y="240837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836663" y="246889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6" name="肘形连接符 144"/>
          <p:cNvCxnSpPr>
            <a:stCxn id="16" idx="2"/>
          </p:cNvCxnSpPr>
          <p:nvPr/>
        </p:nvCxnSpPr>
        <p:spPr bwMode="auto">
          <a:xfrm rot="5400000">
            <a:off x="2059963" y="1632520"/>
            <a:ext cx="1041343" cy="194407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接连接符 79"/>
          <p:cNvCxnSpPr/>
          <p:nvPr/>
        </p:nvCxnSpPr>
        <p:spPr bwMode="auto">
          <a:xfrm>
            <a:off x="4677089" y="2095307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66"/>
          <p:cNvSpPr txBox="1">
            <a:spLocks noChangeArrowheads="1"/>
          </p:cNvSpPr>
          <p:nvPr/>
        </p:nvSpPr>
        <p:spPr bwMode="auto">
          <a:xfrm>
            <a:off x="3842320" y="2475377"/>
            <a:ext cx="2368925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Platform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4BA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Entry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Lite Series/WizSense 2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WizSense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3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WizMind 4 Series/Pro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7/8: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7 Series/Ultra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Multi-Sensor Panoramic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Fisheye Series/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Dual-Lens Series/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Corner Series</a:t>
            </a:r>
          </a:p>
        </p:txBody>
      </p:sp>
      <p:sp>
        <p:nvSpPr>
          <p:cNvPr id="83" name="TextBox 50"/>
          <p:cNvSpPr txBox="1"/>
          <p:nvPr/>
        </p:nvSpPr>
        <p:spPr>
          <a:xfrm>
            <a:off x="5916979" y="4127257"/>
            <a:ext cx="113767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32:32Mega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16:16Mega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12:12Mega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8 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6 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5 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1.3Mega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0:1Mega</a:t>
            </a:r>
          </a:p>
        </p:txBody>
      </p:sp>
      <p:sp>
        <p:nvSpPr>
          <p:cNvPr id="91" name="椭圆 90"/>
          <p:cNvSpPr/>
          <p:nvPr/>
        </p:nvSpPr>
        <p:spPr bwMode="auto">
          <a:xfrm>
            <a:off x="7371399" y="314096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TextBox 52"/>
          <p:cNvSpPr txBox="1"/>
          <p:nvPr/>
        </p:nvSpPr>
        <p:spPr>
          <a:xfrm>
            <a:off x="9222709" y="2756925"/>
            <a:ext cx="16640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Standard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WDR/Starlight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Starlight+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Polar light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9: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Full-color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椭圆 94"/>
          <p:cNvSpPr/>
          <p:nvPr/>
        </p:nvSpPr>
        <p:spPr bwMode="auto">
          <a:xfrm>
            <a:off x="9573633" y="256490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 </a:t>
            </a:r>
            <a:r>
              <a:rPr lang="en-US" altLang="zh-CN" dirty="0" smtClean="0"/>
              <a:t>Camera(1/2)</a:t>
            </a:r>
            <a:endParaRPr lang="zh-CN" altLang="en-US" dirty="0"/>
          </a:p>
        </p:txBody>
      </p:sp>
      <p:cxnSp>
        <p:nvCxnSpPr>
          <p:cNvPr id="69" name="肘形连接符 141"/>
          <p:cNvCxnSpPr>
            <a:endCxn id="71" idx="0"/>
          </p:cNvCxnSpPr>
          <p:nvPr/>
        </p:nvCxnSpPr>
        <p:spPr bwMode="auto">
          <a:xfrm rot="16200000" flipH="1">
            <a:off x="5052746" y="2799548"/>
            <a:ext cx="1922487" cy="5005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椭圆 70"/>
          <p:cNvSpPr/>
          <p:nvPr/>
        </p:nvSpPr>
        <p:spPr bwMode="auto">
          <a:xfrm>
            <a:off x="6219271" y="401107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11376587" y="13602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 flipV="1">
            <a:off x="11088555" y="1783296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07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531750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212011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9415055" y="333298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7106516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1018724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8001021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63398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4776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52849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342275" y="170080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739484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42300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9790032" y="1796818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8895527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TextBox 4095"/>
          <p:cNvSpPr txBox="1"/>
          <p:nvPr/>
        </p:nvSpPr>
        <p:spPr>
          <a:xfrm>
            <a:off x="70842" y="2433391"/>
            <a:ext cx="5029359" cy="43592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Appearance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Single IR LEDs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IR Bullet/Mini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Double IR LEDs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 IR-Bullet / Dome / Single IR LEDs Plastic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EM: Single IR LEDs Metal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Dome / Box Camera / Four IR LEDs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G: Indoor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H: VF Bullet(with junction box) / Dome(with junction box)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/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K: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S-model Metal Eyeball/ Long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R: Metal Vandal-proof IR Dome / Metal Bullet/Metal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R1: R1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Plastic IR Eyeball / Mini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S1: S1 IR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T: IR Bullet / IR Eyeball                    </a:t>
            </a:r>
            <a:endParaRPr kumimoji="0" lang="en-US" altLang="zh-CN" sz="10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T1: T1 IR Bullet                                </a:t>
            </a:r>
            <a:endParaRPr kumimoji="0" lang="en-US" altLang="zh-CN" sz="10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TM: Metal IR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X: Dual-Lens Camera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DS1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</a:t>
            </a:r>
            <a:r>
              <a:rPr kumimoji="0" lang="en-US" altLang="zh-CN" sz="106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S1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DV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</a:t>
            </a:r>
            <a:r>
              <a:rPr kumimoji="0" lang="en-US" altLang="zh-CN" sz="106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DG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</a:t>
            </a:r>
            <a:r>
              <a:rPr kumimoji="0" lang="en-US" altLang="zh-CN" sz="106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065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Bullet </a:t>
            </a:r>
          </a:p>
          <a:p>
            <a:pPr lvl="0" defTabSz="1219200" eaLnBrk="1" hangingPunct="1">
              <a:defRPr/>
            </a:pPr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DF</a:t>
            </a:r>
            <a:r>
              <a:rPr lang="zh-CN" altLang="en-US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</a:t>
            </a:r>
            <a:r>
              <a:rPr lang="en-US" altLang="zh-CN" sz="106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DK1: Non</a:t>
            </a:r>
            <a:r>
              <a:rPr lang="zh-CN" altLang="en-US" sz="1065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zh-CN" sz="1065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 K1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DR1: Non</a:t>
            </a:r>
            <a:r>
              <a:rPr lang="zh-CN" altLang="en-US" sz="10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zh-CN" sz="106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 R1 Dome</a:t>
            </a:r>
            <a:endParaRPr kumimoji="0" lang="en-US" altLang="zh-CN" sz="10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椭圆 100"/>
          <p:cNvSpPr/>
          <p:nvPr/>
        </p:nvSpPr>
        <p:spPr bwMode="auto">
          <a:xfrm>
            <a:off x="1440159" y="237288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3" name="TextBox 70"/>
          <p:cNvSpPr txBox="1"/>
          <p:nvPr/>
        </p:nvSpPr>
        <p:spPr>
          <a:xfrm>
            <a:off x="4065846" y="2463522"/>
            <a:ext cx="1649710" cy="13438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 format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PAL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N: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NTSC</a:t>
            </a:r>
          </a:p>
          <a:p>
            <a:pPr lvl="0" defTabSz="1219200" eaLnBrk="1" hangingPunct="1">
              <a:defRPr/>
            </a:pPr>
            <a:r>
              <a:rPr lang="zh-CN" altLang="en-US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（</a:t>
            </a: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Cancellation of P/N mark for external models of products released after 2021</a:t>
            </a:r>
            <a:r>
              <a:rPr lang="zh-CN" altLang="en-US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5" name="肘形连接符 141"/>
          <p:cNvCxnSpPr/>
          <p:nvPr/>
        </p:nvCxnSpPr>
        <p:spPr bwMode="auto">
          <a:xfrm rot="5400000">
            <a:off x="9458620" y="2145139"/>
            <a:ext cx="1218665" cy="1178463"/>
          </a:xfrm>
          <a:prstGeom prst="bentConnector3">
            <a:avLst>
              <a:gd name="adj1" fmla="val 4601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 </a:t>
            </a:r>
            <a:r>
              <a:rPr lang="en-US" altLang="zh-CN" dirty="0" smtClean="0"/>
              <a:t>Camera(2/2)</a:t>
            </a:r>
            <a:endParaRPr lang="zh-CN" altLang="en-US" dirty="0"/>
          </a:p>
        </p:txBody>
      </p:sp>
      <p:sp>
        <p:nvSpPr>
          <p:cNvPr id="53" name="TextBox 55"/>
          <p:cNvSpPr txBox="1">
            <a:spLocks noChangeArrowheads="1"/>
          </p:cNvSpPr>
          <p:nvPr/>
        </p:nvSpPr>
        <p:spPr bwMode="auto">
          <a:xfrm>
            <a:off x="9508488" y="3796319"/>
            <a:ext cx="206012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240676" y="2899863"/>
            <a:ext cx="5032467" cy="4005580"/>
            <a:chOff x="2723263" y="745741"/>
            <a:chExt cx="4682454" cy="4359852"/>
          </a:xfrm>
        </p:grpSpPr>
        <p:sp>
          <p:nvSpPr>
            <p:cNvPr id="62" name="矩形 61"/>
            <p:cNvSpPr/>
            <p:nvPr/>
          </p:nvSpPr>
          <p:spPr>
            <a:xfrm>
              <a:off x="2723263" y="1057362"/>
              <a:ext cx="4682454" cy="3634696"/>
            </a:xfrm>
            <a:prstGeom prst="rect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991822" y="745741"/>
              <a:ext cx="2340744" cy="4359852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3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Common function: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BV: Behaviors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W: WIFI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AW: Audio/Alarm/SD WIFI Camera 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E: E </a:t>
              </a:r>
              <a:r>
                <a:rPr kumimoji="0" lang="en-US" altLang="zh-CN" sz="93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</a:t>
              </a:r>
              <a:endPara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M/M12: Mobile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F: Fiber interface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H: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Heater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A: </a:t>
              </a:r>
              <a:r>
                <a:rPr kumimoji="0" lang="en-US" altLang="zh-CN" sz="935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Built-in MIC(only for Entry Series)</a:t>
              </a:r>
              <a:endParaRPr kumimoji="0" lang="en-US" altLang="zh-CN" sz="93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A2: Dual Audio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PT: pan &amp;Tilt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ATC: Anti-Corrosion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S: SD card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AS: Audio &amp; Alarm &amp; SD </a:t>
              </a:r>
              <a:r>
                <a:rPr kumimoji="0" lang="en-US" altLang="zh-CN" sz="935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Card</a:t>
              </a:r>
              <a:endParaRPr kumimoji="0" lang="en-US" altLang="zh-CN" sz="93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VF: Vari-focal 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SL: </a:t>
              </a:r>
              <a:r>
                <a:rPr kumimoji="0" lang="en-US" altLang="zh-CN" sz="935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Stainless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T: </a:t>
              </a:r>
              <a:r>
                <a:rPr kumimoji="0" lang="en-US" altLang="zh-CN" sz="935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Built-in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Mic &amp; Speaker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kumimoji="0" lang="en-US" altLang="zh-CN" sz="935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Motorized lens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Ix: IR numbers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NI: Full color, non IR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LED:  White light illumination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Z4/5/12: 4/5/12X zoom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L1/L2/L3/L4/L5: Lens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IRA: Bullet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IRE6: IR Bullet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MF: More Frame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SFC: Separated Front </a:t>
              </a:r>
              <a:r>
                <a:rPr kumimoji="0" lang="en-US" altLang="zh-CN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Cover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5195449" y="993959"/>
              <a:ext cx="2135424" cy="3895536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4G: 4G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SVAC: SVAC encoder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NF: Optical port + Network port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N2: dual Network port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SDI: SDI Interface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A2: Dual Audio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WG: </a:t>
              </a:r>
              <a:r>
                <a:rPr kumimoji="0" lang="en-US" altLang="zh-CN" sz="93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WiFi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&amp; GPS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I:Car bayonet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PC: People Counting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FD: Face Detection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FR: Face Recognition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ME: Mobile dome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UWB:</a:t>
              </a:r>
              <a:r>
                <a:rPr kumimoji="0" lang="zh-CN" altLang="en-US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Position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WGS</a:t>
              </a:r>
              <a:r>
                <a:rPr kumimoji="0" lang="en-US" altLang="zh-CN" sz="935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</a:t>
              </a:r>
              <a:endPara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DAQ:</a:t>
              </a:r>
              <a:r>
                <a:rPr kumimoji="0" lang="zh-CN" altLang="en-US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collection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U:USB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DT:</a:t>
              </a:r>
              <a:r>
                <a:rPr kumimoji="0" lang="zh-CN" altLang="en-US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Subway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HT:</a:t>
              </a:r>
              <a:r>
                <a:rPr kumimoji="0" lang="zh-CN" altLang="en-US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Aerospace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JM:</a:t>
              </a:r>
              <a:r>
                <a:rPr kumimoji="0" lang="zh-CN" altLang="en-US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Encryption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D2: Dual </a:t>
              </a:r>
              <a:r>
                <a:rPr kumimoji="0" lang="en-US" altLang="zh-CN" sz="935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sensor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IL: IR and LED</a:t>
              </a:r>
            </a:p>
            <a:p>
              <a:pPr lvl="0" defTabSz="1219200">
                <a:defRPr/>
              </a:pPr>
              <a:r>
                <a:rPr lang="en-US" altLang="zh-CN" sz="93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P: Wide Angle</a:t>
              </a:r>
            </a:p>
            <a:p>
              <a:pPr lvl="0" defTabSz="1219200">
                <a:defRPr/>
              </a:pPr>
              <a:r>
                <a:rPr lang="en-US" altLang="zh-CN" sz="93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SP: Solar </a:t>
              </a:r>
              <a:r>
                <a:rPr lang="en-US" altLang="zh-CN" sz="935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Panel</a:t>
              </a:r>
              <a:endParaRPr lang="en-US" altLang="zh-CN" sz="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6" name="肘形连接符 144"/>
          <p:cNvCxnSpPr/>
          <p:nvPr/>
        </p:nvCxnSpPr>
        <p:spPr bwMode="auto">
          <a:xfrm rot="10800000" flipV="1">
            <a:off x="1453627" y="2080282"/>
            <a:ext cx="6922581" cy="353205"/>
          </a:xfrm>
          <a:prstGeom prst="bentConnector3">
            <a:avLst>
              <a:gd name="adj1" fmla="val 74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肘形连接符 141"/>
          <p:cNvCxnSpPr>
            <a:stCxn id="51" idx="2"/>
          </p:cNvCxnSpPr>
          <p:nvPr/>
        </p:nvCxnSpPr>
        <p:spPr bwMode="auto">
          <a:xfrm rot="5400000">
            <a:off x="7195635" y="539268"/>
            <a:ext cx="505357" cy="361442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椭圆 81"/>
          <p:cNvSpPr/>
          <p:nvPr/>
        </p:nvSpPr>
        <p:spPr bwMode="auto">
          <a:xfrm>
            <a:off x="5568617" y="256490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137071" y="4769270"/>
            <a:ext cx="2431537" cy="1966595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3D: 3 </a:t>
            </a:r>
            <a:r>
              <a:rPr kumimoji="0" lang="en-US" altLang="zh-CN" sz="93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Dimensional</a:t>
            </a:r>
            <a:endParaRPr kumimoji="0" lang="en-US" altLang="zh-CN" sz="9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LI: Dual Light </a:t>
            </a:r>
            <a:r>
              <a:rPr kumimoji="0" lang="en-US" altLang="zh-CN" sz="93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Fusion</a:t>
            </a:r>
            <a:endParaRPr kumimoji="0" lang="en-US" altLang="zh-CN" sz="9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PV: Perimeter Vigilance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VM12/HM12: Vertical /Horizontal Installation Mobile Camera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5G:5G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VH</a:t>
            </a:r>
            <a:r>
              <a:rPr kumimoji="0" lang="zh-CN" altLang="en-US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ANPR special model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ATC: Anti-corrosion </a:t>
            </a:r>
            <a:r>
              <a:rPr kumimoji="0" lang="en-US" altLang="zh-CN" sz="93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coating</a:t>
            </a:r>
            <a:endParaRPr kumimoji="0" lang="en-US" altLang="zh-CN" sz="935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</a:t>
            </a:r>
            <a:r>
              <a:rPr kumimoji="0" lang="zh-CN" altLang="en-US" sz="93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Parking space status detection</a:t>
            </a:r>
          </a:p>
          <a:p>
            <a:pPr defTabSz="1219200" eaLnBrk="1" hangingPunct="1">
              <a:defRPr/>
            </a:pPr>
            <a:r>
              <a:rPr lang="en-US" altLang="zh-CN" sz="93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A: Splicing</a:t>
            </a:r>
            <a:endParaRPr lang="en-US" altLang="zh-CN" sz="93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eaLnBrk="1" hangingPunct="1">
              <a:defRPr/>
            </a:pPr>
            <a:r>
              <a:rPr lang="en-US" altLang="zh-CN" sz="93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B: No-splicing</a:t>
            </a:r>
          </a:p>
          <a:p>
            <a:pPr defTabSz="1219200" eaLnBrk="1" hangingPunct="1">
              <a:defRPr/>
            </a:pPr>
            <a:r>
              <a:rPr lang="en-US" altLang="zh-CN" sz="93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180: 180˚</a:t>
            </a:r>
          </a:p>
          <a:p>
            <a:pPr defTabSz="1219200" eaLnBrk="1" hangingPunct="1">
              <a:defRPr/>
            </a:pPr>
            <a:r>
              <a:rPr lang="en-US" altLang="zh-CN" sz="9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E2: 2 lens</a:t>
            </a:r>
            <a:endParaRPr kumimoji="0" lang="en-US" altLang="zh-CN" sz="93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11376587" y="13602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flipV="1">
            <a:off x="10979379" y="1783296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肘形连接符 141"/>
          <p:cNvCxnSpPr/>
          <p:nvPr/>
        </p:nvCxnSpPr>
        <p:spPr bwMode="auto">
          <a:xfrm rot="5400000">
            <a:off x="11227851" y="2689355"/>
            <a:ext cx="1132984" cy="43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椭圆 33"/>
          <p:cNvSpPr/>
          <p:nvPr/>
        </p:nvSpPr>
        <p:spPr bwMode="auto">
          <a:xfrm>
            <a:off x="11747275" y="31861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692297" y="3337006"/>
            <a:ext cx="2029083" cy="379463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r>
              <a:rPr kumimoji="0" lang="zh-CN" altLang="en-US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Second generation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</a:t>
            </a:r>
            <a:r>
              <a:rPr kumimoji="0" lang="zh-CN" altLang="en-US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Nth generation</a:t>
            </a:r>
          </a:p>
        </p:txBody>
      </p:sp>
    </p:spTree>
    <p:extLst>
      <p:ext uri="{BB962C8B-B14F-4D97-AF65-F5344CB8AC3E}">
        <p14:creationId xmlns:p14="http://schemas.microsoft.com/office/powerpoint/2010/main" val="37135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0"/>
          <p:cNvSpPr txBox="1">
            <a:spLocks noChangeArrowheads="1"/>
          </p:cNvSpPr>
          <p:nvPr/>
        </p:nvSpPr>
        <p:spPr bwMode="auto">
          <a:xfrm>
            <a:off x="4596806" y="3899448"/>
            <a:ext cx="162417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Generation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kumimoji="0" lang="it-IT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= AI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33"/>
          <p:cNvSpPr txBox="1"/>
          <p:nvPr/>
        </p:nvSpPr>
        <p:spPr>
          <a:xfrm>
            <a:off x="734940" y="3006674"/>
            <a:ext cx="1838813" cy="440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Camera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MFW: 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Dual-Channel Bullet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002471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872932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74339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9855484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T47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7613856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69"/>
          <p:cNvSpPr>
            <a:spLocks noChangeArrowheads="1"/>
          </p:cNvSpPr>
          <p:nvPr/>
        </p:nvSpPr>
        <p:spPr bwMode="auto">
          <a:xfrm>
            <a:off x="624060" y="2604655"/>
            <a:ext cx="758232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9630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573754" y="1363887"/>
            <a:ext cx="140779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MFW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398450" y="170080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70329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椭圆 54"/>
          <p:cNvSpPr/>
          <p:nvPr/>
        </p:nvSpPr>
        <p:spPr bwMode="auto">
          <a:xfrm flipH="1">
            <a:off x="1985488" y="3076918"/>
            <a:ext cx="131633" cy="11785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13201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3588998" y="329516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9550642" y="1796818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肘形连接符 141"/>
          <p:cNvCxnSpPr/>
          <p:nvPr/>
        </p:nvCxnSpPr>
        <p:spPr bwMode="auto">
          <a:xfrm rot="5400000">
            <a:off x="4632236" y="2459850"/>
            <a:ext cx="1841317" cy="10776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肘形连接符 141"/>
          <p:cNvCxnSpPr/>
          <p:nvPr/>
        </p:nvCxnSpPr>
        <p:spPr bwMode="auto">
          <a:xfrm rot="5400000">
            <a:off x="5201768" y="2718670"/>
            <a:ext cx="2362027" cy="11524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872079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1367273" y="2522920"/>
            <a:ext cx="137069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IPC: Network </a:t>
            </a:r>
          </a:p>
        </p:txBody>
      </p:sp>
      <p:cxnSp>
        <p:nvCxnSpPr>
          <p:cNvPr id="58" name="直接连接符 57"/>
          <p:cNvCxnSpPr/>
          <p:nvPr/>
        </p:nvCxnSpPr>
        <p:spPr bwMode="auto">
          <a:xfrm flipH="1">
            <a:off x="2030679" y="2093803"/>
            <a:ext cx="4909" cy="359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 bwMode="auto">
          <a:xfrm>
            <a:off x="947072" y="2113856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椭圆 59"/>
          <p:cNvSpPr/>
          <p:nvPr/>
        </p:nvSpPr>
        <p:spPr bwMode="auto">
          <a:xfrm>
            <a:off x="1984494" y="240837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907389" y="246889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6" name="肘形连接符 144"/>
          <p:cNvCxnSpPr>
            <a:endCxn id="55" idx="2"/>
          </p:cNvCxnSpPr>
          <p:nvPr/>
        </p:nvCxnSpPr>
        <p:spPr bwMode="auto">
          <a:xfrm rot="10800000" flipV="1">
            <a:off x="2117121" y="2083885"/>
            <a:ext cx="1256896" cy="1051961"/>
          </a:xfrm>
          <a:prstGeom prst="bentConnector3">
            <a:avLst>
              <a:gd name="adj1" fmla="val 1105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66"/>
          <p:cNvSpPr txBox="1">
            <a:spLocks noChangeArrowheads="1"/>
          </p:cNvSpPr>
          <p:nvPr/>
        </p:nvSpPr>
        <p:spPr bwMode="auto">
          <a:xfrm>
            <a:off x="2745568" y="3287662"/>
            <a:ext cx="2368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Platform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4BA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7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50"/>
          <p:cNvSpPr txBox="1"/>
          <p:nvPr/>
        </p:nvSpPr>
        <p:spPr>
          <a:xfrm>
            <a:off x="1728565" y="4117276"/>
            <a:ext cx="2283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 Channel Resolution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4:4Mega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8:8Mega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椭圆 90"/>
          <p:cNvSpPr/>
          <p:nvPr/>
        </p:nvSpPr>
        <p:spPr bwMode="auto">
          <a:xfrm>
            <a:off x="4940855" y="385322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TextBox 52"/>
          <p:cNvSpPr txBox="1"/>
          <p:nvPr/>
        </p:nvSpPr>
        <p:spPr>
          <a:xfrm>
            <a:off x="4852010" y="4439785"/>
            <a:ext cx="216406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 Channel Function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Starlight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u="none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9: Full-color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椭圆 94"/>
          <p:cNvSpPr/>
          <p:nvPr/>
        </p:nvSpPr>
        <p:spPr bwMode="auto">
          <a:xfrm>
            <a:off x="5739080" y="444138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椭圆 70"/>
          <p:cNvSpPr/>
          <p:nvPr/>
        </p:nvSpPr>
        <p:spPr bwMode="auto">
          <a:xfrm>
            <a:off x="2412786" y="409559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 flipV="1">
            <a:off x="8428419" y="180143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肘形连接符 144"/>
          <p:cNvCxnSpPr/>
          <p:nvPr/>
        </p:nvCxnSpPr>
        <p:spPr bwMode="auto">
          <a:xfrm rot="5400000">
            <a:off x="3478772" y="2242603"/>
            <a:ext cx="1217135" cy="88799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肘形连接符 144"/>
          <p:cNvCxnSpPr/>
          <p:nvPr/>
        </p:nvCxnSpPr>
        <p:spPr bwMode="auto">
          <a:xfrm rot="10800000" flipV="1">
            <a:off x="2482789" y="2830697"/>
            <a:ext cx="2689868" cy="1293434"/>
          </a:xfrm>
          <a:prstGeom prst="bentConnector3">
            <a:avLst>
              <a:gd name="adj1" fmla="val 1978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椭圆 78"/>
          <p:cNvSpPr/>
          <p:nvPr/>
        </p:nvSpPr>
        <p:spPr bwMode="auto">
          <a:xfrm>
            <a:off x="7249161" y="293281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2" name="肘形连接符 141"/>
          <p:cNvCxnSpPr/>
          <p:nvPr/>
        </p:nvCxnSpPr>
        <p:spPr bwMode="auto">
          <a:xfrm rot="5400000">
            <a:off x="7630095" y="2296757"/>
            <a:ext cx="1814879" cy="1449077"/>
          </a:xfrm>
          <a:prstGeom prst="bentConnector3">
            <a:avLst>
              <a:gd name="adj1" fmla="val 8816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4095"/>
          <p:cNvSpPr txBox="1"/>
          <p:nvPr/>
        </p:nvSpPr>
        <p:spPr>
          <a:xfrm>
            <a:off x="6958983" y="2949809"/>
            <a:ext cx="25576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Appearance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Y: Dual Micro</a:t>
            </a:r>
            <a:r>
              <a:rPr kumimoji="0" lang="en-US" altLang="zh-CN" sz="11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PTZ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K1: K1 Bullet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TextBox 52"/>
          <p:cNvSpPr txBox="1"/>
          <p:nvPr/>
        </p:nvSpPr>
        <p:spPr>
          <a:xfrm>
            <a:off x="7054872" y="3825822"/>
            <a:ext cx="2341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 Channel Lens</a:t>
            </a:r>
          </a:p>
          <a:p>
            <a:pPr lvl="0" defTabSz="1219200" eaLnBrk="1" hangingPunct="1"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Motorized </a:t>
            </a:r>
            <a:r>
              <a:rPr lang="en-US" altLang="zh-CN" sz="11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</a:t>
            </a:r>
          </a:p>
          <a:p>
            <a:pPr lvl="0" defTabSz="1219200" eaLnBrk="1" hangingPunct="1"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Z4:4X zoom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Z7:7X zoom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椭圆 84"/>
          <p:cNvSpPr/>
          <p:nvPr/>
        </p:nvSpPr>
        <p:spPr bwMode="auto">
          <a:xfrm>
            <a:off x="7751617" y="385667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94" name="肘形连接符 144"/>
          <p:cNvCxnSpPr/>
          <p:nvPr/>
        </p:nvCxnSpPr>
        <p:spPr bwMode="auto">
          <a:xfrm rot="5400000">
            <a:off x="7243460" y="2105106"/>
            <a:ext cx="878265" cy="8091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肘形连接符 141"/>
          <p:cNvCxnSpPr/>
          <p:nvPr/>
        </p:nvCxnSpPr>
        <p:spPr bwMode="auto">
          <a:xfrm rot="5400000">
            <a:off x="8332574" y="3205756"/>
            <a:ext cx="2913232" cy="784742"/>
          </a:xfrm>
          <a:prstGeom prst="bentConnector3">
            <a:avLst>
              <a:gd name="adj1" fmla="val 14808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椭圆 102"/>
          <p:cNvSpPr/>
          <p:nvPr/>
        </p:nvSpPr>
        <p:spPr bwMode="auto">
          <a:xfrm>
            <a:off x="9366749" y="500974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4" name="TextBox 52"/>
          <p:cNvSpPr txBox="1"/>
          <p:nvPr/>
        </p:nvSpPr>
        <p:spPr>
          <a:xfrm>
            <a:off x="8247951" y="4993080"/>
            <a:ext cx="3624226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Second Channel Lens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T44: Vari-focal Lens, 4MP, 4X zoom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T47: Vari-focal Lens, 4MP, 7x zoom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T20: Fixed-focal Lens, 2MP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T40: Fixed-focal Lens, 4MP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T8A: Dual Splicing Fixed-focal lens, 8MP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flipH="1">
            <a:off x="5184896" y="2098423"/>
            <a:ext cx="4909" cy="72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Network </a:t>
            </a:r>
            <a:r>
              <a:rPr lang="en-US" altLang="zh-CN" dirty="0" smtClean="0"/>
              <a:t>Camera(</a:t>
            </a:r>
            <a:r>
              <a:rPr lang="en-US" altLang="zh-CN" dirty="0" smtClean="0">
                <a:solidFill>
                  <a:srgbClr val="FF0000"/>
                </a:solidFill>
              </a:rPr>
              <a:t>Dual-Sight</a:t>
            </a:r>
            <a:r>
              <a:rPr lang="en-US" altLang="zh-CN" dirty="0" smtClean="0"/>
              <a:t> Series)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44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9181369" y="2884740"/>
            <a:ext cx="1409920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Splicing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Splicing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No-splicing</a:t>
            </a:r>
          </a:p>
        </p:txBody>
      </p:sp>
      <p:sp>
        <p:nvSpPr>
          <p:cNvPr id="5" name="TextBox 33"/>
          <p:cNvSpPr txBox="1"/>
          <p:nvPr/>
        </p:nvSpPr>
        <p:spPr>
          <a:xfrm>
            <a:off x="135257" y="3913573"/>
            <a:ext cx="2535672" cy="237442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Camera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Type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PFW: IR Bullet  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PDB: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Vandal-proof Dome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PDBW: Vandal-proof IR Dome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PSD: Multi-sensor Panoramic + PTZ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PSDW: Multi-sensor IR Panoramic + PTZ</a:t>
            </a:r>
          </a:p>
          <a:p>
            <a:pPr defTabSz="1219200" eaLnBrk="1" hangingPunct="1">
              <a:defRPr/>
            </a:pPr>
            <a:endParaRPr lang="en-US" altLang="zh-CN" sz="14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037239" y="1332589"/>
            <a:ext cx="720000" cy="7100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椭圆 6"/>
          <p:cNvSpPr/>
          <p:nvPr/>
        </p:nvSpPr>
        <p:spPr bwMode="auto">
          <a:xfrm flipH="1">
            <a:off x="9670074" y="2779409"/>
            <a:ext cx="107737" cy="11005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01767" y="1318070"/>
            <a:ext cx="720000" cy="6878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181273" y="13325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6162532" y="1348919"/>
            <a:ext cx="720000" cy="7358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1738157" y="1299832"/>
            <a:ext cx="101674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PSDW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13299" y="1316766"/>
            <a:ext cx="720000" cy="7538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1493176" y="381451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 flipH="1" flipV="1">
            <a:off x="8505941" y="2494552"/>
            <a:ext cx="60959" cy="100069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5823" y="132267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93974" y="2501293"/>
            <a:ext cx="1978660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/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IPC: </a:t>
            </a:r>
          </a:p>
          <a:p>
            <a:pPr defTabSz="1219200" eaLnBrk="1" hangingPunct="1"/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 Camera </a:t>
            </a:r>
          </a:p>
          <a:p>
            <a:pPr defTabSz="1219200" eaLnBrk="1" hangingPunct="1"/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肘形连接符 144"/>
          <p:cNvCxnSpPr/>
          <p:nvPr/>
        </p:nvCxnSpPr>
        <p:spPr bwMode="auto">
          <a:xfrm rot="5400000">
            <a:off x="1010695" y="2564243"/>
            <a:ext cx="1847427" cy="806027"/>
          </a:xfrm>
          <a:prstGeom prst="bentConnector3">
            <a:avLst>
              <a:gd name="adj1" fmla="val 50046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50"/>
          <p:cNvSpPr txBox="1"/>
          <p:nvPr/>
        </p:nvSpPr>
        <p:spPr>
          <a:xfrm>
            <a:off x="4142770" y="2801878"/>
            <a:ext cx="1518287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1M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1.3M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4M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6M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8M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12: 12M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16: 16M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20: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24: 24M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32: 32M</a:t>
            </a:r>
          </a:p>
        </p:txBody>
      </p:sp>
      <p:sp>
        <p:nvSpPr>
          <p:cNvPr id="24" name="TextBox 52"/>
          <p:cNvSpPr txBox="1"/>
          <p:nvPr/>
        </p:nvSpPr>
        <p:spPr>
          <a:xfrm>
            <a:off x="6126657" y="3201572"/>
            <a:ext cx="174875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Standard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WDR/Starlight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Starlight+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Polar light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9: Full color</a:t>
            </a:r>
          </a:p>
          <a:p>
            <a:pPr defTabSz="1219200" eaLnBrk="1" hangingPunct="1">
              <a:defRPr/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直接连接符 26"/>
          <p:cNvCxnSpPr>
            <a:stCxn id="9" idx="2"/>
          </p:cNvCxnSpPr>
          <p:nvPr/>
        </p:nvCxnSpPr>
        <p:spPr bwMode="auto">
          <a:xfrm flipH="1">
            <a:off x="8529491" y="2052589"/>
            <a:ext cx="11783" cy="441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70"/>
          <p:cNvSpPr txBox="1"/>
          <p:nvPr/>
        </p:nvSpPr>
        <p:spPr>
          <a:xfrm>
            <a:off x="8045583" y="2642822"/>
            <a:ext cx="16610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 format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PAL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N: NTSC</a:t>
            </a:r>
          </a:p>
        </p:txBody>
      </p:sp>
      <p:cxnSp>
        <p:nvCxnSpPr>
          <p:cNvPr id="30" name="直接连接符 29"/>
          <p:cNvCxnSpPr/>
          <p:nvPr/>
        </p:nvCxnSpPr>
        <p:spPr bwMode="auto">
          <a:xfrm flipV="1">
            <a:off x="1351414" y="1739228"/>
            <a:ext cx="341743" cy="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78"/>
          <p:cNvSpPr>
            <a:spLocks noChangeArrowheads="1"/>
          </p:cNvSpPr>
          <p:nvPr/>
        </p:nvSpPr>
        <p:spPr bwMode="auto">
          <a:xfrm>
            <a:off x="5203297" y="2794183"/>
            <a:ext cx="1334287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1st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 H.265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AI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359319" y="2091484"/>
            <a:ext cx="90000" cy="732840"/>
            <a:chOff x="2686859" y="2857598"/>
            <a:chExt cx="90000" cy="732840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椭圆 3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6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 Camera (Panoramic Series)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 bwMode="auto">
          <a:xfrm>
            <a:off x="2995824" y="131566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38" name="TextBox 78"/>
          <p:cNvSpPr>
            <a:spLocks noChangeArrowheads="1"/>
          </p:cNvSpPr>
          <p:nvPr/>
        </p:nvSpPr>
        <p:spPr bwMode="auto">
          <a:xfrm>
            <a:off x="2670905" y="2730518"/>
            <a:ext cx="158279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Platform: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8: Project product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5: Middle-end multi-sensor panoramic product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Low-end multi-sensor panoramic product</a:t>
            </a:r>
          </a:p>
          <a:p>
            <a:pPr defTabSz="1219200">
              <a:spcBef>
                <a:spcPct val="0"/>
              </a:spcBef>
              <a:buNone/>
            </a:pPr>
            <a:endParaRPr lang="en-US" altLang="zh-CN" sz="14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530680" y="2042677"/>
            <a:ext cx="90000" cy="732840"/>
            <a:chOff x="2686859" y="2857598"/>
            <a:chExt cx="90000" cy="732840"/>
          </a:xfrm>
        </p:grpSpPr>
        <p:cxnSp>
          <p:nvCxnSpPr>
            <p:cNvPr id="40" name="直接连接符 3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椭圆 4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 flipH="1">
            <a:off x="9072332" y="1739228"/>
            <a:ext cx="218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矩形 48"/>
          <p:cNvSpPr/>
          <p:nvPr/>
        </p:nvSpPr>
        <p:spPr bwMode="auto">
          <a:xfrm>
            <a:off x="9346651" y="133345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50" name="矩形 49"/>
          <p:cNvSpPr/>
          <p:nvPr/>
        </p:nvSpPr>
        <p:spPr bwMode="auto">
          <a:xfrm>
            <a:off x="10451961" y="1332116"/>
            <a:ext cx="720000" cy="769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180</a:t>
            </a:r>
          </a:p>
        </p:txBody>
      </p:sp>
      <p:cxnSp>
        <p:nvCxnSpPr>
          <p:cNvPr id="64" name="直接连接符 63"/>
          <p:cNvCxnSpPr/>
          <p:nvPr/>
        </p:nvCxnSpPr>
        <p:spPr bwMode="auto">
          <a:xfrm flipH="1">
            <a:off x="9728057" y="2066700"/>
            <a:ext cx="7588" cy="7114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直接连接符 73"/>
          <p:cNvCxnSpPr/>
          <p:nvPr/>
        </p:nvCxnSpPr>
        <p:spPr bwMode="auto">
          <a:xfrm>
            <a:off x="10866528" y="2097085"/>
            <a:ext cx="0" cy="15964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81" name="TextBox 70"/>
          <p:cNvSpPr txBox="1"/>
          <p:nvPr/>
        </p:nvSpPr>
        <p:spPr>
          <a:xfrm>
            <a:off x="10359417" y="3712732"/>
            <a:ext cx="16610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View degree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180: 180˚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270: 270˚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360: 360˚</a:t>
            </a:r>
          </a:p>
        </p:txBody>
      </p:sp>
      <p:sp>
        <p:nvSpPr>
          <p:cNvPr id="82" name="矩形 81"/>
          <p:cNvSpPr/>
          <p:nvPr/>
        </p:nvSpPr>
        <p:spPr bwMode="auto">
          <a:xfrm>
            <a:off x="11456655" y="1332116"/>
            <a:ext cx="720000" cy="769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58303" y="2106206"/>
            <a:ext cx="90000" cy="458701"/>
            <a:chOff x="2686874" y="2857598"/>
            <a:chExt cx="90000" cy="458701"/>
          </a:xfrm>
        </p:grpSpPr>
        <p:cxnSp>
          <p:nvCxnSpPr>
            <p:cNvPr id="53" name="直接连接符 52"/>
            <p:cNvCxnSpPr>
              <a:endCxn id="54" idx="4"/>
            </p:cNvCxnSpPr>
            <p:nvPr/>
          </p:nvCxnSpPr>
          <p:spPr bwMode="auto">
            <a:xfrm>
              <a:off x="2731859" y="2857598"/>
              <a:ext cx="15" cy="458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/>
            <p:cNvSpPr/>
            <p:nvPr/>
          </p:nvSpPr>
          <p:spPr bwMode="auto">
            <a:xfrm>
              <a:off x="2686874" y="3226299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401255" y="2078629"/>
            <a:ext cx="90000" cy="732840"/>
            <a:chOff x="2686859" y="2857598"/>
            <a:chExt cx="90000" cy="732840"/>
          </a:xfrm>
        </p:grpSpPr>
        <p:cxnSp>
          <p:nvCxnSpPr>
            <p:cNvPr id="59" name="直接连接符 5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椭圆 5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24960" y="2101554"/>
            <a:ext cx="90000" cy="1039413"/>
            <a:chOff x="2686859" y="2857598"/>
            <a:chExt cx="90000" cy="1039414"/>
          </a:xfrm>
        </p:grpSpPr>
        <p:cxnSp>
          <p:nvCxnSpPr>
            <p:cNvPr id="62" name="直接连接符 61"/>
            <p:cNvCxnSpPr>
              <a:endCxn id="63" idx="0"/>
            </p:cNvCxnSpPr>
            <p:nvPr/>
          </p:nvCxnSpPr>
          <p:spPr bwMode="auto">
            <a:xfrm>
              <a:off x="2731859" y="2857598"/>
              <a:ext cx="0" cy="9494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椭圆 62"/>
            <p:cNvSpPr/>
            <p:nvPr/>
          </p:nvSpPr>
          <p:spPr bwMode="auto">
            <a:xfrm>
              <a:off x="2686859" y="380701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TextBox 52"/>
          <p:cNvSpPr txBox="1"/>
          <p:nvPr/>
        </p:nvSpPr>
        <p:spPr>
          <a:xfrm>
            <a:off x="7261041" y="4073197"/>
            <a:ext cx="1825567" cy="13360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Appearance</a:t>
            </a:r>
          </a:p>
          <a:p>
            <a:pPr defTabSz="1219200" eaLnBrk="1" hangingPunct="1">
              <a:defRPr/>
            </a:pPr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L: II Panoramic</a:t>
            </a:r>
          </a:p>
          <a:p>
            <a:pPr defTabSz="1219200" eaLnBrk="1" hangingPunct="1">
              <a:defRPr/>
            </a:pPr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Hubble</a:t>
            </a:r>
          </a:p>
          <a:p>
            <a:pPr defTabSz="1219200" eaLnBrk="1" hangingPunct="1">
              <a:defRPr/>
            </a:pPr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Indoor </a:t>
            </a:r>
            <a:r>
              <a:rPr lang="en-US" altLang="zh-CN" sz="13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Panoramic/Mini Hubble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7562416" y="2074915"/>
            <a:ext cx="156357" cy="1998283"/>
            <a:chOff x="2686859" y="2857598"/>
            <a:chExt cx="90000" cy="1039414"/>
          </a:xfrm>
        </p:grpSpPr>
        <p:cxnSp>
          <p:nvCxnSpPr>
            <p:cNvPr id="57" name="直接连接符 56"/>
            <p:cNvCxnSpPr>
              <a:endCxn id="65" idx="0"/>
            </p:cNvCxnSpPr>
            <p:nvPr/>
          </p:nvCxnSpPr>
          <p:spPr bwMode="auto">
            <a:xfrm>
              <a:off x="2731859" y="2857598"/>
              <a:ext cx="0" cy="9494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/>
            <p:cNvSpPr/>
            <p:nvPr/>
          </p:nvSpPr>
          <p:spPr bwMode="auto">
            <a:xfrm>
              <a:off x="2686859" y="380701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" name="TextBox 70"/>
          <p:cNvSpPr txBox="1"/>
          <p:nvPr/>
        </p:nvSpPr>
        <p:spPr>
          <a:xfrm>
            <a:off x="11094927" y="4869976"/>
            <a:ext cx="1081729" cy="1168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 </a:t>
            </a:r>
            <a:r>
              <a:rPr lang="en-US" altLang="zh-CN" sz="14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E3: 3 lens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E4: 4 lens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E9: 9 lens</a:t>
            </a: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11816614" y="2116269"/>
            <a:ext cx="0" cy="27537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3045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9717403" y="3859907"/>
            <a:ext cx="2218267" cy="16004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Feature: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Default:Fixed type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VF: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Vari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-focal 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Z: Motorized lens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L:Competitive configuration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（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non-real-time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1312148" y="4048119"/>
            <a:ext cx="1706331" cy="95410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Camera</a:t>
            </a:r>
            <a:r>
              <a:rPr lang="en-US" altLang="zh-CN" sz="1400" b="1" dirty="0">
                <a:solidFill>
                  <a:srgbClr val="194B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Bullet 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D: Dome 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T: Turret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978599" y="13494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7" name="椭圆 6"/>
          <p:cNvSpPr/>
          <p:nvPr/>
        </p:nvSpPr>
        <p:spPr bwMode="auto">
          <a:xfrm>
            <a:off x="11003671" y="369192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159380" y="13621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098191" y="13621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VF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7340161" y="13452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2617036" y="13452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52769" y="13621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2075313" y="385990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V="1">
            <a:off x="9606051" y="178517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椭圆 14"/>
          <p:cNvSpPr/>
          <p:nvPr/>
        </p:nvSpPr>
        <p:spPr bwMode="auto">
          <a:xfrm>
            <a:off x="8835943" y="231948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6" name="肘形连接符 141"/>
          <p:cNvCxnSpPr/>
          <p:nvPr/>
        </p:nvCxnSpPr>
        <p:spPr bwMode="auto">
          <a:xfrm rot="5400000">
            <a:off x="6178578" y="2456388"/>
            <a:ext cx="732367" cy="423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矩形 16"/>
          <p:cNvSpPr/>
          <p:nvPr/>
        </p:nvSpPr>
        <p:spPr bwMode="auto">
          <a:xfrm>
            <a:off x="8520943" y="13494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469495" y="2531925"/>
            <a:ext cx="1978660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/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IPC: </a:t>
            </a:r>
          </a:p>
          <a:p>
            <a:pPr defTabSz="1219200" eaLnBrk="1" hangingPunct="1"/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 Camera </a:t>
            </a:r>
          </a:p>
          <a:p>
            <a:pPr defTabSz="1219200" eaLnBrk="1" hangingPunct="1"/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直接连接符 18"/>
          <p:cNvCxnSpPr>
            <a:stCxn id="12" idx="2"/>
            <a:endCxn id="20" idx="2"/>
          </p:cNvCxnSpPr>
          <p:nvPr/>
        </p:nvCxnSpPr>
        <p:spPr bwMode="auto">
          <a:xfrm flipH="1">
            <a:off x="1109457" y="2082156"/>
            <a:ext cx="3313" cy="4577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椭圆 19"/>
          <p:cNvSpPr/>
          <p:nvPr/>
        </p:nvSpPr>
        <p:spPr bwMode="auto">
          <a:xfrm>
            <a:off x="1109456" y="249494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21" name="肘形连接符 144"/>
          <p:cNvCxnSpPr/>
          <p:nvPr/>
        </p:nvCxnSpPr>
        <p:spPr bwMode="auto">
          <a:xfrm rot="5400000">
            <a:off x="1592832" y="2609633"/>
            <a:ext cx="1847427" cy="806027"/>
          </a:xfrm>
          <a:prstGeom prst="bentConnector3">
            <a:avLst>
              <a:gd name="adj1" fmla="val 50046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50"/>
          <p:cNvSpPr txBox="1"/>
          <p:nvPr/>
        </p:nvSpPr>
        <p:spPr>
          <a:xfrm>
            <a:off x="5975223" y="2967077"/>
            <a:ext cx="15182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1080P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3Mega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4Mega</a:t>
            </a:r>
          </a:p>
        </p:txBody>
      </p:sp>
      <p:sp>
        <p:nvSpPr>
          <p:cNvPr id="23" name="椭圆 22"/>
          <p:cNvSpPr/>
          <p:nvPr/>
        </p:nvSpPr>
        <p:spPr bwMode="auto">
          <a:xfrm>
            <a:off x="6504271" y="283604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4" name="TextBox 52"/>
          <p:cNvSpPr txBox="1"/>
          <p:nvPr/>
        </p:nvSpPr>
        <p:spPr>
          <a:xfrm>
            <a:off x="7275872" y="2752885"/>
            <a:ext cx="1497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Reserved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Default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WDR</a:t>
            </a:r>
          </a:p>
          <a:p>
            <a:pPr defTabSz="1219200" eaLnBrk="1" hangingPunct="1">
              <a:defRPr/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7700161" y="2076042"/>
            <a:ext cx="0" cy="5574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椭圆 25"/>
          <p:cNvSpPr/>
          <p:nvPr/>
        </p:nvSpPr>
        <p:spPr bwMode="auto">
          <a:xfrm>
            <a:off x="7655161" y="262343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8880943" y="2065580"/>
            <a:ext cx="0" cy="2956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70"/>
          <p:cNvSpPr txBox="1"/>
          <p:nvPr/>
        </p:nvSpPr>
        <p:spPr>
          <a:xfrm>
            <a:off x="8520943" y="2495117"/>
            <a:ext cx="16610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 format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PAL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N: NTSC</a:t>
            </a:r>
          </a:p>
        </p:txBody>
      </p:sp>
      <p:cxnSp>
        <p:nvCxnSpPr>
          <p:cNvPr id="29" name="肘形连接符 141"/>
          <p:cNvCxnSpPr/>
          <p:nvPr/>
        </p:nvCxnSpPr>
        <p:spPr bwMode="auto">
          <a:xfrm rot="5400000" flipV="1">
            <a:off x="9933544" y="2622334"/>
            <a:ext cx="1600200" cy="539327"/>
          </a:xfrm>
          <a:prstGeom prst="bentConnector3">
            <a:avLst>
              <a:gd name="adj1" fmla="val 50026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接连接符 29"/>
          <p:cNvCxnSpPr/>
          <p:nvPr/>
        </p:nvCxnSpPr>
        <p:spPr bwMode="auto">
          <a:xfrm flipV="1">
            <a:off x="1933551" y="178517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78"/>
          <p:cNvSpPr>
            <a:spLocks noChangeArrowheads="1"/>
          </p:cNvSpPr>
          <p:nvPr/>
        </p:nvSpPr>
        <p:spPr bwMode="auto">
          <a:xfrm>
            <a:off x="4661623" y="2811122"/>
            <a:ext cx="1334287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A: 1</a:t>
            </a:r>
            <a:r>
              <a:rPr lang="en-US" altLang="zh-CN" sz="14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B: 2</a:t>
            </a:r>
            <a:r>
              <a:rPr lang="en-US" altLang="zh-CN" sz="14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318187" y="2076041"/>
            <a:ext cx="90000" cy="732840"/>
            <a:chOff x="2686859" y="2857598"/>
            <a:chExt cx="90000" cy="732840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椭圆 3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6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 Camera (EZ-IP Series)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 bwMode="auto">
          <a:xfrm>
            <a:off x="3797817" y="13621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38" name="TextBox 78"/>
          <p:cNvSpPr>
            <a:spLocks noChangeArrowheads="1"/>
          </p:cNvSpPr>
          <p:nvPr/>
        </p:nvSpPr>
        <p:spPr bwMode="auto">
          <a:xfrm>
            <a:off x="3119670" y="2782028"/>
            <a:ext cx="1582793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Appearance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model1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model2</a:t>
            </a:r>
            <a:endParaRPr lang="en-US" altLang="zh-CN" sz="1400" baseline="300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112817" y="2088068"/>
            <a:ext cx="90000" cy="732840"/>
            <a:chOff x="2686859" y="2857598"/>
            <a:chExt cx="90000" cy="732840"/>
          </a:xfrm>
        </p:grpSpPr>
        <p:cxnSp>
          <p:nvCxnSpPr>
            <p:cNvPr id="40" name="直接连接符 3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椭圆 4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912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808145" y="1931670"/>
            <a:ext cx="11041380" cy="2698750"/>
            <a:chOff x="608" y="1922"/>
            <a:chExt cx="17388" cy="4250"/>
          </a:xfrm>
        </p:grpSpPr>
        <p:sp>
          <p:nvSpPr>
            <p:cNvPr id="39" name="矩形 38"/>
            <p:cNvSpPr/>
            <p:nvPr/>
          </p:nvSpPr>
          <p:spPr bwMode="auto">
            <a:xfrm>
              <a:off x="8708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HS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10764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12819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4K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14257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69"/>
            <p:cNvSpPr>
              <a:spLocks noChangeArrowheads="1"/>
            </p:cNvSpPr>
            <p:nvPr/>
          </p:nvSpPr>
          <p:spPr bwMode="auto">
            <a:xfrm>
              <a:off x="608" y="3981"/>
              <a:ext cx="1991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  <a:sym typeface="Calibri" panose="020F050202020403020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  <a:sym typeface="Calibri" panose="020F0502020204030204" charset="0"/>
                </a:rPr>
                <a:t>: Dahua</a:t>
              </a:r>
              <a:endParaRPr lang="zh-CN" altLang="en-US" sz="14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TextBox 69"/>
            <p:cNvSpPr>
              <a:spLocks noChangeArrowheads="1"/>
            </p:cNvSpPr>
            <p:nvPr/>
          </p:nvSpPr>
          <p:spPr bwMode="auto">
            <a:xfrm>
              <a:off x="2471" y="3991"/>
              <a:ext cx="192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rPr>
                <a:t>Network Video Record</a:t>
              </a: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4395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902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5833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 bwMode="auto">
            <a:xfrm flipV="1">
              <a:off x="2340" y="2489"/>
              <a:ext cx="3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直接连接符 80"/>
            <p:cNvCxnSpPr/>
            <p:nvPr/>
          </p:nvCxnSpPr>
          <p:spPr bwMode="auto">
            <a:xfrm>
              <a:off x="1510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椭圆 81"/>
            <p:cNvSpPr/>
            <p:nvPr/>
          </p:nvSpPr>
          <p:spPr bwMode="auto">
            <a:xfrm>
              <a:off x="1436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2958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NVR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7271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 bwMode="auto">
            <a:xfrm flipV="1">
              <a:off x="12201" y="2489"/>
              <a:ext cx="3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直接连接符 65"/>
            <p:cNvCxnSpPr/>
            <p:nvPr/>
          </p:nvCxnSpPr>
          <p:spPr bwMode="auto">
            <a:xfrm flipV="1">
              <a:off x="10146" y="2489"/>
              <a:ext cx="3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TextBox 16"/>
            <p:cNvSpPr txBox="1"/>
            <p:nvPr/>
          </p:nvSpPr>
          <p:spPr>
            <a:xfrm>
              <a:off x="5669" y="3991"/>
              <a:ext cx="1602" cy="185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zh-CN" sz="1465" b="1" dirty="0">
                  <a:latin typeface="等线 Light" panose="02010600030101010101" charset="-122"/>
                  <a:ea typeface="等线 Light" panose="02010600030101010101" charset="-122"/>
                </a:rPr>
                <a:t>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1: 1HDD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2: 2HDD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4: 4HDD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8: </a:t>
              </a:r>
              <a:r>
                <a:rPr lang="en-US" altLang="zh-CN" sz="1400" dirty="0" smtClean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8HDD</a:t>
              </a:r>
              <a:endParaRPr lang="en-US" altLang="zh-CN" sz="1400" dirty="0">
                <a:latin typeface="等线 Light" panose="02010600030101010101" charset="-122"/>
                <a:ea typeface="等线 Light" panose="02010600030101010101" charset="-122"/>
                <a:cs typeface="Calibri" panose="020F0502020204030204" charset="0"/>
              </a:endParaRPr>
            </a:p>
          </p:txBody>
        </p:sp>
        <p:sp>
          <p:nvSpPr>
            <p:cNvPr id="91" name="TextBox 19"/>
            <p:cNvSpPr txBox="1"/>
            <p:nvPr/>
          </p:nvSpPr>
          <p:spPr>
            <a:xfrm>
              <a:off x="7270" y="3991"/>
              <a:ext cx="1754" cy="21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Channel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04: 4CH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08: 8CH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16: 16CH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32: 32CH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64: 64CH</a:t>
              </a:r>
            </a:p>
          </p:txBody>
        </p:sp>
        <p:sp>
          <p:nvSpPr>
            <p:cNvPr id="94" name="TextBox 26"/>
            <p:cNvSpPr txBox="1"/>
            <p:nvPr/>
          </p:nvSpPr>
          <p:spPr>
            <a:xfrm>
              <a:off x="8872" y="3991"/>
              <a:ext cx="2581" cy="8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Case</a:t>
              </a:r>
            </a:p>
            <a:p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HS: Compact 1U</a:t>
              </a:r>
            </a:p>
          </p:txBody>
        </p:sp>
        <p:sp>
          <p:nvSpPr>
            <p:cNvPr id="97" name="TextBox 18"/>
            <p:cNvSpPr txBox="1"/>
            <p:nvPr/>
          </p:nvSpPr>
          <p:spPr>
            <a:xfrm>
              <a:off x="11040" y="3991"/>
              <a:ext cx="1529" cy="11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Function</a:t>
              </a:r>
            </a:p>
            <a:p>
              <a:pPr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P: </a:t>
              </a:r>
              <a:r>
                <a:rPr lang="en-US" altLang="zh-CN" sz="1400" dirty="0" err="1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PoE</a:t>
              </a:r>
              <a:endParaRPr lang="en-US" altLang="zh-CN" sz="1400" dirty="0">
                <a:latin typeface="等线 Light" panose="02010600030101010101" charset="-122"/>
                <a:ea typeface="等线 Light" panose="02010600030101010101" charset="-122"/>
                <a:cs typeface="Calibri" panose="020F0502020204030204" charset="0"/>
              </a:endParaRPr>
            </a:p>
            <a:p>
              <a:pPr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W: </a:t>
              </a:r>
              <a:r>
                <a:rPr lang="en-US" altLang="zh-CN" sz="1400" dirty="0" err="1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WiFi</a:t>
              </a:r>
              <a:endParaRPr lang="en-US" altLang="zh-CN" sz="1400" dirty="0">
                <a:latin typeface="等线 Light" panose="02010600030101010101" charset="-122"/>
                <a:ea typeface="等线 Light" panose="02010600030101010101" charset="-122"/>
                <a:cs typeface="Calibri" panose="020F0502020204030204" charset="0"/>
              </a:endParaRPr>
            </a:p>
          </p:txBody>
        </p:sp>
        <p:sp>
          <p:nvSpPr>
            <p:cNvPr id="100" name="TextBox 48"/>
            <p:cNvSpPr txBox="1"/>
            <p:nvPr/>
          </p:nvSpPr>
          <p:spPr>
            <a:xfrm>
              <a:off x="12742" y="4039"/>
              <a:ext cx="2594" cy="4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  <a:sym typeface="+mn-ea"/>
                </a:rPr>
                <a:t>Resolution </a:t>
              </a:r>
            </a:p>
          </p:txBody>
        </p:sp>
        <p:sp>
          <p:nvSpPr>
            <p:cNvPr id="105" name="TextBox 52"/>
            <p:cNvSpPr txBox="1"/>
            <p:nvPr/>
          </p:nvSpPr>
          <p:spPr>
            <a:xfrm>
              <a:off x="14280" y="4039"/>
              <a:ext cx="1928" cy="11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Generation</a:t>
              </a:r>
            </a:p>
            <a:p>
              <a:pPr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S2: Gen 2</a:t>
              </a:r>
            </a:p>
            <a:p>
              <a:pPr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S3: </a:t>
              </a: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  <a:sym typeface="+mn-ea"/>
                </a:rPr>
                <a:t>Gen 3</a:t>
              </a:r>
              <a:endParaRPr lang="en-US" altLang="zh-CN" sz="1400" dirty="0">
                <a:latin typeface="等线 Light" panose="02010600030101010101" charset="-122"/>
                <a:ea typeface="等线 Light" panose="02010600030101010101" charset="-122"/>
                <a:cs typeface="Calibri" panose="020F0502020204030204" charset="0"/>
              </a:endParaRPr>
            </a:p>
          </p:txBody>
        </p:sp>
        <p:sp>
          <p:nvSpPr>
            <p:cNvPr id="45" name="TextBox 69"/>
            <p:cNvSpPr>
              <a:spLocks noChangeArrowheads="1"/>
            </p:cNvSpPr>
            <p:nvPr/>
          </p:nvSpPr>
          <p:spPr bwMode="auto">
            <a:xfrm>
              <a:off x="4531" y="3993"/>
              <a:ext cx="2222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 smtClean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rPr>
                <a:t>Series</a:t>
              </a:r>
              <a:endParaRPr lang="en-US" altLang="zh-CN" sz="1400" b="1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 bwMode="auto">
            <a:xfrm>
              <a:off x="3551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3477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12" name="直接连接符 111"/>
            <p:cNvCxnSpPr/>
            <p:nvPr/>
          </p:nvCxnSpPr>
          <p:spPr bwMode="auto">
            <a:xfrm>
              <a:off x="4989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4915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15" name="直接连接符 114"/>
            <p:cNvCxnSpPr/>
            <p:nvPr/>
          </p:nvCxnSpPr>
          <p:spPr bwMode="auto">
            <a:xfrm>
              <a:off x="6441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/>
            <p:cNvSpPr/>
            <p:nvPr/>
          </p:nvSpPr>
          <p:spPr bwMode="auto">
            <a:xfrm>
              <a:off x="6367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18" name="直接连接符 117"/>
            <p:cNvCxnSpPr/>
            <p:nvPr/>
          </p:nvCxnSpPr>
          <p:spPr bwMode="auto">
            <a:xfrm>
              <a:off x="7883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椭圆 118"/>
            <p:cNvSpPr/>
            <p:nvPr/>
          </p:nvSpPr>
          <p:spPr bwMode="auto">
            <a:xfrm>
              <a:off x="7809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 bwMode="auto">
            <a:xfrm>
              <a:off x="9325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椭圆 121"/>
            <p:cNvSpPr/>
            <p:nvPr/>
          </p:nvSpPr>
          <p:spPr bwMode="auto">
            <a:xfrm>
              <a:off x="9251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350" y="3051"/>
              <a:ext cx="148" cy="806"/>
              <a:chOff x="11350" y="3051"/>
              <a:chExt cx="148" cy="806"/>
            </a:xfrm>
          </p:grpSpPr>
          <p:cxnSp>
            <p:nvCxnSpPr>
              <p:cNvPr id="124" name="直接连接符 123"/>
              <p:cNvCxnSpPr/>
              <p:nvPr/>
            </p:nvCxnSpPr>
            <p:spPr bwMode="auto">
              <a:xfrm>
                <a:off x="11424" y="3051"/>
                <a:ext cx="0" cy="6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5" name="椭圆 124"/>
              <p:cNvSpPr/>
              <p:nvPr/>
            </p:nvSpPr>
            <p:spPr bwMode="auto">
              <a:xfrm>
                <a:off x="11350" y="3715"/>
                <a:ext cx="148" cy="14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130" name="直接连接符 129"/>
            <p:cNvCxnSpPr/>
            <p:nvPr/>
          </p:nvCxnSpPr>
          <p:spPr bwMode="auto">
            <a:xfrm>
              <a:off x="14910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椭圆 130"/>
            <p:cNvSpPr/>
            <p:nvPr/>
          </p:nvSpPr>
          <p:spPr bwMode="auto">
            <a:xfrm>
              <a:off x="14836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15687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/L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TextBox 52"/>
            <p:cNvSpPr txBox="1"/>
            <p:nvPr/>
          </p:nvSpPr>
          <p:spPr>
            <a:xfrm>
              <a:off x="15826" y="4039"/>
              <a:ext cx="2170" cy="12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+mj-lt"/>
                  <a:ea typeface="宋体" panose="02010600030101010101" pitchFamily="2" charset="-122"/>
                </a:rPr>
                <a:t>Feature</a:t>
              </a:r>
            </a:p>
            <a:p>
              <a:pPr>
                <a:defRPr/>
              </a:pPr>
              <a:r>
                <a:rPr lang="en-US" altLang="zh-CN" sz="1400" dirty="0" smtClean="0">
                  <a:latin typeface="+mj-lt"/>
                  <a:ea typeface="宋体" panose="02010600030101010101" pitchFamily="2" charset="-122"/>
                  <a:cs typeface="Calibri" panose="020F0502020204030204" charset="0"/>
                </a:rPr>
                <a:t>/</a:t>
              </a:r>
              <a:r>
                <a:rPr lang="en-US" altLang="zh-CN" sz="1400" dirty="0">
                  <a:latin typeface="+mj-lt"/>
                  <a:ea typeface="宋体" panose="02010600030101010101" pitchFamily="2" charset="-122"/>
                  <a:cs typeface="Calibri" panose="020F0502020204030204" charset="0"/>
                </a:rPr>
                <a:t>L: Lite </a:t>
              </a:r>
              <a:r>
                <a:rPr lang="en-US" altLang="zh-CN" sz="1400" dirty="0" smtClean="0">
                  <a:latin typeface="+mj-lt"/>
                  <a:ea typeface="宋体" panose="02010600030101010101" pitchFamily="2" charset="-122"/>
                  <a:cs typeface="Calibri" panose="020F0502020204030204" charset="0"/>
                </a:rPr>
                <a:t>Version</a:t>
              </a:r>
              <a:endParaRPr lang="en-US" altLang="zh-CN" sz="1400" dirty="0">
                <a:latin typeface="+mj-lt"/>
                <a:ea typeface="宋体" panose="02010600030101010101" pitchFamily="2" charset="-122"/>
                <a:cs typeface="Calibri" panose="020F050202020403020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3339" y="3035"/>
              <a:ext cx="148" cy="806"/>
              <a:chOff x="11350" y="3051"/>
              <a:chExt cx="148" cy="806"/>
            </a:xfrm>
          </p:grpSpPr>
          <p:cxnSp>
            <p:nvCxnSpPr>
              <p:cNvPr id="8" name="直接连接符 7"/>
              <p:cNvCxnSpPr/>
              <p:nvPr/>
            </p:nvCxnSpPr>
            <p:spPr bwMode="auto">
              <a:xfrm>
                <a:off x="11424" y="3051"/>
                <a:ext cx="0" cy="6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椭圆 8"/>
              <p:cNvSpPr/>
              <p:nvPr/>
            </p:nvSpPr>
            <p:spPr bwMode="auto">
              <a:xfrm>
                <a:off x="11350" y="3715"/>
                <a:ext cx="148" cy="14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6207" y="3051"/>
              <a:ext cx="148" cy="806"/>
              <a:chOff x="11350" y="3051"/>
              <a:chExt cx="148" cy="806"/>
            </a:xfrm>
          </p:grpSpPr>
          <p:cxnSp>
            <p:nvCxnSpPr>
              <p:cNvPr id="11" name="直接连接符 10"/>
              <p:cNvCxnSpPr/>
              <p:nvPr/>
            </p:nvCxnSpPr>
            <p:spPr bwMode="auto">
              <a:xfrm>
                <a:off x="11424" y="3051"/>
                <a:ext cx="0" cy="6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椭圆 11"/>
              <p:cNvSpPr/>
              <p:nvPr/>
            </p:nvSpPr>
            <p:spPr bwMode="auto">
              <a:xfrm>
                <a:off x="11350" y="3715"/>
                <a:ext cx="148" cy="14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8" name="标题 17"/>
          <p:cNvSpPr>
            <a:spLocks noGrp="1"/>
          </p:cNvSpPr>
          <p:nvPr>
            <p:ph type="title"/>
          </p:nvPr>
        </p:nvSpPr>
        <p:spPr>
          <a:xfrm>
            <a:off x="808145" y="348617"/>
            <a:ext cx="11279716" cy="868363"/>
          </a:xfrm>
        </p:spPr>
        <p:txBody>
          <a:bodyPr/>
          <a:lstStyle/>
          <a:p>
            <a:r>
              <a:rPr lang="en-US" altLang="zh-CN" dirty="0"/>
              <a:t>General NVR Naming Rule</a:t>
            </a:r>
          </a:p>
        </p:txBody>
      </p:sp>
    </p:spTree>
    <p:extLst>
      <p:ext uri="{BB962C8B-B14F-4D97-AF65-F5344CB8AC3E}">
        <p14:creationId xmlns:p14="http://schemas.microsoft.com/office/powerpoint/2010/main" val="4037386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08145" y="348617"/>
            <a:ext cx="11279716" cy="868363"/>
          </a:xfrm>
        </p:spPr>
        <p:txBody>
          <a:bodyPr/>
          <a:lstStyle/>
          <a:p>
            <a:r>
              <a:rPr lang="en-US" altLang="zh-CN" dirty="0"/>
              <a:t>AI NVR Naming Rule</a:t>
            </a:r>
          </a:p>
        </p:txBody>
      </p:sp>
      <p:sp>
        <p:nvSpPr>
          <p:cNvPr id="136" name="TextBox 69"/>
          <p:cNvSpPr>
            <a:spLocks noChangeArrowheads="1"/>
          </p:cNvSpPr>
          <p:nvPr/>
        </p:nvSpPr>
        <p:spPr bwMode="auto">
          <a:xfrm>
            <a:off x="1390015" y="5471795"/>
            <a:ext cx="1264285" cy="2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+mj-ea"/>
                <a:ea typeface="+mj-ea"/>
                <a:cs typeface="Segoe UI" panose="020B0502040204020203" pitchFamily="34" charset="0"/>
                <a:sym typeface="Calibri" panose="020F050202020403020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+mj-ea"/>
                <a:ea typeface="+mj-ea"/>
                <a:cs typeface="Segoe UI" panose="020B0502040204020203" pitchFamily="34" charset="0"/>
                <a:sym typeface="Calibri" panose="020F0502020204030204" charset="0"/>
              </a:rPr>
              <a:t>: Dahua</a:t>
            </a:r>
            <a:endParaRPr lang="zh-CN" altLang="en-US" sz="1400" dirty="0">
              <a:latin typeface="+mj-ea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39" name="矩形 138"/>
          <p:cNvSpPr/>
          <p:nvPr/>
        </p:nvSpPr>
        <p:spPr bwMode="auto">
          <a:xfrm>
            <a:off x="1635125" y="4214495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V="1">
            <a:off x="2616835" y="4574540"/>
            <a:ext cx="233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直接连接符 141"/>
          <p:cNvCxnSpPr/>
          <p:nvPr/>
        </p:nvCxnSpPr>
        <p:spPr bwMode="auto">
          <a:xfrm>
            <a:off x="2021840" y="4931410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椭圆 142"/>
          <p:cNvSpPr/>
          <p:nvPr/>
        </p:nvSpPr>
        <p:spPr bwMode="auto">
          <a:xfrm>
            <a:off x="1974850" y="535241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57490" y="4215130"/>
            <a:ext cx="4001770" cy="2213610"/>
            <a:chOff x="11978" y="6637"/>
            <a:chExt cx="6302" cy="3486"/>
          </a:xfrm>
        </p:grpSpPr>
        <p:sp>
          <p:nvSpPr>
            <p:cNvPr id="133" name="矩形 132"/>
            <p:cNvSpPr/>
            <p:nvPr/>
          </p:nvSpPr>
          <p:spPr bwMode="auto">
            <a:xfrm>
              <a:off x="11998" y="6637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128</a:t>
              </a:r>
            </a:p>
          </p:txBody>
        </p:sp>
        <p:sp>
          <p:nvSpPr>
            <p:cNvPr id="134" name="矩形 133"/>
            <p:cNvSpPr/>
            <p:nvPr/>
          </p:nvSpPr>
          <p:spPr bwMode="auto">
            <a:xfrm>
              <a:off x="14054" y="6637"/>
              <a:ext cx="1376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XI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46" name="直接连接符 145"/>
            <p:cNvCxnSpPr/>
            <p:nvPr/>
          </p:nvCxnSpPr>
          <p:spPr bwMode="auto">
            <a:xfrm flipV="1">
              <a:off x="13436" y="7204"/>
              <a:ext cx="3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" name="TextBox 18"/>
            <p:cNvSpPr txBox="1"/>
            <p:nvPr/>
          </p:nvSpPr>
          <p:spPr>
            <a:xfrm>
              <a:off x="11978" y="8620"/>
              <a:ext cx="2079" cy="15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+mj-lt"/>
                  <a:ea typeface="+mj-lt"/>
                </a:rPr>
                <a:t>Channel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+mj-lt"/>
                </a:rPr>
                <a:t>32: 32CH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+mj-lt"/>
                  <a:cs typeface="Calibri" panose="020F0502020204030204" charset="0"/>
                </a:rPr>
                <a:t>64: 64CH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+mj-lt"/>
                  <a:cs typeface="Calibri" panose="020F0502020204030204" charset="0"/>
                </a:rPr>
                <a:t>128: </a:t>
              </a:r>
              <a:r>
                <a:rPr lang="en-US" altLang="zh-CN" sz="1400" dirty="0" smtClean="0">
                  <a:latin typeface="+mj-lt"/>
                  <a:ea typeface="+mj-lt"/>
                  <a:cs typeface="Calibri" panose="020F0502020204030204" charset="0"/>
                </a:rPr>
                <a:t>128CH</a:t>
              </a:r>
              <a:endParaRPr lang="en-US" altLang="zh-CN" sz="1400" dirty="0">
                <a:latin typeface="+mj-lt"/>
                <a:ea typeface="+mj-lt"/>
                <a:cs typeface="Calibri" panose="020F0502020204030204" charset="0"/>
              </a:endParaRPr>
            </a:p>
          </p:txBody>
        </p:sp>
        <p:sp>
          <p:nvSpPr>
            <p:cNvPr id="152" name="TextBox 48"/>
            <p:cNvSpPr txBox="1"/>
            <p:nvPr/>
          </p:nvSpPr>
          <p:spPr>
            <a:xfrm>
              <a:off x="14224" y="8620"/>
              <a:ext cx="4056" cy="8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+mj-lt"/>
                  <a:ea typeface="宋体" panose="02010600030101010101" pitchFamily="2" charset="-122"/>
                </a:rPr>
                <a:t>Version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  <a:cs typeface="Calibri" panose="020F0502020204030204" charset="0"/>
                </a:rPr>
                <a:t>XI:  </a:t>
              </a:r>
              <a:r>
                <a:rPr lang="en-US" altLang="zh-CN" sz="1400" dirty="0">
                  <a:latin typeface="+mj-lt"/>
                  <a:ea typeface="宋体" panose="02010600030101010101" pitchFamily="2" charset="-122"/>
                  <a:cs typeface="Calibri" panose="020F0502020204030204" charset="0"/>
                  <a:sym typeface="+mn-ea"/>
                </a:rPr>
                <a:t>AI NVR</a:t>
              </a:r>
              <a:r>
                <a:rPr lang="en-US" altLang="zh-CN" sz="1400" dirty="0">
                  <a:latin typeface="+mj-lt"/>
                  <a:ea typeface="宋体" panose="02010600030101010101" pitchFamily="2" charset="-122"/>
                  <a:cs typeface="Calibri" panose="020F0502020204030204" charset="0"/>
                </a:rPr>
                <a:t> </a:t>
              </a:r>
            </a:p>
          </p:txBody>
        </p:sp>
        <p:cxnSp>
          <p:nvCxnSpPr>
            <p:cNvPr id="165" name="直接连接符 164"/>
            <p:cNvCxnSpPr/>
            <p:nvPr/>
          </p:nvCxnSpPr>
          <p:spPr bwMode="auto">
            <a:xfrm>
              <a:off x="12658" y="7766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" name="椭圆 165"/>
            <p:cNvSpPr/>
            <p:nvPr/>
          </p:nvSpPr>
          <p:spPr bwMode="auto">
            <a:xfrm>
              <a:off x="12584" y="8429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67" name="直接连接符 166"/>
            <p:cNvCxnSpPr/>
            <p:nvPr/>
          </p:nvCxnSpPr>
          <p:spPr bwMode="auto">
            <a:xfrm>
              <a:off x="14670" y="7766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" name="椭圆 167"/>
            <p:cNvSpPr/>
            <p:nvPr/>
          </p:nvSpPr>
          <p:spPr bwMode="auto">
            <a:xfrm>
              <a:off x="14596" y="8429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06090" y="4215130"/>
            <a:ext cx="5330190" cy="1995805"/>
            <a:chOff x="3768" y="6351"/>
            <a:chExt cx="8394" cy="3143"/>
          </a:xfrm>
        </p:grpSpPr>
        <p:sp>
          <p:nvSpPr>
            <p:cNvPr id="137" name="TextBox 69"/>
            <p:cNvSpPr>
              <a:spLocks noChangeArrowheads="1"/>
            </p:cNvSpPr>
            <p:nvPr/>
          </p:nvSpPr>
          <p:spPr bwMode="auto">
            <a:xfrm>
              <a:off x="3768" y="8331"/>
              <a:ext cx="192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+mj-ea"/>
                  <a:ea typeface="+mj-ea"/>
                  <a:cs typeface="Segoe UI" panose="020B0502040204020203" pitchFamily="34" charset="0"/>
                </a:rPr>
                <a:t>Network Video Record</a:t>
              </a: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5794" y="6351"/>
              <a:ext cx="1187" cy="1134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7231" y="6351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08</a:t>
              </a:r>
            </a:p>
          </p:txBody>
        </p:sp>
        <p:sp>
          <p:nvSpPr>
            <p:cNvPr id="144" name="矩形 143"/>
            <p:cNvSpPr/>
            <p:nvPr/>
          </p:nvSpPr>
          <p:spPr bwMode="auto">
            <a:xfrm>
              <a:off x="4216" y="6351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NVR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8669" y="6351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</a:t>
              </a:r>
            </a:p>
          </p:txBody>
        </p:sp>
        <p:sp>
          <p:nvSpPr>
            <p:cNvPr id="148" name="TextBox 16"/>
            <p:cNvSpPr txBox="1"/>
            <p:nvPr/>
          </p:nvSpPr>
          <p:spPr>
            <a:xfrm>
              <a:off x="6981" y="8331"/>
              <a:ext cx="1699" cy="11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+mj-lt"/>
                  <a:ea typeface="宋体" panose="02010600030101010101" pitchFamily="2" charset="-122"/>
                </a:rPr>
                <a:t>HDD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cs typeface="Calibri" panose="020F0502020204030204" charset="0"/>
                </a:rPr>
                <a:t>08: 8 HDD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cs typeface="Calibri" panose="020F0502020204030204" charset="0"/>
                </a:rPr>
                <a:t>16: </a:t>
              </a:r>
              <a:r>
                <a:rPr lang="en-US" altLang="zh-CN" sz="1400" dirty="0" smtClean="0">
                  <a:latin typeface="+mj-lt"/>
                  <a:cs typeface="Calibri" panose="020F0502020204030204" charset="0"/>
                </a:rPr>
                <a:t>16HDD</a:t>
              </a:r>
              <a:endParaRPr lang="en-US" altLang="zh-CN" sz="1400" dirty="0">
                <a:latin typeface="+mj-lt"/>
                <a:cs typeface="Calibri" panose="020F0502020204030204" charset="0"/>
              </a:endParaRPr>
            </a:p>
          </p:txBody>
        </p:sp>
        <p:sp>
          <p:nvSpPr>
            <p:cNvPr id="154" name="TextBox 69"/>
            <p:cNvSpPr>
              <a:spLocks noChangeArrowheads="1"/>
            </p:cNvSpPr>
            <p:nvPr/>
          </p:nvSpPr>
          <p:spPr bwMode="auto">
            <a:xfrm>
              <a:off x="5742" y="8331"/>
              <a:ext cx="128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no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 smtClean="0">
                  <a:latin typeface="+mj-ea"/>
                  <a:ea typeface="+mj-ea"/>
                  <a:cs typeface="Segoe UI" panose="020B0502040204020203" pitchFamily="34" charset="0"/>
                </a:rPr>
                <a:t>Series</a:t>
              </a:r>
              <a:endParaRPr lang="en-US" altLang="zh-CN" sz="1400" b="1" dirty="0">
                <a:latin typeface="+mj-ea"/>
                <a:ea typeface="+mj-ea"/>
                <a:cs typeface="Segoe UI" panose="020B0502040204020203" pitchFamily="34" charset="0"/>
              </a:endParaRPr>
            </a:p>
          </p:txBody>
        </p:sp>
        <p:cxnSp>
          <p:nvCxnSpPr>
            <p:cNvPr id="155" name="直接连接符 154"/>
            <p:cNvCxnSpPr/>
            <p:nvPr/>
          </p:nvCxnSpPr>
          <p:spPr bwMode="auto">
            <a:xfrm>
              <a:off x="4832" y="7480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椭圆 155"/>
            <p:cNvSpPr/>
            <p:nvPr/>
          </p:nvSpPr>
          <p:spPr bwMode="auto">
            <a:xfrm>
              <a:off x="4758" y="8143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57" name="直接连接符 156"/>
            <p:cNvCxnSpPr/>
            <p:nvPr/>
          </p:nvCxnSpPr>
          <p:spPr bwMode="auto">
            <a:xfrm>
              <a:off x="6387" y="7480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椭圆 157"/>
            <p:cNvSpPr/>
            <p:nvPr/>
          </p:nvSpPr>
          <p:spPr bwMode="auto">
            <a:xfrm>
              <a:off x="6313" y="8143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>
              <a:off x="7840" y="7480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" name="椭圆 159"/>
            <p:cNvSpPr/>
            <p:nvPr/>
          </p:nvSpPr>
          <p:spPr bwMode="auto">
            <a:xfrm>
              <a:off x="7766" y="8143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61" name="直接连接符 160"/>
            <p:cNvCxnSpPr/>
            <p:nvPr/>
          </p:nvCxnSpPr>
          <p:spPr bwMode="auto">
            <a:xfrm>
              <a:off x="9282" y="7480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" name="椭圆 161"/>
            <p:cNvSpPr/>
            <p:nvPr/>
          </p:nvSpPr>
          <p:spPr bwMode="auto">
            <a:xfrm>
              <a:off x="9207" y="8143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1" name="TextBox 36"/>
            <p:cNvSpPr txBox="1"/>
            <p:nvPr/>
          </p:nvSpPr>
          <p:spPr>
            <a:xfrm>
              <a:off x="8605" y="8330"/>
              <a:ext cx="3557" cy="11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+mj-lt"/>
                  <a:ea typeface="宋体" panose="02010600030101010101" pitchFamily="2" charset="-122"/>
                </a:rPr>
                <a:t>Function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  <a:cs typeface="Calibri" panose="020F0502020204030204" charset="0"/>
                </a:rPr>
                <a:t>R: Redundant power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  <a:cs typeface="Calibri" panose="020F0502020204030204" charset="0"/>
                </a:rPr>
                <a:t>H: Drawer-like chassis</a:t>
              </a:r>
            </a:p>
          </p:txBody>
        </p:sp>
      </p:grpSp>
      <p:cxnSp>
        <p:nvCxnSpPr>
          <p:cNvPr id="3" name="直接连接符 2"/>
          <p:cNvCxnSpPr/>
          <p:nvPr/>
        </p:nvCxnSpPr>
        <p:spPr bwMode="auto">
          <a:xfrm flipV="1">
            <a:off x="7322185" y="4574540"/>
            <a:ext cx="233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组合 3"/>
          <p:cNvGrpSpPr/>
          <p:nvPr/>
        </p:nvGrpSpPr>
        <p:grpSpPr>
          <a:xfrm>
            <a:off x="1453197" y="1216980"/>
            <a:ext cx="9853295" cy="2698810"/>
            <a:chOff x="808355" y="1217295"/>
            <a:chExt cx="9853295" cy="2698810"/>
          </a:xfrm>
        </p:grpSpPr>
        <p:sp>
          <p:nvSpPr>
            <p:cNvPr id="39" name="矩形 38"/>
            <p:cNvSpPr/>
            <p:nvPr/>
          </p:nvSpPr>
          <p:spPr bwMode="auto">
            <a:xfrm>
              <a:off x="5951855" y="1217295"/>
              <a:ext cx="753745" cy="720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HS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69"/>
            <p:cNvSpPr>
              <a:spLocks noChangeArrowheads="1"/>
            </p:cNvSpPr>
            <p:nvPr/>
          </p:nvSpPr>
          <p:spPr bwMode="auto">
            <a:xfrm>
              <a:off x="808355" y="2524760"/>
              <a:ext cx="1264285" cy="283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  <a:sym typeface="Calibri" panose="020F050202020403020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  <a:sym typeface="Calibri" panose="020F0502020204030204" charset="0"/>
                </a:rPr>
                <a:t>: Dahua</a:t>
              </a:r>
              <a:endParaRPr lang="zh-CN" altLang="en-US" sz="14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TextBox 69"/>
            <p:cNvSpPr>
              <a:spLocks noChangeArrowheads="1"/>
            </p:cNvSpPr>
            <p:nvPr/>
          </p:nvSpPr>
          <p:spPr bwMode="auto">
            <a:xfrm>
              <a:off x="1991360" y="2531110"/>
              <a:ext cx="1221740" cy="49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rPr>
                <a:t>Network Video Record</a:t>
              </a: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3213100" y="1217295"/>
              <a:ext cx="753745" cy="720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995045" y="1217295"/>
              <a:ext cx="753745" cy="720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4126230" y="1217295"/>
              <a:ext cx="753745" cy="720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 bwMode="auto">
            <a:xfrm flipV="1">
              <a:off x="1908175" y="1577340"/>
              <a:ext cx="23304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直接连接符 80"/>
            <p:cNvCxnSpPr/>
            <p:nvPr/>
          </p:nvCxnSpPr>
          <p:spPr bwMode="auto">
            <a:xfrm>
              <a:off x="1381125" y="193421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椭圆 81"/>
            <p:cNvSpPr/>
            <p:nvPr/>
          </p:nvSpPr>
          <p:spPr bwMode="auto">
            <a:xfrm>
              <a:off x="1334135" y="2355850"/>
              <a:ext cx="93980" cy="90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2300605" y="1217295"/>
              <a:ext cx="753745" cy="720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NVR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5039360" y="1217295"/>
              <a:ext cx="753745" cy="720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08</a:t>
              </a:r>
            </a:p>
          </p:txBody>
        </p:sp>
        <p:sp>
          <p:nvSpPr>
            <p:cNvPr id="87" name="TextBox 16"/>
            <p:cNvSpPr txBox="1"/>
            <p:nvPr/>
          </p:nvSpPr>
          <p:spPr>
            <a:xfrm>
              <a:off x="4022090" y="2531110"/>
              <a:ext cx="1017270" cy="1384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1: 1HDD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2: 2HDD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4: 4HDD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8: 8HDD</a:t>
              </a:r>
            </a:p>
            <a:p>
              <a:pPr algn="l">
                <a:defRPr/>
              </a:pPr>
              <a:r>
                <a:rPr lang="en-US" altLang="zh-CN" sz="1400" dirty="0">
                  <a:solidFill>
                    <a:schemeClr val="tx1"/>
                  </a:solidFill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0: 16HDD</a:t>
              </a:r>
            </a:p>
          </p:txBody>
        </p:sp>
        <p:sp>
          <p:nvSpPr>
            <p:cNvPr id="91" name="TextBox 19"/>
            <p:cNvSpPr txBox="1"/>
            <p:nvPr/>
          </p:nvSpPr>
          <p:spPr>
            <a:xfrm>
              <a:off x="5038725" y="2531110"/>
              <a:ext cx="1113790" cy="1384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Channel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04: 4CH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08: 8CH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16: 16CH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32: 32CH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64: 64CH</a:t>
              </a:r>
            </a:p>
          </p:txBody>
        </p:sp>
        <p:sp>
          <p:nvSpPr>
            <p:cNvPr id="94" name="TextBox 26"/>
            <p:cNvSpPr txBox="1"/>
            <p:nvPr/>
          </p:nvSpPr>
          <p:spPr>
            <a:xfrm>
              <a:off x="6055995" y="2531110"/>
              <a:ext cx="1638935" cy="54356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Case</a:t>
              </a:r>
            </a:p>
            <a:p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HS: Compact 1U</a:t>
              </a:r>
            </a:p>
          </p:txBody>
        </p:sp>
        <p:sp>
          <p:nvSpPr>
            <p:cNvPr id="45" name="TextBox 69"/>
            <p:cNvSpPr>
              <a:spLocks noChangeArrowheads="1"/>
            </p:cNvSpPr>
            <p:nvPr/>
          </p:nvSpPr>
          <p:spPr bwMode="auto">
            <a:xfrm>
              <a:off x="3213100" y="2524760"/>
              <a:ext cx="1410970" cy="283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 err="1" smtClean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rPr>
                <a:t>Sries</a:t>
              </a:r>
              <a:endParaRPr lang="en-US" altLang="zh-CN" sz="1400" b="1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 bwMode="auto">
            <a:xfrm>
              <a:off x="2677160" y="193421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30170" y="2355850"/>
              <a:ext cx="93980" cy="90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12" name="直接连接符 111"/>
            <p:cNvCxnSpPr/>
            <p:nvPr/>
          </p:nvCxnSpPr>
          <p:spPr bwMode="auto">
            <a:xfrm>
              <a:off x="3590290" y="193421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3543300" y="2355850"/>
              <a:ext cx="93980" cy="90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15" name="直接连接符 114"/>
            <p:cNvCxnSpPr/>
            <p:nvPr/>
          </p:nvCxnSpPr>
          <p:spPr bwMode="auto">
            <a:xfrm>
              <a:off x="4512310" y="193421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/>
            <p:cNvSpPr/>
            <p:nvPr/>
          </p:nvSpPr>
          <p:spPr bwMode="auto">
            <a:xfrm>
              <a:off x="4465320" y="2355850"/>
              <a:ext cx="93980" cy="90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18" name="直接连接符 117"/>
            <p:cNvCxnSpPr/>
            <p:nvPr/>
          </p:nvCxnSpPr>
          <p:spPr bwMode="auto">
            <a:xfrm>
              <a:off x="5427980" y="193421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椭圆 118"/>
            <p:cNvSpPr/>
            <p:nvPr/>
          </p:nvSpPr>
          <p:spPr bwMode="auto">
            <a:xfrm>
              <a:off x="5380990" y="2355850"/>
              <a:ext cx="93980" cy="90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 bwMode="auto">
            <a:xfrm>
              <a:off x="6343650" y="193421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椭圆 121"/>
            <p:cNvSpPr/>
            <p:nvPr/>
          </p:nvSpPr>
          <p:spPr bwMode="auto">
            <a:xfrm>
              <a:off x="6296660" y="2355850"/>
              <a:ext cx="93980" cy="90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987540" y="1217295"/>
              <a:ext cx="1537970" cy="2041525"/>
              <a:chOff x="10146" y="1922"/>
              <a:chExt cx="2422" cy="3215"/>
            </a:xfrm>
          </p:grpSpPr>
          <p:sp>
            <p:nvSpPr>
              <p:cNvPr id="40" name="矩形 39"/>
              <p:cNvSpPr/>
              <p:nvPr/>
            </p:nvSpPr>
            <p:spPr bwMode="auto">
              <a:xfrm>
                <a:off x="10764" y="1922"/>
                <a:ext cx="1187" cy="11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endParaRPr lang="zh-CN" altLang="en-U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 bwMode="auto">
              <a:xfrm flipV="1">
                <a:off x="12201" y="2489"/>
                <a:ext cx="3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直接连接符 65"/>
              <p:cNvCxnSpPr/>
              <p:nvPr/>
            </p:nvCxnSpPr>
            <p:spPr bwMode="auto">
              <a:xfrm flipV="1">
                <a:off x="10146" y="2489"/>
                <a:ext cx="3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7" name="TextBox 18"/>
              <p:cNvSpPr txBox="1"/>
              <p:nvPr/>
            </p:nvSpPr>
            <p:spPr>
              <a:xfrm>
                <a:off x="11040" y="3991"/>
                <a:ext cx="1528" cy="114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400" b="1" dirty="0">
                    <a:latin typeface="等线 Light" panose="02010600030101010101" charset="-122"/>
                    <a:ea typeface="等线 Light" panose="02010600030101010101" charset="-122"/>
                  </a:rPr>
                  <a:t>Function</a:t>
                </a:r>
              </a:p>
              <a:p>
                <a:pPr>
                  <a:defRPr/>
                </a:pPr>
                <a:r>
                  <a:rPr lang="en-US" altLang="zh-CN" sz="1400" dirty="0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</a:rPr>
                  <a:t>P: </a:t>
                </a:r>
                <a:r>
                  <a:rPr lang="en-US" altLang="zh-CN" sz="1400" dirty="0" err="1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</a:rPr>
                  <a:t>PoE</a:t>
                </a:r>
              </a:p>
              <a:p>
                <a:pPr>
                  <a:defRPr/>
                </a:pPr>
                <a:endPara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11350" y="3051"/>
                <a:ext cx="148" cy="806"/>
                <a:chOff x="11350" y="3051"/>
                <a:chExt cx="148" cy="806"/>
              </a:xfrm>
            </p:grpSpPr>
            <p:cxnSp>
              <p:nvCxnSpPr>
                <p:cNvPr id="124" name="直接连接符 123"/>
                <p:cNvCxnSpPr/>
                <p:nvPr/>
              </p:nvCxnSpPr>
              <p:spPr bwMode="auto">
                <a:xfrm>
                  <a:off x="11424" y="3051"/>
                  <a:ext cx="0" cy="68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5" name="椭圆 124"/>
                <p:cNvSpPr/>
                <p:nvPr/>
              </p:nvSpPr>
              <p:spPr bwMode="auto">
                <a:xfrm>
                  <a:off x="11350" y="3715"/>
                  <a:ext cx="148" cy="14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等线 Light" panose="02010600030101010101" charset="-122"/>
                    <a:ea typeface="等线 Light" panose="02010600030101010101" charset="-122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8758555" y="1230630"/>
              <a:ext cx="1903095" cy="2341245"/>
              <a:chOff x="12819" y="1922"/>
              <a:chExt cx="2997" cy="3687"/>
            </a:xfrm>
          </p:grpSpPr>
          <p:sp>
            <p:nvSpPr>
              <p:cNvPr id="44" name="矩形 43"/>
              <p:cNvSpPr/>
              <p:nvPr/>
            </p:nvSpPr>
            <p:spPr bwMode="auto">
              <a:xfrm>
                <a:off x="12819" y="1922"/>
                <a:ext cx="1187" cy="11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zh-CN" altLang="en-U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0" name="TextBox 48"/>
              <p:cNvSpPr txBox="1"/>
              <p:nvPr/>
            </p:nvSpPr>
            <p:spPr>
              <a:xfrm>
                <a:off x="13001" y="3981"/>
                <a:ext cx="2815" cy="16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400" b="1" dirty="0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  <a:sym typeface="+mn-ea"/>
                  </a:rPr>
                  <a:t>Feature</a:t>
                </a:r>
              </a:p>
              <a:p>
                <a:pPr>
                  <a:defRPr/>
                </a:pPr>
                <a:r>
                  <a:rPr lang="en-US" altLang="zh-CN" sz="1400" dirty="0" smtClean="0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  <a:sym typeface="+mn-ea"/>
                  </a:rPr>
                  <a:t>I/EI/XI</a:t>
                </a:r>
                <a:r>
                  <a:rPr lang="zh-CN" altLang="en-US" sz="1400" dirty="0" smtClean="0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  <a:sym typeface="+mn-ea"/>
                  </a:rPr>
                  <a:t>：</a:t>
                </a:r>
                <a:r>
                  <a:rPr lang="en-US" altLang="zh-CN" sz="1400" dirty="0" smtClean="0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  <a:sym typeface="+mn-ea"/>
                  </a:rPr>
                  <a:t>AI  </a:t>
                </a:r>
                <a:endPara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  <a:sym typeface="+mn-ea"/>
                </a:endParaRPr>
              </a:p>
              <a:p>
                <a:pPr>
                  <a:defRPr/>
                </a:pPr>
                <a:r>
                  <a:rPr lang="en-US" altLang="zh-CN" sz="1400" b="1" dirty="0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  <a:sym typeface="+mn-ea"/>
                  </a:rPr>
                  <a:t> </a:t>
                </a: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3339" y="3035"/>
                <a:ext cx="148" cy="806"/>
                <a:chOff x="11350" y="3051"/>
                <a:chExt cx="148" cy="806"/>
              </a:xfrm>
            </p:grpSpPr>
            <p:cxnSp>
              <p:nvCxnSpPr>
                <p:cNvPr id="8" name="直接连接符 7"/>
                <p:cNvCxnSpPr/>
                <p:nvPr/>
              </p:nvCxnSpPr>
              <p:spPr bwMode="auto">
                <a:xfrm>
                  <a:off x="11424" y="3051"/>
                  <a:ext cx="0" cy="68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" name="椭圆 8"/>
                <p:cNvSpPr/>
                <p:nvPr/>
              </p:nvSpPr>
              <p:spPr bwMode="auto">
                <a:xfrm>
                  <a:off x="11350" y="3715"/>
                  <a:ext cx="148" cy="14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等线 Light" panose="02010600030101010101" charset="-122"/>
                    <a:ea typeface="等线 Light" panose="02010600030101010101" charset="-122"/>
                    <a:cs typeface="Segoe UI" panose="020B0502040204020203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2531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IVSS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5B25488-EEBE-4047-BAE6-2F746C38A702}"/>
              </a:ext>
            </a:extLst>
          </p:cNvPr>
          <p:cNvGrpSpPr/>
          <p:nvPr/>
        </p:nvGrpSpPr>
        <p:grpSpPr>
          <a:xfrm>
            <a:off x="1288590" y="1263537"/>
            <a:ext cx="9244069" cy="2743007"/>
            <a:chOff x="1438484" y="1874504"/>
            <a:chExt cx="6933056" cy="2057255"/>
          </a:xfrm>
        </p:grpSpPr>
        <p:sp>
          <p:nvSpPr>
            <p:cNvPr id="43" name="TextBox 72">
              <a:extLst>
                <a:ext uri="{FF2B5EF4-FFF2-40B4-BE49-F238E27FC236}">
                  <a16:creationId xmlns:a16="http://schemas.microsoft.com/office/drawing/2014/main" id="{C7CA75CD-488A-4AD4-BCA5-6E05D9194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975" y="2749093"/>
              <a:ext cx="963106" cy="859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HDD Bay: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08: 8 HDDs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12:12 HDDs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16: 16HDDs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24: 24HDDs</a:t>
              </a:r>
            </a:p>
          </p:txBody>
        </p:sp>
        <p:sp>
          <p:nvSpPr>
            <p:cNvPr id="71" name="TextBox 76">
              <a:extLst>
                <a:ext uri="{FF2B5EF4-FFF2-40B4-BE49-F238E27FC236}">
                  <a16:creationId xmlns:a16="http://schemas.microsoft.com/office/drawing/2014/main" id="{9DAF2E75-9DE9-4B0E-9628-96609D72B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4314" y="2748741"/>
              <a:ext cx="1907226" cy="118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AI Module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Quantity: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1 AI module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2 AI modules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4: 4 AI modules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8: 8 AI modules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16: 16 AI modules</a:t>
              </a:r>
            </a:p>
          </p:txBody>
        </p:sp>
        <p:sp>
          <p:nvSpPr>
            <p:cNvPr id="72" name="TextBox 69">
              <a:extLst>
                <a:ext uri="{FF2B5EF4-FFF2-40B4-BE49-F238E27FC236}">
                  <a16:creationId xmlns:a16="http://schemas.microsoft.com/office/drawing/2014/main" id="{DE2D4514-42C1-41D6-BC43-2721ECDD8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61" y="2782384"/>
              <a:ext cx="915632" cy="21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Series</a:t>
              </a:r>
            </a:p>
          </p:txBody>
        </p:sp>
        <p:sp>
          <p:nvSpPr>
            <p:cNvPr id="73" name="TextBox 78">
              <a:extLst>
                <a:ext uri="{FF2B5EF4-FFF2-40B4-BE49-F238E27FC236}">
                  <a16:creationId xmlns:a16="http://schemas.microsoft.com/office/drawing/2014/main" id="{8BFF2760-769A-483F-9AB2-90A94D0BD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281" y="2741224"/>
              <a:ext cx="1000715" cy="5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Generation</a:t>
              </a: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宋体" pitchFamily="2" charset="-122"/>
                </a:rPr>
                <a:t>:</a:t>
              </a:r>
              <a:endPara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0: 1st</a:t>
              </a:r>
              <a:endPara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2nd</a:t>
              </a:r>
              <a:endPara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531255A1-30ED-45D1-992D-6B6CB68449D4}"/>
                </a:ext>
              </a:extLst>
            </p:cNvPr>
            <p:cNvSpPr/>
            <p:nvPr/>
          </p:nvSpPr>
          <p:spPr bwMode="auto">
            <a:xfrm>
              <a:off x="1698478" y="1874504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cs typeface="Segoe UI" panose="020B0502040204020203" pitchFamily="34" charset="0"/>
                </a:rPr>
                <a:t>IVSS</a:t>
              </a: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64EB912-2DE7-4B7F-925F-DFFE94B45050}"/>
                </a:ext>
              </a:extLst>
            </p:cNvPr>
            <p:cNvSpPr/>
            <p:nvPr/>
          </p:nvSpPr>
          <p:spPr bwMode="auto">
            <a:xfrm>
              <a:off x="4356256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cs typeface="Segoe UI" panose="020B0502040204020203" pitchFamily="34" charset="0"/>
                </a:rPr>
                <a:t>16</a:t>
              </a:r>
              <a:endParaRPr lang="zh-CN" altLang="en-US" sz="2200" dirty="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EFD59E21-EDEA-4337-8E05-B1B5E31EB7CF}"/>
                </a:ext>
              </a:extLst>
            </p:cNvPr>
            <p:cNvSpPr/>
            <p:nvPr/>
          </p:nvSpPr>
          <p:spPr bwMode="auto">
            <a:xfrm>
              <a:off x="5292080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cs typeface="Segoe UI" panose="020B0502040204020203" pitchFamily="34" charset="0"/>
                </a:rPr>
                <a:t>DR</a:t>
              </a:r>
              <a:endParaRPr lang="zh-CN" altLang="en-US" sz="2200" dirty="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5E3D3F56-4CA7-4AAE-B62A-BFFD6F1793D5}"/>
                </a:ext>
              </a:extLst>
            </p:cNvPr>
            <p:cNvSpPr/>
            <p:nvPr/>
          </p:nvSpPr>
          <p:spPr bwMode="auto">
            <a:xfrm>
              <a:off x="6731318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cs typeface="Segoe UI" panose="020B0502040204020203" pitchFamily="34" charset="0"/>
                </a:rPr>
                <a:t>4</a:t>
              </a:r>
              <a:endParaRPr lang="zh-CN" altLang="en-US" sz="2200" dirty="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4C05CF18-D6D4-487A-A006-D25D9163FF84}"/>
                </a:ext>
              </a:extLst>
            </p:cNvPr>
            <p:cNvSpPr/>
            <p:nvPr/>
          </p:nvSpPr>
          <p:spPr bwMode="auto">
            <a:xfrm>
              <a:off x="3513650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cs typeface="Segoe UI" panose="020B0502040204020203" pitchFamily="34" charset="0"/>
                </a:rPr>
                <a:t>0</a:t>
              </a:r>
              <a:endParaRPr lang="zh-CN" altLang="en-US" sz="2200" dirty="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EB128324-3D6A-483A-875D-8005F172964E}"/>
                </a:ext>
              </a:extLst>
            </p:cNvPr>
            <p:cNvSpPr/>
            <p:nvPr/>
          </p:nvSpPr>
          <p:spPr bwMode="auto">
            <a:xfrm>
              <a:off x="2597799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cs typeface="Segoe UI" panose="020B0502040204020203" pitchFamily="34" charset="0"/>
                </a:rPr>
                <a:t>7</a:t>
              </a:r>
            </a:p>
          </p:txBody>
        </p: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6226855E-28FD-4397-B24D-6EC50909E1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2427" y="2144504"/>
              <a:ext cx="11638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78">
              <a:extLst>
                <a:ext uri="{FF2B5EF4-FFF2-40B4-BE49-F238E27FC236}">
                  <a16:creationId xmlns:a16="http://schemas.microsoft.com/office/drawing/2014/main" id="{EDA48DDE-C59C-42D9-B43F-6F3AE46E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0382" y="2745527"/>
              <a:ext cx="1552676" cy="102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Function: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R: Redundant power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D: LCD screen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C: Intelligent video compression</a:t>
              </a:r>
              <a:endPara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Null: Default</a:t>
              </a:r>
              <a:endPara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98D3399D-E561-4A8B-875A-393CF08E5B7F}"/>
                </a:ext>
              </a:extLst>
            </p:cNvPr>
            <p:cNvGrpSpPr/>
            <p:nvPr/>
          </p:nvGrpSpPr>
          <p:grpSpPr>
            <a:xfrm>
              <a:off x="2851493" y="2418683"/>
              <a:ext cx="67500" cy="342214"/>
              <a:chOff x="2991038" y="1508514"/>
              <a:chExt cx="67500" cy="342214"/>
            </a:xfrm>
          </p:grpSpPr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46CCC906-A4D7-49FA-AF79-E1F900BBAA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24788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12470E0A-7398-4B4C-A026-15BB6FD83515}"/>
                  </a:ext>
                </a:extLst>
              </p:cNvPr>
              <p:cNvSpPr/>
              <p:nvPr/>
            </p:nvSpPr>
            <p:spPr bwMode="auto">
              <a:xfrm>
                <a:off x="2991038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D4FB7CDD-7279-4EEB-95CE-AD352B14C032}"/>
                </a:ext>
              </a:extLst>
            </p:cNvPr>
            <p:cNvGrpSpPr/>
            <p:nvPr/>
          </p:nvGrpSpPr>
          <p:grpSpPr>
            <a:xfrm>
              <a:off x="3738101" y="2418683"/>
              <a:ext cx="67500" cy="342214"/>
              <a:chOff x="2971067" y="1508514"/>
              <a:chExt cx="67500" cy="342214"/>
            </a:xfrm>
          </p:grpSpPr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F7FBA453-CA00-482E-82D9-0903E97CA3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04817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F392B24C-F0FB-41E4-A950-584C28E9A8EC}"/>
                  </a:ext>
                </a:extLst>
              </p:cNvPr>
              <p:cNvSpPr/>
              <p:nvPr/>
            </p:nvSpPr>
            <p:spPr bwMode="auto">
              <a:xfrm>
                <a:off x="2971067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B22D7B93-DC55-4792-81F5-3CA26C331CCE}"/>
                </a:ext>
              </a:extLst>
            </p:cNvPr>
            <p:cNvGrpSpPr/>
            <p:nvPr/>
          </p:nvGrpSpPr>
          <p:grpSpPr>
            <a:xfrm>
              <a:off x="4580979" y="2418683"/>
              <a:ext cx="67500" cy="342214"/>
              <a:chOff x="2877841" y="1508514"/>
              <a:chExt cx="67500" cy="342214"/>
            </a:xfrm>
          </p:grpSpPr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72D05D2E-396F-4C96-84BB-BF55BCEAFB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11591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BA86E12E-F99A-4B7E-8960-0EA277B62C8F}"/>
                  </a:ext>
                </a:extLst>
              </p:cNvPr>
              <p:cNvSpPr/>
              <p:nvPr/>
            </p:nvSpPr>
            <p:spPr bwMode="auto">
              <a:xfrm>
                <a:off x="2877841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1933C9E0-BB06-4A43-8090-914FD6D66645}"/>
                </a:ext>
              </a:extLst>
            </p:cNvPr>
            <p:cNvGrpSpPr/>
            <p:nvPr/>
          </p:nvGrpSpPr>
          <p:grpSpPr>
            <a:xfrm>
              <a:off x="5524933" y="2418683"/>
              <a:ext cx="67500" cy="342214"/>
              <a:chOff x="2877841" y="1508514"/>
              <a:chExt cx="67500" cy="342214"/>
            </a:xfrm>
          </p:grpSpPr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1C826E03-E9B0-49CF-8E9C-A567AD819F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11591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EAD9B5FF-8BD9-4943-8CC3-EBC5061628F0}"/>
                  </a:ext>
                </a:extLst>
              </p:cNvPr>
              <p:cNvSpPr/>
              <p:nvPr/>
            </p:nvSpPr>
            <p:spPr bwMode="auto">
              <a:xfrm>
                <a:off x="2877841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19E6D5EE-8363-4EAF-B1A7-027A8A1EB890}"/>
                </a:ext>
              </a:extLst>
            </p:cNvPr>
            <p:cNvGrpSpPr/>
            <p:nvPr/>
          </p:nvGrpSpPr>
          <p:grpSpPr>
            <a:xfrm>
              <a:off x="6964164" y="2418683"/>
              <a:ext cx="67500" cy="342214"/>
              <a:chOff x="2869044" y="1508514"/>
              <a:chExt cx="67500" cy="342214"/>
            </a:xfrm>
          </p:grpSpPr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38113972-B1C9-4622-9120-4943D0A90F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02796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F49F5DE1-F55E-476B-A7CC-D948A4FFCD9D}"/>
                  </a:ext>
                </a:extLst>
              </p:cNvPr>
              <p:cNvSpPr/>
              <p:nvPr/>
            </p:nvSpPr>
            <p:spPr bwMode="auto">
              <a:xfrm>
                <a:off x="2869044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2133053-75DE-4A06-9990-A33A788DE485}"/>
                </a:ext>
              </a:extLst>
            </p:cNvPr>
            <p:cNvGrpSpPr/>
            <p:nvPr/>
          </p:nvGrpSpPr>
          <p:grpSpPr>
            <a:xfrm>
              <a:off x="1974028" y="2427734"/>
              <a:ext cx="67500" cy="342214"/>
              <a:chOff x="3104227" y="1508514"/>
              <a:chExt cx="67500" cy="342214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25F8391A-587F-4F51-B5E6-32D1B73909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37976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C8E026E9-4B65-41BC-95EA-F12B0F2134A3}"/>
                  </a:ext>
                </a:extLst>
              </p:cNvPr>
              <p:cNvSpPr/>
              <p:nvPr/>
            </p:nvSpPr>
            <p:spPr bwMode="auto">
              <a:xfrm>
                <a:off x="3104227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4" name="TextBox 35">
              <a:extLst>
                <a:ext uri="{FF2B5EF4-FFF2-40B4-BE49-F238E27FC236}">
                  <a16:creationId xmlns:a16="http://schemas.microsoft.com/office/drawing/2014/main" id="{A8734A63-DF72-4822-8DDB-2AC4AE7A880E}"/>
                </a:ext>
              </a:extLst>
            </p:cNvPr>
            <p:cNvSpPr txBox="1"/>
            <p:nvPr/>
          </p:nvSpPr>
          <p:spPr>
            <a:xfrm>
              <a:off x="1438484" y="2775693"/>
              <a:ext cx="1401729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solidFill>
                    <a:srgbClr val="000000"/>
                  </a:solidFill>
                  <a:cs typeface="Segoe UI" panose="020B0502040204020203" pitchFamily="34" charset="0"/>
                  <a:sym typeface="文泉驿微米黑" charset="-122"/>
                </a:rPr>
                <a:t>Intelligent Video Surveillance Server</a:t>
              </a: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5E3D3F56-4CA7-4AAE-B62A-BFFD6F1793D5}"/>
              </a:ext>
            </a:extLst>
          </p:cNvPr>
          <p:cNvSpPr/>
          <p:nvPr/>
        </p:nvSpPr>
        <p:spPr bwMode="auto">
          <a:xfrm>
            <a:off x="10756181" y="126353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cs typeface="Segoe UI" panose="020B0502040204020203" pitchFamily="34" charset="0"/>
              </a:rPr>
              <a:t>D</a:t>
            </a: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10114614" y="1418375"/>
            <a:ext cx="514203" cy="41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81" tIns="60939" rIns="121881" bIns="6093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867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/</a:t>
            </a:r>
            <a:endParaRPr lang="zh-CN" altLang="en-US" sz="1867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8113972-B1C9-4622-9120-4943D0A90FBC}"/>
              </a:ext>
            </a:extLst>
          </p:cNvPr>
          <p:cNvCxnSpPr>
            <a:cxnSpLocks/>
          </p:cNvCxnSpPr>
          <p:nvPr/>
        </p:nvCxnSpPr>
        <p:spPr bwMode="auto">
          <a:xfrm>
            <a:off x="11155109" y="1983537"/>
            <a:ext cx="0" cy="37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F49F5DE1-F55E-476B-A7CC-D948A4FFCD9D}"/>
              </a:ext>
            </a:extLst>
          </p:cNvPr>
          <p:cNvSpPr/>
          <p:nvPr/>
        </p:nvSpPr>
        <p:spPr bwMode="auto">
          <a:xfrm>
            <a:off x="11110109" y="236746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1" name="TextBox 76">
            <a:extLst>
              <a:ext uri="{FF2B5EF4-FFF2-40B4-BE49-F238E27FC236}">
                <a16:creationId xmlns:a16="http://schemas.microsoft.com/office/drawing/2014/main" id="{9DAF2E75-9DE9-4B0E-9628-96609D72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9390" y="2452951"/>
            <a:ext cx="1622611" cy="86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Industrial Model: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Government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    </a:t>
            </a:r>
            <a:r>
              <a:rPr lang="en-US" altLang="zh-CN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Industry with Dahua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</a:t>
            </a:r>
            <a:r>
              <a:rPr lang="en-US" altLang="zh-CN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ybercity VMS 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E3D3F56-4CA7-4AAE-B62A-BFFD6F1793D5}"/>
              </a:ext>
            </a:extLst>
          </p:cNvPr>
          <p:cNvSpPr/>
          <p:nvPr/>
        </p:nvSpPr>
        <p:spPr bwMode="auto">
          <a:xfrm>
            <a:off x="9359161" y="126353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cs typeface="Segoe UI" panose="020B0502040204020203" pitchFamily="34" charset="0"/>
              </a:rPr>
              <a:t>M</a:t>
            </a:r>
            <a:endParaRPr lang="zh-CN" altLang="en-US" sz="2200" dirty="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38113972-B1C9-4622-9120-4943D0A90FBC}"/>
              </a:ext>
            </a:extLst>
          </p:cNvPr>
          <p:cNvCxnSpPr>
            <a:cxnSpLocks/>
          </p:cNvCxnSpPr>
          <p:nvPr/>
        </p:nvCxnSpPr>
        <p:spPr bwMode="auto">
          <a:xfrm>
            <a:off x="9713697" y="1983537"/>
            <a:ext cx="0" cy="37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椭圆 44">
            <a:extLst>
              <a:ext uri="{FF2B5EF4-FFF2-40B4-BE49-F238E27FC236}">
                <a16:creationId xmlns:a16="http://schemas.microsoft.com/office/drawing/2014/main" id="{F49F5DE1-F55E-476B-A7CC-D948A4FFCD9D}"/>
              </a:ext>
            </a:extLst>
          </p:cNvPr>
          <p:cNvSpPr/>
          <p:nvPr/>
        </p:nvSpPr>
        <p:spPr bwMode="auto">
          <a:xfrm>
            <a:off x="9668703" y="236746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6" name="TextBox 76">
            <a:extLst>
              <a:ext uri="{FF2B5EF4-FFF2-40B4-BE49-F238E27FC236}">
                <a16:creationId xmlns:a16="http://schemas.microsoft.com/office/drawing/2014/main" id="{9DAF2E75-9DE9-4B0E-9628-96609D72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1210" y="2465122"/>
            <a:ext cx="2542968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AI Module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Generation: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T: 1st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I: 2nd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3rd</a:t>
            </a:r>
          </a:p>
        </p:txBody>
      </p:sp>
      <p:sp>
        <p:nvSpPr>
          <p:cNvPr id="47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59" y="2491643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261774" y="1263537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74698" y="1623538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2DC5DF25-7E0B-4F87-ADD0-17AFD5F5724C}"/>
              </a:ext>
            </a:extLst>
          </p:cNvPr>
          <p:cNvCxnSpPr/>
          <p:nvPr/>
        </p:nvCxnSpPr>
        <p:spPr bwMode="auto">
          <a:xfrm>
            <a:off x="648095" y="1980345"/>
            <a:ext cx="0" cy="4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椭圆 50">
            <a:extLst>
              <a:ext uri="{FF2B5EF4-FFF2-40B4-BE49-F238E27FC236}">
                <a16:creationId xmlns:a16="http://schemas.microsoft.com/office/drawing/2014/main" id="{3C28BE05-8F0E-47C9-82B2-30C2E05CA17D}"/>
              </a:ext>
            </a:extLst>
          </p:cNvPr>
          <p:cNvSpPr/>
          <p:nvPr/>
        </p:nvSpPr>
        <p:spPr bwMode="auto">
          <a:xfrm>
            <a:off x="600987" y="2401643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2" name="标题 1"/>
          <p:cNvSpPr txBox="1">
            <a:spLocks/>
          </p:cNvSpPr>
          <p:nvPr/>
        </p:nvSpPr>
        <p:spPr>
          <a:xfrm>
            <a:off x="912284" y="3774537"/>
            <a:ext cx="1127971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C00000"/>
                </a:solidFill>
              </a:rPr>
              <a:t>IVD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5B25488-EEBE-4047-BAE6-2F746C38A702}"/>
              </a:ext>
            </a:extLst>
          </p:cNvPr>
          <p:cNvGrpSpPr/>
          <p:nvPr/>
        </p:nvGrpSpPr>
        <p:grpSpPr>
          <a:xfrm>
            <a:off x="1409043" y="4727376"/>
            <a:ext cx="9244068" cy="2307834"/>
            <a:chOff x="1438485" y="1874504"/>
            <a:chExt cx="6933055" cy="1730876"/>
          </a:xfrm>
        </p:grpSpPr>
        <p:sp>
          <p:nvSpPr>
            <p:cNvPr id="54" name="TextBox 72">
              <a:extLst>
                <a:ext uri="{FF2B5EF4-FFF2-40B4-BE49-F238E27FC236}">
                  <a16:creationId xmlns:a16="http://schemas.microsoft.com/office/drawing/2014/main" id="{C7CA75CD-488A-4AD4-BCA5-6E05D9194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975" y="2749093"/>
              <a:ext cx="963106" cy="69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Channel:</a:t>
              </a:r>
              <a:endPara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8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8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CH</a:t>
              </a:r>
              <a:endPara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16: 16 CH</a:t>
              </a:r>
              <a:endPara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32: 32 CH</a:t>
              </a:r>
              <a:endPara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55" name="TextBox 76">
              <a:extLst>
                <a:ext uri="{FF2B5EF4-FFF2-40B4-BE49-F238E27FC236}">
                  <a16:creationId xmlns:a16="http://schemas.microsoft.com/office/drawing/2014/main" id="{9DAF2E75-9DE9-4B0E-9628-96609D72B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4314" y="2748741"/>
              <a:ext cx="1907226" cy="69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AI Module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Quantity: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1 AI module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2 AI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modules</a:t>
              </a:r>
              <a:endPara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56" name="TextBox 69">
              <a:extLst>
                <a:ext uri="{FF2B5EF4-FFF2-40B4-BE49-F238E27FC236}">
                  <a16:creationId xmlns:a16="http://schemas.microsoft.com/office/drawing/2014/main" id="{DE2D4514-42C1-41D6-BC43-2721ECDD8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61" y="2782384"/>
              <a:ext cx="915632" cy="5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Series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3: 3 series</a:t>
              </a:r>
              <a:endPara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7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7 series</a:t>
              </a:r>
              <a:endPara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57" name="TextBox 78">
              <a:extLst>
                <a:ext uri="{FF2B5EF4-FFF2-40B4-BE49-F238E27FC236}">
                  <a16:creationId xmlns:a16="http://schemas.microsoft.com/office/drawing/2014/main" id="{8BFF2760-769A-483F-9AB2-90A94D0BD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281" y="2741224"/>
              <a:ext cx="1000715" cy="5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Generation</a:t>
              </a: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宋体" pitchFamily="2" charset="-122"/>
                </a:rPr>
                <a:t>:</a:t>
              </a:r>
              <a:endPara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0: No HDD</a:t>
              </a:r>
              <a:endPara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 HDD</a:t>
              </a: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31255A1-30ED-45D1-992D-6B6CB68449D4}"/>
                </a:ext>
              </a:extLst>
            </p:cNvPr>
            <p:cNvSpPr/>
            <p:nvPr/>
          </p:nvSpPr>
          <p:spPr bwMode="auto">
            <a:xfrm>
              <a:off x="1698478" y="1874504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solidFill>
                    <a:srgbClr val="000000"/>
                  </a:solidFill>
                  <a:cs typeface="Segoe UI" panose="020B0502040204020203" pitchFamily="34" charset="0"/>
                </a:rPr>
                <a:t>IVD</a:t>
              </a:r>
              <a:endParaRPr lang="en-US" altLang="zh-CN" sz="2200" dirty="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864EB912-2DE7-4B7F-925F-DFFE94B45050}"/>
                </a:ext>
              </a:extLst>
            </p:cNvPr>
            <p:cNvSpPr/>
            <p:nvPr/>
          </p:nvSpPr>
          <p:spPr bwMode="auto">
            <a:xfrm>
              <a:off x="4356256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solidFill>
                    <a:srgbClr val="000000"/>
                  </a:solidFill>
                  <a:cs typeface="Segoe UI" panose="020B0502040204020203" pitchFamily="34" charset="0"/>
                </a:rPr>
                <a:t>32</a:t>
              </a:r>
              <a:endParaRPr lang="zh-CN" altLang="en-US" sz="2200" dirty="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FD59E21-EDEA-4337-8E05-B1B5E31EB7CF}"/>
                </a:ext>
              </a:extLst>
            </p:cNvPr>
            <p:cNvSpPr/>
            <p:nvPr/>
          </p:nvSpPr>
          <p:spPr bwMode="auto">
            <a:xfrm>
              <a:off x="5292080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cs typeface="Segoe UI" panose="020B0502040204020203" pitchFamily="34" charset="0"/>
                </a:rPr>
                <a:t>C</a:t>
              </a:r>
              <a:endParaRPr lang="zh-CN" altLang="en-US" sz="2200" dirty="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5E3D3F56-4CA7-4AAE-B62A-BFFD6F1793D5}"/>
                </a:ext>
              </a:extLst>
            </p:cNvPr>
            <p:cNvSpPr/>
            <p:nvPr/>
          </p:nvSpPr>
          <p:spPr bwMode="auto">
            <a:xfrm>
              <a:off x="6731318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cs typeface="Segoe UI" panose="020B0502040204020203" pitchFamily="34" charset="0"/>
                </a:rPr>
                <a:t>1</a:t>
              </a:r>
              <a:endParaRPr lang="zh-CN" altLang="en-US" sz="2200" dirty="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C05CF18-D6D4-487A-A006-D25D9163FF84}"/>
                </a:ext>
              </a:extLst>
            </p:cNvPr>
            <p:cNvSpPr/>
            <p:nvPr/>
          </p:nvSpPr>
          <p:spPr bwMode="auto">
            <a:xfrm>
              <a:off x="3513650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cs typeface="Segoe UI" panose="020B0502040204020203" pitchFamily="34" charset="0"/>
                </a:rPr>
                <a:t>1</a:t>
              </a:r>
              <a:endParaRPr lang="zh-CN" altLang="en-US" sz="2200" dirty="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B128324-3D6A-483A-875D-8005F172964E}"/>
                </a:ext>
              </a:extLst>
            </p:cNvPr>
            <p:cNvSpPr/>
            <p:nvPr/>
          </p:nvSpPr>
          <p:spPr bwMode="auto">
            <a:xfrm>
              <a:off x="2597799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cs typeface="Segoe UI" panose="020B0502040204020203" pitchFamily="34" charset="0"/>
                </a:rPr>
                <a:t>7</a:t>
              </a: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6226855E-28FD-4397-B24D-6EC50909E1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2427" y="2144504"/>
              <a:ext cx="11638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TextBox 78">
              <a:extLst>
                <a:ext uri="{FF2B5EF4-FFF2-40B4-BE49-F238E27FC236}">
                  <a16:creationId xmlns:a16="http://schemas.microsoft.com/office/drawing/2014/main" id="{EDA48DDE-C59C-42D9-B43F-6F3AE46E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0382" y="2745527"/>
              <a:ext cx="1552676" cy="859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Function: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Null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Default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C: Intelligent video compression</a:t>
              </a:r>
              <a:endPara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98D3399D-E561-4A8B-875A-393CF08E5B7F}"/>
                </a:ext>
              </a:extLst>
            </p:cNvPr>
            <p:cNvGrpSpPr/>
            <p:nvPr/>
          </p:nvGrpSpPr>
          <p:grpSpPr>
            <a:xfrm>
              <a:off x="2851493" y="2418683"/>
              <a:ext cx="67500" cy="342214"/>
              <a:chOff x="2991038" y="1508514"/>
              <a:chExt cx="67500" cy="342214"/>
            </a:xfrm>
          </p:grpSpPr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46CCC906-A4D7-49FA-AF79-E1F900BBAA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24788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12470E0A-7398-4B4C-A026-15BB6FD83515}"/>
                  </a:ext>
                </a:extLst>
              </p:cNvPr>
              <p:cNvSpPr/>
              <p:nvPr/>
            </p:nvSpPr>
            <p:spPr bwMode="auto">
              <a:xfrm>
                <a:off x="2991038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D4FB7CDD-7279-4EEB-95CE-AD352B14C032}"/>
                </a:ext>
              </a:extLst>
            </p:cNvPr>
            <p:cNvGrpSpPr/>
            <p:nvPr/>
          </p:nvGrpSpPr>
          <p:grpSpPr>
            <a:xfrm>
              <a:off x="3738101" y="2418683"/>
              <a:ext cx="67500" cy="342214"/>
              <a:chOff x="2971067" y="1508514"/>
              <a:chExt cx="67500" cy="342214"/>
            </a:xfrm>
          </p:grpSpPr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F7FBA453-CA00-482E-82D9-0903E97CA3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04817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F392B24C-F0FB-41E4-A950-584C28E9A8EC}"/>
                  </a:ext>
                </a:extLst>
              </p:cNvPr>
              <p:cNvSpPr/>
              <p:nvPr/>
            </p:nvSpPr>
            <p:spPr bwMode="auto">
              <a:xfrm>
                <a:off x="2971067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B22D7B93-DC55-4792-81F5-3CA26C331CCE}"/>
                </a:ext>
              </a:extLst>
            </p:cNvPr>
            <p:cNvGrpSpPr/>
            <p:nvPr/>
          </p:nvGrpSpPr>
          <p:grpSpPr>
            <a:xfrm>
              <a:off x="4580979" y="2418683"/>
              <a:ext cx="67500" cy="342214"/>
              <a:chOff x="2877841" y="1508514"/>
              <a:chExt cx="67500" cy="342214"/>
            </a:xfrm>
          </p:grpSpPr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72D05D2E-396F-4C96-84BB-BF55BCEAFB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11591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BA86E12E-F99A-4B7E-8960-0EA277B62C8F}"/>
                  </a:ext>
                </a:extLst>
              </p:cNvPr>
              <p:cNvSpPr/>
              <p:nvPr/>
            </p:nvSpPr>
            <p:spPr bwMode="auto">
              <a:xfrm>
                <a:off x="2877841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1933C9E0-BB06-4A43-8090-914FD6D66645}"/>
                </a:ext>
              </a:extLst>
            </p:cNvPr>
            <p:cNvGrpSpPr/>
            <p:nvPr/>
          </p:nvGrpSpPr>
          <p:grpSpPr>
            <a:xfrm>
              <a:off x="5524933" y="2418683"/>
              <a:ext cx="67500" cy="342214"/>
              <a:chOff x="2877841" y="1508514"/>
              <a:chExt cx="67500" cy="342214"/>
            </a:xfrm>
          </p:grpSpPr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1C826E03-E9B0-49CF-8E9C-A567AD819F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11591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EAD9B5FF-8BD9-4943-8CC3-EBC5061628F0}"/>
                  </a:ext>
                </a:extLst>
              </p:cNvPr>
              <p:cNvSpPr/>
              <p:nvPr/>
            </p:nvSpPr>
            <p:spPr bwMode="auto">
              <a:xfrm>
                <a:off x="2877841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19E6D5EE-8363-4EAF-B1A7-027A8A1EB890}"/>
                </a:ext>
              </a:extLst>
            </p:cNvPr>
            <p:cNvGrpSpPr/>
            <p:nvPr/>
          </p:nvGrpSpPr>
          <p:grpSpPr>
            <a:xfrm>
              <a:off x="6964164" y="2418683"/>
              <a:ext cx="67500" cy="342214"/>
              <a:chOff x="2869044" y="1508514"/>
              <a:chExt cx="67500" cy="342214"/>
            </a:xfrm>
          </p:grpSpPr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38113972-B1C9-4622-9120-4943D0A90F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02796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F49F5DE1-F55E-476B-A7CC-D948A4FFCD9D}"/>
                  </a:ext>
                </a:extLst>
              </p:cNvPr>
              <p:cNvSpPr/>
              <p:nvPr/>
            </p:nvSpPr>
            <p:spPr bwMode="auto">
              <a:xfrm>
                <a:off x="2869044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42133053-75DE-4A06-9990-A33A788DE485}"/>
                </a:ext>
              </a:extLst>
            </p:cNvPr>
            <p:cNvGrpSpPr/>
            <p:nvPr/>
          </p:nvGrpSpPr>
          <p:grpSpPr>
            <a:xfrm>
              <a:off x="1974028" y="2427734"/>
              <a:ext cx="67500" cy="342214"/>
              <a:chOff x="3104227" y="1508514"/>
              <a:chExt cx="67500" cy="342214"/>
            </a:xfrm>
          </p:grpSpPr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25F8391A-587F-4F51-B5E6-32D1B73909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37976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C8E026E9-4B65-41BC-95EA-F12B0F2134A3}"/>
                  </a:ext>
                </a:extLst>
              </p:cNvPr>
              <p:cNvSpPr/>
              <p:nvPr/>
            </p:nvSpPr>
            <p:spPr bwMode="auto">
              <a:xfrm>
                <a:off x="3104227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98" name="TextBox 35">
              <a:extLst>
                <a:ext uri="{FF2B5EF4-FFF2-40B4-BE49-F238E27FC236}">
                  <a16:creationId xmlns:a16="http://schemas.microsoft.com/office/drawing/2014/main" id="{A8734A63-DF72-4822-8DDB-2AC4AE7A880E}"/>
                </a:ext>
              </a:extLst>
            </p:cNvPr>
            <p:cNvSpPr txBox="1"/>
            <p:nvPr/>
          </p:nvSpPr>
          <p:spPr>
            <a:xfrm>
              <a:off x="1438485" y="2775693"/>
              <a:ext cx="1095746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b="1" dirty="0">
                  <a:solidFill>
                    <a:srgbClr val="000000"/>
                  </a:solidFill>
                  <a:cs typeface="Segoe UI" panose="020B0502040204020203" pitchFamily="34" charset="0"/>
                  <a:sym typeface="文泉驿微米黑" charset="-122"/>
                </a:rPr>
                <a:t>Intelligent Video </a:t>
              </a:r>
              <a:r>
                <a:rPr lang="en-US" altLang="zh-CN" sz="1400" b="1" dirty="0" smtClean="0">
                  <a:solidFill>
                    <a:srgbClr val="000000"/>
                  </a:solidFill>
                  <a:cs typeface="Segoe UI" panose="020B0502040204020203" pitchFamily="34" charset="0"/>
                  <a:sym typeface="文泉驿微米黑" charset="-122"/>
                </a:rPr>
                <a:t>Device</a:t>
              </a:r>
              <a:endParaRPr lang="en-US" altLang="zh-CN" sz="1400" b="1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endParaRPr>
            </a:p>
          </p:txBody>
        </p:sp>
      </p:grpSp>
      <p:sp>
        <p:nvSpPr>
          <p:cNvPr id="111" name="矩形 110">
            <a:extLst>
              <a:ext uri="{FF2B5EF4-FFF2-40B4-BE49-F238E27FC236}">
                <a16:creationId xmlns:a16="http://schemas.microsoft.com/office/drawing/2014/main" id="{5E3D3F56-4CA7-4AAE-B62A-BFFD6F1793D5}"/>
              </a:ext>
            </a:extLst>
          </p:cNvPr>
          <p:cNvSpPr/>
          <p:nvPr/>
        </p:nvSpPr>
        <p:spPr bwMode="auto">
          <a:xfrm>
            <a:off x="9479613" y="47273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cs typeface="Segoe UI" panose="020B0502040204020203" pitchFamily="34" charset="0"/>
              </a:rPr>
              <a:t>M</a:t>
            </a:r>
            <a:endParaRPr lang="zh-CN" altLang="en-US" sz="2200" dirty="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38113972-B1C9-4622-9120-4943D0A90FBC}"/>
              </a:ext>
            </a:extLst>
          </p:cNvPr>
          <p:cNvCxnSpPr>
            <a:cxnSpLocks/>
          </p:cNvCxnSpPr>
          <p:nvPr/>
        </p:nvCxnSpPr>
        <p:spPr bwMode="auto">
          <a:xfrm>
            <a:off x="9834149" y="5447376"/>
            <a:ext cx="0" cy="37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椭圆 112">
            <a:extLst>
              <a:ext uri="{FF2B5EF4-FFF2-40B4-BE49-F238E27FC236}">
                <a16:creationId xmlns:a16="http://schemas.microsoft.com/office/drawing/2014/main" id="{F49F5DE1-F55E-476B-A7CC-D948A4FFCD9D}"/>
              </a:ext>
            </a:extLst>
          </p:cNvPr>
          <p:cNvSpPr/>
          <p:nvPr/>
        </p:nvSpPr>
        <p:spPr bwMode="auto">
          <a:xfrm>
            <a:off x="9789155" y="583130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14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1" y="5955482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382226" y="4727376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1295150" y="5087377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2DC5DF25-7E0B-4F87-ADD0-17AFD5F5724C}"/>
              </a:ext>
            </a:extLst>
          </p:cNvPr>
          <p:cNvCxnSpPr/>
          <p:nvPr/>
        </p:nvCxnSpPr>
        <p:spPr bwMode="auto">
          <a:xfrm>
            <a:off x="768547" y="5444184"/>
            <a:ext cx="0" cy="4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3C28BE05-8F0E-47C9-82B2-30C2E05CA17D}"/>
              </a:ext>
            </a:extLst>
          </p:cNvPr>
          <p:cNvSpPr/>
          <p:nvPr/>
        </p:nvSpPr>
        <p:spPr bwMode="auto">
          <a:xfrm>
            <a:off x="721439" y="5865482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33078" y="5864233"/>
            <a:ext cx="1157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AI Module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Generation: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1st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2nd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1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171" y="234256"/>
            <a:ext cx="11279716" cy="8683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EVS</a:t>
            </a:r>
            <a:endParaRPr lang="zh-CN" altLang="en-US" sz="3600" dirty="0"/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4650348" y="2378542"/>
            <a:ext cx="1868972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HDD Bay: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16: 16HDDs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24: 24HDDs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36: 36HDDs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48: 48HDDs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85: 85HDDs</a:t>
            </a: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7928664" y="2368050"/>
            <a:ext cx="3816173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Power: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 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Redundant 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power </a:t>
            </a:r>
            <a:r>
              <a:rPr lang="en-US" altLang="zh-CN" sz="1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(Only for EVS50/70 series)</a:t>
            </a:r>
            <a:endParaRPr lang="en-US" altLang="zh-CN" sz="14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I: AI module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282541" y="2368050"/>
            <a:ext cx="978903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3306466" y="2368050"/>
            <a:ext cx="1334287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Generation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1st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2nd</a:t>
            </a:r>
            <a:endParaRPr lang="en-US" altLang="zh-CN" sz="1400" baseline="300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3rd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841171" y="1212423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686723" y="12124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934488" y="12124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7865192" y="12124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3438958" y="12124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B82638B-CB3C-4F0A-BB1E-098B35EF5058}"/>
              </a:ext>
            </a:extLst>
          </p:cNvPr>
          <p:cNvSpPr/>
          <p:nvPr/>
        </p:nvSpPr>
        <p:spPr bwMode="auto">
          <a:xfrm>
            <a:off x="2191192" y="12124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C790B3B-3EE7-45A0-ADED-79D1847E62CD}"/>
              </a:ext>
            </a:extLst>
          </p:cNvPr>
          <p:cNvCxnSpPr>
            <a:cxnSpLocks/>
          </p:cNvCxnSpPr>
          <p:nvPr/>
        </p:nvCxnSpPr>
        <p:spPr bwMode="auto">
          <a:xfrm>
            <a:off x="7182254" y="1572423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78">
            <a:extLst>
              <a:ext uri="{FF2B5EF4-FFF2-40B4-BE49-F238E27FC236}">
                <a16:creationId xmlns:a16="http://schemas.microsoft.com/office/drawing/2014/main" id="{4599E4A7-8A64-4AA9-A9F3-BEFF640E5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924" y="2368050"/>
            <a:ext cx="1682715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Function: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S: Single controller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Dual 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controller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X: Dual CPU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3F6130E-8EBE-44B6-937C-FE729E36CA23}"/>
              </a:ext>
            </a:extLst>
          </p:cNvPr>
          <p:cNvGrpSpPr/>
          <p:nvPr/>
        </p:nvGrpSpPr>
        <p:grpSpPr>
          <a:xfrm>
            <a:off x="2529443" y="1937995"/>
            <a:ext cx="90000" cy="456285"/>
            <a:chOff x="2877841" y="1508514"/>
            <a:chExt cx="67500" cy="342214"/>
          </a:xfrm>
        </p:grpSpPr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29431483-F748-43EC-9A7C-A446CB325D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9C23F14B-7E56-4D95-9741-14B4BA1EE4CF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6ED25C0-735A-42F9-A43F-34824875572C}"/>
              </a:ext>
            </a:extLst>
          </p:cNvPr>
          <p:cNvGrpSpPr/>
          <p:nvPr/>
        </p:nvGrpSpPr>
        <p:grpSpPr>
          <a:xfrm>
            <a:off x="3738215" y="1937995"/>
            <a:ext cx="90000" cy="456285"/>
            <a:chOff x="2877841" y="1508514"/>
            <a:chExt cx="67500" cy="342214"/>
          </a:xfrm>
        </p:grpSpPr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1F4FDFE2-D731-4B2E-B7BF-3647D35BE5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6F5A3C4E-6F56-4B29-A20A-4DC79C57797A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8452D3D0-6686-4426-AD19-D205905EAD4D}"/>
              </a:ext>
            </a:extLst>
          </p:cNvPr>
          <p:cNvGrpSpPr/>
          <p:nvPr/>
        </p:nvGrpSpPr>
        <p:grpSpPr>
          <a:xfrm>
            <a:off x="4986354" y="1937995"/>
            <a:ext cx="90000" cy="456285"/>
            <a:chOff x="2877841" y="1508514"/>
            <a:chExt cx="67500" cy="342214"/>
          </a:xfrm>
        </p:grpSpPr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9AB8EE03-97ED-4A49-A298-A96434B7FC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27440088-AC15-42B5-BCB3-9F253130A7DF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AF223012-1B13-4E53-857F-C3606FFF1691}"/>
              </a:ext>
            </a:extLst>
          </p:cNvPr>
          <p:cNvGrpSpPr/>
          <p:nvPr/>
        </p:nvGrpSpPr>
        <p:grpSpPr>
          <a:xfrm>
            <a:off x="6244959" y="1937995"/>
            <a:ext cx="90000" cy="456285"/>
            <a:chOff x="2877841" y="1508514"/>
            <a:chExt cx="67500" cy="342214"/>
          </a:xfrm>
        </p:grpSpPr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E21E91B7-3C57-4DB1-B7E1-CD672B54E9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71E7CDFB-BD11-45D1-9577-0B2E2B4294C7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FE58D05C-AB8B-4EA0-8455-90F1A51ED6F5}"/>
              </a:ext>
            </a:extLst>
          </p:cNvPr>
          <p:cNvGrpSpPr/>
          <p:nvPr/>
        </p:nvGrpSpPr>
        <p:grpSpPr>
          <a:xfrm>
            <a:off x="8175663" y="1937995"/>
            <a:ext cx="90000" cy="456285"/>
            <a:chOff x="2877841" y="1508514"/>
            <a:chExt cx="67500" cy="342214"/>
          </a:xfrm>
        </p:grpSpPr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D42D6EC9-81C4-4787-AB4E-6D6F2202CB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36DE0A5E-A651-49BB-8E42-95D07B3A088E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67" name="TextBox 72">
            <a:extLst>
              <a:ext uri="{FF2B5EF4-FFF2-40B4-BE49-F238E27FC236}">
                <a16:creationId xmlns:a16="http://schemas.microsoft.com/office/drawing/2014/main" id="{967B07B1-D993-4BE8-A5A1-81821C96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351" y="5795201"/>
            <a:ext cx="1868972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HDD: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16: 16HDDs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24: 24HDDs</a:t>
            </a:r>
          </a:p>
        </p:txBody>
      </p:sp>
      <p:sp>
        <p:nvSpPr>
          <p:cNvPr id="168" name="TextBox 76">
            <a:extLst>
              <a:ext uri="{FF2B5EF4-FFF2-40B4-BE49-F238E27FC236}">
                <a16:creationId xmlns:a16="http://schemas.microsoft.com/office/drawing/2014/main" id="{180547CD-60D0-4C63-8CAE-83B51742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981" y="5762799"/>
            <a:ext cx="1856741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Function: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J: Jbod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 Redundant Power</a:t>
            </a:r>
          </a:p>
        </p:txBody>
      </p:sp>
      <p:sp>
        <p:nvSpPr>
          <p:cNvPr id="169" name="TextBox 69">
            <a:extLst>
              <a:ext uri="{FF2B5EF4-FFF2-40B4-BE49-F238E27FC236}">
                <a16:creationId xmlns:a16="http://schemas.microsoft.com/office/drawing/2014/main" id="{B1C8F9D1-9CC2-488E-9618-045684E29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348" y="5741258"/>
            <a:ext cx="1319352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</a:t>
            </a:r>
          </a:p>
          <a:p>
            <a:pPr>
              <a:spcBef>
                <a:spcPct val="0"/>
              </a:spcBef>
              <a:buNone/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1EAA08F4-1D23-4129-8F18-F0AB45A4106A}"/>
              </a:ext>
            </a:extLst>
          </p:cNvPr>
          <p:cNvSpPr/>
          <p:nvPr/>
        </p:nvSpPr>
        <p:spPr bwMode="auto">
          <a:xfrm>
            <a:off x="934469" y="457399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BDF70E35-0F9A-401E-9325-3D0990306A1F}"/>
              </a:ext>
            </a:extLst>
          </p:cNvPr>
          <p:cNvSpPr/>
          <p:nvPr/>
        </p:nvSpPr>
        <p:spPr bwMode="auto">
          <a:xfrm>
            <a:off x="4840253" y="457399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02679B10-61DB-4EA3-BA2B-043A58ED082B}"/>
              </a:ext>
            </a:extLst>
          </p:cNvPr>
          <p:cNvSpPr/>
          <p:nvPr/>
        </p:nvSpPr>
        <p:spPr bwMode="auto">
          <a:xfrm>
            <a:off x="6117948" y="457399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CE0388F2-9ABB-42C7-82B1-F5A01A3F98E3}"/>
              </a:ext>
            </a:extLst>
          </p:cNvPr>
          <p:cNvSpPr/>
          <p:nvPr/>
        </p:nvSpPr>
        <p:spPr bwMode="auto">
          <a:xfrm>
            <a:off x="8108509" y="457399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20FFC27C-1627-4998-9096-BA1E1C54FE0B}"/>
              </a:ext>
            </a:extLst>
          </p:cNvPr>
          <p:cNvSpPr/>
          <p:nvPr/>
        </p:nvSpPr>
        <p:spPr bwMode="auto">
          <a:xfrm>
            <a:off x="2314420" y="457399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E95292CE-A4AF-4910-AE81-7F8B17F64D55}"/>
              </a:ext>
            </a:extLst>
          </p:cNvPr>
          <p:cNvCxnSpPr>
            <a:cxnSpLocks/>
          </p:cNvCxnSpPr>
          <p:nvPr/>
        </p:nvCxnSpPr>
        <p:spPr bwMode="auto">
          <a:xfrm>
            <a:off x="7395643" y="4933998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8" name="TextBox 78">
            <a:extLst>
              <a:ext uri="{FF2B5EF4-FFF2-40B4-BE49-F238E27FC236}">
                <a16:creationId xmlns:a16="http://schemas.microsoft.com/office/drawing/2014/main" id="{4BDD3B43-6D5C-417D-9221-8470A50A6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448" y="5762636"/>
            <a:ext cx="1682715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Function: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S: Single controller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Dual controller</a:t>
            </a:r>
          </a:p>
        </p:txBody>
      </p:sp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801927CB-E8A7-49B7-9225-9BD9CF5F587A}"/>
              </a:ext>
            </a:extLst>
          </p:cNvPr>
          <p:cNvGrpSpPr/>
          <p:nvPr/>
        </p:nvGrpSpPr>
        <p:grpSpPr>
          <a:xfrm>
            <a:off x="2646666" y="5306350"/>
            <a:ext cx="90000" cy="456285"/>
            <a:chOff x="2877841" y="1508514"/>
            <a:chExt cx="67500" cy="342214"/>
          </a:xfrm>
        </p:grpSpPr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F6F390AE-9DF9-48ED-A007-D72ACB4E99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9E52822A-C164-402D-80FD-F4FA7872ABC3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281EA4DF-CF92-423B-9931-B58988BC5DF2}"/>
              </a:ext>
            </a:extLst>
          </p:cNvPr>
          <p:cNvGrpSpPr/>
          <p:nvPr/>
        </p:nvGrpSpPr>
        <p:grpSpPr>
          <a:xfrm>
            <a:off x="5144200" y="5291266"/>
            <a:ext cx="90000" cy="456285"/>
            <a:chOff x="2877841" y="1508514"/>
            <a:chExt cx="67500" cy="342214"/>
          </a:xfrm>
        </p:grpSpPr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F9CE8641-F4C5-44EB-A2FF-5566CFE45B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C7CCD431-0EF3-40E1-9010-9C1C0CE05380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79F3FFEE-6DEC-46F7-8982-4555095E1BAA}"/>
              </a:ext>
            </a:extLst>
          </p:cNvPr>
          <p:cNvGrpSpPr/>
          <p:nvPr/>
        </p:nvGrpSpPr>
        <p:grpSpPr>
          <a:xfrm>
            <a:off x="6442328" y="5291266"/>
            <a:ext cx="90000" cy="456285"/>
            <a:chOff x="2877841" y="1508514"/>
            <a:chExt cx="67500" cy="342214"/>
          </a:xfrm>
        </p:grpSpPr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CBAB0AB8-BCD1-4659-A035-43F41987F3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B71827C1-8370-4910-9A6B-7C344D1F3253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CA093DDA-D0CD-4993-98AC-5545F4F72790}"/>
              </a:ext>
            </a:extLst>
          </p:cNvPr>
          <p:cNvGrpSpPr/>
          <p:nvPr/>
        </p:nvGrpSpPr>
        <p:grpSpPr>
          <a:xfrm>
            <a:off x="8423509" y="5291266"/>
            <a:ext cx="90000" cy="456285"/>
            <a:chOff x="2877841" y="1508514"/>
            <a:chExt cx="67500" cy="342214"/>
          </a:xfrm>
        </p:grpSpPr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DAB65E7B-18A1-421D-BA87-29A3988325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B3F6C298-8202-4D95-842E-22689D4DF1DC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7" name="标题 1">
            <a:extLst>
              <a:ext uri="{FF2B5EF4-FFF2-40B4-BE49-F238E27FC236}">
                <a16:creationId xmlns:a16="http://schemas.microsoft.com/office/drawing/2014/main" id="{8142429E-DCF6-4D3C-864F-9378CC55B9F3}"/>
              </a:ext>
            </a:extLst>
          </p:cNvPr>
          <p:cNvSpPr txBox="1">
            <a:spLocks/>
          </p:cNvSpPr>
          <p:nvPr/>
        </p:nvSpPr>
        <p:spPr>
          <a:xfrm>
            <a:off x="841171" y="3613537"/>
            <a:ext cx="10687388" cy="75409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altLang="zh-CN" sz="3200" dirty="0">
                <a:solidFill>
                  <a:srgbClr val="990000"/>
                </a:solidFill>
                <a:latin typeface="+mj-lt"/>
              </a:rPr>
              <a:t>ESS</a:t>
            </a:r>
            <a:endParaRPr lang="zh-CN" altLang="en-US" sz="3200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55" name="TextBox 69">
            <a:extLst>
              <a:ext uri="{FF2B5EF4-FFF2-40B4-BE49-F238E27FC236}">
                <a16:creationId xmlns:a16="http://schemas.microsoft.com/office/drawing/2014/main" id="{D6375F89-4E02-4492-B776-5FFC0C32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260" y="5738525"/>
            <a:ext cx="1319352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0:1st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1:2nd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82767D7-0BC2-4FFE-9135-070E20A9393B}"/>
              </a:ext>
            </a:extLst>
          </p:cNvPr>
          <p:cNvSpPr/>
          <p:nvPr/>
        </p:nvSpPr>
        <p:spPr bwMode="auto">
          <a:xfrm>
            <a:off x="3546332" y="457126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8C811372-0B10-42AA-B86E-C322382933ED}"/>
              </a:ext>
            </a:extLst>
          </p:cNvPr>
          <p:cNvGrpSpPr/>
          <p:nvPr/>
        </p:nvGrpSpPr>
        <p:grpSpPr>
          <a:xfrm>
            <a:off x="3878578" y="5303618"/>
            <a:ext cx="90000" cy="456285"/>
            <a:chOff x="2877841" y="1508514"/>
            <a:chExt cx="67500" cy="342214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A02A7390-10E8-41ED-85DD-B20A3DCED0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5D261A98-CE39-418E-AD82-60D194A37901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96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HDCVI Recorder (XVR)</a:t>
            </a:r>
            <a:endParaRPr lang="zh-CN" altLang="en-US" dirty="0"/>
          </a:p>
        </p:txBody>
      </p:sp>
      <p:sp>
        <p:nvSpPr>
          <p:cNvPr id="26" name="TextBox 69"/>
          <p:cNvSpPr>
            <a:spLocks noChangeArrowheads="1"/>
          </p:cNvSpPr>
          <p:nvPr/>
        </p:nvSpPr>
        <p:spPr bwMode="auto">
          <a:xfrm>
            <a:off x="334434" y="2945131"/>
            <a:ext cx="1208617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27" name="TextBox 70"/>
          <p:cNvSpPr>
            <a:spLocks noChangeArrowheads="1"/>
          </p:cNvSpPr>
          <p:nvPr/>
        </p:nvSpPr>
        <p:spPr bwMode="auto">
          <a:xfrm>
            <a:off x="3445934" y="2945131"/>
            <a:ext cx="1284817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HDD: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1HDD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2HDD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4HDD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8: 8HDD</a:t>
            </a:r>
          </a:p>
        </p:txBody>
      </p:sp>
      <p:sp>
        <p:nvSpPr>
          <p:cNvPr id="28" name="TextBox 72"/>
          <p:cNvSpPr>
            <a:spLocks noChangeArrowheads="1"/>
          </p:cNvSpPr>
          <p:nvPr/>
        </p:nvSpPr>
        <p:spPr bwMode="auto">
          <a:xfrm>
            <a:off x="5636685" y="3990764"/>
            <a:ext cx="2774951" cy="222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Case: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C: smart 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E: elegant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HS: compact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H: mini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HE: mini 1U</a:t>
            </a:r>
            <a:r>
              <a:rPr lang="es-E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A: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AN: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L: 1.5U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S:2U</a:t>
            </a:r>
          </a:p>
        </p:txBody>
      </p:sp>
      <p:sp>
        <p:nvSpPr>
          <p:cNvPr id="29" name="TextBox 76"/>
          <p:cNvSpPr>
            <a:spLocks noChangeArrowheads="1"/>
          </p:cNvSpPr>
          <p:nvPr/>
        </p:nvSpPr>
        <p:spPr bwMode="auto">
          <a:xfrm>
            <a:off x="6663267" y="2945131"/>
            <a:ext cx="1619251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Resolution: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4M : 4M@15fps</a:t>
            </a: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4KL: 4K@7fps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4K  : 4K@15fps</a:t>
            </a:r>
          </a:p>
        </p:txBody>
      </p:sp>
      <p:sp>
        <p:nvSpPr>
          <p:cNvPr id="30" name="TextBox 69"/>
          <p:cNvSpPr>
            <a:spLocks noChangeArrowheads="1"/>
          </p:cNvSpPr>
          <p:nvPr/>
        </p:nvSpPr>
        <p:spPr bwMode="auto">
          <a:xfrm>
            <a:off x="2095699" y="3843933"/>
            <a:ext cx="1888067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Series:</a:t>
            </a:r>
          </a:p>
          <a:p>
            <a:pPr fontAlgn="base">
              <a:spcBef>
                <a:spcPct val="0"/>
              </a:spcBef>
              <a:buNone/>
            </a:pP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4/5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/7:  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iz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ense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buNone/>
            </a:pP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 : W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izMind</a:t>
            </a:r>
            <a:endParaRPr lang="en-US" altLang="it-IT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31" name="TextBox 78"/>
          <p:cNvSpPr>
            <a:spLocks noChangeArrowheads="1"/>
          </p:cNvSpPr>
          <p:nvPr/>
        </p:nvSpPr>
        <p:spPr bwMode="auto">
          <a:xfrm>
            <a:off x="4614334" y="2945131"/>
            <a:ext cx="1335617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Channel</a:t>
            </a: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04: 4CH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08: 8CH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16: 16CH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32: 32CH</a:t>
            </a:r>
          </a:p>
        </p:txBody>
      </p:sp>
      <p:sp>
        <p:nvSpPr>
          <p:cNvPr id="32" name="矩形 31"/>
          <p:cNvSpPr/>
          <p:nvPr/>
        </p:nvSpPr>
        <p:spPr bwMode="auto">
          <a:xfrm>
            <a:off x="1583267" y="1480397"/>
            <a:ext cx="823384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567267" y="1480397"/>
            <a:ext cx="721784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2544233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3640667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4737100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5833533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9552317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8P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9" name="直接连接符 103"/>
          <p:cNvCxnSpPr/>
          <p:nvPr/>
        </p:nvCxnSpPr>
        <p:spPr>
          <a:xfrm>
            <a:off x="1369485" y="1840231"/>
            <a:ext cx="154516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" name="组合 109"/>
          <p:cNvGrpSpPr/>
          <p:nvPr/>
        </p:nvGrpSpPr>
        <p:grpSpPr>
          <a:xfrm>
            <a:off x="895351" y="2212764"/>
            <a:ext cx="88900" cy="726016"/>
            <a:chOff x="2686859" y="2864898"/>
            <a:chExt cx="90000" cy="725540"/>
          </a:xfrm>
        </p:grpSpPr>
        <p:cxnSp>
          <p:nvCxnSpPr>
            <p:cNvPr id="44" name="直接连接符 107"/>
            <p:cNvCxnSpPr/>
            <p:nvPr/>
          </p:nvCxnSpPr>
          <p:spPr>
            <a:xfrm>
              <a:off x="2731859" y="28648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" name="椭圆 4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7" name="直接连接符 125"/>
          <p:cNvCxnSpPr/>
          <p:nvPr/>
        </p:nvCxnSpPr>
        <p:spPr>
          <a:xfrm>
            <a:off x="6210300" y="2166197"/>
            <a:ext cx="0" cy="167640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椭圆 47"/>
          <p:cNvSpPr/>
          <p:nvPr/>
        </p:nvSpPr>
        <p:spPr bwMode="auto">
          <a:xfrm>
            <a:off x="6165852" y="3815081"/>
            <a:ext cx="91017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51" name="组合 130"/>
          <p:cNvGrpSpPr/>
          <p:nvPr/>
        </p:nvGrpSpPr>
        <p:grpSpPr>
          <a:xfrm>
            <a:off x="7452785" y="2181014"/>
            <a:ext cx="88900" cy="732367"/>
            <a:chOff x="2686859" y="2857598"/>
            <a:chExt cx="90000" cy="732840"/>
          </a:xfrm>
        </p:grpSpPr>
        <p:cxnSp>
          <p:nvCxnSpPr>
            <p:cNvPr id="52" name="直接连接符 131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" name="椭圆 6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7152217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4KL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8" name="直接连接符 53"/>
          <p:cNvCxnSpPr/>
          <p:nvPr/>
        </p:nvCxnSpPr>
        <p:spPr>
          <a:xfrm>
            <a:off x="8208235" y="1840231"/>
            <a:ext cx="154516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9" name="组合 65"/>
          <p:cNvGrpSpPr/>
          <p:nvPr/>
        </p:nvGrpSpPr>
        <p:grpSpPr>
          <a:xfrm>
            <a:off x="3956051" y="2212765"/>
            <a:ext cx="88900" cy="732367"/>
            <a:chOff x="2686859" y="2857598"/>
            <a:chExt cx="90000" cy="732840"/>
          </a:xfrm>
        </p:grpSpPr>
        <p:cxnSp>
          <p:nvCxnSpPr>
            <p:cNvPr id="91" name="直接连接符 66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2" name="椭圆 9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05" name="直接连接符 7"/>
          <p:cNvCxnSpPr/>
          <p:nvPr/>
        </p:nvCxnSpPr>
        <p:spPr>
          <a:xfrm>
            <a:off x="6786034" y="1840231"/>
            <a:ext cx="154517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6" name="组合 43"/>
          <p:cNvGrpSpPr/>
          <p:nvPr/>
        </p:nvGrpSpPr>
        <p:grpSpPr>
          <a:xfrm>
            <a:off x="5052485" y="2200065"/>
            <a:ext cx="88900" cy="732367"/>
            <a:chOff x="2686859" y="2857598"/>
            <a:chExt cx="90000" cy="732840"/>
          </a:xfrm>
        </p:grpSpPr>
        <p:cxnSp>
          <p:nvCxnSpPr>
            <p:cNvPr id="107" name="直接连接符 44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" name="椭圆 11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12" name="直接连接符 62"/>
          <p:cNvCxnSpPr>
            <a:cxnSpLocks/>
            <a:endCxn id="142" idx="0"/>
          </p:cNvCxnSpPr>
          <p:nvPr/>
        </p:nvCxnSpPr>
        <p:spPr>
          <a:xfrm flipH="1">
            <a:off x="2911476" y="2212765"/>
            <a:ext cx="1059" cy="1504268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TextBox 76"/>
          <p:cNvSpPr>
            <a:spLocks noChangeArrowheads="1"/>
          </p:cNvSpPr>
          <p:nvPr/>
        </p:nvSpPr>
        <p:spPr bwMode="auto">
          <a:xfrm>
            <a:off x="9584069" y="2945131"/>
            <a:ext cx="2944282" cy="222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Function: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4P</a:t>
            </a:r>
            <a:r>
              <a:rPr lang="zh-CN" altLang="en-US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4POC</a:t>
            </a:r>
            <a:endParaRPr lang="pt-BR" altLang="zh-CN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8P   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8POC</a:t>
            </a: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16P 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16POC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LP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noProof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Loop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 smtClean="0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SSD</a:t>
            </a:r>
            <a:r>
              <a:rPr lang="zh-CN" altLang="en-US" sz="1400" noProof="1" smtClean="0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 smtClean="0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internal 512G SSD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 smtClean="0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SSD1T</a:t>
            </a:r>
            <a:r>
              <a:rPr lang="zh-CN" altLang="en-US" sz="1400" noProof="1" smtClean="0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internal </a:t>
            </a:r>
            <a:r>
              <a:rPr lang="en-US" altLang="zh-CN" sz="1400" noProof="1" smtClean="0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1T SSD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 smtClean="0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1×1T/SSD</a:t>
            </a:r>
            <a:r>
              <a:rPr lang="zh-CN" altLang="en-US" sz="1400" noProof="1" smtClean="0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internal </a:t>
            </a:r>
            <a:r>
              <a:rPr lang="en-US" altLang="zh-CN" sz="1400" noProof="1" smtClean="0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1x1T </a:t>
            </a: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SSD</a:t>
            </a:r>
          </a:p>
          <a:p>
            <a:pPr fontAlgn="base">
              <a:spcBef>
                <a:spcPct val="0"/>
              </a:spcBef>
              <a:buNone/>
            </a:pPr>
            <a:endParaRPr lang="en-US" altLang="zh-CN" sz="1400" noProof="1">
              <a:solidFill>
                <a:srgbClr val="FF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endParaRPr lang="zh-CN" altLang="en-US" sz="1400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114" name="组合 50"/>
          <p:cNvGrpSpPr/>
          <p:nvPr/>
        </p:nvGrpSpPr>
        <p:grpSpPr>
          <a:xfrm>
            <a:off x="9888869" y="2208531"/>
            <a:ext cx="88900" cy="732367"/>
            <a:chOff x="2686859" y="2857598"/>
            <a:chExt cx="90000" cy="732840"/>
          </a:xfrm>
        </p:grpSpPr>
        <p:cxnSp>
          <p:nvCxnSpPr>
            <p:cNvPr id="115" name="直接连接符 54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6" name="椭圆 1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24" name="直接连接符 87"/>
          <p:cNvCxnSpPr/>
          <p:nvPr/>
        </p:nvCxnSpPr>
        <p:spPr>
          <a:xfrm>
            <a:off x="8060268" y="1840231"/>
            <a:ext cx="156633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直接连接符 88"/>
          <p:cNvCxnSpPr/>
          <p:nvPr/>
        </p:nvCxnSpPr>
        <p:spPr>
          <a:xfrm>
            <a:off x="9370284" y="1840231"/>
            <a:ext cx="154517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TextBox 76"/>
          <p:cNvSpPr>
            <a:spLocks noChangeArrowheads="1"/>
          </p:cNvSpPr>
          <p:nvPr/>
        </p:nvSpPr>
        <p:spPr bwMode="auto">
          <a:xfrm>
            <a:off x="8275968" y="2962064"/>
            <a:ext cx="1619251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S2 : 2</a:t>
            </a:r>
            <a:r>
              <a:rPr lang="pt-BR" altLang="zh-CN" sz="1400" baseline="300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gen</a:t>
            </a: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X : H.265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</a:t>
            </a: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: </a:t>
            </a: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AI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I2: 2</a:t>
            </a:r>
            <a:r>
              <a:rPr lang="en-US" altLang="pt-BR" sz="1400" baseline="300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gen AI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I3: 3</a:t>
            </a:r>
            <a:r>
              <a:rPr lang="en-US" altLang="pt-BR" sz="1400" baseline="300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rd</a:t>
            </a: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gen AI</a:t>
            </a:r>
          </a:p>
        </p:txBody>
      </p:sp>
      <p:grpSp>
        <p:nvGrpSpPr>
          <p:cNvPr id="129" name="组合 90"/>
          <p:cNvGrpSpPr/>
          <p:nvPr/>
        </p:nvGrpSpPr>
        <p:grpSpPr>
          <a:xfrm>
            <a:off x="8834769" y="2181014"/>
            <a:ext cx="88900" cy="734484"/>
            <a:chOff x="2686859" y="2857598"/>
            <a:chExt cx="90000" cy="732840"/>
          </a:xfrm>
        </p:grpSpPr>
        <p:cxnSp>
          <p:nvCxnSpPr>
            <p:cNvPr id="130" name="直接连接符 91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4" name="椭圆 13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5" name="矩形 134"/>
          <p:cNvSpPr/>
          <p:nvPr/>
        </p:nvSpPr>
        <p:spPr bwMode="auto">
          <a:xfrm>
            <a:off x="8534201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I2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TextBox 72"/>
          <p:cNvSpPr>
            <a:spLocks noChangeArrowheads="1"/>
          </p:cNvSpPr>
          <p:nvPr/>
        </p:nvSpPr>
        <p:spPr bwMode="auto">
          <a:xfrm>
            <a:off x="6553201" y="5366597"/>
            <a:ext cx="3881967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Note: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s-E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All models support audio in/out, 2 way talk</a:t>
            </a:r>
            <a:endParaRPr lang="pt-BR" altLang="zh-CN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s-E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S, L, HE, A model support alarm in/out</a:t>
            </a:r>
          </a:p>
          <a:p>
            <a:pPr fontAlgn="base">
              <a:spcBef>
                <a:spcPct val="0"/>
              </a:spcBef>
              <a:buNone/>
            </a:pPr>
            <a:endParaRPr lang="es-ES" altLang="zh-CN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37" name="任意多边形 136"/>
          <p:cNvSpPr/>
          <p:nvPr/>
        </p:nvSpPr>
        <p:spPr>
          <a:xfrm>
            <a:off x="5541434" y="3933613"/>
            <a:ext cx="4660900" cy="2279651"/>
          </a:xfrm>
          <a:custGeom>
            <a:avLst/>
            <a:gdLst>
              <a:gd name="connsiteX0" fmla="*/ 0 w 3223152"/>
              <a:gd name="connsiteY0" fmla="*/ 0 h 1847278"/>
              <a:gd name="connsiteX1" fmla="*/ 1127588 w 3223152"/>
              <a:gd name="connsiteY1" fmla="*/ 0 h 1847278"/>
              <a:gd name="connsiteX2" fmla="*/ 1127588 w 3223152"/>
              <a:gd name="connsiteY2" fmla="*/ 952620 h 1847278"/>
              <a:gd name="connsiteX3" fmla="*/ 3223152 w 3223152"/>
              <a:gd name="connsiteY3" fmla="*/ 952620 h 1847278"/>
              <a:gd name="connsiteX4" fmla="*/ 3223152 w 3223152"/>
              <a:gd name="connsiteY4" fmla="*/ 1846717 h 1847278"/>
              <a:gd name="connsiteX5" fmla="*/ 1127588 w 3223152"/>
              <a:gd name="connsiteY5" fmla="*/ 1846717 h 1847278"/>
              <a:gd name="connsiteX6" fmla="*/ 1127588 w 3223152"/>
              <a:gd name="connsiteY6" fmla="*/ 1847278 h 1847278"/>
              <a:gd name="connsiteX7" fmla="*/ 0 w 3223152"/>
              <a:gd name="connsiteY7" fmla="*/ 1847278 h 184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3152" h="1847278">
                <a:moveTo>
                  <a:pt x="0" y="0"/>
                </a:moveTo>
                <a:lnTo>
                  <a:pt x="1127588" y="0"/>
                </a:lnTo>
                <a:lnTo>
                  <a:pt x="1127588" y="952620"/>
                </a:lnTo>
                <a:lnTo>
                  <a:pt x="3223152" y="952620"/>
                </a:lnTo>
                <a:lnTo>
                  <a:pt x="3223152" y="1846717"/>
                </a:lnTo>
                <a:lnTo>
                  <a:pt x="1127588" y="1846717"/>
                </a:lnTo>
                <a:lnTo>
                  <a:pt x="1127588" y="1847278"/>
                </a:lnTo>
                <a:lnTo>
                  <a:pt x="0" y="1847278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noProof="1"/>
          </a:p>
        </p:txBody>
      </p:sp>
      <p:sp>
        <p:nvSpPr>
          <p:cNvPr id="138" name="TextBox 69"/>
          <p:cNvSpPr/>
          <p:nvPr/>
        </p:nvSpPr>
        <p:spPr>
          <a:xfrm>
            <a:off x="1504951" y="3059431"/>
            <a:ext cx="878416" cy="47949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1" rIns="68580" bIns="34291" anchor="t">
            <a:spAutoFit/>
          </a:bodyPr>
          <a:lstStyle/>
          <a:p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HDCVI </a:t>
            </a:r>
          </a:p>
          <a:p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Recorder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139" name="组合 117"/>
          <p:cNvGrpSpPr/>
          <p:nvPr/>
        </p:nvGrpSpPr>
        <p:grpSpPr>
          <a:xfrm>
            <a:off x="1949451" y="2193714"/>
            <a:ext cx="88900" cy="732367"/>
            <a:chOff x="2686859" y="2857598"/>
            <a:chExt cx="90000" cy="732840"/>
          </a:xfrm>
        </p:grpSpPr>
        <p:cxnSp>
          <p:nvCxnSpPr>
            <p:cNvPr id="140" name="直接连接符 118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1" name="椭圆 14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2" name="椭圆 141"/>
          <p:cNvSpPr/>
          <p:nvPr/>
        </p:nvSpPr>
        <p:spPr bwMode="auto">
          <a:xfrm>
            <a:off x="2865968" y="3717033"/>
            <a:ext cx="91017" cy="9101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63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IVS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606921" y="2739632"/>
            <a:ext cx="2135563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DH-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domestic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DHI-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oversea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OEM-Domestic neutral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Null-Oversea neutral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195853" y="2739633"/>
            <a:ext cx="1284191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Gneration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0-9</a:t>
            </a: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6026568" y="3870190"/>
            <a:ext cx="4320440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Extension 1: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A-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self-development card</a:t>
            </a:r>
            <a:endParaRPr lang="de-DE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P-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</a:t>
            </a:r>
            <a:r>
              <a:rPr lang="de-DE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VIDIA </a:t>
            </a:r>
            <a:r>
              <a:rPr lang="de-DE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GPU 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card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E-AIX3200 card</a:t>
            </a:r>
            <a:endParaRPr lang="de-DE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1597891" y="5599112"/>
            <a:ext cx="2481885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IVS-Intelligent Video Server </a:t>
            </a: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4782224" y="4328087"/>
            <a:ext cx="1345136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6615401" y="2739633"/>
            <a:ext cx="953473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Reserved for Future 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302603" y="127443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9015835" y="1274432"/>
            <a:ext cx="8208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021772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5531345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735004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0397472" y="1274432"/>
            <a:ext cx="119776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OMEGA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>
            <a:cxnSpLocks/>
          </p:cNvCxnSpPr>
          <p:nvPr/>
        </p:nvCxnSpPr>
        <p:spPr bwMode="auto">
          <a:xfrm>
            <a:off x="1944601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336772" y="1977887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9399391" y="1988221"/>
            <a:ext cx="90000" cy="73284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4608517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B82638B-CB3C-4F0A-BB1E-098B35EF5058}"/>
              </a:ext>
            </a:extLst>
          </p:cNvPr>
          <p:cNvSpPr/>
          <p:nvPr/>
        </p:nvSpPr>
        <p:spPr bwMode="auto">
          <a:xfrm>
            <a:off x="3685689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08806527-FEAE-4E56-AA1F-BDA63C3E1A71}"/>
              </a:ext>
            </a:extLst>
          </p:cNvPr>
          <p:cNvCxnSpPr>
            <a:cxnSpLocks/>
          </p:cNvCxnSpPr>
          <p:nvPr/>
        </p:nvCxnSpPr>
        <p:spPr bwMode="auto">
          <a:xfrm>
            <a:off x="3327687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C790B3B-3EE7-45A0-ADED-79D1847E62CD}"/>
              </a:ext>
            </a:extLst>
          </p:cNvPr>
          <p:cNvCxnSpPr>
            <a:cxnSpLocks/>
          </p:cNvCxnSpPr>
          <p:nvPr/>
        </p:nvCxnSpPr>
        <p:spPr bwMode="auto">
          <a:xfrm>
            <a:off x="10039463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69">
            <a:extLst>
              <a:ext uri="{FF2B5EF4-FFF2-40B4-BE49-F238E27FC236}">
                <a16:creationId xmlns:a16="http://schemas.microsoft.com/office/drawing/2014/main" id="{E1919A4A-C06A-4230-9FB0-A48E672D4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353" y="2739633"/>
            <a:ext cx="2506972" cy="24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Function: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PB-person Behavior  detection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TB-traffic behavior detection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F-Face recognition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T-Traffic related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V-Video quality diagnose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VS-Video structuring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IP-Prison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FC = Feature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Comparision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GS=General Sense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5834992" y="1977887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3989776" y="1988221"/>
            <a:ext cx="90000" cy="732840"/>
            <a:chOff x="2686859" y="2857598"/>
            <a:chExt cx="90000" cy="732840"/>
          </a:xfrm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5900B65A-E814-4690-8B79-68AE88D0D8EC}"/>
              </a:ext>
            </a:extLst>
          </p:cNvPr>
          <p:cNvCxnSpPr>
            <a:cxnSpLocks/>
          </p:cNvCxnSpPr>
          <p:nvPr/>
        </p:nvCxnSpPr>
        <p:spPr bwMode="auto">
          <a:xfrm>
            <a:off x="7377002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EE58DC5-AF49-433F-A1FE-EF88FF4645D5}"/>
              </a:ext>
            </a:extLst>
          </p:cNvPr>
          <p:cNvCxnSpPr>
            <a:cxnSpLocks/>
          </p:cNvCxnSpPr>
          <p:nvPr/>
        </p:nvCxnSpPr>
        <p:spPr bwMode="auto">
          <a:xfrm>
            <a:off x="8657833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椭圆 60">
            <a:extLst>
              <a:ext uri="{FF2B5EF4-FFF2-40B4-BE49-F238E27FC236}">
                <a16:creationId xmlns:a16="http://schemas.microsoft.com/office/drawing/2014/main" id="{0D918E48-8C18-4A03-B6BB-1E14D88128FB}"/>
              </a:ext>
            </a:extLst>
          </p:cNvPr>
          <p:cNvSpPr/>
          <p:nvPr/>
        </p:nvSpPr>
        <p:spPr bwMode="auto">
          <a:xfrm>
            <a:off x="2657911" y="550651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5777DB5C-2B2F-46A1-BB9E-065EB3D16696}"/>
              </a:ext>
            </a:extLst>
          </p:cNvPr>
          <p:cNvCxnSpPr>
            <a:cxnSpLocks/>
          </p:cNvCxnSpPr>
          <p:nvPr/>
        </p:nvCxnSpPr>
        <p:spPr bwMode="auto">
          <a:xfrm>
            <a:off x="2707849" y="1977886"/>
            <a:ext cx="0" cy="360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186D2A66-7161-4038-865C-E589C9F8F1C2}"/>
              </a:ext>
            </a:extLst>
          </p:cNvPr>
          <p:cNvGrpSpPr/>
          <p:nvPr/>
        </p:nvGrpSpPr>
        <p:grpSpPr>
          <a:xfrm>
            <a:off x="4949883" y="1991475"/>
            <a:ext cx="90000" cy="2344301"/>
            <a:chOff x="5932218" y="1859421"/>
            <a:chExt cx="67500" cy="1758226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4A1A5092-2D42-40CD-8CD4-9082C171529F}"/>
                </a:ext>
              </a:extLst>
            </p:cNvPr>
            <p:cNvSpPr/>
            <p:nvPr/>
          </p:nvSpPr>
          <p:spPr bwMode="auto">
            <a:xfrm>
              <a:off x="5932218" y="35501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71884229-FE98-48A6-8432-EF18E2A05B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60668" y="1859421"/>
              <a:ext cx="0" cy="17582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BC11643C-AFC2-4A34-894D-D2798620718F}"/>
              </a:ext>
            </a:extLst>
          </p:cNvPr>
          <p:cNvGrpSpPr/>
          <p:nvPr/>
        </p:nvGrpSpPr>
        <p:grpSpPr>
          <a:xfrm>
            <a:off x="6763853" y="1988221"/>
            <a:ext cx="90000" cy="732840"/>
            <a:chOff x="2686859" y="2857598"/>
            <a:chExt cx="90000" cy="732840"/>
          </a:xfrm>
        </p:grpSpPr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376A4CE0-13A3-4C6A-88CA-61FD00D5C601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CD2B4748-DD38-45C6-8128-FC5E3E845066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1" name="TextBox 73">
            <a:extLst>
              <a:ext uri="{FF2B5EF4-FFF2-40B4-BE49-F238E27FC236}">
                <a16:creationId xmlns:a16="http://schemas.microsoft.com/office/drawing/2014/main" id="{02997857-1906-49BF-85BF-998696843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3235" y="2750586"/>
            <a:ext cx="2127549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Extension 2: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PRO-software edition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License-software license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HW-hardware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GU2-all in one 2U server</a:t>
            </a:r>
          </a:p>
          <a:p>
            <a:pPr>
              <a:spcBef>
                <a:spcPct val="0"/>
              </a:spcBef>
              <a:buNone/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86" name="TextBox 73">
            <a:extLst>
              <a:ext uri="{FF2B5EF4-FFF2-40B4-BE49-F238E27FC236}">
                <a16:creationId xmlns:a16="http://schemas.microsoft.com/office/drawing/2014/main" id="{1294196D-3350-4147-BA45-6BD430CEC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4453" y="4378154"/>
            <a:ext cx="282218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Customized Edition Name: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OMEGA-customized edition name</a:t>
            </a: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754D8E14-DE1E-4EAB-9F44-ECF7BDFBBFF9}"/>
              </a:ext>
            </a:extLst>
          </p:cNvPr>
          <p:cNvGrpSpPr/>
          <p:nvPr/>
        </p:nvGrpSpPr>
        <p:grpSpPr>
          <a:xfrm>
            <a:off x="7248129" y="1977888"/>
            <a:ext cx="872241" cy="1908633"/>
            <a:chOff x="2794433" y="1855847"/>
            <a:chExt cx="654181" cy="1431475"/>
          </a:xfrm>
        </p:grpSpPr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1087F21A-A450-4204-A17A-2A1A0383F675}"/>
                </a:ext>
              </a:extLst>
            </p:cNvPr>
            <p:cNvSpPr/>
            <p:nvPr/>
          </p:nvSpPr>
          <p:spPr bwMode="auto">
            <a:xfrm>
              <a:off x="2794433" y="321982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90" name="肘形连接符 141">
              <a:extLst>
                <a:ext uri="{FF2B5EF4-FFF2-40B4-BE49-F238E27FC236}">
                  <a16:creationId xmlns:a16="http://schemas.microsoft.com/office/drawing/2014/main" id="{F22749F1-B8F2-474F-B6F9-B25882E415B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431470" y="2240936"/>
              <a:ext cx="1402234" cy="632055"/>
            </a:xfrm>
            <a:prstGeom prst="bentConnector3">
              <a:avLst>
                <a:gd name="adj1" fmla="val 76567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1A6EE371-F284-412C-8446-3B69C2367305}"/>
              </a:ext>
            </a:extLst>
          </p:cNvPr>
          <p:cNvGrpSpPr/>
          <p:nvPr/>
        </p:nvGrpSpPr>
        <p:grpSpPr>
          <a:xfrm>
            <a:off x="10924105" y="1977887"/>
            <a:ext cx="90000" cy="2344301"/>
            <a:chOff x="5932218" y="1859421"/>
            <a:chExt cx="67500" cy="1758226"/>
          </a:xfrm>
        </p:grpSpPr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9FF5F1D1-2F09-45FE-B49B-3979EF0EF02A}"/>
                </a:ext>
              </a:extLst>
            </p:cNvPr>
            <p:cNvSpPr/>
            <p:nvPr/>
          </p:nvSpPr>
          <p:spPr bwMode="auto">
            <a:xfrm>
              <a:off x="5932218" y="35501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020B6DF8-1501-4F46-B1D9-7E5F33A29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60668" y="1859421"/>
              <a:ext cx="0" cy="17582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6" name="矩形 105">
            <a:extLst>
              <a:ext uri="{FF2B5EF4-FFF2-40B4-BE49-F238E27FC236}">
                <a16:creationId xmlns:a16="http://schemas.microsoft.com/office/drawing/2014/main" id="{E17C3C8B-0484-4CC7-BC44-F8E6CA8D4B97}"/>
              </a:ext>
            </a:extLst>
          </p:cNvPr>
          <p:cNvSpPr/>
          <p:nvPr/>
        </p:nvSpPr>
        <p:spPr bwMode="auto">
          <a:xfrm>
            <a:off x="6454173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28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15" y="879110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Accessory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3584784" y="159349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D1CD3E-C3B5-4E95-B388-457F82E2882F}"/>
              </a:ext>
            </a:extLst>
          </p:cNvPr>
          <p:cNvSpPr/>
          <p:nvPr/>
        </p:nvSpPr>
        <p:spPr bwMode="auto">
          <a:xfrm>
            <a:off x="1819084" y="15934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6916673" y="1590818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E74781-157E-4591-ABF1-407A64C0C17B}"/>
              </a:ext>
            </a:extLst>
          </p:cNvPr>
          <p:cNvSpPr/>
          <p:nvPr/>
        </p:nvSpPr>
        <p:spPr bwMode="auto">
          <a:xfrm>
            <a:off x="5875484" y="15934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2703101" y="159349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7D45BBE-A025-451B-8320-0349DB6D9497}"/>
              </a:ext>
            </a:extLst>
          </p:cNvPr>
          <p:cNvCxnSpPr>
            <a:cxnSpLocks/>
          </p:cNvCxnSpPr>
          <p:nvPr/>
        </p:nvCxnSpPr>
        <p:spPr bwMode="auto">
          <a:xfrm flipH="1">
            <a:off x="2434401" y="186790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F17E8A4F-0B4E-4F7E-9D06-BE4284DFA252}"/>
              </a:ext>
            </a:extLst>
          </p:cNvPr>
          <p:cNvSpPr/>
          <p:nvPr/>
        </p:nvSpPr>
        <p:spPr bwMode="auto">
          <a:xfrm>
            <a:off x="6460612" y="2613536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7DC72D6-9D28-4730-B6A3-2481CE1E07AF}"/>
              </a:ext>
            </a:extLst>
          </p:cNvPr>
          <p:cNvSpPr/>
          <p:nvPr/>
        </p:nvSpPr>
        <p:spPr bwMode="auto">
          <a:xfrm>
            <a:off x="4475234" y="1593495"/>
            <a:ext cx="1035597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610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6578941" y="1867829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25">
            <a:extLst>
              <a:ext uri="{FF2B5EF4-FFF2-40B4-BE49-F238E27FC236}">
                <a16:creationId xmlns:a16="http://schemas.microsoft.com/office/drawing/2014/main" id="{68C104E4-67ED-4289-9C06-DF1AEDB87DDF}"/>
              </a:ext>
            </a:extLst>
          </p:cNvPr>
          <p:cNvSpPr txBox="1"/>
          <p:nvPr/>
        </p:nvSpPr>
        <p:spPr>
          <a:xfrm>
            <a:off x="1935165" y="2315741"/>
            <a:ext cx="1450447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 Fittings</a:t>
            </a:r>
            <a:endParaRPr lang="zh-CN" altLang="en-US" sz="914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F9B5DDD8-2909-47F1-A3DF-4E2DED2AAE27}"/>
              </a:ext>
            </a:extLst>
          </p:cNvPr>
          <p:cNvSpPr txBox="1"/>
          <p:nvPr/>
        </p:nvSpPr>
        <p:spPr>
          <a:xfrm>
            <a:off x="2359473" y="2550647"/>
            <a:ext cx="809228" cy="63168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Cabinet/ Distribution box</a:t>
            </a:r>
          </a:p>
        </p:txBody>
      </p:sp>
      <p:sp>
        <p:nvSpPr>
          <p:cNvPr id="47" name="TextBox 29">
            <a:extLst>
              <a:ext uri="{FF2B5EF4-FFF2-40B4-BE49-F238E27FC236}">
                <a16:creationId xmlns:a16="http://schemas.microsoft.com/office/drawing/2014/main" id="{0A3CC1DE-D08A-4E73-B1E0-B3126D5AE756}"/>
              </a:ext>
            </a:extLst>
          </p:cNvPr>
          <p:cNvSpPr txBox="1"/>
          <p:nvPr/>
        </p:nvSpPr>
        <p:spPr>
          <a:xfrm>
            <a:off x="2875249" y="3510726"/>
            <a:ext cx="1671839" cy="1194407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Module/Cabling:</a:t>
            </a:r>
            <a:endParaRPr lang="en-US" altLang="zh-CN" sz="914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1xx: SD card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3xx: Power module (DC, UPS, Solar..)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5xx: Illuminator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7xx</a:t>
            </a:r>
            <a:r>
              <a:rPr lang="en-GB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Video extension, Isolators 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8xx: HDCVI accessory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90x: Tester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0665295-D894-42C9-AD96-E8B2A53529C2}"/>
              </a:ext>
            </a:extLst>
          </p:cNvPr>
          <p:cNvGrpSpPr/>
          <p:nvPr/>
        </p:nvGrpSpPr>
        <p:grpSpPr>
          <a:xfrm flipV="1">
            <a:off x="7171384" y="2139486"/>
            <a:ext cx="417373" cy="319550"/>
            <a:chOff x="6703070" y="820425"/>
            <a:chExt cx="528347" cy="317962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F981F4BD-249B-48CD-B93D-0C59B32750E0}"/>
                </a:ext>
              </a:extLst>
            </p:cNvPr>
            <p:cNvGrpSpPr/>
            <p:nvPr/>
          </p:nvGrpSpPr>
          <p:grpSpPr>
            <a:xfrm rot="16200000">
              <a:off x="6934712" y="588784"/>
              <a:ext cx="65063" cy="528346"/>
              <a:chOff x="2559699" y="1673975"/>
              <a:chExt cx="65063" cy="528346"/>
            </a:xfrm>
          </p:grpSpPr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9392C2C0-D10A-4DC5-9E2A-64FEF75C2EDA}"/>
                  </a:ext>
                </a:extLst>
              </p:cNvPr>
              <p:cNvCxnSpPr/>
              <p:nvPr/>
            </p:nvCxnSpPr>
            <p:spPr bwMode="auto">
              <a:xfrm rot="5400000" flipV="1">
                <a:off x="2332580" y="1932408"/>
                <a:ext cx="5168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42DA90B3-7D8A-4266-A5BD-0273B4381A45}"/>
                  </a:ext>
                </a:extLst>
              </p:cNvPr>
              <p:cNvSpPr/>
              <p:nvPr/>
            </p:nvSpPr>
            <p:spPr bwMode="auto">
              <a:xfrm>
                <a:off x="2559699" y="2128165"/>
                <a:ext cx="65063" cy="7415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D83B34BF-8F3B-4352-868E-051C50E4009B}"/>
                </a:ext>
              </a:extLst>
            </p:cNvPr>
            <p:cNvCxnSpPr/>
            <p:nvPr/>
          </p:nvCxnSpPr>
          <p:spPr bwMode="auto">
            <a:xfrm>
              <a:off x="6703070" y="850387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29FCA10B-E354-467F-B065-B18B05C4FF0E}"/>
              </a:ext>
            </a:extLst>
          </p:cNvPr>
          <p:cNvSpPr/>
          <p:nvPr/>
        </p:nvSpPr>
        <p:spPr>
          <a:xfrm>
            <a:off x="2733792" y="2325597"/>
            <a:ext cx="3368029" cy="3000012"/>
          </a:xfrm>
          <a:custGeom>
            <a:avLst/>
            <a:gdLst>
              <a:gd name="connsiteX0" fmla="*/ 0 w 3643338"/>
              <a:gd name="connsiteY0" fmla="*/ 0 h 2110634"/>
              <a:gd name="connsiteX1" fmla="*/ 3643338 w 3643338"/>
              <a:gd name="connsiteY1" fmla="*/ 0 h 2110634"/>
              <a:gd name="connsiteX2" fmla="*/ 3643338 w 3643338"/>
              <a:gd name="connsiteY2" fmla="*/ 2110634 h 2110634"/>
              <a:gd name="connsiteX3" fmla="*/ 0 w 3643338"/>
              <a:gd name="connsiteY3" fmla="*/ 2110634 h 2110634"/>
              <a:gd name="connsiteX4" fmla="*/ 0 w 3643338"/>
              <a:gd name="connsiteY4" fmla="*/ 0 h 2110634"/>
              <a:gd name="connsiteX0" fmla="*/ 0 w 3680178"/>
              <a:gd name="connsiteY0" fmla="*/ 23707 h 2134341"/>
              <a:gd name="connsiteX1" fmla="*/ 3643338 w 3680178"/>
              <a:gd name="connsiteY1" fmla="*/ 23707 h 2134341"/>
              <a:gd name="connsiteX2" fmla="*/ 3680178 w 3680178"/>
              <a:gd name="connsiteY2" fmla="*/ 0 h 2134341"/>
              <a:gd name="connsiteX3" fmla="*/ 3643338 w 3680178"/>
              <a:gd name="connsiteY3" fmla="*/ 2134341 h 2134341"/>
              <a:gd name="connsiteX4" fmla="*/ 0 w 3680178"/>
              <a:gd name="connsiteY4" fmla="*/ 2134341 h 2134341"/>
              <a:gd name="connsiteX5" fmla="*/ 0 w 3680178"/>
              <a:gd name="connsiteY5" fmla="*/ 23707 h 2134341"/>
              <a:gd name="connsiteX0" fmla="*/ 0 w 4752623"/>
              <a:gd name="connsiteY0" fmla="*/ 0 h 2110634"/>
              <a:gd name="connsiteX1" fmla="*/ 3643338 w 4752623"/>
              <a:gd name="connsiteY1" fmla="*/ 0 h 2110634"/>
              <a:gd name="connsiteX2" fmla="*/ 4752623 w 4752623"/>
              <a:gd name="connsiteY2" fmla="*/ 10159 h 2110634"/>
              <a:gd name="connsiteX3" fmla="*/ 3643338 w 4752623"/>
              <a:gd name="connsiteY3" fmla="*/ 2110634 h 2110634"/>
              <a:gd name="connsiteX4" fmla="*/ 0 w 4752623"/>
              <a:gd name="connsiteY4" fmla="*/ 2110634 h 2110634"/>
              <a:gd name="connsiteX5" fmla="*/ 0 w 4752623"/>
              <a:gd name="connsiteY5" fmla="*/ 0 h 2110634"/>
              <a:gd name="connsiteX0" fmla="*/ 0 w 4752623"/>
              <a:gd name="connsiteY0" fmla="*/ 0 h 2110634"/>
              <a:gd name="connsiteX1" fmla="*/ 3643338 w 4752623"/>
              <a:gd name="connsiteY1" fmla="*/ 0 h 2110634"/>
              <a:gd name="connsiteX2" fmla="*/ 4752623 w 4752623"/>
              <a:gd name="connsiteY2" fmla="*/ 10159 h 2110634"/>
              <a:gd name="connsiteX3" fmla="*/ 3643338 w 4752623"/>
              <a:gd name="connsiteY3" fmla="*/ 2110634 h 2110634"/>
              <a:gd name="connsiteX4" fmla="*/ 4368800 w 4752623"/>
              <a:gd name="connsiteY4" fmla="*/ 698782 h 2110634"/>
              <a:gd name="connsiteX5" fmla="*/ 0 w 4752623"/>
              <a:gd name="connsiteY5" fmla="*/ 2110634 h 2110634"/>
              <a:gd name="connsiteX6" fmla="*/ 0 w 4752623"/>
              <a:gd name="connsiteY6" fmla="*/ 0 h 2110634"/>
              <a:gd name="connsiteX0" fmla="*/ 0 w 4752623"/>
              <a:gd name="connsiteY0" fmla="*/ 0 h 2132471"/>
              <a:gd name="connsiteX1" fmla="*/ 3643338 w 4752623"/>
              <a:gd name="connsiteY1" fmla="*/ 0 h 2132471"/>
              <a:gd name="connsiteX2" fmla="*/ 4752623 w 4752623"/>
              <a:gd name="connsiteY2" fmla="*/ 10159 h 2132471"/>
              <a:gd name="connsiteX3" fmla="*/ 3643338 w 4752623"/>
              <a:gd name="connsiteY3" fmla="*/ 2110634 h 2132471"/>
              <a:gd name="connsiteX4" fmla="*/ 3318934 w 4752623"/>
              <a:gd name="connsiteY4" fmla="*/ 2132471 h 2132471"/>
              <a:gd name="connsiteX5" fmla="*/ 0 w 4752623"/>
              <a:gd name="connsiteY5" fmla="*/ 2110634 h 2132471"/>
              <a:gd name="connsiteX6" fmla="*/ 0 w 4752623"/>
              <a:gd name="connsiteY6" fmla="*/ 0 h 2132471"/>
              <a:gd name="connsiteX0" fmla="*/ 0 w 5235072"/>
              <a:gd name="connsiteY0" fmla="*/ 0 h 2132471"/>
              <a:gd name="connsiteX1" fmla="*/ 3643338 w 5235072"/>
              <a:gd name="connsiteY1" fmla="*/ 0 h 2132471"/>
              <a:gd name="connsiteX2" fmla="*/ 4752623 w 5235072"/>
              <a:gd name="connsiteY2" fmla="*/ 10159 h 2132471"/>
              <a:gd name="connsiteX3" fmla="*/ 5235072 w 5235072"/>
              <a:gd name="connsiteY3" fmla="*/ 507612 h 2132471"/>
              <a:gd name="connsiteX4" fmla="*/ 3318934 w 5235072"/>
              <a:gd name="connsiteY4" fmla="*/ 2132471 h 2132471"/>
              <a:gd name="connsiteX5" fmla="*/ 0 w 5235072"/>
              <a:gd name="connsiteY5" fmla="*/ 2110634 h 2132471"/>
              <a:gd name="connsiteX6" fmla="*/ 0 w 5235072"/>
              <a:gd name="connsiteY6" fmla="*/ 0 h 2132471"/>
              <a:gd name="connsiteX0" fmla="*/ 0 w 5610579"/>
              <a:gd name="connsiteY0" fmla="*/ 0 h 2121182"/>
              <a:gd name="connsiteX1" fmla="*/ 3643338 w 5610579"/>
              <a:gd name="connsiteY1" fmla="*/ 0 h 2121182"/>
              <a:gd name="connsiteX2" fmla="*/ 4752623 w 5610579"/>
              <a:gd name="connsiteY2" fmla="*/ 10159 h 2121182"/>
              <a:gd name="connsiteX3" fmla="*/ 5235072 w 5610579"/>
              <a:gd name="connsiteY3" fmla="*/ 507612 h 2121182"/>
              <a:gd name="connsiteX4" fmla="*/ 5610579 w 5610579"/>
              <a:gd name="connsiteY4" fmla="*/ 2121182 h 2121182"/>
              <a:gd name="connsiteX5" fmla="*/ 0 w 5610579"/>
              <a:gd name="connsiteY5" fmla="*/ 2110634 h 2121182"/>
              <a:gd name="connsiteX6" fmla="*/ 0 w 5610579"/>
              <a:gd name="connsiteY6" fmla="*/ 0 h 2121182"/>
              <a:gd name="connsiteX0" fmla="*/ 0 w 5610579"/>
              <a:gd name="connsiteY0" fmla="*/ 655144 h 2776326"/>
              <a:gd name="connsiteX1" fmla="*/ 3643338 w 5610579"/>
              <a:gd name="connsiteY1" fmla="*/ 655144 h 2776326"/>
              <a:gd name="connsiteX2" fmla="*/ 4752623 w 5610579"/>
              <a:gd name="connsiteY2" fmla="*/ 665303 h 2776326"/>
              <a:gd name="connsiteX3" fmla="*/ 5585027 w 5610579"/>
              <a:gd name="connsiteY3" fmla="*/ 0 h 2776326"/>
              <a:gd name="connsiteX4" fmla="*/ 5610579 w 5610579"/>
              <a:gd name="connsiteY4" fmla="*/ 2776326 h 2776326"/>
              <a:gd name="connsiteX5" fmla="*/ 0 w 5610579"/>
              <a:gd name="connsiteY5" fmla="*/ 2765778 h 2776326"/>
              <a:gd name="connsiteX6" fmla="*/ 0 w 5610579"/>
              <a:gd name="connsiteY6" fmla="*/ 655144 h 2776326"/>
              <a:gd name="connsiteX0" fmla="*/ 0 w 5610579"/>
              <a:gd name="connsiteY0" fmla="*/ 938108 h 3059290"/>
              <a:gd name="connsiteX1" fmla="*/ 3643338 w 5610579"/>
              <a:gd name="connsiteY1" fmla="*/ 938108 h 3059290"/>
              <a:gd name="connsiteX2" fmla="*/ 3556001 w 5610579"/>
              <a:gd name="connsiteY2" fmla="*/ 0 h 3059290"/>
              <a:gd name="connsiteX3" fmla="*/ 5585027 w 5610579"/>
              <a:gd name="connsiteY3" fmla="*/ 282964 h 3059290"/>
              <a:gd name="connsiteX4" fmla="*/ 5610579 w 5610579"/>
              <a:gd name="connsiteY4" fmla="*/ 3059290 h 3059290"/>
              <a:gd name="connsiteX5" fmla="*/ 0 w 5610579"/>
              <a:gd name="connsiteY5" fmla="*/ 3048742 h 3059290"/>
              <a:gd name="connsiteX6" fmla="*/ 0 w 5610579"/>
              <a:gd name="connsiteY6" fmla="*/ 938108 h 3059290"/>
              <a:gd name="connsiteX0" fmla="*/ 0 w 5610579"/>
              <a:gd name="connsiteY0" fmla="*/ 1027677 h 3148859"/>
              <a:gd name="connsiteX1" fmla="*/ 3643338 w 5610579"/>
              <a:gd name="connsiteY1" fmla="*/ 1027677 h 3148859"/>
              <a:gd name="connsiteX2" fmla="*/ 3556001 w 5610579"/>
              <a:gd name="connsiteY2" fmla="*/ 89569 h 3148859"/>
              <a:gd name="connsiteX3" fmla="*/ 5551161 w 5610579"/>
              <a:gd name="connsiteY3" fmla="*/ 0 h 3148859"/>
              <a:gd name="connsiteX4" fmla="*/ 5610579 w 5610579"/>
              <a:gd name="connsiteY4" fmla="*/ 3148859 h 3148859"/>
              <a:gd name="connsiteX5" fmla="*/ 0 w 5610579"/>
              <a:gd name="connsiteY5" fmla="*/ 3138311 h 3148859"/>
              <a:gd name="connsiteX6" fmla="*/ 0 w 5610579"/>
              <a:gd name="connsiteY6" fmla="*/ 1027677 h 3148859"/>
              <a:gd name="connsiteX0" fmla="*/ 0 w 5610579"/>
              <a:gd name="connsiteY0" fmla="*/ 1027677 h 3148859"/>
              <a:gd name="connsiteX1" fmla="*/ 3451427 w 5610579"/>
              <a:gd name="connsiteY1" fmla="*/ 982522 h 3148859"/>
              <a:gd name="connsiteX2" fmla="*/ 3556001 w 5610579"/>
              <a:gd name="connsiteY2" fmla="*/ 89569 h 3148859"/>
              <a:gd name="connsiteX3" fmla="*/ 5551161 w 5610579"/>
              <a:gd name="connsiteY3" fmla="*/ 0 h 3148859"/>
              <a:gd name="connsiteX4" fmla="*/ 5610579 w 5610579"/>
              <a:gd name="connsiteY4" fmla="*/ 3148859 h 3148859"/>
              <a:gd name="connsiteX5" fmla="*/ 0 w 5610579"/>
              <a:gd name="connsiteY5" fmla="*/ 3138311 h 3148859"/>
              <a:gd name="connsiteX6" fmla="*/ 0 w 5610579"/>
              <a:gd name="connsiteY6" fmla="*/ 1027677 h 3148859"/>
              <a:gd name="connsiteX0" fmla="*/ 0 w 5610579"/>
              <a:gd name="connsiteY0" fmla="*/ 1050997 h 3172179"/>
              <a:gd name="connsiteX1" fmla="*/ 3451427 w 5610579"/>
              <a:gd name="connsiteY1" fmla="*/ 1005842 h 3172179"/>
              <a:gd name="connsiteX2" fmla="*/ 3522134 w 5610579"/>
              <a:gd name="connsiteY2" fmla="*/ 0 h 3172179"/>
              <a:gd name="connsiteX3" fmla="*/ 5551161 w 5610579"/>
              <a:gd name="connsiteY3" fmla="*/ 23320 h 3172179"/>
              <a:gd name="connsiteX4" fmla="*/ 5610579 w 5610579"/>
              <a:gd name="connsiteY4" fmla="*/ 3172179 h 3172179"/>
              <a:gd name="connsiteX5" fmla="*/ 0 w 5610579"/>
              <a:gd name="connsiteY5" fmla="*/ 3161631 h 3172179"/>
              <a:gd name="connsiteX6" fmla="*/ 0 w 5610579"/>
              <a:gd name="connsiteY6" fmla="*/ 1050997 h 3172179"/>
              <a:gd name="connsiteX0" fmla="*/ 0 w 5610579"/>
              <a:gd name="connsiteY0" fmla="*/ 1050997 h 3172179"/>
              <a:gd name="connsiteX1" fmla="*/ 3496583 w 5610579"/>
              <a:gd name="connsiteY1" fmla="*/ 1073576 h 3172179"/>
              <a:gd name="connsiteX2" fmla="*/ 3522134 w 5610579"/>
              <a:gd name="connsiteY2" fmla="*/ 0 h 3172179"/>
              <a:gd name="connsiteX3" fmla="*/ 5551161 w 5610579"/>
              <a:gd name="connsiteY3" fmla="*/ 23320 h 3172179"/>
              <a:gd name="connsiteX4" fmla="*/ 5610579 w 5610579"/>
              <a:gd name="connsiteY4" fmla="*/ 3172179 h 3172179"/>
              <a:gd name="connsiteX5" fmla="*/ 0 w 5610579"/>
              <a:gd name="connsiteY5" fmla="*/ 3161631 h 3172179"/>
              <a:gd name="connsiteX6" fmla="*/ 0 w 5610579"/>
              <a:gd name="connsiteY6" fmla="*/ 1050997 h 3172179"/>
              <a:gd name="connsiteX0" fmla="*/ 0 w 5610579"/>
              <a:gd name="connsiteY0" fmla="*/ 1050997 h 3172179"/>
              <a:gd name="connsiteX1" fmla="*/ 3541739 w 5610579"/>
              <a:gd name="connsiteY1" fmla="*/ 1118731 h 3172179"/>
              <a:gd name="connsiteX2" fmla="*/ 3522134 w 5610579"/>
              <a:gd name="connsiteY2" fmla="*/ 0 h 3172179"/>
              <a:gd name="connsiteX3" fmla="*/ 5551161 w 5610579"/>
              <a:gd name="connsiteY3" fmla="*/ 23320 h 3172179"/>
              <a:gd name="connsiteX4" fmla="*/ 5610579 w 5610579"/>
              <a:gd name="connsiteY4" fmla="*/ 3172179 h 3172179"/>
              <a:gd name="connsiteX5" fmla="*/ 0 w 5610579"/>
              <a:gd name="connsiteY5" fmla="*/ 3161631 h 3172179"/>
              <a:gd name="connsiteX6" fmla="*/ 0 w 5610579"/>
              <a:gd name="connsiteY6" fmla="*/ 1050997 h 3172179"/>
              <a:gd name="connsiteX0" fmla="*/ 0 w 5610579"/>
              <a:gd name="connsiteY0" fmla="*/ 1050997 h 3172179"/>
              <a:gd name="connsiteX1" fmla="*/ 3513164 w 5610579"/>
              <a:gd name="connsiteY1" fmla="*/ 1083806 h 3172179"/>
              <a:gd name="connsiteX2" fmla="*/ 3522134 w 5610579"/>
              <a:gd name="connsiteY2" fmla="*/ 0 h 3172179"/>
              <a:gd name="connsiteX3" fmla="*/ 5551161 w 5610579"/>
              <a:gd name="connsiteY3" fmla="*/ 23320 h 3172179"/>
              <a:gd name="connsiteX4" fmla="*/ 5610579 w 5610579"/>
              <a:gd name="connsiteY4" fmla="*/ 3172179 h 3172179"/>
              <a:gd name="connsiteX5" fmla="*/ 0 w 5610579"/>
              <a:gd name="connsiteY5" fmla="*/ 3161631 h 3172179"/>
              <a:gd name="connsiteX6" fmla="*/ 0 w 5610579"/>
              <a:gd name="connsiteY6" fmla="*/ 1050997 h 3172179"/>
              <a:gd name="connsiteX0" fmla="*/ 3175 w 5610579"/>
              <a:gd name="connsiteY0" fmla="*/ 1076397 h 3172179"/>
              <a:gd name="connsiteX1" fmla="*/ 3513164 w 5610579"/>
              <a:gd name="connsiteY1" fmla="*/ 1083806 h 3172179"/>
              <a:gd name="connsiteX2" fmla="*/ 3522134 w 5610579"/>
              <a:gd name="connsiteY2" fmla="*/ 0 h 3172179"/>
              <a:gd name="connsiteX3" fmla="*/ 5551161 w 5610579"/>
              <a:gd name="connsiteY3" fmla="*/ 23320 h 3172179"/>
              <a:gd name="connsiteX4" fmla="*/ 5610579 w 5610579"/>
              <a:gd name="connsiteY4" fmla="*/ 3172179 h 3172179"/>
              <a:gd name="connsiteX5" fmla="*/ 0 w 5610579"/>
              <a:gd name="connsiteY5" fmla="*/ 3161631 h 3172179"/>
              <a:gd name="connsiteX6" fmla="*/ 3175 w 5610579"/>
              <a:gd name="connsiteY6" fmla="*/ 1076397 h 3172179"/>
              <a:gd name="connsiteX0" fmla="*/ 3175 w 5610579"/>
              <a:gd name="connsiteY0" fmla="*/ 1073222 h 3169004"/>
              <a:gd name="connsiteX1" fmla="*/ 3513164 w 5610579"/>
              <a:gd name="connsiteY1" fmla="*/ 1080631 h 3169004"/>
              <a:gd name="connsiteX2" fmla="*/ 3499909 w 5610579"/>
              <a:gd name="connsiteY2" fmla="*/ 0 h 3169004"/>
              <a:gd name="connsiteX3" fmla="*/ 5551161 w 5610579"/>
              <a:gd name="connsiteY3" fmla="*/ 20145 h 3169004"/>
              <a:gd name="connsiteX4" fmla="*/ 5610579 w 5610579"/>
              <a:gd name="connsiteY4" fmla="*/ 3169004 h 3169004"/>
              <a:gd name="connsiteX5" fmla="*/ 0 w 5610579"/>
              <a:gd name="connsiteY5" fmla="*/ 3158456 h 3169004"/>
              <a:gd name="connsiteX6" fmla="*/ 3175 w 5610579"/>
              <a:gd name="connsiteY6" fmla="*/ 1073222 h 3169004"/>
              <a:gd name="connsiteX0" fmla="*/ 3175 w 5610579"/>
              <a:gd name="connsiteY0" fmla="*/ 1073222 h 3169004"/>
              <a:gd name="connsiteX1" fmla="*/ 3500464 w 5610579"/>
              <a:gd name="connsiteY1" fmla="*/ 1080631 h 3169004"/>
              <a:gd name="connsiteX2" fmla="*/ 3499909 w 5610579"/>
              <a:gd name="connsiteY2" fmla="*/ 0 h 3169004"/>
              <a:gd name="connsiteX3" fmla="*/ 5551161 w 5610579"/>
              <a:gd name="connsiteY3" fmla="*/ 20145 h 3169004"/>
              <a:gd name="connsiteX4" fmla="*/ 5610579 w 5610579"/>
              <a:gd name="connsiteY4" fmla="*/ 3169004 h 3169004"/>
              <a:gd name="connsiteX5" fmla="*/ 0 w 5610579"/>
              <a:gd name="connsiteY5" fmla="*/ 3158456 h 3169004"/>
              <a:gd name="connsiteX6" fmla="*/ 3175 w 5610579"/>
              <a:gd name="connsiteY6" fmla="*/ 1073222 h 3169004"/>
              <a:gd name="connsiteX0" fmla="*/ 3175 w 5610579"/>
              <a:gd name="connsiteY0" fmla="*/ 1075302 h 3171084"/>
              <a:gd name="connsiteX1" fmla="*/ 3500464 w 5610579"/>
              <a:gd name="connsiteY1" fmla="*/ 1082711 h 3171084"/>
              <a:gd name="connsiteX2" fmla="*/ 3499909 w 5610579"/>
              <a:gd name="connsiteY2" fmla="*/ 2080 h 3171084"/>
              <a:gd name="connsiteX3" fmla="*/ 5557511 w 5610579"/>
              <a:gd name="connsiteY3" fmla="*/ 0 h 3171084"/>
              <a:gd name="connsiteX4" fmla="*/ 5610579 w 5610579"/>
              <a:gd name="connsiteY4" fmla="*/ 3171084 h 3171084"/>
              <a:gd name="connsiteX5" fmla="*/ 0 w 5610579"/>
              <a:gd name="connsiteY5" fmla="*/ 3160536 h 3171084"/>
              <a:gd name="connsiteX6" fmla="*/ 3175 w 5610579"/>
              <a:gd name="connsiteY6" fmla="*/ 1075302 h 3171084"/>
              <a:gd name="connsiteX0" fmla="*/ 3175 w 5610579"/>
              <a:gd name="connsiteY0" fmla="*/ 1075302 h 3171084"/>
              <a:gd name="connsiteX1" fmla="*/ 3500464 w 5610579"/>
              <a:gd name="connsiteY1" fmla="*/ 1082711 h 3171084"/>
              <a:gd name="connsiteX2" fmla="*/ 3499909 w 5610579"/>
              <a:gd name="connsiteY2" fmla="*/ 2080 h 3171084"/>
              <a:gd name="connsiteX3" fmla="*/ 5557511 w 5610579"/>
              <a:gd name="connsiteY3" fmla="*/ 0 h 3171084"/>
              <a:gd name="connsiteX4" fmla="*/ 5610579 w 5610579"/>
              <a:gd name="connsiteY4" fmla="*/ 3171084 h 3171084"/>
              <a:gd name="connsiteX5" fmla="*/ 0 w 5610579"/>
              <a:gd name="connsiteY5" fmla="*/ 3160536 h 3171084"/>
              <a:gd name="connsiteX6" fmla="*/ 3175 w 5610579"/>
              <a:gd name="connsiteY6" fmla="*/ 1075302 h 3171084"/>
              <a:gd name="connsiteX0" fmla="*/ 3175 w 5594704"/>
              <a:gd name="connsiteY0" fmla="*/ 1075302 h 3177434"/>
              <a:gd name="connsiteX1" fmla="*/ 3500464 w 5594704"/>
              <a:gd name="connsiteY1" fmla="*/ 1082711 h 3177434"/>
              <a:gd name="connsiteX2" fmla="*/ 3499909 w 5594704"/>
              <a:gd name="connsiteY2" fmla="*/ 2080 h 3177434"/>
              <a:gd name="connsiteX3" fmla="*/ 5557511 w 5594704"/>
              <a:gd name="connsiteY3" fmla="*/ 0 h 3177434"/>
              <a:gd name="connsiteX4" fmla="*/ 5594704 w 5594704"/>
              <a:gd name="connsiteY4" fmla="*/ 3177434 h 3177434"/>
              <a:gd name="connsiteX5" fmla="*/ 0 w 5594704"/>
              <a:gd name="connsiteY5" fmla="*/ 3160536 h 3177434"/>
              <a:gd name="connsiteX6" fmla="*/ 3175 w 5594704"/>
              <a:gd name="connsiteY6" fmla="*/ 1075302 h 3177434"/>
              <a:gd name="connsiteX0" fmla="*/ 3175 w 5585179"/>
              <a:gd name="connsiteY0" fmla="*/ 1075302 h 3177434"/>
              <a:gd name="connsiteX1" fmla="*/ 3500464 w 5585179"/>
              <a:gd name="connsiteY1" fmla="*/ 1082711 h 3177434"/>
              <a:gd name="connsiteX2" fmla="*/ 3499909 w 5585179"/>
              <a:gd name="connsiteY2" fmla="*/ 2080 h 3177434"/>
              <a:gd name="connsiteX3" fmla="*/ 5557511 w 5585179"/>
              <a:gd name="connsiteY3" fmla="*/ 0 h 3177434"/>
              <a:gd name="connsiteX4" fmla="*/ 5585179 w 5585179"/>
              <a:gd name="connsiteY4" fmla="*/ 3177434 h 3177434"/>
              <a:gd name="connsiteX5" fmla="*/ 0 w 5585179"/>
              <a:gd name="connsiteY5" fmla="*/ 3160536 h 3177434"/>
              <a:gd name="connsiteX6" fmla="*/ 3175 w 5585179"/>
              <a:gd name="connsiteY6" fmla="*/ 1075302 h 3177434"/>
              <a:gd name="connsiteX0" fmla="*/ 3175 w 5585182"/>
              <a:gd name="connsiteY0" fmla="*/ 1075302 h 3177434"/>
              <a:gd name="connsiteX1" fmla="*/ 3500464 w 5585182"/>
              <a:gd name="connsiteY1" fmla="*/ 1082711 h 3177434"/>
              <a:gd name="connsiteX2" fmla="*/ 3499909 w 5585182"/>
              <a:gd name="connsiteY2" fmla="*/ 2080 h 3177434"/>
              <a:gd name="connsiteX3" fmla="*/ 5557511 w 5585182"/>
              <a:gd name="connsiteY3" fmla="*/ 0 h 3177434"/>
              <a:gd name="connsiteX4" fmla="*/ 5585179 w 5585182"/>
              <a:gd name="connsiteY4" fmla="*/ 3177434 h 3177434"/>
              <a:gd name="connsiteX5" fmla="*/ 0 w 5585182"/>
              <a:gd name="connsiteY5" fmla="*/ 3160536 h 3177434"/>
              <a:gd name="connsiteX6" fmla="*/ 3175 w 5585182"/>
              <a:gd name="connsiteY6" fmla="*/ 1075302 h 3177434"/>
              <a:gd name="connsiteX0" fmla="*/ 3175 w 5585200"/>
              <a:gd name="connsiteY0" fmla="*/ 1075302 h 3177434"/>
              <a:gd name="connsiteX1" fmla="*/ 3500464 w 5585200"/>
              <a:gd name="connsiteY1" fmla="*/ 1082711 h 3177434"/>
              <a:gd name="connsiteX2" fmla="*/ 3499909 w 5585200"/>
              <a:gd name="connsiteY2" fmla="*/ 2080 h 3177434"/>
              <a:gd name="connsiteX3" fmla="*/ 5573386 w 5585200"/>
              <a:gd name="connsiteY3" fmla="*/ 0 h 3177434"/>
              <a:gd name="connsiteX4" fmla="*/ 5585179 w 5585200"/>
              <a:gd name="connsiteY4" fmla="*/ 3177434 h 3177434"/>
              <a:gd name="connsiteX5" fmla="*/ 0 w 5585200"/>
              <a:gd name="connsiteY5" fmla="*/ 3160536 h 3177434"/>
              <a:gd name="connsiteX6" fmla="*/ 3175 w 5585200"/>
              <a:gd name="connsiteY6" fmla="*/ 1075302 h 3177434"/>
              <a:gd name="connsiteX0" fmla="*/ 3175 w 5587781"/>
              <a:gd name="connsiteY0" fmla="*/ 1075302 h 3177434"/>
              <a:gd name="connsiteX1" fmla="*/ 3500464 w 5587781"/>
              <a:gd name="connsiteY1" fmla="*/ 1082711 h 3177434"/>
              <a:gd name="connsiteX2" fmla="*/ 3499909 w 5587781"/>
              <a:gd name="connsiteY2" fmla="*/ 2080 h 3177434"/>
              <a:gd name="connsiteX3" fmla="*/ 5582911 w 5587781"/>
              <a:gd name="connsiteY3" fmla="*/ 0 h 3177434"/>
              <a:gd name="connsiteX4" fmla="*/ 5585179 w 5587781"/>
              <a:gd name="connsiteY4" fmla="*/ 3177434 h 3177434"/>
              <a:gd name="connsiteX5" fmla="*/ 0 w 5587781"/>
              <a:gd name="connsiteY5" fmla="*/ 3160536 h 3177434"/>
              <a:gd name="connsiteX6" fmla="*/ 3175 w 5587781"/>
              <a:gd name="connsiteY6" fmla="*/ 1075302 h 3177434"/>
              <a:gd name="connsiteX0" fmla="*/ 3175 w 5586483"/>
              <a:gd name="connsiteY0" fmla="*/ 1075302 h 3163147"/>
              <a:gd name="connsiteX1" fmla="*/ 3500464 w 5586483"/>
              <a:gd name="connsiteY1" fmla="*/ 1082711 h 3163147"/>
              <a:gd name="connsiteX2" fmla="*/ 3499909 w 5586483"/>
              <a:gd name="connsiteY2" fmla="*/ 2080 h 3163147"/>
              <a:gd name="connsiteX3" fmla="*/ 5582911 w 5586483"/>
              <a:gd name="connsiteY3" fmla="*/ 0 h 3163147"/>
              <a:gd name="connsiteX4" fmla="*/ 5580322 w 5586483"/>
              <a:gd name="connsiteY4" fmla="*/ 3163147 h 3163147"/>
              <a:gd name="connsiteX5" fmla="*/ 0 w 5586483"/>
              <a:gd name="connsiteY5" fmla="*/ 3160536 h 3163147"/>
              <a:gd name="connsiteX6" fmla="*/ 3175 w 5586483"/>
              <a:gd name="connsiteY6" fmla="*/ 1075302 h 3163147"/>
              <a:gd name="connsiteX0" fmla="*/ 1573119 w 5586483"/>
              <a:gd name="connsiteY0" fmla="*/ 1084062 h 3163147"/>
              <a:gd name="connsiteX1" fmla="*/ 3500464 w 5586483"/>
              <a:gd name="connsiteY1" fmla="*/ 1082711 h 3163147"/>
              <a:gd name="connsiteX2" fmla="*/ 3499909 w 5586483"/>
              <a:gd name="connsiteY2" fmla="*/ 2080 h 3163147"/>
              <a:gd name="connsiteX3" fmla="*/ 5582911 w 5586483"/>
              <a:gd name="connsiteY3" fmla="*/ 0 h 3163147"/>
              <a:gd name="connsiteX4" fmla="*/ 5580322 w 5586483"/>
              <a:gd name="connsiteY4" fmla="*/ 3163147 h 3163147"/>
              <a:gd name="connsiteX5" fmla="*/ 0 w 5586483"/>
              <a:gd name="connsiteY5" fmla="*/ 3160536 h 3163147"/>
              <a:gd name="connsiteX6" fmla="*/ 1573119 w 5586483"/>
              <a:gd name="connsiteY6" fmla="*/ 1084062 h 3163147"/>
              <a:gd name="connsiteX0" fmla="*/ 37 w 4013401"/>
              <a:gd name="connsiteY0" fmla="*/ 1084062 h 3163147"/>
              <a:gd name="connsiteX1" fmla="*/ 1927382 w 4013401"/>
              <a:gd name="connsiteY1" fmla="*/ 1082711 h 3163147"/>
              <a:gd name="connsiteX2" fmla="*/ 1926827 w 4013401"/>
              <a:gd name="connsiteY2" fmla="*/ 2080 h 3163147"/>
              <a:gd name="connsiteX3" fmla="*/ 4009829 w 4013401"/>
              <a:gd name="connsiteY3" fmla="*/ 0 h 3163147"/>
              <a:gd name="connsiteX4" fmla="*/ 4007240 w 4013401"/>
              <a:gd name="connsiteY4" fmla="*/ 3163147 h 3163147"/>
              <a:gd name="connsiteX5" fmla="*/ 19949 w 4013401"/>
              <a:gd name="connsiteY5" fmla="*/ 3160536 h 3163147"/>
              <a:gd name="connsiteX6" fmla="*/ 37 w 4013401"/>
              <a:gd name="connsiteY6" fmla="*/ 1084062 h 316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3401" h="3163147">
                <a:moveTo>
                  <a:pt x="37" y="1084062"/>
                </a:moveTo>
                <a:lnTo>
                  <a:pt x="1927382" y="1082711"/>
                </a:lnTo>
                <a:lnTo>
                  <a:pt x="1926827" y="2080"/>
                </a:lnTo>
                <a:lnTo>
                  <a:pt x="4009829" y="0"/>
                </a:lnTo>
                <a:cubicBezTo>
                  <a:pt x="4019052" y="1059145"/>
                  <a:pt x="4007542" y="2107177"/>
                  <a:pt x="4007240" y="3163147"/>
                </a:cubicBezTo>
                <a:lnTo>
                  <a:pt x="19949" y="3160536"/>
                </a:lnTo>
                <a:cubicBezTo>
                  <a:pt x="21007" y="2465458"/>
                  <a:pt x="-1021" y="1779140"/>
                  <a:pt x="37" y="108406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9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6E0F025-CB8E-47E6-A95D-84215726BCB9}"/>
              </a:ext>
            </a:extLst>
          </p:cNvPr>
          <p:cNvSpPr/>
          <p:nvPr/>
        </p:nvSpPr>
        <p:spPr>
          <a:xfrm>
            <a:off x="3001695" y="2660126"/>
            <a:ext cx="1396739" cy="65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H: Housing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GB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zh-CN" altLang="en-US" sz="91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Module/Cabling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R: Radar</a:t>
            </a:r>
            <a:endParaRPr lang="zh-CN" altLang="en-US" sz="914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0C13028-D0C9-4F3F-AD7C-68683407906D}"/>
              </a:ext>
            </a:extLst>
          </p:cNvPr>
          <p:cNvGrpSpPr/>
          <p:nvPr/>
        </p:nvGrpSpPr>
        <p:grpSpPr>
          <a:xfrm>
            <a:off x="3071816" y="2150864"/>
            <a:ext cx="801851" cy="528386"/>
            <a:chOff x="2165061" y="1685835"/>
            <a:chExt cx="1145186" cy="514331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CB4BEED2-393C-48BD-8532-66D34F5CF48B}"/>
                </a:ext>
              </a:extLst>
            </p:cNvPr>
            <p:cNvGrpSpPr/>
            <p:nvPr/>
          </p:nvGrpSpPr>
          <p:grpSpPr>
            <a:xfrm rot="16200000" flipH="1" flipV="1">
              <a:off x="2302444" y="1990285"/>
              <a:ext cx="72498" cy="347264"/>
              <a:chOff x="2557987" y="1673975"/>
              <a:chExt cx="72498" cy="347264"/>
            </a:xfrm>
          </p:grpSpPr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E8EED691-0A50-453C-9412-0EC4DB5D468C}"/>
                  </a:ext>
                </a:extLst>
              </p:cNvPr>
              <p:cNvCxnSpPr/>
              <p:nvPr/>
            </p:nvCxnSpPr>
            <p:spPr bwMode="auto">
              <a:xfrm>
                <a:off x="2591012" y="1673975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805A6ABC-069D-4561-A5B3-7046FFEA6E8C}"/>
                  </a:ext>
                </a:extLst>
              </p:cNvPr>
              <p:cNvSpPr/>
              <p:nvPr/>
            </p:nvSpPr>
            <p:spPr bwMode="auto">
              <a:xfrm>
                <a:off x="2557987" y="1917126"/>
                <a:ext cx="72498" cy="10411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AA1ABC5-8D16-456E-81FF-F09A8FC3D5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1249" y="1685835"/>
              <a:ext cx="0" cy="4748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16320619-55DB-4D4A-8924-7236C046EB0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94463" y="2160692"/>
              <a:ext cx="8157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0249018-8061-4788-B2A5-F43EFD4E8858}"/>
              </a:ext>
            </a:extLst>
          </p:cNvPr>
          <p:cNvGrpSpPr/>
          <p:nvPr/>
        </p:nvGrpSpPr>
        <p:grpSpPr>
          <a:xfrm>
            <a:off x="2972878" y="2135122"/>
            <a:ext cx="68584" cy="214911"/>
            <a:chOff x="2495652" y="1491630"/>
            <a:chExt cx="67500" cy="211516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E5D3115B-E2FB-4AAB-B5F2-98C597AFED43}"/>
                </a:ext>
              </a:extLst>
            </p:cNvPr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C10ED1E5-FE82-4627-A59D-A02CA1094870}"/>
                </a:ext>
              </a:extLst>
            </p:cNvPr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64252" y="2236496"/>
            <a:ext cx="524034" cy="33536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>
            <a:stCxn id="31" idx="2"/>
            <a:endCxn id="84" idx="4"/>
          </p:cNvCxnSpPr>
          <p:nvPr/>
        </p:nvCxnSpPr>
        <p:spPr bwMode="auto">
          <a:xfrm flipH="1">
            <a:off x="4990246" y="2142164"/>
            <a:ext cx="2787" cy="183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椭圆 83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4955953" y="225701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599601" y="2316565"/>
            <a:ext cx="2121269" cy="3724248"/>
            <a:chOff x="8068377" y="370368"/>
            <a:chExt cx="2783675" cy="4887214"/>
          </a:xfrm>
        </p:grpSpPr>
        <p:sp>
          <p:nvSpPr>
            <p:cNvPr id="54" name="TextBox 108">
              <a:extLst>
                <a:ext uri="{FF2B5EF4-FFF2-40B4-BE49-F238E27FC236}">
                  <a16:creationId xmlns:a16="http://schemas.microsoft.com/office/drawing/2014/main" id="{17F01D50-94A9-4E55-A67E-F15D3529B1B2}"/>
                </a:ext>
              </a:extLst>
            </p:cNvPr>
            <p:cNvSpPr txBox="1"/>
            <p:nvPr/>
          </p:nvSpPr>
          <p:spPr>
            <a:xfrm>
              <a:off x="8084576" y="370368"/>
              <a:ext cx="2767476" cy="1936601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Extensions:</a:t>
              </a:r>
            </a:p>
            <a:p>
              <a:r>
                <a:rPr lang="en-US" altLang="zh-CN" sz="914" b="1" dirty="0">
                  <a:solidFill>
                    <a:srgbClr val="00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Housing: 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H: With heater and cooler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W: With wiper, heater and cooler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IR: With IR, heater and cooler </a:t>
              </a:r>
            </a:p>
            <a:p>
              <a:r>
                <a:rPr lang="en-US" altLang="zh-CN" sz="914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With </a:t>
              </a:r>
              <a:r>
                <a:rPr lang="en-US" altLang="zh-CN" sz="914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C: With clean module and wiper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B: Black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G: Gray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SG: Silver gray</a:t>
              </a:r>
            </a:p>
          </p:txBody>
        </p:sp>
        <p:sp>
          <p:nvSpPr>
            <p:cNvPr id="55" name="TextBox 29">
              <a:extLst>
                <a:ext uri="{FF2B5EF4-FFF2-40B4-BE49-F238E27FC236}">
                  <a16:creationId xmlns:a16="http://schemas.microsoft.com/office/drawing/2014/main" id="{AA24AA33-9FD6-4EC9-8302-EF724B1EB1AF}"/>
                </a:ext>
              </a:extLst>
            </p:cNvPr>
            <p:cNvSpPr txBox="1"/>
            <p:nvPr/>
          </p:nvSpPr>
          <p:spPr>
            <a:xfrm>
              <a:off x="8070053" y="2328436"/>
              <a:ext cx="2663631" cy="828946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Cabinet:</a:t>
              </a:r>
              <a:endParaRPr lang="en-US" altLang="zh-CN" sz="914" dirty="0">
                <a:solidFill>
                  <a:srgbClr val="0066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xUxD</a:t>
              </a:r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</a:t>
              </a:r>
              <a:r>
                <a:rPr lang="zh-CN" altLang="en-US" sz="914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Height</a:t>
              </a:r>
              <a:r>
                <a:rPr lang="zh-CN" altLang="en-US" sz="914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6U,depth 600mm</a:t>
              </a:r>
            </a:p>
            <a:p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E: High-end version intelligent 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r>
                <a:rPr lang="en-GB" altLang="zh-CN" sz="914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istribution</a:t>
              </a:r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box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TextBox 29">
              <a:extLst>
                <a:ext uri="{FF2B5EF4-FFF2-40B4-BE49-F238E27FC236}">
                  <a16:creationId xmlns:a16="http://schemas.microsoft.com/office/drawing/2014/main" id="{CC859414-9C3A-4F17-A5B6-ECC53072ECB2}"/>
                </a:ext>
              </a:extLst>
            </p:cNvPr>
            <p:cNvSpPr txBox="1"/>
            <p:nvPr/>
          </p:nvSpPr>
          <p:spPr>
            <a:xfrm>
              <a:off x="8068377" y="3222111"/>
              <a:ext cx="1258051" cy="64433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Module:</a:t>
              </a:r>
              <a:endParaRPr lang="en-US" altLang="zh-CN" sz="914" dirty="0">
                <a:solidFill>
                  <a:srgbClr val="0066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E: Enhanced</a:t>
              </a:r>
            </a:p>
            <a:p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4CH: 4 channels</a:t>
              </a:r>
            </a:p>
          </p:txBody>
        </p:sp>
        <p:sp>
          <p:nvSpPr>
            <p:cNvPr id="66" name="TextBox 29">
              <a:extLst>
                <a:ext uri="{FF2B5EF4-FFF2-40B4-BE49-F238E27FC236}">
                  <a16:creationId xmlns:a16="http://schemas.microsoft.com/office/drawing/2014/main" id="{725E9A6F-878A-4DAB-8E3D-08398659B5E4}"/>
                </a:ext>
              </a:extLst>
            </p:cNvPr>
            <p:cNvSpPr txBox="1"/>
            <p:nvPr/>
          </p:nvSpPr>
          <p:spPr>
            <a:xfrm>
              <a:off x="8068377" y="3874808"/>
              <a:ext cx="1762907" cy="1382774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Radar: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D300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60°~90°(300m)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D450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60°~90°(450m)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E120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90°~120°(120m)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E60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90°~120°(60m)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E50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90°~120°(50m)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B240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20°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（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240m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）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79025" y="2666197"/>
            <a:ext cx="1214103" cy="2001670"/>
            <a:chOff x="6651967" y="2437799"/>
            <a:chExt cx="1593229" cy="2626729"/>
          </a:xfrm>
        </p:grpSpPr>
        <p:sp>
          <p:nvSpPr>
            <p:cNvPr id="51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6651967" y="2437799"/>
              <a:ext cx="1150769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Performance:</a:t>
              </a:r>
            </a:p>
          </p:txBody>
        </p:sp>
        <p:sp>
          <p:nvSpPr>
            <p:cNvPr id="52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6682126" y="2719733"/>
              <a:ext cx="1563070" cy="101355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Housing: 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N: Normal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A: Anti-corrosive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E: Extreme cold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V: Vandal protection</a:t>
              </a: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id="{16A22D5F-5EBB-4144-9074-C5D03D94E2E3}"/>
                </a:ext>
              </a:extLst>
            </p:cNvPr>
            <p:cNvSpPr txBox="1"/>
            <p:nvPr/>
          </p:nvSpPr>
          <p:spPr>
            <a:xfrm>
              <a:off x="6682126" y="3866364"/>
              <a:ext cx="1535271" cy="1198164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Radar:</a:t>
              </a:r>
            </a:p>
            <a:p>
              <a:r>
                <a:rPr lang="en-GB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K: 18-27GHz, Q: 57~64GHz,</a:t>
              </a:r>
            </a:p>
            <a:p>
              <a:r>
                <a:rPr lang="en-GB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W: 75-110GHz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+S: </a:t>
              </a:r>
              <a:r>
                <a:rPr lang="en-US" altLang="zh-CN" sz="914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Radar+PTZ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+I: AI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07100" y="2333184"/>
            <a:ext cx="1384005" cy="1721662"/>
            <a:chOff x="2200954" y="3448916"/>
            <a:chExt cx="1816186" cy="2259283"/>
          </a:xfrm>
        </p:grpSpPr>
        <p:sp>
          <p:nvSpPr>
            <p:cNvPr id="46" name="TextBox 29">
              <a:extLst>
                <a:ext uri="{FF2B5EF4-FFF2-40B4-BE49-F238E27FC236}">
                  <a16:creationId xmlns:a16="http://schemas.microsoft.com/office/drawing/2014/main" id="{CDE3D700-6F69-41DF-92DC-C311387C209E}"/>
                </a:ext>
              </a:extLst>
            </p:cNvPr>
            <p:cNvSpPr txBox="1"/>
            <p:nvPr/>
          </p:nvSpPr>
          <p:spPr>
            <a:xfrm>
              <a:off x="2200954" y="4252974"/>
              <a:ext cx="1645107" cy="64433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Housing:</a:t>
              </a:r>
              <a:endParaRPr lang="en-US" altLang="zh-CN" sz="914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5xx: Indoor housing</a:t>
              </a:r>
              <a:endParaRPr lang="zh-CN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6xx: Outdoor housing</a:t>
              </a:r>
            </a:p>
          </p:txBody>
        </p:sp>
        <p:sp>
          <p:nvSpPr>
            <p:cNvPr id="49" name="TextBox 29">
              <a:extLst>
                <a:ext uri="{FF2B5EF4-FFF2-40B4-BE49-F238E27FC236}">
                  <a16:creationId xmlns:a16="http://schemas.microsoft.com/office/drawing/2014/main" id="{5248A082-1521-438D-B62B-F76773DB3804}"/>
                </a:ext>
              </a:extLst>
            </p:cNvPr>
            <p:cNvSpPr txBox="1"/>
            <p:nvPr/>
          </p:nvSpPr>
          <p:spPr>
            <a:xfrm>
              <a:off x="2212768" y="3448916"/>
              <a:ext cx="1804372" cy="828946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Cabinet: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1xx: Distribution box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2xx: Cabinet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6xx: Cabinet accessory</a:t>
              </a:r>
            </a:p>
          </p:txBody>
        </p:sp>
        <p:sp>
          <p:nvSpPr>
            <p:cNvPr id="58" name="TextBox 29">
              <a:extLst>
                <a:ext uri="{FF2B5EF4-FFF2-40B4-BE49-F238E27FC236}">
                  <a16:creationId xmlns:a16="http://schemas.microsoft.com/office/drawing/2014/main" id="{EFFEE2B7-FCAD-4904-A336-918ADB439277}"/>
                </a:ext>
              </a:extLst>
            </p:cNvPr>
            <p:cNvSpPr txBox="1"/>
            <p:nvPr/>
          </p:nvSpPr>
          <p:spPr>
            <a:xfrm>
              <a:off x="2202480" y="4879253"/>
              <a:ext cx="1737664" cy="82894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Radar: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1~3: Channel level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4~6: Professional level 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7: Industry level</a:t>
              </a:r>
            </a:p>
          </p:txBody>
        </p:sp>
      </p:grpSp>
      <p:sp>
        <p:nvSpPr>
          <p:cNvPr id="79" name="矩形 78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936461" y="1585156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7618764" y="1867829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F981F4BD-249B-48CD-B93D-0C59B32750E0}"/>
              </a:ext>
            </a:extLst>
          </p:cNvPr>
          <p:cNvGrpSpPr/>
          <p:nvPr/>
        </p:nvGrpSpPr>
        <p:grpSpPr>
          <a:xfrm rot="5400000" flipV="1">
            <a:off x="8704764" y="1653528"/>
            <a:ext cx="65661" cy="494271"/>
            <a:chOff x="2572615" y="1673975"/>
            <a:chExt cx="39501" cy="317203"/>
          </a:xfrm>
        </p:grpSpPr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9392C2C0-D10A-4DC5-9E2A-64FEF75C2EDA}"/>
                </a:ext>
              </a:extLst>
            </p:cNvPr>
            <p:cNvCxnSpPr/>
            <p:nvPr/>
          </p:nvCxnSpPr>
          <p:spPr bwMode="auto">
            <a:xfrm>
              <a:off x="2591012" y="1673975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42DA90B3-7D8A-4266-A5BD-0273B4381A45}"/>
                </a:ext>
              </a:extLst>
            </p:cNvPr>
            <p:cNvSpPr/>
            <p:nvPr/>
          </p:nvSpPr>
          <p:spPr bwMode="auto">
            <a:xfrm>
              <a:off x="2572615" y="1952008"/>
              <a:ext cx="39501" cy="39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8" name="TextBox 108">
            <a:extLst>
              <a:ext uri="{FF2B5EF4-FFF2-40B4-BE49-F238E27FC236}">
                <a16:creationId xmlns:a16="http://schemas.microsoft.com/office/drawing/2014/main" id="{17F01D50-94A9-4E55-A67E-F15D3529B1B2}"/>
              </a:ext>
            </a:extLst>
          </p:cNvPr>
          <p:cNvSpPr txBox="1"/>
          <p:nvPr/>
        </p:nvSpPr>
        <p:spPr>
          <a:xfrm>
            <a:off x="8984728" y="1186466"/>
            <a:ext cx="1722645" cy="146403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Extensions:</a:t>
            </a:r>
          </a:p>
          <a:p>
            <a:r>
              <a:rPr lang="en-US" altLang="zh-CN" sz="914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Cabinet: </a:t>
            </a:r>
          </a:p>
          <a:p>
            <a:r>
              <a:rPr lang="en-GB" altLang="zh-CN" sz="838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Intelligent </a:t>
            </a:r>
            <a:r>
              <a:rPr lang="en-US" altLang="zh-CN" sz="838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GB" altLang="zh-CN" sz="838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istribution</a:t>
            </a:r>
            <a:r>
              <a:rPr lang="en-GB" altLang="zh-CN" sz="838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Box:</a:t>
            </a:r>
            <a:endParaRPr lang="en-US" altLang="zh-CN" sz="838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C=With IP camera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S=With switch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A=With intelligence air switch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NC: Without IP camera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NS: Without switch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NA: Without intelligence air switch</a:t>
            </a:r>
          </a:p>
        </p:txBody>
      </p:sp>
    </p:spTree>
    <p:extLst>
      <p:ext uri="{BB962C8B-B14F-4D97-AF65-F5344CB8AC3E}">
        <p14:creationId xmlns:p14="http://schemas.microsoft.com/office/powerpoint/2010/main" val="1698575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15" y="380041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Accessory-Camera mount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3600989" y="1094427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D1CD3E-C3B5-4E95-B388-457F82E2882F}"/>
              </a:ext>
            </a:extLst>
          </p:cNvPr>
          <p:cNvSpPr/>
          <p:nvPr/>
        </p:nvSpPr>
        <p:spPr bwMode="auto">
          <a:xfrm>
            <a:off x="1819084" y="1094427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8423742" y="1091750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E74781-157E-4591-ABF1-407A64C0C17B}"/>
              </a:ext>
            </a:extLst>
          </p:cNvPr>
          <p:cNvSpPr/>
          <p:nvPr/>
        </p:nvSpPr>
        <p:spPr bwMode="auto">
          <a:xfrm>
            <a:off x="6426467" y="1094427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2759820" y="1094427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7D45BBE-A025-451B-8320-0349DB6D9497}"/>
              </a:ext>
            </a:extLst>
          </p:cNvPr>
          <p:cNvCxnSpPr>
            <a:cxnSpLocks/>
          </p:cNvCxnSpPr>
          <p:nvPr/>
        </p:nvCxnSpPr>
        <p:spPr bwMode="auto">
          <a:xfrm flipH="1">
            <a:off x="2491120" y="1368836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27DC72D6-9D28-4730-B6A3-2481CE1E07AF}"/>
              </a:ext>
            </a:extLst>
          </p:cNvPr>
          <p:cNvSpPr/>
          <p:nvPr/>
        </p:nvSpPr>
        <p:spPr bwMode="auto">
          <a:xfrm>
            <a:off x="5188262" y="1094427"/>
            <a:ext cx="1035597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8110318" y="1368761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25">
            <a:extLst>
              <a:ext uri="{FF2B5EF4-FFF2-40B4-BE49-F238E27FC236}">
                <a16:creationId xmlns:a16="http://schemas.microsoft.com/office/drawing/2014/main" id="{68C104E4-67ED-4289-9C06-DF1AEDB87DDF}"/>
              </a:ext>
            </a:extLst>
          </p:cNvPr>
          <p:cNvSpPr txBox="1"/>
          <p:nvPr/>
        </p:nvSpPr>
        <p:spPr>
          <a:xfrm>
            <a:off x="2428750" y="1874472"/>
            <a:ext cx="1450447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 Fittings</a:t>
            </a:r>
            <a:endParaRPr lang="zh-CN" altLang="en-US" sz="914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F9B5DDD8-2909-47F1-A3DF-4E2DED2AAE27}"/>
              </a:ext>
            </a:extLst>
          </p:cNvPr>
          <p:cNvSpPr txBox="1"/>
          <p:nvPr/>
        </p:nvSpPr>
        <p:spPr>
          <a:xfrm>
            <a:off x="3577339" y="1874472"/>
            <a:ext cx="842654" cy="63168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Adapter/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junction box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Bracket</a:t>
            </a: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A2481645-D674-4CCB-9E8C-26D99E7EC88E}"/>
              </a:ext>
            </a:extLst>
          </p:cNvPr>
          <p:cNvSpPr txBox="1"/>
          <p:nvPr/>
        </p:nvSpPr>
        <p:spPr>
          <a:xfrm>
            <a:off x="5154401" y="1874471"/>
            <a:ext cx="2182856" cy="454712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Specification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Old: 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Adapter: 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10x: Plate adapter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11x: PTZ adapter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Junction box: 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12x: junction box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13x: Round junction box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14x: Power box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Adapter bracket: 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15x: Pole mount/corner mount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16x: Cardan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17x: Electric bracket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2xx: Dome camera sunshade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7xx: Other adapter</a:t>
            </a:r>
          </a:p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New:</a:t>
            </a:r>
          </a:p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Adapter 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20x-23x: Plate adapter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24x-25x: PTZ Adapter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26x: Other adapter</a:t>
            </a:r>
          </a:p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Junction box: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30x-32x: Bullet junction box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33x-34x: Dome/eyeball junction box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35x: PTZ junction box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36x: Other junction box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4xx: Power box</a:t>
            </a:r>
          </a:p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bracket adapter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50x-53x: Pole mount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54x: PTZ pole mount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55x: other pole mount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57x: Corner mount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6xx:  ……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7xx: Other adapter</a:t>
            </a:r>
          </a:p>
        </p:txBody>
      </p:sp>
      <p:sp>
        <p:nvSpPr>
          <p:cNvPr id="56" name="TextBox 29">
            <a:extLst>
              <a:ext uri="{FF2B5EF4-FFF2-40B4-BE49-F238E27FC236}">
                <a16:creationId xmlns:a16="http://schemas.microsoft.com/office/drawing/2014/main" id="{DF237897-6B1F-4908-89EB-31A9BB4D80B8}"/>
              </a:ext>
            </a:extLst>
          </p:cNvPr>
          <p:cNvSpPr txBox="1"/>
          <p:nvPr/>
        </p:nvSpPr>
        <p:spPr>
          <a:xfrm>
            <a:off x="9516984" y="1915537"/>
            <a:ext cx="822429" cy="35033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Extensions2: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Enhanced</a:t>
            </a:r>
          </a:p>
        </p:txBody>
      </p:sp>
      <p:sp>
        <p:nvSpPr>
          <p:cNvPr id="51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7154182" y="3588562"/>
            <a:ext cx="1125396" cy="1335087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Performance:</a:t>
            </a: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Junction box: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R: Round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Square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Deformity</a:t>
            </a: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Bracket: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W: Wall mount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Ceiling mount</a:t>
            </a:r>
            <a:endParaRPr lang="en-US" altLang="zh-CN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Swan neck</a:t>
            </a:r>
          </a:p>
        </p:txBody>
      </p:sp>
      <p:sp>
        <p:nvSpPr>
          <p:cNvPr id="42" name="TextBox 29">
            <a:extLst>
              <a:ext uri="{FF2B5EF4-FFF2-40B4-BE49-F238E27FC236}">
                <a16:creationId xmlns:a16="http://schemas.microsoft.com/office/drawing/2014/main" id="{434EFAD9-8854-4DC0-9BD5-9B739F42CF35}"/>
              </a:ext>
            </a:extLst>
          </p:cNvPr>
          <p:cNvSpPr txBox="1"/>
          <p:nvPr/>
        </p:nvSpPr>
        <p:spPr>
          <a:xfrm>
            <a:off x="3386412" y="3946046"/>
            <a:ext cx="1511720" cy="1335087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Bracket:</a:t>
            </a:r>
            <a:endParaRPr lang="en-US" altLang="zh-CN" sz="914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1xx: Bullet camera bracket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2xx: Dome camera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3xx: PTZ camera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4xx: Linkage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5xx: Radar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6xx: Housing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7xx: Other adapter</a:t>
            </a: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9378707" y="1086087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9109627" y="1368760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108">
            <a:extLst>
              <a:ext uri="{FF2B5EF4-FFF2-40B4-BE49-F238E27FC236}">
                <a16:creationId xmlns:a16="http://schemas.microsoft.com/office/drawing/2014/main" id="{17F01D50-94A9-4E55-A67E-F15D3529B1B2}"/>
              </a:ext>
            </a:extLst>
          </p:cNvPr>
          <p:cNvSpPr txBox="1"/>
          <p:nvPr/>
        </p:nvSpPr>
        <p:spPr>
          <a:xfrm>
            <a:off x="8483019" y="1924315"/>
            <a:ext cx="1722645" cy="77236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Extensions1: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N/A=White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B=Black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G=Gray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SG=Silver gray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73E74781-157E-4591-ABF1-407A64C0C17B}"/>
              </a:ext>
            </a:extLst>
          </p:cNvPr>
          <p:cNvSpPr/>
          <p:nvPr/>
        </p:nvSpPr>
        <p:spPr bwMode="auto">
          <a:xfrm>
            <a:off x="4441365" y="1094427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TextBox 26">
            <a:extLst>
              <a:ext uri="{FF2B5EF4-FFF2-40B4-BE49-F238E27FC236}">
                <a16:creationId xmlns:a16="http://schemas.microsoft.com/office/drawing/2014/main" id="{F9B5DDD8-2909-47F1-A3DF-4E2DED2AAE27}"/>
              </a:ext>
            </a:extLst>
          </p:cNvPr>
          <p:cNvSpPr txBox="1"/>
          <p:nvPr/>
        </p:nvSpPr>
        <p:spPr>
          <a:xfrm>
            <a:off x="4366347" y="1874472"/>
            <a:ext cx="809228" cy="77236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1-4: Distribution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5-9: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73E74781-157E-4591-ABF1-407A64C0C17B}"/>
              </a:ext>
            </a:extLst>
          </p:cNvPr>
          <p:cNvSpPr/>
          <p:nvPr/>
        </p:nvSpPr>
        <p:spPr bwMode="auto">
          <a:xfrm>
            <a:off x="7171892" y="108632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7080717" y="1924328"/>
            <a:ext cx="1356228" cy="49101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Performance:</a:t>
            </a: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Adapter/ Bracket: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zh-CN" altLang="en-US" sz="91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Anti-corrosive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079568" y="1643362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4715699" y="1643362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3925182" y="1640418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5756724" y="1645257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6692256" y="1645257"/>
            <a:ext cx="753971" cy="19136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7456001" y="1634755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9659010" y="1636479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698076" y="1645257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400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3753615" y="2021776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D1CD3E-C3B5-4E95-B388-457F82E2882F}"/>
              </a:ext>
            </a:extLst>
          </p:cNvPr>
          <p:cNvSpPr/>
          <p:nvPr/>
        </p:nvSpPr>
        <p:spPr bwMode="auto">
          <a:xfrm>
            <a:off x="2034501" y="20166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101571" y="20166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68D88D4-83D8-4011-8DA8-ABBB4FA1B26E}"/>
              </a:ext>
            </a:extLst>
          </p:cNvPr>
          <p:cNvSpPr/>
          <p:nvPr/>
        </p:nvSpPr>
        <p:spPr bwMode="auto">
          <a:xfrm>
            <a:off x="4537667" y="201669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2971848" y="201669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PFL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7D45BBE-A025-451B-8320-0349DB6D9497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7288" y="2297971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26">
            <a:extLst>
              <a:ext uri="{FF2B5EF4-FFF2-40B4-BE49-F238E27FC236}">
                <a16:creationId xmlns:a16="http://schemas.microsoft.com/office/drawing/2014/main" id="{892E0AA4-3FBA-4AED-AB93-D94B6DBB9B28}"/>
              </a:ext>
            </a:extLst>
          </p:cNvPr>
          <p:cNvSpPr txBox="1"/>
          <p:nvPr/>
        </p:nvSpPr>
        <p:spPr>
          <a:xfrm>
            <a:off x="2806669" y="3115590"/>
            <a:ext cx="1164009" cy="256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Optical lens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049A6C0-E1BA-4836-BB69-68590413B319}"/>
              </a:ext>
            </a:extLst>
          </p:cNvPr>
          <p:cNvSpPr/>
          <p:nvPr/>
        </p:nvSpPr>
        <p:spPr bwMode="auto">
          <a:xfrm>
            <a:off x="4021280" y="421775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FF05084D-4EA1-4CF8-BA4E-886ED76E6251}"/>
              </a:ext>
            </a:extLst>
          </p:cNvPr>
          <p:cNvSpPr txBox="1"/>
          <p:nvPr/>
        </p:nvSpPr>
        <p:spPr>
          <a:xfrm>
            <a:off x="3613020" y="4274786"/>
            <a:ext cx="119828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Short focal length</a:t>
            </a:r>
            <a:endParaRPr lang="en-US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5450B14-34E3-450A-A9D0-1798F4FC2654}"/>
              </a:ext>
            </a:extLst>
          </p:cNvPr>
          <p:cNvGrpSpPr/>
          <p:nvPr/>
        </p:nvGrpSpPr>
        <p:grpSpPr>
          <a:xfrm>
            <a:off x="3264282" y="2570444"/>
            <a:ext cx="68584" cy="558453"/>
            <a:chOff x="2686859" y="2857598"/>
            <a:chExt cx="90000" cy="73284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3ABC588-EBC1-40C7-A94C-11F60FA0D94D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E6D2627-C26B-4AD7-9030-70EA72F14460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45109D6-A253-4057-BB57-C190E4662705}"/>
              </a:ext>
            </a:extLst>
          </p:cNvPr>
          <p:cNvSpPr txBox="1"/>
          <p:nvPr/>
        </p:nvSpPr>
        <p:spPr>
          <a:xfrm>
            <a:off x="6306497" y="3129277"/>
            <a:ext cx="90084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Resolution: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6=6MP</a:t>
            </a:r>
            <a:endParaRPr lang="zh-CN" altLang="en-US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8=8MP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9=9MP</a:t>
            </a:r>
            <a:endParaRPr lang="zh-CN" altLang="en-US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10=10MP</a:t>
            </a:r>
            <a:endParaRPr lang="zh-CN" altLang="en-US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12=12MP</a:t>
            </a:r>
            <a:endParaRPr lang="fr-FR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FA06609-76E1-4425-8248-072C01EAE01C}"/>
              </a:ext>
            </a:extLst>
          </p:cNvPr>
          <p:cNvSpPr/>
          <p:nvPr/>
        </p:nvSpPr>
        <p:spPr bwMode="auto">
          <a:xfrm>
            <a:off x="5642768" y="202177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04D32C32-A2D5-49D1-A0BD-16FC83586939}"/>
              </a:ext>
            </a:extLst>
          </p:cNvPr>
          <p:cNvCxnSpPr>
            <a:cxnSpLocks/>
          </p:cNvCxnSpPr>
          <p:nvPr/>
        </p:nvCxnSpPr>
        <p:spPr bwMode="auto">
          <a:xfrm flipH="1">
            <a:off x="5319915" y="2298708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433340F-7E04-486B-9AB3-9AC1A197CEB4}"/>
              </a:ext>
            </a:extLst>
          </p:cNvPr>
          <p:cNvGrpSpPr/>
          <p:nvPr/>
        </p:nvGrpSpPr>
        <p:grpSpPr>
          <a:xfrm>
            <a:off x="6623612" y="2574500"/>
            <a:ext cx="68584" cy="558453"/>
            <a:chOff x="2686859" y="2857598"/>
            <a:chExt cx="90000" cy="732840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0C6A839-9BD8-474F-8318-1D5E2EC0BB5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9056443-F4A3-4BF4-8AEB-097C2F97BF3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6357439" y="20166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D3974340-BB3F-4AC5-B8EC-FBD0A15658F8}"/>
              </a:ext>
            </a:extLst>
          </p:cNvPr>
          <p:cNvCxnSpPr>
            <a:cxnSpLocks/>
          </p:cNvCxnSpPr>
          <p:nvPr/>
        </p:nvCxnSpPr>
        <p:spPr bwMode="auto">
          <a:xfrm>
            <a:off x="4052002" y="2584664"/>
            <a:ext cx="0" cy="1641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椭圆 46">
            <a:extLst>
              <a:ext uri="{FF2B5EF4-FFF2-40B4-BE49-F238E27FC236}">
                <a16:creationId xmlns:a16="http://schemas.microsoft.com/office/drawing/2014/main" id="{5049A6C0-E1BA-4836-BB69-68590413B319}"/>
              </a:ext>
            </a:extLst>
          </p:cNvPr>
          <p:cNvSpPr/>
          <p:nvPr/>
        </p:nvSpPr>
        <p:spPr bwMode="auto">
          <a:xfrm>
            <a:off x="4794809" y="421775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29">
            <a:extLst>
              <a:ext uri="{FF2B5EF4-FFF2-40B4-BE49-F238E27FC236}">
                <a16:creationId xmlns:a16="http://schemas.microsoft.com/office/drawing/2014/main" id="{FF05084D-4EA1-4CF8-BA4E-886ED76E6251}"/>
              </a:ext>
            </a:extLst>
          </p:cNvPr>
          <p:cNvSpPr txBox="1"/>
          <p:nvPr/>
        </p:nvSpPr>
        <p:spPr>
          <a:xfrm>
            <a:off x="4390906" y="4269704"/>
            <a:ext cx="119828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Telephoto focal length</a:t>
            </a:r>
            <a:endParaRPr lang="en-US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D3974340-BB3F-4AC5-B8EC-FBD0A15658F8}"/>
              </a:ext>
            </a:extLst>
          </p:cNvPr>
          <p:cNvCxnSpPr>
            <a:cxnSpLocks/>
          </p:cNvCxnSpPr>
          <p:nvPr/>
        </p:nvCxnSpPr>
        <p:spPr bwMode="auto">
          <a:xfrm>
            <a:off x="4829887" y="2579583"/>
            <a:ext cx="0" cy="1641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29">
            <a:extLst>
              <a:ext uri="{FF2B5EF4-FFF2-40B4-BE49-F238E27FC236}">
                <a16:creationId xmlns:a16="http://schemas.microsoft.com/office/drawing/2014/main" id="{745109D6-A253-4057-BB57-C190E4662705}"/>
              </a:ext>
            </a:extLst>
          </p:cNvPr>
          <p:cNvSpPr txBox="1"/>
          <p:nvPr/>
        </p:nvSpPr>
        <p:spPr>
          <a:xfrm>
            <a:off x="5460617" y="3133978"/>
            <a:ext cx="1106460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Image size: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A=1/1.7"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B=1/1.8"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C=1/2"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D=1/2.5"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E=1/2.7"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F=1/3"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G=2/3"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H=3/4"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J=4/3"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K=1"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L=1.1"</a:t>
            </a:r>
            <a:endParaRPr lang="fr-FR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8433340F-7E04-486B-9AB3-9AC1A197CEB4}"/>
              </a:ext>
            </a:extLst>
          </p:cNvPr>
          <p:cNvGrpSpPr/>
          <p:nvPr/>
        </p:nvGrpSpPr>
        <p:grpSpPr>
          <a:xfrm>
            <a:off x="5880293" y="2584663"/>
            <a:ext cx="68584" cy="558453"/>
            <a:chOff x="2686859" y="2857598"/>
            <a:chExt cx="90000" cy="732840"/>
          </a:xfrm>
        </p:grpSpPr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B0C6A839-9BD8-474F-8318-1D5E2EC0BB5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9056443-F4A3-4BF4-8AEB-097C2F97BF3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5" name="TextBox 29">
            <a:extLst>
              <a:ext uri="{FF2B5EF4-FFF2-40B4-BE49-F238E27FC236}">
                <a16:creationId xmlns:a16="http://schemas.microsoft.com/office/drawing/2014/main" id="{745109D6-A253-4057-BB57-C190E4662705}"/>
              </a:ext>
            </a:extLst>
          </p:cNvPr>
          <p:cNvSpPr txBox="1"/>
          <p:nvPr/>
        </p:nvSpPr>
        <p:spPr>
          <a:xfrm>
            <a:off x="7141316" y="4090400"/>
            <a:ext cx="1521747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IRIS</a:t>
            </a:r>
            <a:r>
              <a:rPr lang="zh-CN" altLang="en-US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fr-FR" altLang="zh-CN" sz="10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zh-CN" alt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DC-iris</a:t>
            </a:r>
            <a:endParaRPr lang="zh-CN" altLang="en-US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zh-CN" alt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Focus iris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zh-CN" alt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P-iris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 Manual iris</a:t>
            </a:r>
            <a:endParaRPr lang="zh-CN" altLang="en-US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zh-CN" alt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 driver iris</a:t>
            </a:r>
            <a:endParaRPr lang="fr-FR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817258" y="202177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20972" y="2565364"/>
            <a:ext cx="68584" cy="1568975"/>
            <a:chOff x="7703492" y="2295676"/>
            <a:chExt cx="90000" cy="2058917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5049A6C0-E1BA-4836-BB69-68590413B319}"/>
                </a:ext>
              </a:extLst>
            </p:cNvPr>
            <p:cNvSpPr/>
            <p:nvPr/>
          </p:nvSpPr>
          <p:spPr bwMode="auto">
            <a:xfrm>
              <a:off x="7703492" y="426459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D3974340-BB3F-4AC5-B8EC-FBD0A15658F8}"/>
                </a:ext>
              </a:extLst>
            </p:cNvPr>
            <p:cNvCxnSpPr>
              <a:cxnSpLocks/>
              <a:stCxn id="7" idx="2"/>
            </p:cNvCxnSpPr>
            <p:nvPr/>
          </p:nvCxnSpPr>
          <p:spPr bwMode="auto">
            <a:xfrm flipH="1">
              <a:off x="7748942" y="2295676"/>
              <a:ext cx="26637" cy="1973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TextBox 29">
            <a:extLst>
              <a:ext uri="{FF2B5EF4-FFF2-40B4-BE49-F238E27FC236}">
                <a16:creationId xmlns:a16="http://schemas.microsoft.com/office/drawing/2014/main" id="{745109D6-A253-4057-BB57-C190E4662705}"/>
              </a:ext>
            </a:extLst>
          </p:cNvPr>
          <p:cNvSpPr txBox="1"/>
          <p:nvPr/>
        </p:nvSpPr>
        <p:spPr>
          <a:xfrm>
            <a:off x="7630157" y="3133979"/>
            <a:ext cx="125748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Motorized lens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8433340F-7E04-486B-9AB3-9AC1A197CEB4}"/>
              </a:ext>
            </a:extLst>
          </p:cNvPr>
          <p:cNvGrpSpPr/>
          <p:nvPr/>
        </p:nvGrpSpPr>
        <p:grpSpPr>
          <a:xfrm>
            <a:off x="8049833" y="2584663"/>
            <a:ext cx="68584" cy="558453"/>
            <a:chOff x="2686859" y="2857598"/>
            <a:chExt cx="90000" cy="732840"/>
          </a:xfrm>
        </p:grpSpPr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B0C6A839-9BD8-474F-8318-1D5E2EC0BB5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C9056443-F4A3-4BF4-8AEB-097C2F97BF3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2FA06609-76E1-4425-8248-072C01EAE01C}"/>
              </a:ext>
            </a:extLst>
          </p:cNvPr>
          <p:cNvSpPr/>
          <p:nvPr/>
        </p:nvSpPr>
        <p:spPr bwMode="auto">
          <a:xfrm>
            <a:off x="8727914" y="202177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04D32C32-A2D5-49D1-A0BD-16FC83586939}"/>
              </a:ext>
            </a:extLst>
          </p:cNvPr>
          <p:cNvCxnSpPr>
            <a:cxnSpLocks/>
          </p:cNvCxnSpPr>
          <p:nvPr/>
        </p:nvCxnSpPr>
        <p:spPr bwMode="auto">
          <a:xfrm flipH="1">
            <a:off x="8465810" y="2300213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组合 43"/>
          <p:cNvGrpSpPr/>
          <p:nvPr/>
        </p:nvGrpSpPr>
        <p:grpSpPr>
          <a:xfrm>
            <a:off x="8952891" y="2575630"/>
            <a:ext cx="68584" cy="1568975"/>
            <a:chOff x="7703492" y="2295676"/>
            <a:chExt cx="90000" cy="2058917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049A6C0-E1BA-4836-BB69-68590413B319}"/>
                </a:ext>
              </a:extLst>
            </p:cNvPr>
            <p:cNvSpPr/>
            <p:nvPr/>
          </p:nvSpPr>
          <p:spPr bwMode="auto">
            <a:xfrm>
              <a:off x="7703492" y="426459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D3974340-BB3F-4AC5-B8EC-FBD0A15658F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48942" y="2295676"/>
              <a:ext cx="26637" cy="1973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2FA06609-76E1-4425-8248-072C01EAE01C}"/>
              </a:ext>
            </a:extLst>
          </p:cNvPr>
          <p:cNvSpPr/>
          <p:nvPr/>
        </p:nvSpPr>
        <p:spPr bwMode="auto">
          <a:xfrm>
            <a:off x="9458297" y="2026961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55492" y="3133979"/>
            <a:ext cx="94760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Infrared ray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433340F-7E04-486B-9AB3-9AC1A197CEB4}"/>
              </a:ext>
            </a:extLst>
          </p:cNvPr>
          <p:cNvGrpSpPr/>
          <p:nvPr/>
        </p:nvGrpSpPr>
        <p:grpSpPr>
          <a:xfrm>
            <a:off x="9713535" y="2584663"/>
            <a:ext cx="68584" cy="558453"/>
            <a:chOff x="2686859" y="2857598"/>
            <a:chExt cx="90000" cy="732840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B0C6A839-9BD8-474F-8318-1D5E2EC0BB5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9056443-F4A3-4BF4-8AEB-097C2F97BF3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425295" y="4154219"/>
            <a:ext cx="20125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zh-CN" altLang="en-US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istinguish </a:t>
            </a:r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models</a:t>
            </a:r>
            <a:endParaRPr lang="zh-CN" altLang="en-US" sz="10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15" y="380041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Accessory-Lens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8039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692" y="181874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Accessory-power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3445426" y="1069408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D1CD3E-C3B5-4E95-B388-457F82E2882F}"/>
              </a:ext>
            </a:extLst>
          </p:cNvPr>
          <p:cNvSpPr/>
          <p:nvPr/>
        </p:nvSpPr>
        <p:spPr bwMode="auto">
          <a:xfrm>
            <a:off x="1819084" y="1069408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6916673" y="1073183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E74781-157E-4591-ABF1-407A64C0C17B}"/>
              </a:ext>
            </a:extLst>
          </p:cNvPr>
          <p:cNvSpPr/>
          <p:nvPr/>
        </p:nvSpPr>
        <p:spPr bwMode="auto">
          <a:xfrm>
            <a:off x="5706786" y="1069408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2703101" y="1069408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7D45BBE-A025-451B-8320-0349DB6D9497}"/>
              </a:ext>
            </a:extLst>
          </p:cNvPr>
          <p:cNvCxnSpPr>
            <a:cxnSpLocks/>
          </p:cNvCxnSpPr>
          <p:nvPr/>
        </p:nvCxnSpPr>
        <p:spPr bwMode="auto">
          <a:xfrm flipH="1">
            <a:off x="2434401" y="1343742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F17E8A4F-0B4E-4F7E-9D06-BE4284DFA252}"/>
              </a:ext>
            </a:extLst>
          </p:cNvPr>
          <p:cNvSpPr/>
          <p:nvPr/>
        </p:nvSpPr>
        <p:spPr bwMode="auto">
          <a:xfrm>
            <a:off x="6291914" y="2095901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7DC72D6-9D28-4730-B6A3-2481CE1E07AF}"/>
              </a:ext>
            </a:extLst>
          </p:cNvPr>
          <p:cNvSpPr/>
          <p:nvPr/>
        </p:nvSpPr>
        <p:spPr bwMode="auto">
          <a:xfrm>
            <a:off x="4196516" y="1069408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6410243" y="135019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25">
            <a:extLst>
              <a:ext uri="{FF2B5EF4-FFF2-40B4-BE49-F238E27FC236}">
                <a16:creationId xmlns:a16="http://schemas.microsoft.com/office/drawing/2014/main" id="{68C104E4-67ED-4289-9C06-DF1AEDB87DDF}"/>
              </a:ext>
            </a:extLst>
          </p:cNvPr>
          <p:cNvSpPr txBox="1"/>
          <p:nvPr/>
        </p:nvSpPr>
        <p:spPr>
          <a:xfrm>
            <a:off x="1935165" y="1798106"/>
            <a:ext cx="1450447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 Fittings</a:t>
            </a:r>
            <a:endParaRPr lang="zh-CN" altLang="en-US" sz="914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F9B5DDD8-2909-47F1-A3DF-4E2DED2AAE27}"/>
              </a:ext>
            </a:extLst>
          </p:cNvPr>
          <p:cNvSpPr txBox="1"/>
          <p:nvPr/>
        </p:nvSpPr>
        <p:spPr>
          <a:xfrm>
            <a:off x="3423918" y="1941401"/>
            <a:ext cx="873762" cy="35033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Module</a:t>
            </a:r>
          </a:p>
        </p:txBody>
      </p:sp>
      <p:sp>
        <p:nvSpPr>
          <p:cNvPr id="47" name="TextBox 29">
            <a:extLst>
              <a:ext uri="{FF2B5EF4-FFF2-40B4-BE49-F238E27FC236}">
                <a16:creationId xmlns:a16="http://schemas.microsoft.com/office/drawing/2014/main" id="{0A3CC1DE-D08A-4E73-B1E0-B3126D5AE756}"/>
              </a:ext>
            </a:extLst>
          </p:cNvPr>
          <p:cNvSpPr txBox="1"/>
          <p:nvPr/>
        </p:nvSpPr>
        <p:spPr>
          <a:xfrm>
            <a:off x="3960552" y="2270685"/>
            <a:ext cx="1671839" cy="1335087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Power series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30: special appearance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 power adapter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DC power adapter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33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 power adapter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34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Distribution power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35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UPS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36/37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Solar power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39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Power Strip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0665295-D894-42C9-AD96-E8B2A53529C2}"/>
              </a:ext>
            </a:extLst>
          </p:cNvPr>
          <p:cNvGrpSpPr/>
          <p:nvPr/>
        </p:nvGrpSpPr>
        <p:grpSpPr>
          <a:xfrm flipV="1">
            <a:off x="7171384" y="1621851"/>
            <a:ext cx="417373" cy="319550"/>
            <a:chOff x="6703070" y="820425"/>
            <a:chExt cx="528347" cy="317962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F981F4BD-249B-48CD-B93D-0C59B32750E0}"/>
                </a:ext>
              </a:extLst>
            </p:cNvPr>
            <p:cNvGrpSpPr/>
            <p:nvPr/>
          </p:nvGrpSpPr>
          <p:grpSpPr>
            <a:xfrm rot="16200000">
              <a:off x="6934712" y="588784"/>
              <a:ext cx="65063" cy="528346"/>
              <a:chOff x="2559699" y="1673975"/>
              <a:chExt cx="65063" cy="528346"/>
            </a:xfrm>
          </p:grpSpPr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9392C2C0-D10A-4DC5-9E2A-64FEF75C2EDA}"/>
                  </a:ext>
                </a:extLst>
              </p:cNvPr>
              <p:cNvCxnSpPr/>
              <p:nvPr/>
            </p:nvCxnSpPr>
            <p:spPr bwMode="auto">
              <a:xfrm rot="5400000" flipV="1">
                <a:off x="2332580" y="1932408"/>
                <a:ext cx="5168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42DA90B3-7D8A-4266-A5BD-0273B4381A45}"/>
                  </a:ext>
                </a:extLst>
              </p:cNvPr>
              <p:cNvSpPr/>
              <p:nvPr/>
            </p:nvSpPr>
            <p:spPr bwMode="auto">
              <a:xfrm>
                <a:off x="2559699" y="2128165"/>
                <a:ext cx="65063" cy="7415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D83B34BF-8F3B-4352-868E-051C50E4009B}"/>
                </a:ext>
              </a:extLst>
            </p:cNvPr>
            <p:cNvCxnSpPr/>
            <p:nvPr/>
          </p:nvCxnSpPr>
          <p:spPr bwMode="auto">
            <a:xfrm>
              <a:off x="6703070" y="850387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0C13028-D0C9-4F3F-AD7C-68683407906D}"/>
              </a:ext>
            </a:extLst>
          </p:cNvPr>
          <p:cNvGrpSpPr/>
          <p:nvPr/>
        </p:nvGrpSpPr>
        <p:grpSpPr>
          <a:xfrm>
            <a:off x="3695283" y="1633230"/>
            <a:ext cx="72899" cy="323015"/>
            <a:chOff x="3244042" y="1685835"/>
            <a:chExt cx="104113" cy="314423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805A6ABC-069D-4561-A5B3-7046FFEA6E8C}"/>
                </a:ext>
              </a:extLst>
            </p:cNvPr>
            <p:cNvSpPr/>
            <p:nvPr/>
          </p:nvSpPr>
          <p:spPr bwMode="auto">
            <a:xfrm rot="16200000" flipH="1" flipV="1">
              <a:off x="3259850" y="1911952"/>
              <a:ext cx="72498" cy="104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AA1ABC5-8D16-456E-81FF-F09A8FC3D5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1249" y="1685835"/>
              <a:ext cx="0" cy="2403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0249018-8061-4788-B2A5-F43EFD4E8858}"/>
              </a:ext>
            </a:extLst>
          </p:cNvPr>
          <p:cNvGrpSpPr/>
          <p:nvPr/>
        </p:nvGrpSpPr>
        <p:grpSpPr>
          <a:xfrm>
            <a:off x="2972878" y="1617487"/>
            <a:ext cx="68584" cy="214911"/>
            <a:chOff x="2495652" y="1491630"/>
            <a:chExt cx="67500" cy="211516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E5D3115B-E2FB-4AAB-B5F2-98C597AFED43}"/>
                </a:ext>
              </a:extLst>
            </p:cNvPr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C10ED1E5-FE82-4627-A59D-A02CA1094870}"/>
                </a:ext>
              </a:extLst>
            </p:cNvPr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95554" y="1718861"/>
            <a:ext cx="524034" cy="33536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435186" y="1624529"/>
            <a:ext cx="68584" cy="667289"/>
            <a:chOff x="3916566" y="2811094"/>
            <a:chExt cx="90000" cy="875663"/>
          </a:xfrm>
        </p:grpSpPr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2A6807A2-4246-490F-8D36-A18D887ED85A}"/>
                </a:ext>
              </a:extLst>
            </p:cNvPr>
            <p:cNvCxnSpPr/>
            <p:nvPr/>
          </p:nvCxnSpPr>
          <p:spPr bwMode="auto">
            <a:xfrm>
              <a:off x="3955600" y="2811094"/>
              <a:ext cx="1256" cy="8756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3916566" y="358745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11944" y="1798929"/>
            <a:ext cx="2461194" cy="1793446"/>
            <a:chOff x="8084575" y="370368"/>
            <a:chExt cx="3229747" cy="2353482"/>
          </a:xfrm>
        </p:grpSpPr>
        <p:sp>
          <p:nvSpPr>
            <p:cNvPr id="54" name="TextBox 108">
              <a:extLst>
                <a:ext uri="{FF2B5EF4-FFF2-40B4-BE49-F238E27FC236}">
                  <a16:creationId xmlns:a16="http://schemas.microsoft.com/office/drawing/2014/main" id="{17F01D50-94A9-4E55-A67E-F15D3529B1B2}"/>
                </a:ext>
              </a:extLst>
            </p:cNvPr>
            <p:cNvSpPr txBox="1"/>
            <p:nvPr/>
          </p:nvSpPr>
          <p:spPr>
            <a:xfrm>
              <a:off x="8084575" y="370368"/>
              <a:ext cx="2767477" cy="275118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Extensions:</a:t>
              </a:r>
            </a:p>
          </p:txBody>
        </p:sp>
        <p:sp>
          <p:nvSpPr>
            <p:cNvPr id="66" name="TextBox 29">
              <a:extLst>
                <a:ext uri="{FF2B5EF4-FFF2-40B4-BE49-F238E27FC236}">
                  <a16:creationId xmlns:a16="http://schemas.microsoft.com/office/drawing/2014/main" id="{725E9A6F-878A-4DAB-8E3D-08398659B5E4}"/>
                </a:ext>
              </a:extLst>
            </p:cNvPr>
            <p:cNvSpPr txBox="1"/>
            <p:nvPr/>
          </p:nvSpPr>
          <p:spPr>
            <a:xfrm>
              <a:off x="8261925" y="787249"/>
              <a:ext cx="3052397" cy="1936601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power </a:t>
              </a:r>
              <a:r>
                <a:rPr lang="en-US" altLang="zh-CN" sz="914" b="1" dirty="0" err="1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adapter&amp;Distribution</a:t>
              </a:r>
              <a:r>
                <a:rPr lang="en-US" altLang="zh-CN" sz="914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power:</a:t>
              </a:r>
              <a:endPara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007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0.7A</a:t>
              </a:r>
            </a:p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010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1A</a:t>
              </a:r>
            </a:p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015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1.5A</a:t>
              </a:r>
            </a:p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020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2A</a:t>
              </a:r>
            </a:p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030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3A</a:t>
              </a:r>
            </a:p>
            <a:p>
              <a:r>
                <a:rPr lang="en-GB" altLang="zh-CN" sz="914" b="1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xCH</a:t>
              </a:r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x channels</a:t>
              </a:r>
            </a:p>
            <a:p>
              <a:r>
                <a:rPr lang="en-US" altLang="zh-CN" sz="914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UPS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360: 360W</a:t>
              </a:r>
            </a:p>
            <a:p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900: 900W</a:t>
              </a:r>
            </a:p>
          </p:txBody>
        </p:sp>
      </p:grpSp>
      <p:sp>
        <p:nvSpPr>
          <p:cNvPr id="51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5455847" y="2164485"/>
            <a:ext cx="2326046" cy="1475766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Performance:</a:t>
            </a: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power </a:t>
            </a:r>
            <a:r>
              <a:rPr lang="en-US" altLang="zh-CN" sz="914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adapter&amp;Distribution</a:t>
            </a:r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power:</a:t>
            </a:r>
            <a:endParaRPr lang="en-US" altLang="zh-CN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NA: wall-mounted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desk-top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Switching</a:t>
            </a: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UPS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R: rock-mount</a:t>
            </a: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695377" y="1060150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F981F4BD-249B-48CD-B93D-0C59B32750E0}"/>
              </a:ext>
            </a:extLst>
          </p:cNvPr>
          <p:cNvGrpSpPr/>
          <p:nvPr/>
        </p:nvGrpSpPr>
        <p:grpSpPr>
          <a:xfrm rot="5400000" flipV="1">
            <a:off x="8463681" y="1128522"/>
            <a:ext cx="65661" cy="494271"/>
            <a:chOff x="2572615" y="1673975"/>
            <a:chExt cx="39501" cy="317203"/>
          </a:xfrm>
        </p:grpSpPr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9392C2C0-D10A-4DC5-9E2A-64FEF75C2EDA}"/>
                </a:ext>
              </a:extLst>
            </p:cNvPr>
            <p:cNvCxnSpPr/>
            <p:nvPr/>
          </p:nvCxnSpPr>
          <p:spPr bwMode="auto">
            <a:xfrm>
              <a:off x="2591012" y="1673975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42DA90B3-7D8A-4266-A5BD-0273B4381A45}"/>
                </a:ext>
              </a:extLst>
            </p:cNvPr>
            <p:cNvSpPr/>
            <p:nvPr/>
          </p:nvSpPr>
          <p:spPr bwMode="auto">
            <a:xfrm>
              <a:off x="2572615" y="1952008"/>
              <a:ext cx="39501" cy="39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8" name="TextBox 108">
            <a:extLst>
              <a:ext uri="{FF2B5EF4-FFF2-40B4-BE49-F238E27FC236}">
                <a16:creationId xmlns:a16="http://schemas.microsoft.com/office/drawing/2014/main" id="{17F01D50-94A9-4E55-A67E-F15D3529B1B2}"/>
              </a:ext>
            </a:extLst>
          </p:cNvPr>
          <p:cNvSpPr txBox="1"/>
          <p:nvPr/>
        </p:nvSpPr>
        <p:spPr>
          <a:xfrm>
            <a:off x="8806896" y="410884"/>
            <a:ext cx="1922560" cy="1757125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power </a:t>
            </a:r>
            <a:r>
              <a:rPr lang="en-US" altLang="zh-CN" sz="914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adapter&amp;Distribution</a:t>
            </a:r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power:</a:t>
            </a:r>
            <a:endParaRPr lang="en-US" altLang="zh-CN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缺省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中国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(Chinese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欧标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(European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BS=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英标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(British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美标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(North American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澳标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(Australian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日标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(Japanese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KS=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韩标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(Korean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意大利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(Italian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ARG=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阿根廷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(Argentina Standard)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7DC72D6-9D28-4730-B6A3-2481CE1E07AF}"/>
              </a:ext>
            </a:extLst>
          </p:cNvPr>
          <p:cNvSpPr/>
          <p:nvPr/>
        </p:nvSpPr>
        <p:spPr bwMode="auto">
          <a:xfrm>
            <a:off x="4943016" y="1067521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220012" y="1624527"/>
            <a:ext cx="68584" cy="2222106"/>
            <a:chOff x="3916566" y="2811093"/>
            <a:chExt cx="90000" cy="2560403"/>
          </a:xfrm>
        </p:grpSpPr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2A6807A2-4246-490F-8D36-A18D887ED85A}"/>
                </a:ext>
              </a:extLst>
            </p:cNvPr>
            <p:cNvCxnSpPr/>
            <p:nvPr/>
          </p:nvCxnSpPr>
          <p:spPr bwMode="auto">
            <a:xfrm>
              <a:off x="3955600" y="2811093"/>
              <a:ext cx="1256" cy="24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3916566" y="528149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5" name="TextBox 29">
            <a:extLst>
              <a:ext uri="{FF2B5EF4-FFF2-40B4-BE49-F238E27FC236}">
                <a16:creationId xmlns:a16="http://schemas.microsoft.com/office/drawing/2014/main" id="{0A3CC1DE-D08A-4E73-B1E0-B3126D5AE756}"/>
              </a:ext>
            </a:extLst>
          </p:cNvPr>
          <p:cNvSpPr txBox="1"/>
          <p:nvPr/>
        </p:nvSpPr>
        <p:spPr>
          <a:xfrm>
            <a:off x="4563892" y="3803047"/>
            <a:ext cx="2352781" cy="302324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Performance:</a:t>
            </a: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power </a:t>
            </a:r>
            <a:r>
              <a:rPr lang="en-US" altLang="zh-CN" sz="914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adapter&amp;Distribution</a:t>
            </a:r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power:</a:t>
            </a:r>
            <a:endParaRPr lang="en-US" altLang="zh-CN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DC12V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DC24V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DC36V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DC48V</a:t>
            </a: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UPS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Line-interactive</a:t>
            </a: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power strip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2-outlet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3-outlet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6-outlet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8-outlet</a:t>
            </a: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solar power 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Solar Single Crystal Panel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Storage Battery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Storage Battery Box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Solar Mount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7: Special Distribution Box</a:t>
            </a:r>
          </a:p>
        </p:txBody>
      </p:sp>
    </p:spTree>
    <p:extLst>
      <p:ext uri="{BB962C8B-B14F-4D97-AF65-F5344CB8AC3E}">
        <p14:creationId xmlns:p14="http://schemas.microsoft.com/office/powerpoint/2010/main" val="1798773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925" y="88541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Accessory-Cabling</a:t>
            </a:r>
            <a:endParaRPr lang="zh-CN" altLang="en-US" dirty="0"/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F981F4BD-249B-48CD-B93D-0C59B32750E0}"/>
              </a:ext>
            </a:extLst>
          </p:cNvPr>
          <p:cNvGrpSpPr/>
          <p:nvPr/>
        </p:nvGrpSpPr>
        <p:grpSpPr>
          <a:xfrm rot="5400000" flipV="1">
            <a:off x="8722544" y="-680185"/>
            <a:ext cx="30101" cy="494271"/>
            <a:chOff x="2572615" y="1673975"/>
            <a:chExt cx="39501" cy="317203"/>
          </a:xfrm>
        </p:grpSpPr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9392C2C0-D10A-4DC5-9E2A-64FEF75C2EDA}"/>
                </a:ext>
              </a:extLst>
            </p:cNvPr>
            <p:cNvCxnSpPr/>
            <p:nvPr/>
          </p:nvCxnSpPr>
          <p:spPr bwMode="auto">
            <a:xfrm>
              <a:off x="2591012" y="1673975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42DA90B3-7D8A-4266-A5BD-0273B4381A45}"/>
                </a:ext>
              </a:extLst>
            </p:cNvPr>
            <p:cNvSpPr/>
            <p:nvPr/>
          </p:nvSpPr>
          <p:spPr bwMode="auto">
            <a:xfrm>
              <a:off x="2572615" y="1952008"/>
              <a:ext cx="39501" cy="39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40353" y="2990015"/>
            <a:ext cx="8218704" cy="1673938"/>
            <a:chOff x="884549" y="5222116"/>
            <a:chExt cx="10785147" cy="2196656"/>
          </a:xfrm>
        </p:grpSpPr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A2A3A057-05AD-43EB-BC82-F10B9D1643C2}"/>
                </a:ext>
              </a:extLst>
            </p:cNvPr>
            <p:cNvSpPr/>
            <p:nvPr/>
          </p:nvSpPr>
          <p:spPr bwMode="auto">
            <a:xfrm>
              <a:off x="3116609" y="522562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3378F1F1-2461-4EFD-8B80-8D672269E763}"/>
                </a:ext>
              </a:extLst>
            </p:cNvPr>
            <p:cNvSpPr/>
            <p:nvPr/>
          </p:nvSpPr>
          <p:spPr bwMode="auto">
            <a:xfrm>
              <a:off x="7150856" y="5238076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27DC72D6-9D28-4730-B6A3-2481CE1E07AF}"/>
                </a:ext>
              </a:extLst>
            </p:cNvPr>
            <p:cNvSpPr/>
            <p:nvPr/>
          </p:nvSpPr>
          <p:spPr bwMode="auto">
            <a:xfrm>
              <a:off x="4253256" y="5222116"/>
              <a:ext cx="135898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976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TextBox 29">
              <a:extLst>
                <a:ext uri="{FF2B5EF4-FFF2-40B4-BE49-F238E27FC236}">
                  <a16:creationId xmlns:a16="http://schemas.microsoft.com/office/drawing/2014/main" id="{0A3CC1DE-D08A-4E73-B1E0-B3126D5AE756}"/>
                </a:ext>
              </a:extLst>
            </p:cNvPr>
            <p:cNvSpPr txBox="1"/>
            <p:nvPr/>
          </p:nvSpPr>
          <p:spPr>
            <a:xfrm>
              <a:off x="3938016" y="6306110"/>
              <a:ext cx="1879022" cy="459727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Cabling accessory: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97x: Connector</a:t>
              </a:r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3378F1F1-2461-4EFD-8B80-8D672269E763}"/>
                </a:ext>
              </a:extLst>
            </p:cNvPr>
            <p:cNvSpPr/>
            <p:nvPr/>
          </p:nvSpPr>
          <p:spPr bwMode="auto">
            <a:xfrm>
              <a:off x="8078868" y="5238076"/>
              <a:ext cx="72052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A07B91A6-D828-43BD-875A-70AD7C7E87A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841453" y="5607977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40" name="组合 139"/>
            <p:cNvGrpSpPr/>
            <p:nvPr/>
          </p:nvGrpSpPr>
          <p:grpSpPr>
            <a:xfrm>
              <a:off x="5715559" y="5222116"/>
              <a:ext cx="1249637" cy="2082637"/>
              <a:chOff x="5550556" y="2091094"/>
              <a:chExt cx="1249637" cy="2082637"/>
            </a:xfrm>
          </p:grpSpPr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73E74781-157E-4591-ABF1-407A64C0C17B}"/>
                  </a:ext>
                </a:extLst>
              </p:cNvPr>
              <p:cNvSpPr/>
              <p:nvPr/>
            </p:nvSpPr>
            <p:spPr bwMode="auto">
              <a:xfrm>
                <a:off x="5806624" y="2091094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6122295" y="2811094"/>
                <a:ext cx="90000" cy="728330"/>
                <a:chOff x="6122295" y="2811094"/>
                <a:chExt cx="90000" cy="728330"/>
              </a:xfrm>
            </p:grpSpPr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F17E8A4F-0B4E-4F7E-9D06-BE4284DFA252}"/>
                    </a:ext>
                  </a:extLst>
                </p:cNvPr>
                <p:cNvSpPr/>
                <p:nvPr/>
              </p:nvSpPr>
              <p:spPr bwMode="auto">
                <a:xfrm>
                  <a:off x="6122295" y="3449424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7" name="连接符: 肘形 19">
                  <a:extLst>
                    <a:ext uri="{FF2B5EF4-FFF2-40B4-BE49-F238E27FC236}">
                      <a16:creationId xmlns:a16="http://schemas.microsoft.com/office/drawing/2014/main" id="{241CB3EE-AA5C-4A28-A4A3-395046A1DDB7}"/>
                    </a:ext>
                  </a:extLst>
                </p:cNvPr>
                <p:cNvCxnSpPr>
                  <a:cxnSpLocks/>
                  <a:stCxn id="141" idx="2"/>
                  <a:endCxn id="146" idx="0"/>
                </p:cNvCxnSpPr>
                <p:nvPr/>
              </p:nvCxnSpPr>
              <p:spPr>
                <a:xfrm rot="16200000" flipH="1">
                  <a:off x="5847794" y="3129923"/>
                  <a:ext cx="638330" cy="67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TextBox 108">
                <a:extLst>
                  <a:ext uri="{FF2B5EF4-FFF2-40B4-BE49-F238E27FC236}">
                    <a16:creationId xmlns:a16="http://schemas.microsoft.com/office/drawing/2014/main" id="{5EDBEDD4-150C-4255-8109-3D278DF18A58}"/>
                  </a:ext>
                </a:extLst>
              </p:cNvPr>
              <p:cNvSpPr txBox="1"/>
              <p:nvPr/>
            </p:nvSpPr>
            <p:spPr>
              <a:xfrm>
                <a:off x="5550556" y="3529394"/>
                <a:ext cx="1249637" cy="644337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For Connector: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F: FTP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/: UTP</a:t>
                </a:r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7465971" y="5958076"/>
              <a:ext cx="90000" cy="276293"/>
              <a:chOff x="4468971" y="2807581"/>
              <a:chExt cx="90000" cy="276293"/>
            </a:xfrm>
          </p:grpSpPr>
          <p:cxnSp>
            <p:nvCxnSpPr>
              <p:cNvPr id="149" name="直接连接符 148">
                <a:extLst>
                  <a:ext uri="{FF2B5EF4-FFF2-40B4-BE49-F238E27FC236}">
                    <a16:creationId xmlns:a16="http://schemas.microsoft.com/office/drawing/2014/main" id="{2A6807A2-4246-490F-8D36-A18D887ED85A}"/>
                  </a:ext>
                </a:extLst>
              </p:cNvPr>
              <p:cNvCxnSpPr>
                <a:endCxn id="150" idx="4"/>
              </p:cNvCxnSpPr>
              <p:nvPr/>
            </p:nvCxnSpPr>
            <p:spPr bwMode="auto">
              <a:xfrm>
                <a:off x="4511415" y="2807581"/>
                <a:ext cx="2556" cy="27629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A4C73826-D02F-497B-A8D7-9E32159FF6D4}"/>
                  </a:ext>
                </a:extLst>
              </p:cNvPr>
              <p:cNvSpPr/>
              <p:nvPr/>
            </p:nvSpPr>
            <p:spPr bwMode="auto">
              <a:xfrm>
                <a:off x="4468971" y="2993874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1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7040898" y="6213329"/>
              <a:ext cx="919377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Category :</a:t>
              </a:r>
            </a:p>
          </p:txBody>
        </p:sp>
        <p:sp>
          <p:nvSpPr>
            <p:cNvPr id="152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7040898" y="6406782"/>
              <a:ext cx="849958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6: CAT6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5E: CAT5E</a:t>
              </a:r>
            </a:p>
          </p:txBody>
        </p:sp>
        <p:sp>
          <p:nvSpPr>
            <p:cNvPr id="154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7102278" y="7143654"/>
              <a:ext cx="1962747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Number of Golden Cross</a:t>
              </a:r>
            </a:p>
          </p:txBody>
        </p:sp>
        <p:cxnSp>
          <p:nvCxnSpPr>
            <p:cNvPr id="156" name="连接符: 肘形 19">
              <a:extLst>
                <a:ext uri="{FF2B5EF4-FFF2-40B4-BE49-F238E27FC236}">
                  <a16:creationId xmlns:a16="http://schemas.microsoft.com/office/drawing/2014/main" id="{241CB3EE-AA5C-4A28-A4A3-395046A1DDB7}"/>
                </a:ext>
              </a:extLst>
            </p:cNvPr>
            <p:cNvCxnSpPr>
              <a:cxnSpLocks/>
              <a:stCxn id="138" idx="2"/>
              <a:endCxn id="164" idx="0"/>
            </p:cNvCxnSpPr>
            <p:nvPr/>
          </p:nvCxnSpPr>
          <p:spPr>
            <a:xfrm rot="5400000">
              <a:off x="7882449" y="6514756"/>
              <a:ext cx="1113361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3378F1F1-2461-4EFD-8B80-8D672269E763}"/>
                </a:ext>
              </a:extLst>
            </p:cNvPr>
            <p:cNvSpPr/>
            <p:nvPr/>
          </p:nvSpPr>
          <p:spPr bwMode="auto">
            <a:xfrm>
              <a:off x="10327353" y="5239510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PT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58" name="组合 157"/>
            <p:cNvGrpSpPr/>
            <p:nvPr/>
          </p:nvGrpSpPr>
          <p:grpSpPr>
            <a:xfrm>
              <a:off x="10642353" y="5959510"/>
              <a:ext cx="90000" cy="559349"/>
              <a:chOff x="4479652" y="2797024"/>
              <a:chExt cx="90000" cy="559349"/>
            </a:xfrm>
          </p:grpSpPr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2A6807A2-4246-490F-8D36-A18D887ED85A}"/>
                  </a:ext>
                </a:extLst>
              </p:cNvPr>
              <p:cNvCxnSpPr>
                <a:stCxn id="157" idx="2"/>
                <a:endCxn id="160" idx="0"/>
              </p:cNvCxnSpPr>
              <p:nvPr/>
            </p:nvCxnSpPr>
            <p:spPr bwMode="auto">
              <a:xfrm>
                <a:off x="4524652" y="2797024"/>
                <a:ext cx="0" cy="4693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A4C73826-D02F-497B-A8D7-9E32159FF6D4}"/>
                  </a:ext>
                </a:extLst>
              </p:cNvPr>
              <p:cNvSpPr/>
              <p:nvPr/>
            </p:nvSpPr>
            <p:spPr bwMode="auto">
              <a:xfrm>
                <a:off x="4479652" y="3266373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10334299" y="6473859"/>
              <a:ext cx="1335397" cy="506099"/>
              <a:chOff x="9933694" y="2414515"/>
              <a:chExt cx="1335397" cy="506099"/>
            </a:xfrm>
          </p:grpSpPr>
          <p:sp>
            <p:nvSpPr>
              <p:cNvPr id="162" name="TextBox 108">
                <a:extLst>
                  <a:ext uri="{FF2B5EF4-FFF2-40B4-BE49-F238E27FC236}">
                    <a16:creationId xmlns:a16="http://schemas.microsoft.com/office/drawing/2014/main" id="{F364760B-ADE4-4C5B-97E1-14CA6B04A1EF}"/>
                  </a:ext>
                </a:extLst>
              </p:cNvPr>
              <p:cNvSpPr txBox="1"/>
              <p:nvPr/>
            </p:nvSpPr>
            <p:spPr>
              <a:xfrm>
                <a:off x="9933694" y="2414515"/>
                <a:ext cx="574390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Type:</a:t>
                </a:r>
              </a:p>
            </p:txBody>
          </p:sp>
          <p:sp>
            <p:nvSpPr>
              <p:cNvPr id="163" name="TextBox 108">
                <a:extLst>
                  <a:ext uri="{FF2B5EF4-FFF2-40B4-BE49-F238E27FC236}">
                    <a16:creationId xmlns:a16="http://schemas.microsoft.com/office/drawing/2014/main" id="{5EDBEDD4-150C-4255-8109-3D278DF18A58}"/>
                  </a:ext>
                </a:extLst>
              </p:cNvPr>
              <p:cNvSpPr txBox="1"/>
              <p:nvPr/>
            </p:nvSpPr>
            <p:spPr>
              <a:xfrm>
                <a:off x="9937416" y="2645496"/>
                <a:ext cx="1331675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PT: Pass Through</a:t>
                </a:r>
              </a:p>
            </p:txBody>
          </p:sp>
        </p:grp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8394128" y="7071437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C10ED1E5-FE82-4627-A59D-A02CA1094870}"/>
                </a:ext>
              </a:extLst>
            </p:cNvPr>
            <p:cNvSpPr/>
            <p:nvPr/>
          </p:nvSpPr>
          <p:spPr bwMode="auto">
            <a:xfrm>
              <a:off x="2885183" y="665407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A07B91A6-D828-43BD-875A-70AD7C7E87A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908888" y="5585728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1AD1CD3E-C3B5-4E95-B388-457F82E2882F}"/>
                </a:ext>
              </a:extLst>
            </p:cNvPr>
            <p:cNvSpPr/>
            <p:nvPr/>
          </p:nvSpPr>
          <p:spPr bwMode="auto">
            <a:xfrm>
              <a:off x="884549" y="522562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044617" y="5225629"/>
              <a:ext cx="2934007" cy="2137581"/>
              <a:chOff x="2044617" y="5225629"/>
              <a:chExt cx="2934007" cy="2137581"/>
            </a:xfrm>
          </p:grpSpPr>
          <p:grpSp>
            <p:nvGrpSpPr>
              <p:cNvPr id="135" name="组合 134"/>
              <p:cNvGrpSpPr/>
              <p:nvPr/>
            </p:nvGrpSpPr>
            <p:grpSpPr>
              <a:xfrm>
                <a:off x="4888402" y="5942117"/>
                <a:ext cx="90222" cy="403795"/>
                <a:chOff x="4504223" y="2747635"/>
                <a:chExt cx="90000" cy="419521"/>
              </a:xfrm>
            </p:grpSpPr>
            <p:cxnSp>
              <p:nvCxnSpPr>
                <p:cNvPr id="136" name="直接连接符 135">
                  <a:extLst>
                    <a:ext uri="{FF2B5EF4-FFF2-40B4-BE49-F238E27FC236}">
                      <a16:creationId xmlns:a16="http://schemas.microsoft.com/office/drawing/2014/main" id="{2A6807A2-4246-490F-8D36-A18D887ED85A}"/>
                    </a:ext>
                  </a:extLst>
                </p:cNvPr>
                <p:cNvCxnSpPr>
                  <a:stCxn id="128" idx="2"/>
                  <a:endCxn id="137" idx="4"/>
                </p:cNvCxnSpPr>
                <p:nvPr/>
              </p:nvCxnSpPr>
              <p:spPr bwMode="auto">
                <a:xfrm>
                  <a:off x="4548459" y="2747635"/>
                  <a:ext cx="764" cy="41952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A4C73826-D02F-497B-A8D7-9E32159FF6D4}"/>
                    </a:ext>
                  </a:extLst>
                </p:cNvPr>
                <p:cNvSpPr/>
                <p:nvPr/>
              </p:nvSpPr>
              <p:spPr bwMode="auto">
                <a:xfrm>
                  <a:off x="4504223" y="3077156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2044617" y="5225629"/>
                <a:ext cx="1490783" cy="2137581"/>
                <a:chOff x="2044617" y="5225629"/>
                <a:chExt cx="1490783" cy="2137581"/>
              </a:xfrm>
            </p:grpSpPr>
            <p:sp>
              <p:nvSpPr>
                <p:cNvPr id="129" name="TextBox 26">
                  <a:extLst>
                    <a:ext uri="{FF2B5EF4-FFF2-40B4-BE49-F238E27FC236}">
                      <a16:creationId xmlns:a16="http://schemas.microsoft.com/office/drawing/2014/main" id="{F9B5DDD8-2909-47F1-A3DF-4E2DED2AAE27}"/>
                    </a:ext>
                  </a:extLst>
                </p:cNvPr>
                <p:cNvSpPr txBox="1"/>
                <p:nvPr/>
              </p:nvSpPr>
              <p:spPr>
                <a:xfrm>
                  <a:off x="2440826" y="6718873"/>
                  <a:ext cx="1034614" cy="644337"/>
                </a:xfrm>
                <a:prstGeom prst="rect">
                  <a:avLst/>
                </a:prstGeom>
                <a:noFill/>
              </p:spPr>
              <p:txBody>
                <a:bodyPr wrap="square" lIns="68306" tIns="34152" rIns="68306" bIns="34152" rtlCol="0">
                  <a:spAutoFit/>
                </a:bodyPr>
                <a:lstStyle/>
                <a:p>
                  <a:r>
                    <a:rPr lang="en-US" altLang="zh-CN" sz="914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Catalog: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M: Cabling</a:t>
                  </a:r>
                </a:p>
                <a:p>
                  <a:endPara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131" name="组合 130">
                  <a:extLst>
                    <a:ext uri="{FF2B5EF4-FFF2-40B4-BE49-F238E27FC236}">
                      <a16:creationId xmlns:a16="http://schemas.microsoft.com/office/drawing/2014/main" id="{90C13028-D0C9-4F3F-AD7C-68683407906D}"/>
                    </a:ext>
                  </a:extLst>
                </p:cNvPr>
                <p:cNvGrpSpPr/>
                <p:nvPr/>
              </p:nvGrpSpPr>
              <p:grpSpPr>
                <a:xfrm>
                  <a:off x="2982846" y="5932389"/>
                  <a:ext cx="552554" cy="757214"/>
                  <a:chOff x="3091497" y="1715926"/>
                  <a:chExt cx="1035177" cy="459706"/>
                </a:xfrm>
              </p:grpSpPr>
              <p:cxnSp>
                <p:nvCxnSpPr>
                  <p:cNvPr id="132" name="直接连接符 131">
                    <a:extLst>
                      <a:ext uri="{FF2B5EF4-FFF2-40B4-BE49-F238E27FC236}">
                        <a16:creationId xmlns:a16="http://schemas.microsoft.com/office/drawing/2014/main" id="{E8EED691-0A50-453C-9412-0EC4DB5D468C}"/>
                      </a:ext>
                    </a:extLst>
                  </p:cNvPr>
                  <p:cNvCxnSpPr>
                    <a:endCxn id="165" idx="6"/>
                  </p:cNvCxnSpPr>
                  <p:nvPr/>
                </p:nvCxnSpPr>
                <p:spPr bwMode="auto">
                  <a:xfrm flipH="1">
                    <a:off x="3091497" y="2173343"/>
                    <a:ext cx="103517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3" name="直接连接符 132">
                    <a:extLst>
                      <a:ext uri="{FF2B5EF4-FFF2-40B4-BE49-F238E27FC236}">
                        <a16:creationId xmlns:a16="http://schemas.microsoft.com/office/drawing/2014/main" id="{CAA1ABC5-8D16-456E-81FF-F09A8FC3D5CD}"/>
                      </a:ext>
                    </a:extLst>
                  </p:cNvPr>
                  <p:cNvCxnSpPr>
                    <a:cxnSpLocks/>
                    <a:endCxn id="126" idx="2"/>
                  </p:cNvCxnSpPr>
                  <p:nvPr/>
                </p:nvCxnSpPr>
                <p:spPr bwMode="auto">
                  <a:xfrm flipH="1" flipV="1">
                    <a:off x="4126672" y="1715926"/>
                    <a:ext cx="2" cy="45970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EC43A425-E1DC-4C3B-AB26-C58C92A71E76}"/>
                    </a:ext>
                  </a:extLst>
                </p:cNvPr>
                <p:cNvSpPr/>
                <p:nvPr/>
              </p:nvSpPr>
              <p:spPr bwMode="auto">
                <a:xfrm>
                  <a:off x="2044617" y="5225629"/>
                  <a:ext cx="822256" cy="720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9671" tIns="34840" rIns="69671" bIns="348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753" dirty="0">
                      <a:solidFill>
                        <a:prstClr val="black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PF </a:t>
                  </a:r>
                  <a:endParaRPr lang="zh-CN" altLang="en-US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A7D45BBE-A025-451B-8320-0349DB6D949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92010" y="5585728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7" name="TextBox 25">
              <a:extLst>
                <a:ext uri="{FF2B5EF4-FFF2-40B4-BE49-F238E27FC236}">
                  <a16:creationId xmlns:a16="http://schemas.microsoft.com/office/drawing/2014/main" id="{68C104E4-67ED-4289-9C06-DF1AEDB87DDF}"/>
                </a:ext>
              </a:extLst>
            </p:cNvPr>
            <p:cNvSpPr txBox="1"/>
            <p:nvPr/>
          </p:nvSpPr>
          <p:spPr>
            <a:xfrm>
              <a:off x="1036878" y="6173410"/>
              <a:ext cx="1903376" cy="275118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pPr algn="ctr"/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Public Fittings</a:t>
              </a:r>
              <a:endParaRPr lang="zh-CN" altLang="en-US" sz="914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F0249018-8061-4788-B2A5-F43EFD4E8858}"/>
                </a:ext>
              </a:extLst>
            </p:cNvPr>
            <p:cNvGrpSpPr/>
            <p:nvPr/>
          </p:nvGrpSpPr>
          <p:grpSpPr>
            <a:xfrm>
              <a:off x="2398638" y="5936388"/>
              <a:ext cx="90000" cy="282021"/>
              <a:chOff x="2495652" y="1491630"/>
              <a:chExt cx="67500" cy="211516"/>
            </a:xfrm>
          </p:grpSpPr>
          <p:cxnSp>
            <p:nvCxnSpPr>
              <p:cNvPr id="179" name="直接连接符 178">
                <a:extLst>
                  <a:ext uri="{FF2B5EF4-FFF2-40B4-BE49-F238E27FC236}">
                    <a16:creationId xmlns:a16="http://schemas.microsoft.com/office/drawing/2014/main" id="{E5D3115B-E2FB-4AAB-B5F2-98C597AFED43}"/>
                  </a:ext>
                </a:extLst>
              </p:cNvPr>
              <p:cNvCxnSpPr/>
              <p:nvPr/>
            </p:nvCxnSpPr>
            <p:spPr bwMode="auto">
              <a:xfrm>
                <a:off x="2529402" y="1491630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C10ED1E5-FE82-4627-A59D-A02CA1094870}"/>
                  </a:ext>
                </a:extLst>
              </p:cNvPr>
              <p:cNvSpPr/>
              <p:nvPr/>
            </p:nvSpPr>
            <p:spPr bwMode="auto">
              <a:xfrm>
                <a:off x="2495652" y="1635646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3378F1F1-2461-4EFD-8B80-8D672269E763}"/>
                </a:ext>
              </a:extLst>
            </p:cNvPr>
            <p:cNvSpPr/>
            <p:nvPr/>
          </p:nvSpPr>
          <p:spPr bwMode="auto">
            <a:xfrm>
              <a:off x="8984666" y="5247977"/>
              <a:ext cx="72052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82" name="组合 181"/>
            <p:cNvGrpSpPr/>
            <p:nvPr/>
          </p:nvGrpSpPr>
          <p:grpSpPr>
            <a:xfrm>
              <a:off x="8985637" y="6362927"/>
              <a:ext cx="1373164" cy="844095"/>
              <a:chOff x="8387159" y="3824166"/>
              <a:chExt cx="1373164" cy="844095"/>
            </a:xfrm>
          </p:grpSpPr>
          <p:sp>
            <p:nvSpPr>
              <p:cNvPr id="183" name="TextBox 108">
                <a:extLst>
                  <a:ext uri="{FF2B5EF4-FFF2-40B4-BE49-F238E27FC236}">
                    <a16:creationId xmlns:a16="http://schemas.microsoft.com/office/drawing/2014/main" id="{F364760B-ADE4-4C5B-97E1-14CA6B04A1EF}"/>
                  </a:ext>
                </a:extLst>
              </p:cNvPr>
              <p:cNvSpPr txBox="1"/>
              <p:nvPr/>
            </p:nvSpPr>
            <p:spPr>
              <a:xfrm>
                <a:off x="8387159" y="3824166"/>
                <a:ext cx="1373164" cy="459727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Gold Plating Thickness:</a:t>
                </a:r>
              </a:p>
            </p:txBody>
          </p:sp>
          <p:sp>
            <p:nvSpPr>
              <p:cNvPr id="184" name="TextBox 108">
                <a:extLst>
                  <a:ext uri="{FF2B5EF4-FFF2-40B4-BE49-F238E27FC236}">
                    <a16:creationId xmlns:a16="http://schemas.microsoft.com/office/drawing/2014/main" id="{5EDBEDD4-150C-4255-8109-3D278DF18A58}"/>
                  </a:ext>
                </a:extLst>
              </p:cNvPr>
              <p:cNvSpPr txBox="1"/>
              <p:nvPr/>
            </p:nvSpPr>
            <p:spPr>
              <a:xfrm>
                <a:off x="8440948" y="4208534"/>
                <a:ext cx="591219" cy="459727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0: 3μ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1: 15μ</a:t>
                </a:r>
              </a:p>
            </p:txBody>
          </p:sp>
        </p:grpSp>
        <p:cxnSp>
          <p:nvCxnSpPr>
            <p:cNvPr id="185" name="连接符: 肘形 19">
              <a:extLst>
                <a:ext uri="{FF2B5EF4-FFF2-40B4-BE49-F238E27FC236}">
                  <a16:creationId xmlns:a16="http://schemas.microsoft.com/office/drawing/2014/main" id="{241CB3EE-AA5C-4A28-A4A3-395046A1DDB7}"/>
                </a:ext>
              </a:extLst>
            </p:cNvPr>
            <p:cNvCxnSpPr>
              <a:cxnSpLocks/>
              <a:stCxn id="181" idx="2"/>
              <a:endCxn id="186" idx="0"/>
            </p:cNvCxnSpPr>
            <p:nvPr/>
          </p:nvCxnSpPr>
          <p:spPr>
            <a:xfrm rot="5400000">
              <a:off x="9171007" y="6141897"/>
              <a:ext cx="347840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9299926" y="6315817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638375" y="990938"/>
            <a:ext cx="8853460" cy="1736314"/>
            <a:chOff x="362230" y="1511147"/>
            <a:chExt cx="11618117" cy="2278510"/>
          </a:xfrm>
        </p:grpSpPr>
        <p:grpSp>
          <p:nvGrpSpPr>
            <p:cNvPr id="28" name="组合 27"/>
            <p:cNvGrpSpPr/>
            <p:nvPr/>
          </p:nvGrpSpPr>
          <p:grpSpPr>
            <a:xfrm>
              <a:off x="362230" y="1511147"/>
              <a:ext cx="11618117" cy="2278510"/>
              <a:chOff x="483537" y="2087581"/>
              <a:chExt cx="11618117" cy="2278510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2A3A057-05AD-43EB-BC82-F10B9D1643C2}"/>
                  </a:ext>
                </a:extLst>
              </p:cNvPr>
              <p:cNvSpPr/>
              <p:nvPr/>
            </p:nvSpPr>
            <p:spPr bwMode="auto">
              <a:xfrm>
                <a:off x="2715597" y="2091094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378F1F1-2461-4EFD-8B80-8D672269E763}"/>
                  </a:ext>
                </a:extLst>
              </p:cNvPr>
              <p:cNvSpPr/>
              <p:nvPr/>
            </p:nvSpPr>
            <p:spPr bwMode="auto">
              <a:xfrm>
                <a:off x="6749844" y="2103541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27DC72D6-9D28-4730-B6A3-2481CE1E07AF}"/>
                  </a:ext>
                </a:extLst>
              </p:cNvPr>
              <p:cNvSpPr/>
              <p:nvPr/>
            </p:nvSpPr>
            <p:spPr bwMode="auto">
              <a:xfrm>
                <a:off x="3852244" y="2087581"/>
                <a:ext cx="135898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920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TextBox 26">
                <a:extLst>
                  <a:ext uri="{FF2B5EF4-FFF2-40B4-BE49-F238E27FC236}">
                    <a16:creationId xmlns:a16="http://schemas.microsoft.com/office/drawing/2014/main" id="{F9B5DDD8-2909-47F1-A3DF-4E2DED2AAE27}"/>
                  </a:ext>
                </a:extLst>
              </p:cNvPr>
              <p:cNvSpPr txBox="1"/>
              <p:nvPr/>
            </p:nvSpPr>
            <p:spPr>
              <a:xfrm>
                <a:off x="2039814" y="3584337"/>
                <a:ext cx="1034613" cy="644337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Catalog: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M: Cabling</a:t>
                </a:r>
              </a:p>
              <a:p>
                <a:endPara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TextBox 29">
                <a:extLst>
                  <a:ext uri="{FF2B5EF4-FFF2-40B4-BE49-F238E27FC236}">
                    <a16:creationId xmlns:a16="http://schemas.microsoft.com/office/drawing/2014/main" id="{0A3CC1DE-D08A-4E73-B1E0-B3126D5AE756}"/>
                  </a:ext>
                </a:extLst>
              </p:cNvPr>
              <p:cNvSpPr txBox="1"/>
              <p:nvPr/>
            </p:nvSpPr>
            <p:spPr>
              <a:xfrm>
                <a:off x="3537852" y="3167927"/>
                <a:ext cx="1879022" cy="1198164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For Cable:</a:t>
                </a:r>
                <a:endPara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92x: Network cable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93x: Coaxial cable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94x: Siamese Cable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96x: Plastic Optical Fiber cable</a:t>
                </a: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90C13028-D0C9-4F3F-AD7C-68683407906D}"/>
                  </a:ext>
                </a:extLst>
              </p:cNvPr>
              <p:cNvGrpSpPr/>
              <p:nvPr/>
            </p:nvGrpSpPr>
            <p:grpSpPr>
              <a:xfrm>
                <a:off x="2512306" y="2811094"/>
                <a:ext cx="617769" cy="758201"/>
                <a:chOff x="2224325" y="1700388"/>
                <a:chExt cx="1157354" cy="460305"/>
              </a:xfrm>
            </p:grpSpPr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E8EED691-0A50-453C-9412-0EC4DB5D468C}"/>
                    </a:ext>
                  </a:extLst>
                </p:cNvPr>
                <p:cNvCxnSpPr/>
                <p:nvPr/>
              </p:nvCxnSpPr>
              <p:spPr bwMode="auto">
                <a:xfrm rot="16200000" flipH="1" flipV="1">
                  <a:off x="2368325" y="2016693"/>
                  <a:ext cx="0" cy="28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CAA1ABC5-8D16-456E-81FF-F09A8FC3D5CD}"/>
                    </a:ext>
                  </a:extLst>
                </p:cNvPr>
                <p:cNvCxnSpPr>
                  <a:cxnSpLocks/>
                  <a:endCxn id="5" idx="2"/>
                </p:cNvCxnSpPr>
                <p:nvPr/>
              </p:nvCxnSpPr>
              <p:spPr bwMode="auto">
                <a:xfrm flipH="1" flipV="1">
                  <a:off x="3375401" y="1700388"/>
                  <a:ext cx="6278" cy="45970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16320619-55DB-4D4A-8924-7236C046EB0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494466" y="2160094"/>
                  <a:ext cx="880934" cy="5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" name="组合 22"/>
              <p:cNvGrpSpPr/>
              <p:nvPr/>
            </p:nvGrpSpPr>
            <p:grpSpPr>
              <a:xfrm>
                <a:off x="4486734" y="2807581"/>
                <a:ext cx="90000" cy="392845"/>
                <a:chOff x="4503368" y="2759435"/>
                <a:chExt cx="90000" cy="392845"/>
              </a:xfrm>
            </p:grpSpPr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2A6807A2-4246-490F-8D36-A18D887ED85A}"/>
                    </a:ext>
                  </a:extLst>
                </p:cNvPr>
                <p:cNvCxnSpPr>
                  <a:stCxn id="31" idx="2"/>
                  <a:endCxn id="84" idx="4"/>
                </p:cNvCxnSpPr>
                <p:nvPr/>
              </p:nvCxnSpPr>
              <p:spPr bwMode="auto">
                <a:xfrm flipH="1">
                  <a:off x="4548368" y="2759435"/>
                  <a:ext cx="1" cy="39284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A4C73826-D02F-497B-A8D7-9E32159FF6D4}"/>
                    </a:ext>
                  </a:extLst>
                </p:cNvPr>
                <p:cNvSpPr/>
                <p:nvPr/>
              </p:nvSpPr>
              <p:spPr bwMode="auto">
                <a:xfrm>
                  <a:off x="4503368" y="306228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3378F1F1-2461-4EFD-8B80-8D672269E763}"/>
                  </a:ext>
                </a:extLst>
              </p:cNvPr>
              <p:cNvSpPr/>
              <p:nvPr/>
            </p:nvSpPr>
            <p:spPr bwMode="auto">
              <a:xfrm>
                <a:off x="7677856" y="2103541"/>
                <a:ext cx="72052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U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A07B91A6-D828-43BD-875A-70AD7C7E87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40441" y="2473442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9" name="组合 68"/>
              <p:cNvGrpSpPr/>
              <p:nvPr/>
            </p:nvGrpSpPr>
            <p:grpSpPr>
              <a:xfrm>
                <a:off x="5426314" y="2087581"/>
                <a:ext cx="894134" cy="2122664"/>
                <a:chOff x="5662323" y="2091094"/>
                <a:chExt cx="894134" cy="2122664"/>
              </a:xfrm>
            </p:grpSpPr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73E74781-157E-4591-ABF1-407A64C0C17B}"/>
                    </a:ext>
                  </a:extLst>
                </p:cNvPr>
                <p:cNvSpPr/>
                <p:nvPr/>
              </p:nvSpPr>
              <p:spPr bwMode="auto">
                <a:xfrm>
                  <a:off x="5806624" y="2091094"/>
                  <a:ext cx="720000" cy="720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9671" tIns="34840" rIns="69671" bIns="348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753" dirty="0">
                      <a:solidFill>
                        <a:prstClr val="black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I</a:t>
                  </a:r>
                  <a:endParaRPr lang="zh-CN" altLang="en-US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76" name="组合 75"/>
                <p:cNvGrpSpPr/>
                <p:nvPr/>
              </p:nvGrpSpPr>
              <p:grpSpPr>
                <a:xfrm>
                  <a:off x="6142593" y="2811092"/>
                  <a:ext cx="90000" cy="726406"/>
                  <a:chOff x="6142593" y="2811092"/>
                  <a:chExt cx="90000" cy="726406"/>
                </a:xfrm>
              </p:grpSpPr>
              <p:sp>
                <p:nvSpPr>
                  <p:cNvPr id="85" name="椭圆 84">
                    <a:extLst>
                      <a:ext uri="{FF2B5EF4-FFF2-40B4-BE49-F238E27FC236}">
                        <a16:creationId xmlns:a16="http://schemas.microsoft.com/office/drawing/2014/main" id="{F17E8A4F-0B4E-4F7E-9D06-BE4284DFA25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42593" y="3447498"/>
                    <a:ext cx="90000" cy="90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52261" tIns="26131" rIns="52261" bIns="26131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96634" fontAlgn="t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838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89" name="连接符: 肘形 19">
                    <a:extLst>
                      <a:ext uri="{FF2B5EF4-FFF2-40B4-BE49-F238E27FC236}">
                        <a16:creationId xmlns:a16="http://schemas.microsoft.com/office/drawing/2014/main" id="{241CB3EE-AA5C-4A28-A4A3-395046A1DD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5831904" y="3162396"/>
                    <a:ext cx="704803" cy="2195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组合 76"/>
                <p:cNvGrpSpPr/>
                <p:nvPr/>
              </p:nvGrpSpPr>
              <p:grpSpPr>
                <a:xfrm>
                  <a:off x="5662323" y="3560576"/>
                  <a:ext cx="894134" cy="653182"/>
                  <a:chOff x="6479877" y="2454117"/>
                  <a:chExt cx="894134" cy="653182"/>
                </a:xfrm>
              </p:grpSpPr>
              <p:sp>
                <p:nvSpPr>
                  <p:cNvPr id="78" name="TextBox 108">
                    <a:extLst>
                      <a:ext uri="{FF2B5EF4-FFF2-40B4-BE49-F238E27FC236}">
                        <a16:creationId xmlns:a16="http://schemas.microsoft.com/office/drawing/2014/main" id="{F364760B-ADE4-4C5B-97E1-14CA6B04A1EF}"/>
                      </a:ext>
                    </a:extLst>
                  </p:cNvPr>
                  <p:cNvSpPr txBox="1"/>
                  <p:nvPr/>
                </p:nvSpPr>
                <p:spPr>
                  <a:xfrm>
                    <a:off x="6479877" y="2454117"/>
                    <a:ext cx="786851" cy="275119"/>
                  </a:xfrm>
                  <a:prstGeom prst="rect">
                    <a:avLst/>
                  </a:prstGeom>
                  <a:noFill/>
                </p:spPr>
                <p:txBody>
                  <a:bodyPr wrap="none" lIns="68306" tIns="34152" rIns="68306" bIns="34152" rtlCol="0">
                    <a:spAutoFit/>
                  </a:bodyPr>
                  <a:lstStyle/>
                  <a:p>
                    <a:r>
                      <a:rPr lang="en-US" altLang="zh-CN" sz="914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Scenery:</a:t>
                    </a:r>
                  </a:p>
                </p:txBody>
              </p:sp>
              <p:sp>
                <p:nvSpPr>
                  <p:cNvPr id="81" name="TextBox 108">
                    <a:extLst>
                      <a:ext uri="{FF2B5EF4-FFF2-40B4-BE49-F238E27FC236}">
                        <a16:creationId xmlns:a16="http://schemas.microsoft.com/office/drawing/2014/main" id="{5EDBEDD4-150C-4255-8109-3D278DF18A58}"/>
                      </a:ext>
                    </a:extLst>
                  </p:cNvPr>
                  <p:cNvSpPr txBox="1"/>
                  <p:nvPr/>
                </p:nvSpPr>
                <p:spPr>
                  <a:xfrm>
                    <a:off x="6479877" y="2647571"/>
                    <a:ext cx="894134" cy="459728"/>
                  </a:xfrm>
                  <a:prstGeom prst="rect">
                    <a:avLst/>
                  </a:prstGeom>
                  <a:noFill/>
                </p:spPr>
                <p:txBody>
                  <a:bodyPr wrap="none" lIns="68306" tIns="34152" rIns="68306" bIns="34152" rtlCol="0">
                    <a:spAutoFit/>
                  </a:bodyPr>
                  <a:lstStyle/>
                  <a:p>
                    <a:r>
                      <a:rPr lang="en-US" altLang="zh-CN" sz="914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I: Indoor</a:t>
                    </a:r>
                  </a:p>
                  <a:p>
                    <a:r>
                      <a:rPr lang="en-US" altLang="zh-CN" sz="914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/: Outdoor</a:t>
                    </a:r>
                  </a:p>
                </p:txBody>
              </p:sp>
            </p:grpSp>
          </p:grpSp>
          <p:grpSp>
            <p:nvGrpSpPr>
              <p:cNvPr id="90" name="组合 89"/>
              <p:cNvGrpSpPr/>
              <p:nvPr/>
            </p:nvGrpSpPr>
            <p:grpSpPr>
              <a:xfrm>
                <a:off x="7064959" y="2823541"/>
                <a:ext cx="90000" cy="276293"/>
                <a:chOff x="4468971" y="2807581"/>
                <a:chExt cx="90000" cy="276293"/>
              </a:xfrm>
            </p:grpSpPr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id="{2A6807A2-4246-490F-8D36-A18D887ED85A}"/>
                    </a:ext>
                  </a:extLst>
                </p:cNvPr>
                <p:cNvCxnSpPr>
                  <a:endCxn id="92" idx="4"/>
                </p:cNvCxnSpPr>
                <p:nvPr/>
              </p:nvCxnSpPr>
              <p:spPr bwMode="auto">
                <a:xfrm>
                  <a:off x="4511415" y="2807581"/>
                  <a:ext cx="2556" cy="27629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A4C73826-D02F-497B-A8D7-9E32159FF6D4}"/>
                    </a:ext>
                  </a:extLst>
                </p:cNvPr>
                <p:cNvSpPr/>
                <p:nvPr/>
              </p:nvSpPr>
              <p:spPr bwMode="auto">
                <a:xfrm>
                  <a:off x="4468971" y="2993874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93" name="TextBox 108">
                <a:extLst>
                  <a:ext uri="{FF2B5EF4-FFF2-40B4-BE49-F238E27FC236}">
                    <a16:creationId xmlns:a16="http://schemas.microsoft.com/office/drawing/2014/main" id="{F364760B-ADE4-4C5B-97E1-14CA6B04A1EF}"/>
                  </a:ext>
                </a:extLst>
              </p:cNvPr>
              <p:cNvSpPr txBox="1"/>
              <p:nvPr/>
            </p:nvSpPr>
            <p:spPr>
              <a:xfrm>
                <a:off x="6639886" y="3078794"/>
                <a:ext cx="919377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Category :</a:t>
                </a:r>
              </a:p>
            </p:txBody>
          </p:sp>
          <p:sp>
            <p:nvSpPr>
              <p:cNvPr id="94" name="TextBox 108">
                <a:extLst>
                  <a:ext uri="{FF2B5EF4-FFF2-40B4-BE49-F238E27FC236}">
                    <a16:creationId xmlns:a16="http://schemas.microsoft.com/office/drawing/2014/main" id="{5EDBEDD4-150C-4255-8109-3D278DF18A58}"/>
                  </a:ext>
                </a:extLst>
              </p:cNvPr>
              <p:cNvSpPr txBox="1"/>
              <p:nvPr/>
            </p:nvSpPr>
            <p:spPr>
              <a:xfrm>
                <a:off x="6639886" y="3272248"/>
                <a:ext cx="849958" cy="828946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6: CAT6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5E: CAT5E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59=RG59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60=RG60</a:t>
                </a:r>
              </a:p>
            </p:txBody>
          </p:sp>
          <p:grpSp>
            <p:nvGrpSpPr>
              <p:cNvPr id="119" name="组合 118"/>
              <p:cNvGrpSpPr/>
              <p:nvPr/>
            </p:nvGrpSpPr>
            <p:grpSpPr>
              <a:xfrm>
                <a:off x="7708898" y="3672959"/>
                <a:ext cx="657951" cy="683558"/>
                <a:chOff x="8552270" y="3473603"/>
                <a:chExt cx="657951" cy="683558"/>
              </a:xfrm>
            </p:grpSpPr>
            <p:sp>
              <p:nvSpPr>
                <p:cNvPr id="97" name="TextBox 108">
                  <a:extLst>
                    <a:ext uri="{FF2B5EF4-FFF2-40B4-BE49-F238E27FC236}">
                      <a16:creationId xmlns:a16="http://schemas.microsoft.com/office/drawing/2014/main" id="{F364760B-ADE4-4C5B-97E1-14CA6B04A1EF}"/>
                    </a:ext>
                  </a:extLst>
                </p:cNvPr>
                <p:cNvSpPr txBox="1"/>
                <p:nvPr/>
              </p:nvSpPr>
              <p:spPr>
                <a:xfrm>
                  <a:off x="8552270" y="3473603"/>
                  <a:ext cx="574390" cy="27511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Type:</a:t>
                  </a:r>
                </a:p>
              </p:txBody>
            </p:sp>
            <p:sp>
              <p:nvSpPr>
                <p:cNvPr id="98" name="TextBox 108">
                  <a:extLst>
                    <a:ext uri="{FF2B5EF4-FFF2-40B4-BE49-F238E27FC236}">
                      <a16:creationId xmlns:a16="http://schemas.microsoft.com/office/drawing/2014/main" id="{5EDBEDD4-150C-4255-8109-3D278DF18A58}"/>
                    </a:ext>
                  </a:extLst>
                </p:cNvPr>
                <p:cNvSpPr txBox="1"/>
                <p:nvPr/>
              </p:nvSpPr>
              <p:spPr>
                <a:xfrm>
                  <a:off x="8576931" y="3697434"/>
                  <a:ext cx="633290" cy="459727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U: UTP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F: FTP</a:t>
                  </a:r>
                </a:p>
              </p:txBody>
            </p:sp>
          </p:grpSp>
          <p:cxnSp>
            <p:nvCxnSpPr>
              <p:cNvPr id="100" name="连接符: 肘形 19">
                <a:extLst>
                  <a:ext uri="{FF2B5EF4-FFF2-40B4-BE49-F238E27FC236}">
                    <a16:creationId xmlns:a16="http://schemas.microsoft.com/office/drawing/2014/main" id="{241CB3EE-AA5C-4A28-A4A3-395046A1DDB7}"/>
                  </a:ext>
                </a:extLst>
              </p:cNvPr>
              <p:cNvCxnSpPr>
                <a:cxnSpLocks/>
                <a:stCxn id="79" idx="2"/>
                <a:endCxn id="108" idx="0"/>
              </p:cNvCxnSpPr>
              <p:nvPr/>
            </p:nvCxnSpPr>
            <p:spPr>
              <a:xfrm rot="5400000">
                <a:off x="7636363" y="3225295"/>
                <a:ext cx="803509" cy="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组合 101"/>
              <p:cNvGrpSpPr/>
              <p:nvPr/>
            </p:nvGrpSpPr>
            <p:grpSpPr>
              <a:xfrm>
                <a:off x="10241341" y="2833442"/>
                <a:ext cx="90000" cy="660365"/>
                <a:chOff x="4479652" y="2805491"/>
                <a:chExt cx="90000" cy="660365"/>
              </a:xfrm>
            </p:grpSpPr>
            <p:cxnSp>
              <p:nvCxnSpPr>
                <p:cNvPr id="103" name="直接连接符 102">
                  <a:extLst>
                    <a:ext uri="{FF2B5EF4-FFF2-40B4-BE49-F238E27FC236}">
                      <a16:creationId xmlns:a16="http://schemas.microsoft.com/office/drawing/2014/main" id="{2A6807A2-4246-490F-8D36-A18D887ED85A}"/>
                    </a:ext>
                  </a:extLst>
                </p:cNvPr>
                <p:cNvCxnSpPr/>
                <p:nvPr/>
              </p:nvCxnSpPr>
              <p:spPr bwMode="auto">
                <a:xfrm>
                  <a:off x="4524652" y="2805491"/>
                  <a:ext cx="4043" cy="60332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A4C73826-D02F-497B-A8D7-9E32159FF6D4}"/>
                    </a:ext>
                  </a:extLst>
                </p:cNvPr>
                <p:cNvSpPr/>
                <p:nvPr/>
              </p:nvSpPr>
              <p:spPr bwMode="auto">
                <a:xfrm>
                  <a:off x="4479652" y="3375856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9917165" y="3475379"/>
                <a:ext cx="1395238" cy="875803"/>
                <a:chOff x="9917572" y="2550570"/>
                <a:chExt cx="1395238" cy="875803"/>
              </a:xfrm>
            </p:grpSpPr>
            <p:sp>
              <p:nvSpPr>
                <p:cNvPr id="105" name="TextBox 108">
                  <a:extLst>
                    <a:ext uri="{FF2B5EF4-FFF2-40B4-BE49-F238E27FC236}">
                      <a16:creationId xmlns:a16="http://schemas.microsoft.com/office/drawing/2014/main" id="{F364760B-ADE4-4C5B-97E1-14CA6B04A1EF}"/>
                    </a:ext>
                  </a:extLst>
                </p:cNvPr>
                <p:cNvSpPr txBox="1"/>
                <p:nvPr/>
              </p:nvSpPr>
              <p:spPr>
                <a:xfrm>
                  <a:off x="9917572" y="2550570"/>
                  <a:ext cx="1117112" cy="27511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Certification:</a:t>
                  </a:r>
                </a:p>
              </p:txBody>
            </p:sp>
            <p:sp>
              <p:nvSpPr>
                <p:cNvPr id="106" name="TextBox 108">
                  <a:extLst>
                    <a:ext uri="{FF2B5EF4-FFF2-40B4-BE49-F238E27FC236}">
                      <a16:creationId xmlns:a16="http://schemas.microsoft.com/office/drawing/2014/main" id="{5EDBEDD4-150C-4255-8109-3D278DF18A58}"/>
                    </a:ext>
                  </a:extLst>
                </p:cNvPr>
                <p:cNvSpPr txBox="1"/>
                <p:nvPr/>
              </p:nvSpPr>
              <p:spPr>
                <a:xfrm>
                  <a:off x="9928545" y="2782037"/>
                  <a:ext cx="1384265" cy="644336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C: CE CPR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U: UL CM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/: No Certification</a:t>
                  </a:r>
                </a:p>
              </p:txBody>
            </p:sp>
          </p:grp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A4C73826-D02F-497B-A8D7-9E32159FF6D4}"/>
                  </a:ext>
                </a:extLst>
              </p:cNvPr>
              <p:cNvSpPr/>
              <p:nvPr/>
            </p:nvSpPr>
            <p:spPr bwMode="auto">
              <a:xfrm>
                <a:off x="7993116" y="3627050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C10ED1E5-FE82-4627-A59D-A02CA1094870}"/>
                  </a:ext>
                </a:extLst>
              </p:cNvPr>
              <p:cNvSpPr/>
              <p:nvPr/>
            </p:nvSpPr>
            <p:spPr bwMode="auto">
              <a:xfrm>
                <a:off x="2521503" y="3512382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3378F1F1-2461-4EFD-8B80-8D672269E763}"/>
                  </a:ext>
                </a:extLst>
              </p:cNvPr>
              <p:cNvSpPr/>
              <p:nvPr/>
            </p:nvSpPr>
            <p:spPr bwMode="auto">
              <a:xfrm>
                <a:off x="11145244" y="2113442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100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11" name="组合 110"/>
              <p:cNvGrpSpPr/>
              <p:nvPr/>
            </p:nvGrpSpPr>
            <p:grpSpPr>
              <a:xfrm>
                <a:off x="11469883" y="2835532"/>
                <a:ext cx="90000" cy="276293"/>
                <a:chOff x="4489291" y="2807581"/>
                <a:chExt cx="90000" cy="276293"/>
              </a:xfrm>
            </p:grpSpPr>
            <p:cxnSp>
              <p:nvCxnSpPr>
                <p:cNvPr id="112" name="直接连接符 111">
                  <a:extLst>
                    <a:ext uri="{FF2B5EF4-FFF2-40B4-BE49-F238E27FC236}">
                      <a16:creationId xmlns:a16="http://schemas.microsoft.com/office/drawing/2014/main" id="{2A6807A2-4246-490F-8D36-A18D887ED85A}"/>
                    </a:ext>
                  </a:extLst>
                </p:cNvPr>
                <p:cNvCxnSpPr>
                  <a:endCxn id="113" idx="4"/>
                </p:cNvCxnSpPr>
                <p:nvPr/>
              </p:nvCxnSpPr>
              <p:spPr bwMode="auto">
                <a:xfrm>
                  <a:off x="4531735" y="2807581"/>
                  <a:ext cx="2556" cy="27629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A4C73826-D02F-497B-A8D7-9E32159FF6D4}"/>
                    </a:ext>
                  </a:extLst>
                </p:cNvPr>
                <p:cNvSpPr/>
                <p:nvPr/>
              </p:nvSpPr>
              <p:spPr bwMode="auto">
                <a:xfrm>
                  <a:off x="4489291" y="2993874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14" name="组合 113"/>
              <p:cNvGrpSpPr/>
              <p:nvPr/>
            </p:nvGrpSpPr>
            <p:grpSpPr>
              <a:xfrm>
                <a:off x="11220141" y="3132913"/>
                <a:ext cx="881513" cy="653180"/>
                <a:chOff x="9744153" y="3093775"/>
                <a:chExt cx="881513" cy="653180"/>
              </a:xfrm>
            </p:grpSpPr>
            <p:sp>
              <p:nvSpPr>
                <p:cNvPr id="115" name="TextBox 108">
                  <a:extLst>
                    <a:ext uri="{FF2B5EF4-FFF2-40B4-BE49-F238E27FC236}">
                      <a16:creationId xmlns:a16="http://schemas.microsoft.com/office/drawing/2014/main" id="{F364760B-ADE4-4C5B-97E1-14CA6B04A1EF}"/>
                    </a:ext>
                  </a:extLst>
                </p:cNvPr>
                <p:cNvSpPr txBox="1"/>
                <p:nvPr/>
              </p:nvSpPr>
              <p:spPr>
                <a:xfrm>
                  <a:off x="9744153" y="3093775"/>
                  <a:ext cx="723744" cy="27511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Length:</a:t>
                  </a:r>
                </a:p>
              </p:txBody>
            </p:sp>
            <p:sp>
              <p:nvSpPr>
                <p:cNvPr id="116" name="TextBox 108">
                  <a:extLst>
                    <a:ext uri="{FF2B5EF4-FFF2-40B4-BE49-F238E27FC236}">
                      <a16:creationId xmlns:a16="http://schemas.microsoft.com/office/drawing/2014/main" id="{5EDBEDD4-150C-4255-8109-3D278DF18A58}"/>
                    </a:ext>
                  </a:extLst>
                </p:cNvPr>
                <p:cNvSpPr txBox="1"/>
                <p:nvPr/>
              </p:nvSpPr>
              <p:spPr>
                <a:xfrm>
                  <a:off x="9744153" y="3287229"/>
                  <a:ext cx="881513" cy="459726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100: 100m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/: 305m</a:t>
                  </a:r>
                </a:p>
              </p:txBody>
            </p:sp>
          </p:grp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A07B91A6-D828-43BD-875A-70AD7C7E87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507876" y="2451193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AD1CD3E-C3B5-4E95-B388-457F82E2882F}"/>
                  </a:ext>
                </a:extLst>
              </p:cNvPr>
              <p:cNvSpPr/>
              <p:nvPr/>
            </p:nvSpPr>
            <p:spPr bwMode="auto">
              <a:xfrm>
                <a:off x="483537" y="2091094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C43A425-E1DC-4C3B-AB26-C58C92A71E76}"/>
                  </a:ext>
                </a:extLst>
              </p:cNvPr>
              <p:cNvSpPr/>
              <p:nvPr/>
            </p:nvSpPr>
            <p:spPr bwMode="auto">
              <a:xfrm>
                <a:off x="1643605" y="2091094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PF 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A7D45BBE-A025-451B-8320-0349DB6D94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290998" y="2451193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TextBox 25">
                <a:extLst>
                  <a:ext uri="{FF2B5EF4-FFF2-40B4-BE49-F238E27FC236}">
                    <a16:creationId xmlns:a16="http://schemas.microsoft.com/office/drawing/2014/main" id="{68C104E4-67ED-4289-9C06-DF1AEDB87DDF}"/>
                  </a:ext>
                </a:extLst>
              </p:cNvPr>
              <p:cNvSpPr txBox="1"/>
              <p:nvPr/>
            </p:nvSpPr>
            <p:spPr>
              <a:xfrm>
                <a:off x="635866" y="3038875"/>
                <a:ext cx="1903376" cy="275118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pPr algn="ctr"/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Public Fittings</a:t>
                </a:r>
                <a:endParaRPr lang="zh-CN" altLang="en-US" sz="914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18" name="组合 117">
                <a:extLst>
                  <a:ext uri="{FF2B5EF4-FFF2-40B4-BE49-F238E27FC236}">
                    <a16:creationId xmlns:a16="http://schemas.microsoft.com/office/drawing/2014/main" id="{F0249018-8061-4788-B2A5-F43EFD4E8858}"/>
                  </a:ext>
                </a:extLst>
              </p:cNvPr>
              <p:cNvGrpSpPr/>
              <p:nvPr/>
            </p:nvGrpSpPr>
            <p:grpSpPr>
              <a:xfrm>
                <a:off x="1997626" y="2801853"/>
                <a:ext cx="90000" cy="282021"/>
                <a:chOff x="2495652" y="1491630"/>
                <a:chExt cx="67500" cy="211516"/>
              </a:xfrm>
            </p:grpSpPr>
            <p:cxnSp>
              <p:nvCxnSpPr>
                <p:cNvPr id="120" name="直接连接符 119">
                  <a:extLst>
                    <a:ext uri="{FF2B5EF4-FFF2-40B4-BE49-F238E27FC236}">
                      <a16:creationId xmlns:a16="http://schemas.microsoft.com/office/drawing/2014/main" id="{E5D3115B-E2FB-4AAB-B5F2-98C597AFED43}"/>
                    </a:ext>
                  </a:extLst>
                </p:cNvPr>
                <p:cNvCxnSpPr/>
                <p:nvPr/>
              </p:nvCxnSpPr>
              <p:spPr bwMode="auto">
                <a:xfrm>
                  <a:off x="2529402" y="1491630"/>
                  <a:ext cx="0" cy="180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C10ED1E5-FE82-4627-A59D-A02CA1094870}"/>
                    </a:ext>
                  </a:extLst>
                </p:cNvPr>
                <p:cNvSpPr/>
                <p:nvPr/>
              </p:nvSpPr>
              <p:spPr bwMode="auto">
                <a:xfrm>
                  <a:off x="2495652" y="1635646"/>
                  <a:ext cx="67500" cy="675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3378F1F1-2461-4EFD-8B80-8D672269E763}"/>
                  </a:ext>
                </a:extLst>
              </p:cNvPr>
              <p:cNvSpPr/>
              <p:nvPr/>
            </p:nvSpPr>
            <p:spPr bwMode="auto">
              <a:xfrm>
                <a:off x="8583654" y="2113442"/>
                <a:ext cx="72052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N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8510682" y="3244363"/>
                <a:ext cx="1307954" cy="683558"/>
                <a:chOff x="8313216" y="3840137"/>
                <a:chExt cx="1307954" cy="683558"/>
              </a:xfrm>
            </p:grpSpPr>
            <p:sp>
              <p:nvSpPr>
                <p:cNvPr id="96" name="TextBox 108">
                  <a:extLst>
                    <a:ext uri="{FF2B5EF4-FFF2-40B4-BE49-F238E27FC236}">
                      <a16:creationId xmlns:a16="http://schemas.microsoft.com/office/drawing/2014/main" id="{F364760B-ADE4-4C5B-97E1-14CA6B04A1EF}"/>
                    </a:ext>
                  </a:extLst>
                </p:cNvPr>
                <p:cNvSpPr txBox="1"/>
                <p:nvPr/>
              </p:nvSpPr>
              <p:spPr>
                <a:xfrm>
                  <a:off x="8313216" y="3840137"/>
                  <a:ext cx="875200" cy="27511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Standard:</a:t>
                  </a:r>
                </a:p>
              </p:txBody>
            </p:sp>
            <p:sp>
              <p:nvSpPr>
                <p:cNvPr id="122" name="TextBox 108">
                  <a:extLst>
                    <a:ext uri="{FF2B5EF4-FFF2-40B4-BE49-F238E27FC236}">
                      <a16:creationId xmlns:a16="http://schemas.microsoft.com/office/drawing/2014/main" id="{5EDBEDD4-150C-4255-8109-3D278DF18A58}"/>
                    </a:ext>
                  </a:extLst>
                </p:cNvPr>
                <p:cNvSpPr txBox="1"/>
                <p:nvPr/>
              </p:nvSpPr>
              <p:spPr>
                <a:xfrm>
                  <a:off x="8337877" y="4063968"/>
                  <a:ext cx="1283293" cy="459727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N: Not Standard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/: Standard</a:t>
                  </a:r>
                </a:p>
              </p:txBody>
            </p:sp>
          </p:grpSp>
          <p:cxnSp>
            <p:nvCxnSpPr>
              <p:cNvPr id="123" name="连接符: 肘形 19">
                <a:extLst>
                  <a:ext uri="{FF2B5EF4-FFF2-40B4-BE49-F238E27FC236}">
                    <a16:creationId xmlns:a16="http://schemas.microsoft.com/office/drawing/2014/main" id="{241CB3EE-AA5C-4A28-A4A3-395046A1DDB7}"/>
                  </a:ext>
                </a:extLst>
              </p:cNvPr>
              <p:cNvCxnSpPr>
                <a:cxnSpLocks/>
                <a:stCxn id="88" idx="2"/>
                <a:endCxn id="96" idx="0"/>
              </p:cNvCxnSpPr>
              <p:nvPr/>
            </p:nvCxnSpPr>
            <p:spPr>
              <a:xfrm rot="16200000" flipH="1">
                <a:off x="8740315" y="3037042"/>
                <a:ext cx="410921" cy="372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A4C73826-D02F-497B-A8D7-9E32159FF6D4}"/>
                  </a:ext>
                </a:extLst>
              </p:cNvPr>
              <p:cNvSpPr/>
              <p:nvPr/>
            </p:nvSpPr>
            <p:spPr bwMode="auto">
              <a:xfrm>
                <a:off x="8898914" y="3181282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A07B91A6-D828-43BD-875A-70AD7C7E87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0786627" y="2492592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3378F1F1-2461-4EFD-8B80-8D672269E763}"/>
                </a:ext>
              </a:extLst>
            </p:cNvPr>
            <p:cNvSpPr/>
            <p:nvPr/>
          </p:nvSpPr>
          <p:spPr bwMode="auto">
            <a:xfrm>
              <a:off x="9827074" y="1537008"/>
              <a:ext cx="72052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6" name="矩形 165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3832262" y="484817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2495173" y="484817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8" name="TextBox 25">
            <a:extLst>
              <a:ext uri="{FF2B5EF4-FFF2-40B4-BE49-F238E27FC236}">
                <a16:creationId xmlns:a16="http://schemas.microsoft.com/office/drawing/2014/main" id="{68C104E4-67ED-4289-9C06-DF1AEDB87DDF}"/>
              </a:ext>
            </a:extLst>
          </p:cNvPr>
          <p:cNvSpPr txBox="1"/>
          <p:nvPr/>
        </p:nvSpPr>
        <p:spPr>
          <a:xfrm>
            <a:off x="2124536" y="5617215"/>
            <a:ext cx="1450447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 Cable</a:t>
            </a:r>
            <a:endParaRPr lang="zh-CN" altLang="en-US" sz="914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F0249018-8061-4788-B2A5-F43EFD4E8858}"/>
              </a:ext>
            </a:extLst>
          </p:cNvPr>
          <p:cNvGrpSpPr/>
          <p:nvPr/>
        </p:nvGrpSpPr>
        <p:grpSpPr>
          <a:xfrm>
            <a:off x="2764951" y="5389802"/>
            <a:ext cx="68584" cy="214911"/>
            <a:chOff x="2495652" y="1491630"/>
            <a:chExt cx="67500" cy="211516"/>
          </a:xfrm>
        </p:grpSpPr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E5D3115B-E2FB-4AAB-B5F2-98C597AFED43}"/>
                </a:ext>
              </a:extLst>
            </p:cNvPr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C10ED1E5-FE82-4627-A59D-A02CA1094870}"/>
                </a:ext>
              </a:extLst>
            </p:cNvPr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2" name="矩形 171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4601764" y="4848175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3373082" y="512797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2" name="组合 221"/>
          <p:cNvGrpSpPr/>
          <p:nvPr/>
        </p:nvGrpSpPr>
        <p:grpSpPr>
          <a:xfrm>
            <a:off x="4072392" y="5396844"/>
            <a:ext cx="68584" cy="210546"/>
            <a:chOff x="4468971" y="2807581"/>
            <a:chExt cx="90000" cy="276293"/>
          </a:xfrm>
        </p:grpSpPr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2A6807A2-4246-490F-8D36-A18D887ED85A}"/>
                </a:ext>
              </a:extLst>
            </p:cNvPr>
            <p:cNvCxnSpPr>
              <a:endCxn id="224" idx="4"/>
            </p:cNvCxnSpPr>
            <p:nvPr/>
          </p:nvCxnSpPr>
          <p:spPr bwMode="auto">
            <a:xfrm>
              <a:off x="4511415" y="2807581"/>
              <a:ext cx="2556" cy="2762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4468971" y="2993874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5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3710883" y="5591357"/>
            <a:ext cx="70060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 :</a:t>
            </a:r>
          </a:p>
        </p:txBody>
      </p:sp>
      <p:sp>
        <p:nvSpPr>
          <p:cNvPr id="226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3710882" y="5738776"/>
            <a:ext cx="647701" cy="35033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CAT6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5E: CAT5E</a:t>
            </a:r>
          </a:p>
        </p:txBody>
      </p:sp>
      <p:grpSp>
        <p:nvGrpSpPr>
          <p:cNvPr id="227" name="组合 226"/>
          <p:cNvGrpSpPr/>
          <p:nvPr/>
        </p:nvGrpSpPr>
        <p:grpSpPr>
          <a:xfrm>
            <a:off x="4625085" y="6313852"/>
            <a:ext cx="501385" cy="520898"/>
            <a:chOff x="8313216" y="3840137"/>
            <a:chExt cx="657951" cy="683558"/>
          </a:xfrm>
        </p:grpSpPr>
        <p:sp>
          <p:nvSpPr>
            <p:cNvPr id="228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574390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Type:</a:t>
              </a:r>
            </a:p>
          </p:txBody>
        </p:sp>
        <p:sp>
          <p:nvSpPr>
            <p:cNvPr id="229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7" y="4063968"/>
              <a:ext cx="633290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U: UTP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F: FTP</a:t>
              </a:r>
            </a:p>
          </p:txBody>
        </p:sp>
      </p:grpSp>
      <p:cxnSp>
        <p:nvCxnSpPr>
          <p:cNvPr id="230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  <a:stCxn id="172" idx="2"/>
            <a:endCxn id="232" idx="0"/>
          </p:cNvCxnSpPr>
          <p:nvPr/>
        </p:nvCxnSpPr>
        <p:spPr>
          <a:xfrm rot="5400000">
            <a:off x="4463705" y="5821056"/>
            <a:ext cx="848425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7124263" y="5140484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椭圆 231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4853624" y="6245268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3" name="矩形 232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434030" y="4853641"/>
            <a:ext cx="72359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305M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4" name="组合 233"/>
          <p:cNvGrpSpPr/>
          <p:nvPr/>
        </p:nvGrpSpPr>
        <p:grpSpPr>
          <a:xfrm>
            <a:off x="7681418" y="5403903"/>
            <a:ext cx="68584" cy="210546"/>
            <a:chOff x="4489291" y="2807581"/>
            <a:chExt cx="90000" cy="276293"/>
          </a:xfrm>
        </p:grpSpPr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2A6807A2-4246-490F-8D36-A18D887ED85A}"/>
                </a:ext>
              </a:extLst>
            </p:cNvPr>
            <p:cNvCxnSpPr>
              <a:endCxn id="236" idx="4"/>
            </p:cNvCxnSpPr>
            <p:nvPr/>
          </p:nvCxnSpPr>
          <p:spPr bwMode="auto">
            <a:xfrm>
              <a:off x="4531735" y="2807581"/>
              <a:ext cx="2556" cy="2762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4489291" y="2993874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7491109" y="5630517"/>
            <a:ext cx="777545" cy="497749"/>
            <a:chOff x="9744153" y="3093775"/>
            <a:chExt cx="1020348" cy="653180"/>
          </a:xfrm>
        </p:grpSpPr>
        <p:sp>
          <p:nvSpPr>
            <p:cNvPr id="238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9744153" y="3093775"/>
              <a:ext cx="723744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Length:</a:t>
              </a:r>
            </a:p>
          </p:txBody>
        </p:sp>
        <p:sp>
          <p:nvSpPr>
            <p:cNvPr id="239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9744153" y="3287229"/>
              <a:ext cx="1020348" cy="45972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100M: 100m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305M: 305m</a:t>
              </a:r>
            </a:p>
          </p:txBody>
        </p:sp>
      </p:grpSp>
      <p:sp>
        <p:nvSpPr>
          <p:cNvPr id="240" name="矩形 239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1670204" y="4844304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1" name="组合 240">
            <a:extLst>
              <a:ext uri="{FF2B5EF4-FFF2-40B4-BE49-F238E27FC236}">
                <a16:creationId xmlns:a16="http://schemas.microsoft.com/office/drawing/2014/main" id="{F0249018-8061-4788-B2A5-F43EFD4E8858}"/>
              </a:ext>
            </a:extLst>
          </p:cNvPr>
          <p:cNvGrpSpPr/>
          <p:nvPr/>
        </p:nvGrpSpPr>
        <p:grpSpPr>
          <a:xfrm>
            <a:off x="1939981" y="5389802"/>
            <a:ext cx="68584" cy="214911"/>
            <a:chOff x="2495652" y="1491630"/>
            <a:chExt cx="67500" cy="211516"/>
          </a:xfrm>
        </p:grpSpPr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E5D3115B-E2FB-4AAB-B5F2-98C597AFED43}"/>
                </a:ext>
              </a:extLst>
            </p:cNvPr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C10ED1E5-FE82-4627-A59D-A02CA1094870}"/>
                </a:ext>
              </a:extLst>
            </p:cNvPr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44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1643513" y="5626315"/>
            <a:ext cx="724645" cy="49101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Scenario: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/: Indoor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O: Outdoor</a:t>
            </a:r>
          </a:p>
        </p:txBody>
      </p:sp>
      <p:sp>
        <p:nvSpPr>
          <p:cNvPr id="245" name="矩形 244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5444781" y="4848175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6" name="组合 245"/>
          <p:cNvGrpSpPr/>
          <p:nvPr/>
        </p:nvGrpSpPr>
        <p:grpSpPr>
          <a:xfrm>
            <a:off x="5389175" y="5709982"/>
            <a:ext cx="996713" cy="520898"/>
            <a:chOff x="8313216" y="3840137"/>
            <a:chExt cx="1307954" cy="683558"/>
          </a:xfrm>
        </p:grpSpPr>
        <p:sp>
          <p:nvSpPr>
            <p:cNvPr id="247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875200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Standard:</a:t>
              </a:r>
            </a:p>
          </p:txBody>
        </p:sp>
        <p:sp>
          <p:nvSpPr>
            <p:cNvPr id="248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7" y="4063968"/>
              <a:ext cx="1283293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N: Not Standard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/: Standard</a:t>
              </a:r>
            </a:p>
          </p:txBody>
        </p:sp>
      </p:grpSp>
      <p:cxnSp>
        <p:nvCxnSpPr>
          <p:cNvPr id="249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  <a:stCxn id="245" idx="2"/>
            <a:endCxn id="247" idx="0"/>
          </p:cNvCxnSpPr>
          <p:nvPr/>
        </p:nvCxnSpPr>
        <p:spPr>
          <a:xfrm rot="16200000" flipH="1">
            <a:off x="5564163" y="5551995"/>
            <a:ext cx="313138" cy="283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椭圆 249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5685021" y="5661911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6466285" y="6245268"/>
            <a:ext cx="748691" cy="520898"/>
            <a:chOff x="8313216" y="3840137"/>
            <a:chExt cx="982484" cy="683558"/>
          </a:xfrm>
        </p:grpSpPr>
        <p:sp>
          <p:nvSpPr>
            <p:cNvPr id="252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982484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Conductor:</a:t>
              </a:r>
            </a:p>
          </p:txBody>
        </p:sp>
        <p:sp>
          <p:nvSpPr>
            <p:cNvPr id="253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7" y="4063968"/>
              <a:ext cx="643808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/: OFC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A: CCA</a:t>
              </a:r>
            </a:p>
          </p:txBody>
        </p:sp>
      </p:grpSp>
      <p:cxnSp>
        <p:nvCxnSpPr>
          <p:cNvPr id="254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  <a:endCxn id="252" idx="0"/>
          </p:cNvCxnSpPr>
          <p:nvPr/>
        </p:nvCxnSpPr>
        <p:spPr>
          <a:xfrm rot="16200000" flipH="1">
            <a:off x="6192721" y="5595218"/>
            <a:ext cx="1066717" cy="23338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椭圆 254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6808477" y="621062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6287797" y="4847584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87516" y="4541257"/>
            <a:ext cx="2595582" cy="303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72" dirty="0"/>
              <a:t>General Cabling-Network Cable</a:t>
            </a:r>
            <a:endParaRPr lang="zh-CN" altLang="en-US" sz="1372" dirty="0"/>
          </a:p>
        </p:txBody>
      </p:sp>
    </p:spTree>
    <p:extLst>
      <p:ext uri="{BB962C8B-B14F-4D97-AF65-F5344CB8AC3E}">
        <p14:creationId xmlns:p14="http://schemas.microsoft.com/office/powerpoint/2010/main" val="1351644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29062" y="88504"/>
            <a:ext cx="8595585" cy="868363"/>
          </a:xfrm>
        </p:spPr>
        <p:txBody>
          <a:bodyPr/>
          <a:lstStyle/>
          <a:p>
            <a:r>
              <a:rPr lang="en-US" altLang="zh-CN" dirty="0" smtClean="0"/>
              <a:t>Video Conferencing</a:t>
            </a:r>
            <a:endParaRPr lang="zh-CN" altLang="en-US" dirty="0"/>
          </a:p>
        </p:txBody>
      </p:sp>
      <p:sp>
        <p:nvSpPr>
          <p:cNvPr id="18" name="TextBox 26"/>
          <p:cNvSpPr txBox="1"/>
          <p:nvPr/>
        </p:nvSpPr>
        <p:spPr>
          <a:xfrm>
            <a:off x="4029062" y="2055570"/>
            <a:ext cx="3136334" cy="959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00-economical 1080P webcam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20-1080P USB webcam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25-1080P USB webcam (AF)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80H-4K webcam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 webcam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174944" y="1637466"/>
            <a:ext cx="68584" cy="452418"/>
            <a:chOff x="2686859" y="2857598"/>
            <a:chExt cx="90000" cy="593694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57598"/>
              <a:ext cx="0" cy="50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336129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29062" y="1255716"/>
            <a:ext cx="4247871" cy="521728"/>
            <a:chOff x="281317" y="1693037"/>
            <a:chExt cx="5862190" cy="720000"/>
          </a:xfrm>
        </p:grpSpPr>
        <p:sp>
          <p:nvSpPr>
            <p:cNvPr id="5" name="矩形 4"/>
            <p:cNvSpPr/>
            <p:nvPr/>
          </p:nvSpPr>
          <p:spPr bwMode="auto">
            <a:xfrm>
              <a:off x="2465333" y="1693037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81317" y="1693037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HTI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5423507" y="1693037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(0)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451391" y="1693037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479275" y="1693037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UC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 bwMode="auto">
            <a:xfrm flipH="1">
              <a:off x="1136256" y="2053037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矩形 32"/>
            <p:cNvSpPr/>
            <p:nvPr/>
          </p:nvSpPr>
          <p:spPr bwMode="auto">
            <a:xfrm>
              <a:off x="4437449" y="1693037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4" name="TextBox 25"/>
          <p:cNvSpPr txBox="1"/>
          <p:nvPr/>
        </p:nvSpPr>
        <p:spPr>
          <a:xfrm>
            <a:off x="2279020" y="2054130"/>
            <a:ext cx="1551000" cy="23318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USB Camera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867903" y="1809466"/>
            <a:ext cx="68584" cy="214911"/>
            <a:chOff x="2495652" y="1491630"/>
            <a:chExt cx="67500" cy="211516"/>
          </a:xfrm>
        </p:grpSpPr>
        <p:cxnSp>
          <p:nvCxnSpPr>
            <p:cNvPr id="36" name="直接连接符 35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椭圆 36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3" name="TextBox 26"/>
          <p:cNvSpPr txBox="1"/>
          <p:nvPr/>
        </p:nvSpPr>
        <p:spPr>
          <a:xfrm>
            <a:off x="7659339" y="2111141"/>
            <a:ext cx="1335392" cy="7491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All-in-one USB camera &amp; PTZ camera</a:t>
            </a: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HD camera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8292742" y="1786367"/>
            <a:ext cx="68584" cy="391827"/>
            <a:chOff x="2686859" y="2857598"/>
            <a:chExt cx="90000" cy="514182"/>
          </a:xfrm>
        </p:grpSpPr>
        <p:cxnSp>
          <p:nvCxnSpPr>
            <p:cNvPr id="65" name="直接连接符 64"/>
            <p:cNvCxnSpPr/>
            <p:nvPr/>
          </p:nvCxnSpPr>
          <p:spPr bwMode="auto">
            <a:xfrm>
              <a:off x="2731859" y="2857598"/>
              <a:ext cx="0" cy="43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椭圆 65"/>
            <p:cNvSpPr/>
            <p:nvPr/>
          </p:nvSpPr>
          <p:spPr bwMode="auto">
            <a:xfrm>
              <a:off x="2686859" y="3281780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8" name="TextBox 25"/>
          <p:cNvSpPr txBox="1"/>
          <p:nvPr/>
        </p:nvSpPr>
        <p:spPr>
          <a:xfrm>
            <a:off x="6573300" y="1983761"/>
            <a:ext cx="1551000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conferencing system series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7351468" y="1809466"/>
            <a:ext cx="68584" cy="214911"/>
            <a:chOff x="2495652" y="1491630"/>
            <a:chExt cx="67500" cy="211516"/>
          </a:xfrm>
        </p:grpSpPr>
        <p:cxnSp>
          <p:nvCxnSpPr>
            <p:cNvPr id="70" name="直接连接符 69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椭圆 70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3" name="TextBox 26"/>
          <p:cNvSpPr txBox="1"/>
          <p:nvPr/>
        </p:nvSpPr>
        <p:spPr>
          <a:xfrm>
            <a:off x="9050705" y="2300572"/>
            <a:ext cx="1554933" cy="655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4- All-in-one USB camera (set on table)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5- </a:t>
            </a:r>
            <a:r>
              <a:rPr lang="en-US" altLang="zh-CN" sz="914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Soundbar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(PTZ camera) 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56779" y="1255715"/>
            <a:ext cx="4390624" cy="517847"/>
            <a:chOff x="6791445" y="1663220"/>
            <a:chExt cx="6188876" cy="729939"/>
          </a:xfrm>
        </p:grpSpPr>
        <p:sp>
          <p:nvSpPr>
            <p:cNvPr id="57" name="矩形 56"/>
            <p:cNvSpPr/>
            <p:nvPr/>
          </p:nvSpPr>
          <p:spPr bwMode="auto">
            <a:xfrm>
              <a:off x="9298481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10251676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VCS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直接连接符 71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矩形 73"/>
            <p:cNvSpPr/>
            <p:nvPr/>
          </p:nvSpPr>
          <p:spPr bwMode="auto">
            <a:xfrm>
              <a:off x="11204871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2158065" y="1663220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997125" y="1801517"/>
            <a:ext cx="68584" cy="603899"/>
            <a:chOff x="2686859" y="2857598"/>
            <a:chExt cx="90000" cy="792477"/>
          </a:xfrm>
        </p:grpSpPr>
        <p:cxnSp>
          <p:nvCxnSpPr>
            <p:cNvPr id="77" name="直接连接符 76"/>
            <p:cNvCxnSpPr/>
            <p:nvPr/>
          </p:nvCxnSpPr>
          <p:spPr bwMode="auto">
            <a:xfrm>
              <a:off x="2731859" y="2857598"/>
              <a:ext cx="0" cy="75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椭圆 77"/>
            <p:cNvSpPr/>
            <p:nvPr/>
          </p:nvSpPr>
          <p:spPr bwMode="auto">
            <a:xfrm>
              <a:off x="2686859" y="3560075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539933" y="2969922"/>
            <a:ext cx="4436067" cy="517847"/>
            <a:chOff x="6791445" y="1663220"/>
            <a:chExt cx="6252932" cy="729939"/>
          </a:xfrm>
        </p:grpSpPr>
        <p:sp>
          <p:nvSpPr>
            <p:cNvPr id="80" name="矩形 79"/>
            <p:cNvSpPr/>
            <p:nvPr/>
          </p:nvSpPr>
          <p:spPr bwMode="auto">
            <a:xfrm>
              <a:off x="9298481" y="1673159"/>
              <a:ext cx="88939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MCA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10315732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VCS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直接连接符 84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矩形 85"/>
            <p:cNvSpPr/>
            <p:nvPr/>
          </p:nvSpPr>
          <p:spPr bwMode="auto">
            <a:xfrm>
              <a:off x="11268927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12222121" y="1663220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8" name="TextBox 25"/>
          <p:cNvSpPr txBox="1"/>
          <p:nvPr/>
        </p:nvSpPr>
        <p:spPr>
          <a:xfrm>
            <a:off x="1871599" y="3743411"/>
            <a:ext cx="1551000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conferencing system series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2649767" y="3546395"/>
            <a:ext cx="68584" cy="214911"/>
            <a:chOff x="2495652" y="1491630"/>
            <a:chExt cx="67500" cy="211516"/>
          </a:xfrm>
        </p:grpSpPr>
        <p:cxnSp>
          <p:nvCxnSpPr>
            <p:cNvPr id="90" name="直接连接符 89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椭圆 90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2" name="TextBox 25"/>
          <p:cNvSpPr txBox="1"/>
          <p:nvPr/>
        </p:nvSpPr>
        <p:spPr>
          <a:xfrm>
            <a:off x="3100437" y="4050588"/>
            <a:ext cx="1072949" cy="23318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Microphone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3581370" y="3561543"/>
            <a:ext cx="68584" cy="214911"/>
            <a:chOff x="2495652" y="1491630"/>
            <a:chExt cx="67500" cy="211516"/>
          </a:xfrm>
        </p:grpSpPr>
        <p:cxnSp>
          <p:nvCxnSpPr>
            <p:cNvPr id="94" name="直接连接符 93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椭圆 94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TextBox 26"/>
          <p:cNvSpPr txBox="1"/>
          <p:nvPr/>
        </p:nvSpPr>
        <p:spPr>
          <a:xfrm>
            <a:off x="3930422" y="4053573"/>
            <a:ext cx="2155351" cy="3736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3x: economical series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4x: elite series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4295425" y="3538446"/>
            <a:ext cx="68584" cy="497862"/>
            <a:chOff x="2686859" y="2857598"/>
            <a:chExt cx="90000" cy="653329"/>
          </a:xfrm>
        </p:grpSpPr>
        <p:cxnSp>
          <p:nvCxnSpPr>
            <p:cNvPr id="98" name="直接连接符 97"/>
            <p:cNvCxnSpPr/>
            <p:nvPr/>
          </p:nvCxnSpPr>
          <p:spPr bwMode="auto">
            <a:xfrm>
              <a:off x="2731859" y="2857598"/>
              <a:ext cx="0" cy="57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" name="椭圆 98"/>
            <p:cNvSpPr/>
            <p:nvPr/>
          </p:nvSpPr>
          <p:spPr bwMode="auto">
            <a:xfrm>
              <a:off x="2686859" y="3420927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6127510" y="1174127"/>
            <a:ext cx="0" cy="529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组合 126"/>
          <p:cNvGrpSpPr/>
          <p:nvPr/>
        </p:nvGrpSpPr>
        <p:grpSpPr>
          <a:xfrm>
            <a:off x="6238774" y="4324724"/>
            <a:ext cx="4392139" cy="510796"/>
            <a:chOff x="6791445" y="1673158"/>
            <a:chExt cx="6191015" cy="720001"/>
          </a:xfrm>
        </p:grpSpPr>
        <p:sp>
          <p:nvSpPr>
            <p:cNvPr id="128" name="矩形 127"/>
            <p:cNvSpPr/>
            <p:nvPr/>
          </p:nvSpPr>
          <p:spPr bwMode="auto">
            <a:xfrm>
              <a:off x="9298481" y="1673159"/>
              <a:ext cx="88939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MCU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10315731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VCS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直接连接符 132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矩形 133"/>
            <p:cNvSpPr/>
            <p:nvPr/>
          </p:nvSpPr>
          <p:spPr bwMode="auto">
            <a:xfrm>
              <a:off x="11011295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11706859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12402422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7" name="TextBox 25"/>
          <p:cNvSpPr txBox="1"/>
          <p:nvPr/>
        </p:nvSpPr>
        <p:spPr>
          <a:xfrm>
            <a:off x="6593166" y="5091163"/>
            <a:ext cx="1551000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conferencing system series</a:t>
            </a:r>
          </a:p>
        </p:txBody>
      </p:sp>
      <p:grpSp>
        <p:nvGrpSpPr>
          <p:cNvPr id="138" name="组合 137"/>
          <p:cNvGrpSpPr/>
          <p:nvPr/>
        </p:nvGrpSpPr>
        <p:grpSpPr>
          <a:xfrm>
            <a:off x="7371333" y="4871423"/>
            <a:ext cx="68584" cy="246901"/>
            <a:chOff x="2495652" y="1491630"/>
            <a:chExt cx="67500" cy="211516"/>
          </a:xfrm>
        </p:grpSpPr>
        <p:cxnSp>
          <p:nvCxnSpPr>
            <p:cNvPr id="139" name="直接连接符 138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椭圆 139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1" name="TextBox 25"/>
          <p:cNvSpPr txBox="1"/>
          <p:nvPr/>
        </p:nvSpPr>
        <p:spPr>
          <a:xfrm>
            <a:off x="7852300" y="5106310"/>
            <a:ext cx="1072949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control unit</a:t>
            </a:r>
          </a:p>
        </p:txBody>
      </p:sp>
      <p:grpSp>
        <p:nvGrpSpPr>
          <p:cNvPr id="142" name="组合 141"/>
          <p:cNvGrpSpPr/>
          <p:nvPr/>
        </p:nvGrpSpPr>
        <p:grpSpPr>
          <a:xfrm>
            <a:off x="8333232" y="4886570"/>
            <a:ext cx="68584" cy="246901"/>
            <a:chOff x="2495652" y="1491630"/>
            <a:chExt cx="67500" cy="211516"/>
          </a:xfrm>
        </p:grpSpPr>
        <p:cxnSp>
          <p:nvCxnSpPr>
            <p:cNvPr id="143" name="直接连接符 142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" name="椭圆 143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6238774" y="2915959"/>
            <a:ext cx="4392139" cy="510796"/>
            <a:chOff x="6791445" y="1673158"/>
            <a:chExt cx="6191015" cy="720001"/>
          </a:xfrm>
        </p:grpSpPr>
        <p:sp>
          <p:nvSpPr>
            <p:cNvPr id="156" name="矩形 155"/>
            <p:cNvSpPr/>
            <p:nvPr/>
          </p:nvSpPr>
          <p:spPr bwMode="auto">
            <a:xfrm>
              <a:off x="9298481" y="1673159"/>
              <a:ext cx="88939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TS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>
              <a:off x="10315731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VCS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60" name="直接连接符 159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直接连接符 160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" name="矩形 161"/>
            <p:cNvSpPr/>
            <p:nvPr/>
          </p:nvSpPr>
          <p:spPr bwMode="auto">
            <a:xfrm>
              <a:off x="11011295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>
              <a:off x="11706859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>
              <a:off x="12402422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5" name="TextBox 25"/>
          <p:cNvSpPr txBox="1"/>
          <p:nvPr/>
        </p:nvSpPr>
        <p:spPr>
          <a:xfrm>
            <a:off x="6562870" y="3667249"/>
            <a:ext cx="1551000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conferencing system series</a:t>
            </a:r>
          </a:p>
        </p:txBody>
      </p:sp>
      <p:grpSp>
        <p:nvGrpSpPr>
          <p:cNvPr id="166" name="组合 165"/>
          <p:cNvGrpSpPr/>
          <p:nvPr/>
        </p:nvGrpSpPr>
        <p:grpSpPr>
          <a:xfrm>
            <a:off x="7341038" y="3447509"/>
            <a:ext cx="68584" cy="246901"/>
            <a:chOff x="2495652" y="1491630"/>
            <a:chExt cx="67500" cy="211516"/>
          </a:xfrm>
        </p:grpSpPr>
        <p:cxnSp>
          <p:nvCxnSpPr>
            <p:cNvPr id="167" name="直接连接符 166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" name="椭圆 167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9" name="TextBox 25"/>
          <p:cNvSpPr txBox="1"/>
          <p:nvPr/>
        </p:nvSpPr>
        <p:spPr>
          <a:xfrm>
            <a:off x="7822005" y="3682397"/>
            <a:ext cx="1072949" cy="23318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</a:t>
            </a:r>
          </a:p>
        </p:txBody>
      </p:sp>
      <p:grpSp>
        <p:nvGrpSpPr>
          <p:cNvPr id="170" name="组合 169"/>
          <p:cNvGrpSpPr/>
          <p:nvPr/>
        </p:nvGrpSpPr>
        <p:grpSpPr>
          <a:xfrm>
            <a:off x="8302937" y="3462657"/>
            <a:ext cx="68584" cy="246901"/>
            <a:chOff x="2495652" y="1491630"/>
            <a:chExt cx="67500" cy="211516"/>
          </a:xfrm>
        </p:grpSpPr>
        <p:cxnSp>
          <p:nvCxnSpPr>
            <p:cNvPr id="171" name="直接连接符 170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" name="椭圆 171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28844" y="4490259"/>
            <a:ext cx="4436067" cy="517847"/>
            <a:chOff x="6791445" y="1663220"/>
            <a:chExt cx="6252932" cy="729939"/>
          </a:xfrm>
        </p:grpSpPr>
        <p:sp>
          <p:nvSpPr>
            <p:cNvPr id="8" name="矩形 7"/>
            <p:cNvSpPr/>
            <p:nvPr/>
          </p:nvSpPr>
          <p:spPr bwMode="auto">
            <a:xfrm>
              <a:off x="9298481" y="1673159"/>
              <a:ext cx="88939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HTI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0315732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ER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接连接符 18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矩形 19"/>
            <p:cNvSpPr/>
            <p:nvPr/>
          </p:nvSpPr>
          <p:spPr bwMode="auto">
            <a:xfrm>
              <a:off x="11268927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2222121" y="1663220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(0)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TextBox 26"/>
          <p:cNvSpPr txBox="1"/>
          <p:nvPr/>
        </p:nvSpPr>
        <p:spPr>
          <a:xfrm>
            <a:off x="3307449" y="5314006"/>
            <a:ext cx="3136334" cy="561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Category: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medium</a:t>
            </a:r>
            <a:endParaRPr lang="en-US" altLang="zh-CN" sz="10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588649" y="5025037"/>
            <a:ext cx="68584" cy="288969"/>
            <a:chOff x="2686859" y="2857598"/>
            <a:chExt cx="90000" cy="593694"/>
          </a:xfrm>
        </p:grpSpPr>
        <p:cxnSp>
          <p:nvCxnSpPr>
            <p:cNvPr id="27" name="直接连接符 26"/>
            <p:cNvCxnSpPr/>
            <p:nvPr/>
          </p:nvCxnSpPr>
          <p:spPr bwMode="auto">
            <a:xfrm>
              <a:off x="2731859" y="2857598"/>
              <a:ext cx="0" cy="50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2686859" y="336129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TextBox 25"/>
          <p:cNvSpPr txBox="1"/>
          <p:nvPr/>
        </p:nvSpPr>
        <p:spPr>
          <a:xfrm>
            <a:off x="2248593" y="5203088"/>
            <a:ext cx="1293385" cy="231786"/>
          </a:xfrm>
          <a:prstGeom prst="rect">
            <a:avLst/>
          </a:prstGeom>
          <a:noFill/>
        </p:spPr>
        <p:txBody>
          <a:bodyPr wrap="square" lIns="68306" tIns="34152" rIns="68306" bIns="34152" rtlCol="0">
            <a:noAutofit/>
          </a:bodyPr>
          <a:lstStyle/>
          <a:p>
            <a:pPr algn="ctr"/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headset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837476" y="4958424"/>
            <a:ext cx="68584" cy="214911"/>
            <a:chOff x="2495652" y="1491630"/>
            <a:chExt cx="67500" cy="211516"/>
          </a:xfrm>
        </p:grpSpPr>
        <p:cxnSp>
          <p:nvCxnSpPr>
            <p:cNvPr id="31" name="直接连接符 30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椭圆 31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263345" y="5532724"/>
            <a:ext cx="4390624" cy="1360758"/>
            <a:chOff x="1111234" y="2357796"/>
            <a:chExt cx="5761677" cy="1785679"/>
          </a:xfrm>
        </p:grpSpPr>
        <p:sp>
          <p:nvSpPr>
            <p:cNvPr id="116" name="TextBox 26">
              <a:extLst>
                <a:ext uri="{FF2B5EF4-FFF2-40B4-BE49-F238E27FC236}">
                  <a16:creationId xmlns:a16="http://schemas.microsoft.com/office/drawing/2014/main" id="{892E0AA4-3FBA-4AED-AB93-D94B6DBB9B28}"/>
                </a:ext>
              </a:extLst>
            </p:cNvPr>
            <p:cNvSpPr txBox="1"/>
            <p:nvPr/>
          </p:nvSpPr>
          <p:spPr>
            <a:xfrm>
              <a:off x="3234709" y="3375840"/>
              <a:ext cx="1562595" cy="767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sz="1067" b="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IP Speaker Series of products</a:t>
              </a:r>
            </a:p>
          </p:txBody>
        </p: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55450B14-34E3-450A-A9D0-1798F4FC2654}"/>
                </a:ext>
              </a:extLst>
            </p:cNvPr>
            <p:cNvGrpSpPr/>
            <p:nvPr/>
          </p:nvGrpSpPr>
          <p:grpSpPr>
            <a:xfrm>
              <a:off x="3782965" y="3054154"/>
              <a:ext cx="90000" cy="396615"/>
              <a:chOff x="2686859" y="2857598"/>
              <a:chExt cx="90000" cy="396615"/>
            </a:xfrm>
          </p:grpSpPr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43ABC588-EBC1-40C7-A94C-11F60FA0D94D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324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EE6D2627-C26B-4AD7-9030-70EA72F14460}"/>
                  </a:ext>
                </a:extLst>
              </p:cNvPr>
              <p:cNvSpPr/>
              <p:nvPr/>
            </p:nvSpPr>
            <p:spPr bwMode="auto">
              <a:xfrm>
                <a:off x="2686859" y="3164213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8" name="TextBox 25">
              <a:extLst>
                <a:ext uri="{FF2B5EF4-FFF2-40B4-BE49-F238E27FC236}">
                  <a16:creationId xmlns:a16="http://schemas.microsoft.com/office/drawing/2014/main" id="{BDFFCBFE-B587-49C0-B629-9AB0CAC4F756}"/>
                </a:ext>
              </a:extLst>
            </p:cNvPr>
            <p:cNvSpPr txBox="1"/>
            <p:nvPr/>
          </p:nvSpPr>
          <p:spPr>
            <a:xfrm>
              <a:off x="1526594" y="3404628"/>
              <a:ext cx="2035330" cy="521487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pPr algn="ctr"/>
              <a:r>
                <a:rPr lang="en-US" altLang="zh-CN" sz="1067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Video conferencing system series</a:t>
              </a:r>
            </a:p>
          </p:txBody>
        </p: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9BBF5DC3-7818-45ED-8304-5D81F53F4F37}"/>
                </a:ext>
              </a:extLst>
            </p:cNvPr>
            <p:cNvGrpSpPr/>
            <p:nvPr/>
          </p:nvGrpSpPr>
          <p:grpSpPr>
            <a:xfrm>
              <a:off x="2547760" y="3084465"/>
              <a:ext cx="90000" cy="282021"/>
              <a:chOff x="2495652" y="1491630"/>
              <a:chExt cx="67500" cy="211516"/>
            </a:xfrm>
          </p:grpSpPr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id="{EFF48497-0288-444F-918C-DE4FC5F2E105}"/>
                  </a:ext>
                </a:extLst>
              </p:cNvPr>
              <p:cNvCxnSpPr/>
              <p:nvPr/>
            </p:nvCxnSpPr>
            <p:spPr bwMode="auto">
              <a:xfrm>
                <a:off x="2529402" y="1491630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D30867C0-5DD9-46F2-80F8-4B4AC7FFA996}"/>
                  </a:ext>
                </a:extLst>
              </p:cNvPr>
              <p:cNvSpPr/>
              <p:nvPr/>
            </p:nvSpPr>
            <p:spPr bwMode="auto">
              <a:xfrm>
                <a:off x="2495652" y="1635646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20" name="TextBox 26">
              <a:extLst>
                <a:ext uri="{FF2B5EF4-FFF2-40B4-BE49-F238E27FC236}">
                  <a16:creationId xmlns:a16="http://schemas.microsoft.com/office/drawing/2014/main" id="{892E0AA4-3FBA-4AED-AB93-D94B6DBB9B28}"/>
                </a:ext>
              </a:extLst>
            </p:cNvPr>
            <p:cNvSpPr txBox="1"/>
            <p:nvPr/>
          </p:nvSpPr>
          <p:spPr>
            <a:xfrm>
              <a:off x="4861692" y="3357549"/>
              <a:ext cx="622843" cy="5521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sz="1067" b="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Horn</a:t>
              </a: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1111234" y="2357796"/>
              <a:ext cx="5761677" cy="679554"/>
              <a:chOff x="6791445" y="1663220"/>
              <a:chExt cx="6188876" cy="729939"/>
            </a:xfrm>
          </p:grpSpPr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A2A3A057-05AD-43EB-BC82-F10B9D1643C2}"/>
                  </a:ext>
                </a:extLst>
              </p:cNvPr>
              <p:cNvSpPr/>
              <p:nvPr/>
            </p:nvSpPr>
            <p:spPr bwMode="auto">
              <a:xfrm>
                <a:off x="9298481" y="1673159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1AD1CD3E-C3B5-4E95-B388-457F82E2882F}"/>
                  </a:ext>
                </a:extLst>
              </p:cNvPr>
              <p:cNvSpPr/>
              <p:nvPr/>
            </p:nvSpPr>
            <p:spPr bwMode="auto">
              <a:xfrm>
                <a:off x="6791445" y="1673159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DH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468D88D4-83D8-4011-8DA8-ABBB4FA1B26E}"/>
                  </a:ext>
                </a:extLst>
              </p:cNvPr>
              <p:cNvSpPr/>
              <p:nvPr/>
            </p:nvSpPr>
            <p:spPr bwMode="auto">
              <a:xfrm>
                <a:off x="10251676" y="1673159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EC43A425-E1DC-4C3B-AB26-C58C92A71E76}"/>
                  </a:ext>
                </a:extLst>
              </p:cNvPr>
              <p:cNvSpPr/>
              <p:nvPr/>
            </p:nvSpPr>
            <p:spPr bwMode="auto">
              <a:xfrm>
                <a:off x="7989403" y="1673159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VCS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A7D45BBE-A025-451B-8320-0349DB6D94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646384" y="2033159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id="{A7D45BBE-A025-451B-8320-0349DB6D94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958350" y="2033159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468D88D4-83D8-4011-8DA8-ABBB4FA1B26E}"/>
                  </a:ext>
                </a:extLst>
              </p:cNvPr>
              <p:cNvSpPr/>
              <p:nvPr/>
            </p:nvSpPr>
            <p:spPr bwMode="auto">
              <a:xfrm>
                <a:off x="11204871" y="1673159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468D88D4-83D8-4011-8DA8-ABBB4FA1B26E}"/>
                  </a:ext>
                </a:extLst>
              </p:cNvPr>
              <p:cNvSpPr/>
              <p:nvPr/>
            </p:nvSpPr>
            <p:spPr bwMode="auto">
              <a:xfrm>
                <a:off x="12158065" y="1663220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5450B14-34E3-450A-A9D0-1798F4FC2654}"/>
                </a:ext>
              </a:extLst>
            </p:cNvPr>
            <p:cNvGrpSpPr/>
            <p:nvPr/>
          </p:nvGrpSpPr>
          <p:grpSpPr>
            <a:xfrm>
              <a:off x="4707304" y="3074034"/>
              <a:ext cx="90000" cy="439780"/>
              <a:chOff x="2686859" y="2857598"/>
              <a:chExt cx="90000" cy="439780"/>
            </a:xfrm>
          </p:grpSpPr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43ABC588-EBC1-40C7-A94C-11F60FA0D94D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36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EE6D2627-C26B-4AD7-9030-70EA72F14460}"/>
                  </a:ext>
                </a:extLst>
              </p:cNvPr>
              <p:cNvSpPr/>
              <p:nvPr/>
            </p:nvSpPr>
            <p:spPr bwMode="auto">
              <a:xfrm>
                <a:off x="2686859" y="320737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3942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024" y="55043"/>
            <a:ext cx="10972800" cy="754095"/>
          </a:xfrm>
        </p:spPr>
        <p:txBody>
          <a:bodyPr>
            <a:normAutofit/>
          </a:bodyPr>
          <a:lstStyle/>
          <a:p>
            <a:r>
              <a:rPr lang="en-US" altLang="zh-CN" dirty="0"/>
              <a:t>Speed Dome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346519" y="2162882"/>
            <a:ext cx="781349" cy="3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0" dirty="0">
              <a:solidFill>
                <a:prstClr val="black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3337333" y="3336324"/>
            <a:ext cx="1284191" cy="26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Optical Zoom: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00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fixed lens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03: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05: 5x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15: 15x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16: 16x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20: 20x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25: 25x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30: 30x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32: 32x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33: 33x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40: 40x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45: 45x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48: 48x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50: 50x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60: 60x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3741006" y="2153381"/>
            <a:ext cx="177767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Platform: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F/P/Q: high end platform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G/D: mid end platform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H/T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low end platform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5656427" y="2162882"/>
            <a:ext cx="1630725" cy="5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P/T Type: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High speed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General speed 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910764" y="2162882"/>
            <a:ext cx="1375268" cy="39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Camera Type</a:t>
            </a:r>
            <a:r>
              <a:rPr lang="zh-CN" altLang="en-US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SD: </a:t>
            </a:r>
            <a:r>
              <a:rPr lang="en-US" altLang="zh-CN" sz="105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Speed Dome</a:t>
            </a:r>
            <a:endParaRPr lang="en-US" altLang="zh-CN" sz="105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6549751" y="3330631"/>
            <a:ext cx="933251" cy="5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Interface: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N: Network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HD-CVI</a:t>
            </a:r>
          </a:p>
        </p:txBody>
      </p:sp>
      <p:sp>
        <p:nvSpPr>
          <p:cNvPr id="76" name="TextBox 76"/>
          <p:cNvSpPr>
            <a:spLocks noChangeArrowheads="1"/>
          </p:cNvSpPr>
          <p:nvPr/>
        </p:nvSpPr>
        <p:spPr bwMode="auto">
          <a:xfrm>
            <a:off x="7083775" y="2162882"/>
            <a:ext cx="1747004" cy="119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AI Function: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Professional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Ultra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Y: Lite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I:  Non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T: AI for Traffic</a:t>
            </a:r>
          </a:p>
        </p:txBody>
      </p:sp>
      <p:sp>
        <p:nvSpPr>
          <p:cNvPr id="82" name="TextBox 72"/>
          <p:cNvSpPr>
            <a:spLocks noChangeArrowheads="1"/>
          </p:cNvSpPr>
          <p:nvPr/>
        </p:nvSpPr>
        <p:spPr bwMode="auto">
          <a:xfrm>
            <a:off x="2616639" y="2162882"/>
            <a:ext cx="807677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Resolution: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4K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040503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5658355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270861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2579787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3349429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119071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7197639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1810145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6C3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6427997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TextBox 76"/>
          <p:cNvSpPr>
            <a:spLocks noChangeArrowheads="1"/>
          </p:cNvSpPr>
          <p:nvPr/>
        </p:nvSpPr>
        <p:spPr bwMode="auto">
          <a:xfrm>
            <a:off x="8249242" y="2162882"/>
            <a:ext cx="207030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Ext1.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NA: Default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White light &amp; IR illumination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 : White light illumination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IR: IR illumination(for SD6AL)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W: Wi-Fi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SL: Anti-Corrosion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Y: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Anticorrosive coating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4G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G5: 5G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Q: Low power consumption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Optical Fiber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GPS + G-sensor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Magnetic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encoder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WP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Hydrological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Monitoring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7967281" y="958752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9506565" y="958752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8736923" y="958752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矩形 119"/>
          <p:cNvSpPr/>
          <p:nvPr/>
        </p:nvSpPr>
        <p:spPr bwMode="auto">
          <a:xfrm>
            <a:off x="11045847" y="959937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矩形 121"/>
          <p:cNvSpPr/>
          <p:nvPr/>
        </p:nvSpPr>
        <p:spPr bwMode="auto">
          <a:xfrm>
            <a:off x="10276207" y="958752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PV1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8" name="TextBox 76"/>
          <p:cNvSpPr>
            <a:spLocks noChangeArrowheads="1"/>
          </p:cNvSpPr>
          <p:nvPr/>
        </p:nvSpPr>
        <p:spPr bwMode="auto">
          <a:xfrm>
            <a:off x="10396191" y="3224287"/>
            <a:ext cx="1488563" cy="10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Ext2.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PV: Active deterrence with white light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PV1: Active deterrence with red &amp; blue light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134" name="TextBox 76"/>
          <p:cNvSpPr>
            <a:spLocks noChangeArrowheads="1"/>
          </p:cNvSpPr>
          <p:nvPr/>
        </p:nvSpPr>
        <p:spPr bwMode="auto">
          <a:xfrm>
            <a:off x="11142517" y="2162882"/>
            <a:ext cx="1111530" cy="10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Ext3. 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NA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S2: Gen 2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S3: Gen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SP: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olar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power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 bwMode="auto">
          <a:xfrm>
            <a:off x="1377545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4" name="直接连接符 63"/>
          <p:cNvCxnSpPr/>
          <p:nvPr/>
        </p:nvCxnSpPr>
        <p:spPr bwMode="auto">
          <a:xfrm>
            <a:off x="2913437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8" name="直接连接符 67"/>
          <p:cNvCxnSpPr/>
          <p:nvPr/>
        </p:nvCxnSpPr>
        <p:spPr bwMode="auto">
          <a:xfrm>
            <a:off x="609599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2" name="直接连接符 71"/>
          <p:cNvCxnSpPr/>
          <p:nvPr/>
        </p:nvCxnSpPr>
        <p:spPr bwMode="auto">
          <a:xfrm>
            <a:off x="5985221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8" name="直接连接符 77"/>
          <p:cNvCxnSpPr/>
          <p:nvPr/>
        </p:nvCxnSpPr>
        <p:spPr bwMode="auto">
          <a:xfrm>
            <a:off x="7521113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9" name="直接连接符 78"/>
          <p:cNvCxnSpPr/>
          <p:nvPr/>
        </p:nvCxnSpPr>
        <p:spPr bwMode="auto">
          <a:xfrm>
            <a:off x="9057005" y="1684841"/>
            <a:ext cx="0" cy="405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3" name="直接连接符 82"/>
          <p:cNvCxnSpPr/>
          <p:nvPr/>
        </p:nvCxnSpPr>
        <p:spPr bwMode="auto">
          <a:xfrm>
            <a:off x="11360847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" name="矩形 3"/>
          <p:cNvSpPr/>
          <p:nvPr/>
        </p:nvSpPr>
        <p:spPr>
          <a:xfrm>
            <a:off x="1496917" y="3324931"/>
            <a:ext cx="1802096" cy="3162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SD Appearance: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1A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1”Indoor IR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22/29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2”Indoor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2A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2”Outdoor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3A: 3”Outdoor IR</a:t>
            </a:r>
          </a:p>
          <a:p>
            <a:pPr>
              <a:spcBef>
                <a:spcPct val="0"/>
              </a:spcBef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3E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3”Outdoor </a:t>
            </a:r>
            <a:r>
              <a:rPr lang="en-US" altLang="zh-CN" sz="1050" dirty="0" err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TiOC</a:t>
            </a:r>
            <a:endParaRPr lang="en-US" altLang="zh-CN" sz="105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42/42C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4”Indoor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40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4”Outdoor </a:t>
            </a:r>
            <a:endParaRPr lang="en-US" altLang="zh-CN" sz="105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4A: 4” Indoor IR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49: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4”Outdoor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IR</a:t>
            </a:r>
          </a:p>
          <a:p>
            <a:pPr>
              <a:spcBef>
                <a:spcPct val="0"/>
              </a:spcBef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4E: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4”Outdoor </a:t>
            </a:r>
            <a:r>
              <a:rPr lang="en-US" altLang="zh-CN" sz="1050" dirty="0" err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TiOC</a:t>
            </a:r>
            <a:endParaRPr lang="en-US" altLang="zh-CN" sz="105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52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5”Indoor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50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5”Outdoor </a:t>
            </a:r>
          </a:p>
          <a:p>
            <a:pPr>
              <a:spcBef>
                <a:spcPct val="0"/>
              </a:spcBef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5A/59: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5”Outdoor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60: 6”Outdoor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6CE/6C3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6”Outdoor 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6AE/6AL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6”Outdoor 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8A/8A3/8C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 8’’ Outdoor IR</a:t>
            </a:r>
          </a:p>
          <a:p>
            <a:pPr algn="ctr">
              <a:spcBef>
                <a:spcPct val="0"/>
              </a:spcBef>
              <a:buNone/>
            </a:pP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45491" y="1588751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 bwMode="auto">
          <a:xfrm>
            <a:off x="4888713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 bwMode="auto">
          <a:xfrm>
            <a:off x="903990" y="1287178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接连接符 61"/>
          <p:cNvCxnSpPr/>
          <p:nvPr/>
        </p:nvCxnSpPr>
        <p:spPr bwMode="auto">
          <a:xfrm>
            <a:off x="5521866" y="1287178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接连接符 64"/>
          <p:cNvCxnSpPr/>
          <p:nvPr/>
        </p:nvCxnSpPr>
        <p:spPr bwMode="auto">
          <a:xfrm>
            <a:off x="7827639" y="1287178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接连接符 66"/>
          <p:cNvCxnSpPr/>
          <p:nvPr/>
        </p:nvCxnSpPr>
        <p:spPr bwMode="auto">
          <a:xfrm>
            <a:off x="10136565" y="1287178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直接连接符 68"/>
          <p:cNvCxnSpPr/>
          <p:nvPr/>
        </p:nvCxnSpPr>
        <p:spPr bwMode="auto">
          <a:xfrm>
            <a:off x="10906207" y="1287178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直接连接符 69"/>
          <p:cNvCxnSpPr/>
          <p:nvPr/>
        </p:nvCxnSpPr>
        <p:spPr>
          <a:xfrm>
            <a:off x="3681383" y="1588751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0592897" y="1588751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753167" y="1588751"/>
            <a:ext cx="0" cy="17312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 bwMode="auto">
          <a:xfrm>
            <a:off x="4449329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7967281" y="1667933"/>
            <a:ext cx="216928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5211956" y="1588751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70"/>
          <p:cNvSpPr>
            <a:spLocks noChangeArrowheads="1"/>
          </p:cNvSpPr>
          <p:nvPr/>
        </p:nvSpPr>
        <p:spPr bwMode="auto">
          <a:xfrm>
            <a:off x="4713587" y="3336324"/>
            <a:ext cx="1284191" cy="119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Sensor target: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 1.8” COMS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B/C: 2.8” COMS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Dual Sensor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1.2'' CMOS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2/3” CMOS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55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041328" y="215276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SDT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4719504" y="271007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21784" y="215276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880416" y="215276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799960" y="215276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558592" y="271007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960872" y="215276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8X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639048" y="271007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9316091" y="215276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1125988" y="271007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1050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478136" y="215275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878786" y="2528440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/>
          <p:cNvCxnSpPr/>
          <p:nvPr/>
        </p:nvCxnSpPr>
        <p:spPr bwMode="auto">
          <a:xfrm>
            <a:off x="10062491" y="2528440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/>
          <p:cNvCxnSpPr/>
          <p:nvPr/>
        </p:nvCxnSpPr>
        <p:spPr bwMode="auto">
          <a:xfrm>
            <a:off x="10752643" y="2528440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矩形 22"/>
          <p:cNvSpPr/>
          <p:nvPr/>
        </p:nvSpPr>
        <p:spPr bwMode="auto">
          <a:xfrm>
            <a:off x="8378194" y="215275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0206449" y="215276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PV1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9143454" y="2528440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接连接符 29"/>
          <p:cNvCxnSpPr/>
          <p:nvPr/>
        </p:nvCxnSpPr>
        <p:spPr bwMode="auto">
          <a:xfrm>
            <a:off x="1387204" y="2894742"/>
            <a:ext cx="0" cy="3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1" name="直接连接符 30"/>
          <p:cNvCxnSpPr/>
          <p:nvPr/>
        </p:nvCxnSpPr>
        <p:spPr bwMode="auto">
          <a:xfrm>
            <a:off x="510199" y="2894742"/>
            <a:ext cx="0" cy="3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2" name="矩形 31"/>
          <p:cNvSpPr/>
          <p:nvPr/>
        </p:nvSpPr>
        <p:spPr bwMode="auto">
          <a:xfrm>
            <a:off x="4719504" y="162391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6569429" y="162391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5660227" y="162391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 flipV="1">
            <a:off x="5187730" y="1373110"/>
            <a:ext cx="0" cy="250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7" name="直接连接符 46"/>
          <p:cNvCxnSpPr/>
          <p:nvPr/>
        </p:nvCxnSpPr>
        <p:spPr bwMode="auto">
          <a:xfrm flipV="1">
            <a:off x="6017095" y="1373110"/>
            <a:ext cx="0" cy="2508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9" name="TextBox 73"/>
          <p:cNvSpPr>
            <a:spLocks noChangeArrowheads="1"/>
          </p:cNvSpPr>
          <p:nvPr/>
        </p:nvSpPr>
        <p:spPr bwMode="auto">
          <a:xfrm>
            <a:off x="4535110" y="792524"/>
            <a:ext cx="1170016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High speed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General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speed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P/T Type</a:t>
            </a: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0" name="TextBox 76"/>
          <p:cNvSpPr>
            <a:spLocks noChangeArrowheads="1"/>
          </p:cNvSpPr>
          <p:nvPr/>
        </p:nvSpPr>
        <p:spPr bwMode="auto">
          <a:xfrm>
            <a:off x="5644021" y="792524"/>
            <a:ext cx="933251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Network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HD-CVI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Interface</a:t>
            </a: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1" name="TextBox 76"/>
          <p:cNvSpPr>
            <a:spLocks noChangeArrowheads="1"/>
          </p:cNvSpPr>
          <p:nvPr/>
        </p:nvSpPr>
        <p:spPr bwMode="auto">
          <a:xfrm>
            <a:off x="6533134" y="792524"/>
            <a:ext cx="1747004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Ultra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AI Function: </a:t>
            </a:r>
          </a:p>
        </p:txBody>
      </p:sp>
      <p:cxnSp>
        <p:nvCxnSpPr>
          <p:cNvPr id="56" name="直接连接符 55"/>
          <p:cNvCxnSpPr/>
          <p:nvPr/>
        </p:nvCxnSpPr>
        <p:spPr bwMode="auto">
          <a:xfrm flipV="1">
            <a:off x="6943370" y="1373110"/>
            <a:ext cx="0" cy="2508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57" name="TextBox 69"/>
          <p:cNvSpPr>
            <a:spLocks noChangeArrowheads="1"/>
          </p:cNvSpPr>
          <p:nvPr/>
        </p:nvSpPr>
        <p:spPr bwMode="auto">
          <a:xfrm>
            <a:off x="168567" y="3303283"/>
            <a:ext cx="653080" cy="39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818077" y="3287894"/>
            <a:ext cx="1547026" cy="4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Camera Type</a:t>
            </a:r>
            <a:r>
              <a:rPr lang="zh-CN" altLang="en-US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SDT: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Multi-sensor PTZ</a:t>
            </a:r>
            <a:endParaRPr lang="en-US" altLang="zh-CN" sz="105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9" name="TextBox 69"/>
          <p:cNvSpPr>
            <a:spLocks noChangeArrowheads="1"/>
          </p:cNvSpPr>
          <p:nvPr/>
        </p:nvSpPr>
        <p:spPr bwMode="auto">
          <a:xfrm>
            <a:off x="312878" y="1319435"/>
            <a:ext cx="1547026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PTZ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Positioning System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ECA: Explosion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camera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Camera Type</a:t>
            </a:r>
            <a:r>
              <a:rPr lang="zh-CN" altLang="en-US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V="1">
            <a:off x="1401328" y="1901957"/>
            <a:ext cx="0" cy="250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1" name="TextBox 72"/>
          <p:cNvSpPr>
            <a:spLocks noChangeArrowheads="1"/>
          </p:cNvSpPr>
          <p:nvPr/>
        </p:nvSpPr>
        <p:spPr bwMode="auto">
          <a:xfrm>
            <a:off x="2922080" y="3292135"/>
            <a:ext cx="1212039" cy="8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Resolution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 5Mp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4K</a:t>
            </a:r>
          </a:p>
        </p:txBody>
      </p:sp>
      <p:sp>
        <p:nvSpPr>
          <p:cNvPr id="62" name="TextBox 70"/>
          <p:cNvSpPr>
            <a:spLocks noChangeArrowheads="1"/>
          </p:cNvSpPr>
          <p:nvPr/>
        </p:nvSpPr>
        <p:spPr bwMode="auto">
          <a:xfrm>
            <a:off x="3739578" y="3283767"/>
            <a:ext cx="1284191" cy="26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Optical Zoom: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00: fixed lens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03: 3x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04: 4x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12: 12x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16: 16x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25: 25x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30: 30x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31: 31x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32: 32x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33: 33x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40: 40x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45: 45x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48: 48x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50: 50x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60: 60x</a:t>
            </a:r>
          </a:p>
        </p:txBody>
      </p:sp>
      <p:sp>
        <p:nvSpPr>
          <p:cNvPr id="63" name="TextBox 72"/>
          <p:cNvSpPr>
            <a:spLocks noChangeArrowheads="1"/>
          </p:cNvSpPr>
          <p:nvPr/>
        </p:nvSpPr>
        <p:spPr bwMode="auto">
          <a:xfrm>
            <a:off x="4764079" y="4226043"/>
            <a:ext cx="1212039" cy="8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Resolution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 5Mp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4K</a:t>
            </a:r>
          </a:p>
        </p:txBody>
      </p:sp>
      <p:sp>
        <p:nvSpPr>
          <p:cNvPr id="65" name="矩形 64"/>
          <p:cNvSpPr/>
          <p:nvPr/>
        </p:nvSpPr>
        <p:spPr>
          <a:xfrm>
            <a:off x="2895359" y="2830464"/>
            <a:ext cx="1636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PTZ Camera Feature</a:t>
            </a:r>
            <a:endParaRPr lang="en-US" altLang="zh-CN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4852166" y="3609933"/>
            <a:ext cx="23670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4752827" y="3376533"/>
            <a:ext cx="2612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Panorama </a:t>
            </a: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Camera </a:t>
            </a:r>
            <a:r>
              <a:rPr lang="en-US" altLang="zh-CN" sz="12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Feature</a:t>
            </a:r>
            <a:endParaRPr lang="en-US" altLang="zh-CN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68" name="TextBox 72"/>
          <p:cNvSpPr>
            <a:spLocks noChangeArrowheads="1"/>
          </p:cNvSpPr>
          <p:nvPr/>
        </p:nvSpPr>
        <p:spPr bwMode="auto">
          <a:xfrm>
            <a:off x="5663859" y="4229985"/>
            <a:ext cx="1334501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Lens Type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Z: Zoom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Fixed zoom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 bwMode="auto">
          <a:xfrm>
            <a:off x="6003908" y="3609933"/>
            <a:ext cx="0" cy="54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70" name="TextBox 72"/>
          <p:cNvSpPr>
            <a:spLocks noChangeArrowheads="1"/>
          </p:cNvSpPr>
          <p:nvPr/>
        </p:nvSpPr>
        <p:spPr bwMode="auto">
          <a:xfrm>
            <a:off x="6259165" y="4237172"/>
            <a:ext cx="1334501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Optical Zoom: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4x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 5x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71" name="TextBox 72"/>
          <p:cNvSpPr>
            <a:spLocks noChangeArrowheads="1"/>
          </p:cNvSpPr>
          <p:nvPr/>
        </p:nvSpPr>
        <p:spPr bwMode="auto">
          <a:xfrm>
            <a:off x="7305092" y="3269504"/>
            <a:ext cx="1654427" cy="10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Platform: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F/P/Q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high end platform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G/D: mid end platform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H/T: low end platform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72" name="TextBox 72"/>
          <p:cNvSpPr>
            <a:spLocks noChangeArrowheads="1"/>
          </p:cNvSpPr>
          <p:nvPr/>
        </p:nvSpPr>
        <p:spPr bwMode="auto">
          <a:xfrm>
            <a:off x="7548597" y="4770523"/>
            <a:ext cx="1090879" cy="21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PTZ </a:t>
            </a: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Camera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Sensor Size: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 1/1.8”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B: 1/2.8”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1/2.8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”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Dual-sensor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 4/3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”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1/1.2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”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2/3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”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I:  1/2.9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”</a:t>
            </a:r>
            <a:endParaRPr lang="en-US" altLang="zh-CN" sz="105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73" name="TextBox 76"/>
          <p:cNvSpPr>
            <a:spLocks noChangeArrowheads="1"/>
          </p:cNvSpPr>
          <p:nvPr/>
        </p:nvSpPr>
        <p:spPr bwMode="auto">
          <a:xfrm>
            <a:off x="9688812" y="5760822"/>
            <a:ext cx="1437176" cy="12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Ext 2.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(NA: Default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)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PV: Active deterrence with white light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PV1: Active deterrence with red &amp; blue light</a:t>
            </a:r>
          </a:p>
          <a:p>
            <a:pPr algn="ctr"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cxnSp>
        <p:nvCxnSpPr>
          <p:cNvPr id="74" name="肘形连接符 73"/>
          <p:cNvCxnSpPr/>
          <p:nvPr/>
        </p:nvCxnSpPr>
        <p:spPr>
          <a:xfrm rot="5400000">
            <a:off x="7497635" y="3471340"/>
            <a:ext cx="1848132" cy="650970"/>
          </a:xfrm>
          <a:prstGeom prst="bentConnector3">
            <a:avLst>
              <a:gd name="adj1" fmla="val 7407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76" name="TextBox 69"/>
          <p:cNvSpPr>
            <a:spLocks noChangeArrowheads="1"/>
          </p:cNvSpPr>
          <p:nvPr/>
        </p:nvSpPr>
        <p:spPr bwMode="auto">
          <a:xfrm>
            <a:off x="1415776" y="4162873"/>
            <a:ext cx="1829832" cy="2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SDT Appearance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04" y="4393707"/>
            <a:ext cx="389785" cy="482208"/>
          </a:xfrm>
          <a:prstGeom prst="rect">
            <a:avLst/>
          </a:prstGeom>
        </p:spPr>
      </p:pic>
      <p:sp>
        <p:nvSpPr>
          <p:cNvPr id="78" name="矩形 77"/>
          <p:cNvSpPr/>
          <p:nvPr/>
        </p:nvSpPr>
        <p:spPr>
          <a:xfrm>
            <a:off x="1520530" y="4489121"/>
            <a:ext cx="6387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5X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271139" y="4490410"/>
            <a:ext cx="5239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8C</a:t>
            </a:r>
          </a:p>
          <a:p>
            <a:pPr>
              <a:spcBef>
                <a:spcPct val="0"/>
              </a:spcBef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zh-CN" sz="105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zh-CN" sz="105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125" y1="70796" x2="46125" y2="70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16" t="13986" r="38871" b="17140"/>
          <a:stretch>
            <a:fillRect/>
          </a:stretch>
        </p:blipFill>
        <p:spPr>
          <a:xfrm>
            <a:off x="2526030" y="4395895"/>
            <a:ext cx="377764" cy="501499"/>
          </a:xfrm>
          <a:prstGeom prst="rect">
            <a:avLst/>
          </a:prstGeom>
        </p:spPr>
      </p:pic>
      <p:cxnSp>
        <p:nvCxnSpPr>
          <p:cNvPr id="83" name="直接连接符 82"/>
          <p:cNvCxnSpPr/>
          <p:nvPr/>
        </p:nvCxnSpPr>
        <p:spPr bwMode="auto">
          <a:xfrm>
            <a:off x="11496979" y="3430070"/>
            <a:ext cx="0" cy="1798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4" name="直接连接符 83"/>
          <p:cNvCxnSpPr/>
          <p:nvPr/>
        </p:nvCxnSpPr>
        <p:spPr bwMode="auto">
          <a:xfrm>
            <a:off x="10607293" y="2889088"/>
            <a:ext cx="0" cy="27516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85" name="TextBox 76"/>
          <p:cNvSpPr>
            <a:spLocks noChangeArrowheads="1"/>
          </p:cNvSpPr>
          <p:nvPr/>
        </p:nvSpPr>
        <p:spPr bwMode="auto">
          <a:xfrm>
            <a:off x="8841028" y="3292135"/>
            <a:ext cx="1840118" cy="29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Ext1.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(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NA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Default)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White light &amp; IR illumination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 : White light illumination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IR: IR illumination(for SD6AL)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W: Wi-Fi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SL: Anti-Corrosion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Y: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Anticorrosive 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coating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4G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G5: 5G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Q: Low power consumption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Optical Fiber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GPS + G-sensor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Automatic Recovery of </a:t>
            </a: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Position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L: Laser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JG: Traffic</a:t>
            </a:r>
          </a:p>
        </p:txBody>
      </p:sp>
      <p:cxnSp>
        <p:nvCxnSpPr>
          <p:cNvPr id="86" name="直接连接符 85"/>
          <p:cNvCxnSpPr/>
          <p:nvPr/>
        </p:nvCxnSpPr>
        <p:spPr bwMode="auto">
          <a:xfrm>
            <a:off x="9694216" y="2877213"/>
            <a:ext cx="0" cy="3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7" name="直接连接符 86"/>
          <p:cNvCxnSpPr/>
          <p:nvPr/>
        </p:nvCxnSpPr>
        <p:spPr bwMode="auto">
          <a:xfrm>
            <a:off x="5080641" y="3609933"/>
            <a:ext cx="0" cy="54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8" name="直接连接符 87"/>
          <p:cNvCxnSpPr/>
          <p:nvPr/>
        </p:nvCxnSpPr>
        <p:spPr bwMode="auto">
          <a:xfrm>
            <a:off x="2348286" y="2900679"/>
            <a:ext cx="0" cy="12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9" name="直接连接符 88"/>
          <p:cNvCxnSpPr/>
          <p:nvPr/>
        </p:nvCxnSpPr>
        <p:spPr bwMode="auto">
          <a:xfrm>
            <a:off x="6948172" y="3609933"/>
            <a:ext cx="0" cy="54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90" name="直接连接符 89"/>
          <p:cNvCxnSpPr/>
          <p:nvPr/>
        </p:nvCxnSpPr>
        <p:spPr bwMode="auto">
          <a:xfrm>
            <a:off x="4163809" y="3078578"/>
            <a:ext cx="0" cy="18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91" name="直接连接符 90"/>
          <p:cNvCxnSpPr/>
          <p:nvPr/>
        </p:nvCxnSpPr>
        <p:spPr bwMode="auto">
          <a:xfrm>
            <a:off x="7929102" y="2889088"/>
            <a:ext cx="0" cy="3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92" name="直接连接符 91"/>
          <p:cNvCxnSpPr/>
          <p:nvPr/>
        </p:nvCxnSpPr>
        <p:spPr bwMode="auto">
          <a:xfrm>
            <a:off x="3253227" y="3074742"/>
            <a:ext cx="0" cy="18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00" name="标题 1"/>
          <p:cNvSpPr txBox="1"/>
          <p:nvPr/>
        </p:nvSpPr>
        <p:spPr>
          <a:xfrm>
            <a:off x="1" y="47659"/>
            <a:ext cx="11279716" cy="8683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PTZ/Explosion Series</a:t>
            </a:r>
            <a:endParaRPr lang="zh-CN" altLang="en-US" dirty="0"/>
          </a:p>
        </p:txBody>
      </p:sp>
      <p:cxnSp>
        <p:nvCxnSpPr>
          <p:cNvPr id="101" name="直接连接符 100"/>
          <p:cNvCxnSpPr/>
          <p:nvPr/>
        </p:nvCxnSpPr>
        <p:spPr>
          <a:xfrm>
            <a:off x="2903794" y="3064597"/>
            <a:ext cx="163131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 105"/>
          <p:cNvSpPr/>
          <p:nvPr/>
        </p:nvSpPr>
        <p:spPr>
          <a:xfrm>
            <a:off x="11038957" y="3614609"/>
            <a:ext cx="1163872" cy="362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Fixed Zoom: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0118=1.18mm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0142=1.42mm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0185=1.85mm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0280=2.8mm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0360=3.6mm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0600=6mm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0800=8mm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1200=12mm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1600=16mm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2500=25mm</a:t>
            </a:r>
          </a:p>
          <a:p>
            <a:pPr>
              <a:spcBef>
                <a:spcPct val="0"/>
              </a:spcBef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Optical Zoom: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2712=2.7-12mm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0722=7-22mm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4747=4.7-47mm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3711=3.7-11mm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27135=2.7-13.5mm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5364=5.3-64mm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0735=7-35mm</a:t>
            </a:r>
            <a:endParaRPr lang="zh-CN" altLang="en-US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cxnSp>
        <p:nvCxnSpPr>
          <p:cNvPr id="110" name="直接连接符 109"/>
          <p:cNvCxnSpPr>
            <a:stCxn id="24" idx="3"/>
            <a:endCxn id="11" idx="1"/>
          </p:cNvCxnSpPr>
          <p:nvPr/>
        </p:nvCxnSpPr>
        <p:spPr>
          <a:xfrm>
            <a:off x="10926449" y="2512760"/>
            <a:ext cx="199539" cy="55731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矩形 115"/>
          <p:cNvSpPr/>
          <p:nvPr/>
        </p:nvSpPr>
        <p:spPr>
          <a:xfrm>
            <a:off x="1877772" y="1654249"/>
            <a:ext cx="1213794" cy="2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PTZ Appearance</a:t>
            </a:r>
          </a:p>
        </p:txBody>
      </p:sp>
      <p:sp>
        <p:nvSpPr>
          <p:cNvPr id="117" name="标题 1"/>
          <p:cNvSpPr txBox="1"/>
          <p:nvPr/>
        </p:nvSpPr>
        <p:spPr>
          <a:xfrm>
            <a:off x="62884" y="6263613"/>
            <a:ext cx="4111211" cy="8683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5200" dirty="0"/>
              <a:t>Multi-sensor Series</a:t>
            </a:r>
            <a:endParaRPr lang="zh-CN" altLang="en-US" sz="5200" dirty="0"/>
          </a:p>
          <a:p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19" name="图片 1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8587" r="6378" b="9324"/>
          <a:stretch>
            <a:fillRect/>
          </a:stretch>
        </p:blipFill>
        <p:spPr>
          <a:xfrm>
            <a:off x="2006613" y="721980"/>
            <a:ext cx="348660" cy="524065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t="8507" r="30644"/>
          <a:stretch>
            <a:fillRect/>
          </a:stretch>
        </p:blipFill>
        <p:spPr>
          <a:xfrm>
            <a:off x="2158805" y="717933"/>
            <a:ext cx="378962" cy="568897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77" y="802857"/>
            <a:ext cx="243230" cy="443188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62" b="99132" l="1235" r="98394">
                        <a14:foregroundMark x1="61334" y1="10248" x2="61334" y2="10248"/>
                        <a14:foregroundMark x1="46016" y1="6818" x2="46016" y2="6818"/>
                        <a14:foregroundMark x1="53675" y1="10248" x2="53675" y2="10248"/>
                        <a14:foregroundMark x1="62631" y1="5124" x2="62631" y2="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17" y="1362164"/>
            <a:ext cx="244416" cy="346258"/>
          </a:xfrm>
          <a:prstGeom prst="rect">
            <a:avLst/>
          </a:prstGeom>
        </p:spPr>
      </p:pic>
      <p:sp>
        <p:nvSpPr>
          <p:cNvPr id="123" name="矩形 122"/>
          <p:cNvSpPr/>
          <p:nvPr/>
        </p:nvSpPr>
        <p:spPr>
          <a:xfrm>
            <a:off x="3979709" y="1367031"/>
            <a:ext cx="3433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3A</a:t>
            </a:r>
          </a:p>
        </p:txBody>
      </p:sp>
      <p:sp>
        <p:nvSpPr>
          <p:cNvPr id="124" name="矩形 123"/>
          <p:cNvSpPr/>
          <p:nvPr/>
        </p:nvSpPr>
        <p:spPr>
          <a:xfrm>
            <a:off x="3270933" y="1366069"/>
            <a:ext cx="3433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7A</a:t>
            </a:r>
            <a:endParaRPr lang="zh-CN" altLang="en-US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775487" y="899004"/>
            <a:ext cx="4252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85</a:t>
            </a:r>
            <a:endParaRPr lang="zh-CN" altLang="en-US" dirty="0"/>
          </a:p>
        </p:txBody>
      </p:sp>
      <p:sp>
        <p:nvSpPr>
          <p:cNvPr id="126" name="文本框 125"/>
          <p:cNvSpPr txBox="1"/>
          <p:nvPr/>
        </p:nvSpPr>
        <p:spPr>
          <a:xfrm>
            <a:off x="2529845" y="893992"/>
            <a:ext cx="4252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 smtClean="0"/>
              <a:t>83</a:t>
            </a:r>
            <a:endParaRPr lang="zh-CN" altLang="en-US" dirty="0"/>
          </a:p>
        </p:txBody>
      </p:sp>
      <p:sp>
        <p:nvSpPr>
          <p:cNvPr id="127" name="文本框 126"/>
          <p:cNvSpPr txBox="1"/>
          <p:nvPr/>
        </p:nvSpPr>
        <p:spPr>
          <a:xfrm>
            <a:off x="2524875" y="1344544"/>
            <a:ext cx="4252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 smtClean="0"/>
              <a:t>1A</a:t>
            </a:r>
            <a:endParaRPr lang="zh-CN" altLang="en-US" dirty="0"/>
          </a:p>
        </p:txBody>
      </p:sp>
      <p:cxnSp>
        <p:nvCxnSpPr>
          <p:cNvPr id="128" name="直接连接符 127"/>
          <p:cNvCxnSpPr/>
          <p:nvPr/>
        </p:nvCxnSpPr>
        <p:spPr bwMode="auto">
          <a:xfrm flipV="1">
            <a:off x="2358905" y="1901957"/>
            <a:ext cx="0" cy="250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30" name="直接连接符 129"/>
          <p:cNvCxnSpPr/>
          <p:nvPr/>
        </p:nvCxnSpPr>
        <p:spPr>
          <a:xfrm>
            <a:off x="2358905" y="1999493"/>
            <a:ext cx="14921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直接连接符 130"/>
          <p:cNvCxnSpPr/>
          <p:nvPr/>
        </p:nvCxnSpPr>
        <p:spPr bwMode="auto">
          <a:xfrm flipV="1">
            <a:off x="3851099" y="1901957"/>
            <a:ext cx="0" cy="97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35" name="矩形 134"/>
          <p:cNvSpPr/>
          <p:nvPr/>
        </p:nvSpPr>
        <p:spPr>
          <a:xfrm>
            <a:off x="3396639" y="1642601"/>
            <a:ext cx="1220206" cy="2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ECA Appearance</a:t>
            </a:r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 rotWithShape="1">
          <a:blip r:embed="rId10" cstate="hqprint"/>
          <a:srcRect/>
          <a:stretch>
            <a:fillRect/>
          </a:stretch>
        </p:blipFill>
        <p:spPr>
          <a:xfrm>
            <a:off x="2107671" y="1256468"/>
            <a:ext cx="239988" cy="416495"/>
          </a:xfrm>
          <a:prstGeom prst="rect">
            <a:avLst/>
          </a:prstGeom>
        </p:spPr>
      </p:pic>
      <p:sp>
        <p:nvSpPr>
          <p:cNvPr id="139" name="文本框 138"/>
          <p:cNvSpPr txBox="1"/>
          <p:nvPr/>
        </p:nvSpPr>
        <p:spPr>
          <a:xfrm>
            <a:off x="1775487" y="1355861"/>
            <a:ext cx="4252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 smtClean="0"/>
              <a:t>4M</a:t>
            </a:r>
            <a:endParaRPr lang="zh-CN" altLang="en-US" dirty="0"/>
          </a:p>
        </p:txBody>
      </p:sp>
      <p:pic>
        <p:nvPicPr>
          <p:cNvPr id="140" name="图片 139"/>
          <p:cNvPicPr>
            <a:picLocks noChangeAspect="1"/>
          </p:cNvPicPr>
          <p:nvPr/>
        </p:nvPicPr>
        <p:blipFill rotWithShape="1">
          <a:blip r:embed="rId11" cstate="hqprint"/>
          <a:srcRect/>
          <a:stretch>
            <a:fillRect/>
          </a:stretch>
        </p:blipFill>
        <p:spPr>
          <a:xfrm>
            <a:off x="3558454" y="1348013"/>
            <a:ext cx="356689" cy="269111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 rotWithShape="1">
          <a:blip r:embed="rId12" cstate="print"/>
          <a:srcRect l="12148" t="21407" r="18000" b="23630"/>
          <a:stretch>
            <a:fillRect/>
          </a:stretch>
        </p:blipFill>
        <p:spPr>
          <a:xfrm>
            <a:off x="4261456" y="1450814"/>
            <a:ext cx="195546" cy="153866"/>
          </a:xfrm>
          <a:prstGeom prst="rect">
            <a:avLst/>
          </a:prstGeom>
        </p:spPr>
      </p:pic>
      <p:cxnSp>
        <p:nvCxnSpPr>
          <p:cNvPr id="93" name="直接连接符 92"/>
          <p:cNvCxnSpPr/>
          <p:nvPr/>
        </p:nvCxnSpPr>
        <p:spPr bwMode="auto">
          <a:xfrm>
            <a:off x="4524852" y="2528440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直接连接符 93"/>
          <p:cNvCxnSpPr/>
          <p:nvPr/>
        </p:nvCxnSpPr>
        <p:spPr bwMode="auto">
          <a:xfrm>
            <a:off x="7343575" y="2534042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4654831" y="1983911"/>
            <a:ext cx="0" cy="1080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接连接符 26"/>
          <p:cNvCxnSpPr>
            <a:stCxn id="32" idx="1"/>
          </p:cNvCxnSpPr>
          <p:nvPr/>
        </p:nvCxnSpPr>
        <p:spPr>
          <a:xfrm flipH="1">
            <a:off x="4648119" y="1983911"/>
            <a:ext cx="71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接连接符 28"/>
          <p:cNvCxnSpPr>
            <a:stCxn id="3" idx="1"/>
          </p:cNvCxnSpPr>
          <p:nvPr/>
        </p:nvCxnSpPr>
        <p:spPr>
          <a:xfrm flipH="1">
            <a:off x="4648119" y="3070070"/>
            <a:ext cx="71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接连接符 107"/>
          <p:cNvCxnSpPr/>
          <p:nvPr/>
        </p:nvCxnSpPr>
        <p:spPr>
          <a:xfrm>
            <a:off x="7350059" y="2027358"/>
            <a:ext cx="0" cy="1080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接连接符 108"/>
          <p:cNvCxnSpPr/>
          <p:nvPr/>
        </p:nvCxnSpPr>
        <p:spPr>
          <a:xfrm flipH="1">
            <a:off x="7282997" y="2027358"/>
            <a:ext cx="71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接连接符 110"/>
          <p:cNvCxnSpPr/>
          <p:nvPr/>
        </p:nvCxnSpPr>
        <p:spPr>
          <a:xfrm flipH="1">
            <a:off x="7282997" y="3113517"/>
            <a:ext cx="71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6095" r="43224" b="21947"/>
          <a:stretch>
            <a:fillRect/>
          </a:stretch>
        </p:blipFill>
        <p:spPr>
          <a:xfrm>
            <a:off x="2608934" y="5022634"/>
            <a:ext cx="247511" cy="4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86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</a:rPr>
              <a:t>MPT</a:t>
            </a:r>
            <a:endParaRPr lang="zh-CN" altLang="en-US" dirty="0">
              <a:latin typeface="+mn-lt"/>
              <a:ea typeface="+mn-ea"/>
              <a:cs typeface="+mn-ea"/>
            </a:endParaRPr>
          </a:p>
        </p:txBody>
      </p:sp>
      <p:sp>
        <p:nvSpPr>
          <p:cNvPr id="30" name="TextBox 69"/>
          <p:cNvSpPr>
            <a:spLocks noChangeArrowheads="1"/>
          </p:cNvSpPr>
          <p:nvPr/>
        </p:nvSpPr>
        <p:spPr bwMode="auto">
          <a:xfrm>
            <a:off x="1238322" y="2848487"/>
            <a:ext cx="1077105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77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TextBox 69"/>
          <p:cNvSpPr>
            <a:spLocks noChangeArrowheads="1"/>
          </p:cNvSpPr>
          <p:nvPr/>
        </p:nvSpPr>
        <p:spPr bwMode="auto">
          <a:xfrm>
            <a:off x="2688637" y="2848487"/>
            <a:ext cx="1170081" cy="3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77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MPT</a:t>
            </a:r>
            <a:endParaRPr lang="en-US" altLang="zh-CN" sz="177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2743784" y="1244087"/>
            <a:ext cx="1126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MPT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355427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2426161" y="172408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矩形 55"/>
          <p:cNvSpPr/>
          <p:nvPr/>
        </p:nvSpPr>
        <p:spPr bwMode="auto">
          <a:xfrm>
            <a:off x="5479864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4254936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3964406" y="171691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78"/>
          <p:cNvSpPr>
            <a:spLocks noChangeArrowheads="1"/>
          </p:cNvSpPr>
          <p:nvPr/>
        </p:nvSpPr>
        <p:spPr bwMode="auto">
          <a:xfrm>
            <a:off x="6752203" y="2848487"/>
            <a:ext cx="1069211" cy="12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Shell</a:t>
            </a:r>
            <a:r>
              <a:rPr lang="en-US" altLang="zh-CN" sz="186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</a:t>
            </a:r>
            <a:endParaRPr lang="en-US" altLang="zh-CN" sz="177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</a:t>
            </a:r>
            <a:endParaRPr lang="en-US" altLang="zh-CN" sz="177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</p:txBody>
      </p:sp>
      <p:sp>
        <p:nvSpPr>
          <p:cNvPr id="53" name="TextBox 69"/>
          <p:cNvSpPr>
            <a:spLocks noChangeArrowheads="1"/>
          </p:cNvSpPr>
          <p:nvPr/>
        </p:nvSpPr>
        <p:spPr bwMode="auto">
          <a:xfrm>
            <a:off x="3477719" y="2848487"/>
            <a:ext cx="2585008" cy="147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80" dirty="0" smtClean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1: Non-network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80" dirty="0" smtClean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2: Body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80" dirty="0" smtClean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3: Portable Mobile Terminal</a:t>
            </a:r>
            <a:endParaRPr lang="zh-CN" altLang="en-US" sz="1780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4" name="TextBox 70"/>
          <p:cNvSpPr>
            <a:spLocks noChangeArrowheads="1"/>
          </p:cNvSpPr>
          <p:nvPr/>
        </p:nvSpPr>
        <p:spPr bwMode="auto">
          <a:xfrm>
            <a:off x="5237058" y="2848487"/>
            <a:ext cx="1683493" cy="9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</a:t>
            </a: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</a:t>
            </a: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77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75427" y="2213911"/>
            <a:ext cx="120000" cy="709935"/>
            <a:chOff x="5900759" y="1657525"/>
            <a:chExt cx="90000" cy="53245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247177" y="2213911"/>
            <a:ext cx="120000" cy="709935"/>
            <a:chOff x="5900759" y="1657525"/>
            <a:chExt cx="90000" cy="532451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691524" y="2232957"/>
            <a:ext cx="120000" cy="709935"/>
            <a:chOff x="5900759" y="1657525"/>
            <a:chExt cx="90000" cy="532451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椭圆 82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942726" y="2213911"/>
            <a:ext cx="120000" cy="709935"/>
            <a:chOff x="5900759" y="1657525"/>
            <a:chExt cx="90000" cy="532451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椭圆 8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145644" y="2201538"/>
            <a:ext cx="120000" cy="709935"/>
            <a:chOff x="5900759" y="1657525"/>
            <a:chExt cx="90000" cy="532451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椭圆 91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3" name="TextBox 69"/>
          <p:cNvSpPr>
            <a:spLocks noChangeArrowheads="1"/>
          </p:cNvSpPr>
          <p:nvPr/>
        </p:nvSpPr>
        <p:spPr bwMode="auto">
          <a:xfrm>
            <a:off x="1355428" y="5956325"/>
            <a:ext cx="1077105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77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4" name="TextBox 69"/>
          <p:cNvSpPr>
            <a:spLocks noChangeArrowheads="1"/>
          </p:cNvSpPr>
          <p:nvPr/>
        </p:nvSpPr>
        <p:spPr bwMode="auto">
          <a:xfrm>
            <a:off x="2772304" y="5956325"/>
            <a:ext cx="1287186" cy="91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77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Data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77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Collection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77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Station</a:t>
            </a:r>
            <a:endParaRPr lang="en-US" altLang="zh-CN" sz="177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2860889" y="4351925"/>
            <a:ext cx="1229039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EEC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472532" y="4351925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98" name="直接连接符 97"/>
          <p:cNvCxnSpPr/>
          <p:nvPr/>
        </p:nvCxnSpPr>
        <p:spPr bwMode="auto">
          <a:xfrm>
            <a:off x="2543266" y="4831925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矩形 98"/>
          <p:cNvSpPr/>
          <p:nvPr/>
        </p:nvSpPr>
        <p:spPr bwMode="auto">
          <a:xfrm>
            <a:off x="5673063" y="4351925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548148" y="4351925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>
            <a:off x="4257618" y="4831925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69"/>
          <p:cNvSpPr>
            <a:spLocks noChangeArrowheads="1"/>
          </p:cNvSpPr>
          <p:nvPr/>
        </p:nvSpPr>
        <p:spPr bwMode="auto">
          <a:xfrm>
            <a:off x="4151930" y="5956325"/>
            <a:ext cx="1502555" cy="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</p:txBody>
      </p:sp>
      <p:sp>
        <p:nvSpPr>
          <p:cNvPr id="105" name="TextBox 70"/>
          <p:cNvSpPr>
            <a:spLocks noChangeArrowheads="1"/>
          </p:cNvSpPr>
          <p:nvPr/>
        </p:nvSpPr>
        <p:spPr bwMode="auto">
          <a:xfrm>
            <a:off x="5568370" y="5956326"/>
            <a:ext cx="1683493" cy="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1892532" y="5321750"/>
            <a:ext cx="120000" cy="709935"/>
            <a:chOff x="5900759" y="1657525"/>
            <a:chExt cx="90000" cy="532451"/>
          </a:xfrm>
        </p:grpSpPr>
        <p:cxnSp>
          <p:nvCxnSpPr>
            <p:cNvPr id="107" name="直接连接符 106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椭圆 107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364283" y="5321750"/>
            <a:ext cx="120000" cy="709935"/>
            <a:chOff x="5900759" y="1657525"/>
            <a:chExt cx="90000" cy="532451"/>
          </a:xfrm>
        </p:grpSpPr>
        <p:cxnSp>
          <p:nvCxnSpPr>
            <p:cNvPr id="110" name="直接连接符 109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984736" y="5340795"/>
            <a:ext cx="120000" cy="709935"/>
            <a:chOff x="5900759" y="1657525"/>
            <a:chExt cx="90000" cy="532451"/>
          </a:xfrm>
        </p:grpSpPr>
        <p:cxnSp>
          <p:nvCxnSpPr>
            <p:cNvPr id="113" name="直接连接符 112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椭圆 113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093063" y="5321750"/>
            <a:ext cx="120000" cy="709935"/>
            <a:chOff x="5900759" y="1657525"/>
            <a:chExt cx="90000" cy="532451"/>
          </a:xfrm>
        </p:grpSpPr>
        <p:cxnSp>
          <p:nvCxnSpPr>
            <p:cNvPr id="116" name="直接连接符 11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椭圆 11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0" name="矩形 59"/>
          <p:cNvSpPr/>
          <p:nvPr/>
        </p:nvSpPr>
        <p:spPr bwMode="auto">
          <a:xfrm>
            <a:off x="6704791" y="123691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直接连接符 60"/>
          <p:cNvCxnSpPr/>
          <p:nvPr/>
        </p:nvCxnSpPr>
        <p:spPr bwMode="auto">
          <a:xfrm>
            <a:off x="7776854" y="171691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矩形 61"/>
          <p:cNvSpPr/>
          <p:nvPr/>
        </p:nvSpPr>
        <p:spPr bwMode="auto">
          <a:xfrm>
            <a:off x="8153402" y="1242082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8573402" y="2232957"/>
            <a:ext cx="120000" cy="709935"/>
            <a:chOff x="5900759" y="1657525"/>
            <a:chExt cx="90000" cy="532451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6" name="TextBox 70"/>
          <p:cNvSpPr>
            <a:spLocks noChangeArrowheads="1"/>
          </p:cNvSpPr>
          <p:nvPr/>
        </p:nvSpPr>
        <p:spPr bwMode="auto">
          <a:xfrm>
            <a:off x="7803444" y="2848487"/>
            <a:ext cx="4388556" cy="9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Extension: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S:   Super version, larger internal storage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SA: Standalone, don’t support 4G network </a:t>
            </a:r>
            <a:endParaRPr lang="en-US" altLang="zh-CN" sz="177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HDCVI Camera</a:t>
            </a:r>
            <a:r>
              <a:rPr lang="zh-CN" altLang="en-US" dirty="0"/>
              <a:t>（</a:t>
            </a:r>
            <a:r>
              <a:rPr lang="en-US" altLang="zh-CN" dirty="0"/>
              <a:t>1/2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817362" y="2772245"/>
            <a:ext cx="807829" cy="48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3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710866" y="2772245"/>
            <a:ext cx="1284191" cy="9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Positioning: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Entry-level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Professional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High-end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5664757" y="4285519"/>
            <a:ext cx="1868972" cy="15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Resolution: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720P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1080P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4MP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5: 5MP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6: 6MP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8: 8MP(4K)</a:t>
            </a: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9360467" y="4041122"/>
            <a:ext cx="1824099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Function: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Standard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WDR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1/2’’ Sensor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5: 4/3’’ Sensor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9: </a:t>
            </a:r>
            <a:r>
              <a:rPr lang="de-DE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Full-color</a:t>
            </a:r>
            <a:endParaRPr lang="de-DE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1986378" y="2772246"/>
            <a:ext cx="877561" cy="4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HDCVI Camera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593450" y="3900214"/>
            <a:ext cx="2486769" cy="254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Camera 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F: Box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FW: Bullet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DW: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DB:  Vandal-proof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DBW: Vandal-proof IR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DPW: Plastic IR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EB/EW/EBW: Fisheye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PFW: Multi-sensor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UM: Pinhole/Miniature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Active Deterrence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PT: PT Camera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6606331" y="3070486"/>
            <a:ext cx="1334287" cy="11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1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2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3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rd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4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027739" y="12988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831466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05191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93991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78360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62728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47097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027251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748881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220191" y="2008494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414027" y="2008491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994060" y="2005973"/>
            <a:ext cx="90000" cy="1038985"/>
            <a:chOff x="2686859" y="2857598"/>
            <a:chExt cx="90000" cy="1038984"/>
          </a:xfrm>
        </p:grpSpPr>
        <p:cxnSp>
          <p:nvCxnSpPr>
            <p:cNvPr id="126" name="直接连接符 125"/>
            <p:cNvCxnSpPr>
              <a:endCxn id="127" idx="0"/>
            </p:cNvCxnSpPr>
            <p:nvPr/>
          </p:nvCxnSpPr>
          <p:spPr bwMode="auto">
            <a:xfrm>
              <a:off x="2731859" y="2857598"/>
              <a:ext cx="0" cy="948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80658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409622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25254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914997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2973685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>
            <a:off x="9993665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69"/>
          <p:cNvSpPr>
            <a:spLocks noChangeArrowheads="1"/>
          </p:cNvSpPr>
          <p:nvPr/>
        </p:nvSpPr>
        <p:spPr bwMode="auto">
          <a:xfrm>
            <a:off x="3170965" y="2772246"/>
            <a:ext cx="950168" cy="4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High Definition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294347" y="2008491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1" name="椭圆 70"/>
          <p:cNvSpPr/>
          <p:nvPr/>
        </p:nvSpPr>
        <p:spPr bwMode="auto">
          <a:xfrm>
            <a:off x="6103959" y="420309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4" name="椭圆 83"/>
          <p:cNvSpPr/>
          <p:nvPr/>
        </p:nvSpPr>
        <p:spPr bwMode="auto">
          <a:xfrm>
            <a:off x="9650343" y="390905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40" name="椭圆 139"/>
          <p:cNvSpPr/>
          <p:nvPr/>
        </p:nvSpPr>
        <p:spPr bwMode="auto">
          <a:xfrm>
            <a:off x="3217628" y="381304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87" name="肘形连接符 141"/>
          <p:cNvCxnSpPr>
            <a:endCxn id="140" idx="0"/>
          </p:cNvCxnSpPr>
          <p:nvPr/>
        </p:nvCxnSpPr>
        <p:spPr bwMode="auto">
          <a:xfrm rot="5400000">
            <a:off x="2972611" y="2304079"/>
            <a:ext cx="1798981" cy="1218947"/>
          </a:xfrm>
          <a:prstGeom prst="bentConnector3">
            <a:avLst>
              <a:gd name="adj1" fmla="val 72785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/>
          <p:cNvGrpSpPr/>
          <p:nvPr/>
        </p:nvGrpSpPr>
        <p:grpSpPr>
          <a:xfrm>
            <a:off x="3593831" y="2022291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8" name="肘形连接符 7"/>
          <p:cNvCxnSpPr>
            <a:stCxn id="99" idx="2"/>
          </p:cNvCxnSpPr>
          <p:nvPr/>
        </p:nvCxnSpPr>
        <p:spPr>
          <a:xfrm rot="5400000">
            <a:off x="5020695" y="3137083"/>
            <a:ext cx="2241165" cy="46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肘形连接符 73"/>
          <p:cNvCxnSpPr>
            <a:endCxn id="84" idx="0"/>
          </p:cNvCxnSpPr>
          <p:nvPr/>
        </p:nvCxnSpPr>
        <p:spPr>
          <a:xfrm rot="16200000" flipH="1">
            <a:off x="7817256" y="2030968"/>
            <a:ext cx="1890883" cy="1865289"/>
          </a:xfrm>
          <a:prstGeom prst="bentConnector3">
            <a:avLst>
              <a:gd name="adj1" fmla="val 6334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02719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</a:rPr>
              <a:t>MPT</a:t>
            </a:r>
            <a:endParaRPr lang="zh-CN" altLang="en-US" dirty="0">
              <a:latin typeface="+mn-lt"/>
              <a:ea typeface="+mn-ea"/>
              <a:cs typeface="+mn-ea"/>
            </a:endParaRPr>
          </a:p>
        </p:txBody>
      </p:sp>
      <p:sp>
        <p:nvSpPr>
          <p:cNvPr id="30" name="TextBox 69"/>
          <p:cNvSpPr>
            <a:spLocks noChangeArrowheads="1"/>
          </p:cNvSpPr>
          <p:nvPr/>
        </p:nvSpPr>
        <p:spPr bwMode="auto">
          <a:xfrm>
            <a:off x="1238322" y="2848487"/>
            <a:ext cx="1077105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77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TextBox 69"/>
          <p:cNvSpPr>
            <a:spLocks noChangeArrowheads="1"/>
          </p:cNvSpPr>
          <p:nvPr/>
        </p:nvSpPr>
        <p:spPr bwMode="auto">
          <a:xfrm>
            <a:off x="2507662" y="2848487"/>
            <a:ext cx="1170081" cy="63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77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External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77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Camera</a:t>
            </a:r>
            <a:endParaRPr lang="en-US" altLang="zh-CN" sz="177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2743784" y="1244087"/>
            <a:ext cx="1126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MEC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355427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2426161" y="172408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矩形 55"/>
          <p:cNvSpPr/>
          <p:nvPr/>
        </p:nvSpPr>
        <p:spPr bwMode="auto">
          <a:xfrm>
            <a:off x="5675126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4254936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3964406" y="171691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69"/>
          <p:cNvSpPr>
            <a:spLocks noChangeArrowheads="1"/>
          </p:cNvSpPr>
          <p:nvPr/>
        </p:nvSpPr>
        <p:spPr bwMode="auto">
          <a:xfrm>
            <a:off x="3613660" y="2832411"/>
            <a:ext cx="2112295" cy="9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Shoulder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W: Helmet camera</a:t>
            </a:r>
            <a:endParaRPr lang="zh-CN" altLang="en-US" sz="177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4" name="TextBox 70"/>
          <p:cNvSpPr>
            <a:spLocks noChangeArrowheads="1"/>
          </p:cNvSpPr>
          <p:nvPr/>
        </p:nvSpPr>
        <p:spPr bwMode="auto">
          <a:xfrm>
            <a:off x="7265883" y="2848487"/>
            <a:ext cx="1683493" cy="9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</a:t>
            </a: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</a:t>
            </a: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77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75427" y="2213911"/>
            <a:ext cx="120000" cy="709935"/>
            <a:chOff x="5900759" y="1657525"/>
            <a:chExt cx="90000" cy="53245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247177" y="2213911"/>
            <a:ext cx="120000" cy="709935"/>
            <a:chOff x="5900759" y="1657525"/>
            <a:chExt cx="90000" cy="532451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691524" y="2232957"/>
            <a:ext cx="120000" cy="709935"/>
            <a:chOff x="5900759" y="1657525"/>
            <a:chExt cx="90000" cy="532451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椭圆 82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095126" y="2213911"/>
            <a:ext cx="120000" cy="709935"/>
            <a:chOff x="5900759" y="1657525"/>
            <a:chExt cx="90000" cy="532451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椭圆 8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555219" y="2201538"/>
            <a:ext cx="120000" cy="709935"/>
            <a:chOff x="5900759" y="1657525"/>
            <a:chExt cx="90000" cy="532451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椭圆 91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0" name="矩形 59"/>
          <p:cNvSpPr/>
          <p:nvPr/>
        </p:nvSpPr>
        <p:spPr bwMode="auto">
          <a:xfrm>
            <a:off x="7114366" y="123691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8553452" y="1242082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8973452" y="2232957"/>
            <a:ext cx="120000" cy="709935"/>
            <a:chOff x="5900759" y="1657525"/>
            <a:chExt cx="90000" cy="532451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6" name="TextBox 70"/>
          <p:cNvSpPr>
            <a:spLocks noChangeArrowheads="1"/>
          </p:cNvSpPr>
          <p:nvPr/>
        </p:nvSpPr>
        <p:spPr bwMode="auto">
          <a:xfrm>
            <a:off x="8765504" y="2880365"/>
            <a:ext cx="1393005" cy="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8" name="TextBox 70"/>
          <p:cNvSpPr>
            <a:spLocks noChangeArrowheads="1"/>
          </p:cNvSpPr>
          <p:nvPr/>
        </p:nvSpPr>
        <p:spPr bwMode="auto">
          <a:xfrm>
            <a:off x="5710992" y="2866641"/>
            <a:ext cx="1770910" cy="9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Host Type: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Body camera</a:t>
            </a:r>
            <a:endParaRPr lang="en-US" altLang="zh-CN" sz="177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77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69" name="TextBox 69"/>
          <p:cNvSpPr>
            <a:spLocks noChangeArrowheads="1"/>
          </p:cNvSpPr>
          <p:nvPr/>
        </p:nvSpPr>
        <p:spPr bwMode="auto">
          <a:xfrm>
            <a:off x="1238322" y="5595926"/>
            <a:ext cx="1077105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77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0" name="TextBox 69"/>
          <p:cNvSpPr>
            <a:spLocks noChangeArrowheads="1"/>
          </p:cNvSpPr>
          <p:nvPr/>
        </p:nvSpPr>
        <p:spPr bwMode="auto">
          <a:xfrm>
            <a:off x="2426162" y="5595926"/>
            <a:ext cx="1251582" cy="3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77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Accessory</a:t>
            </a:r>
            <a:endParaRPr lang="en-US" altLang="zh-CN" sz="177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2743784" y="3991526"/>
            <a:ext cx="1126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MAE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矩形 71"/>
          <p:cNvSpPr/>
          <p:nvPr/>
        </p:nvSpPr>
        <p:spPr bwMode="auto">
          <a:xfrm>
            <a:off x="1355427" y="399152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73" name="直接连接符 72"/>
          <p:cNvCxnSpPr/>
          <p:nvPr/>
        </p:nvCxnSpPr>
        <p:spPr bwMode="auto">
          <a:xfrm>
            <a:off x="2426161" y="4471526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矩形 73"/>
          <p:cNvSpPr/>
          <p:nvPr/>
        </p:nvSpPr>
        <p:spPr bwMode="auto">
          <a:xfrm>
            <a:off x="5675126" y="399152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4254936" y="399152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 bwMode="auto">
          <a:xfrm>
            <a:off x="3964406" y="4464356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69"/>
          <p:cNvSpPr>
            <a:spLocks noChangeArrowheads="1"/>
          </p:cNvSpPr>
          <p:nvPr/>
        </p:nvSpPr>
        <p:spPr bwMode="auto">
          <a:xfrm>
            <a:off x="4070860" y="5579850"/>
            <a:ext cx="1337973" cy="9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Dock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C: Clamp</a:t>
            </a:r>
            <a:endParaRPr lang="zh-CN" altLang="en-US" sz="177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2" name="TextBox 70"/>
          <p:cNvSpPr>
            <a:spLocks noChangeArrowheads="1"/>
          </p:cNvSpPr>
          <p:nvPr/>
        </p:nvSpPr>
        <p:spPr bwMode="auto">
          <a:xfrm>
            <a:off x="5675126" y="5656986"/>
            <a:ext cx="1683493" cy="9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</a:t>
            </a: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</a:t>
            </a:r>
            <a:r>
              <a:rPr lang="en-US" altLang="zh-CN" sz="1777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77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775427" y="4961350"/>
            <a:ext cx="120000" cy="709935"/>
            <a:chOff x="5900759" y="1657525"/>
            <a:chExt cx="90000" cy="532451"/>
          </a:xfrm>
        </p:grpSpPr>
        <p:cxnSp>
          <p:nvCxnSpPr>
            <p:cNvPr id="88" name="直接连接符 87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247177" y="4961350"/>
            <a:ext cx="120000" cy="709935"/>
            <a:chOff x="5900759" y="1657525"/>
            <a:chExt cx="90000" cy="532451"/>
          </a:xfrm>
        </p:grpSpPr>
        <p:cxnSp>
          <p:nvCxnSpPr>
            <p:cNvPr id="103" name="直接连接符 102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椭圆 117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4691524" y="4980396"/>
            <a:ext cx="120000" cy="709935"/>
            <a:chOff x="5900759" y="1657525"/>
            <a:chExt cx="90000" cy="532451"/>
          </a:xfrm>
        </p:grpSpPr>
        <p:cxnSp>
          <p:nvCxnSpPr>
            <p:cNvPr id="120" name="直接连接符 119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椭圆 120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095126" y="4961350"/>
            <a:ext cx="120000" cy="709935"/>
            <a:chOff x="5900759" y="1657525"/>
            <a:chExt cx="90000" cy="532451"/>
          </a:xfrm>
        </p:grpSpPr>
        <p:cxnSp>
          <p:nvCxnSpPr>
            <p:cNvPr id="123" name="直接连接符 122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椭圆 123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555219" y="4948977"/>
            <a:ext cx="120000" cy="709935"/>
            <a:chOff x="5900759" y="1657525"/>
            <a:chExt cx="90000" cy="532451"/>
          </a:xfrm>
        </p:grpSpPr>
        <p:cxnSp>
          <p:nvCxnSpPr>
            <p:cNvPr id="126" name="直接连接符 12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椭圆 12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8" name="矩形 127"/>
          <p:cNvSpPr/>
          <p:nvPr/>
        </p:nvSpPr>
        <p:spPr bwMode="auto">
          <a:xfrm>
            <a:off x="7114366" y="398435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TextBox 70"/>
          <p:cNvSpPr>
            <a:spLocks noChangeArrowheads="1"/>
          </p:cNvSpPr>
          <p:nvPr/>
        </p:nvSpPr>
        <p:spPr bwMode="auto">
          <a:xfrm>
            <a:off x="7164443" y="5656986"/>
            <a:ext cx="1393005" cy="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n-lt"/>
                <a:ea typeface="+mn-ea"/>
                <a:cs typeface="+mn-ea"/>
              </a:rPr>
              <a:t>SSD</a:t>
            </a:r>
            <a:endParaRPr lang="zh-CN" altLang="en-US" dirty="0">
              <a:latin typeface="+mn-lt"/>
              <a:ea typeface="+mn-ea"/>
              <a:cs typeface="+mn-ea"/>
            </a:endParaRPr>
          </a:p>
        </p:txBody>
      </p:sp>
      <p:sp>
        <p:nvSpPr>
          <p:cNvPr id="76" name="TextBox 69"/>
          <p:cNvSpPr>
            <a:spLocks noChangeArrowheads="1"/>
          </p:cNvSpPr>
          <p:nvPr/>
        </p:nvSpPr>
        <p:spPr bwMode="auto">
          <a:xfrm>
            <a:off x="290564" y="3398300"/>
            <a:ext cx="1077105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77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7" name="TextBox 70"/>
          <p:cNvSpPr>
            <a:spLocks noChangeArrowheads="1"/>
          </p:cNvSpPr>
          <p:nvPr/>
        </p:nvSpPr>
        <p:spPr bwMode="auto">
          <a:xfrm>
            <a:off x="5145942" y="3398301"/>
            <a:ext cx="1683493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00: 1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78" name="TextBox 72"/>
          <p:cNvSpPr>
            <a:spLocks noChangeArrowheads="1"/>
          </p:cNvSpPr>
          <p:nvPr/>
        </p:nvSpPr>
        <p:spPr bwMode="auto">
          <a:xfrm>
            <a:off x="6496369" y="4413545"/>
            <a:ext cx="1283376" cy="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</a:t>
            </a:r>
            <a:endParaRPr lang="zh-CN" altLang="en-US" sz="1867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9" name="TextBox 73"/>
          <p:cNvSpPr>
            <a:spLocks noChangeArrowheads="1"/>
          </p:cNvSpPr>
          <p:nvPr/>
        </p:nvSpPr>
        <p:spPr bwMode="auto">
          <a:xfrm>
            <a:off x="10547274" y="3805446"/>
            <a:ext cx="1644727" cy="152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Extension: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CPU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NAND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Temperature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  <a:endParaRPr lang="zh-CN" altLang="en-US" sz="1867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0" name="TextBox 69"/>
          <p:cNvSpPr>
            <a:spLocks noChangeArrowheads="1"/>
          </p:cNvSpPr>
          <p:nvPr/>
        </p:nvSpPr>
        <p:spPr bwMode="auto">
          <a:xfrm>
            <a:off x="1740878" y="3398302"/>
            <a:ext cx="1170081" cy="3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77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</a:t>
            </a:r>
          </a:p>
        </p:txBody>
      </p:sp>
      <p:sp>
        <p:nvSpPr>
          <p:cNvPr id="81" name="TextBox 69"/>
          <p:cNvSpPr>
            <a:spLocks noChangeArrowheads="1"/>
          </p:cNvSpPr>
          <p:nvPr/>
        </p:nvSpPr>
        <p:spPr bwMode="auto">
          <a:xfrm>
            <a:off x="4581972" y="4370257"/>
            <a:ext cx="2039657" cy="95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Protocol Type: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8: SATA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9: </a:t>
            </a:r>
            <a:r>
              <a:rPr lang="en-US" altLang="zh-CN" sz="1867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PCIe</a:t>
            </a:r>
            <a:endParaRPr lang="en-US" altLang="zh-CN" sz="18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2" name="TextBox 78"/>
          <p:cNvSpPr>
            <a:spLocks noChangeArrowheads="1"/>
          </p:cNvSpPr>
          <p:nvPr/>
        </p:nvSpPr>
        <p:spPr bwMode="auto">
          <a:xfrm>
            <a:off x="7562149" y="3398302"/>
            <a:ext cx="1400044" cy="147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Interface</a:t>
            </a: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S: SATA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M: mSATA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N: M.2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U: U.2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1796026" y="1433740"/>
            <a:ext cx="1096341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SSD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8903431" y="1433740"/>
            <a:ext cx="1110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500G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407668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5529915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6654831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7779745" y="1433740"/>
            <a:ext cx="958771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 bwMode="auto">
          <a:xfrm>
            <a:off x="1478402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/>
          <p:cNvGrpSpPr/>
          <p:nvPr/>
        </p:nvGrpSpPr>
        <p:grpSpPr>
          <a:xfrm>
            <a:off x="827668" y="2379965"/>
            <a:ext cx="120000" cy="967387"/>
            <a:chOff x="2686859" y="2864898"/>
            <a:chExt cx="90000" cy="7255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椭圆 9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311076" y="2379961"/>
            <a:ext cx="120000" cy="977120"/>
            <a:chOff x="2686859" y="2857598"/>
            <a:chExt cx="90000" cy="732840"/>
          </a:xfrm>
        </p:grpSpPr>
        <p:cxnSp>
          <p:nvCxnSpPr>
            <p:cNvPr id="96" name="直接连接符 9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1035283" y="2402049"/>
            <a:ext cx="120000" cy="1385313"/>
            <a:chOff x="2686859" y="2857598"/>
            <a:chExt cx="90000" cy="1038984"/>
          </a:xfrm>
        </p:grpSpPr>
        <p:cxnSp>
          <p:nvCxnSpPr>
            <p:cNvPr id="99" name="直接连接符 98"/>
            <p:cNvCxnSpPr>
              <a:endCxn id="100" idx="0"/>
            </p:cNvCxnSpPr>
            <p:nvPr/>
          </p:nvCxnSpPr>
          <p:spPr bwMode="auto">
            <a:xfrm>
              <a:off x="2731859" y="2857598"/>
              <a:ext cx="0" cy="948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椭圆 99"/>
            <p:cNvSpPr/>
            <p:nvPr/>
          </p:nvSpPr>
          <p:spPr bwMode="auto">
            <a:xfrm>
              <a:off x="2686859" y="380658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01" name="矩形 100"/>
          <p:cNvSpPr/>
          <p:nvPr/>
        </p:nvSpPr>
        <p:spPr bwMode="auto">
          <a:xfrm>
            <a:off x="4404999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3280084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矩形 102"/>
          <p:cNvSpPr/>
          <p:nvPr/>
        </p:nvSpPr>
        <p:spPr bwMode="auto">
          <a:xfrm>
            <a:off x="10601460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2989554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10209154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69"/>
          <p:cNvSpPr>
            <a:spLocks noChangeArrowheads="1"/>
          </p:cNvSpPr>
          <p:nvPr/>
        </p:nvSpPr>
        <p:spPr bwMode="auto">
          <a:xfrm>
            <a:off x="2892459" y="3398302"/>
            <a:ext cx="1789587" cy="14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77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Positioning: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C/E: Consumer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S: Surveillance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I: Industry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D: Data Center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5921209" y="2393508"/>
            <a:ext cx="120000" cy="977120"/>
            <a:chOff x="2686859" y="2857598"/>
            <a:chExt cx="90000" cy="7328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7081972" y="4208821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8010" fontAlgn="t">
              <a:spcBef>
                <a:spcPct val="0"/>
              </a:spcBef>
              <a:spcAft>
                <a:spcPct val="0"/>
              </a:spcAft>
            </a:pPr>
            <a:endParaRPr lang="zh-CN" altLang="en-US" sz="186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3735135" y="2398361"/>
            <a:ext cx="120000" cy="977120"/>
            <a:chOff x="2686859" y="2857598"/>
            <a:chExt cx="90000" cy="732840"/>
          </a:xfrm>
        </p:grpSpPr>
        <p:cxnSp>
          <p:nvCxnSpPr>
            <p:cNvPr id="115" name="直接连接符 114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17" name="肘形连接符 116"/>
          <p:cNvCxnSpPr>
            <a:stCxn id="87" idx="2"/>
          </p:cNvCxnSpPr>
          <p:nvPr/>
        </p:nvCxnSpPr>
        <p:spPr>
          <a:xfrm rot="16200000" flipH="1">
            <a:off x="6171009" y="3357562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组合 128"/>
          <p:cNvGrpSpPr/>
          <p:nvPr/>
        </p:nvGrpSpPr>
        <p:grpSpPr>
          <a:xfrm>
            <a:off x="8192012" y="2416192"/>
            <a:ext cx="120000" cy="977120"/>
            <a:chOff x="2686859" y="2857598"/>
            <a:chExt cx="90000" cy="732840"/>
          </a:xfrm>
        </p:grpSpPr>
        <p:cxnSp>
          <p:nvCxnSpPr>
            <p:cNvPr id="130" name="直接连接符 12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椭圆 13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9397253" y="2399687"/>
            <a:ext cx="120000" cy="977120"/>
            <a:chOff x="2686859" y="2857598"/>
            <a:chExt cx="90000" cy="732840"/>
          </a:xfrm>
        </p:grpSpPr>
        <p:cxnSp>
          <p:nvCxnSpPr>
            <p:cNvPr id="136" name="直接连接符 13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椭圆 13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9" name="椭圆 138"/>
          <p:cNvSpPr/>
          <p:nvPr/>
        </p:nvSpPr>
        <p:spPr bwMode="auto">
          <a:xfrm>
            <a:off x="4793081" y="4208821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8010" fontAlgn="t">
              <a:spcBef>
                <a:spcPct val="0"/>
              </a:spcBef>
              <a:spcAft>
                <a:spcPct val="0"/>
              </a:spcAft>
            </a:pPr>
            <a:endParaRPr lang="zh-CN" altLang="en-US" sz="186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40" name="肘形连接符 139"/>
          <p:cNvCxnSpPr/>
          <p:nvPr/>
        </p:nvCxnSpPr>
        <p:spPr>
          <a:xfrm rot="16200000" flipH="1">
            <a:off x="3882118" y="3357562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78"/>
          <p:cNvSpPr>
            <a:spLocks noChangeArrowheads="1"/>
          </p:cNvSpPr>
          <p:nvPr/>
        </p:nvSpPr>
        <p:spPr bwMode="auto">
          <a:xfrm>
            <a:off x="8846716" y="3398302"/>
            <a:ext cx="1754744" cy="22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Capacity</a:t>
            </a: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120G: 120GB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240G: 240GB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480G: 480GB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500G: 500GB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1000G: 1000GB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1TB: 1TB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219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</a:rPr>
              <a:t>Memory </a:t>
            </a:r>
            <a:r>
              <a:rPr lang="en-US" altLang="zh-CN" dirty="0">
                <a:latin typeface="+mn-lt"/>
                <a:ea typeface="+mn-ea"/>
                <a:cs typeface="+mn-ea"/>
              </a:rPr>
              <a:t>Card </a:t>
            </a:r>
            <a:endParaRPr lang="zh-CN" altLang="en-US" dirty="0">
              <a:latin typeface="+mn-lt"/>
              <a:ea typeface="+mn-ea"/>
              <a:cs typeface="+mn-ea"/>
            </a:endParaRPr>
          </a:p>
        </p:txBody>
      </p:sp>
      <p:sp>
        <p:nvSpPr>
          <p:cNvPr id="76" name="TextBox 69"/>
          <p:cNvSpPr>
            <a:spLocks noChangeArrowheads="1"/>
          </p:cNvSpPr>
          <p:nvPr/>
        </p:nvSpPr>
        <p:spPr bwMode="auto">
          <a:xfrm>
            <a:off x="1834884" y="3398300"/>
            <a:ext cx="1077105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77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7" name="TextBox 70"/>
          <p:cNvSpPr>
            <a:spLocks noChangeArrowheads="1"/>
          </p:cNvSpPr>
          <p:nvPr/>
        </p:nvSpPr>
        <p:spPr bwMode="auto">
          <a:xfrm>
            <a:off x="5552342" y="3398301"/>
            <a:ext cx="1683493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100: 1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endParaRPr lang="en-US" altLang="zh-CN" sz="177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0" name="TextBox 69"/>
          <p:cNvSpPr>
            <a:spLocks noChangeArrowheads="1"/>
          </p:cNvSpPr>
          <p:nvPr/>
        </p:nvSpPr>
        <p:spPr bwMode="auto">
          <a:xfrm>
            <a:off x="2871296" y="3398301"/>
            <a:ext cx="1963291" cy="118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77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TF: </a:t>
            </a:r>
            <a:r>
              <a:rPr lang="en-US" altLang="zh-CN" sz="1777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microSD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Card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SD: SD Card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NM: Nano Card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3340346" y="1433740"/>
            <a:ext cx="1096341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TF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1951988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7074235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8199151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32G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 bwMode="auto">
          <a:xfrm>
            <a:off x="3022722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/>
          <p:cNvGrpSpPr/>
          <p:nvPr/>
        </p:nvGrpSpPr>
        <p:grpSpPr>
          <a:xfrm>
            <a:off x="2371988" y="2379965"/>
            <a:ext cx="120000" cy="967387"/>
            <a:chOff x="2686859" y="2864898"/>
            <a:chExt cx="90000" cy="7255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椭圆 9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855396" y="2379961"/>
            <a:ext cx="120000" cy="977120"/>
            <a:chOff x="2686859" y="2857598"/>
            <a:chExt cx="90000" cy="732840"/>
          </a:xfrm>
        </p:grpSpPr>
        <p:cxnSp>
          <p:nvCxnSpPr>
            <p:cNvPr id="96" name="直接连接符 9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01" name="矩形 100"/>
          <p:cNvSpPr/>
          <p:nvPr/>
        </p:nvSpPr>
        <p:spPr bwMode="auto">
          <a:xfrm>
            <a:off x="5949319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4824404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4533874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69"/>
          <p:cNvSpPr>
            <a:spLocks noChangeArrowheads="1"/>
          </p:cNvSpPr>
          <p:nvPr/>
        </p:nvSpPr>
        <p:spPr bwMode="auto">
          <a:xfrm>
            <a:off x="4666277" y="4424443"/>
            <a:ext cx="2581191" cy="118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77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Positioning: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C: Consumer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P: Surveillance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S/W/H: High Endurance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6327609" y="2393508"/>
            <a:ext cx="120000" cy="977120"/>
            <a:chOff x="2686859" y="2857598"/>
            <a:chExt cx="90000" cy="7328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8619151" y="2412220"/>
            <a:ext cx="120000" cy="977120"/>
            <a:chOff x="2686859" y="2857598"/>
            <a:chExt cx="90000" cy="732840"/>
          </a:xfrm>
        </p:grpSpPr>
        <p:cxnSp>
          <p:nvCxnSpPr>
            <p:cNvPr id="115" name="直接连接符 114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9" name="肘形连接符 48"/>
          <p:cNvCxnSpPr/>
          <p:nvPr/>
        </p:nvCxnSpPr>
        <p:spPr>
          <a:xfrm rot="16200000" flipH="1">
            <a:off x="4329266" y="3341293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椭圆 49"/>
          <p:cNvSpPr/>
          <p:nvPr/>
        </p:nvSpPr>
        <p:spPr bwMode="auto">
          <a:xfrm>
            <a:off x="5226575" y="4263008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8010" fontAlgn="t">
              <a:spcBef>
                <a:spcPct val="0"/>
              </a:spcBef>
              <a:spcAft>
                <a:spcPct val="0"/>
              </a:spcAft>
            </a:pPr>
            <a:endParaRPr lang="zh-CN" altLang="en-US" sz="186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51" name="TextBox 78"/>
          <p:cNvSpPr>
            <a:spLocks noChangeArrowheads="1"/>
          </p:cNvSpPr>
          <p:nvPr/>
        </p:nvSpPr>
        <p:spPr bwMode="auto">
          <a:xfrm>
            <a:off x="8100955" y="3399627"/>
            <a:ext cx="1754744" cy="174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Capacity</a:t>
            </a: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32G: 32GB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64G: 64GB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128G: 128GB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256G: 256GB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7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</a:rPr>
              <a:t>USB </a:t>
            </a:r>
            <a:r>
              <a:rPr lang="en-US" altLang="zh-CN" dirty="0">
                <a:latin typeface="+mn-lt"/>
                <a:ea typeface="+mn-ea"/>
                <a:cs typeface="+mn-ea"/>
              </a:rPr>
              <a:t>Flash Drivers </a:t>
            </a:r>
            <a:endParaRPr lang="zh-CN" altLang="en-US" dirty="0">
              <a:latin typeface="+mn-lt"/>
              <a:ea typeface="+mn-ea"/>
              <a:cs typeface="+mn-ea"/>
            </a:endParaRPr>
          </a:p>
        </p:txBody>
      </p:sp>
      <p:sp>
        <p:nvSpPr>
          <p:cNvPr id="30" name="TextBox 69"/>
          <p:cNvSpPr>
            <a:spLocks noChangeArrowheads="1"/>
          </p:cNvSpPr>
          <p:nvPr/>
        </p:nvSpPr>
        <p:spPr bwMode="auto">
          <a:xfrm>
            <a:off x="290564" y="3398300"/>
            <a:ext cx="1077105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77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1" name="TextBox 70"/>
          <p:cNvSpPr>
            <a:spLocks noChangeArrowheads="1"/>
          </p:cNvSpPr>
          <p:nvPr/>
        </p:nvSpPr>
        <p:spPr bwMode="auto">
          <a:xfrm>
            <a:off x="5565889" y="3398301"/>
            <a:ext cx="1101972" cy="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Shell</a:t>
            </a:r>
          </a:p>
        </p:txBody>
      </p:sp>
      <p:sp>
        <p:nvSpPr>
          <p:cNvPr id="32" name="TextBox 72"/>
          <p:cNvSpPr>
            <a:spLocks noChangeArrowheads="1"/>
          </p:cNvSpPr>
          <p:nvPr/>
        </p:nvSpPr>
        <p:spPr bwMode="auto">
          <a:xfrm>
            <a:off x="6496369" y="4413545"/>
            <a:ext cx="1283376" cy="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</a:t>
            </a:r>
            <a:endParaRPr lang="zh-CN" altLang="en-US" sz="1867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34" name="TextBox 69"/>
          <p:cNvSpPr>
            <a:spLocks noChangeArrowheads="1"/>
          </p:cNvSpPr>
          <p:nvPr/>
        </p:nvSpPr>
        <p:spPr bwMode="auto">
          <a:xfrm>
            <a:off x="1740878" y="3398302"/>
            <a:ext cx="1170081" cy="3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77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USB</a:t>
            </a:r>
          </a:p>
        </p:txBody>
      </p:sp>
      <p:sp>
        <p:nvSpPr>
          <p:cNvPr id="35" name="TextBox 69"/>
          <p:cNvSpPr>
            <a:spLocks noChangeArrowheads="1"/>
          </p:cNvSpPr>
          <p:nvPr/>
        </p:nvSpPr>
        <p:spPr bwMode="auto">
          <a:xfrm>
            <a:off x="4281781" y="4370256"/>
            <a:ext cx="1339239" cy="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</a:t>
            </a:r>
            <a:endParaRPr lang="zh-CN" altLang="en-US" sz="1867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36" name="TextBox 78"/>
          <p:cNvSpPr>
            <a:spLocks noChangeArrowheads="1"/>
          </p:cNvSpPr>
          <p:nvPr/>
        </p:nvSpPr>
        <p:spPr bwMode="auto">
          <a:xfrm>
            <a:off x="7793330" y="3385493"/>
            <a:ext cx="1987287" cy="147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Protocol</a:t>
            </a: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20: USB 2.0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30: USB 3.0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31: USB 3.2 Gen1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32: USB 3.2 Gen2</a:t>
            </a:r>
          </a:p>
        </p:txBody>
      </p:sp>
      <p:sp>
        <p:nvSpPr>
          <p:cNvPr id="37" name="矩形 36"/>
          <p:cNvSpPr/>
          <p:nvPr/>
        </p:nvSpPr>
        <p:spPr bwMode="auto">
          <a:xfrm>
            <a:off x="1796026" y="1433740"/>
            <a:ext cx="1096341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USB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9607857" y="1433740"/>
            <a:ext cx="1110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32G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407668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5529915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6654831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8131959" y="1433740"/>
            <a:ext cx="958771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1478402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组合 43"/>
          <p:cNvGrpSpPr/>
          <p:nvPr/>
        </p:nvGrpSpPr>
        <p:grpSpPr>
          <a:xfrm>
            <a:off x="827668" y="2379965"/>
            <a:ext cx="120000" cy="967387"/>
            <a:chOff x="2686859" y="2864898"/>
            <a:chExt cx="90000" cy="7255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11076" y="2379961"/>
            <a:ext cx="120000" cy="977120"/>
            <a:chOff x="2686859" y="2857598"/>
            <a:chExt cx="90000" cy="732840"/>
          </a:xfrm>
        </p:grpSpPr>
        <p:cxnSp>
          <p:nvCxnSpPr>
            <p:cNvPr id="48" name="直接连接符 4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椭圆 5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6" name="矩形 55"/>
          <p:cNvSpPr/>
          <p:nvPr/>
        </p:nvSpPr>
        <p:spPr bwMode="auto">
          <a:xfrm>
            <a:off x="4404999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3280084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2989554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接连接符 59"/>
          <p:cNvCxnSpPr/>
          <p:nvPr/>
        </p:nvCxnSpPr>
        <p:spPr bwMode="auto">
          <a:xfrm>
            <a:off x="7743661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9"/>
          <p:cNvSpPr>
            <a:spLocks noChangeArrowheads="1"/>
          </p:cNvSpPr>
          <p:nvPr/>
        </p:nvSpPr>
        <p:spPr bwMode="auto">
          <a:xfrm>
            <a:off x="1891129" y="4370256"/>
            <a:ext cx="2720536" cy="118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77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U: Normal USB Drivers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P: 2-in-1 USB Drivers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S: Solid State USB Drivers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5921209" y="2393508"/>
            <a:ext cx="120000" cy="977120"/>
            <a:chOff x="2686859" y="2857598"/>
            <a:chExt cx="90000" cy="732840"/>
          </a:xfrm>
        </p:grpSpPr>
        <p:cxnSp>
          <p:nvCxnSpPr>
            <p:cNvPr id="63" name="直接连接符 6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椭圆 6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5" name="椭圆 64"/>
          <p:cNvSpPr/>
          <p:nvPr/>
        </p:nvSpPr>
        <p:spPr bwMode="auto">
          <a:xfrm>
            <a:off x="7081972" y="4208821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8010" fontAlgn="t">
              <a:spcBef>
                <a:spcPct val="0"/>
              </a:spcBef>
              <a:spcAft>
                <a:spcPct val="0"/>
              </a:spcAft>
            </a:pPr>
            <a:endParaRPr lang="zh-CN" altLang="en-US" sz="186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69" name="肘形连接符 68"/>
          <p:cNvCxnSpPr>
            <a:stCxn id="41" idx="2"/>
          </p:cNvCxnSpPr>
          <p:nvPr/>
        </p:nvCxnSpPr>
        <p:spPr>
          <a:xfrm rot="16200000" flipH="1">
            <a:off x="6171009" y="3357562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0" name="组合 69"/>
          <p:cNvGrpSpPr/>
          <p:nvPr/>
        </p:nvGrpSpPr>
        <p:grpSpPr>
          <a:xfrm>
            <a:off x="8544225" y="2416192"/>
            <a:ext cx="120000" cy="977120"/>
            <a:chOff x="2686859" y="2857598"/>
            <a:chExt cx="90000" cy="732840"/>
          </a:xfrm>
        </p:grpSpPr>
        <p:cxnSp>
          <p:nvCxnSpPr>
            <p:cNvPr id="71" name="直接连接符 7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椭圆 7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0101680" y="2399687"/>
            <a:ext cx="120000" cy="977120"/>
            <a:chOff x="2686859" y="2857598"/>
            <a:chExt cx="90000" cy="732840"/>
          </a:xfrm>
        </p:grpSpPr>
        <p:cxnSp>
          <p:nvCxnSpPr>
            <p:cNvPr id="74" name="直接连接符 7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椭圆 7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8" name="椭圆 77"/>
          <p:cNvSpPr/>
          <p:nvPr/>
        </p:nvSpPr>
        <p:spPr bwMode="auto">
          <a:xfrm>
            <a:off x="4793081" y="4208821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8010" fontAlgn="t">
              <a:spcBef>
                <a:spcPct val="0"/>
              </a:spcBef>
              <a:spcAft>
                <a:spcPct val="0"/>
              </a:spcAft>
            </a:pPr>
            <a:endParaRPr lang="zh-CN" altLang="en-US" sz="186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79" name="肘形连接符 78"/>
          <p:cNvCxnSpPr/>
          <p:nvPr/>
        </p:nvCxnSpPr>
        <p:spPr>
          <a:xfrm rot="16200000" flipH="1">
            <a:off x="3882118" y="3357562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直接连接符 81"/>
          <p:cNvCxnSpPr/>
          <p:nvPr/>
        </p:nvCxnSpPr>
        <p:spPr bwMode="auto">
          <a:xfrm>
            <a:off x="9233794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椭圆 83"/>
          <p:cNvSpPr/>
          <p:nvPr/>
        </p:nvSpPr>
        <p:spPr bwMode="auto">
          <a:xfrm>
            <a:off x="3669865" y="4195048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8010" fontAlgn="t">
              <a:spcBef>
                <a:spcPct val="0"/>
              </a:spcBef>
              <a:spcAft>
                <a:spcPct val="0"/>
              </a:spcAft>
            </a:pPr>
            <a:endParaRPr lang="zh-CN" altLang="en-US" sz="186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88" name="肘形连接符 87"/>
          <p:cNvCxnSpPr/>
          <p:nvPr/>
        </p:nvCxnSpPr>
        <p:spPr>
          <a:xfrm rot="16200000" flipH="1">
            <a:off x="2758902" y="3343789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78"/>
          <p:cNvSpPr>
            <a:spLocks noChangeArrowheads="1"/>
          </p:cNvSpPr>
          <p:nvPr/>
        </p:nvSpPr>
        <p:spPr bwMode="auto">
          <a:xfrm>
            <a:off x="9608773" y="3385494"/>
            <a:ext cx="1754744" cy="22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Capacity</a:t>
            </a: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8G: 8GB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16G: 16GB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32G: 32GB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64G: 64GB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128G: 128GB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256G: 256GB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817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</a:rPr>
              <a:t>PSSD &amp; </a:t>
            </a:r>
            <a:r>
              <a:rPr lang="en-US" altLang="zh-CN" dirty="0" err="1" smtClean="0">
                <a:latin typeface="+mn-lt"/>
                <a:ea typeface="+mn-ea"/>
                <a:cs typeface="+mn-ea"/>
              </a:rPr>
              <a:t>eHDD</a:t>
            </a:r>
            <a:endParaRPr lang="zh-CN" altLang="en-US" dirty="0">
              <a:latin typeface="+mn-lt"/>
              <a:ea typeface="+mn-ea"/>
              <a:cs typeface="+mn-ea"/>
            </a:endParaRPr>
          </a:p>
        </p:txBody>
      </p:sp>
      <p:sp>
        <p:nvSpPr>
          <p:cNvPr id="30" name="TextBox 69"/>
          <p:cNvSpPr>
            <a:spLocks noChangeArrowheads="1"/>
          </p:cNvSpPr>
          <p:nvPr/>
        </p:nvSpPr>
        <p:spPr bwMode="auto">
          <a:xfrm>
            <a:off x="1238322" y="2848487"/>
            <a:ext cx="1077105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77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TextBox 69"/>
          <p:cNvSpPr>
            <a:spLocks noChangeArrowheads="1"/>
          </p:cNvSpPr>
          <p:nvPr/>
        </p:nvSpPr>
        <p:spPr bwMode="auto">
          <a:xfrm>
            <a:off x="2688637" y="2848487"/>
            <a:ext cx="1170081" cy="3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77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PSSD</a:t>
            </a:r>
          </a:p>
        </p:txBody>
      </p:sp>
      <p:sp>
        <p:nvSpPr>
          <p:cNvPr id="37" name="矩形 36"/>
          <p:cNvSpPr/>
          <p:nvPr/>
        </p:nvSpPr>
        <p:spPr bwMode="auto">
          <a:xfrm>
            <a:off x="2743784" y="1244087"/>
            <a:ext cx="1126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PSSD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6803189" y="1244087"/>
            <a:ext cx="1110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500G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355427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2426161" y="172408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矩形 55"/>
          <p:cNvSpPr/>
          <p:nvPr/>
        </p:nvSpPr>
        <p:spPr bwMode="auto">
          <a:xfrm>
            <a:off x="5379851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4254936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3964406" y="172408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直接连接符 81"/>
          <p:cNvCxnSpPr/>
          <p:nvPr/>
        </p:nvCxnSpPr>
        <p:spPr bwMode="auto">
          <a:xfrm>
            <a:off x="6429126" y="172408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78"/>
          <p:cNvSpPr>
            <a:spLocks noChangeArrowheads="1"/>
          </p:cNvSpPr>
          <p:nvPr/>
        </p:nvSpPr>
        <p:spPr bwMode="auto">
          <a:xfrm>
            <a:off x="6804105" y="2848487"/>
            <a:ext cx="1754744" cy="12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Capacity</a:t>
            </a: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500G: 500GB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1000G: 1000GB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</p:txBody>
      </p:sp>
      <p:sp>
        <p:nvSpPr>
          <p:cNvPr id="53" name="TextBox 69"/>
          <p:cNvSpPr>
            <a:spLocks noChangeArrowheads="1"/>
          </p:cNvSpPr>
          <p:nvPr/>
        </p:nvSpPr>
        <p:spPr bwMode="auto">
          <a:xfrm>
            <a:off x="3858718" y="2848487"/>
            <a:ext cx="1339239" cy="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</a:t>
            </a:r>
            <a:endParaRPr lang="zh-CN" altLang="en-US" sz="1867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4" name="TextBox 70"/>
          <p:cNvSpPr>
            <a:spLocks noChangeArrowheads="1"/>
          </p:cNvSpPr>
          <p:nvPr/>
        </p:nvSpPr>
        <p:spPr bwMode="auto">
          <a:xfrm>
            <a:off x="5094183" y="2848487"/>
            <a:ext cx="1683493" cy="9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60: 1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70: 2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77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75427" y="2213911"/>
            <a:ext cx="120000" cy="709935"/>
            <a:chOff x="5900759" y="1657525"/>
            <a:chExt cx="90000" cy="53245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247177" y="2213911"/>
            <a:ext cx="120000" cy="709935"/>
            <a:chOff x="5900759" y="1657525"/>
            <a:chExt cx="90000" cy="532451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691524" y="2232957"/>
            <a:ext cx="120000" cy="709935"/>
            <a:chOff x="5900759" y="1657525"/>
            <a:chExt cx="90000" cy="532451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椭圆 82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99851" y="2213911"/>
            <a:ext cx="120000" cy="709935"/>
            <a:chOff x="5900759" y="1657525"/>
            <a:chExt cx="90000" cy="532451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椭圆 8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328177" y="2201538"/>
            <a:ext cx="120000" cy="709935"/>
            <a:chOff x="5900759" y="1657525"/>
            <a:chExt cx="90000" cy="532451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椭圆 91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3" name="TextBox 69"/>
          <p:cNvSpPr>
            <a:spLocks noChangeArrowheads="1"/>
          </p:cNvSpPr>
          <p:nvPr/>
        </p:nvSpPr>
        <p:spPr bwMode="auto">
          <a:xfrm>
            <a:off x="1355428" y="5642000"/>
            <a:ext cx="1077105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77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4" name="TextBox 69"/>
          <p:cNvSpPr>
            <a:spLocks noChangeArrowheads="1"/>
          </p:cNvSpPr>
          <p:nvPr/>
        </p:nvSpPr>
        <p:spPr bwMode="auto">
          <a:xfrm>
            <a:off x="2805742" y="5642001"/>
            <a:ext cx="1170081" cy="3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777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eHDD</a:t>
            </a:r>
            <a:endParaRPr lang="en-US" altLang="zh-CN" sz="177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2860889" y="4037600"/>
            <a:ext cx="1229039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eHDD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矩形 95"/>
          <p:cNvSpPr/>
          <p:nvPr/>
        </p:nvSpPr>
        <p:spPr bwMode="auto">
          <a:xfrm>
            <a:off x="7096402" y="4037600"/>
            <a:ext cx="977412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1T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472532" y="403760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98" name="直接连接符 97"/>
          <p:cNvCxnSpPr/>
          <p:nvPr/>
        </p:nvCxnSpPr>
        <p:spPr bwMode="auto">
          <a:xfrm>
            <a:off x="2543266" y="451760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矩形 98"/>
          <p:cNvSpPr/>
          <p:nvPr/>
        </p:nvSpPr>
        <p:spPr bwMode="auto">
          <a:xfrm>
            <a:off x="5673063" y="403760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548148" y="403760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>
            <a:off x="4257618" y="451760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直接连接符 101"/>
          <p:cNvCxnSpPr/>
          <p:nvPr/>
        </p:nvCxnSpPr>
        <p:spPr bwMode="auto">
          <a:xfrm>
            <a:off x="6722338" y="451760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TextBox 78"/>
          <p:cNvSpPr>
            <a:spLocks noChangeArrowheads="1"/>
          </p:cNvSpPr>
          <p:nvPr/>
        </p:nvSpPr>
        <p:spPr bwMode="auto">
          <a:xfrm>
            <a:off x="7097317" y="5642001"/>
            <a:ext cx="1754744" cy="12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Capacity</a:t>
            </a: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1T: 1TB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2T: 2TB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</p:txBody>
      </p:sp>
      <p:sp>
        <p:nvSpPr>
          <p:cNvPr id="104" name="TextBox 69"/>
          <p:cNvSpPr>
            <a:spLocks noChangeArrowheads="1"/>
          </p:cNvSpPr>
          <p:nvPr/>
        </p:nvSpPr>
        <p:spPr bwMode="auto">
          <a:xfrm>
            <a:off x="4151930" y="5642000"/>
            <a:ext cx="1339239" cy="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</a:t>
            </a:r>
            <a:endParaRPr lang="zh-CN" altLang="en-US" sz="1867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05" name="TextBox 70"/>
          <p:cNvSpPr>
            <a:spLocks noChangeArrowheads="1"/>
          </p:cNvSpPr>
          <p:nvPr/>
        </p:nvSpPr>
        <p:spPr bwMode="auto">
          <a:xfrm>
            <a:off x="5387395" y="5642001"/>
            <a:ext cx="1683493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10: 1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1892532" y="5007425"/>
            <a:ext cx="120000" cy="709935"/>
            <a:chOff x="5900759" y="1657525"/>
            <a:chExt cx="90000" cy="532451"/>
          </a:xfrm>
        </p:grpSpPr>
        <p:cxnSp>
          <p:nvCxnSpPr>
            <p:cNvPr id="107" name="直接连接符 106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椭圆 107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364283" y="5007425"/>
            <a:ext cx="120000" cy="709935"/>
            <a:chOff x="5900759" y="1657525"/>
            <a:chExt cx="90000" cy="532451"/>
          </a:xfrm>
        </p:grpSpPr>
        <p:cxnSp>
          <p:nvCxnSpPr>
            <p:cNvPr id="110" name="直接连接符 109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984736" y="5026470"/>
            <a:ext cx="120000" cy="709935"/>
            <a:chOff x="5900759" y="1657525"/>
            <a:chExt cx="90000" cy="532451"/>
          </a:xfrm>
        </p:grpSpPr>
        <p:cxnSp>
          <p:nvCxnSpPr>
            <p:cNvPr id="113" name="直接连接符 112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椭圆 113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093063" y="5007425"/>
            <a:ext cx="120000" cy="709935"/>
            <a:chOff x="5900759" y="1657525"/>
            <a:chExt cx="90000" cy="532451"/>
          </a:xfrm>
        </p:grpSpPr>
        <p:cxnSp>
          <p:nvCxnSpPr>
            <p:cNvPr id="116" name="直接连接符 11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椭圆 11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7621389" y="4995051"/>
            <a:ext cx="120000" cy="709935"/>
            <a:chOff x="5900759" y="1657525"/>
            <a:chExt cx="90000" cy="532451"/>
          </a:xfrm>
        </p:grpSpPr>
        <p:cxnSp>
          <p:nvCxnSpPr>
            <p:cNvPr id="119" name="直接连接符 118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椭圆 119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5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</a:rPr>
              <a:t>DRAM</a:t>
            </a:r>
            <a:endParaRPr lang="zh-CN" altLang="en-US" dirty="0">
              <a:latin typeface="+mn-lt"/>
              <a:ea typeface="+mn-ea"/>
              <a:cs typeface="+mn-ea"/>
            </a:endParaRPr>
          </a:p>
        </p:txBody>
      </p:sp>
      <p:sp>
        <p:nvSpPr>
          <p:cNvPr id="60" name="TextBox 69"/>
          <p:cNvSpPr>
            <a:spLocks noChangeArrowheads="1"/>
          </p:cNvSpPr>
          <p:nvPr/>
        </p:nvSpPr>
        <p:spPr bwMode="auto">
          <a:xfrm>
            <a:off x="290564" y="3398300"/>
            <a:ext cx="1077105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77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" name="TextBox 72"/>
          <p:cNvSpPr>
            <a:spLocks noChangeArrowheads="1"/>
          </p:cNvSpPr>
          <p:nvPr/>
        </p:nvSpPr>
        <p:spPr bwMode="auto">
          <a:xfrm>
            <a:off x="5371455" y="3398301"/>
            <a:ext cx="1283376" cy="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</a:t>
            </a:r>
            <a:endParaRPr lang="zh-CN" altLang="en-US" sz="1867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63" name="TextBox 69"/>
          <p:cNvSpPr>
            <a:spLocks noChangeArrowheads="1"/>
          </p:cNvSpPr>
          <p:nvPr/>
        </p:nvSpPr>
        <p:spPr bwMode="auto">
          <a:xfrm>
            <a:off x="1740878" y="3398302"/>
            <a:ext cx="1170081" cy="3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77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DRAM</a:t>
            </a:r>
          </a:p>
        </p:txBody>
      </p:sp>
      <p:sp>
        <p:nvSpPr>
          <p:cNvPr id="64" name="TextBox 69"/>
          <p:cNvSpPr>
            <a:spLocks noChangeArrowheads="1"/>
          </p:cNvSpPr>
          <p:nvPr/>
        </p:nvSpPr>
        <p:spPr bwMode="auto">
          <a:xfrm>
            <a:off x="4281781" y="4370257"/>
            <a:ext cx="1339239" cy="95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Protocol: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16: DDR3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30: DDR4</a:t>
            </a:r>
            <a:endParaRPr lang="zh-CN" altLang="en-US" sz="1867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65" name="TextBox 78"/>
          <p:cNvSpPr>
            <a:spLocks noChangeArrowheads="1"/>
          </p:cNvSpPr>
          <p:nvPr/>
        </p:nvSpPr>
        <p:spPr bwMode="auto">
          <a:xfrm>
            <a:off x="6778323" y="4370257"/>
            <a:ext cx="1987287" cy="9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Typel</a:t>
            </a: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U: UDIMM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S: SODIMM</a:t>
            </a:r>
          </a:p>
        </p:txBody>
      </p:sp>
      <p:sp>
        <p:nvSpPr>
          <p:cNvPr id="66" name="矩形 65"/>
          <p:cNvSpPr/>
          <p:nvPr/>
        </p:nvSpPr>
        <p:spPr bwMode="auto">
          <a:xfrm>
            <a:off x="1796026" y="1433740"/>
            <a:ext cx="1096341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DDR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8957617" y="1433740"/>
            <a:ext cx="1110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07668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5529915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矩形 71"/>
          <p:cNvSpPr/>
          <p:nvPr/>
        </p:nvSpPr>
        <p:spPr bwMode="auto">
          <a:xfrm>
            <a:off x="6654831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7806839" y="1433740"/>
            <a:ext cx="958771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32G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 bwMode="auto">
          <a:xfrm>
            <a:off x="1478402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5" name="组合 74"/>
          <p:cNvGrpSpPr/>
          <p:nvPr/>
        </p:nvGrpSpPr>
        <p:grpSpPr>
          <a:xfrm>
            <a:off x="827668" y="2379965"/>
            <a:ext cx="120000" cy="967387"/>
            <a:chOff x="2686859" y="2864898"/>
            <a:chExt cx="90000" cy="725540"/>
          </a:xfrm>
        </p:grpSpPr>
        <p:cxnSp>
          <p:nvCxnSpPr>
            <p:cNvPr id="78" name="直接连接符 7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椭圆 7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2311076" y="2379961"/>
            <a:ext cx="120000" cy="977120"/>
            <a:chOff x="2686859" y="2857598"/>
            <a:chExt cx="90000" cy="732840"/>
          </a:xfrm>
        </p:grpSpPr>
        <p:cxnSp>
          <p:nvCxnSpPr>
            <p:cNvPr id="88" name="直接连接符 8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椭圆 12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2" name="矩形 121"/>
          <p:cNvSpPr/>
          <p:nvPr/>
        </p:nvSpPr>
        <p:spPr bwMode="auto">
          <a:xfrm>
            <a:off x="4404999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" name="矩形 122"/>
          <p:cNvSpPr/>
          <p:nvPr/>
        </p:nvSpPr>
        <p:spPr bwMode="auto">
          <a:xfrm>
            <a:off x="3280084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4" name="直接连接符 123"/>
          <p:cNvCxnSpPr/>
          <p:nvPr/>
        </p:nvCxnSpPr>
        <p:spPr bwMode="auto">
          <a:xfrm>
            <a:off x="2989554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TextBox 69"/>
          <p:cNvSpPr>
            <a:spLocks noChangeArrowheads="1"/>
          </p:cNvSpPr>
          <p:nvPr/>
        </p:nvSpPr>
        <p:spPr bwMode="auto">
          <a:xfrm>
            <a:off x="2812297" y="4328822"/>
            <a:ext cx="1778736" cy="63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77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Positioning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C: Consumer</a:t>
            </a:r>
          </a:p>
        </p:txBody>
      </p:sp>
      <p:grpSp>
        <p:nvGrpSpPr>
          <p:cNvPr id="127" name="组合 126"/>
          <p:cNvGrpSpPr/>
          <p:nvPr/>
        </p:nvGrpSpPr>
        <p:grpSpPr>
          <a:xfrm>
            <a:off x="5921209" y="2393508"/>
            <a:ext cx="120000" cy="977120"/>
            <a:chOff x="2686859" y="2857598"/>
            <a:chExt cx="90000" cy="732840"/>
          </a:xfrm>
        </p:grpSpPr>
        <p:cxnSp>
          <p:nvCxnSpPr>
            <p:cNvPr id="128" name="直接连接符 12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椭圆 12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7081972" y="4208821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8010" fontAlgn="t">
              <a:spcBef>
                <a:spcPct val="0"/>
              </a:spcBef>
              <a:spcAft>
                <a:spcPct val="0"/>
              </a:spcAft>
            </a:pPr>
            <a:endParaRPr lang="zh-CN" altLang="en-US" sz="186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31" name="肘形连接符 130"/>
          <p:cNvCxnSpPr>
            <a:stCxn id="72" idx="2"/>
          </p:cNvCxnSpPr>
          <p:nvPr/>
        </p:nvCxnSpPr>
        <p:spPr>
          <a:xfrm rot="16200000" flipH="1">
            <a:off x="6171009" y="3357562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2" name="组合 131"/>
          <p:cNvGrpSpPr/>
          <p:nvPr/>
        </p:nvGrpSpPr>
        <p:grpSpPr>
          <a:xfrm>
            <a:off x="8219105" y="2416192"/>
            <a:ext cx="120000" cy="977120"/>
            <a:chOff x="2686859" y="2857598"/>
            <a:chExt cx="90000" cy="732840"/>
          </a:xfrm>
        </p:grpSpPr>
        <p:cxnSp>
          <p:nvCxnSpPr>
            <p:cNvPr id="133" name="直接连接符 13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椭圆 13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9451440" y="2399687"/>
            <a:ext cx="120000" cy="977120"/>
            <a:chOff x="2686859" y="2857598"/>
            <a:chExt cx="90000" cy="732840"/>
          </a:xfrm>
        </p:grpSpPr>
        <p:cxnSp>
          <p:nvCxnSpPr>
            <p:cNvPr id="136" name="直接连接符 13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椭圆 13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8" name="椭圆 137"/>
          <p:cNvSpPr/>
          <p:nvPr/>
        </p:nvSpPr>
        <p:spPr bwMode="auto">
          <a:xfrm>
            <a:off x="4793081" y="4208821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8010" fontAlgn="t">
              <a:spcBef>
                <a:spcPct val="0"/>
              </a:spcBef>
              <a:spcAft>
                <a:spcPct val="0"/>
              </a:spcAft>
            </a:pPr>
            <a:endParaRPr lang="zh-CN" altLang="en-US" sz="186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39" name="肘形连接符 138"/>
          <p:cNvCxnSpPr/>
          <p:nvPr/>
        </p:nvCxnSpPr>
        <p:spPr>
          <a:xfrm rot="16200000" flipH="1">
            <a:off x="3882118" y="3357562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椭圆 140"/>
          <p:cNvSpPr/>
          <p:nvPr/>
        </p:nvSpPr>
        <p:spPr bwMode="auto">
          <a:xfrm>
            <a:off x="3669865" y="4195048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8010" fontAlgn="t">
              <a:spcBef>
                <a:spcPct val="0"/>
              </a:spcBef>
              <a:spcAft>
                <a:spcPct val="0"/>
              </a:spcAft>
            </a:pPr>
            <a:endParaRPr lang="zh-CN" altLang="en-US" sz="186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42" name="肘形连接符 141"/>
          <p:cNvCxnSpPr/>
          <p:nvPr/>
        </p:nvCxnSpPr>
        <p:spPr>
          <a:xfrm rot="16200000" flipH="1">
            <a:off x="2758902" y="3343789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78"/>
          <p:cNvSpPr>
            <a:spLocks noChangeArrowheads="1"/>
          </p:cNvSpPr>
          <p:nvPr/>
        </p:nvSpPr>
        <p:spPr bwMode="auto">
          <a:xfrm>
            <a:off x="7718447" y="3398301"/>
            <a:ext cx="1754744" cy="147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Capacity</a:t>
            </a: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8G: 8GB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16G: 16GB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32G: 32GB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</p:txBody>
      </p:sp>
      <p:sp>
        <p:nvSpPr>
          <p:cNvPr id="144" name="TextBox 78"/>
          <p:cNvSpPr>
            <a:spLocks noChangeArrowheads="1"/>
          </p:cNvSpPr>
          <p:nvPr/>
        </p:nvSpPr>
        <p:spPr bwMode="auto">
          <a:xfrm>
            <a:off x="9041857" y="3403197"/>
            <a:ext cx="1754744" cy="147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Frequency</a:t>
            </a: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16: 1600MHz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26: 2666MHz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32: 3200MHz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308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Switch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63E94AC-715A-4B3E-8E80-4DAC3BFADB95}"/>
              </a:ext>
            </a:extLst>
          </p:cNvPr>
          <p:cNvGrpSpPr/>
          <p:nvPr/>
        </p:nvGrpSpPr>
        <p:grpSpPr>
          <a:xfrm>
            <a:off x="617174" y="1336225"/>
            <a:ext cx="11157370" cy="5018357"/>
            <a:chOff x="664376" y="1143682"/>
            <a:chExt cx="8368027" cy="3763768"/>
          </a:xfrm>
        </p:grpSpPr>
        <p:sp>
          <p:nvSpPr>
            <p:cNvPr id="41" name="TextBox 69"/>
            <p:cNvSpPr>
              <a:spLocks noChangeArrowheads="1"/>
            </p:cNvSpPr>
            <p:nvPr/>
          </p:nvSpPr>
          <p:spPr bwMode="auto">
            <a:xfrm>
              <a:off x="664376" y="2174314"/>
              <a:ext cx="1545771" cy="57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Brand: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DH-</a:t>
              </a:r>
              <a:r>
                <a:rPr lang="en-US" altLang="zh-CN" sz="1500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Dahua</a:t>
              </a: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Null-Oversea neutral</a:t>
              </a:r>
              <a:endParaRPr lang="zh-CN" altLang="en-US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TextBox 70"/>
            <p:cNvSpPr>
              <a:spLocks noChangeArrowheads="1"/>
            </p:cNvSpPr>
            <p:nvPr/>
          </p:nvSpPr>
          <p:spPr bwMode="auto">
            <a:xfrm>
              <a:off x="3970619" y="2261267"/>
              <a:ext cx="1307660" cy="126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Uplink  Fiber Port Number:</a:t>
              </a:r>
              <a:endParaRPr lang="zh-CN" altLang="en-US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0: 0 fiber port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1: 1 fiber port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4: 4 fiber ports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8: 8 fiber ports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9: 16 fiber ports</a:t>
              </a:r>
            </a:p>
          </p:txBody>
        </p:sp>
        <p:sp>
          <p:nvSpPr>
            <p:cNvPr id="43" name="TextBox 72"/>
            <p:cNvSpPr>
              <a:spLocks noChangeArrowheads="1"/>
            </p:cNvSpPr>
            <p:nvPr/>
          </p:nvSpPr>
          <p:spPr bwMode="auto">
            <a:xfrm>
              <a:off x="6252789" y="2245533"/>
              <a:ext cx="998071" cy="57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Number of access ports: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01-99</a:t>
              </a:r>
            </a:p>
          </p:txBody>
        </p:sp>
        <p:sp>
          <p:nvSpPr>
            <p:cNvPr id="51" name="TextBox 69"/>
            <p:cNvSpPr>
              <a:spLocks noChangeArrowheads="1"/>
            </p:cNvSpPr>
            <p:nvPr/>
          </p:nvSpPr>
          <p:spPr bwMode="auto">
            <a:xfrm>
              <a:off x="2716656" y="3643641"/>
              <a:ext cx="1517161" cy="126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Switch: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3: Layer 2 unmanaged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4: Layer 2 managed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5: Layer 2+ managed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6: Layer 3 managed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7: Core Switch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8: Core Switch</a:t>
              </a:r>
            </a:p>
          </p:txBody>
        </p:sp>
        <p:sp>
          <p:nvSpPr>
            <p:cNvPr id="94" name="矩形 93"/>
            <p:cNvSpPr/>
            <p:nvPr/>
          </p:nvSpPr>
          <p:spPr bwMode="auto">
            <a:xfrm>
              <a:off x="2814648" y="1143682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矩形 96"/>
            <p:cNvSpPr/>
            <p:nvPr/>
          </p:nvSpPr>
          <p:spPr bwMode="auto">
            <a:xfrm>
              <a:off x="926057" y="114368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 bwMode="auto">
            <a:xfrm>
              <a:off x="5151258" y="114368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8414833" y="1672639"/>
              <a:ext cx="67500" cy="549630"/>
              <a:chOff x="2686859" y="2857598"/>
              <a:chExt cx="90000" cy="732840"/>
            </a:xfrm>
          </p:grpSpPr>
          <p:cxnSp>
            <p:nvCxnSpPr>
              <p:cNvPr id="112" name="直接连接符 111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椭圆 11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18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3342D9F-4791-418C-AF19-E56D92F2DF19}"/>
                </a:ext>
              </a:extLst>
            </p:cNvPr>
            <p:cNvSpPr/>
            <p:nvPr/>
          </p:nvSpPr>
          <p:spPr bwMode="auto">
            <a:xfrm>
              <a:off x="4423516" y="114368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4649121" y="1701258"/>
              <a:ext cx="67500" cy="549630"/>
              <a:chOff x="2686859" y="2857598"/>
              <a:chExt cx="90000" cy="732840"/>
            </a:xfrm>
          </p:grpSpPr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18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3663545" y="370778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857803" y="2303717"/>
              <a:ext cx="1174600" cy="7617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960">
                <a:spcBef>
                  <a:spcPct val="0"/>
                </a:spcBef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For </a:t>
              </a:r>
              <a:r>
                <a:rPr lang="en-US" altLang="zh-CN" sz="1500" b="1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PoE</a:t>
              </a: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 Switch:</a:t>
              </a: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0-999</a:t>
              </a:r>
              <a:r>
                <a:rPr lang="zh-CN" altLang="en-US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</a:t>
              </a:r>
              <a:r>
                <a:rPr lang="en-US" altLang="zh-CN" sz="1500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</a:t>
              </a: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Output power</a:t>
              </a: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DP: Din Rail </a:t>
              </a:r>
              <a:r>
                <a:rPr lang="en-US" altLang="zh-CN" sz="1500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</a:t>
              </a:r>
              <a:endPara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6602889" y="1687388"/>
              <a:ext cx="67500" cy="549630"/>
              <a:chOff x="2686859" y="2857598"/>
              <a:chExt cx="90000" cy="732840"/>
            </a:xfrm>
          </p:grpSpPr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18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 bwMode="auto">
            <a:xfrm>
              <a:off x="3619082" y="1143682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6307709" y="1143682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2010214" y="1143682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PF 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173924" y="1659541"/>
              <a:ext cx="67500" cy="544155"/>
              <a:chOff x="2686859" y="2864898"/>
              <a:chExt cx="90000" cy="725540"/>
            </a:xfrm>
          </p:grpSpPr>
          <p:cxnSp>
            <p:nvCxnSpPr>
              <p:cNvPr id="37" name="直接连接符 36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椭圆 37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18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 bwMode="auto">
            <a:xfrm>
              <a:off x="7039849" y="114368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ET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998657" y="3662652"/>
              <a:ext cx="1684777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Total Port Number</a:t>
              </a:r>
              <a:r>
                <a:rPr lang="zh-CN" altLang="en-US" sz="1600" dirty="0">
                  <a:cs typeface="Segoe UI" pitchFamily="34" charset="0"/>
                </a:rPr>
                <a:t>：</a:t>
              </a:r>
              <a:endParaRPr lang="en-US" altLang="zh-CN" sz="1600" dirty="0">
                <a:cs typeface="Segoe UI" pitchFamily="34" charset="0"/>
              </a:endParaRPr>
            </a:p>
            <a:p>
              <a:r>
                <a:rPr lang="en-US" altLang="zh-CN" sz="1600" dirty="0">
                  <a:cs typeface="Segoe UI" pitchFamily="34" charset="0"/>
                </a:rPr>
                <a:t>01-99</a:t>
              </a:r>
            </a:p>
            <a:p>
              <a:r>
                <a:rPr lang="en-US" altLang="zh-CN" sz="1600" dirty="0">
                  <a:cs typeface="Segoe UI" pitchFamily="34" charset="0"/>
                </a:rPr>
                <a:t>Combo port is  calculated as one port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683434" y="3583444"/>
              <a:ext cx="158830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960">
                <a:spcBef>
                  <a:spcPct val="0"/>
                </a:spcBef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Access Port Property</a:t>
              </a:r>
              <a:endParaRPr lang="zh-CN" altLang="en-US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ET=RJ45/100M</a:t>
              </a:r>
              <a:endParaRPr lang="zh-CN" altLang="en-US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GT=RJ45/1000M</a:t>
              </a:r>
              <a:endParaRPr lang="zh-CN" altLang="en-US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EF=Fiber port/100M</a:t>
              </a:r>
              <a:endParaRPr lang="zh-CN" altLang="en-US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GF=Fiber port/1000M</a:t>
              </a:r>
            </a:p>
            <a:p>
              <a:pPr defTabSz="1218960">
                <a:spcBef>
                  <a:spcPct val="0"/>
                </a:spcBef>
              </a:pPr>
              <a:endPara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5380672" y="1674112"/>
              <a:ext cx="67500" cy="1932881"/>
              <a:chOff x="2686859" y="1013264"/>
              <a:chExt cx="90000" cy="2577174"/>
            </a:xfrm>
          </p:grpSpPr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 flipH="1">
                <a:off x="2731859" y="1013264"/>
                <a:ext cx="10938" cy="24871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18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60" name="直接连接符 59"/>
            <p:cNvCxnSpPr>
              <a:cxnSpLocks/>
            </p:cNvCxnSpPr>
            <p:nvPr/>
          </p:nvCxnSpPr>
          <p:spPr bwMode="auto">
            <a:xfrm flipH="1">
              <a:off x="1653799" y="1413682"/>
              <a:ext cx="1686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矩形 45"/>
            <p:cNvSpPr/>
            <p:nvPr/>
          </p:nvSpPr>
          <p:spPr bwMode="auto">
            <a:xfrm>
              <a:off x="8124010" y="1143682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96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TextBox 70"/>
            <p:cNvSpPr>
              <a:spLocks noChangeArrowheads="1"/>
            </p:cNvSpPr>
            <p:nvPr/>
          </p:nvSpPr>
          <p:spPr bwMode="auto">
            <a:xfrm>
              <a:off x="2806476" y="2264669"/>
              <a:ext cx="788945" cy="22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</a:t>
              </a: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-Switch</a:t>
              </a:r>
              <a:endParaRPr lang="zh-CN" altLang="en-US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B1A449FE-32B2-447B-AA5B-24910B3C92F6}"/>
                </a:ext>
              </a:extLst>
            </p:cNvPr>
            <p:cNvGrpSpPr/>
            <p:nvPr/>
          </p:nvGrpSpPr>
          <p:grpSpPr>
            <a:xfrm>
              <a:off x="3068660" y="1667508"/>
              <a:ext cx="67500" cy="549630"/>
              <a:chOff x="2686859" y="2857598"/>
              <a:chExt cx="90000" cy="732840"/>
            </a:xfrm>
          </p:grpSpPr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3C71F8E2-3125-460D-88AA-717A2109949E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FFBE13B1-80FB-410B-8666-26C63C59FB68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18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7" name="肘形连接符 6"/>
            <p:cNvCxnSpPr>
              <a:cxnSpLocks/>
            </p:cNvCxnSpPr>
            <p:nvPr/>
          </p:nvCxnSpPr>
          <p:spPr>
            <a:xfrm rot="5400000">
              <a:off x="2793810" y="2611347"/>
              <a:ext cx="2067420" cy="192950"/>
            </a:xfrm>
            <a:prstGeom prst="bentConnector2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4BD3E6E-FD9F-4342-A986-7DA71E76AC8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868144" y="1413682"/>
              <a:ext cx="1686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8A7956DA-016B-4458-A67D-632FDC5C7E6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67591" y="1413682"/>
              <a:ext cx="1686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A77712AC-CEE5-4FEE-A697-572334BF6B3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09849" y="1674112"/>
              <a:ext cx="843" cy="1850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606363CA-BD42-48D0-8613-5AFE7D13A529}"/>
                </a:ext>
              </a:extLst>
            </p:cNvPr>
            <p:cNvSpPr/>
            <p:nvPr/>
          </p:nvSpPr>
          <p:spPr bwMode="auto">
            <a:xfrm>
              <a:off x="7309849" y="351580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377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Switch(new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CCTV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816381" y="2922695"/>
            <a:ext cx="1743547" cy="16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Uplink  Fiber Port Number:</a:t>
            </a:r>
            <a:endParaRPr lang="zh-CN" altLang="en-US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0 fiber port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1 fiber port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4 fiber ports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8 fiber ports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9: 16 fiber ports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028636" y="2845117"/>
            <a:ext cx="1330761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Number of access ports: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01-99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269895" y="4588413"/>
            <a:ext cx="2022881" cy="16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Switch: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Layer 2 unmanaged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Layer 2 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Layer 2+ 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Layer 3 </a:t>
            </a: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7: Core Switch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Core Switch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2393510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483713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0911361" y="208125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200559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5548948" y="2087543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4210550" y="410898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68655" y="2922695"/>
            <a:ext cx="156613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For </a:t>
            </a:r>
            <a:r>
              <a:rPr lang="en-US" altLang="zh-CN" sz="15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PoE</a:t>
            </a: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 Switch: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0-999</a:t>
            </a:r>
            <a:r>
              <a:rPr lang="zh-CN" altLang="en-US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Output </a:t>
            </a: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power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8495436" y="2100923"/>
            <a:ext cx="900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3796832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101862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6815" y="2063794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 bwMode="auto">
          <a:xfrm>
            <a:off x="9078049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20559" y="4791716"/>
            <a:ext cx="2246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Total Port Number</a:t>
            </a:r>
            <a:r>
              <a:rPr lang="zh-CN" altLang="en-US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en-US" altLang="zh-CN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01-99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Combo port is  calculated as one port</a:t>
            </a:r>
          </a:p>
        </p:txBody>
      </p:sp>
      <p:sp>
        <p:nvSpPr>
          <p:cNvPr id="16" name="矩形 15"/>
          <p:cNvSpPr/>
          <p:nvPr/>
        </p:nvSpPr>
        <p:spPr>
          <a:xfrm>
            <a:off x="8602829" y="4628998"/>
            <a:ext cx="2117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Access Port Property</a:t>
            </a:r>
            <a:endParaRPr lang="zh-CN" altLang="en-US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ET=RJ45/100M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GT=RJ45/1000M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GF=Fiber/1000M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MGT=RJ45/2.5G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,</a:t>
            </a: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 5G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XF=Fiber/10G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QF=Fiber/40G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CF=Fiber/100G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6784039" y="2094016"/>
            <a:ext cx="90000" cy="2577175"/>
            <a:chOff x="2686859" y="1013264"/>
            <a:chExt cx="90000" cy="2577174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 flipH="1">
              <a:off x="2731859" y="1013264"/>
              <a:ext cx="10938" cy="2487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189664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523597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96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1515040" y="3562731"/>
            <a:ext cx="2477560" cy="12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Switch Type: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S- Switch</a:t>
            </a:r>
            <a:endParaRPr lang="en-US" altLang="zh-CN" sz="150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CS-Cloud-managed Switch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HS-Hardened </a:t>
            </a: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Switch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IS- Industrial Switch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C71F8E2-3125-460D-88AA-717A2109949E}"/>
              </a:ext>
            </a:extLst>
          </p:cNvPr>
          <p:cNvCxnSpPr/>
          <p:nvPr/>
        </p:nvCxnSpPr>
        <p:spPr bwMode="auto">
          <a:xfrm>
            <a:off x="2787826" y="2081258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2763093" y="33855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肘形连接符 6"/>
          <p:cNvCxnSpPr>
            <a:cxnSpLocks/>
          </p:cNvCxnSpPr>
          <p:nvPr/>
        </p:nvCxnSpPr>
        <p:spPr>
          <a:xfrm rot="16200000" flipH="1">
            <a:off x="3220345" y="3090438"/>
            <a:ext cx="1990281" cy="3898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14BD3E6E-FD9F-4342-A986-7DA71E76AC85}"/>
              </a:ext>
            </a:extLst>
          </p:cNvPr>
          <p:cNvCxnSpPr>
            <a:cxnSpLocks/>
          </p:cNvCxnSpPr>
          <p:nvPr/>
        </p:nvCxnSpPr>
        <p:spPr bwMode="auto">
          <a:xfrm flipH="1">
            <a:off x="7515776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A7956DA-016B-4458-A67D-632FDC5C7E69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48372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A77712AC-CEE5-4FEE-A697-572334BF6B3E}"/>
              </a:ext>
            </a:extLst>
          </p:cNvPr>
          <p:cNvCxnSpPr>
            <a:cxnSpLocks/>
          </p:cNvCxnSpPr>
          <p:nvPr/>
        </p:nvCxnSpPr>
        <p:spPr bwMode="auto">
          <a:xfrm flipH="1">
            <a:off x="9438049" y="2083222"/>
            <a:ext cx="1124" cy="2467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椭圆 73">
            <a:extLst>
              <a:ext uri="{FF2B5EF4-FFF2-40B4-BE49-F238E27FC236}">
                <a16:creationId xmlns:a16="http://schemas.microsoft.com/office/drawing/2014/main" id="{606363CA-BD42-48D0-8613-5AFE7D13A529}"/>
              </a:ext>
            </a:extLst>
          </p:cNvPr>
          <p:cNvSpPr/>
          <p:nvPr/>
        </p:nvSpPr>
        <p:spPr bwMode="auto">
          <a:xfrm>
            <a:off x="9438049" y="453881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Switch(new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IT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673659" y="2836575"/>
            <a:ext cx="1828562" cy="191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 Type:</a:t>
            </a:r>
            <a:endParaRPr lang="zh-CN" altLang="en-US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Unmanaged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Reserved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Reserved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L2 Managed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L2+ 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L3 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7: L3 Chassis Switch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7060276" y="2824346"/>
            <a:ext cx="2182377" cy="5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Number of </a:t>
            </a: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Total </a:t>
            </a: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ports: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01-99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290442" y="4732274"/>
            <a:ext cx="2022881" cy="145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Main port speed:</a:t>
            </a:r>
            <a:endParaRPr lang="en-US" altLang="zh-CN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100Mbps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G: 1000Mbps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MG: 2.5G/5Gbps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X: 10Gbps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Q: 40Gbps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2393510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483713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0911361" y="208125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200559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5548948" y="2087543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4160936" y="456610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016155" y="2897293"/>
            <a:ext cx="204735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Special Spec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F: Fiber </a:t>
            </a: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uplink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2F: 2Fiber ports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C: Combo uplink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MG: Multi-</a:t>
            </a:r>
            <a:r>
              <a:rPr lang="en-US" altLang="zh-CN" sz="1500" dirty="0" err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giga</a:t>
            </a: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uplink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8115368" y="2079447"/>
            <a:ext cx="900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3796832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7791464" y="13740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6815" y="2063794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 bwMode="auto">
          <a:xfrm>
            <a:off x="9085346" y="13740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70093" y="4752486"/>
            <a:ext cx="13097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Reserved</a:t>
            </a:r>
            <a:endParaRPr lang="en-US" altLang="zh-CN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57588" y="3824470"/>
            <a:ext cx="228270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Features: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L: Lite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P: PoE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LP: Lite Power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HP: High Power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UP: Ultra Power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G: 1Gbps uplink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FX: Fiber port+ XF uplink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X: RJ45+XF uplink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6784039" y="2094016"/>
            <a:ext cx="90000" cy="2577175"/>
            <a:chOff x="2686859" y="1013264"/>
            <a:chExt cx="90000" cy="2577174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 flipH="1">
              <a:off x="2731859" y="1013264"/>
              <a:ext cx="10938" cy="2487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189664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540594" y="134787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2296867" y="3530016"/>
            <a:ext cx="993575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S- </a:t>
            </a: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Switch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C71F8E2-3125-460D-88AA-717A2109949E}"/>
              </a:ext>
            </a:extLst>
          </p:cNvPr>
          <p:cNvCxnSpPr/>
          <p:nvPr/>
        </p:nvCxnSpPr>
        <p:spPr bwMode="auto">
          <a:xfrm>
            <a:off x="2787826" y="2081258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2738131" y="33805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A77712AC-CEE5-4FEE-A697-572334BF6B3E}"/>
              </a:ext>
            </a:extLst>
          </p:cNvPr>
          <p:cNvCxnSpPr>
            <a:cxnSpLocks/>
          </p:cNvCxnSpPr>
          <p:nvPr/>
        </p:nvCxnSpPr>
        <p:spPr bwMode="auto">
          <a:xfrm>
            <a:off x="9439173" y="2083222"/>
            <a:ext cx="0" cy="1659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椭圆 73">
            <a:extLst>
              <a:ext uri="{FF2B5EF4-FFF2-40B4-BE49-F238E27FC236}">
                <a16:creationId xmlns:a16="http://schemas.microsoft.com/office/drawing/2014/main" id="{606363CA-BD42-48D0-8613-5AFE7D13A529}"/>
              </a:ext>
            </a:extLst>
          </p:cNvPr>
          <p:cNvSpPr/>
          <p:nvPr/>
        </p:nvSpPr>
        <p:spPr bwMode="auto">
          <a:xfrm>
            <a:off x="9394173" y="370752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204138" y="2100923"/>
            <a:ext cx="0" cy="24852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接连接符 47"/>
          <p:cNvCxnSpPr>
            <a:cxnSpLocks/>
          </p:cNvCxnSpPr>
          <p:nvPr/>
        </p:nvCxnSpPr>
        <p:spPr bwMode="auto">
          <a:xfrm flipH="1">
            <a:off x="10056206" y="1734016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51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sym typeface="+mn-lt"/>
              </a:rPr>
              <a:t>Wireless R</a:t>
            </a:r>
            <a:r>
              <a:rPr lang="en-US" altLang="zh-CN" dirty="0">
                <a:sym typeface="+mn-lt"/>
              </a:rPr>
              <a:t>outer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698145" y="2862302"/>
            <a:ext cx="1491229" cy="17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Speed</a:t>
            </a: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>
              <a:buNone/>
            </a:pPr>
            <a:r>
              <a:rPr lang="en-US" altLang="zh-CN" sz="16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300Mbps</a:t>
            </a:r>
            <a:endParaRPr lang="en-US" altLang="zh-CN" sz="1600" dirty="0">
              <a:cs typeface="Segoe UI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12: 1200Mbps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15: 1500Mbps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18: 1800Mbps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30: 3000Mbps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60: 6000Mbps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475895" y="134418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8324373" y="2049464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967269" y="13740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6315658" y="2085577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4624187" y="406246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14189" y="2862302"/>
            <a:ext cx="2494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Reserved </a:t>
            </a: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for Special Spec</a:t>
            </a:r>
            <a:endParaRPr lang="en-US" altLang="zh-CN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128084" y="136125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8490" y="2094016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197053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7936609" y="134418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1896573" y="3515345"/>
            <a:ext cx="1950116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Router Type: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 Regular Router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M-Mesh Router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C71F8E2-3125-460D-88AA-717A2109949E}"/>
              </a:ext>
            </a:extLst>
          </p:cNvPr>
          <p:cNvCxnSpPr/>
          <p:nvPr/>
        </p:nvCxnSpPr>
        <p:spPr bwMode="auto">
          <a:xfrm>
            <a:off x="2871631" y="2062222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2826631" y="339011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肘形连接符 6"/>
          <p:cNvCxnSpPr>
            <a:cxnSpLocks/>
          </p:cNvCxnSpPr>
          <p:nvPr/>
        </p:nvCxnSpPr>
        <p:spPr>
          <a:xfrm rot="16200000" flipH="1">
            <a:off x="3551597" y="3075714"/>
            <a:ext cx="1990281" cy="3898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A7956DA-016B-4458-A67D-632FDC5C7E69}"/>
              </a:ext>
            </a:extLst>
          </p:cNvPr>
          <p:cNvCxnSpPr>
            <a:cxnSpLocks/>
          </p:cNvCxnSpPr>
          <p:nvPr/>
        </p:nvCxnSpPr>
        <p:spPr bwMode="auto">
          <a:xfrm flipH="1">
            <a:off x="7214189" y="1748740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29"/>
          <p:cNvSpPr txBox="1"/>
          <p:nvPr/>
        </p:nvSpPr>
        <p:spPr>
          <a:xfrm>
            <a:off x="3607301" y="4196349"/>
            <a:ext cx="2172185" cy="16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243">
              <a:spcBef>
                <a:spcPct val="0"/>
              </a:spcBef>
              <a:buNone/>
              <a:defRPr sz="1125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500" dirty="0"/>
              <a:t>Wireless Standard:</a:t>
            </a:r>
          </a:p>
          <a:p>
            <a:r>
              <a:rPr lang="en-US" altLang="zh-CN" sz="1500" b="0" dirty="0"/>
              <a:t>N</a:t>
            </a:r>
            <a:r>
              <a:rPr lang="en-US" altLang="zh-CN" sz="1500" b="0" dirty="0" smtClean="0"/>
              <a:t>: </a:t>
            </a:r>
            <a:r>
              <a:rPr lang="en-US" altLang="zh-CN" sz="1500" b="0" dirty="0"/>
              <a:t>IEEE </a:t>
            </a:r>
            <a:r>
              <a:rPr lang="en-US" altLang="zh-CN" sz="1500" b="0" dirty="0" smtClean="0"/>
              <a:t>802.11n (WiFi4)</a:t>
            </a:r>
            <a:endParaRPr lang="en-US" altLang="zh-CN" sz="1500" b="0" dirty="0"/>
          </a:p>
          <a:p>
            <a:r>
              <a:rPr lang="en-US" altLang="zh-CN" sz="1500" b="0" dirty="0" smtClean="0"/>
              <a:t>AC: </a:t>
            </a:r>
            <a:r>
              <a:rPr lang="en-US" altLang="zh-CN" sz="1500" b="0" dirty="0"/>
              <a:t>IEEE </a:t>
            </a:r>
            <a:r>
              <a:rPr lang="en-US" altLang="zh-CN" sz="1500" b="0" dirty="0" smtClean="0"/>
              <a:t>802.11ac(WiFi5)</a:t>
            </a:r>
          </a:p>
          <a:p>
            <a:r>
              <a:rPr lang="en-US" altLang="zh-CN" sz="1500" b="0" dirty="0" smtClean="0"/>
              <a:t>AX: </a:t>
            </a:r>
            <a:r>
              <a:rPr lang="en-US" altLang="zh-CN" sz="1500" b="0" dirty="0"/>
              <a:t>IEEE </a:t>
            </a:r>
            <a:r>
              <a:rPr lang="en-US" altLang="zh-CN" sz="1500" b="0" dirty="0" smtClean="0"/>
              <a:t>802.11ax(WiFi6)</a:t>
            </a:r>
          </a:p>
          <a:p>
            <a:r>
              <a:rPr lang="en-US" altLang="zh-CN" sz="1500" b="0" dirty="0" smtClean="0"/>
              <a:t>BE: </a:t>
            </a:r>
            <a:r>
              <a:rPr lang="en-US" altLang="zh-CN" sz="1500" b="0" dirty="0"/>
              <a:t>IEEE </a:t>
            </a:r>
            <a:r>
              <a:rPr lang="en-US" altLang="zh-CN" sz="1500" b="0" dirty="0" smtClean="0"/>
              <a:t>802.11be(WiFi7)</a:t>
            </a:r>
            <a:endParaRPr lang="en-US" altLang="zh-CN" sz="1500" b="0" dirty="0"/>
          </a:p>
          <a:p>
            <a:endParaRPr lang="en-US" altLang="zh-CN" sz="1500" b="0" dirty="0" smtClean="0"/>
          </a:p>
          <a:p>
            <a:endParaRPr lang="en-US" altLang="zh-CN" sz="1500" b="0" dirty="0"/>
          </a:p>
        </p:txBody>
      </p:sp>
    </p:spTree>
    <p:extLst>
      <p:ext uri="{BB962C8B-B14F-4D97-AF65-F5344CB8AC3E}">
        <p14:creationId xmlns:p14="http://schemas.microsoft.com/office/powerpoint/2010/main" val="1767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HDCVI Camera</a:t>
            </a:r>
            <a:r>
              <a:rPr lang="zh-CN" altLang="en-US" dirty="0"/>
              <a:t>（</a:t>
            </a:r>
            <a:r>
              <a:rPr lang="en-US" altLang="zh-CN" dirty="0"/>
              <a:t>2/2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820786" y="2710365"/>
            <a:ext cx="2534161" cy="418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Case</a:t>
            </a:r>
            <a:r>
              <a:rPr lang="zh-CN" altLang="en-US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</a:t>
            </a:r>
            <a:r>
              <a:rPr lang="zh-CN" altLang="en-US" sz="13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</a:t>
            </a:r>
            <a:r>
              <a:rPr lang="en-US" altLang="zh-CN" sz="1333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 Cube/ PT Camera</a:t>
            </a:r>
            <a:endParaRPr lang="en-US" altLang="zh-CN" sz="13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Active Deterrence Bullet/ Pinhole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Active Deterrence Bullet / Plastic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Bullet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CL: Plastic Bullet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CLQ: Quick-to-install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Plastic Eyeball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CM: Metal Bullet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D:  Active Deterrence Bullet/ Metal Bullet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Metal Bullet/Metal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EA</a:t>
            </a:r>
            <a:r>
              <a:rPr lang="zh-CN" altLang="en-US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Metal Dome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EQ: Active Deterrence Quick-to-install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EM:  Metal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F:  Metal Wedge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Micro-size Bullet/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Box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TiOC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Metal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Eyeball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011401" y="12988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829832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88885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92357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76726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610952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45463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026455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732543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4079892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23620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9142012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2957347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>
            <a:off x="9985702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Box 76"/>
          <p:cNvSpPr>
            <a:spLocks noChangeArrowheads="1"/>
          </p:cNvSpPr>
          <p:nvPr/>
        </p:nvSpPr>
        <p:spPr bwMode="auto">
          <a:xfrm>
            <a:off x="6434397" y="3401903"/>
            <a:ext cx="1345440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Video Format: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N: NTSC</a:t>
            </a:r>
          </a:p>
        </p:txBody>
      </p:sp>
      <p:sp>
        <p:nvSpPr>
          <p:cNvPr id="115" name="椭圆 114"/>
          <p:cNvSpPr/>
          <p:nvPr/>
        </p:nvSpPr>
        <p:spPr bwMode="auto">
          <a:xfrm>
            <a:off x="1493499" y="285293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59" name="肘形连接符 58"/>
          <p:cNvCxnSpPr>
            <a:stCxn id="95" idx="2"/>
            <a:endCxn id="115" idx="0"/>
          </p:cNvCxnSpPr>
          <p:nvPr/>
        </p:nvCxnSpPr>
        <p:spPr>
          <a:xfrm rot="5400000">
            <a:off x="4681358" y="-1124034"/>
            <a:ext cx="834111" cy="71198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6"/>
          <p:cNvSpPr>
            <a:spLocks noChangeArrowheads="1"/>
          </p:cNvSpPr>
          <p:nvPr/>
        </p:nvSpPr>
        <p:spPr bwMode="auto">
          <a:xfrm>
            <a:off x="3277011" y="2942936"/>
            <a:ext cx="4030777" cy="396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Metal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  Plastic Bullet/ Plastic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RA: Metal Dome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R-Z: Metal Bullet/ Metal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S:  Metal Bullet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 Metal Bullet/ Metal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T-Z: Metal Bullet/ Metal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T-I8: Large size Metal Bullet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TE: 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Metal+Plastic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TH-I4:  IR 40m Bullet (Metal Bracket)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TH-I8:  IR 80m Bullet (Metal Bracket)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TL: Bullet/Eyeball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TLM: Metal Bracket Bullet </a:t>
            </a:r>
            <a:endParaRPr lang="en-US" altLang="zh-CN" sz="1333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TM</a:t>
            </a:r>
            <a:r>
              <a:rPr lang="zh-CN" altLang="en-US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Metal Bullet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TQ: Quick-to-install Eyeball (82mm)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TLQ: Quick-to-install Eyeball (69mm)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TLMQ: Quick-to-install Metal Eyeball(69mm)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TMQ: Quick-to-install Metal Eyeball (82mm)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TRQ: Quick-to-install Eyeball (Without IP67) (69mm)</a:t>
            </a:r>
          </a:p>
        </p:txBody>
      </p:sp>
      <p:sp>
        <p:nvSpPr>
          <p:cNvPr id="79" name="TextBox 76"/>
          <p:cNvSpPr>
            <a:spLocks noChangeArrowheads="1"/>
          </p:cNvSpPr>
          <p:nvPr/>
        </p:nvSpPr>
        <p:spPr bwMode="auto">
          <a:xfrm>
            <a:off x="8063383" y="3357563"/>
            <a:ext cx="2963628" cy="31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Feature: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-VF:  Manual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vari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-focal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-Z:    Motorized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vari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-focal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-H:   With built-in heater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-T:     With SDI output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-A:     Built-in mic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-DP:   Dual-power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         (AC24V/DC12V)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-POC: Power over coax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-LED:  White light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-DIP:  Dip switch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-VP:    Vandal proof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-TH:   Temperature &amp;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Humidity</a:t>
            </a:r>
          </a:p>
          <a:p>
            <a:pPr lvl="0"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-IL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 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Smart Dual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Light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095857" y="3443565"/>
            <a:ext cx="2198847" cy="152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-W:     Wireless</a:t>
            </a:r>
          </a:p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-IRE6:  IR 60m</a:t>
            </a:r>
          </a:p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-PIR:   PIR Camera</a:t>
            </a:r>
          </a:p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-L:      White Light</a:t>
            </a:r>
          </a:p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-S:     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Siren</a:t>
            </a:r>
          </a:p>
          <a:p>
            <a:pPr lvl="0">
              <a:spcBef>
                <a:spcPct val="0"/>
              </a:spcBef>
            </a:pP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-LS:   White Light &amp; Siren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-PV:  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TiOC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Camera</a:t>
            </a:r>
          </a:p>
        </p:txBody>
      </p:sp>
      <p:cxnSp>
        <p:nvCxnSpPr>
          <p:cNvPr id="33" name="肘形连接符 32"/>
          <p:cNvCxnSpPr>
            <a:stCxn id="49" idx="2"/>
            <a:endCxn id="76" idx="0"/>
          </p:cNvCxnSpPr>
          <p:nvPr/>
        </p:nvCxnSpPr>
        <p:spPr bwMode="auto">
          <a:xfrm rot="5400000">
            <a:off x="7613027" y="1512918"/>
            <a:ext cx="1383077" cy="23948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椭圆 102"/>
          <p:cNvSpPr/>
          <p:nvPr/>
        </p:nvSpPr>
        <p:spPr bwMode="auto">
          <a:xfrm>
            <a:off x="7062117" y="333900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肘形连接符 85"/>
          <p:cNvCxnSpPr>
            <a:stCxn id="102" idx="2"/>
            <a:endCxn id="121" idx="0"/>
          </p:cNvCxnSpPr>
          <p:nvPr/>
        </p:nvCxnSpPr>
        <p:spPr bwMode="auto">
          <a:xfrm rot="5400000">
            <a:off x="9072852" y="1685275"/>
            <a:ext cx="1218153" cy="1885255"/>
          </a:xfrm>
          <a:prstGeom prst="bentConnector3">
            <a:avLst>
              <a:gd name="adj1" fmla="val 75022"/>
            </a:avLst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椭圆 120"/>
          <p:cNvSpPr/>
          <p:nvPr/>
        </p:nvSpPr>
        <p:spPr bwMode="auto">
          <a:xfrm>
            <a:off x="8694299" y="323697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51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>
                <a:sym typeface="+mn-lt"/>
              </a:rPr>
              <a:t>Wireless Bridge</a:t>
            </a:r>
            <a:br>
              <a:rPr lang="en-US" altLang="zh-HK" dirty="0">
                <a:sym typeface="+mn-lt"/>
              </a:rPr>
            </a:br>
            <a:r>
              <a:rPr lang="en-US" altLang="zh-HK" dirty="0">
                <a:sym typeface="+mn-lt"/>
              </a:rPr>
              <a:t>—Only for V-Radio series wireless bridge</a:t>
            </a:r>
            <a:endParaRPr lang="en-US" dirty="0"/>
          </a:p>
        </p:txBody>
      </p:sp>
      <p:sp>
        <p:nvSpPr>
          <p:cNvPr id="13" name="TextBox 26"/>
          <p:cNvSpPr txBox="1"/>
          <p:nvPr/>
        </p:nvSpPr>
        <p:spPr>
          <a:xfrm>
            <a:off x="1113753" y="3717033"/>
            <a:ext cx="1941131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243">
              <a:spcBef>
                <a:spcPct val="0"/>
              </a:spcBef>
              <a:buNone/>
              <a:defRPr sz="1125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500" b="1" dirty="0"/>
              <a:t>WB</a:t>
            </a:r>
            <a:r>
              <a:rPr lang="en-US" altLang="zh-CN" sz="1500" dirty="0"/>
              <a:t>: Wireless Bridge</a:t>
            </a:r>
          </a:p>
        </p:txBody>
      </p:sp>
      <p:cxnSp>
        <p:nvCxnSpPr>
          <p:cNvPr id="14" name="肘形连接符 13"/>
          <p:cNvCxnSpPr>
            <a:stCxn id="11" idx="2"/>
          </p:cNvCxnSpPr>
          <p:nvPr/>
        </p:nvCxnSpPr>
        <p:spPr>
          <a:xfrm rot="5400000">
            <a:off x="2138769" y="2175407"/>
            <a:ext cx="386120" cy="724016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/>
          <p:nvPr/>
        </p:nvCxnSpPr>
        <p:spPr>
          <a:xfrm rot="5400000">
            <a:off x="4957144" y="2481349"/>
            <a:ext cx="1651901" cy="139914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10800000" flipV="1">
            <a:off x="1322355" y="2778488"/>
            <a:ext cx="3915168" cy="93517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9"/>
          <p:cNvSpPr txBox="1"/>
          <p:nvPr/>
        </p:nvSpPr>
        <p:spPr>
          <a:xfrm>
            <a:off x="4285894" y="4038151"/>
            <a:ext cx="2196775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243">
              <a:spcBef>
                <a:spcPct val="0"/>
              </a:spcBef>
              <a:buNone/>
              <a:defRPr sz="1125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500" b="1" dirty="0"/>
              <a:t>Working Frequency:</a:t>
            </a:r>
          </a:p>
          <a:p>
            <a:r>
              <a:rPr lang="en-US" altLang="zh-CN" sz="1500" dirty="0"/>
              <a:t>2: 2.4GHz</a:t>
            </a:r>
          </a:p>
          <a:p>
            <a:r>
              <a:rPr lang="en-US" altLang="zh-CN" sz="1500" dirty="0"/>
              <a:t>5: 5GHz</a:t>
            </a:r>
          </a:p>
        </p:txBody>
      </p:sp>
      <p:cxnSp>
        <p:nvCxnSpPr>
          <p:cNvPr id="107" name="肘形连接符 106"/>
          <p:cNvCxnSpPr/>
          <p:nvPr/>
        </p:nvCxnSpPr>
        <p:spPr>
          <a:xfrm rot="5400000">
            <a:off x="7267212" y="3169729"/>
            <a:ext cx="1674291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V="1">
            <a:off x="5237523" y="2276872"/>
            <a:ext cx="0" cy="5016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08300" y="1700808"/>
            <a:ext cx="363776" cy="4770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586931" y="1652848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66931" y="1646108"/>
            <a:ext cx="1107695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WB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008532" y="1652848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595396" y="1642516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804083" y="1639148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肘形连接符 57"/>
          <p:cNvCxnSpPr/>
          <p:nvPr/>
        </p:nvCxnSpPr>
        <p:spPr>
          <a:xfrm rot="5400000">
            <a:off x="8475896" y="3177326"/>
            <a:ext cx="1674291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29"/>
          <p:cNvSpPr txBox="1"/>
          <p:nvPr/>
        </p:nvSpPr>
        <p:spPr>
          <a:xfrm>
            <a:off x="7026450" y="4041339"/>
            <a:ext cx="1668977" cy="12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243">
              <a:spcBef>
                <a:spcPct val="0"/>
              </a:spcBef>
              <a:buNone/>
              <a:defRPr sz="1125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500" dirty="0"/>
              <a:t>Wireless Angle:</a:t>
            </a:r>
          </a:p>
          <a:p>
            <a:r>
              <a:rPr lang="en-US" altLang="zh-CN" sz="1500" b="0" dirty="0"/>
              <a:t>10: 10°</a:t>
            </a:r>
          </a:p>
          <a:p>
            <a:r>
              <a:rPr lang="en-US" altLang="zh-CN" sz="1500" b="0" dirty="0"/>
              <a:t>30: 30°</a:t>
            </a:r>
          </a:p>
          <a:p>
            <a:r>
              <a:rPr lang="en-US" altLang="zh-CN" sz="1500" b="0" dirty="0"/>
              <a:t>60: 60°</a:t>
            </a:r>
          </a:p>
          <a:p>
            <a:r>
              <a:rPr lang="en-US" altLang="zh-CN" sz="1500" b="0" dirty="0"/>
              <a:t>90: 90°</a:t>
            </a:r>
          </a:p>
        </p:txBody>
      </p:sp>
      <p:sp>
        <p:nvSpPr>
          <p:cNvPr id="60" name="TextBox 29"/>
          <p:cNvSpPr txBox="1"/>
          <p:nvPr/>
        </p:nvSpPr>
        <p:spPr>
          <a:xfrm>
            <a:off x="9068036" y="4041339"/>
            <a:ext cx="2172185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243">
              <a:spcBef>
                <a:spcPct val="0"/>
              </a:spcBef>
              <a:buNone/>
              <a:defRPr sz="1125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500" dirty="0"/>
              <a:t>Wireless Standard:</a:t>
            </a:r>
          </a:p>
          <a:p>
            <a:r>
              <a:rPr lang="en-US" altLang="zh-CN" sz="1500" b="0" dirty="0"/>
              <a:t>n: IEEE 802.11n</a:t>
            </a:r>
          </a:p>
          <a:p>
            <a:r>
              <a:rPr lang="en-US" altLang="zh-CN" sz="1500" b="0" dirty="0"/>
              <a:t>ac: IEEE 802.11ac</a:t>
            </a:r>
          </a:p>
        </p:txBody>
      </p:sp>
      <p:sp>
        <p:nvSpPr>
          <p:cNvPr id="22" name="矩形 21"/>
          <p:cNvSpPr/>
          <p:nvPr/>
        </p:nvSpPr>
        <p:spPr>
          <a:xfrm>
            <a:off x="7074984" y="1696968"/>
            <a:ext cx="363776" cy="4770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84879" y="1657023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69"/>
          <p:cNvSpPr>
            <a:spLocks noChangeArrowheads="1"/>
          </p:cNvSpPr>
          <p:nvPr/>
        </p:nvSpPr>
        <p:spPr bwMode="auto">
          <a:xfrm>
            <a:off x="497757" y="2413773"/>
            <a:ext cx="206102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167140" y="2926506"/>
            <a:ext cx="110417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Band:</a:t>
            </a:r>
            <a:endParaRPr lang="zh-CN" altLang="en-US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2.4GHz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5.8GHz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7608168" y="2845117"/>
            <a:ext cx="1751230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Wireless Protocol:</a:t>
            </a:r>
            <a:endParaRPr lang="en-US" altLang="zh-CN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N: 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802.11n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AC: 802.11ac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AX: 802.11ax 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571068" y="4260094"/>
            <a:ext cx="1629492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Bridge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BS: Base Station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2393510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888167" y="13809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0500233" y="214291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200559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5548948" y="2087543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4180733" y="410898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07166" y="3004075"/>
            <a:ext cx="160640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Distance:</a:t>
            </a:r>
            <a:endParaRPr lang="en-US" altLang="zh-CN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1-100; 1-100km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l: Elevator Bridge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8453893" y="2102187"/>
            <a:ext cx="900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3796832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058174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6815" y="2063794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421724" y="4722099"/>
            <a:ext cx="18350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Angle of antennas:</a:t>
            </a:r>
            <a:endParaRPr lang="en-US" altLang="zh-CN" sz="1600" dirty="0">
              <a:cs typeface="Segoe UI" pitchFamily="34" charset="0"/>
            </a:endParaRPr>
          </a:p>
          <a:p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10: 10°</a:t>
            </a:r>
          </a:p>
          <a:p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20: 20°</a:t>
            </a:r>
          </a:p>
          <a:p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30: 30°</a:t>
            </a:r>
          </a:p>
          <a:p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60: 60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°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7176023" y="2063794"/>
            <a:ext cx="90000" cy="2577175"/>
            <a:chOff x="2686859" y="1013264"/>
            <a:chExt cx="90000" cy="2577174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 flipH="1">
              <a:off x="2731859" y="1013264"/>
              <a:ext cx="10938" cy="2487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189664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089105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2308764" y="3549462"/>
            <a:ext cx="953808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Wireless</a:t>
            </a:r>
            <a:endParaRPr lang="en-US" altLang="zh-CN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C71F8E2-3125-460D-88AA-717A2109949E}"/>
              </a:ext>
            </a:extLst>
          </p:cNvPr>
          <p:cNvCxnSpPr/>
          <p:nvPr/>
        </p:nvCxnSpPr>
        <p:spPr bwMode="auto">
          <a:xfrm>
            <a:off x="2787826" y="2081258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2763093" y="33855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肘形连接符 6"/>
          <p:cNvCxnSpPr>
            <a:cxnSpLocks/>
          </p:cNvCxnSpPr>
          <p:nvPr/>
        </p:nvCxnSpPr>
        <p:spPr>
          <a:xfrm rot="16200000" flipH="1">
            <a:off x="3220345" y="3090438"/>
            <a:ext cx="1990281" cy="3898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14BD3E6E-FD9F-4342-A986-7DA71E76AC85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9276" y="1782864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A7956DA-016B-4458-A67D-632FDC5C7E69}"/>
              </a:ext>
            </a:extLst>
          </p:cNvPr>
          <p:cNvCxnSpPr>
            <a:cxnSpLocks/>
          </p:cNvCxnSpPr>
          <p:nvPr/>
        </p:nvCxnSpPr>
        <p:spPr bwMode="auto">
          <a:xfrm flipH="1">
            <a:off x="9375272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标题 2"/>
          <p:cNvSpPr txBox="1">
            <a:spLocks/>
          </p:cNvSpPr>
          <p:nvPr/>
        </p:nvSpPr>
        <p:spPr>
          <a:xfrm>
            <a:off x="843855" y="348445"/>
            <a:ext cx="1127971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mtClean="0">
                <a:sym typeface="+mn-lt"/>
              </a:rPr>
              <a:t>Wireless Bridge(new)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382461" y="2942674"/>
            <a:ext cx="1104178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Stream:</a:t>
            </a:r>
            <a:endParaRPr lang="zh-CN" altLang="en-US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2x2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3x3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4x4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584739" y="4315261"/>
            <a:ext cx="2022881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Wi-Fi Generation: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Wi-Fi 4, 802.11n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Wi-Fi 5, 802.11ac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Wi-Fi </a:t>
            </a: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6, 802.11ax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2393509" y="1375982"/>
            <a:ext cx="9938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EAP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72340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9080037" y="214291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415880" y="138442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5764269" y="2095982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4396054" y="411742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86970" y="3004075"/>
            <a:ext cx="226568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Method of Installation:</a:t>
            </a:r>
            <a:endParaRPr lang="en-US" altLang="zh-CN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Celling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W: In-wall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Desktop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O: Outdoor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4012153" y="1384421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6815" y="2063794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287299" y="3812954"/>
            <a:ext cx="19112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AWA:</a:t>
            </a:r>
          </a:p>
          <a:p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Uplink </a:t>
            </a: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Speed</a:t>
            </a: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10: 100Mbps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20: 1000Mbps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30: 2.5Gbps</a:t>
            </a:r>
          </a:p>
          <a:p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EAP&amp;WAP:</a:t>
            </a:r>
          </a:p>
          <a:p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Speed:</a:t>
            </a:r>
            <a:endParaRPr lang="en-US" altLang="zh-CN" sz="1600" dirty="0">
              <a:cs typeface="Segoe UI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12: 1200Mbps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15: 1500Mbps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18: 1800Mbps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30: 3000Mbps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60: 6000Mbps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5CF3771F-04F3-41FE-95FF-7FBF584CC8DF}"/>
              </a:ext>
            </a:extLst>
          </p:cNvPr>
          <p:cNvCxnSpPr/>
          <p:nvPr/>
        </p:nvCxnSpPr>
        <p:spPr bwMode="auto">
          <a:xfrm flipH="1">
            <a:off x="7116805" y="2063794"/>
            <a:ext cx="16788" cy="16880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189664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8668909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2308763" y="3549462"/>
            <a:ext cx="1681405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AWA: AWA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EAP: EAP</a:t>
            </a:r>
            <a:endParaRPr lang="en-US" altLang="zh-CN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WAP: WAP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C71F8E2-3125-460D-88AA-717A2109949E}"/>
              </a:ext>
            </a:extLst>
          </p:cNvPr>
          <p:cNvCxnSpPr/>
          <p:nvPr/>
        </p:nvCxnSpPr>
        <p:spPr bwMode="auto">
          <a:xfrm>
            <a:off x="2834219" y="2095982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2763093" y="33855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肘形连接符 6"/>
          <p:cNvCxnSpPr>
            <a:cxnSpLocks/>
          </p:cNvCxnSpPr>
          <p:nvPr/>
        </p:nvCxnSpPr>
        <p:spPr>
          <a:xfrm rot="16200000" flipH="1">
            <a:off x="3435666" y="3098877"/>
            <a:ext cx="1990281" cy="3898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A7956DA-016B-4458-A67D-632FDC5C7E69}"/>
              </a:ext>
            </a:extLst>
          </p:cNvPr>
          <p:cNvCxnSpPr>
            <a:cxnSpLocks/>
          </p:cNvCxnSpPr>
          <p:nvPr/>
        </p:nvCxnSpPr>
        <p:spPr bwMode="auto">
          <a:xfrm flipH="1">
            <a:off x="7955076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标题 2"/>
          <p:cNvSpPr txBox="1">
            <a:spLocks/>
          </p:cNvSpPr>
          <p:nvPr/>
        </p:nvSpPr>
        <p:spPr>
          <a:xfrm>
            <a:off x="843855" y="348445"/>
            <a:ext cx="1127971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ym typeface="+mn-lt"/>
              </a:rPr>
              <a:t>AP</a:t>
            </a:r>
            <a:endParaRPr 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7C6CD7B-2215-4D20-A71A-59E18536AFDF}"/>
              </a:ext>
            </a:extLst>
          </p:cNvPr>
          <p:cNvSpPr/>
          <p:nvPr/>
        </p:nvSpPr>
        <p:spPr bwMode="auto">
          <a:xfrm>
            <a:off x="7069607" y="372611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Video Intercom(Outdoor Station)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367142" y="3271185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784776" y="3298348"/>
            <a:ext cx="928603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Outdoor Station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20086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279702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29546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340915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4009504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65108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5859621" y="179025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6936092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835469" y="215571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6576054" y="215571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531718" y="2523015"/>
            <a:ext cx="675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452043" y="2515715"/>
            <a:ext cx="675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1" name="椭圆 120"/>
          <p:cNvSpPr/>
          <p:nvPr/>
        </p:nvSpPr>
        <p:spPr bwMode="auto">
          <a:xfrm>
            <a:off x="2779851" y="451051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4" name="椭圆 123"/>
          <p:cNvSpPr/>
          <p:nvPr/>
        </p:nvSpPr>
        <p:spPr bwMode="auto">
          <a:xfrm>
            <a:off x="3918694" y="4389152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4902346" y="2512587"/>
            <a:ext cx="67500" cy="732840"/>
            <a:chOff x="2686859" y="2857598"/>
            <a:chExt cx="90000" cy="732840"/>
          </a:xfrm>
        </p:grpSpPr>
        <p:cxnSp>
          <p:nvCxnSpPr>
            <p:cNvPr id="126" name="直接连接符 1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6095871" y="3193896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7172343" y="2501820"/>
            <a:ext cx="67500" cy="73284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0" name="椭圆 139"/>
          <p:cNvSpPr/>
          <p:nvPr/>
        </p:nvSpPr>
        <p:spPr bwMode="auto">
          <a:xfrm>
            <a:off x="3022067" y="316585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42" name="肘形连接符 141"/>
          <p:cNvCxnSpPr>
            <a:stCxn id="95" idx="2"/>
          </p:cNvCxnSpPr>
          <p:nvPr/>
        </p:nvCxnSpPr>
        <p:spPr bwMode="auto">
          <a:xfrm rot="5400000">
            <a:off x="2705380" y="2873012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肘形连接符 144"/>
          <p:cNvCxnSpPr>
            <a:stCxn id="98" idx="2"/>
          </p:cNvCxnSpPr>
          <p:nvPr/>
        </p:nvCxnSpPr>
        <p:spPr bwMode="auto">
          <a:xfrm rot="5400000">
            <a:off x="2246435" y="3090974"/>
            <a:ext cx="2007979" cy="857465"/>
          </a:xfrm>
          <a:prstGeom prst="bentConnector3">
            <a:avLst>
              <a:gd name="adj1" fmla="val 8432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肘形连接符 151"/>
          <p:cNvCxnSpPr/>
          <p:nvPr/>
        </p:nvCxnSpPr>
        <p:spPr bwMode="auto">
          <a:xfrm rot="5400000">
            <a:off x="3185283" y="3282878"/>
            <a:ext cx="1874099" cy="33977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754109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28856" y="3212977"/>
            <a:ext cx="956203" cy="66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Video</a:t>
            </a:r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Intercom</a:t>
            </a:r>
          </a:p>
          <a:p>
            <a:endParaRPr lang="zh-CN" altLang="en-US" sz="1351" dirty="0"/>
          </a:p>
        </p:txBody>
      </p:sp>
      <p:sp>
        <p:nvSpPr>
          <p:cNvPr id="48" name="TextBox 70"/>
          <p:cNvSpPr>
            <a:spLocks noChangeArrowheads="1"/>
          </p:cNvSpPr>
          <p:nvPr/>
        </p:nvSpPr>
        <p:spPr bwMode="auto">
          <a:xfrm>
            <a:off x="2303580" y="4678150"/>
            <a:ext cx="2184012" cy="136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2</a:t>
            </a:r>
            <a:r>
              <a:rPr lang="en-US" altLang="zh-CN" sz="1051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confirmation 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door station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Villa(Lite)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Villa(pro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Modular(Villa &amp; Apartment))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Apartment(Entry)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Apartment(Lite)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9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Apartment(Ultra)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5" name="TextBox 72"/>
          <p:cNvSpPr>
            <a:spLocks noChangeArrowheads="1"/>
          </p:cNvSpPr>
          <p:nvPr/>
        </p:nvSpPr>
        <p:spPr bwMode="auto">
          <a:xfrm>
            <a:off x="3517107" y="4515788"/>
            <a:ext cx="1385239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Hardware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Platform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5259193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8"/>
          <p:cNvSpPr>
            <a:spLocks noChangeArrowheads="1"/>
          </p:cNvSpPr>
          <p:nvPr/>
        </p:nvSpPr>
        <p:spPr bwMode="auto">
          <a:xfrm>
            <a:off x="4448602" y="3347349"/>
            <a:ext cx="1669019" cy="15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Function</a:t>
            </a:r>
            <a:r>
              <a:rPr lang="zh-CN" altLang="en-US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：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Call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1" dirty="0" err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Call+Card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1" dirty="0" err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Call+Card+Password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</a:t>
            </a:r>
            <a:r>
              <a:rPr lang="en-US" altLang="zh-CN" sz="105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Call+Card+Password</a:t>
            </a:r>
            <a:endParaRPr lang="en-US" altLang="zh-CN" sz="10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+Face;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</a:t>
            </a:r>
            <a:r>
              <a:rPr lang="en-US" altLang="zh-CN" sz="105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Call+Card+Password</a:t>
            </a:r>
            <a:endParaRPr lang="en-US" altLang="zh-CN" sz="10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+</a:t>
            </a:r>
            <a:r>
              <a:rPr lang="en-US" altLang="zh-CN" sz="10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Face+Fingerprint</a:t>
            </a: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5</a:t>
            </a:r>
            <a:r>
              <a:rPr lang="en-US" altLang="zh-CN" sz="1051" dirty="0" smtClean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: Reserve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宋体" pitchFamily="2" charset="-122"/>
            </a:endParaRPr>
          </a:p>
        </p:txBody>
      </p:sp>
      <p:sp>
        <p:nvSpPr>
          <p:cNvPr id="60" name="TextBox 73"/>
          <p:cNvSpPr>
            <a:spLocks noChangeArrowheads="1"/>
          </p:cNvSpPr>
          <p:nvPr/>
        </p:nvSpPr>
        <p:spPr bwMode="auto">
          <a:xfrm>
            <a:off x="5610240" y="5121282"/>
            <a:ext cx="1152510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System: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4-wire Analog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IP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2-wire IP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2-wire Hybrid </a:t>
            </a:r>
          </a:p>
        </p:txBody>
      </p:sp>
      <p:cxnSp>
        <p:nvCxnSpPr>
          <p:cNvPr id="18" name="肘形连接符 17"/>
          <p:cNvCxnSpPr>
            <a:stCxn id="57" idx="2"/>
            <a:endCxn id="66" idx="1"/>
          </p:cNvCxnSpPr>
          <p:nvPr/>
        </p:nvCxnSpPr>
        <p:spPr>
          <a:xfrm rot="16200000" flipH="1">
            <a:off x="4478049" y="3566860"/>
            <a:ext cx="2506996" cy="40470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椭圆 65"/>
          <p:cNvSpPr/>
          <p:nvPr/>
        </p:nvSpPr>
        <p:spPr bwMode="auto">
          <a:xfrm>
            <a:off x="5898614" y="5009531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7" name="TextBox 54"/>
          <p:cNvSpPr txBox="1"/>
          <p:nvPr/>
        </p:nvSpPr>
        <p:spPr>
          <a:xfrm>
            <a:off x="6021952" y="3278788"/>
            <a:ext cx="831913" cy="15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altLang="zh-CN" sz="1051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altLang="zh-CN" sz="1051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CN" sz="1051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altLang="zh-CN" sz="1051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zh-CN" sz="1051" b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altLang="zh-CN" sz="1051" b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1051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en-US" altLang="zh-CN" sz="1051" b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lang="zh-CN" altLang="en-US" sz="1051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CN" sz="1051" b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</a:p>
        </p:txBody>
      </p:sp>
      <p:cxnSp>
        <p:nvCxnSpPr>
          <p:cNvPr id="22" name="直接连接符 21"/>
          <p:cNvCxnSpPr>
            <a:stCxn id="101" idx="2"/>
          </p:cNvCxnSpPr>
          <p:nvPr/>
        </p:nvCxnSpPr>
        <p:spPr>
          <a:xfrm>
            <a:off x="6129621" y="2510259"/>
            <a:ext cx="0" cy="709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6"/>
          <p:cNvSpPr>
            <a:spLocks noChangeArrowheads="1"/>
          </p:cNvSpPr>
          <p:nvPr/>
        </p:nvSpPr>
        <p:spPr bwMode="auto">
          <a:xfrm>
            <a:off x="6865677" y="3396815"/>
            <a:ext cx="911668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Null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Wi-Fi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</a:t>
            </a:r>
            <a:r>
              <a:rPr lang="en-US" altLang="zh-CN" sz="105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FDD-LTE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7777345" y="2510257"/>
            <a:ext cx="67500" cy="726490"/>
            <a:chOff x="2686859" y="2857598"/>
            <a:chExt cx="90000" cy="726490"/>
          </a:xfrm>
        </p:grpSpPr>
        <p:cxnSp>
          <p:nvCxnSpPr>
            <p:cNvPr id="77" name="直接连接符 7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椭圆 77"/>
            <p:cNvSpPr/>
            <p:nvPr/>
          </p:nvSpPr>
          <p:spPr bwMode="auto">
            <a:xfrm>
              <a:off x="2686859" y="349408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9" name="TextBox 76"/>
          <p:cNvSpPr>
            <a:spLocks noChangeArrowheads="1"/>
          </p:cNvSpPr>
          <p:nvPr/>
        </p:nvSpPr>
        <p:spPr bwMode="auto">
          <a:xfrm>
            <a:off x="7476094" y="3396815"/>
            <a:ext cx="600367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Null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1" dirty="0" err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PoE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B5082E-FA40-4E8F-B8CB-8903FE88ADE7}"/>
              </a:ext>
            </a:extLst>
          </p:cNvPr>
          <p:cNvSpPr txBox="1"/>
          <p:nvPr/>
        </p:nvSpPr>
        <p:spPr>
          <a:xfrm>
            <a:off x="906948" y="1113561"/>
            <a:ext cx="640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Notice: 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naming rule is applicable to the products released after 2016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8173448" y="1806491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8409699" y="2519197"/>
            <a:ext cx="67500" cy="732840"/>
            <a:chOff x="2686859" y="2857598"/>
            <a:chExt cx="90000" cy="732840"/>
          </a:xfrm>
        </p:grpSpPr>
        <p:cxnSp>
          <p:nvCxnSpPr>
            <p:cNvPr id="64" name="直接连接符 6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8" name="矩形 67"/>
          <p:cNvSpPr/>
          <p:nvPr/>
        </p:nvSpPr>
        <p:spPr bwMode="auto">
          <a:xfrm>
            <a:off x="8785551" y="181309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Box 76"/>
          <p:cNvSpPr>
            <a:spLocks noChangeArrowheads="1"/>
          </p:cNvSpPr>
          <p:nvPr/>
        </p:nvSpPr>
        <p:spPr bwMode="auto">
          <a:xfrm>
            <a:off x="7954812" y="3414192"/>
            <a:ext cx="1028731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Default: 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D: 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C: CPU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B: Bluetooth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M: Microwave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N: NFC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9021801" y="2527635"/>
            <a:ext cx="67500" cy="732840"/>
            <a:chOff x="2686859" y="2857598"/>
            <a:chExt cx="90000" cy="732840"/>
          </a:xfrm>
        </p:grpSpPr>
        <p:cxnSp>
          <p:nvCxnSpPr>
            <p:cNvPr id="72" name="直接连接符 7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0" name="TextBox 76"/>
          <p:cNvSpPr>
            <a:spLocks noChangeArrowheads="1"/>
          </p:cNvSpPr>
          <p:nvPr/>
        </p:nvSpPr>
        <p:spPr bwMode="auto">
          <a:xfrm>
            <a:off x="8818908" y="3414192"/>
            <a:ext cx="992604" cy="120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Null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</a:t>
            </a:r>
            <a:r>
              <a:rPr lang="en-US" altLang="zh-CN" sz="105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1000 </a:t>
            </a: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</a:t>
            </a:r>
            <a:r>
              <a:rPr lang="en-US" altLang="zh-CN" sz="105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3000-5000 </a:t>
            </a: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H:10000-20000 faces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9399140" y="181309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9635391" y="2527635"/>
            <a:ext cx="67500" cy="732840"/>
            <a:chOff x="2686859" y="2857598"/>
            <a:chExt cx="90000" cy="732840"/>
          </a:xfrm>
        </p:grpSpPr>
        <p:cxnSp>
          <p:nvCxnSpPr>
            <p:cNvPr id="84" name="直接连接符 8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椭圆 8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6" name="TextBox 76"/>
          <p:cNvSpPr>
            <a:spLocks noChangeArrowheads="1"/>
          </p:cNvSpPr>
          <p:nvPr/>
        </p:nvSpPr>
        <p:spPr bwMode="auto">
          <a:xfrm>
            <a:off x="9500652" y="3396815"/>
            <a:ext cx="1081703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 –button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3 –button</a:t>
            </a:r>
          </a:p>
        </p:txBody>
      </p:sp>
      <p:sp>
        <p:nvSpPr>
          <p:cNvPr id="71" name="矩形 70"/>
          <p:cNvSpPr/>
          <p:nvPr/>
        </p:nvSpPr>
        <p:spPr bwMode="auto">
          <a:xfrm>
            <a:off x="10519922" y="181309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 bwMode="auto">
          <a:xfrm>
            <a:off x="10159884" y="2173092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1" name="组合 80"/>
          <p:cNvGrpSpPr/>
          <p:nvPr/>
        </p:nvGrpSpPr>
        <p:grpSpPr>
          <a:xfrm>
            <a:off x="10756173" y="2519197"/>
            <a:ext cx="67500" cy="732840"/>
            <a:chOff x="2686859" y="2857598"/>
            <a:chExt cx="90000" cy="732840"/>
          </a:xfrm>
        </p:grpSpPr>
        <p:cxnSp>
          <p:nvCxnSpPr>
            <p:cNvPr id="87" name="直接连接符 8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椭圆 8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9" name="TextBox 76"/>
          <p:cNvSpPr>
            <a:spLocks noChangeArrowheads="1"/>
          </p:cNvSpPr>
          <p:nvPr/>
        </p:nvSpPr>
        <p:spPr bwMode="auto">
          <a:xfrm>
            <a:off x="10449507" y="3414192"/>
            <a:ext cx="911668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Generation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84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Video Intercom(Indoor Monitor)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665450" y="3271185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3105610" y="3298348"/>
            <a:ext cx="928603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Indoor Monitor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59296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3187729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665784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3804689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444906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5091292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6323626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8598133" y="181031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2241515" y="215571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7570107" y="215571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902034" y="2523015"/>
            <a:ext cx="675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844144" y="2515715"/>
            <a:ext cx="675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1" name="椭圆 120"/>
          <p:cNvSpPr/>
          <p:nvPr/>
        </p:nvSpPr>
        <p:spPr bwMode="auto">
          <a:xfrm>
            <a:off x="3177618" y="451051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4" name="椭圆 123"/>
          <p:cNvSpPr/>
          <p:nvPr/>
        </p:nvSpPr>
        <p:spPr bwMode="auto">
          <a:xfrm>
            <a:off x="4358255" y="4372679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5342550" y="2512587"/>
            <a:ext cx="67500" cy="732840"/>
            <a:chOff x="2686859" y="2857598"/>
            <a:chExt cx="90000" cy="732840"/>
          </a:xfrm>
        </p:grpSpPr>
        <p:cxnSp>
          <p:nvCxnSpPr>
            <p:cNvPr id="126" name="直接连接符 1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6557471" y="319573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8814935" y="2527185"/>
            <a:ext cx="67500" cy="73284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0" name="椭圆 139"/>
          <p:cNvSpPr/>
          <p:nvPr/>
        </p:nvSpPr>
        <p:spPr bwMode="auto">
          <a:xfrm>
            <a:off x="3427156" y="3179840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42" name="肘形连接符 141"/>
          <p:cNvCxnSpPr>
            <a:stCxn id="95" idx="2"/>
          </p:cNvCxnSpPr>
          <p:nvPr/>
        </p:nvCxnSpPr>
        <p:spPr bwMode="auto">
          <a:xfrm rot="5400000">
            <a:off x="3096082" y="2873012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肘形连接符 144"/>
          <p:cNvCxnSpPr>
            <a:stCxn id="98" idx="2"/>
          </p:cNvCxnSpPr>
          <p:nvPr/>
        </p:nvCxnSpPr>
        <p:spPr bwMode="auto">
          <a:xfrm rot="5400000">
            <a:off x="2641969" y="3090974"/>
            <a:ext cx="2007979" cy="857465"/>
          </a:xfrm>
          <a:prstGeom prst="bentConnector3">
            <a:avLst>
              <a:gd name="adj1" fmla="val 8432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肘形连接符 151"/>
          <p:cNvCxnSpPr/>
          <p:nvPr/>
        </p:nvCxnSpPr>
        <p:spPr bwMode="auto">
          <a:xfrm rot="5400000">
            <a:off x="3624844" y="3282878"/>
            <a:ext cx="1874099" cy="33977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9193841" y="181031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6949912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7538" y="3212977"/>
            <a:ext cx="968596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Video</a:t>
            </a:r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Intercom</a:t>
            </a:r>
          </a:p>
        </p:txBody>
      </p:sp>
      <p:sp>
        <p:nvSpPr>
          <p:cNvPr id="57" name="矩形 56"/>
          <p:cNvSpPr/>
          <p:nvPr/>
        </p:nvSpPr>
        <p:spPr bwMode="auto">
          <a:xfrm>
            <a:off x="5699040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54"/>
          <p:cNvSpPr txBox="1"/>
          <p:nvPr/>
        </p:nvSpPr>
        <p:spPr>
          <a:xfrm>
            <a:off x="6269698" y="3283560"/>
            <a:ext cx="831913" cy="15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A:Type A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B:Type B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CN" sz="1051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altLang="zh-CN" sz="1051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zh-CN" sz="1051" b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altLang="zh-CN" sz="1051" b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1051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en-US" altLang="zh-CN" sz="1051" b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lang="zh-CN" altLang="en-US" sz="1051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CN" sz="1051" b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Type </a:t>
            </a:r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</a:p>
        </p:txBody>
      </p:sp>
      <p:cxnSp>
        <p:nvCxnSpPr>
          <p:cNvPr id="22" name="直接连接符 21"/>
          <p:cNvCxnSpPr>
            <a:stCxn id="101" idx="2"/>
          </p:cNvCxnSpPr>
          <p:nvPr/>
        </p:nvCxnSpPr>
        <p:spPr>
          <a:xfrm>
            <a:off x="6593626" y="2515716"/>
            <a:ext cx="0" cy="709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57"/>
          <p:cNvSpPr txBox="1"/>
          <p:nvPr/>
        </p:nvSpPr>
        <p:spPr>
          <a:xfrm>
            <a:off x="6945007" y="4544383"/>
            <a:ext cx="1129415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Color</a:t>
            </a:r>
            <a:r>
              <a:rPr lang="en-US" altLang="zh-CN" sz="10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Default: Black</a:t>
            </a:r>
          </a:p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W: White</a:t>
            </a:r>
          </a:p>
          <a:p>
            <a:r>
              <a:rPr lang="en-US" altLang="zh-CN" sz="1051" dirty="0">
                <a:latin typeface="Segoe UI" panose="020B0502040204020203" pitchFamily="34" charset="0"/>
                <a:cs typeface="Segoe UI" panose="020B0502040204020203" pitchFamily="34" charset="0"/>
              </a:rPr>
              <a:t>B: Black</a:t>
            </a:r>
            <a:endParaRPr lang="zh-CN" altLang="en-US" sz="105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Box 76"/>
          <p:cNvSpPr>
            <a:spLocks noChangeArrowheads="1"/>
          </p:cNvSpPr>
          <p:nvPr/>
        </p:nvSpPr>
        <p:spPr bwMode="auto">
          <a:xfrm>
            <a:off x="8571637" y="3299583"/>
            <a:ext cx="864096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No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Camera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cxnSp>
        <p:nvCxnSpPr>
          <p:cNvPr id="77" name="直接连接符 76"/>
          <p:cNvCxnSpPr>
            <a:cxnSpLocks/>
            <a:endCxn id="78" idx="0"/>
          </p:cNvCxnSpPr>
          <p:nvPr/>
        </p:nvCxnSpPr>
        <p:spPr bwMode="auto">
          <a:xfrm>
            <a:off x="9463841" y="2524858"/>
            <a:ext cx="0" cy="13027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椭圆 77"/>
          <p:cNvSpPr/>
          <p:nvPr/>
        </p:nvSpPr>
        <p:spPr bwMode="auto">
          <a:xfrm>
            <a:off x="9430092" y="3827641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9" name="TextBox 76"/>
          <p:cNvSpPr>
            <a:spLocks noChangeArrowheads="1"/>
          </p:cNvSpPr>
          <p:nvPr/>
        </p:nvSpPr>
        <p:spPr bwMode="auto">
          <a:xfrm>
            <a:off x="9113076" y="3923614"/>
            <a:ext cx="871715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No Handset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Handset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4" name="TextBox 70"/>
          <p:cNvSpPr>
            <a:spLocks noChangeArrowheads="1"/>
          </p:cNvSpPr>
          <p:nvPr/>
        </p:nvSpPr>
        <p:spPr bwMode="auto">
          <a:xfrm>
            <a:off x="2961595" y="4621396"/>
            <a:ext cx="673785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Entry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Lite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Pro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Ultra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8" name="TextBox 72"/>
          <p:cNvSpPr>
            <a:spLocks noChangeArrowheads="1"/>
          </p:cNvSpPr>
          <p:nvPr/>
        </p:nvSpPr>
        <p:spPr bwMode="auto">
          <a:xfrm>
            <a:off x="3753681" y="4498125"/>
            <a:ext cx="1507552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Hardware Platform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61" name="TextBox 78"/>
          <p:cNvSpPr>
            <a:spLocks noChangeArrowheads="1"/>
          </p:cNvSpPr>
          <p:nvPr/>
        </p:nvSpPr>
        <p:spPr bwMode="auto">
          <a:xfrm>
            <a:off x="4977817" y="3327011"/>
            <a:ext cx="1295400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Screen size</a:t>
            </a:r>
            <a:r>
              <a:rPr lang="zh-CN" altLang="en-US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：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4.3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 inch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10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inch</a:t>
            </a:r>
            <a:endParaRPr lang="zh-CN" altLang="en-US" sz="105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宋体" pitchFamily="2" charset="-122"/>
            </a:endParaRPr>
          </a:p>
        </p:txBody>
      </p:sp>
      <p:sp>
        <p:nvSpPr>
          <p:cNvPr id="62" name="TextBox 73"/>
          <p:cNvSpPr>
            <a:spLocks noChangeArrowheads="1"/>
          </p:cNvSpPr>
          <p:nvPr/>
        </p:nvSpPr>
        <p:spPr bwMode="auto">
          <a:xfrm>
            <a:off x="5553881" y="4619271"/>
            <a:ext cx="1188968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System: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4-wire Analog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IP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2-wire IP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2-wire Hybrid 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70446E8-586B-4B8C-99D7-FC013CD756B1}"/>
              </a:ext>
            </a:extLst>
          </p:cNvPr>
          <p:cNvSpPr txBox="1"/>
          <p:nvPr/>
        </p:nvSpPr>
        <p:spPr>
          <a:xfrm>
            <a:off x="1103446" y="1174593"/>
            <a:ext cx="632520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Notice: </a:t>
            </a:r>
            <a:r>
              <a:rPr lang="en-US" altLang="zh-CN" sz="14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naming rule is applicable to the products released after 2016</a:t>
            </a:r>
            <a:endParaRPr lang="zh-CN" altLang="en-US" sz="146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BB31D3EA-1B7B-4A06-B828-9A49BAAF7411}"/>
              </a:ext>
            </a:extLst>
          </p:cNvPr>
          <p:cNvSpPr/>
          <p:nvPr/>
        </p:nvSpPr>
        <p:spPr bwMode="auto">
          <a:xfrm>
            <a:off x="7216210" y="4494048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B84A1CCD-3AFE-43F2-8BE2-FB379B17F6B4}"/>
              </a:ext>
            </a:extLst>
          </p:cNvPr>
          <p:cNvCxnSpPr>
            <a:cxnSpLocks/>
          </p:cNvCxnSpPr>
          <p:nvPr/>
        </p:nvCxnSpPr>
        <p:spPr bwMode="auto">
          <a:xfrm>
            <a:off x="7242100" y="2526492"/>
            <a:ext cx="0" cy="2029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椭圆 64">
            <a:extLst>
              <a:ext uri="{FF2B5EF4-FFF2-40B4-BE49-F238E27FC236}">
                <a16:creationId xmlns:a16="http://schemas.microsoft.com/office/drawing/2014/main" id="{F35552DA-8B47-4AF6-9058-580DF6614C96}"/>
              </a:ext>
            </a:extLst>
          </p:cNvPr>
          <p:cNvSpPr/>
          <p:nvPr/>
        </p:nvSpPr>
        <p:spPr bwMode="auto">
          <a:xfrm>
            <a:off x="5945190" y="4472749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34EFE83A-450A-4414-8F4F-A35FC5F948AC}"/>
              </a:ext>
            </a:extLst>
          </p:cNvPr>
          <p:cNvCxnSpPr>
            <a:cxnSpLocks/>
          </p:cNvCxnSpPr>
          <p:nvPr/>
        </p:nvCxnSpPr>
        <p:spPr bwMode="auto">
          <a:xfrm>
            <a:off x="5971080" y="2505193"/>
            <a:ext cx="0" cy="2029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矩形 65"/>
          <p:cNvSpPr/>
          <p:nvPr/>
        </p:nvSpPr>
        <p:spPr bwMode="auto">
          <a:xfrm>
            <a:off x="7987844" y="1815068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8247358" y="2536410"/>
            <a:ext cx="67500" cy="1393869"/>
            <a:chOff x="2717878" y="2872829"/>
            <a:chExt cx="90000" cy="1393868"/>
          </a:xfrm>
        </p:grpSpPr>
        <p:cxnSp>
          <p:nvCxnSpPr>
            <p:cNvPr id="70" name="直接连接符 69"/>
            <p:cNvCxnSpPr/>
            <p:nvPr/>
          </p:nvCxnSpPr>
          <p:spPr bwMode="auto">
            <a:xfrm>
              <a:off x="2762879" y="2872829"/>
              <a:ext cx="0" cy="13919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椭圆 71"/>
            <p:cNvSpPr/>
            <p:nvPr/>
          </p:nvSpPr>
          <p:spPr bwMode="auto">
            <a:xfrm>
              <a:off x="2717878" y="4176697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9" name="TextBox 76"/>
          <p:cNvSpPr>
            <a:spLocks noChangeArrowheads="1"/>
          </p:cNvSpPr>
          <p:nvPr/>
        </p:nvSpPr>
        <p:spPr bwMode="auto">
          <a:xfrm>
            <a:off x="7995021" y="3928407"/>
            <a:ext cx="873113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Null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</a:t>
            </a:r>
            <a:r>
              <a:rPr lang="en-US" altLang="zh-CN" sz="105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Wi-Fi</a:t>
            </a:r>
            <a:endParaRPr lang="en-US" altLang="zh-CN" sz="10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</a:t>
            </a:r>
            <a:r>
              <a:rPr lang="en-US" altLang="zh-CN" sz="105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FDD-LTE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10130447" y="181309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直接连接符 63"/>
          <p:cNvCxnSpPr/>
          <p:nvPr/>
        </p:nvCxnSpPr>
        <p:spPr bwMode="auto">
          <a:xfrm>
            <a:off x="9770409" y="2173092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3" name="组合 72"/>
          <p:cNvGrpSpPr/>
          <p:nvPr/>
        </p:nvGrpSpPr>
        <p:grpSpPr>
          <a:xfrm>
            <a:off x="10366698" y="2519197"/>
            <a:ext cx="67500" cy="732840"/>
            <a:chOff x="2686859" y="2857598"/>
            <a:chExt cx="90000" cy="732840"/>
          </a:xfrm>
        </p:grpSpPr>
        <p:cxnSp>
          <p:nvCxnSpPr>
            <p:cNvPr id="74" name="直接连接符 7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椭圆 7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0" name="TextBox 76"/>
          <p:cNvSpPr>
            <a:spLocks noChangeArrowheads="1"/>
          </p:cNvSpPr>
          <p:nvPr/>
        </p:nvSpPr>
        <p:spPr bwMode="auto">
          <a:xfrm>
            <a:off x="10060032" y="3414192"/>
            <a:ext cx="911668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Generation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03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Video </a:t>
            </a:r>
            <a:r>
              <a:rPr lang="en-US" altLang="zh-CN" dirty="0" smtClean="0"/>
              <a:t>Intercom(Accessory)</a:t>
            </a:r>
            <a:endParaRPr lang="zh-CN" altLang="en-US" dirty="0"/>
          </a:p>
        </p:txBody>
      </p:sp>
      <p:sp>
        <p:nvSpPr>
          <p:cNvPr id="81" name="TextBox 69"/>
          <p:cNvSpPr>
            <a:spLocks noChangeArrowheads="1"/>
          </p:cNvSpPr>
          <p:nvPr/>
        </p:nvSpPr>
        <p:spPr bwMode="auto">
          <a:xfrm>
            <a:off x="1367142" y="3271185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2784776" y="3293268"/>
            <a:ext cx="928603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Network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Device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220086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279702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129546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340915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4009504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465108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5865971" y="179025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1835469" y="215571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6" name="组合 95"/>
          <p:cNvGrpSpPr/>
          <p:nvPr/>
        </p:nvGrpSpPr>
        <p:grpSpPr>
          <a:xfrm>
            <a:off x="1531718" y="2523015"/>
            <a:ext cx="67500" cy="725540"/>
            <a:chOff x="2686859" y="2864898"/>
            <a:chExt cx="90000" cy="725540"/>
          </a:xfrm>
        </p:grpSpPr>
        <p:cxnSp>
          <p:nvCxnSpPr>
            <p:cNvPr id="103" name="直接连接符 10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椭圆 10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452043" y="2515715"/>
            <a:ext cx="67500" cy="732840"/>
            <a:chOff x="2686859" y="2857598"/>
            <a:chExt cx="90000" cy="732840"/>
          </a:xfrm>
        </p:grpSpPr>
        <p:cxnSp>
          <p:nvCxnSpPr>
            <p:cNvPr id="114" name="直接连接符 11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椭圆 11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885412" y="2512587"/>
            <a:ext cx="67500" cy="732840"/>
            <a:chOff x="2686859" y="2857598"/>
            <a:chExt cx="90000" cy="732840"/>
          </a:xfrm>
        </p:grpSpPr>
        <p:cxnSp>
          <p:nvCxnSpPr>
            <p:cNvPr id="119" name="直接连接符 11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椭圆 11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3022067" y="316585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35" name="肘形连接符 134"/>
          <p:cNvCxnSpPr>
            <a:stCxn id="84" idx="2"/>
          </p:cNvCxnSpPr>
          <p:nvPr/>
        </p:nvCxnSpPr>
        <p:spPr bwMode="auto">
          <a:xfrm rot="5400000">
            <a:off x="2705380" y="2873012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文本框 138"/>
          <p:cNvSpPr txBox="1"/>
          <p:nvPr/>
        </p:nvSpPr>
        <p:spPr>
          <a:xfrm>
            <a:off x="2128856" y="3212977"/>
            <a:ext cx="712721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Video</a:t>
            </a:r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Intercom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144" name="矩形 143"/>
          <p:cNvSpPr/>
          <p:nvPr/>
        </p:nvSpPr>
        <p:spPr bwMode="auto">
          <a:xfrm>
            <a:off x="5259193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9" name="TextBox 69"/>
          <p:cNvSpPr>
            <a:spLocks noChangeArrowheads="1"/>
          </p:cNvSpPr>
          <p:nvPr/>
        </p:nvSpPr>
        <p:spPr bwMode="auto">
          <a:xfrm>
            <a:off x="1367142" y="5640879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81" name="矩形 180"/>
          <p:cNvSpPr/>
          <p:nvPr/>
        </p:nvSpPr>
        <p:spPr bwMode="auto">
          <a:xfrm>
            <a:off x="2200865" y="416540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2797027" y="416540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295467" y="416540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3409155" y="416540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>
            <a:off x="1835469" y="4525409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9" name="组合 188"/>
          <p:cNvGrpSpPr/>
          <p:nvPr/>
        </p:nvGrpSpPr>
        <p:grpSpPr>
          <a:xfrm>
            <a:off x="1531718" y="4892709"/>
            <a:ext cx="67500" cy="725540"/>
            <a:chOff x="2686859" y="2864898"/>
            <a:chExt cx="90000" cy="725540"/>
          </a:xfrm>
        </p:grpSpPr>
        <p:cxnSp>
          <p:nvCxnSpPr>
            <p:cNvPr id="190" name="直接连接符 189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1" name="椭圆 19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452043" y="4885409"/>
            <a:ext cx="67500" cy="732840"/>
            <a:chOff x="2686859" y="2857598"/>
            <a:chExt cx="90000" cy="732840"/>
          </a:xfrm>
        </p:grpSpPr>
        <p:cxnSp>
          <p:nvCxnSpPr>
            <p:cNvPr id="193" name="直接连接符 1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椭圆 19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00" name="文本框 199"/>
          <p:cNvSpPr txBox="1"/>
          <p:nvPr/>
        </p:nvSpPr>
        <p:spPr>
          <a:xfrm>
            <a:off x="2128856" y="5582671"/>
            <a:ext cx="956203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Video</a:t>
            </a:r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Intercom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03" name="矩形 202"/>
          <p:cNvSpPr/>
          <p:nvPr/>
        </p:nvSpPr>
        <p:spPr bwMode="auto">
          <a:xfrm>
            <a:off x="6468385" y="179025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5" name="组合 204"/>
          <p:cNvGrpSpPr/>
          <p:nvPr/>
        </p:nvGrpSpPr>
        <p:grpSpPr>
          <a:xfrm>
            <a:off x="4249028" y="2512587"/>
            <a:ext cx="67500" cy="732840"/>
            <a:chOff x="2686859" y="2857598"/>
            <a:chExt cx="90000" cy="732840"/>
          </a:xfrm>
        </p:grpSpPr>
        <p:cxnSp>
          <p:nvCxnSpPr>
            <p:cNvPr id="206" name="直接连接符 20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7" name="椭圆 20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3664145" y="2518756"/>
            <a:ext cx="67500" cy="732840"/>
            <a:chOff x="2686859" y="2857598"/>
            <a:chExt cx="90000" cy="732840"/>
          </a:xfrm>
        </p:grpSpPr>
        <p:cxnSp>
          <p:nvCxnSpPr>
            <p:cNvPr id="209" name="直接连接符 20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椭圆 20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6704236" y="2512944"/>
            <a:ext cx="67500" cy="732840"/>
            <a:chOff x="2686859" y="2857598"/>
            <a:chExt cx="90000" cy="732840"/>
          </a:xfrm>
        </p:grpSpPr>
        <p:cxnSp>
          <p:nvCxnSpPr>
            <p:cNvPr id="212" name="直接连接符 2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" name="椭圆 2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6097486" y="2512944"/>
            <a:ext cx="67500" cy="732840"/>
            <a:chOff x="2686859" y="2857598"/>
            <a:chExt cx="90000" cy="732840"/>
          </a:xfrm>
        </p:grpSpPr>
        <p:cxnSp>
          <p:nvCxnSpPr>
            <p:cNvPr id="215" name="直接连接符 214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6" name="椭圆 2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5506253" y="2519113"/>
            <a:ext cx="67500" cy="732840"/>
            <a:chOff x="2686859" y="2857598"/>
            <a:chExt cx="90000" cy="732840"/>
          </a:xfrm>
        </p:grpSpPr>
        <p:cxnSp>
          <p:nvCxnSpPr>
            <p:cNvPr id="218" name="直接连接符 21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9" name="椭圆 21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0" name="TextBox 54"/>
          <p:cNvSpPr txBox="1"/>
          <p:nvPr/>
        </p:nvSpPr>
        <p:spPr>
          <a:xfrm>
            <a:off x="6535500" y="3263115"/>
            <a:ext cx="831913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A:Type A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B:Type B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C:Type C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1" name="组合 220"/>
          <p:cNvGrpSpPr/>
          <p:nvPr/>
        </p:nvGrpSpPr>
        <p:grpSpPr>
          <a:xfrm>
            <a:off x="3028794" y="4892709"/>
            <a:ext cx="67500" cy="732840"/>
            <a:chOff x="2686859" y="2857598"/>
            <a:chExt cx="90000" cy="732840"/>
          </a:xfrm>
        </p:grpSpPr>
        <p:cxnSp>
          <p:nvCxnSpPr>
            <p:cNvPr id="222" name="直接连接符 22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" name="椭圆 22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4" name="文本框 223"/>
          <p:cNvSpPr txBox="1"/>
          <p:nvPr/>
        </p:nvSpPr>
        <p:spPr>
          <a:xfrm>
            <a:off x="2731008" y="5589971"/>
            <a:ext cx="956203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Mounting</a:t>
            </a:r>
          </a:p>
          <a:p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Accessories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grpSp>
        <p:nvGrpSpPr>
          <p:cNvPr id="225" name="组合 224"/>
          <p:cNvGrpSpPr/>
          <p:nvPr/>
        </p:nvGrpSpPr>
        <p:grpSpPr>
          <a:xfrm>
            <a:off x="3626464" y="4885409"/>
            <a:ext cx="67500" cy="732840"/>
            <a:chOff x="2686859" y="2857598"/>
            <a:chExt cx="90000" cy="732840"/>
          </a:xfrm>
        </p:grpSpPr>
        <p:cxnSp>
          <p:nvCxnSpPr>
            <p:cNvPr id="226" name="直接连接符 2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椭圆 2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9" name="TextBox 69"/>
          <p:cNvSpPr>
            <a:spLocks noChangeArrowheads="1"/>
          </p:cNvSpPr>
          <p:nvPr/>
        </p:nvSpPr>
        <p:spPr bwMode="auto">
          <a:xfrm>
            <a:off x="3301664" y="3274882"/>
            <a:ext cx="1026492" cy="57746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Screen size</a:t>
            </a:r>
            <a:r>
              <a:rPr lang="zh-CN" altLang="en-US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：</a:t>
            </a:r>
            <a:endParaRPr lang="en-US" altLang="zh-CN" sz="1051" b="1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S: Switch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C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 Controller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30" name="TextBox 70"/>
          <p:cNvSpPr>
            <a:spLocks noChangeArrowheads="1"/>
          </p:cNvSpPr>
          <p:nvPr/>
        </p:nvSpPr>
        <p:spPr bwMode="auto">
          <a:xfrm>
            <a:off x="4115868" y="3274448"/>
            <a:ext cx="673785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Lite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Pro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Ultra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31" name="TextBox 70"/>
          <p:cNvSpPr>
            <a:spLocks noChangeArrowheads="1"/>
          </p:cNvSpPr>
          <p:nvPr/>
        </p:nvSpPr>
        <p:spPr bwMode="auto">
          <a:xfrm>
            <a:off x="5201853" y="3272888"/>
            <a:ext cx="911076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Cascading capability </a:t>
            </a: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0:Not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Support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1:Support</a:t>
            </a:r>
          </a:p>
        </p:txBody>
      </p:sp>
      <p:sp>
        <p:nvSpPr>
          <p:cNvPr id="232" name="TextBox 72"/>
          <p:cNvSpPr>
            <a:spLocks noChangeArrowheads="1"/>
          </p:cNvSpPr>
          <p:nvPr/>
        </p:nvSpPr>
        <p:spPr bwMode="auto">
          <a:xfrm>
            <a:off x="4558444" y="3271185"/>
            <a:ext cx="800355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Hardware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Platform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33" name="文本框 232">
            <a:extLst>
              <a:ext uri="{FF2B5EF4-FFF2-40B4-BE49-F238E27FC236}">
                <a16:creationId xmlns:a16="http://schemas.microsoft.com/office/drawing/2014/main" id="{670446E8-586B-4B8C-99D7-FC013CD756B1}"/>
              </a:ext>
            </a:extLst>
          </p:cNvPr>
          <p:cNvSpPr txBox="1"/>
          <p:nvPr/>
        </p:nvSpPr>
        <p:spPr>
          <a:xfrm>
            <a:off x="1103446" y="1174593"/>
            <a:ext cx="632520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Notice: </a:t>
            </a:r>
            <a:r>
              <a:rPr lang="en-US" altLang="zh-CN" sz="14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naming rule is applicable to the products released after </a:t>
            </a:r>
            <a:r>
              <a:rPr lang="en-US" altLang="zh-CN" sz="1467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2021</a:t>
            </a:r>
            <a:endParaRPr lang="zh-CN" altLang="en-US" sz="146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5" name="矩形 234"/>
          <p:cNvSpPr/>
          <p:nvPr/>
        </p:nvSpPr>
        <p:spPr bwMode="auto">
          <a:xfrm>
            <a:off x="4019363" y="416540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4236672" y="4885409"/>
            <a:ext cx="67500" cy="732840"/>
            <a:chOff x="2686859" y="2857598"/>
            <a:chExt cx="90000" cy="732840"/>
          </a:xfrm>
        </p:grpSpPr>
        <p:cxnSp>
          <p:nvCxnSpPr>
            <p:cNvPr id="237" name="直接连接符 23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椭圆 2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3947353" y="5572511"/>
            <a:ext cx="2052127" cy="122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1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</a:t>
            </a:r>
            <a:r>
              <a:rPr lang="en-US" altLang="zh-CN" sz="10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en-US" altLang="zh-CN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S: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Surface Mounting Box</a:t>
            </a:r>
          </a:p>
          <a:p>
            <a:r>
              <a:rPr lang="en-US" altLang="zh-CN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Flush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Mounting 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Box</a:t>
            </a:r>
          </a:p>
          <a:p>
            <a:r>
              <a:rPr lang="en-US" altLang="zh-CN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Rainshield</a:t>
            </a:r>
          </a:p>
          <a:p>
            <a:r>
              <a:rPr lang="en-US" altLang="zh-CN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Angular Bracket</a:t>
            </a:r>
          </a:p>
          <a:p>
            <a:r>
              <a:rPr lang="en-US" altLang="zh-CN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Desktop</a:t>
            </a:r>
          </a:p>
          <a:p>
            <a:r>
              <a:rPr lang="en-US" altLang="zh-CN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P: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Panel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40" name="TextBox 73"/>
          <p:cNvSpPr>
            <a:spLocks noChangeArrowheads="1"/>
          </p:cNvSpPr>
          <p:nvPr/>
        </p:nvSpPr>
        <p:spPr bwMode="auto">
          <a:xfrm>
            <a:off x="5911174" y="3280828"/>
            <a:ext cx="1152510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System: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4-wire </a:t>
            </a:r>
            <a:endParaRPr lang="en-US" altLang="zh-CN" sz="1051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Analog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IP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2-wire IP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2-wire Hybrid </a:t>
            </a:r>
          </a:p>
        </p:txBody>
      </p:sp>
      <p:sp>
        <p:nvSpPr>
          <p:cNvPr id="241" name="TextBox 78"/>
          <p:cNvSpPr>
            <a:spLocks noChangeArrowheads="1"/>
          </p:cNvSpPr>
          <p:nvPr/>
        </p:nvSpPr>
        <p:spPr bwMode="auto">
          <a:xfrm>
            <a:off x="3457345" y="5611523"/>
            <a:ext cx="675457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 smtClean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Serial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89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 1"/>
          <p:cNvSpPr>
            <a:spLocks noGrp="1"/>
          </p:cNvSpPr>
          <p:nvPr>
            <p:ph type="title"/>
          </p:nvPr>
        </p:nvSpPr>
        <p:spPr>
          <a:xfrm>
            <a:off x="912285" y="387352"/>
            <a:ext cx="11279716" cy="868363"/>
          </a:xfrm>
        </p:spPr>
        <p:txBody>
          <a:bodyPr/>
          <a:lstStyle/>
          <a:p>
            <a:r>
              <a:rPr lang="en-US" altLang="zh-CN" dirty="0"/>
              <a:t>Video Intercom(KIT)</a:t>
            </a:r>
            <a:endParaRPr lang="zh-CN" altLang="en-US" dirty="0"/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1943206" y="3293796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2776929" y="18183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3677893" y="18183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1871531" y="18183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4552489" y="18183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7" name="直接连接符 86"/>
          <p:cNvCxnSpPr/>
          <p:nvPr/>
        </p:nvCxnSpPr>
        <p:spPr bwMode="auto">
          <a:xfrm>
            <a:off x="2411533" y="217832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8" name="组合 87"/>
          <p:cNvGrpSpPr/>
          <p:nvPr/>
        </p:nvGrpSpPr>
        <p:grpSpPr>
          <a:xfrm>
            <a:off x="2107782" y="2545626"/>
            <a:ext cx="67500" cy="725540"/>
            <a:chOff x="2686859" y="2864898"/>
            <a:chExt cx="90000" cy="725540"/>
          </a:xfrm>
        </p:grpSpPr>
        <p:cxnSp>
          <p:nvCxnSpPr>
            <p:cNvPr id="91" name="直接连接符 90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椭圆 9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028107" y="2538325"/>
            <a:ext cx="67500" cy="732840"/>
            <a:chOff x="2686859" y="2857598"/>
            <a:chExt cx="90000" cy="732840"/>
          </a:xfrm>
        </p:grpSpPr>
        <p:cxnSp>
          <p:nvCxnSpPr>
            <p:cNvPr id="96" name="直接连接符 9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椭圆 10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788739" y="2553552"/>
            <a:ext cx="67500" cy="732840"/>
            <a:chOff x="2686859" y="2857598"/>
            <a:chExt cx="90000" cy="732840"/>
          </a:xfrm>
        </p:grpSpPr>
        <p:cxnSp>
          <p:nvCxnSpPr>
            <p:cNvPr id="107" name="直接连接符 10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椭圆 11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5" name="椭圆 114"/>
          <p:cNvSpPr/>
          <p:nvPr/>
        </p:nvSpPr>
        <p:spPr bwMode="auto">
          <a:xfrm>
            <a:off x="3902933" y="318846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6" name="肘形连接符 115"/>
          <p:cNvCxnSpPr>
            <a:stCxn id="84" idx="2"/>
          </p:cNvCxnSpPr>
          <p:nvPr/>
        </p:nvCxnSpPr>
        <p:spPr bwMode="auto">
          <a:xfrm rot="5400000">
            <a:off x="3586246" y="2895623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文本框 116"/>
          <p:cNvSpPr txBox="1"/>
          <p:nvPr/>
        </p:nvSpPr>
        <p:spPr>
          <a:xfrm>
            <a:off x="2653882" y="3235587"/>
            <a:ext cx="1007241" cy="6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Video</a:t>
            </a:r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Intercom</a:t>
            </a:r>
          </a:p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  <a:endParaRPr lang="zh-CN" altLang="en-US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TextBox 70"/>
          <p:cNvSpPr>
            <a:spLocks noChangeArrowheads="1"/>
          </p:cNvSpPr>
          <p:nvPr/>
        </p:nvSpPr>
        <p:spPr bwMode="auto">
          <a:xfrm>
            <a:off x="3439160" y="3328421"/>
            <a:ext cx="1232779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4-wire Analog 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IP 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W: Wi-Fi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X: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2-wire Hybrid</a:t>
            </a:r>
          </a:p>
        </p:txBody>
      </p:sp>
      <p:sp>
        <p:nvSpPr>
          <p:cNvPr id="119" name="TextBox 78"/>
          <p:cNvSpPr>
            <a:spLocks noChangeArrowheads="1"/>
          </p:cNvSpPr>
          <p:nvPr/>
        </p:nvSpPr>
        <p:spPr bwMode="auto">
          <a:xfrm>
            <a:off x="4647047" y="3293796"/>
            <a:ext cx="675457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Serial</a:t>
            </a:r>
            <a:r>
              <a:rPr lang="zh-CN" altLang="en-US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：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01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1st  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02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2</a:t>
            </a:r>
            <a:r>
              <a:rPr lang="en-US" altLang="zh-CN" sz="1051" baseline="300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nd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03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3</a:t>
            </a:r>
            <a:r>
              <a:rPr lang="en-US" altLang="zh-CN" sz="1051" baseline="300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rd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04: 04</a:t>
            </a:r>
            <a:r>
              <a:rPr lang="en-US" altLang="zh-CN" sz="1051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th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…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BEB5082E-FA40-4E8F-B8CB-8903FE88ADE7}"/>
              </a:ext>
            </a:extLst>
          </p:cNvPr>
          <p:cNvSpPr txBox="1"/>
          <p:nvPr/>
        </p:nvSpPr>
        <p:spPr>
          <a:xfrm>
            <a:off x="906948" y="1113561"/>
            <a:ext cx="640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Notice: 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naming rule is applicable to the products released after 2019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矩形 121"/>
          <p:cNvSpPr/>
          <p:nvPr/>
        </p:nvSpPr>
        <p:spPr bwMode="auto">
          <a:xfrm>
            <a:off x="5389567" y="18183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(S)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5625817" y="2553552"/>
            <a:ext cx="67500" cy="732840"/>
            <a:chOff x="2686859" y="2857598"/>
            <a:chExt cx="90000" cy="732840"/>
          </a:xfrm>
        </p:grpSpPr>
        <p:cxnSp>
          <p:nvCxnSpPr>
            <p:cNvPr id="128" name="直接连接符 12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椭圆 12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4" name="TextBox 78"/>
          <p:cNvSpPr>
            <a:spLocks noChangeArrowheads="1"/>
          </p:cNvSpPr>
          <p:nvPr/>
        </p:nvSpPr>
        <p:spPr bwMode="auto">
          <a:xfrm>
            <a:off x="5484125" y="3293795"/>
            <a:ext cx="1825656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Mounting type</a:t>
            </a:r>
            <a:r>
              <a:rPr lang="zh-CN" altLang="en-US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：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Surface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</a:t>
            </a:r>
            <a:r>
              <a:rPr lang="en-US" altLang="zh-CN" sz="105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Flush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58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29"/>
          <p:cNvSpPr txBox="1"/>
          <p:nvPr/>
        </p:nvSpPr>
        <p:spPr>
          <a:xfrm>
            <a:off x="8086205" y="5498323"/>
            <a:ext cx="31858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Numbers: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2:two cameras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4:four cameras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8:eight cameras</a:t>
            </a: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KIT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3874365" y="1220755"/>
            <a:ext cx="261134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XVR5104HS-X1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234743" y="122075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405329" y="1220755"/>
            <a:ext cx="3524679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HFW1200RP-0360B-S4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2435056" y="122075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</a:p>
        </p:txBody>
      </p:sp>
      <p:cxnSp>
        <p:nvCxnSpPr>
          <p:cNvPr id="14" name="直接连接符 13"/>
          <p:cNvCxnSpPr/>
          <p:nvPr/>
        </p:nvCxnSpPr>
        <p:spPr bwMode="auto">
          <a:xfrm flipH="1">
            <a:off x="2082452" y="1580755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26"/>
          <p:cNvSpPr txBox="1"/>
          <p:nvPr/>
        </p:nvSpPr>
        <p:spPr>
          <a:xfrm>
            <a:off x="4520856" y="2673371"/>
            <a:ext cx="152749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 Model:</a:t>
            </a:r>
            <a:b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 Series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HCVR Series</a:t>
            </a:r>
          </a:p>
          <a:p>
            <a:endParaRPr lang="en-US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205601" y="1940531"/>
            <a:ext cx="90000" cy="732840"/>
            <a:chOff x="2686859" y="2857598"/>
            <a:chExt cx="90000" cy="732840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TextBox 29"/>
          <p:cNvSpPr txBox="1"/>
          <p:nvPr/>
        </p:nvSpPr>
        <p:spPr>
          <a:xfrm>
            <a:off x="6684705" y="2642316"/>
            <a:ext cx="31858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Numbers: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2:two cameras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4:four cameras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8:eight cameras</a:t>
            </a: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468891" y="1942125"/>
            <a:ext cx="90000" cy="732840"/>
            <a:chOff x="2686859" y="2857598"/>
            <a:chExt cx="90000" cy="732840"/>
          </a:xfrm>
        </p:grpSpPr>
        <p:cxnSp>
          <p:nvCxnSpPr>
            <p:cNvPr id="27" name="直接连接符 2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242084" y="1940972"/>
            <a:ext cx="90000" cy="732840"/>
            <a:chOff x="2686859" y="2857598"/>
            <a:chExt cx="90000" cy="732840"/>
          </a:xfrm>
        </p:grpSpPr>
        <p:cxnSp>
          <p:nvCxnSpPr>
            <p:cNvPr id="44" name="直接连接符 4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椭圆 4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 bwMode="auto">
          <a:xfrm>
            <a:off x="7102763" y="122075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29"/>
          <p:cNvSpPr txBox="1"/>
          <p:nvPr/>
        </p:nvSpPr>
        <p:spPr>
          <a:xfrm>
            <a:off x="9732180" y="2645357"/>
            <a:ext cx="1891320" cy="736840"/>
          </a:xfrm>
          <a:prstGeom prst="rect">
            <a:avLst/>
          </a:prstGeom>
          <a:noFill/>
        </p:spPr>
        <p:txBody>
          <a:bodyPr wrap="square" lIns="89636" tIns="44817" rIns="89636" bIns="44817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194BA5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it-IT" altLang="zh-CN" sz="1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Camera Model:</a:t>
            </a:r>
          </a:p>
          <a:p>
            <a:r>
              <a:rPr lang="it-IT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IPC Series</a:t>
            </a:r>
          </a:p>
          <a:p>
            <a:r>
              <a:rPr lang="it-IT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HDCVI Series</a:t>
            </a:r>
          </a:p>
        </p:txBody>
      </p:sp>
      <p:sp>
        <p:nvSpPr>
          <p:cNvPr id="2" name="矩形 1"/>
          <p:cNvSpPr/>
          <p:nvPr/>
        </p:nvSpPr>
        <p:spPr>
          <a:xfrm>
            <a:off x="3385020" y="1341716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613418" y="1341716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flipH="1">
            <a:off x="8052728" y="1580755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矩形 37"/>
          <p:cNvSpPr/>
          <p:nvPr/>
        </p:nvSpPr>
        <p:spPr bwMode="auto">
          <a:xfrm>
            <a:off x="4799902" y="4092047"/>
            <a:ext cx="312096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HFW1220SP-0360B-S2</a:t>
            </a:r>
          </a:p>
        </p:txBody>
      </p:sp>
      <p:sp>
        <p:nvSpPr>
          <p:cNvPr id="39" name="矩形 38"/>
          <p:cNvSpPr/>
          <p:nvPr/>
        </p:nvSpPr>
        <p:spPr bwMode="auto">
          <a:xfrm>
            <a:off x="31033" y="409204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8829471" y="4092047"/>
            <a:ext cx="33100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HDW1220SP-0360B-S2</a:t>
            </a:r>
          </a:p>
        </p:txBody>
      </p:sp>
      <p:sp>
        <p:nvSpPr>
          <p:cNvPr id="48" name="矩形 47"/>
          <p:cNvSpPr/>
          <p:nvPr/>
        </p:nvSpPr>
        <p:spPr bwMode="auto">
          <a:xfrm>
            <a:off x="944965" y="409204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</a:p>
        </p:txBody>
      </p:sp>
      <p:cxnSp>
        <p:nvCxnSpPr>
          <p:cNvPr id="49" name="直接连接符 48"/>
          <p:cNvCxnSpPr/>
          <p:nvPr/>
        </p:nvCxnSpPr>
        <p:spPr bwMode="auto">
          <a:xfrm flipH="1">
            <a:off x="735552" y="4452047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26"/>
          <p:cNvSpPr txBox="1"/>
          <p:nvPr/>
        </p:nvSpPr>
        <p:spPr>
          <a:xfrm>
            <a:off x="2386098" y="5498323"/>
            <a:ext cx="152749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 Model:</a:t>
            </a:r>
            <a:b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 Series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HCVR Series</a:t>
            </a:r>
          </a:p>
          <a:p>
            <a:endParaRPr lang="en-US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070843" y="4789059"/>
            <a:ext cx="90000" cy="732840"/>
            <a:chOff x="2686859" y="2857598"/>
            <a:chExt cx="90000" cy="732840"/>
          </a:xfrm>
        </p:grpSpPr>
        <p:cxnSp>
          <p:nvCxnSpPr>
            <p:cNvPr id="52" name="直接连接符 5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398871" y="4821708"/>
            <a:ext cx="90000" cy="732840"/>
            <a:chOff x="2686859" y="2857598"/>
            <a:chExt cx="90000" cy="732840"/>
          </a:xfrm>
        </p:grpSpPr>
        <p:cxnSp>
          <p:nvCxnSpPr>
            <p:cNvPr id="56" name="直接连接符 5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1" name="矩形 60"/>
          <p:cNvSpPr/>
          <p:nvPr/>
        </p:nvSpPr>
        <p:spPr bwMode="auto">
          <a:xfrm>
            <a:off x="8251540" y="4092047"/>
            <a:ext cx="384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751739" y="4213008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905386" y="4213008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 bwMode="auto">
          <a:xfrm flipH="1">
            <a:off x="8620058" y="4452047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矩形 66"/>
          <p:cNvSpPr/>
          <p:nvPr/>
        </p:nvSpPr>
        <p:spPr bwMode="auto">
          <a:xfrm>
            <a:off x="2097894" y="4092047"/>
            <a:ext cx="179340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NVR4104-P</a:t>
            </a:r>
          </a:p>
        </p:txBody>
      </p:sp>
      <p:sp>
        <p:nvSpPr>
          <p:cNvPr id="68" name="矩形 67"/>
          <p:cNvSpPr/>
          <p:nvPr/>
        </p:nvSpPr>
        <p:spPr bwMode="auto">
          <a:xfrm>
            <a:off x="4221969" y="4092047"/>
            <a:ext cx="384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875815" y="4213008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0425447" y="4817515"/>
            <a:ext cx="90000" cy="732840"/>
            <a:chOff x="2686859" y="2857598"/>
            <a:chExt cx="90000" cy="732840"/>
          </a:xfrm>
        </p:grpSpPr>
        <p:cxnSp>
          <p:nvCxnSpPr>
            <p:cNvPr id="71" name="直接连接符 7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椭圆 7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3" name="TextBox 29"/>
          <p:cNvSpPr txBox="1"/>
          <p:nvPr/>
        </p:nvSpPr>
        <p:spPr>
          <a:xfrm>
            <a:off x="9915543" y="5498323"/>
            <a:ext cx="1891320" cy="736840"/>
          </a:xfrm>
          <a:prstGeom prst="rect">
            <a:avLst/>
          </a:prstGeom>
          <a:noFill/>
        </p:spPr>
        <p:txBody>
          <a:bodyPr wrap="square" lIns="89636" tIns="44817" rIns="89636" bIns="44817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194BA5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it-IT" altLang="zh-CN" sz="1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Camera Model:</a:t>
            </a:r>
          </a:p>
          <a:p>
            <a:r>
              <a:rPr lang="it-IT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IPC Series</a:t>
            </a:r>
          </a:p>
          <a:p>
            <a:r>
              <a:rPr lang="it-IT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HDCVI Series</a:t>
            </a:r>
          </a:p>
        </p:txBody>
      </p:sp>
      <p:sp>
        <p:nvSpPr>
          <p:cNvPr id="74" name="TextBox 29"/>
          <p:cNvSpPr txBox="1"/>
          <p:nvPr/>
        </p:nvSpPr>
        <p:spPr>
          <a:xfrm>
            <a:off x="4093554" y="5498323"/>
            <a:ext cx="31858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Numbers: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2:two cameras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4:four cameras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8:eight cameras</a:t>
            </a: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4367808" y="4821051"/>
            <a:ext cx="90000" cy="732840"/>
            <a:chOff x="2686859" y="2857598"/>
            <a:chExt cx="90000" cy="732840"/>
          </a:xfrm>
        </p:grpSpPr>
        <p:cxnSp>
          <p:nvCxnSpPr>
            <p:cNvPr id="76" name="直接连接符 7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椭圆 7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442776" y="4816857"/>
            <a:ext cx="90000" cy="732840"/>
            <a:chOff x="2686859" y="2857598"/>
            <a:chExt cx="90000" cy="732840"/>
          </a:xfrm>
        </p:grpSpPr>
        <p:cxnSp>
          <p:nvCxnSpPr>
            <p:cNvPr id="79" name="直接连接符 7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椭圆 7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1" name="TextBox 29"/>
          <p:cNvSpPr txBox="1"/>
          <p:nvPr/>
        </p:nvSpPr>
        <p:spPr>
          <a:xfrm>
            <a:off x="5932872" y="5498323"/>
            <a:ext cx="1891320" cy="736840"/>
          </a:xfrm>
          <a:prstGeom prst="rect">
            <a:avLst/>
          </a:prstGeom>
          <a:noFill/>
        </p:spPr>
        <p:txBody>
          <a:bodyPr wrap="square" lIns="89636" tIns="44817" rIns="89636" bIns="44817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194BA5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it-IT" altLang="zh-CN" sz="1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Camera Model:</a:t>
            </a:r>
          </a:p>
          <a:p>
            <a:r>
              <a:rPr lang="it-IT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IPC Series</a:t>
            </a:r>
          </a:p>
          <a:p>
            <a:r>
              <a:rPr lang="it-IT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HDCVI Series</a:t>
            </a:r>
          </a:p>
        </p:txBody>
      </p:sp>
      <p:cxnSp>
        <p:nvCxnSpPr>
          <p:cNvPr id="82" name="直接连接符 81"/>
          <p:cNvCxnSpPr/>
          <p:nvPr/>
        </p:nvCxnSpPr>
        <p:spPr bwMode="auto">
          <a:xfrm flipH="1">
            <a:off x="4590488" y="4452047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9670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ATM</a:t>
            </a:r>
            <a:r>
              <a:rPr lang="zh-CN" altLang="en-US" dirty="0" smtClean="0"/>
              <a:t> </a:t>
            </a:r>
            <a:r>
              <a:rPr lang="en-US" altLang="zh-CN" dirty="0" smtClean="0"/>
              <a:t>DVR/NVR</a:t>
            </a:r>
            <a:endParaRPr lang="zh-CN" altLang="en-US" dirty="0"/>
          </a:p>
        </p:txBody>
      </p: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6ED25C0-735A-42F9-A43F-34824875572C}"/>
              </a:ext>
            </a:extLst>
          </p:cNvPr>
          <p:cNvGrpSpPr/>
          <p:nvPr/>
        </p:nvGrpSpPr>
        <p:grpSpPr>
          <a:xfrm>
            <a:off x="5120501" y="2876242"/>
            <a:ext cx="90000" cy="456285"/>
            <a:chOff x="2877841" y="1508514"/>
            <a:chExt cx="67500" cy="342214"/>
          </a:xfrm>
        </p:grpSpPr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1F4FDFE2-D731-4B2E-B7BF-3647D35BE5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6F5A3C4E-6F56-4B29-A20A-4DC79C57797A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8452D3D0-6686-4426-AD19-D205905EAD4D}"/>
              </a:ext>
            </a:extLst>
          </p:cNvPr>
          <p:cNvGrpSpPr/>
          <p:nvPr/>
        </p:nvGrpSpPr>
        <p:grpSpPr>
          <a:xfrm>
            <a:off x="5984597" y="2876242"/>
            <a:ext cx="90000" cy="1860983"/>
            <a:chOff x="2877841" y="1508514"/>
            <a:chExt cx="67500" cy="1395737"/>
          </a:xfrm>
        </p:grpSpPr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9AB8EE03-97ED-4A49-A298-A96434B7FC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1368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27440088-AC15-42B5-BCB3-9F253130A7DF}"/>
                </a:ext>
              </a:extLst>
            </p:cNvPr>
            <p:cNvSpPr/>
            <p:nvPr/>
          </p:nvSpPr>
          <p:spPr bwMode="auto">
            <a:xfrm>
              <a:off x="2877841" y="283675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AF223012-1B13-4E53-857F-C3606FFF1691}"/>
              </a:ext>
            </a:extLst>
          </p:cNvPr>
          <p:cNvGrpSpPr/>
          <p:nvPr/>
        </p:nvGrpSpPr>
        <p:grpSpPr>
          <a:xfrm>
            <a:off x="7093876" y="2876242"/>
            <a:ext cx="90000" cy="456285"/>
            <a:chOff x="2877841" y="1508514"/>
            <a:chExt cx="67500" cy="342214"/>
          </a:xfrm>
        </p:grpSpPr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E21E91B7-3C57-4DB1-B7E1-CD672B54E9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3204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71E7CDFB-BD11-45D1-9577-0B2E2B4294C7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5652735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6746672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8568972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A2A1F419-554E-4EBB-BD37-1B20944A86C3}"/>
              </a:ext>
            </a:extLst>
          </p:cNvPr>
          <p:cNvSpPr/>
          <p:nvPr/>
        </p:nvSpPr>
        <p:spPr bwMode="auto">
          <a:xfrm>
            <a:off x="2913963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695784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3826887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5699" y="252974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DDE81126-6BBE-4869-83CC-FC46FB92A87E}"/>
              </a:ext>
            </a:extLst>
          </p:cNvPr>
          <p:cNvSpPr/>
          <p:nvPr/>
        </p:nvSpPr>
        <p:spPr bwMode="auto">
          <a:xfrm>
            <a:off x="1846388" y="2162875"/>
            <a:ext cx="917899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HCVR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346E2D2-07F2-4663-A6D4-0A97E48C859B}"/>
              </a:ext>
            </a:extLst>
          </p:cNvPr>
          <p:cNvSpPr/>
          <p:nvPr/>
        </p:nvSpPr>
        <p:spPr bwMode="auto">
          <a:xfrm>
            <a:off x="4739811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5BC41709-6434-426F-BB18-33E40221DE2A}"/>
              </a:ext>
            </a:extLst>
          </p:cNvPr>
          <p:cNvCxnSpPr>
            <a:cxnSpLocks/>
          </p:cNvCxnSpPr>
          <p:nvPr/>
        </p:nvCxnSpPr>
        <p:spPr bwMode="auto">
          <a:xfrm flipV="1">
            <a:off x="6470687" y="252974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1058300" y="2879757"/>
            <a:ext cx="94216" cy="725540"/>
            <a:chOff x="2686859" y="2864898"/>
            <a:chExt cx="90000" cy="725540"/>
          </a:xfrm>
        </p:grpSpPr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5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33" y="3621815"/>
            <a:ext cx="129098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DH: 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TextBox 69">
            <a:extLst>
              <a:ext uri="{FF2B5EF4-FFF2-40B4-BE49-F238E27FC236}">
                <a16:creationId xmlns:a16="http://schemas.microsoft.com/office/drawing/2014/main" id="{064F07F3-010F-4C8C-83EC-8C04958C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809" y="3571091"/>
            <a:ext cx="1601440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HCVR: HDCVI DVR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DVR: DVR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NVR: NVR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FE58D05C-AB8B-4EA0-8455-90F1A51ED6F5}"/>
              </a:ext>
            </a:extLst>
          </p:cNvPr>
          <p:cNvGrpSpPr/>
          <p:nvPr/>
        </p:nvGrpSpPr>
        <p:grpSpPr>
          <a:xfrm>
            <a:off x="8944665" y="2876242"/>
            <a:ext cx="90000" cy="456285"/>
            <a:chOff x="2877841" y="1508514"/>
            <a:chExt cx="67500" cy="342214"/>
          </a:xfrm>
        </p:grpSpPr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D42D6EC9-81C4-4787-AB4E-6D6F2202CB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36DE0A5E-A651-49BB-8E42-95D07B3A088E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FE58D05C-AB8B-4EA0-8455-90F1A51ED6F5}"/>
              </a:ext>
            </a:extLst>
          </p:cNvPr>
          <p:cNvGrpSpPr/>
          <p:nvPr/>
        </p:nvGrpSpPr>
        <p:grpSpPr>
          <a:xfrm>
            <a:off x="3248448" y="2877498"/>
            <a:ext cx="90000" cy="456285"/>
            <a:chOff x="2877841" y="1508514"/>
            <a:chExt cx="67500" cy="342214"/>
          </a:xfrm>
        </p:grpSpPr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D42D6EC9-81C4-4787-AB4E-6D6F2202CB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36DE0A5E-A651-49BB-8E42-95D07B3A088E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886078" y="3277610"/>
            <a:ext cx="1322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Channel: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04=4ch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08=8ch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529478" y="3967531"/>
            <a:ext cx="2086468" cy="11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Compression</a:t>
            </a:r>
            <a:r>
              <a:rPr lang="en-US" altLang="zh-CN" sz="1467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04:H.264/MPEG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(HCVR support H.264H)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05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H.265</a:t>
            </a:r>
          </a:p>
          <a:p>
            <a:pPr>
              <a:spcBef>
                <a:spcPct val="0"/>
              </a:spcBef>
            </a:pP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00225" y="3363436"/>
            <a:ext cx="915107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Series</a:t>
            </a:r>
            <a:r>
              <a:rPr lang="en-US" altLang="zh-CN" sz="1467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A: ATM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532966" y="4701527"/>
            <a:ext cx="1973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Resolution</a:t>
            </a:r>
            <a:r>
              <a:rPr lang="en-US" altLang="zh-CN" sz="1400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S: 2HDD 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= CIF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 = D1 and above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G: Customized</a:t>
            </a:r>
          </a:p>
          <a:p>
            <a:pPr>
              <a:spcBef>
                <a:spcPct val="0"/>
              </a:spcBef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FE58D05C-AB8B-4EA0-8455-90F1A51ED6F5}"/>
              </a:ext>
            </a:extLst>
          </p:cNvPr>
          <p:cNvGrpSpPr/>
          <p:nvPr/>
        </p:nvGrpSpPr>
        <p:grpSpPr>
          <a:xfrm>
            <a:off x="4256405" y="2914095"/>
            <a:ext cx="90000" cy="937007"/>
            <a:chOff x="2954357" y="1535962"/>
            <a:chExt cx="67500" cy="702755"/>
          </a:xfrm>
        </p:grpSpPr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D42D6EC9-81C4-4787-AB4E-6D6F2202CBE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73714" y="1535962"/>
              <a:ext cx="14393" cy="6352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36DE0A5E-A651-49BB-8E42-95D07B3A088E}"/>
                </a:ext>
              </a:extLst>
            </p:cNvPr>
            <p:cNvSpPr/>
            <p:nvPr/>
          </p:nvSpPr>
          <p:spPr bwMode="auto">
            <a:xfrm>
              <a:off x="2954357" y="217121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635254" y="3332527"/>
            <a:ext cx="1673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Size: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U: 5.6 inch LCD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V: 7 inch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LCD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698629" y="3332527"/>
            <a:ext cx="85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LCD: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LCD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7671108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AF223012-1B13-4E53-857F-C3606FFF1691}"/>
              </a:ext>
            </a:extLst>
          </p:cNvPr>
          <p:cNvGrpSpPr/>
          <p:nvPr/>
        </p:nvGrpSpPr>
        <p:grpSpPr>
          <a:xfrm>
            <a:off x="9986721" y="2867230"/>
            <a:ext cx="90000" cy="456285"/>
            <a:chOff x="2877841" y="1508514"/>
            <a:chExt cx="67500" cy="342214"/>
          </a:xfrm>
        </p:grpSpPr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E21E91B7-3C57-4DB1-B7E1-CD672B54E9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3204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1E7CDFB-BD11-45D1-9577-0B2E2B4294C7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4" name="矩形 93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9639518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5BC41709-6434-426F-BB18-33E40221DE2A}"/>
              </a:ext>
            </a:extLst>
          </p:cNvPr>
          <p:cNvCxnSpPr>
            <a:cxnSpLocks/>
          </p:cNvCxnSpPr>
          <p:nvPr/>
        </p:nvCxnSpPr>
        <p:spPr bwMode="auto">
          <a:xfrm flipV="1">
            <a:off x="9363532" y="2520732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TextBox 112"/>
          <p:cNvSpPr txBox="1"/>
          <p:nvPr/>
        </p:nvSpPr>
        <p:spPr>
          <a:xfrm>
            <a:off x="9538509" y="3323415"/>
            <a:ext cx="265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Extension: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Only support analog input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4ch POE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8P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8ch POE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4G</a:t>
            </a:r>
          </a:p>
          <a:p>
            <a:pPr>
              <a:spcBef>
                <a:spcPct val="0"/>
              </a:spcBef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2212481" y="2905666"/>
            <a:ext cx="94216" cy="725540"/>
            <a:chOff x="2686859" y="2864898"/>
            <a:chExt cx="90000" cy="725540"/>
          </a:xfrm>
        </p:grpSpPr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2" name="TextBox 112"/>
          <p:cNvSpPr txBox="1"/>
          <p:nvPr/>
        </p:nvSpPr>
        <p:spPr>
          <a:xfrm>
            <a:off x="7712087" y="4863104"/>
            <a:ext cx="208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Full channel 1080P compression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8452D3D0-6686-4426-AD19-D205905EAD4D}"/>
              </a:ext>
            </a:extLst>
          </p:cNvPr>
          <p:cNvGrpSpPr/>
          <p:nvPr/>
        </p:nvGrpSpPr>
        <p:grpSpPr>
          <a:xfrm>
            <a:off x="8046644" y="2888487"/>
            <a:ext cx="90000" cy="1860983"/>
            <a:chOff x="2877841" y="1508514"/>
            <a:chExt cx="67500" cy="1395737"/>
          </a:xfrm>
        </p:grpSpPr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9AB8EE03-97ED-4A49-A298-A96434B7FC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1368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27440088-AC15-42B5-BCB3-9F253130A7DF}"/>
                </a:ext>
              </a:extLst>
            </p:cNvPr>
            <p:cNvSpPr/>
            <p:nvPr/>
          </p:nvSpPr>
          <p:spPr bwMode="auto">
            <a:xfrm>
              <a:off x="2877841" y="283675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414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B5A87F0-4EFF-43D6-9C2F-BE028385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Thermal Camera</a:t>
            </a:r>
            <a:endParaRPr lang="zh-CN" altLang="en-US" dirty="0"/>
          </a:p>
        </p:txBody>
      </p:sp>
      <p:sp>
        <p:nvSpPr>
          <p:cNvPr id="62" name="TextBox 52">
            <a:extLst>
              <a:ext uri="{FF2B5EF4-FFF2-40B4-BE49-F238E27FC236}">
                <a16:creationId xmlns:a16="http://schemas.microsoft.com/office/drawing/2014/main" id="{007BF693-22B4-4889-8826-5BF8989077B1}"/>
              </a:ext>
            </a:extLst>
          </p:cNvPr>
          <p:cNvSpPr txBox="1"/>
          <p:nvPr/>
        </p:nvSpPr>
        <p:spPr>
          <a:xfrm>
            <a:off x="8298011" y="4757156"/>
            <a:ext cx="1961711" cy="8248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Functions: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Default(null): </a:t>
            </a:r>
            <a:r>
              <a:rPr lang="en-US" altLang="zh-CN" sz="1400" dirty="0" smtClean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Security</a:t>
            </a:r>
            <a:endParaRPr lang="en-US" altLang="zh-CN" sz="1400" dirty="0">
              <a:solidFill>
                <a:srgbClr val="000000"/>
              </a:solidFill>
              <a:latin typeface="Segoe UI"/>
              <a:cs typeface="Segoe UI" panose="020B0502040204020203" pitchFamily="34" charset="0"/>
              <a:sym typeface="文泉驿微米黑" charset="-122"/>
            </a:endParaRPr>
          </a:p>
          <a:p>
            <a:pPr defTabSz="1219170">
              <a:spcBef>
                <a:spcPct val="2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T: Radiometry</a:t>
            </a:r>
          </a:p>
        </p:txBody>
      </p:sp>
      <p:sp>
        <p:nvSpPr>
          <p:cNvPr id="66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4346576" y="4754773"/>
            <a:ext cx="1812944" cy="1352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Visible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Resolution: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0: No visible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1: 720P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2: 1080P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4: </a:t>
            </a:r>
            <a:r>
              <a:rPr lang="en-US" altLang="zh-CN" sz="1400" dirty="0" smtClean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4MP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4622877" y="1412776"/>
            <a:ext cx="68106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2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5434907" y="1412776"/>
            <a:ext cx="66877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1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4162293" y="2065651"/>
            <a:ext cx="9657" cy="751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AFFAFCB7-C5AF-41B5-8EE7-052FF3B8CCE7}"/>
              </a:ext>
            </a:extLst>
          </p:cNvPr>
          <p:cNvSpPr/>
          <p:nvPr/>
        </p:nvSpPr>
        <p:spPr bwMode="auto">
          <a:xfrm>
            <a:off x="7306307" y="3112125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6234649" y="1412776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B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60330136-E107-4882-A8CE-4159C348DA07}"/>
              </a:ext>
            </a:extLst>
          </p:cNvPr>
          <p:cNvSpPr/>
          <p:nvPr/>
        </p:nvSpPr>
        <p:spPr bwMode="auto">
          <a:xfrm>
            <a:off x="7025943" y="1412776"/>
            <a:ext cx="63401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P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92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8" y="2842143"/>
            <a:ext cx="1166945" cy="75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Brand: </a:t>
            </a:r>
          </a:p>
          <a:p>
            <a:pPr defTabSz="1219170"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International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TextBox 69">
            <a:extLst>
              <a:ext uri="{FF2B5EF4-FFF2-40B4-BE49-F238E27FC236}">
                <a16:creationId xmlns:a16="http://schemas.microsoft.com/office/drawing/2014/main" id="{064F07F3-010F-4C8C-83EC-8C04958C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917" y="2870049"/>
            <a:ext cx="1472738" cy="54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TPC: </a:t>
            </a:r>
          </a:p>
          <a:p>
            <a:pPr defTabSz="1219170"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Thermal Camera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A2A1F419-554E-4EBB-BD37-1B20944A86C3}"/>
              </a:ext>
            </a:extLst>
          </p:cNvPr>
          <p:cNvSpPr/>
          <p:nvPr/>
        </p:nvSpPr>
        <p:spPr bwMode="auto">
          <a:xfrm>
            <a:off x="2260066" y="1412776"/>
            <a:ext cx="668956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PT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78205" y="1412776"/>
            <a:ext cx="706423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DHI</a:t>
            </a:r>
            <a:endParaRPr lang="zh-CN" altLang="en-US" sz="22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3041516" y="1412776"/>
            <a:ext cx="653030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8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841704" y="1760394"/>
            <a:ext cx="23433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424298" y="2080375"/>
            <a:ext cx="94701" cy="710349"/>
            <a:chOff x="2556983" y="2880089"/>
            <a:chExt cx="90001" cy="710349"/>
          </a:xfrm>
        </p:grpSpPr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7" name="矩形 116">
            <a:extLst>
              <a:ext uri="{FF2B5EF4-FFF2-40B4-BE49-F238E27FC236}">
                <a16:creationId xmlns:a16="http://schemas.microsoft.com/office/drawing/2014/main" id="{DDE81126-6BBE-4869-83CC-FC46FB92A87E}"/>
              </a:ext>
            </a:extLst>
          </p:cNvPr>
          <p:cNvSpPr/>
          <p:nvPr/>
        </p:nvSpPr>
        <p:spPr bwMode="auto">
          <a:xfrm>
            <a:off x="1133120" y="1412776"/>
            <a:ext cx="761189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TPC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F883A90E-31D8-4BBD-AF25-8865E7C3CE3B}"/>
              </a:ext>
            </a:extLst>
          </p:cNvPr>
          <p:cNvSpPr/>
          <p:nvPr/>
        </p:nvSpPr>
        <p:spPr bwMode="auto">
          <a:xfrm>
            <a:off x="1210347" y="3876473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7346E2D2-07F2-4663-A6D4-0A97E48C859B}"/>
              </a:ext>
            </a:extLst>
          </p:cNvPr>
          <p:cNvSpPr/>
          <p:nvPr/>
        </p:nvSpPr>
        <p:spPr bwMode="auto">
          <a:xfrm>
            <a:off x="3826766" y="1412776"/>
            <a:ext cx="66210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4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F8247132-DC6F-4B7C-B4F2-24183344644B}"/>
              </a:ext>
            </a:extLst>
          </p:cNvPr>
          <p:cNvSpPr/>
          <p:nvPr/>
        </p:nvSpPr>
        <p:spPr bwMode="auto">
          <a:xfrm>
            <a:off x="5325782" y="4489359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2" name="TextBox 16">
            <a:extLst>
              <a:ext uri="{FF2B5EF4-FFF2-40B4-BE49-F238E27FC236}">
                <a16:creationId xmlns:a16="http://schemas.microsoft.com/office/drawing/2014/main" id="{A2314063-7142-46BD-90D2-419C6F565E61}"/>
              </a:ext>
            </a:extLst>
          </p:cNvPr>
          <p:cNvSpPr txBox="1"/>
          <p:nvPr/>
        </p:nvSpPr>
        <p:spPr>
          <a:xfrm>
            <a:off x="2390683" y="4719349"/>
            <a:ext cx="1922388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it-IT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P</a:t>
            </a:r>
            <a:r>
              <a:rPr lang="en-US" altLang="zh-CN" sz="1400" b="1" dirty="0" err="1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roduct</a:t>
            </a:r>
            <a:r>
              <a:rPr lang="it-IT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 Position: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: Lite Mini</a:t>
            </a:r>
            <a:endParaRPr lang="it-IT" altLang="zh-CN" sz="1400" dirty="0">
              <a:solidFill>
                <a:srgbClr val="000000"/>
              </a:solidFill>
              <a:latin typeface="Segoe UI"/>
              <a:cs typeface="Segoe UI" panose="020B0502040204020203" pitchFamily="34" charset="0"/>
              <a:sym typeface="文泉驿微米黑" charset="-122"/>
            </a:endParaRPr>
          </a:p>
          <a:p>
            <a:pPr defTabSz="1219170">
              <a:spcBef>
                <a:spcPct val="20000"/>
              </a:spcBef>
              <a:defRPr/>
            </a:pP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2: Lite Value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5: Pro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8: Ultra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9</a:t>
            </a: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: Cooled</a:t>
            </a: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 series               </a:t>
            </a:r>
            <a:r>
              <a:rPr lang="it-IT" altLang="zh-CN" sz="1400" dirty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            </a:t>
            </a: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                                       </a:t>
            </a:r>
          </a:p>
        </p:txBody>
      </p:sp>
      <p:sp>
        <p:nvSpPr>
          <p:cNvPr id="123" name="TextBox 19">
            <a:extLst>
              <a:ext uri="{FF2B5EF4-FFF2-40B4-BE49-F238E27FC236}">
                <a16:creationId xmlns:a16="http://schemas.microsoft.com/office/drawing/2014/main" id="{2BA226F3-30F4-416B-BF89-AAD278B4CD20}"/>
              </a:ext>
            </a:extLst>
          </p:cNvPr>
          <p:cNvSpPr txBox="1"/>
          <p:nvPr/>
        </p:nvSpPr>
        <p:spPr>
          <a:xfrm>
            <a:off x="3350933" y="2855604"/>
            <a:ext cx="1817848" cy="1869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Thermal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Resolution: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0: 80*60  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1: 160*120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2: 256*192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4: 400*300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6: </a:t>
            </a:r>
            <a:r>
              <a:rPr lang="en-US" altLang="zh-CN" sz="1400" dirty="0" smtClean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640*512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A</a:t>
            </a:r>
            <a:r>
              <a:rPr lang="en-US" altLang="zh-CN" sz="1400" dirty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:</a:t>
            </a:r>
            <a:r>
              <a:rPr lang="en-US" altLang="zh-CN" sz="1400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 1280*1024</a:t>
            </a:r>
            <a:endParaRPr lang="en-US" altLang="zh-CN" sz="1400" dirty="0">
              <a:solidFill>
                <a:srgbClr val="FF0000"/>
              </a:solidFill>
              <a:latin typeface="Segoe UI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4127950" y="2758409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5" name="TextBox 18">
            <a:extLst>
              <a:ext uri="{FF2B5EF4-FFF2-40B4-BE49-F238E27FC236}">
                <a16:creationId xmlns:a16="http://schemas.microsoft.com/office/drawing/2014/main" id="{9132DD62-C616-4FF4-85F4-0BEB400F02E3}"/>
              </a:ext>
            </a:extLst>
          </p:cNvPr>
          <p:cNvSpPr txBox="1"/>
          <p:nvPr/>
        </p:nvSpPr>
        <p:spPr>
          <a:xfrm>
            <a:off x="5360779" y="2831116"/>
            <a:ext cx="1254576" cy="10075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Generation:</a:t>
            </a:r>
          </a:p>
          <a:p>
            <a:pPr defTabSz="1219170">
              <a:spcBef>
                <a:spcPct val="2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0/1 :</a:t>
            </a:r>
          </a:p>
          <a:p>
            <a:pPr defTabSz="1219170"/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Generation</a:t>
            </a:r>
          </a:p>
          <a:p>
            <a:pPr defTabSz="1219170">
              <a:defRPr/>
            </a:pPr>
            <a:endParaRPr lang="en-US" altLang="zh-CN" sz="1467" dirty="0">
              <a:solidFill>
                <a:srgbClr val="000000"/>
              </a:solidFill>
              <a:latin typeface="Segoe UI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126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6773079" y="3197649"/>
            <a:ext cx="1655612" cy="1266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Video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format: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P: PAL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N: NTSC</a:t>
            </a:r>
            <a:b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</a:br>
            <a:r>
              <a:rPr lang="en-US" altLang="zh-CN" sz="1400" dirty="0">
                <a:latin typeface="Segoe UI"/>
                <a:cs typeface="Segoe UI" panose="020B0502040204020203" pitchFamily="34" charset="0"/>
                <a:sym typeface="文泉驿微米黑" charset="-122"/>
              </a:rPr>
              <a:t>Null: Support both PAL and NTSC</a:t>
            </a:r>
          </a:p>
        </p:txBody>
      </p:sp>
      <p:sp>
        <p:nvSpPr>
          <p:cNvPr id="127" name="TextBox 69">
            <a:extLst>
              <a:ext uri="{FF2B5EF4-FFF2-40B4-BE49-F238E27FC236}">
                <a16:creationId xmlns:a16="http://schemas.microsoft.com/office/drawing/2014/main" id="{49C7464B-B7B8-45F4-BF65-5D63527DF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" y="3950029"/>
            <a:ext cx="2333696" cy="31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Type:</a:t>
            </a:r>
          </a:p>
          <a:p>
            <a:pPr defTabSz="1219170"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DF: Eyeball</a:t>
            </a:r>
          </a:p>
          <a:p>
            <a:pPr defTabSz="1219170"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BF:  Bullet</a:t>
            </a:r>
          </a:p>
          <a:p>
            <a:pPr defTabSz="1219170"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SD: Speed </a:t>
            </a:r>
            <a:r>
              <a:rPr lang="en-US" altLang="zh-CN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dome</a:t>
            </a:r>
          </a:p>
          <a:p>
            <a:pPr defTabSz="1219170">
              <a:buNone/>
            </a:pP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SDA: Smart linkage </a:t>
            </a:r>
            <a:r>
              <a:rPr lang="en-US" altLang="zh-CN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</a:t>
            </a:r>
            <a:endParaRPr lang="en-US" altLang="zh-CN" sz="12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170"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PT: Pan &amp; </a:t>
            </a:r>
            <a:r>
              <a:rPr lang="en-US" altLang="zh-CN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Tilt</a:t>
            </a:r>
          </a:p>
          <a:p>
            <a:pPr defTabSz="1219170">
              <a:buNone/>
            </a:pPr>
            <a:r>
              <a:rPr lang="en-US" altLang="zh-CN" sz="1067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PTD</a:t>
            </a:r>
            <a:r>
              <a:rPr lang="en-US" altLang="zh-CN" sz="10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High Performance </a:t>
            </a:r>
            <a:r>
              <a:rPr lang="en-US" altLang="zh-CN" sz="10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Pan &amp; Tilt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170"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KF: Compact </a:t>
            </a:r>
          </a:p>
          <a:p>
            <a:pPr defTabSz="1219170"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HT/</a:t>
            </a:r>
            <a:r>
              <a:rPr lang="en-US" altLang="zh-CN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</a:t>
            </a:r>
            <a:r>
              <a:rPr lang="en-US" altLang="zh-CN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Handheld Thermography</a:t>
            </a:r>
          </a:p>
          <a:p>
            <a:pPr defTabSz="1219170"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AT: </a:t>
            </a:r>
            <a:r>
              <a:rPr lang="en-US" altLang="zh-CN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Fixed-mount</a:t>
            </a:r>
          </a:p>
          <a:p>
            <a:pPr defTabSz="1219170">
              <a:buNone/>
            </a:pPr>
            <a:r>
              <a:rPr lang="en-US" altLang="zh-CN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NYX: Digital Module</a:t>
            </a:r>
          </a:p>
          <a:p>
            <a:pPr defTabSz="1219170">
              <a:buNone/>
            </a:pPr>
            <a:r>
              <a:rPr lang="en-US" altLang="zh-CN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AEBF: Explosion-proof</a:t>
            </a:r>
          </a:p>
          <a:p>
            <a:pPr defTabSz="1219170">
              <a:buNone/>
            </a:pPr>
            <a:r>
              <a:rPr lang="en-US" altLang="zh-CN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AEPT: Explosion-proof Pan &amp; Tilt</a:t>
            </a:r>
            <a:endParaRPr lang="en-US" altLang="zh-CN" sz="12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170">
              <a:buNone/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9091" y="176039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矩形 128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8798704" y="1412776"/>
            <a:ext cx="68416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B50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10381399" y="1412776"/>
            <a:ext cx="67207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L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8044201" y="1412776"/>
            <a:ext cx="63971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T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B32BDD26-B53A-4153-92B3-DE48D03EAD43}"/>
              </a:ext>
            </a:extLst>
          </p:cNvPr>
          <p:cNvCxnSpPr>
            <a:cxnSpLocks/>
          </p:cNvCxnSpPr>
          <p:nvPr/>
        </p:nvCxnSpPr>
        <p:spPr bwMode="auto">
          <a:xfrm flipV="1">
            <a:off x="7744285" y="176039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809EFCD4-6B14-439C-8DD8-359001B7C507}"/>
              </a:ext>
            </a:extLst>
          </p:cNvPr>
          <p:cNvCxnSpPr>
            <a:cxnSpLocks/>
          </p:cNvCxnSpPr>
          <p:nvPr/>
        </p:nvCxnSpPr>
        <p:spPr bwMode="auto">
          <a:xfrm flipH="1">
            <a:off x="7353658" y="2081696"/>
            <a:ext cx="283" cy="10272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6026167" y="4763320"/>
            <a:ext cx="2369691" cy="20908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Reserve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Default: null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A: Hybrid PT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D: Hybrid PT with laser part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B: Hybrid  </a:t>
            </a:r>
            <a:r>
              <a:rPr lang="en-US" altLang="zh-CN" sz="1200" dirty="0" smtClean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PTZ  (SD8X41B means 9 inch Speed dome)</a:t>
            </a:r>
            <a:endParaRPr lang="en-US" altLang="zh-CN" sz="1200" dirty="0">
              <a:solidFill>
                <a:srgbClr val="000000"/>
              </a:solidFill>
              <a:latin typeface="Segoe UI"/>
              <a:cs typeface="Segoe UI" panose="020B0502040204020203" pitchFamily="34" charset="0"/>
              <a:sym typeface="文泉驿微米黑" charset="-122"/>
            </a:endParaRP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C: Hybrid  PTZ with laser part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MA: Mini Hybrid PT</a:t>
            </a:r>
            <a:endParaRPr lang="en-US" altLang="zh-CN" sz="1400" dirty="0">
              <a:solidFill>
                <a:srgbClr val="FF0000"/>
              </a:solidFill>
              <a:latin typeface="Segoe UI"/>
              <a:cs typeface="Segoe UI" panose="020B0502040204020203" pitchFamily="34" charset="0"/>
              <a:sym typeface="文泉驿微米黑" charset="-122"/>
            </a:endParaRP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S: Anti-corrosion </a:t>
            </a:r>
            <a:r>
              <a:rPr lang="en-US" altLang="zh-CN" sz="1200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Hybrid PT </a:t>
            </a:r>
            <a:endParaRPr lang="en-US" altLang="zh-CN" sz="1200" dirty="0">
              <a:solidFill>
                <a:srgbClr val="FF0000"/>
              </a:solidFill>
              <a:latin typeface="Segoe UI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36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8395856" y="2946817"/>
            <a:ext cx="1736435" cy="11288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Thermal</a:t>
            </a:r>
            <a:r>
              <a:rPr lang="en-US" altLang="zh-CN" sz="1400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lens</a:t>
            </a:r>
            <a:r>
              <a:rPr lang="en-US" altLang="zh-CN" sz="1400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>
                <a:latin typeface="Segoe UI"/>
                <a:cs typeface="Segoe UI" panose="020B0502040204020203" pitchFamily="34" charset="0"/>
                <a:sym typeface="文泉驿微米黑" charset="-122"/>
              </a:rPr>
              <a:t>B50: Fixed </a:t>
            </a:r>
            <a:r>
              <a:rPr lang="en-US" altLang="zh-CN" sz="1067" dirty="0" smtClean="0">
                <a:latin typeface="Segoe UI"/>
                <a:cs typeface="Segoe UI" panose="020B0502040204020203" pitchFamily="34" charset="0"/>
                <a:sym typeface="文泉驿微米黑" charset="-122"/>
              </a:rPr>
              <a:t>50mm</a:t>
            </a: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BM100: Motorized focusing 100mm</a:t>
            </a:r>
            <a:endParaRPr lang="en-US" altLang="zh-CN" sz="1067" dirty="0">
              <a:solidFill>
                <a:srgbClr val="FF0000"/>
              </a:solidFill>
              <a:latin typeface="Segoe UI"/>
              <a:cs typeface="Segoe UI" panose="020B0502040204020203" pitchFamily="34" charset="0"/>
              <a:sym typeface="文泉驿微米黑" charset="-122"/>
            </a:endParaRP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 smtClean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B20100: Continuous zoom 20mm </a:t>
            </a:r>
            <a:r>
              <a:rPr lang="en-US" altLang="zh-CN" sz="1067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~</a:t>
            </a:r>
            <a:r>
              <a:rPr lang="en-US" altLang="zh-CN" sz="1067" dirty="0" smtClean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100mm</a:t>
            </a:r>
            <a:endParaRPr lang="en-US" altLang="zh-CN" sz="1067" dirty="0">
              <a:solidFill>
                <a:srgbClr val="000000"/>
              </a:solidFill>
              <a:latin typeface="Segoe UI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38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9773094" y="5382469"/>
            <a:ext cx="2063748" cy="9749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Visible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lens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F8: Fixed</a:t>
            </a:r>
            <a:r>
              <a:rPr lang="en-US" altLang="zh-CN" sz="1067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8mm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Z56: </a:t>
            </a:r>
            <a:r>
              <a:rPr lang="en-US" altLang="zh-CN" sz="1067" dirty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Continuous Zoom</a:t>
            </a:r>
            <a:r>
              <a:rPr lang="en-US" altLang="zh-CN" sz="1067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067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56X</a:t>
            </a:r>
            <a:endParaRPr lang="en-US" altLang="zh-CN" sz="1067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ZF711B: </a:t>
            </a:r>
            <a:r>
              <a:rPr lang="en-US" altLang="zh-CN" sz="1067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Continuous Zoom</a:t>
            </a:r>
            <a:r>
              <a:rPr lang="en-US" altLang="zh-CN" sz="1067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  12.5mm ~ 750mm</a:t>
            </a:r>
          </a:p>
        </p:txBody>
      </p:sp>
      <p:cxnSp>
        <p:nvCxnSpPr>
          <p:cNvPr id="143" name="肘形连接符 141">
            <a:extLst>
              <a:ext uri="{FF2B5EF4-FFF2-40B4-BE49-F238E27FC236}">
                <a16:creationId xmlns:a16="http://schemas.microsoft.com/office/drawing/2014/main" id="{D6B0B2DD-EBAE-4455-9ECA-E27B41BAEEB9}"/>
              </a:ext>
            </a:extLst>
          </p:cNvPr>
          <p:cNvCxnSpPr>
            <a:cxnSpLocks/>
            <a:stCxn id="98" idx="2"/>
          </p:cNvCxnSpPr>
          <p:nvPr/>
        </p:nvCxnSpPr>
        <p:spPr bwMode="auto">
          <a:xfrm rot="5400000">
            <a:off x="1018029" y="2314447"/>
            <a:ext cx="1815787" cy="1337244"/>
          </a:xfrm>
          <a:prstGeom prst="bentConnector3">
            <a:avLst>
              <a:gd name="adj1" fmla="val 78327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椭圆 143">
            <a:extLst>
              <a:ext uri="{FF2B5EF4-FFF2-40B4-BE49-F238E27FC236}">
                <a16:creationId xmlns:a16="http://schemas.microsoft.com/office/drawing/2014/main" id="{F8E29D90-0A70-44DD-B96D-5A76A3E60DC5}"/>
              </a:ext>
            </a:extLst>
          </p:cNvPr>
          <p:cNvSpPr/>
          <p:nvPr/>
        </p:nvSpPr>
        <p:spPr bwMode="auto">
          <a:xfrm>
            <a:off x="2736317" y="4520887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4BBA136-598C-4766-A8D3-DB9E0C50266E}"/>
              </a:ext>
            </a:extLst>
          </p:cNvPr>
          <p:cNvGrpSpPr/>
          <p:nvPr/>
        </p:nvGrpSpPr>
        <p:grpSpPr>
          <a:xfrm>
            <a:off x="1441535" y="2087792"/>
            <a:ext cx="94701" cy="710349"/>
            <a:chOff x="2556983" y="2880089"/>
            <a:chExt cx="90001" cy="710349"/>
          </a:xfrm>
        </p:grpSpPr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DE0B3780-9E38-45A5-909F-C793F4DFDDD2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885F23DE-9A74-43D9-A2E9-4C5F5BC9D054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48" name="肘形连接符 141">
            <a:extLst>
              <a:ext uri="{FF2B5EF4-FFF2-40B4-BE49-F238E27FC236}">
                <a16:creationId xmlns:a16="http://schemas.microsoft.com/office/drawing/2014/main" id="{3940663A-3022-4D05-B66C-BF81D199A9BA}"/>
              </a:ext>
            </a:extLst>
          </p:cNvPr>
          <p:cNvCxnSpPr>
            <a:cxnSpLocks/>
            <a:stCxn id="102" idx="2"/>
          </p:cNvCxnSpPr>
          <p:nvPr/>
        </p:nvCxnSpPr>
        <p:spPr bwMode="auto">
          <a:xfrm rot="5400000">
            <a:off x="1864760" y="3003327"/>
            <a:ext cx="2431423" cy="5751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CBE64E70-6F09-491F-94D7-52E16D1463D2}"/>
              </a:ext>
            </a:extLst>
          </p:cNvPr>
          <p:cNvGrpSpPr/>
          <p:nvPr/>
        </p:nvGrpSpPr>
        <p:grpSpPr>
          <a:xfrm>
            <a:off x="5702812" y="2081442"/>
            <a:ext cx="94701" cy="710349"/>
            <a:chOff x="2556983" y="2880089"/>
            <a:chExt cx="90001" cy="710349"/>
          </a:xfrm>
        </p:grpSpPr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C16FA3F5-5A78-46A5-AB99-CD199AFD1431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18EB7431-4797-4AAF-998F-9B288F0E39CC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52" name="椭圆 151">
            <a:extLst>
              <a:ext uri="{FF2B5EF4-FFF2-40B4-BE49-F238E27FC236}">
                <a16:creationId xmlns:a16="http://schemas.microsoft.com/office/drawing/2014/main" id="{1F329551-5317-4FF1-B8E0-BC6B37A114C0}"/>
              </a:ext>
            </a:extLst>
          </p:cNvPr>
          <p:cNvSpPr/>
          <p:nvPr/>
        </p:nvSpPr>
        <p:spPr bwMode="auto">
          <a:xfrm>
            <a:off x="6523829" y="4499731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F5E6EA06-09FC-41B1-B33A-ABFE2FCCAF4E}"/>
              </a:ext>
            </a:extLst>
          </p:cNvPr>
          <p:cNvCxnSpPr>
            <a:cxnSpLocks/>
          </p:cNvCxnSpPr>
          <p:nvPr/>
        </p:nvCxnSpPr>
        <p:spPr bwMode="auto">
          <a:xfrm>
            <a:off x="6587791" y="2082419"/>
            <a:ext cx="0" cy="2423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4" name="椭圆 153">
            <a:extLst>
              <a:ext uri="{FF2B5EF4-FFF2-40B4-BE49-F238E27FC236}">
                <a16:creationId xmlns:a16="http://schemas.microsoft.com/office/drawing/2014/main" id="{E9CD5111-2924-4362-B252-00F773CE952F}"/>
              </a:ext>
            </a:extLst>
          </p:cNvPr>
          <p:cNvSpPr/>
          <p:nvPr/>
        </p:nvSpPr>
        <p:spPr bwMode="auto">
          <a:xfrm>
            <a:off x="8344438" y="4508776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5A07690A-6342-4C72-B553-9A80920A30B2}"/>
              </a:ext>
            </a:extLst>
          </p:cNvPr>
          <p:cNvCxnSpPr>
            <a:cxnSpLocks/>
          </p:cNvCxnSpPr>
          <p:nvPr/>
        </p:nvCxnSpPr>
        <p:spPr bwMode="auto">
          <a:xfrm>
            <a:off x="8380460" y="2085114"/>
            <a:ext cx="0" cy="2423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9736EBA1-6CD5-4776-B2E5-9C8176FDB862}"/>
              </a:ext>
            </a:extLst>
          </p:cNvPr>
          <p:cNvGrpSpPr/>
          <p:nvPr/>
        </p:nvGrpSpPr>
        <p:grpSpPr>
          <a:xfrm>
            <a:off x="9088088" y="2089478"/>
            <a:ext cx="94701" cy="710349"/>
            <a:chOff x="2556983" y="2880089"/>
            <a:chExt cx="90001" cy="710349"/>
          </a:xfrm>
        </p:grpSpPr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4D3FC63E-5999-4DDD-B6DD-0B4C6DD0D636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F9533C10-AC7B-4F96-B5D0-5F9F3D570BEE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9610183" y="1426631"/>
            <a:ext cx="67207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Z56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B32BDD26-B53A-4153-92B3-DE48D03EAD43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28722" y="1743538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肘形连接符 141">
            <a:extLst>
              <a:ext uri="{FF2B5EF4-FFF2-40B4-BE49-F238E27FC236}">
                <a16:creationId xmlns:a16="http://schemas.microsoft.com/office/drawing/2014/main" id="{D6B0B2DD-EBAE-4455-9ECA-E27B41BAEEB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8602138" y="3439588"/>
            <a:ext cx="2876872" cy="178527"/>
          </a:xfrm>
          <a:prstGeom prst="bentConnector3">
            <a:avLst>
              <a:gd name="adj1" fmla="val 2682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椭圆 86">
            <a:extLst>
              <a:ext uri="{FF2B5EF4-FFF2-40B4-BE49-F238E27FC236}">
                <a16:creationId xmlns:a16="http://schemas.microsoft.com/office/drawing/2014/main" id="{AFFAFCB7-C5AF-41B5-8EE7-052FF3B8CCE7}"/>
              </a:ext>
            </a:extLst>
          </p:cNvPr>
          <p:cNvSpPr/>
          <p:nvPr/>
        </p:nvSpPr>
        <p:spPr bwMode="auto">
          <a:xfrm>
            <a:off x="10082831" y="4948099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4D3FC63E-5999-4DDD-B6DD-0B4C6DD0D636}"/>
              </a:ext>
            </a:extLst>
          </p:cNvPr>
          <p:cNvCxnSpPr/>
          <p:nvPr/>
        </p:nvCxnSpPr>
        <p:spPr bwMode="auto">
          <a:xfrm flipH="1">
            <a:off x="11777663" y="2089478"/>
            <a:ext cx="9537" cy="22682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椭圆 89">
            <a:extLst>
              <a:ext uri="{FF2B5EF4-FFF2-40B4-BE49-F238E27FC236}">
                <a16:creationId xmlns:a16="http://schemas.microsoft.com/office/drawing/2014/main" id="{F9533C10-AC7B-4F96-B5D0-5F9F3D570BEE}"/>
              </a:ext>
            </a:extLst>
          </p:cNvPr>
          <p:cNvSpPr/>
          <p:nvPr/>
        </p:nvSpPr>
        <p:spPr bwMode="auto">
          <a:xfrm>
            <a:off x="11739851" y="4348130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1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10707020" y="4681963"/>
            <a:ext cx="1531017" cy="471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 smtClean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Special</a:t>
            </a:r>
            <a:r>
              <a:rPr lang="en-US" altLang="zh-CN" sz="1400" b="1" dirty="0" smtClean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altLang="zh-CN" sz="1400" b="1" dirty="0">
              <a:solidFill>
                <a:srgbClr val="194BA5"/>
              </a:solidFill>
              <a:latin typeface="Calibri" pitchFamily="34" charset="0"/>
              <a:cs typeface="Calibri" pitchFamily="34" charset="0"/>
            </a:endParaRP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AC: Anti-corrosion</a:t>
            </a:r>
            <a:endParaRPr lang="en-US" altLang="zh-CN" sz="1067" dirty="0">
              <a:solidFill>
                <a:srgbClr val="FF0000"/>
              </a:solidFill>
              <a:latin typeface="Segoe UI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11429729" y="1417393"/>
            <a:ext cx="67207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AC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107" name="肘形连接符 141">
            <a:extLst>
              <a:ext uri="{FF2B5EF4-FFF2-40B4-BE49-F238E27FC236}">
                <a16:creationId xmlns:a16="http://schemas.microsoft.com/office/drawing/2014/main" id="{3940663A-3022-4D05-B66C-BF81D199A9BA}"/>
              </a:ext>
            </a:extLst>
          </p:cNvPr>
          <p:cNvCxnSpPr>
            <a:cxnSpLocks/>
            <a:endCxn id="120" idx="0"/>
          </p:cNvCxnSpPr>
          <p:nvPr/>
        </p:nvCxnSpPr>
        <p:spPr bwMode="auto">
          <a:xfrm rot="16200000" flipH="1">
            <a:off x="3947716" y="3063941"/>
            <a:ext cx="2407833" cy="443001"/>
          </a:xfrm>
          <a:prstGeom prst="bentConnector3">
            <a:avLst>
              <a:gd name="adj1" fmla="val 30485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9736EBA1-6CD5-4776-B2E5-9C8176FDB862}"/>
              </a:ext>
            </a:extLst>
          </p:cNvPr>
          <p:cNvGrpSpPr/>
          <p:nvPr/>
        </p:nvGrpSpPr>
        <p:grpSpPr>
          <a:xfrm>
            <a:off x="10688288" y="2081858"/>
            <a:ext cx="94701" cy="710349"/>
            <a:chOff x="2556983" y="2880089"/>
            <a:chExt cx="90001" cy="710349"/>
          </a:xfrm>
        </p:grpSpPr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4D3FC63E-5999-4DDD-B6DD-0B4C6DD0D636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F9533C10-AC7B-4F96-B5D0-5F9F3D570BEE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0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10141527" y="2924592"/>
            <a:ext cx="1653309" cy="16316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 smtClean="0">
                <a:latin typeface="Calibri" pitchFamily="34" charset="0"/>
                <a:cs typeface="Calibri" pitchFamily="34" charset="0"/>
              </a:rPr>
              <a:t>Laser Part:</a:t>
            </a:r>
            <a:endParaRPr lang="en-US" altLang="zh-CN" sz="1400" b="1" dirty="0">
              <a:latin typeface="Calibri" pitchFamily="34" charset="0"/>
              <a:cs typeface="Calibri" pitchFamily="34" charset="0"/>
            </a:endParaRPr>
          </a:p>
          <a:p>
            <a:pPr defTabSz="1219170">
              <a:defRPr/>
            </a:pPr>
            <a:r>
              <a:rPr lang="en-US" altLang="zh-CN" sz="11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Default(null</a:t>
            </a:r>
            <a:r>
              <a:rPr lang="en-US" altLang="zh-CN" sz="1100" dirty="0" smtClean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): none or normal IR illumination</a:t>
            </a:r>
            <a:endParaRPr lang="en-US" altLang="zh-CN" sz="1067" dirty="0" smtClean="0">
              <a:solidFill>
                <a:srgbClr val="FF0000"/>
              </a:solidFill>
              <a:latin typeface="Segoe UI"/>
              <a:cs typeface="Segoe UI" panose="020B0502040204020203" pitchFamily="34" charset="0"/>
              <a:sym typeface="文泉驿微米黑" charset="-122"/>
            </a:endParaRPr>
          </a:p>
          <a:p>
            <a:pPr defTabSz="1219170">
              <a:defRPr/>
            </a:pPr>
            <a:r>
              <a:rPr lang="en-US" altLang="zh-CN" sz="1067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L: Laser Illumination(</a:t>
            </a:r>
            <a:r>
              <a:rPr lang="zh-CN" altLang="en-US" sz="1067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≤</a:t>
            </a:r>
            <a:r>
              <a:rPr lang="en-US" altLang="zh-CN" sz="1067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1km)</a:t>
            </a:r>
          </a:p>
          <a:p>
            <a:pPr defTabSz="1219170">
              <a:defRPr/>
            </a:pPr>
            <a:r>
              <a:rPr lang="en-US" altLang="zh-CN" sz="1067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L3: Laser Illumination 3KM</a:t>
            </a:r>
          </a:p>
          <a:p>
            <a:pPr defTabSz="1219170">
              <a:defRPr/>
            </a:pPr>
            <a:r>
              <a:rPr lang="en-US" altLang="zh-CN" sz="1067" dirty="0" smtClean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R: LRF(Laser Range Finder)</a:t>
            </a:r>
            <a:endParaRPr lang="en-US" altLang="zh-CN" sz="1067" dirty="0">
              <a:solidFill>
                <a:srgbClr val="FF0000"/>
              </a:solidFill>
              <a:latin typeface="Segoe UI"/>
              <a:cs typeface="Segoe UI" panose="020B0502040204020203" pitchFamily="34" charset="0"/>
              <a:sym typeface="文泉驿微米黑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06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HDCVI Cooper Series (Camera &amp; Recorder)</a:t>
            </a:r>
            <a:endParaRPr lang="zh-CN" altLang="en-US" dirty="0"/>
          </a:p>
        </p:txBody>
      </p:sp>
      <p:sp>
        <p:nvSpPr>
          <p:cNvPr id="159" name="TextBox 69"/>
          <p:cNvSpPr>
            <a:spLocks noChangeArrowheads="1"/>
          </p:cNvSpPr>
          <p:nvPr/>
        </p:nvSpPr>
        <p:spPr bwMode="auto">
          <a:xfrm>
            <a:off x="1245869" y="5694139"/>
            <a:ext cx="1206500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60" name="TextBox 70"/>
          <p:cNvSpPr>
            <a:spLocks noChangeArrowheads="1"/>
          </p:cNvSpPr>
          <p:nvPr/>
        </p:nvSpPr>
        <p:spPr bwMode="auto">
          <a:xfrm>
            <a:off x="4171103" y="5685672"/>
            <a:ext cx="1284817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A: 1</a:t>
            </a:r>
            <a:r>
              <a:rPr lang="en-US" altLang="zh-CN" sz="1400" baseline="300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 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(H.264)</a:t>
            </a:r>
            <a:endParaRPr lang="en-US" altLang="zh-CN" sz="1400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B: 2</a:t>
            </a:r>
            <a:r>
              <a:rPr lang="en-US" altLang="zh-CN" sz="1400" baseline="300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 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(H.265)</a:t>
            </a:r>
            <a:endParaRPr lang="en-US" altLang="zh-CN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63" name="TextBox 69"/>
          <p:cNvSpPr>
            <a:spLocks noChangeArrowheads="1"/>
          </p:cNvSpPr>
          <p:nvPr/>
        </p:nvSpPr>
        <p:spPr bwMode="auto">
          <a:xfrm>
            <a:off x="3229187" y="5694139"/>
            <a:ext cx="1420284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HDD:</a:t>
            </a:r>
          </a:p>
          <a:p>
            <a:pPr fontAlgn="base">
              <a:spcBef>
                <a:spcPct val="0"/>
              </a:spcBef>
              <a:buNone/>
            </a:pP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it-IT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 1HDD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164" name="TextBox 78"/>
          <p:cNvSpPr>
            <a:spLocks noChangeArrowheads="1"/>
          </p:cNvSpPr>
          <p:nvPr/>
        </p:nvSpPr>
        <p:spPr bwMode="auto">
          <a:xfrm>
            <a:off x="5333154" y="5694139"/>
            <a:ext cx="1335617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Channel</a:t>
            </a: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04: 4CH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08: 8CH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16: 16CH</a:t>
            </a:r>
          </a:p>
        </p:txBody>
      </p:sp>
      <p:sp>
        <p:nvSpPr>
          <p:cNvPr id="165" name="矩形 164"/>
          <p:cNvSpPr/>
          <p:nvPr/>
        </p:nvSpPr>
        <p:spPr bwMode="auto">
          <a:xfrm>
            <a:off x="2302086" y="4227289"/>
            <a:ext cx="8212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矩形 165"/>
          <p:cNvSpPr/>
          <p:nvPr/>
        </p:nvSpPr>
        <p:spPr bwMode="auto">
          <a:xfrm>
            <a:off x="1286086" y="4227289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67" name="矩形 166"/>
          <p:cNvSpPr/>
          <p:nvPr/>
        </p:nvSpPr>
        <p:spPr bwMode="auto">
          <a:xfrm>
            <a:off x="3263053" y="4227289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68" name="矩形 167"/>
          <p:cNvSpPr/>
          <p:nvPr/>
        </p:nvSpPr>
        <p:spPr bwMode="auto">
          <a:xfrm>
            <a:off x="4359486" y="4227289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169" name="矩形 168"/>
          <p:cNvSpPr/>
          <p:nvPr/>
        </p:nvSpPr>
        <p:spPr bwMode="auto">
          <a:xfrm>
            <a:off x="5455919" y="4227289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矩形 169"/>
          <p:cNvSpPr/>
          <p:nvPr/>
        </p:nvSpPr>
        <p:spPr bwMode="auto">
          <a:xfrm>
            <a:off x="6815811" y="4227289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</a:p>
        </p:txBody>
      </p:sp>
      <p:sp>
        <p:nvSpPr>
          <p:cNvPr id="187" name="椭圆 186"/>
          <p:cNvSpPr/>
          <p:nvPr/>
        </p:nvSpPr>
        <p:spPr bwMode="auto">
          <a:xfrm>
            <a:off x="7108837" y="5414739"/>
            <a:ext cx="88900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5192" name="TextBox 69"/>
          <p:cNvSpPr/>
          <p:nvPr/>
        </p:nvSpPr>
        <p:spPr>
          <a:xfrm>
            <a:off x="2223770" y="5806323"/>
            <a:ext cx="878417" cy="47949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1" rIns="68580" bIns="34291" anchor="t">
            <a:spAutoFit/>
          </a:bodyPr>
          <a:lstStyle/>
          <a:p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HDCVI </a:t>
            </a:r>
          </a:p>
          <a:p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Recorder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225" name="TextBox 78"/>
          <p:cNvSpPr>
            <a:spLocks noChangeArrowheads="1"/>
          </p:cNvSpPr>
          <p:nvPr/>
        </p:nvSpPr>
        <p:spPr bwMode="auto">
          <a:xfrm>
            <a:off x="6724794" y="5603123"/>
            <a:ext cx="2353733" cy="91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7" rIns="51435" bIns="25717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Recording </a:t>
            </a:r>
          </a:p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Resolution</a:t>
            </a: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Default: 1080N&amp;720P</a:t>
            </a: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H: 5M-N&amp;4M-N&amp;1080P</a:t>
            </a:r>
          </a:p>
        </p:txBody>
      </p:sp>
      <p:cxnSp>
        <p:nvCxnSpPr>
          <p:cNvPr id="5197" name="直接连接符 58"/>
          <p:cNvCxnSpPr/>
          <p:nvPr/>
        </p:nvCxnSpPr>
        <p:spPr>
          <a:xfrm>
            <a:off x="1658619" y="4938490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8" name="直接连接符 58"/>
          <p:cNvCxnSpPr/>
          <p:nvPr/>
        </p:nvCxnSpPr>
        <p:spPr>
          <a:xfrm>
            <a:off x="2712719" y="4946956"/>
            <a:ext cx="0" cy="6434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9" name="直接连接符 58"/>
          <p:cNvCxnSpPr/>
          <p:nvPr/>
        </p:nvCxnSpPr>
        <p:spPr>
          <a:xfrm>
            <a:off x="3622886" y="4963890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0" name="直接连接符 58"/>
          <p:cNvCxnSpPr/>
          <p:nvPr/>
        </p:nvCxnSpPr>
        <p:spPr>
          <a:xfrm>
            <a:off x="4719319" y="4955423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1" name="直接连接符 58"/>
          <p:cNvCxnSpPr/>
          <p:nvPr/>
        </p:nvCxnSpPr>
        <p:spPr>
          <a:xfrm>
            <a:off x="5815753" y="4942723"/>
            <a:ext cx="0" cy="6434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2" name="直接连接符 58"/>
          <p:cNvCxnSpPr/>
          <p:nvPr/>
        </p:nvCxnSpPr>
        <p:spPr>
          <a:xfrm>
            <a:off x="7153286" y="4968123"/>
            <a:ext cx="0" cy="4402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TextBox 76">
            <a:extLst>
              <a:ext uri="{FF2B5EF4-FFF2-40B4-BE49-F238E27FC236}">
                <a16:creationId xmlns:a16="http://schemas.microsoft.com/office/drawing/2014/main" id="{6EF2090B-B8E7-411A-8D93-00CA3712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917" y="5651965"/>
            <a:ext cx="1619251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</a:t>
            </a: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: </a:t>
            </a: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AI</a:t>
            </a:r>
          </a:p>
        </p:txBody>
      </p:sp>
      <p:grpSp>
        <p:nvGrpSpPr>
          <p:cNvPr id="87" name="组合 90">
            <a:extLst>
              <a:ext uri="{FF2B5EF4-FFF2-40B4-BE49-F238E27FC236}">
                <a16:creationId xmlns:a16="http://schemas.microsoft.com/office/drawing/2014/main" id="{3B455854-57DF-4633-83E8-9FAADD0837A5}"/>
              </a:ext>
            </a:extLst>
          </p:cNvPr>
          <p:cNvGrpSpPr/>
          <p:nvPr/>
        </p:nvGrpSpPr>
        <p:grpSpPr>
          <a:xfrm>
            <a:off x="9024717" y="4870914"/>
            <a:ext cx="88900" cy="734484"/>
            <a:chOff x="2686859" y="2857598"/>
            <a:chExt cx="90000" cy="732840"/>
          </a:xfrm>
        </p:grpSpPr>
        <p:cxnSp>
          <p:nvCxnSpPr>
            <p:cNvPr id="88" name="直接连接符 91">
              <a:extLst>
                <a:ext uri="{FF2B5EF4-FFF2-40B4-BE49-F238E27FC236}">
                  <a16:creationId xmlns:a16="http://schemas.microsoft.com/office/drawing/2014/main" id="{BB173012-97EA-44EB-BACB-AF7ED98BF046}"/>
                </a:ext>
              </a:extLst>
            </p:cNvPr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C08ECD0-F1BF-4BCB-ABAD-39792161B7B6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0" name="矩形 89">
            <a:extLst>
              <a:ext uri="{FF2B5EF4-FFF2-40B4-BE49-F238E27FC236}">
                <a16:creationId xmlns:a16="http://schemas.microsoft.com/office/drawing/2014/main" id="{1E638DD7-B799-4BF5-A728-DC478AEBBE85}"/>
              </a:ext>
            </a:extLst>
          </p:cNvPr>
          <p:cNvSpPr/>
          <p:nvPr/>
        </p:nvSpPr>
        <p:spPr bwMode="auto">
          <a:xfrm>
            <a:off x="8753783" y="4196768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TextBox 76">
            <a:extLst>
              <a:ext uri="{FF2B5EF4-FFF2-40B4-BE49-F238E27FC236}">
                <a16:creationId xmlns:a16="http://schemas.microsoft.com/office/drawing/2014/main" id="{6EF2090B-B8E7-411A-8D93-00CA3712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3801" y="5574261"/>
            <a:ext cx="2768120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SSD:</a:t>
            </a:r>
            <a:endParaRPr lang="zh-CN" altLang="en-US" sz="1400" b="1" noProof="1">
              <a:solidFill>
                <a:srgbClr val="FF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SSD</a:t>
            </a:r>
            <a:r>
              <a:rPr lang="zh-CN" altLang="en-US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internal 512G SSD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SSD1T</a:t>
            </a:r>
            <a:r>
              <a:rPr lang="zh-CN" altLang="en-US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internal 1T SSD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1×1T/SSD</a:t>
            </a:r>
            <a:r>
              <a:rPr lang="zh-CN" altLang="en-US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internal 1x1T SSD</a:t>
            </a:r>
          </a:p>
        </p:txBody>
      </p:sp>
      <p:grpSp>
        <p:nvGrpSpPr>
          <p:cNvPr id="94" name="组合 90">
            <a:extLst>
              <a:ext uri="{FF2B5EF4-FFF2-40B4-BE49-F238E27FC236}">
                <a16:creationId xmlns:a16="http://schemas.microsoft.com/office/drawing/2014/main" id="{3B455854-57DF-4633-83E8-9FAADD0837A5}"/>
              </a:ext>
            </a:extLst>
          </p:cNvPr>
          <p:cNvGrpSpPr/>
          <p:nvPr/>
        </p:nvGrpSpPr>
        <p:grpSpPr>
          <a:xfrm>
            <a:off x="10592280" y="4844443"/>
            <a:ext cx="88900" cy="734484"/>
            <a:chOff x="2686859" y="2857598"/>
            <a:chExt cx="90000" cy="732840"/>
          </a:xfrm>
        </p:grpSpPr>
        <p:cxnSp>
          <p:nvCxnSpPr>
            <p:cNvPr id="95" name="直接连接符 91">
              <a:extLst>
                <a:ext uri="{FF2B5EF4-FFF2-40B4-BE49-F238E27FC236}">
                  <a16:creationId xmlns:a16="http://schemas.microsoft.com/office/drawing/2014/main" id="{BB173012-97EA-44EB-BACB-AF7ED98BF046}"/>
                </a:ext>
              </a:extLst>
            </p:cNvPr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5C08ECD0-F1BF-4BCB-ABAD-39792161B7B6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7" name="矩形 96">
            <a:extLst>
              <a:ext uri="{FF2B5EF4-FFF2-40B4-BE49-F238E27FC236}">
                <a16:creationId xmlns:a16="http://schemas.microsoft.com/office/drawing/2014/main" id="{1E638DD7-B799-4BF5-A728-DC478AEBBE85}"/>
              </a:ext>
            </a:extLst>
          </p:cNvPr>
          <p:cNvSpPr/>
          <p:nvPr/>
        </p:nvSpPr>
        <p:spPr bwMode="auto">
          <a:xfrm>
            <a:off x="10321346" y="41702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SSD</a:t>
            </a:r>
            <a:endParaRPr lang="zh-CN" altLang="en-US" sz="2200" noProof="1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8" name="组合 157"/>
          <p:cNvGrpSpPr/>
          <p:nvPr/>
        </p:nvGrpSpPr>
        <p:grpSpPr>
          <a:xfrm>
            <a:off x="899380" y="1209858"/>
            <a:ext cx="10346267" cy="2996764"/>
            <a:chOff x="849" y="2201"/>
            <a:chExt cx="12220" cy="3540"/>
          </a:xfrm>
        </p:grpSpPr>
        <p:sp>
          <p:nvSpPr>
            <p:cNvPr id="99" name="TextBox 69"/>
            <p:cNvSpPr>
              <a:spLocks noChangeArrowheads="1"/>
            </p:cNvSpPr>
            <p:nvPr/>
          </p:nvSpPr>
          <p:spPr bwMode="auto">
            <a:xfrm>
              <a:off x="849" y="3941"/>
              <a:ext cx="954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noProof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Brand</a:t>
              </a:r>
              <a:r>
                <a:rPr lang="en-US" altLang="zh-CN" sz="1400" noProof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</a:t>
              </a:r>
            </a:p>
            <a:p>
              <a:pPr eaLnBrk="1" fontAlgn="base" hangingPunct="1">
                <a:spcBef>
                  <a:spcPct val="0"/>
                </a:spcBef>
                <a:buFontTx/>
                <a:buNone/>
              </a:pPr>
              <a:r>
                <a:rPr lang="en-US" altLang="zh-CN" sz="1333" noProof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Dahua</a:t>
              </a:r>
              <a:endParaRPr lang="zh-CN" altLang="en-US" sz="1333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00" name="TextBox 69"/>
            <p:cNvSpPr/>
            <p:nvPr/>
          </p:nvSpPr>
          <p:spPr>
            <a:xfrm>
              <a:off x="2230" y="3941"/>
              <a:ext cx="1036" cy="5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1" rIns="68580" bIns="34291" anchor="t">
              <a:spAutoFit/>
            </a:bodyPr>
            <a:lstStyle/>
            <a:p>
              <a:r>
                <a:rPr lang="en-US" altLang="zh-CN" sz="1333" dirty="0">
                  <a:solidFill>
                    <a:srgbClr val="000000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HDCVI Camera</a:t>
              </a:r>
              <a:endPara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1" name="矩形 100"/>
            <p:cNvSpPr/>
            <p:nvPr/>
          </p:nvSpPr>
          <p:spPr bwMode="auto">
            <a:xfrm>
              <a:off x="2278" y="2201"/>
              <a:ext cx="971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HAC</a:t>
              </a:r>
              <a:endParaRPr lang="zh-CN" alt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矩形 101"/>
            <p:cNvSpPr/>
            <p:nvPr/>
          </p:nvSpPr>
          <p:spPr bwMode="auto">
            <a:xfrm>
              <a:off x="953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22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5718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6714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7711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9992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endParaRPr lang="zh-CN" alt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7" name="直接连接符 51"/>
            <p:cNvCxnSpPr/>
            <p:nvPr/>
          </p:nvCxnSpPr>
          <p:spPr>
            <a:xfrm>
              <a:off x="1949" y="2626"/>
              <a:ext cx="183" cy="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8" name="组合 56"/>
            <p:cNvGrpSpPr/>
            <p:nvPr/>
          </p:nvGrpSpPr>
          <p:grpSpPr>
            <a:xfrm>
              <a:off x="1325" y="3039"/>
              <a:ext cx="106" cy="856"/>
              <a:chOff x="2686859" y="2864898"/>
              <a:chExt cx="90000" cy="725540"/>
            </a:xfrm>
          </p:grpSpPr>
          <p:cxnSp>
            <p:nvCxnSpPr>
              <p:cNvPr id="143" name="直接连接符 58"/>
              <p:cNvCxnSpPr/>
              <p:nvPr/>
            </p:nvCxnSpPr>
            <p:spPr>
              <a:xfrm>
                <a:off x="2731859" y="2864898"/>
                <a:ext cx="0" cy="642840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4" name="椭圆 143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53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9" name="组合 60"/>
            <p:cNvGrpSpPr/>
            <p:nvPr/>
          </p:nvGrpSpPr>
          <p:grpSpPr>
            <a:xfrm>
              <a:off x="2735" y="3039"/>
              <a:ext cx="106" cy="865"/>
              <a:chOff x="2686859" y="2857598"/>
              <a:chExt cx="90000" cy="732840"/>
            </a:xfrm>
          </p:grpSpPr>
          <p:cxnSp>
            <p:nvCxnSpPr>
              <p:cNvPr id="141" name="直接连接符 64"/>
              <p:cNvCxnSpPr/>
              <p:nvPr/>
            </p:nvCxnSpPr>
            <p:spPr>
              <a:xfrm>
                <a:off x="2731859" y="2857598"/>
                <a:ext cx="0" cy="642840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2" name="椭圆 1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53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110" name="直接连接符 71"/>
            <p:cNvCxnSpPr/>
            <p:nvPr/>
          </p:nvCxnSpPr>
          <p:spPr>
            <a:xfrm>
              <a:off x="8205" y="3036"/>
              <a:ext cx="0" cy="1664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" name="矩形 110"/>
            <p:cNvSpPr/>
            <p:nvPr/>
          </p:nvSpPr>
          <p:spPr bwMode="auto">
            <a:xfrm>
              <a:off x="4721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12" name="矩形 111"/>
            <p:cNvSpPr/>
            <p:nvPr/>
          </p:nvSpPr>
          <p:spPr bwMode="auto">
            <a:xfrm>
              <a:off x="3725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</a:t>
              </a:r>
            </a:p>
          </p:txBody>
        </p:sp>
        <p:sp>
          <p:nvSpPr>
            <p:cNvPr id="113" name="矩形 112"/>
            <p:cNvSpPr/>
            <p:nvPr/>
          </p:nvSpPr>
          <p:spPr bwMode="auto">
            <a:xfrm>
              <a:off x="8666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endParaRPr lang="zh-CN" alt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4" name="直接连接符 81"/>
            <p:cNvCxnSpPr/>
            <p:nvPr/>
          </p:nvCxnSpPr>
          <p:spPr>
            <a:xfrm>
              <a:off x="3396" y="2626"/>
              <a:ext cx="183" cy="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直接连接符 82"/>
            <p:cNvCxnSpPr/>
            <p:nvPr/>
          </p:nvCxnSpPr>
          <p:spPr>
            <a:xfrm>
              <a:off x="9663" y="2626"/>
              <a:ext cx="183" cy="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6" name="组合 104"/>
            <p:cNvGrpSpPr/>
            <p:nvPr/>
          </p:nvGrpSpPr>
          <p:grpSpPr>
            <a:xfrm>
              <a:off x="6137" y="3038"/>
              <a:ext cx="106" cy="752"/>
              <a:chOff x="2686859" y="2857080"/>
              <a:chExt cx="90000" cy="637818"/>
            </a:xfrm>
          </p:grpSpPr>
          <p:cxnSp>
            <p:nvCxnSpPr>
              <p:cNvPr id="139" name="直接连接符 105"/>
              <p:cNvCxnSpPr>
                <a:endCxn id="140" idx="0"/>
              </p:cNvCxnSpPr>
              <p:nvPr/>
            </p:nvCxnSpPr>
            <p:spPr>
              <a:xfrm>
                <a:off x="2731859" y="2857080"/>
                <a:ext cx="0" cy="547705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0" name="椭圆 139"/>
              <p:cNvSpPr/>
              <p:nvPr/>
            </p:nvSpPr>
            <p:spPr bwMode="auto">
              <a:xfrm>
                <a:off x="2686859" y="340489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53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4128" y="3055"/>
              <a:ext cx="106" cy="865"/>
              <a:chOff x="2686859" y="2857598"/>
              <a:chExt cx="90000" cy="732840"/>
            </a:xfrm>
          </p:grpSpPr>
          <p:cxnSp>
            <p:nvCxnSpPr>
              <p:cNvPr id="137" name="直接连接符 117"/>
              <p:cNvCxnSpPr>
                <a:endCxn id="140" idx="0"/>
              </p:cNvCxnSpPr>
              <p:nvPr/>
            </p:nvCxnSpPr>
            <p:spPr>
              <a:xfrm>
                <a:off x="2731859" y="2857598"/>
                <a:ext cx="0" cy="642840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8" name="椭圆 137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53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118" name="直接连接符 119"/>
            <p:cNvCxnSpPr>
              <a:endCxn id="140" idx="0"/>
            </p:cNvCxnSpPr>
            <p:nvPr/>
          </p:nvCxnSpPr>
          <p:spPr>
            <a:xfrm>
              <a:off x="9092" y="3046"/>
              <a:ext cx="0" cy="635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" name="椭圆 118"/>
            <p:cNvSpPr/>
            <p:nvPr/>
          </p:nvSpPr>
          <p:spPr bwMode="auto">
            <a:xfrm>
              <a:off x="9038" y="3609"/>
              <a:ext cx="106" cy="10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120" name="组合 123"/>
            <p:cNvGrpSpPr/>
            <p:nvPr/>
          </p:nvGrpSpPr>
          <p:grpSpPr>
            <a:xfrm>
              <a:off x="10380" y="3035"/>
              <a:ext cx="106" cy="865"/>
              <a:chOff x="2686859" y="2857598"/>
              <a:chExt cx="90000" cy="732840"/>
            </a:xfrm>
          </p:grpSpPr>
          <p:cxnSp>
            <p:nvCxnSpPr>
              <p:cNvPr id="135" name="直接连接符 124"/>
              <p:cNvCxnSpPr>
                <a:endCxn id="140" idx="0"/>
              </p:cNvCxnSpPr>
              <p:nvPr/>
            </p:nvCxnSpPr>
            <p:spPr>
              <a:xfrm>
                <a:off x="2731859" y="2857598"/>
                <a:ext cx="0" cy="642840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6" name="椭圆 135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53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22" name="TextBox 95"/>
            <p:cNvSpPr txBox="1"/>
            <p:nvPr/>
          </p:nvSpPr>
          <p:spPr>
            <a:xfrm>
              <a:off x="3283" y="3941"/>
              <a:ext cx="1670" cy="11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Camera Type:</a:t>
              </a: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B: </a:t>
              </a: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Bullet </a:t>
              </a: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D: Dome </a:t>
              </a:r>
              <a:endPara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T: Turret</a:t>
              </a:r>
            </a:p>
          </p:txBody>
        </p:sp>
        <p:sp>
          <p:nvSpPr>
            <p:cNvPr id="123" name="TextBox 78"/>
            <p:cNvSpPr>
              <a:spLocks noChangeArrowheads="1"/>
            </p:cNvSpPr>
            <p:nvPr/>
          </p:nvSpPr>
          <p:spPr bwMode="auto">
            <a:xfrm>
              <a:off x="5660" y="3715"/>
              <a:ext cx="1697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7" rIns="51435" bIns="25717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Generation</a:t>
              </a: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宋体" panose="02010600030101010101" pitchFamily="2" charset="-122"/>
                </a:rPr>
                <a:t>:</a:t>
              </a:r>
              <a:endPara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A: 1</a:t>
              </a:r>
              <a:r>
                <a:rPr lang="en-US" altLang="zh-CN" sz="1400" baseline="300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st</a:t>
              </a: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B: 2</a:t>
              </a:r>
              <a:r>
                <a:rPr lang="en-US" altLang="zh-CN" sz="1400" baseline="300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nd</a:t>
              </a: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124" name="直接连接符 138"/>
            <p:cNvCxnSpPr>
              <a:endCxn id="140" idx="0"/>
            </p:cNvCxnSpPr>
            <p:nvPr/>
          </p:nvCxnSpPr>
          <p:spPr>
            <a:xfrm>
              <a:off x="5067" y="3030"/>
              <a:ext cx="0" cy="1163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5" name="TextBox 78"/>
            <p:cNvSpPr>
              <a:spLocks noChangeArrowheads="1"/>
            </p:cNvSpPr>
            <p:nvPr/>
          </p:nvSpPr>
          <p:spPr bwMode="auto">
            <a:xfrm>
              <a:off x="4395" y="4407"/>
              <a:ext cx="2054" cy="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5" tIns="25717" rIns="51435" bIns="25717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fontAlgn="base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Appearance</a:t>
              </a: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宋体" panose="02010600030101010101" pitchFamily="2" charset="-122"/>
                </a:rPr>
                <a:t>:</a:t>
              </a:r>
              <a:endPara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1: Plastic fixed lens</a:t>
              </a: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2: Metal fixed lens </a:t>
              </a: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3: Plastic vari-focal</a:t>
              </a: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4: Metal vari-focal</a:t>
              </a:r>
            </a:p>
          </p:txBody>
        </p:sp>
        <p:sp>
          <p:nvSpPr>
            <p:cNvPr id="126" name="TextBox 52"/>
            <p:cNvSpPr txBox="1"/>
            <p:nvPr/>
          </p:nvSpPr>
          <p:spPr>
            <a:xfrm>
              <a:off x="7528" y="4732"/>
              <a:ext cx="2300" cy="8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fontAlgn="base" hangingPunct="1"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Reserved: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1:1/3” -size sensor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2: …</a:t>
              </a:r>
            </a:p>
          </p:txBody>
        </p:sp>
        <p:sp>
          <p:nvSpPr>
            <p:cNvPr id="127" name="TextBox 70"/>
            <p:cNvSpPr txBox="1"/>
            <p:nvPr/>
          </p:nvSpPr>
          <p:spPr>
            <a:xfrm>
              <a:off x="8590" y="3609"/>
              <a:ext cx="1760" cy="1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fontAlgn="base" hangingPunct="1"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Video </a:t>
              </a:r>
            </a:p>
            <a:p>
              <a:pPr eaLnBrk="1" fontAlgn="base" hangingPunct="1"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Format: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P: PAL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N: NTSC</a:t>
              </a:r>
            </a:p>
          </p:txBody>
        </p:sp>
        <p:sp>
          <p:nvSpPr>
            <p:cNvPr id="128" name="TextBox 92"/>
            <p:cNvSpPr txBox="1"/>
            <p:nvPr/>
          </p:nvSpPr>
          <p:spPr>
            <a:xfrm>
              <a:off x="9846" y="3842"/>
              <a:ext cx="3223" cy="11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Feature:</a:t>
              </a: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Default: Fixed type</a:t>
              </a: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-VF: Manual vari-focal</a:t>
              </a: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-Z:  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Motorized </a:t>
              </a:r>
              <a:r>
                <a:rPr lang="en-US" altLang="zh-CN" sz="1400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vari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-focal</a:t>
              </a:r>
            </a:p>
          </p:txBody>
        </p:sp>
        <p:sp>
          <p:nvSpPr>
            <p:cNvPr id="129" name="椭圆 128"/>
            <p:cNvSpPr/>
            <p:nvPr/>
          </p:nvSpPr>
          <p:spPr bwMode="auto">
            <a:xfrm>
              <a:off x="5014" y="4193"/>
              <a:ext cx="106" cy="10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30" name="椭圆 129"/>
            <p:cNvSpPr/>
            <p:nvPr/>
          </p:nvSpPr>
          <p:spPr bwMode="auto">
            <a:xfrm>
              <a:off x="8152" y="4664"/>
              <a:ext cx="106" cy="10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131" name="组合 153"/>
            <p:cNvGrpSpPr/>
            <p:nvPr/>
          </p:nvGrpSpPr>
          <p:grpSpPr>
            <a:xfrm>
              <a:off x="7087" y="3047"/>
              <a:ext cx="106" cy="1202"/>
              <a:chOff x="2686859" y="2858359"/>
              <a:chExt cx="90000" cy="1019404"/>
            </a:xfrm>
          </p:grpSpPr>
          <p:cxnSp>
            <p:nvCxnSpPr>
              <p:cNvPr id="133" name="直接连接符 154"/>
              <p:cNvCxnSpPr>
                <a:endCxn id="134" idx="4"/>
              </p:cNvCxnSpPr>
              <p:nvPr/>
            </p:nvCxnSpPr>
            <p:spPr>
              <a:xfrm>
                <a:off x="2731675" y="2858359"/>
                <a:ext cx="0" cy="1019404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4" name="椭圆 133"/>
              <p:cNvSpPr/>
              <p:nvPr/>
            </p:nvSpPr>
            <p:spPr bwMode="auto">
              <a:xfrm>
                <a:off x="2686859" y="3787763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53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2" name="TextBox 50"/>
            <p:cNvSpPr txBox="1"/>
            <p:nvPr/>
          </p:nvSpPr>
          <p:spPr>
            <a:xfrm>
              <a:off x="6647" y="4193"/>
              <a:ext cx="1506" cy="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fontAlgn="base" hangingPunct="1"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Resolution: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2: 1080P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4: 4MP</a:t>
              </a:r>
            </a:p>
          </p:txBody>
        </p:sp>
      </p:grpSp>
      <p:cxnSp>
        <p:nvCxnSpPr>
          <p:cNvPr id="145" name="直接连接符 185"/>
          <p:cNvCxnSpPr/>
          <p:nvPr/>
        </p:nvCxnSpPr>
        <p:spPr>
          <a:xfrm>
            <a:off x="6224914" y="2338040"/>
            <a:ext cx="0" cy="51011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97909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6688028" y="1516659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(E)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7827102" y="1505343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 flipH="1">
            <a:off x="7098687" y="2224055"/>
            <a:ext cx="5908" cy="7341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94F4933A-651F-474C-A7F5-CD177C02273A}"/>
              </a:ext>
            </a:extLst>
          </p:cNvPr>
          <p:cNvSpPr/>
          <p:nvPr/>
        </p:nvSpPr>
        <p:spPr bwMode="auto">
          <a:xfrm>
            <a:off x="8113828" y="3692413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4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AFFAFCB7-C5AF-41B5-8EE7-052FF3B8CCE7}"/>
              </a:ext>
            </a:extLst>
          </p:cNvPr>
          <p:cNvSpPr/>
          <p:nvPr/>
        </p:nvSpPr>
        <p:spPr bwMode="auto">
          <a:xfrm>
            <a:off x="9481423" y="3788423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4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9132360" y="1500413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(A)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69">
            <a:extLst>
              <a:ext uri="{FF2B5EF4-FFF2-40B4-BE49-F238E27FC236}">
                <a16:creationId xmlns:a16="http://schemas.microsoft.com/office/drawing/2014/main" id="{064F07F3-010F-4C8C-83EC-8C04958C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057" y="2987950"/>
            <a:ext cx="657712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91" rIns="68579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IPC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2A1F419-554E-4EBB-BD37-1B20944A86C3}"/>
              </a:ext>
            </a:extLst>
          </p:cNvPr>
          <p:cNvSpPr/>
          <p:nvPr/>
        </p:nvSpPr>
        <p:spPr bwMode="auto">
          <a:xfrm>
            <a:off x="2639919" y="1513717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3552842" y="1513717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2362163" y="1873721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矩形 55">
            <a:extLst>
              <a:ext uri="{FF2B5EF4-FFF2-40B4-BE49-F238E27FC236}">
                <a16:creationId xmlns:a16="http://schemas.microsoft.com/office/drawing/2014/main" id="{DDE81126-6BBE-4869-83CC-FC46FB92A87E}"/>
              </a:ext>
            </a:extLst>
          </p:cNvPr>
          <p:cNvSpPr/>
          <p:nvPr/>
        </p:nvSpPr>
        <p:spPr bwMode="auto">
          <a:xfrm>
            <a:off x="1498069" y="1513717"/>
            <a:ext cx="753721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9" name="肘形连接符 141">
            <a:extLst>
              <a:ext uri="{FF2B5EF4-FFF2-40B4-BE49-F238E27FC236}">
                <a16:creationId xmlns:a16="http://schemas.microsoft.com/office/drawing/2014/main" id="{5F7C1210-C8E0-4FD3-8F2D-D9ECB78E92DF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593583" y="2871090"/>
            <a:ext cx="2021248" cy="78774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7346E2D2-07F2-4663-A6D4-0A97E48C859B}"/>
              </a:ext>
            </a:extLst>
          </p:cNvPr>
          <p:cNvSpPr/>
          <p:nvPr/>
        </p:nvSpPr>
        <p:spPr bwMode="auto">
          <a:xfrm>
            <a:off x="4465767" y="1513717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B32BDD26-B53A-4153-92B3-DE48D03EAD43}"/>
              </a:ext>
            </a:extLst>
          </p:cNvPr>
          <p:cNvCxnSpPr>
            <a:cxnSpLocks/>
          </p:cNvCxnSpPr>
          <p:nvPr/>
        </p:nvCxnSpPr>
        <p:spPr bwMode="auto">
          <a:xfrm flipV="1">
            <a:off x="8740025" y="1875237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92E765CA-3ACE-4B7F-A612-560008F9E192}"/>
              </a:ext>
            </a:extLst>
          </p:cNvPr>
          <p:cNvCxnSpPr>
            <a:cxnSpLocks/>
          </p:cNvCxnSpPr>
          <p:nvPr/>
        </p:nvCxnSpPr>
        <p:spPr bwMode="auto">
          <a:xfrm>
            <a:off x="4823336" y="2236659"/>
            <a:ext cx="0" cy="20016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16">
            <a:extLst>
              <a:ext uri="{FF2B5EF4-FFF2-40B4-BE49-F238E27FC236}">
                <a16:creationId xmlns:a16="http://schemas.microsoft.com/office/drawing/2014/main" id="{A2314063-7142-46BD-90D2-419C6F565E61}"/>
              </a:ext>
            </a:extLst>
          </p:cNvPr>
          <p:cNvSpPr txBox="1"/>
          <p:nvPr/>
        </p:nvSpPr>
        <p:spPr>
          <a:xfrm>
            <a:off x="3048625" y="2978143"/>
            <a:ext cx="1547481" cy="1400381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Resolution</a:t>
            </a:r>
            <a:r>
              <a:rPr lang="en-US" altLang="zh-CN" sz="1500" b="1" dirty="0">
                <a:solidFill>
                  <a:srgbClr val="194BA5"/>
                </a:solidFill>
                <a:latin typeface="Calibri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1: 1MP/1.3MP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2: 2MP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3: 3MP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4: 4MP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8: 8MP</a:t>
            </a:r>
          </a:p>
        </p:txBody>
      </p:sp>
      <p:sp>
        <p:nvSpPr>
          <p:cNvPr id="91" name="TextBox 19">
            <a:extLst>
              <a:ext uri="{FF2B5EF4-FFF2-40B4-BE49-F238E27FC236}">
                <a16:creationId xmlns:a16="http://schemas.microsoft.com/office/drawing/2014/main" id="{2BA226F3-30F4-416B-BF89-AAD278B4CD20}"/>
              </a:ext>
            </a:extLst>
          </p:cNvPr>
          <p:cNvSpPr txBox="1"/>
          <p:nvPr/>
        </p:nvSpPr>
        <p:spPr>
          <a:xfrm>
            <a:off x="4014514" y="4284498"/>
            <a:ext cx="1969833" cy="96949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Position</a:t>
            </a:r>
            <a:r>
              <a:rPr lang="en-US" altLang="zh-CN" sz="1500" b="1" dirty="0">
                <a:solidFill>
                  <a:srgbClr val="194BA5"/>
                </a:solidFill>
                <a:latin typeface="Calibri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2: Lite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6: Pro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8: Ultra</a:t>
            </a:r>
          </a:p>
        </p:txBody>
      </p:sp>
      <p:sp>
        <p:nvSpPr>
          <p:cNvPr id="94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6652659" y="3004419"/>
            <a:ext cx="1928168" cy="73866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NA: Default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E: Enhanced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C:Lite version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7059505" y="2945503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4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7" name="TextBox 18">
            <a:extLst>
              <a:ext uri="{FF2B5EF4-FFF2-40B4-BE49-F238E27FC236}">
                <a16:creationId xmlns:a16="http://schemas.microsoft.com/office/drawing/2014/main" id="{9132DD62-C616-4FF4-85F4-0BEB400F02E3}"/>
              </a:ext>
            </a:extLst>
          </p:cNvPr>
          <p:cNvSpPr txBox="1"/>
          <p:nvPr/>
        </p:nvSpPr>
        <p:spPr>
          <a:xfrm>
            <a:off x="7950507" y="3805301"/>
            <a:ext cx="1310448" cy="754051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Video</a:t>
            </a:r>
            <a:r>
              <a:rPr lang="en-US" altLang="zh-CN" sz="1500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format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P: PAL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N: NTSC</a:t>
            </a:r>
          </a:p>
        </p:txBody>
      </p:sp>
      <p:sp>
        <p:nvSpPr>
          <p:cNvPr id="100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9370986" y="3848316"/>
            <a:ext cx="1329069" cy="754051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Platform</a:t>
            </a:r>
            <a:r>
              <a:rPr lang="en-US" altLang="zh-CN" sz="1500" b="1" dirty="0">
                <a:solidFill>
                  <a:srgbClr val="194BA5"/>
                </a:solidFill>
                <a:latin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NA: Default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A~Z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809EFCD4-6B14-439C-8DD8-359001B7C507}"/>
              </a:ext>
            </a:extLst>
          </p:cNvPr>
          <p:cNvCxnSpPr>
            <a:cxnSpLocks/>
            <a:stCxn id="44" idx="2"/>
          </p:cNvCxnSpPr>
          <p:nvPr/>
        </p:nvCxnSpPr>
        <p:spPr bwMode="auto">
          <a:xfrm>
            <a:off x="9509223" y="2220413"/>
            <a:ext cx="19308" cy="15680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69">
            <a:extLst>
              <a:ext uri="{FF2B5EF4-FFF2-40B4-BE49-F238E27FC236}">
                <a16:creationId xmlns:a16="http://schemas.microsoft.com/office/drawing/2014/main" id="{49C7464B-B7B8-45F4-BF65-5D63527DF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6" y="4309939"/>
            <a:ext cx="3025593" cy="200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91" rIns="68579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Type: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Cube, without network port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PT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K: Cube, with network port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G: Bullet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Bullet (small size, for new models)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D:Dome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Battery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T: Turret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B5A87F0-4EFF-43D6-9C2F-BE028385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Consumer Camera</a:t>
            </a:r>
            <a:endParaRPr lang="zh-CN" altLang="en-US" dirty="0"/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809EFCD4-6B14-439C-8DD8-359001B7C507}"/>
              </a:ext>
            </a:extLst>
          </p:cNvPr>
          <p:cNvCxnSpPr>
            <a:cxnSpLocks/>
          </p:cNvCxnSpPr>
          <p:nvPr/>
        </p:nvCxnSpPr>
        <p:spPr bwMode="auto">
          <a:xfrm>
            <a:off x="8160936" y="2252253"/>
            <a:ext cx="0" cy="1440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BEDAD803-D42C-4D92-B38F-4F3B2A7C33B8}"/>
              </a:ext>
            </a:extLst>
          </p:cNvPr>
          <p:cNvSpPr/>
          <p:nvPr/>
        </p:nvSpPr>
        <p:spPr bwMode="auto">
          <a:xfrm>
            <a:off x="4782876" y="4193263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4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7129A232-5832-40B5-9E7C-8816A99C00CF}"/>
              </a:ext>
            </a:extLst>
          </p:cNvPr>
          <p:cNvSpPr/>
          <p:nvPr/>
        </p:nvSpPr>
        <p:spPr bwMode="auto">
          <a:xfrm>
            <a:off x="2138217" y="4175028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4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275CE87-AD53-4DFB-9EC4-70B5FCA7B27E}"/>
              </a:ext>
            </a:extLst>
          </p:cNvPr>
          <p:cNvGrpSpPr/>
          <p:nvPr/>
        </p:nvGrpSpPr>
        <p:grpSpPr>
          <a:xfrm>
            <a:off x="3877587" y="2254335"/>
            <a:ext cx="94216" cy="725540"/>
            <a:chOff x="2686859" y="2864898"/>
            <a:chExt cx="90000" cy="725540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B29F319D-925F-49B0-89B1-1205BE0113FC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B3621AE-65A9-43F5-91EE-E8780B4A7BD7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35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B0B5781A-1642-4434-AA35-2E3D37A72A1B}"/>
              </a:ext>
            </a:extLst>
          </p:cNvPr>
          <p:cNvGrpSpPr/>
          <p:nvPr/>
        </p:nvGrpSpPr>
        <p:grpSpPr>
          <a:xfrm>
            <a:off x="1818827" y="2212986"/>
            <a:ext cx="94216" cy="725540"/>
            <a:chOff x="2686859" y="2864898"/>
            <a:chExt cx="90000" cy="725540"/>
          </a:xfrm>
        </p:grpSpPr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5061341B-0734-4C1B-ACBF-4A84570F56E0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3228C3F4-D341-4B1E-8446-8BB21124A924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35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10517877" y="1517441"/>
            <a:ext cx="94574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imou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B32BDD26-B53A-4153-92B3-DE48D03EAD43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25541" y="1892265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椭圆 67">
            <a:extLst>
              <a:ext uri="{FF2B5EF4-FFF2-40B4-BE49-F238E27FC236}">
                <a16:creationId xmlns:a16="http://schemas.microsoft.com/office/drawing/2014/main" id="{AFFAFCB7-C5AF-41B5-8EE7-052FF3B8CCE7}"/>
              </a:ext>
            </a:extLst>
          </p:cNvPr>
          <p:cNvSpPr/>
          <p:nvPr/>
        </p:nvSpPr>
        <p:spPr bwMode="auto">
          <a:xfrm>
            <a:off x="10909525" y="3809859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4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9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10700055" y="4016523"/>
            <a:ext cx="1329069" cy="523218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Brand:</a:t>
            </a:r>
          </a:p>
          <a:p>
            <a:pPr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Imou</a:t>
            </a:r>
            <a:endParaRPr lang="en-US" altLang="zh-CN" sz="1500" dirty="0">
              <a:solidFill>
                <a:srgbClr val="194BA5"/>
              </a:solidFill>
              <a:latin typeface="Calibri" panose="020F0502020204030204" pitchFamily="34" charset="0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809EFCD4-6B14-439C-8DD8-359001B7C507}"/>
              </a:ext>
            </a:extLst>
          </p:cNvPr>
          <p:cNvCxnSpPr>
            <a:cxnSpLocks/>
          </p:cNvCxnSpPr>
          <p:nvPr/>
        </p:nvCxnSpPr>
        <p:spPr bwMode="auto">
          <a:xfrm>
            <a:off x="10937327" y="2241849"/>
            <a:ext cx="19308" cy="15680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5607484" y="1524911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5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(F)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 flipH="1">
            <a:off x="5851079" y="2265168"/>
            <a:ext cx="5908" cy="7341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5397124" y="3045532"/>
            <a:ext cx="1928168" cy="183126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Key Feature</a:t>
            </a:r>
            <a:r>
              <a:rPr lang="en-US" altLang="zh-CN" sz="1500" b="1" dirty="0">
                <a:solidFill>
                  <a:srgbClr val="194BA5"/>
                </a:solidFill>
                <a:latin typeface="Calibri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NA: Default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L:Alarm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PoE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Z: optic zoom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G: Gateway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F:Full-color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I: AI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5803971" y="2986616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45719" rIns="91439" bIns="45719" numCol="1" rtlCol="0" anchor="t" anchorCtr="0" compatLnSpc="1">
            <a:prstTxWarp prst="textNoShape">
              <a:avLst/>
            </a:prstTxWarp>
          </a:bodyPr>
          <a:lstStyle/>
          <a:p>
            <a:pPr defTabSz="914354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74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Monitor-CCTV</a:t>
            </a: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379A73E-CBC6-4684-802A-CAF7D80CB1E5}"/>
              </a:ext>
            </a:extLst>
          </p:cNvPr>
          <p:cNvGrpSpPr/>
          <p:nvPr/>
        </p:nvGrpSpPr>
        <p:grpSpPr>
          <a:xfrm>
            <a:off x="479839" y="1247699"/>
            <a:ext cx="10379673" cy="3430693"/>
            <a:chOff x="359879" y="835337"/>
            <a:chExt cx="5846096" cy="257301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981C92C-5025-4040-9A4E-C1034BC8FEF3}"/>
                </a:ext>
              </a:extLst>
            </p:cNvPr>
            <p:cNvGrpSpPr/>
            <p:nvPr/>
          </p:nvGrpSpPr>
          <p:grpSpPr>
            <a:xfrm>
              <a:off x="359879" y="835337"/>
              <a:ext cx="5573490" cy="2573017"/>
              <a:chOff x="251520" y="3146623"/>
              <a:chExt cx="5573490" cy="2573017"/>
            </a:xfrm>
          </p:grpSpPr>
          <p:sp>
            <p:nvSpPr>
              <p:cNvPr id="64" name="TextBox 69">
                <a:extLst>
                  <a:ext uri="{FF2B5EF4-FFF2-40B4-BE49-F238E27FC236}">
                    <a16:creationId xmlns:a16="http://schemas.microsoft.com/office/drawing/2014/main" id="{962F3A3B-18F2-4D5A-804E-819D7D6F9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4031624"/>
                <a:ext cx="1438435" cy="37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Brand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: 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Overseas  Dahua</a:t>
                </a:r>
                <a:endParaRPr lang="zh-CN" altLang="en-US" sz="1400" dirty="0">
                  <a:solidFill>
                    <a:prstClr val="black"/>
                  </a:solidFill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65" name="TextBox 70">
                <a:extLst>
                  <a:ext uri="{FF2B5EF4-FFF2-40B4-BE49-F238E27FC236}">
                    <a16:creationId xmlns:a16="http://schemas.microsoft.com/office/drawing/2014/main" id="{499A513A-673B-471A-BA39-AB93BA001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474" y="4040334"/>
                <a:ext cx="1453503" cy="167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1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Positioning:</a:t>
                </a:r>
                <a:endParaRPr lang="en-US" altLang="zh-CN" sz="11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S=High-end model (metal casing, high protection)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F=Main model (plastic shell, wide viewing angle)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L=Entry model (plastic case, narrow viewing angle)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B=Business Office (Commercial Series)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D=Online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H=Security (molded case, high protection, downward exit with BNC)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V=Project Reserved</a:t>
                </a:r>
              </a:p>
            </p:txBody>
          </p:sp>
          <p:sp>
            <p:nvSpPr>
              <p:cNvPr id="66" name="TextBox 69">
                <a:extLst>
                  <a:ext uri="{FF2B5EF4-FFF2-40B4-BE49-F238E27FC236}">
                    <a16:creationId xmlns:a16="http://schemas.microsoft.com/office/drawing/2014/main" id="{BE8E1C4C-3010-4206-B316-E3A9BE3E3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786" y="4031624"/>
                <a:ext cx="658171" cy="1021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Size: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 smtClean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17: 17"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 smtClean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19: 19“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 smtClean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22: 22“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 smtClean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………….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 smtClean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98: 98’’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6A2AA818-A858-48B7-A178-AB26B35FA8EF}"/>
                  </a:ext>
                </a:extLst>
              </p:cNvPr>
              <p:cNvSpPr/>
              <p:nvPr/>
            </p:nvSpPr>
            <p:spPr bwMode="auto">
              <a:xfrm>
                <a:off x="1974092" y="3147814"/>
                <a:ext cx="616692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LM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92676788-A486-4BDA-B3C6-7D9DC9ECD9F2}"/>
                  </a:ext>
                </a:extLst>
              </p:cNvPr>
              <p:cNvSpPr/>
              <p:nvPr/>
            </p:nvSpPr>
            <p:spPr bwMode="auto">
              <a:xfrm>
                <a:off x="841160" y="3147814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DHI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4A46EF94-BE69-4DD2-B8F6-5DC25A3F6666}"/>
                  </a:ext>
                </a:extLst>
              </p:cNvPr>
              <p:cNvSpPr/>
              <p:nvPr/>
            </p:nvSpPr>
            <p:spPr bwMode="auto">
              <a:xfrm>
                <a:off x="5285010" y="3165845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 smtClean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200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7411B60D-160F-4050-868E-E6ADCD8D5F96}"/>
                  </a:ext>
                </a:extLst>
              </p:cNvPr>
              <p:cNvGrpSpPr/>
              <p:nvPr/>
            </p:nvGrpSpPr>
            <p:grpSpPr>
              <a:xfrm>
                <a:off x="1103223" y="3682643"/>
                <a:ext cx="67500" cy="327336"/>
                <a:chOff x="2686859" y="2864900"/>
                <a:chExt cx="90000" cy="436448"/>
              </a:xfrm>
            </p:grpSpPr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23DB1F7D-1360-4418-8DE5-E6B55407411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731859" y="286490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9F891979-7CD8-4687-83BC-3EFE3B771860}"/>
                    </a:ext>
                  </a:extLst>
                </p:cNvPr>
                <p:cNvSpPr/>
                <p:nvPr/>
              </p:nvSpPr>
              <p:spPr bwMode="auto">
                <a:xfrm>
                  <a:off x="2686859" y="3211348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CA0C490B-669F-419D-A3F0-CC1A53521F08}"/>
                  </a:ext>
                </a:extLst>
              </p:cNvPr>
              <p:cNvGrpSpPr/>
              <p:nvPr/>
            </p:nvGrpSpPr>
            <p:grpSpPr>
              <a:xfrm>
                <a:off x="2238081" y="3682637"/>
                <a:ext cx="67500" cy="331847"/>
                <a:chOff x="2686859" y="2857598"/>
                <a:chExt cx="90000" cy="442463"/>
              </a:xfrm>
            </p:grpSpPr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id="{87D28BE8-44EB-4A7C-AD3C-C6C79E23CD3F}"/>
                    </a:ext>
                  </a:extLst>
                </p:cNvPr>
                <p:cNvCxnSpPr/>
                <p:nvPr/>
              </p:nvCxnSpPr>
              <p:spPr bwMode="auto">
                <a:xfrm>
                  <a:off x="2731859" y="2857598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E4B1DB26-C12F-4C79-B921-C15978FADA4C}"/>
                    </a:ext>
                  </a:extLst>
                </p:cNvPr>
                <p:cNvSpPr/>
                <p:nvPr/>
              </p:nvSpPr>
              <p:spPr bwMode="auto">
                <a:xfrm>
                  <a:off x="2686859" y="3210061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32BA71B8-B788-4195-9CD4-DDF5E8097165}"/>
                  </a:ext>
                </a:extLst>
              </p:cNvPr>
              <p:cNvSpPr/>
              <p:nvPr/>
            </p:nvSpPr>
            <p:spPr bwMode="auto">
              <a:xfrm>
                <a:off x="4150405" y="3146623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4CEFD979-5DFB-406A-975E-6D3841A86502}"/>
                  </a:ext>
                </a:extLst>
              </p:cNvPr>
              <p:cNvSpPr/>
              <p:nvPr/>
            </p:nvSpPr>
            <p:spPr bwMode="auto">
              <a:xfrm>
                <a:off x="2911873" y="3147808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22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1B68E32C-6CC1-4F5B-9733-0C2062F1EE4B}"/>
                  </a:ext>
                </a:extLst>
              </p:cNvPr>
              <p:cNvGrpSpPr/>
              <p:nvPr/>
            </p:nvGrpSpPr>
            <p:grpSpPr>
              <a:xfrm>
                <a:off x="4385061" y="3697371"/>
                <a:ext cx="67500" cy="330836"/>
                <a:chOff x="1957993" y="2877236"/>
                <a:chExt cx="90000" cy="441114"/>
              </a:xfrm>
            </p:grpSpPr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D49FA671-A09F-4783-903B-67294B43410A}"/>
                    </a:ext>
                  </a:extLst>
                </p:cNvPr>
                <p:cNvCxnSpPr/>
                <p:nvPr/>
              </p:nvCxnSpPr>
              <p:spPr bwMode="auto">
                <a:xfrm>
                  <a:off x="1999199" y="2877236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C9FE88B5-FFC3-4EE5-8485-4C39EBF5B0D9}"/>
                    </a:ext>
                  </a:extLst>
                </p:cNvPr>
                <p:cNvSpPr/>
                <p:nvPr/>
              </p:nvSpPr>
              <p:spPr bwMode="auto">
                <a:xfrm>
                  <a:off x="1957993" y="322835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3FDDA2F6-4B03-4B9C-A673-FDEB7B6B7136}"/>
                  </a:ext>
                </a:extLst>
              </p:cNvPr>
              <p:cNvGrpSpPr/>
              <p:nvPr/>
            </p:nvGrpSpPr>
            <p:grpSpPr>
              <a:xfrm>
                <a:off x="3181426" y="3679959"/>
                <a:ext cx="67500" cy="316988"/>
                <a:chOff x="2155261" y="2840220"/>
                <a:chExt cx="90000" cy="422650"/>
              </a:xfrm>
            </p:grpSpPr>
            <p:cxnSp>
              <p:nvCxnSpPr>
                <p:cNvPr id="108" name="直接连接符 107">
                  <a:extLst>
                    <a:ext uri="{FF2B5EF4-FFF2-40B4-BE49-F238E27FC236}">
                      <a16:creationId xmlns:a16="http://schemas.microsoft.com/office/drawing/2014/main" id="{74223FA1-5A1C-45E6-81E2-011F8167E55B}"/>
                    </a:ext>
                  </a:extLst>
                </p:cNvPr>
                <p:cNvCxnSpPr/>
                <p:nvPr/>
              </p:nvCxnSpPr>
              <p:spPr bwMode="auto">
                <a:xfrm>
                  <a:off x="2200263" y="284022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91BD5273-4D6B-4967-9FDF-D64C2164F23D}"/>
                    </a:ext>
                  </a:extLst>
                </p:cNvPr>
                <p:cNvSpPr/>
                <p:nvPr/>
              </p:nvSpPr>
              <p:spPr bwMode="auto">
                <a:xfrm>
                  <a:off x="2155261" y="317287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F9696B21-830A-4BC4-8835-C42825A9BDDD}"/>
                  </a:ext>
                </a:extLst>
              </p:cNvPr>
              <p:cNvSpPr/>
              <p:nvPr/>
            </p:nvSpPr>
            <p:spPr>
              <a:xfrm>
                <a:off x="1744983" y="4024288"/>
                <a:ext cx="882838" cy="230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960"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LED Monitor</a:t>
                </a:r>
                <a:endParaRPr lang="zh-CN" altLang="en-US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endParaRPr>
              </a:p>
            </p:txBody>
          </p: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4A05CF0A-6E49-4752-AEAC-2167C73C9C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1402" y="3435846"/>
                <a:ext cx="2922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A9FE1A19-C165-4061-A2C5-54882CA246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47493" y="3397622"/>
                <a:ext cx="2922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5" name="组合 114">
                <a:extLst>
                  <a:ext uri="{FF2B5EF4-FFF2-40B4-BE49-F238E27FC236}">
                    <a16:creationId xmlns:a16="http://schemas.microsoft.com/office/drawing/2014/main" id="{3C35523D-196E-46AB-BD77-72DC931AA30D}"/>
                  </a:ext>
                </a:extLst>
              </p:cNvPr>
              <p:cNvGrpSpPr/>
              <p:nvPr/>
            </p:nvGrpSpPr>
            <p:grpSpPr>
              <a:xfrm>
                <a:off x="5542476" y="3717821"/>
                <a:ext cx="67500" cy="331848"/>
                <a:chOff x="1915733" y="2881640"/>
                <a:chExt cx="90000" cy="442463"/>
              </a:xfrm>
            </p:grpSpPr>
            <p:cxnSp>
              <p:nvCxnSpPr>
                <p:cNvPr id="116" name="直接连接符 115">
                  <a:extLst>
                    <a:ext uri="{FF2B5EF4-FFF2-40B4-BE49-F238E27FC236}">
                      <a16:creationId xmlns:a16="http://schemas.microsoft.com/office/drawing/2014/main" id="{8833DFFD-6015-45CC-A53A-0A46A6B38929}"/>
                    </a:ext>
                  </a:extLst>
                </p:cNvPr>
                <p:cNvCxnSpPr/>
                <p:nvPr/>
              </p:nvCxnSpPr>
              <p:spPr bwMode="auto">
                <a:xfrm>
                  <a:off x="1960731" y="288164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609A973D-8904-47DF-A1EB-B8447EA03AD6}"/>
                    </a:ext>
                  </a:extLst>
                </p:cNvPr>
                <p:cNvSpPr/>
                <p:nvPr/>
              </p:nvSpPr>
              <p:spPr bwMode="auto">
                <a:xfrm>
                  <a:off x="1915733" y="3234103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138" name="TextBox 72">
              <a:extLst>
                <a:ext uri="{FF2B5EF4-FFF2-40B4-BE49-F238E27FC236}">
                  <a16:creationId xmlns:a16="http://schemas.microsoft.com/office/drawing/2014/main" id="{B4C81174-5887-4FF0-BE0C-4485A9AAB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337" y="1743074"/>
              <a:ext cx="950638" cy="115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b="1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Resolution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：</a:t>
              </a: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100</a:t>
              </a:r>
              <a:r>
                <a:rPr lang="zh-CN" altLang="en-US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＜</a:t>
              </a: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1080P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200=1080P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300=3k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400=4K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500=5K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600=6K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800=8K</a:t>
              </a: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22" y="4760668"/>
            <a:ext cx="11495649" cy="18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4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2284" y="349949"/>
            <a:ext cx="11279716" cy="868363"/>
          </a:xfrm>
        </p:spPr>
        <p:txBody>
          <a:bodyPr/>
          <a:lstStyle/>
          <a:p>
            <a:r>
              <a:rPr lang="en-US" altLang="zh-CN" dirty="0" smtClean="0"/>
              <a:t>Monitor-IT</a:t>
            </a: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379A73E-CBC6-4684-802A-CAF7D80CB1E5}"/>
              </a:ext>
            </a:extLst>
          </p:cNvPr>
          <p:cNvGrpSpPr/>
          <p:nvPr/>
        </p:nvGrpSpPr>
        <p:grpSpPr>
          <a:xfrm>
            <a:off x="479839" y="1247699"/>
            <a:ext cx="7503463" cy="2553529"/>
            <a:chOff x="359879" y="835337"/>
            <a:chExt cx="5846096" cy="191514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981C92C-5025-4040-9A4E-C1034BC8FEF3}"/>
                </a:ext>
              </a:extLst>
            </p:cNvPr>
            <p:cNvGrpSpPr/>
            <p:nvPr/>
          </p:nvGrpSpPr>
          <p:grpSpPr>
            <a:xfrm>
              <a:off x="359879" y="835337"/>
              <a:ext cx="5573490" cy="1915145"/>
              <a:chOff x="251520" y="3146623"/>
              <a:chExt cx="5573490" cy="1915145"/>
            </a:xfrm>
          </p:grpSpPr>
          <p:sp>
            <p:nvSpPr>
              <p:cNvPr id="64" name="TextBox 69">
                <a:extLst>
                  <a:ext uri="{FF2B5EF4-FFF2-40B4-BE49-F238E27FC236}">
                    <a16:creationId xmlns:a16="http://schemas.microsoft.com/office/drawing/2014/main" id="{962F3A3B-18F2-4D5A-804E-819D7D6F9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4031624"/>
                <a:ext cx="1438435" cy="37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Brand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: 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Overseas  Dahua</a:t>
                </a:r>
                <a:endParaRPr lang="zh-CN" altLang="en-US" sz="1400" dirty="0">
                  <a:solidFill>
                    <a:prstClr val="black"/>
                  </a:solidFill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65" name="TextBox 70">
                <a:extLst>
                  <a:ext uri="{FF2B5EF4-FFF2-40B4-BE49-F238E27FC236}">
                    <a16:creationId xmlns:a16="http://schemas.microsoft.com/office/drawing/2014/main" id="{499A513A-673B-471A-BA39-AB93BA001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048" y="4040334"/>
                <a:ext cx="1029134" cy="1021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Positioning: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 smtClean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A=enter(</a:t>
                </a:r>
                <a:r>
                  <a:rPr lang="en-US" altLang="zh-CN" sz="1000" b="1" dirty="0" smtClean="0">
                    <a:latin typeface="+mn-lt"/>
                  </a:rPr>
                  <a:t>circle</a:t>
                </a:r>
                <a:r>
                  <a:rPr lang="en-US" altLang="zh-CN" sz="1000" b="1" dirty="0" smtClean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-Base</a:t>
                </a: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)</a:t>
                </a:r>
                <a:endParaRPr lang="zh-CN" altLang="en-US" sz="1000" b="1" dirty="0">
                  <a:solidFill>
                    <a:srgbClr val="000000"/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 smtClean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B=</a:t>
                </a: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enter </a:t>
                </a:r>
                <a:r>
                  <a:rPr lang="en-US" altLang="zh-CN" sz="1000" b="1" dirty="0" smtClean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(V-Base</a:t>
                </a: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)</a:t>
                </a:r>
                <a:endParaRPr lang="zh-CN" altLang="en-US" sz="1000" b="1" dirty="0">
                  <a:solidFill>
                    <a:srgbClr val="000000"/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 smtClean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C=enter (</a:t>
                </a:r>
                <a:r>
                  <a:rPr lang="en-US" altLang="zh-CN" sz="1000" b="1" dirty="0">
                    <a:latin typeface="+mn-lt"/>
                  </a:rPr>
                  <a:t>rectangular</a:t>
                </a:r>
                <a:r>
                  <a:rPr lang="en-US" altLang="zh-CN" sz="1000" b="1" dirty="0" smtClean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-Base</a:t>
                </a: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)</a:t>
                </a:r>
                <a:endParaRPr lang="zh-CN" altLang="en-US" sz="1000" b="1" dirty="0">
                  <a:solidFill>
                    <a:srgbClr val="000000"/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 smtClean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E/G=gaming</a:t>
                </a:r>
                <a:endParaRPr lang="zh-CN" altLang="en-US" sz="1000" b="1" dirty="0">
                  <a:solidFill>
                    <a:srgbClr val="000000"/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 smtClean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P=premium</a:t>
                </a:r>
                <a:endParaRPr lang="en-US" altLang="zh-CN" sz="1000" b="1" dirty="0">
                  <a:solidFill>
                    <a:srgbClr val="000000"/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 smtClean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U=ultra</a:t>
                </a:r>
                <a:r>
                  <a:rPr lang="zh-CN" altLang="en-US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）</a:t>
                </a:r>
                <a:endParaRPr lang="en-US" altLang="zh-CN" sz="1000" b="1" dirty="0">
                  <a:solidFill>
                    <a:srgbClr val="000000"/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</p:txBody>
          </p:sp>
          <p:sp>
            <p:nvSpPr>
              <p:cNvPr id="66" name="TextBox 69">
                <a:extLst>
                  <a:ext uri="{FF2B5EF4-FFF2-40B4-BE49-F238E27FC236}">
                    <a16:creationId xmlns:a16="http://schemas.microsoft.com/office/drawing/2014/main" id="{BE8E1C4C-3010-4206-B316-E3A9BE3E3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786" y="4031624"/>
                <a:ext cx="658171" cy="1021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Size: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 smtClean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17: 17"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 smtClean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19: 19“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 smtClean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22: 22“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 smtClean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………….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 smtClean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98: 98’’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6A2AA818-A858-48B7-A178-AB26B35FA8EF}"/>
                  </a:ext>
                </a:extLst>
              </p:cNvPr>
              <p:cNvSpPr/>
              <p:nvPr/>
            </p:nvSpPr>
            <p:spPr bwMode="auto">
              <a:xfrm>
                <a:off x="1974092" y="3147814"/>
                <a:ext cx="616692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LM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92676788-A486-4BDA-B3C6-7D9DC9ECD9F2}"/>
                  </a:ext>
                </a:extLst>
              </p:cNvPr>
              <p:cNvSpPr/>
              <p:nvPr/>
            </p:nvSpPr>
            <p:spPr bwMode="auto">
              <a:xfrm>
                <a:off x="841160" y="3147814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DHI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4A46EF94-BE69-4DD2-B8F6-5DC25A3F6666}"/>
                  </a:ext>
                </a:extLst>
              </p:cNvPr>
              <p:cNvSpPr/>
              <p:nvPr/>
            </p:nvSpPr>
            <p:spPr bwMode="auto">
              <a:xfrm>
                <a:off x="5285010" y="3165845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 smtClean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7411B60D-160F-4050-868E-E6ADCD8D5F96}"/>
                  </a:ext>
                </a:extLst>
              </p:cNvPr>
              <p:cNvGrpSpPr/>
              <p:nvPr/>
            </p:nvGrpSpPr>
            <p:grpSpPr>
              <a:xfrm>
                <a:off x="1103223" y="3682643"/>
                <a:ext cx="67500" cy="327336"/>
                <a:chOff x="2686859" y="2864900"/>
                <a:chExt cx="90000" cy="436448"/>
              </a:xfrm>
            </p:grpSpPr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23DB1F7D-1360-4418-8DE5-E6B55407411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731859" y="286490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9F891979-7CD8-4687-83BC-3EFE3B771860}"/>
                    </a:ext>
                  </a:extLst>
                </p:cNvPr>
                <p:cNvSpPr/>
                <p:nvPr/>
              </p:nvSpPr>
              <p:spPr bwMode="auto">
                <a:xfrm>
                  <a:off x="2686859" y="3211348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CA0C490B-669F-419D-A3F0-CC1A53521F08}"/>
                  </a:ext>
                </a:extLst>
              </p:cNvPr>
              <p:cNvGrpSpPr/>
              <p:nvPr/>
            </p:nvGrpSpPr>
            <p:grpSpPr>
              <a:xfrm>
                <a:off x="2238081" y="3682637"/>
                <a:ext cx="67500" cy="331847"/>
                <a:chOff x="2686859" y="2857598"/>
                <a:chExt cx="90000" cy="442463"/>
              </a:xfrm>
            </p:grpSpPr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id="{87D28BE8-44EB-4A7C-AD3C-C6C79E23CD3F}"/>
                    </a:ext>
                  </a:extLst>
                </p:cNvPr>
                <p:cNvCxnSpPr/>
                <p:nvPr/>
              </p:nvCxnSpPr>
              <p:spPr bwMode="auto">
                <a:xfrm>
                  <a:off x="2731859" y="2857598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E4B1DB26-C12F-4C79-B921-C15978FADA4C}"/>
                    </a:ext>
                  </a:extLst>
                </p:cNvPr>
                <p:cNvSpPr/>
                <p:nvPr/>
              </p:nvSpPr>
              <p:spPr bwMode="auto">
                <a:xfrm>
                  <a:off x="2686859" y="3210061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32BA71B8-B788-4195-9CD4-DDF5E8097165}"/>
                  </a:ext>
                </a:extLst>
              </p:cNvPr>
              <p:cNvSpPr/>
              <p:nvPr/>
            </p:nvSpPr>
            <p:spPr bwMode="auto">
              <a:xfrm>
                <a:off x="4150405" y="3146623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4CEFD979-5DFB-406A-975E-6D3841A86502}"/>
                  </a:ext>
                </a:extLst>
              </p:cNvPr>
              <p:cNvSpPr/>
              <p:nvPr/>
            </p:nvSpPr>
            <p:spPr bwMode="auto">
              <a:xfrm>
                <a:off x="2911873" y="3147808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22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1B68E32C-6CC1-4F5B-9733-0C2062F1EE4B}"/>
                  </a:ext>
                </a:extLst>
              </p:cNvPr>
              <p:cNvGrpSpPr/>
              <p:nvPr/>
            </p:nvGrpSpPr>
            <p:grpSpPr>
              <a:xfrm>
                <a:off x="4385061" y="3697371"/>
                <a:ext cx="67500" cy="330836"/>
                <a:chOff x="1957993" y="2877236"/>
                <a:chExt cx="90000" cy="441114"/>
              </a:xfrm>
            </p:grpSpPr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D49FA671-A09F-4783-903B-67294B43410A}"/>
                    </a:ext>
                  </a:extLst>
                </p:cNvPr>
                <p:cNvCxnSpPr/>
                <p:nvPr/>
              </p:nvCxnSpPr>
              <p:spPr bwMode="auto">
                <a:xfrm>
                  <a:off x="1999199" y="2877236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C9FE88B5-FFC3-4EE5-8485-4C39EBF5B0D9}"/>
                    </a:ext>
                  </a:extLst>
                </p:cNvPr>
                <p:cNvSpPr/>
                <p:nvPr/>
              </p:nvSpPr>
              <p:spPr bwMode="auto">
                <a:xfrm>
                  <a:off x="1957993" y="322835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3FDDA2F6-4B03-4B9C-A673-FDEB7B6B7136}"/>
                  </a:ext>
                </a:extLst>
              </p:cNvPr>
              <p:cNvGrpSpPr/>
              <p:nvPr/>
            </p:nvGrpSpPr>
            <p:grpSpPr>
              <a:xfrm>
                <a:off x="3181426" y="3679959"/>
                <a:ext cx="67500" cy="316988"/>
                <a:chOff x="2155261" y="2840220"/>
                <a:chExt cx="90000" cy="422650"/>
              </a:xfrm>
            </p:grpSpPr>
            <p:cxnSp>
              <p:nvCxnSpPr>
                <p:cNvPr id="108" name="直接连接符 107">
                  <a:extLst>
                    <a:ext uri="{FF2B5EF4-FFF2-40B4-BE49-F238E27FC236}">
                      <a16:creationId xmlns:a16="http://schemas.microsoft.com/office/drawing/2014/main" id="{74223FA1-5A1C-45E6-81E2-011F8167E55B}"/>
                    </a:ext>
                  </a:extLst>
                </p:cNvPr>
                <p:cNvCxnSpPr/>
                <p:nvPr/>
              </p:nvCxnSpPr>
              <p:spPr bwMode="auto">
                <a:xfrm>
                  <a:off x="2200263" y="284022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91BD5273-4D6B-4967-9FDF-D64C2164F23D}"/>
                    </a:ext>
                  </a:extLst>
                </p:cNvPr>
                <p:cNvSpPr/>
                <p:nvPr/>
              </p:nvSpPr>
              <p:spPr bwMode="auto">
                <a:xfrm>
                  <a:off x="2155261" y="317287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F9696B21-830A-4BC4-8835-C42825A9BDDD}"/>
                  </a:ext>
                </a:extLst>
              </p:cNvPr>
              <p:cNvSpPr/>
              <p:nvPr/>
            </p:nvSpPr>
            <p:spPr>
              <a:xfrm>
                <a:off x="1744983" y="4024288"/>
                <a:ext cx="882838" cy="230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960"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LED Monitor</a:t>
                </a:r>
                <a:endParaRPr lang="zh-CN" altLang="en-US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endParaRPr>
              </a:p>
            </p:txBody>
          </p: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4A05CF0A-6E49-4752-AEAC-2167C73C9C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1402" y="3435846"/>
                <a:ext cx="2922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A9FE1A19-C165-4061-A2C5-54882CA246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47493" y="3397622"/>
                <a:ext cx="2922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5" name="组合 114">
                <a:extLst>
                  <a:ext uri="{FF2B5EF4-FFF2-40B4-BE49-F238E27FC236}">
                    <a16:creationId xmlns:a16="http://schemas.microsoft.com/office/drawing/2014/main" id="{3C35523D-196E-46AB-BD77-72DC931AA30D}"/>
                  </a:ext>
                </a:extLst>
              </p:cNvPr>
              <p:cNvGrpSpPr/>
              <p:nvPr/>
            </p:nvGrpSpPr>
            <p:grpSpPr>
              <a:xfrm>
                <a:off x="5542476" y="3717821"/>
                <a:ext cx="67500" cy="331848"/>
                <a:chOff x="1915733" y="2881640"/>
                <a:chExt cx="90000" cy="442463"/>
              </a:xfrm>
            </p:grpSpPr>
            <p:cxnSp>
              <p:nvCxnSpPr>
                <p:cNvPr id="116" name="直接连接符 115">
                  <a:extLst>
                    <a:ext uri="{FF2B5EF4-FFF2-40B4-BE49-F238E27FC236}">
                      <a16:creationId xmlns:a16="http://schemas.microsoft.com/office/drawing/2014/main" id="{8833DFFD-6015-45CC-A53A-0A46A6B38929}"/>
                    </a:ext>
                  </a:extLst>
                </p:cNvPr>
                <p:cNvCxnSpPr/>
                <p:nvPr/>
              </p:nvCxnSpPr>
              <p:spPr bwMode="auto">
                <a:xfrm>
                  <a:off x="1960731" y="288164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609A973D-8904-47DF-A1EB-B8447EA03AD6}"/>
                    </a:ext>
                  </a:extLst>
                </p:cNvPr>
                <p:cNvSpPr/>
                <p:nvPr/>
              </p:nvSpPr>
              <p:spPr bwMode="auto">
                <a:xfrm>
                  <a:off x="1915733" y="3234103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138" name="TextBox 72">
              <a:extLst>
                <a:ext uri="{FF2B5EF4-FFF2-40B4-BE49-F238E27FC236}">
                  <a16:creationId xmlns:a16="http://schemas.microsoft.com/office/drawing/2014/main" id="{B4C81174-5887-4FF0-BE0C-4485A9AAB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337" y="1743074"/>
              <a:ext cx="950638" cy="88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b="1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Resolution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：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</a:t>
              </a: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≤720P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2=FHD/WFHD/1600*900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3=QHD/WQHD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4=UHD/WUHD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8131870" y="127344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8833DFFD-6015-45CC-A53A-0A46A6B38929}"/>
              </a:ext>
            </a:extLst>
          </p:cNvPr>
          <p:cNvCxnSpPr/>
          <p:nvPr/>
        </p:nvCxnSpPr>
        <p:spPr bwMode="auto">
          <a:xfrm>
            <a:off x="8520157" y="2019344"/>
            <a:ext cx="0" cy="3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609A973D-8904-47DF-A1EB-B8447EA03AD6}"/>
              </a:ext>
            </a:extLst>
          </p:cNvPr>
          <p:cNvSpPr/>
          <p:nvPr/>
        </p:nvSpPr>
        <p:spPr bwMode="auto">
          <a:xfrm>
            <a:off x="8495033" y="240162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5825" y="2458016"/>
            <a:ext cx="1267517" cy="11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Reference</a:t>
            </a:r>
            <a:r>
              <a:rPr lang="zh-CN" altLang="en-US" sz="12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:≤75HZ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75-100HZ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101-140HZ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3:141-200HZ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：＞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200HZ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9213066" y="12671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8833DFFD-6015-45CC-A53A-0A46A6B38929}"/>
              </a:ext>
            </a:extLst>
          </p:cNvPr>
          <p:cNvCxnSpPr/>
          <p:nvPr/>
        </p:nvCxnSpPr>
        <p:spPr bwMode="auto">
          <a:xfrm>
            <a:off x="9601353" y="2013087"/>
            <a:ext cx="0" cy="3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椭圆 89">
            <a:extLst>
              <a:ext uri="{FF2B5EF4-FFF2-40B4-BE49-F238E27FC236}">
                <a16:creationId xmlns:a16="http://schemas.microsoft.com/office/drawing/2014/main" id="{609A973D-8904-47DF-A1EB-B8447EA03AD6}"/>
              </a:ext>
            </a:extLst>
          </p:cNvPr>
          <p:cNvSpPr/>
          <p:nvPr/>
        </p:nvSpPr>
        <p:spPr bwMode="auto">
          <a:xfrm>
            <a:off x="9576229" y="239536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740" y="2467830"/>
            <a:ext cx="1267517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Panel type</a:t>
            </a:r>
            <a:r>
              <a:rPr lang="zh-CN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en-US" altLang="zh-CN" sz="1200" b="1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 VA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TN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10261654" y="125808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8833DFFD-6015-45CC-A53A-0A46A6B38929}"/>
              </a:ext>
            </a:extLst>
          </p:cNvPr>
          <p:cNvCxnSpPr/>
          <p:nvPr/>
        </p:nvCxnSpPr>
        <p:spPr bwMode="auto">
          <a:xfrm>
            <a:off x="10649941" y="2003985"/>
            <a:ext cx="0" cy="3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椭圆 102">
            <a:extLst>
              <a:ext uri="{FF2B5EF4-FFF2-40B4-BE49-F238E27FC236}">
                <a16:creationId xmlns:a16="http://schemas.microsoft.com/office/drawing/2014/main" id="{609A973D-8904-47DF-A1EB-B8447EA03AD6}"/>
              </a:ext>
            </a:extLst>
          </p:cNvPr>
          <p:cNvSpPr/>
          <p:nvPr/>
        </p:nvSpPr>
        <p:spPr bwMode="auto">
          <a:xfrm>
            <a:off x="10624817" y="238626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54" y="2556361"/>
            <a:ext cx="1267517" cy="74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A:base high adjust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S:speaker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C:Curved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D:Self-developed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71" y="3937813"/>
            <a:ext cx="11207258" cy="28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2359" r="1" b="1"/>
          <a:stretch/>
        </p:blipFill>
        <p:spPr>
          <a:xfrm>
            <a:off x="287441" y="4079872"/>
            <a:ext cx="11735183" cy="2162755"/>
          </a:xfrm>
          <a:prstGeom prst="rect">
            <a:avLst/>
          </a:prstGeom>
        </p:spPr>
      </p:pic>
      <p:sp>
        <p:nvSpPr>
          <p:cNvPr id="77" name="TextBox 69">
            <a:extLst>
              <a:ext uri="{FF2B5EF4-FFF2-40B4-BE49-F238E27FC236}">
                <a16:creationId xmlns:a16="http://schemas.microsoft.com/office/drawing/2014/main" id="{962F3A3B-18F2-4D5A-804E-819D7D6F9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22" y="2707843"/>
            <a:ext cx="1408689" cy="3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Overseas  Dahua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8" name="TextBox 70">
            <a:extLst>
              <a:ext uri="{FF2B5EF4-FFF2-40B4-BE49-F238E27FC236}">
                <a16:creationId xmlns:a16="http://schemas.microsoft.com/office/drawing/2014/main" id="{499A513A-673B-471A-BA39-AB93BA001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613" y="2701518"/>
            <a:ext cx="1300104" cy="12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en-US" altLang="zh-CN" sz="10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LN=ATV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LD=DTV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SA=AOSP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SN=Netflix</a:t>
            </a:r>
            <a:endParaRPr lang="zh-CN" altLang="en-US" sz="10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SD=Android</a:t>
            </a:r>
            <a:endParaRPr lang="zh-CN" altLang="en-US" sz="10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SG=Google</a:t>
            </a:r>
          </a:p>
        </p:txBody>
      </p:sp>
      <p:sp>
        <p:nvSpPr>
          <p:cNvPr id="79" name="TextBox 69">
            <a:extLst>
              <a:ext uri="{FF2B5EF4-FFF2-40B4-BE49-F238E27FC236}">
                <a16:creationId xmlns:a16="http://schemas.microsoft.com/office/drawing/2014/main" id="{BE8E1C4C-3010-4206-B316-E3A9BE3E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767" y="2707850"/>
            <a:ext cx="831467" cy="12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Size: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22: 21.5"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24: 23.8“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32: 32”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43: 43”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50: 50”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55: 55”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6A2AA818-A858-48B7-A178-AB26B35FA8EF}"/>
              </a:ext>
            </a:extLst>
          </p:cNvPr>
          <p:cNvSpPr/>
          <p:nvPr/>
        </p:nvSpPr>
        <p:spPr bwMode="auto">
          <a:xfrm>
            <a:off x="2233965" y="1591327"/>
            <a:ext cx="63833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LTV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92676788-A486-4BDA-B3C6-7D9DC9ECD9F2}"/>
              </a:ext>
            </a:extLst>
          </p:cNvPr>
          <p:cNvSpPr/>
          <p:nvPr/>
        </p:nvSpPr>
        <p:spPr bwMode="auto">
          <a:xfrm>
            <a:off x="918250" y="1591327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6551078" y="1591327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7411B60D-160F-4050-868E-E6ADCD8D5F96}"/>
              </a:ext>
            </a:extLst>
          </p:cNvPr>
          <p:cNvGrpSpPr/>
          <p:nvPr/>
        </p:nvGrpSpPr>
        <p:grpSpPr>
          <a:xfrm>
            <a:off x="1249314" y="2266975"/>
            <a:ext cx="85273" cy="413523"/>
            <a:chOff x="2686859" y="2864900"/>
            <a:chExt cx="90000" cy="436448"/>
          </a:xfrm>
        </p:grpSpPr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23DB1F7D-1360-4418-8DE5-E6B5540741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31859" y="2864900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F891979-7CD8-4687-83BC-3EFE3B771860}"/>
                </a:ext>
              </a:extLst>
            </p:cNvPr>
            <p:cNvSpPr/>
            <p:nvPr/>
          </p:nvSpPr>
          <p:spPr bwMode="auto">
            <a:xfrm>
              <a:off x="2686859" y="321134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CA0C490B-669F-419D-A3F0-CC1A53521F08}"/>
              </a:ext>
            </a:extLst>
          </p:cNvPr>
          <p:cNvGrpSpPr/>
          <p:nvPr/>
        </p:nvGrpSpPr>
        <p:grpSpPr>
          <a:xfrm>
            <a:off x="2509152" y="2266969"/>
            <a:ext cx="85273" cy="419223"/>
            <a:chOff x="2686859" y="2857598"/>
            <a:chExt cx="90000" cy="442463"/>
          </a:xfrm>
        </p:grpSpPr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87D28BE8-44EB-4A7C-AD3C-C6C79E23CD3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E4B1DB26-C12F-4C79-B921-C15978FADA4C}"/>
                </a:ext>
              </a:extLst>
            </p:cNvPr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5" name="矩形 84">
            <a:extLst>
              <a:ext uri="{FF2B5EF4-FFF2-40B4-BE49-F238E27FC236}">
                <a16:creationId xmlns:a16="http://schemas.microsoft.com/office/drawing/2014/main" id="{32BA71B8-B788-4195-9CD4-DDF5E8097165}"/>
              </a:ext>
            </a:extLst>
          </p:cNvPr>
          <p:cNvSpPr/>
          <p:nvPr/>
        </p:nvSpPr>
        <p:spPr bwMode="auto">
          <a:xfrm>
            <a:off x="5510435" y="1572494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4CEFD979-5DFB-406A-975E-6D3841A86502}"/>
              </a:ext>
            </a:extLst>
          </p:cNvPr>
          <p:cNvSpPr/>
          <p:nvPr/>
        </p:nvSpPr>
        <p:spPr bwMode="auto">
          <a:xfrm>
            <a:off x="3018038" y="1591327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1B68E32C-6CC1-4F5B-9733-0C2062F1EE4B}"/>
              </a:ext>
            </a:extLst>
          </p:cNvPr>
          <p:cNvGrpSpPr/>
          <p:nvPr/>
        </p:nvGrpSpPr>
        <p:grpSpPr>
          <a:xfrm>
            <a:off x="5806877" y="2266969"/>
            <a:ext cx="85273" cy="419223"/>
            <a:chOff x="2686859" y="2857598"/>
            <a:chExt cx="90000" cy="442463"/>
          </a:xfrm>
        </p:grpSpPr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D49FA671-A09F-4783-903B-67294B43410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C9FE88B5-FFC3-4EE5-8485-4C39EBF5B0D9}"/>
                </a:ext>
              </a:extLst>
            </p:cNvPr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3FDDA2F6-4B03-4B9C-A673-FDEB7B6B7136}"/>
              </a:ext>
            </a:extLst>
          </p:cNvPr>
          <p:cNvGrpSpPr/>
          <p:nvPr/>
        </p:nvGrpSpPr>
        <p:grpSpPr>
          <a:xfrm>
            <a:off x="3351878" y="2280049"/>
            <a:ext cx="85273" cy="400451"/>
            <a:chOff x="2686859" y="2857598"/>
            <a:chExt cx="90000" cy="422650"/>
          </a:xfrm>
        </p:grpSpPr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74223FA1-5A1C-45E6-81E2-011F8167E55B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91BD5273-4D6B-4967-9FDF-D64C2164F23D}"/>
                </a:ext>
              </a:extLst>
            </p:cNvPr>
            <p:cNvSpPr/>
            <p:nvPr/>
          </p:nvSpPr>
          <p:spPr bwMode="auto">
            <a:xfrm>
              <a:off x="2686859" y="319024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9" name="矩形 88">
            <a:extLst>
              <a:ext uri="{FF2B5EF4-FFF2-40B4-BE49-F238E27FC236}">
                <a16:creationId xmlns:a16="http://schemas.microsoft.com/office/drawing/2014/main" id="{F9696B21-830A-4BC4-8835-C42825A9BDDD}"/>
              </a:ext>
            </a:extLst>
          </p:cNvPr>
          <p:cNvSpPr/>
          <p:nvPr/>
        </p:nvSpPr>
        <p:spPr>
          <a:xfrm>
            <a:off x="2348540" y="2734315"/>
            <a:ext cx="34176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30">
              <a:spcBef>
                <a:spcPct val="0"/>
              </a:spcBef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TV</a:t>
            </a:r>
            <a:endParaRPr lang="zh-CN" altLang="en-US" sz="10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4A05CF0A-6E49-4752-AEAC-2167C73C9C19}"/>
              </a:ext>
            </a:extLst>
          </p:cNvPr>
          <p:cNvCxnSpPr>
            <a:cxnSpLocks/>
          </p:cNvCxnSpPr>
          <p:nvPr/>
        </p:nvCxnSpPr>
        <p:spPr bwMode="auto">
          <a:xfrm>
            <a:off x="1722507" y="1955197"/>
            <a:ext cx="3692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A9FE1A19-C165-4061-A2C5-54882CA246F6}"/>
              </a:ext>
            </a:extLst>
          </p:cNvPr>
          <p:cNvCxnSpPr>
            <a:cxnSpLocks/>
          </p:cNvCxnSpPr>
          <p:nvPr/>
        </p:nvCxnSpPr>
        <p:spPr bwMode="auto">
          <a:xfrm>
            <a:off x="3899247" y="1910793"/>
            <a:ext cx="3692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3C35523D-196E-46AB-BD77-72DC931AA30D}"/>
              </a:ext>
            </a:extLst>
          </p:cNvPr>
          <p:cNvGrpSpPr/>
          <p:nvPr/>
        </p:nvGrpSpPr>
        <p:grpSpPr>
          <a:xfrm>
            <a:off x="6876333" y="2288629"/>
            <a:ext cx="85273" cy="419223"/>
            <a:chOff x="2686859" y="2857598"/>
            <a:chExt cx="90000" cy="442463"/>
          </a:xfrm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8833DFFD-6015-45CC-A53A-0A46A6B38929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609A973D-8904-47DF-A1EB-B8447EA03AD6}"/>
                </a:ext>
              </a:extLst>
            </p:cNvPr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6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990" y="2794671"/>
            <a:ext cx="1200940" cy="89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Resolution</a:t>
            </a:r>
            <a:r>
              <a:rPr lang="zh-CN" altLang="en-US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 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&lt;1080P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1080P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4K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8K</a:t>
            </a: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10072978" y="1575631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8833DFFD-6015-45CC-A53A-0A46A6B38929}"/>
              </a:ext>
            </a:extLst>
          </p:cNvPr>
          <p:cNvCxnSpPr/>
          <p:nvPr/>
        </p:nvCxnSpPr>
        <p:spPr bwMode="auto">
          <a:xfrm>
            <a:off x="10440869" y="2282351"/>
            <a:ext cx="0" cy="3638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椭圆 104">
            <a:extLst>
              <a:ext uri="{FF2B5EF4-FFF2-40B4-BE49-F238E27FC236}">
                <a16:creationId xmlns:a16="http://schemas.microsoft.com/office/drawing/2014/main" id="{609A973D-8904-47DF-A1EB-B8447EA03AD6}"/>
              </a:ext>
            </a:extLst>
          </p:cNvPr>
          <p:cNvSpPr/>
          <p:nvPr/>
        </p:nvSpPr>
        <p:spPr bwMode="auto">
          <a:xfrm>
            <a:off x="10417066" y="2644553"/>
            <a:ext cx="85273" cy="85273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196" fontAlgn="t">
              <a:spcBef>
                <a:spcPct val="0"/>
              </a:spcBef>
              <a:spcAft>
                <a:spcPct val="0"/>
              </a:spcAft>
            </a:pP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6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5825" y="2797809"/>
            <a:ext cx="1200940" cy="2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sub-family</a:t>
            </a:r>
            <a:endParaRPr lang="en-US" altLang="zh-CN" sz="10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107" name="TextBox 70">
            <a:extLst>
              <a:ext uri="{FF2B5EF4-FFF2-40B4-BE49-F238E27FC236}">
                <a16:creationId xmlns:a16="http://schemas.microsoft.com/office/drawing/2014/main" id="{499A513A-673B-471A-BA39-AB93BA001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731" y="2698167"/>
            <a:ext cx="1300104" cy="72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Technology</a:t>
            </a:r>
            <a:r>
              <a:rPr lang="zh-CN" altLang="en-US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endParaRPr lang="en-US" altLang="zh-CN" sz="10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/=LCD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O=OLED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M=mini LED</a:t>
            </a: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32BA71B8-B788-4195-9CD4-DDF5E8097165}"/>
              </a:ext>
            </a:extLst>
          </p:cNvPr>
          <p:cNvSpPr/>
          <p:nvPr/>
        </p:nvSpPr>
        <p:spPr bwMode="auto">
          <a:xfrm>
            <a:off x="4438674" y="1569143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1B68E32C-6CC1-4F5B-9733-0C2062F1EE4B}"/>
              </a:ext>
            </a:extLst>
          </p:cNvPr>
          <p:cNvGrpSpPr/>
          <p:nvPr/>
        </p:nvGrpSpPr>
        <p:grpSpPr>
          <a:xfrm>
            <a:off x="4735117" y="2263618"/>
            <a:ext cx="85273" cy="419223"/>
            <a:chOff x="2686859" y="2857598"/>
            <a:chExt cx="90000" cy="442463"/>
          </a:xfrm>
        </p:grpSpPr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D49FA671-A09F-4783-903B-67294B43410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C9FE88B5-FFC3-4EE5-8485-4C39EBF5B0D9}"/>
                </a:ext>
              </a:extLst>
            </p:cNvPr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3" name="矩形 112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7625735" y="1594466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3C35523D-196E-46AB-BD77-72DC931AA30D}"/>
              </a:ext>
            </a:extLst>
          </p:cNvPr>
          <p:cNvGrpSpPr/>
          <p:nvPr/>
        </p:nvGrpSpPr>
        <p:grpSpPr>
          <a:xfrm>
            <a:off x="7950990" y="2291767"/>
            <a:ext cx="85273" cy="419223"/>
            <a:chOff x="2686859" y="2857598"/>
            <a:chExt cx="90000" cy="442463"/>
          </a:xfrm>
        </p:grpSpPr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8833DFFD-6015-45CC-A53A-0A46A6B38929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609A973D-8904-47DF-A1EB-B8447EA03AD6}"/>
                </a:ext>
              </a:extLst>
            </p:cNvPr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7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930" y="2797810"/>
            <a:ext cx="1200940" cy="10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Refresh Rate</a:t>
            </a:r>
            <a:r>
              <a:rPr lang="zh-CN" altLang="en-US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：</a:t>
            </a:r>
            <a:endParaRPr lang="en-US" altLang="zh-CN" sz="10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</a:t>
            </a:r>
            <a:r>
              <a:rPr lang="zh-CN" altLang="en-US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≤75HZ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75-100HZ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101-140HZ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 : 141-165HZ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</a:t>
            </a:r>
            <a:r>
              <a:rPr lang="zh-CN" altLang="en-US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＞</a:t>
            </a: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165HZ</a:t>
            </a: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8893554" y="1597868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3C35523D-196E-46AB-BD77-72DC931AA30D}"/>
              </a:ext>
            </a:extLst>
          </p:cNvPr>
          <p:cNvGrpSpPr/>
          <p:nvPr/>
        </p:nvGrpSpPr>
        <p:grpSpPr>
          <a:xfrm>
            <a:off x="9218809" y="2295170"/>
            <a:ext cx="85273" cy="419223"/>
            <a:chOff x="2686859" y="2857598"/>
            <a:chExt cx="90000" cy="442463"/>
          </a:xfrm>
        </p:grpSpPr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8833DFFD-6015-45CC-A53A-0A46A6B38929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609A973D-8904-47DF-A1EB-B8447EA03AD6}"/>
                </a:ext>
              </a:extLst>
            </p:cNvPr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4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678" y="2789924"/>
            <a:ext cx="1200940" cy="10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DTV</a:t>
            </a:r>
            <a:r>
              <a:rPr lang="zh-CN" altLang="en-US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endParaRPr lang="en-US" altLang="zh-CN" sz="10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</a:t>
            </a:r>
            <a:r>
              <a:rPr lang="zh-CN" altLang="en-US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No meaning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DVB-T2/T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DVB-S2/S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 : DVB-T2/S2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ISDB</a:t>
            </a:r>
          </a:p>
        </p:txBody>
      </p:sp>
      <p:sp>
        <p:nvSpPr>
          <p:cNvPr id="51" name="标题 1"/>
          <p:cNvSpPr txBox="1">
            <a:spLocks/>
          </p:cNvSpPr>
          <p:nvPr/>
        </p:nvSpPr>
        <p:spPr>
          <a:xfrm>
            <a:off x="912284" y="445577"/>
            <a:ext cx="11279716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667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altLang="zh-CN" sz="4400" b="0" dirty="0">
                <a:solidFill>
                  <a:schemeClr val="tx1"/>
                </a:solidFill>
                <a:latin typeface="+mj-lt"/>
                <a:ea typeface="+mj-ea"/>
              </a:rPr>
              <a:t>TV</a:t>
            </a:r>
            <a:endParaRPr lang="zh-CN" altLang="en-US" sz="4400" b="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047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LCD Video Wall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2850278" y="2982221"/>
            <a:ext cx="1058629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LS: LCD video wall</a:t>
            </a: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7567752" y="4641309"/>
            <a:ext cx="3423640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Brightness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High brightness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Standard brightness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996618" y="3898729"/>
            <a:ext cx="1696508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Product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Basic series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Essential series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U: Ultra series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4303747" y="2967703"/>
            <a:ext cx="837435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Size: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460: 46”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490: 49”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550: 55”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650: 65”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831665" y="151225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LS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398411" y="1514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7567752" y="15293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M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3197793" y="2239379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633631" y="2232252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532911" y="15122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U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B82638B-CB3C-4F0A-BB1E-098B35EF5058}"/>
              </a:ext>
            </a:extLst>
          </p:cNvPr>
          <p:cNvSpPr/>
          <p:nvPr/>
        </p:nvSpPr>
        <p:spPr bwMode="auto">
          <a:xfrm>
            <a:off x="4318631" y="14984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460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5CF3771F-04F3-41FE-95FF-7FBF584CC8DF}"/>
              </a:ext>
            </a:extLst>
          </p:cNvPr>
          <p:cNvCxnSpPr/>
          <p:nvPr/>
        </p:nvCxnSpPr>
        <p:spPr bwMode="auto">
          <a:xfrm>
            <a:off x="7942207" y="2249377"/>
            <a:ext cx="0" cy="232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椭圆 67">
            <a:extLst>
              <a:ext uri="{FF2B5EF4-FFF2-40B4-BE49-F238E27FC236}">
                <a16:creationId xmlns:a16="http://schemas.microsoft.com/office/drawing/2014/main" id="{B7C6CD7B-2215-4D20-A71A-59E18536AFDF}"/>
              </a:ext>
            </a:extLst>
          </p:cNvPr>
          <p:cNvSpPr/>
          <p:nvPr/>
        </p:nvSpPr>
        <p:spPr bwMode="auto">
          <a:xfrm>
            <a:off x="7895139" y="452734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5852205" y="2218452"/>
            <a:ext cx="90000" cy="732840"/>
            <a:chOff x="2686859" y="2857598"/>
            <a:chExt cx="90000" cy="732840"/>
          </a:xfrm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386718" y="2928687"/>
            <a:ext cx="17408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resolution</a:t>
            </a: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8960"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U: 1080P</a:t>
            </a:r>
          </a:p>
          <a:p>
            <a:pPr defTabSz="1218960"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K: 4K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9486748" y="2235203"/>
            <a:ext cx="90000" cy="1649303"/>
            <a:chOff x="2630284" y="1941136"/>
            <a:chExt cx="90000" cy="1649302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>
              <a:endCxn id="73" idx="1"/>
            </p:cNvCxnSpPr>
            <p:nvPr/>
          </p:nvCxnSpPr>
          <p:spPr bwMode="auto">
            <a:xfrm>
              <a:off x="2672345" y="1941136"/>
              <a:ext cx="13180" cy="1572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30284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3B82638B-CB3C-4F0A-BB1E-098B35EF5058}"/>
              </a:ext>
            </a:extLst>
          </p:cNvPr>
          <p:cNvSpPr/>
          <p:nvPr/>
        </p:nvSpPr>
        <p:spPr bwMode="auto">
          <a:xfrm>
            <a:off x="10361549" y="15333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F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361550" y="3065106"/>
            <a:ext cx="1770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nl-NL" altLang="zh-CN" sz="1400" b="1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Panel type</a:t>
            </a:r>
            <a:r>
              <a:rPr lang="nl-NL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8960">
              <a:spcBef>
                <a:spcPct val="0"/>
              </a:spcBef>
            </a:pPr>
            <a:r>
              <a:rPr lang="nl-NL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S: PVA</a:t>
            </a:r>
          </a:p>
          <a:p>
            <a:pPr defTabSz="1218960">
              <a:spcBef>
                <a:spcPct val="0"/>
              </a:spcBef>
            </a:pPr>
            <a:r>
              <a:rPr lang="nl-NL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G: IPS</a:t>
            </a:r>
          </a:p>
          <a:p>
            <a:pPr defTabSz="1218960">
              <a:spcBef>
                <a:spcPct val="0"/>
              </a:spcBef>
            </a:pPr>
            <a:r>
              <a:rPr lang="nl-NL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F: ADS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10698529" y="2273896"/>
            <a:ext cx="90000" cy="732840"/>
            <a:chOff x="2686859" y="2857598"/>
            <a:chExt cx="90000" cy="732840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39" name="矩形 38"/>
          <p:cNvSpPr/>
          <p:nvPr/>
        </p:nvSpPr>
        <p:spPr bwMode="auto">
          <a:xfrm>
            <a:off x="9148273" y="15293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E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713411" y="2253323"/>
            <a:ext cx="90000" cy="725540"/>
            <a:chOff x="2686859" y="2864898"/>
            <a:chExt cx="90000" cy="725540"/>
          </a:xfrm>
        </p:grpSpPr>
        <p:cxnSp>
          <p:nvCxnSpPr>
            <p:cNvPr id="44" name="直接连接符 43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椭圆 4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cs typeface="Segoe UI" panose="020B0502040204020203" pitchFamily="34" charset="0"/>
              </a:endParaRPr>
            </a:p>
          </p:txBody>
        </p:sp>
      </p:grp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7ABF07E5-A152-46D8-BCBC-175D6D96AF08}"/>
              </a:ext>
            </a:extLst>
          </p:cNvPr>
          <p:cNvCxnSpPr>
            <a:cxnSpLocks/>
          </p:cNvCxnSpPr>
          <p:nvPr/>
        </p:nvCxnSpPr>
        <p:spPr bwMode="auto">
          <a:xfrm>
            <a:off x="8573285" y="1868801"/>
            <a:ext cx="3897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8C85DD9-B582-4FB0-B5B8-C904C54890DD}"/>
              </a:ext>
            </a:extLst>
          </p:cNvPr>
          <p:cNvCxnSpPr>
            <a:cxnSpLocks/>
          </p:cNvCxnSpPr>
          <p:nvPr/>
        </p:nvCxnSpPr>
        <p:spPr bwMode="auto">
          <a:xfrm>
            <a:off x="2233893" y="1868801"/>
            <a:ext cx="3897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矩形 49"/>
          <p:cNvSpPr/>
          <p:nvPr/>
        </p:nvSpPr>
        <p:spPr bwMode="auto">
          <a:xfrm>
            <a:off x="6540156" y="15017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C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CF3771F-04F3-41FE-95FF-7FBF584CC8DF}"/>
              </a:ext>
            </a:extLst>
          </p:cNvPr>
          <p:cNvCxnSpPr/>
          <p:nvPr/>
        </p:nvCxnSpPr>
        <p:spPr bwMode="auto">
          <a:xfrm>
            <a:off x="6895577" y="2232253"/>
            <a:ext cx="0" cy="232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椭圆 52">
            <a:extLst>
              <a:ext uri="{FF2B5EF4-FFF2-40B4-BE49-F238E27FC236}">
                <a16:creationId xmlns:a16="http://schemas.microsoft.com/office/drawing/2014/main" id="{B7C6CD7B-2215-4D20-A71A-59E18536AFDF}"/>
              </a:ext>
            </a:extLst>
          </p:cNvPr>
          <p:cNvSpPr/>
          <p:nvPr/>
        </p:nvSpPr>
        <p:spPr bwMode="auto">
          <a:xfrm>
            <a:off x="6850109" y="449975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252912" y="4517956"/>
            <a:ext cx="1740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      Seam</a:t>
            </a: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8960"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E: 0.5~1mm</a:t>
            </a:r>
          </a:p>
          <a:p>
            <a:pPr defTabSz="1218960"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D: 1.x~2.xmm</a:t>
            </a:r>
          </a:p>
          <a:p>
            <a:pPr defTabSz="1218960"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C: </a:t>
            </a:r>
            <a:r>
              <a:rPr lang="en-US" altLang="zh-CN" sz="1400" dirty="0" smtClean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3.x~4.xmm</a:t>
            </a:r>
            <a:endParaRPr lang="en-US" altLang="zh-CN" sz="1400" dirty="0">
              <a:solidFill>
                <a:srgbClr val="000000"/>
              </a:solidFill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54" name="TextBox 69"/>
          <p:cNvSpPr>
            <a:spLocks noChangeArrowheads="1"/>
          </p:cNvSpPr>
          <p:nvPr/>
        </p:nvSpPr>
        <p:spPr bwMode="auto">
          <a:xfrm>
            <a:off x="1462414" y="2969426"/>
            <a:ext cx="1058629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Overseas  Dahua</a:t>
            </a:r>
            <a:endParaRPr lang="zh-CN" altLang="en-US" sz="1400" dirty="0">
              <a:solidFill>
                <a:prstClr val="black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880253" y="1660453"/>
            <a:ext cx="10042867" cy="2639623"/>
            <a:chOff x="1106605" y="1505308"/>
            <a:chExt cx="10743986" cy="3128614"/>
          </a:xfrm>
        </p:grpSpPr>
        <p:sp>
          <p:nvSpPr>
            <p:cNvPr id="74" name="矩形 73"/>
            <p:cNvSpPr/>
            <p:nvPr/>
          </p:nvSpPr>
          <p:spPr bwMode="auto">
            <a:xfrm>
              <a:off x="3600043" y="1505308"/>
              <a:ext cx="822257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H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106605" y="1512149"/>
              <a:ext cx="778055" cy="6141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DHI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7378067" y="1505308"/>
              <a:ext cx="719999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AI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cxnSp>
          <p:nvCxnSpPr>
            <p:cNvPr id="77" name="直接连接符 76"/>
            <p:cNvCxnSpPr>
              <a:cxnSpLocks/>
            </p:cNvCxnSpPr>
            <p:nvPr/>
          </p:nvCxnSpPr>
          <p:spPr bwMode="auto">
            <a:xfrm flipH="1">
              <a:off x="5694085" y="1876734"/>
              <a:ext cx="5066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8" name="组合 77"/>
            <p:cNvGrpSpPr/>
            <p:nvPr/>
          </p:nvGrpSpPr>
          <p:grpSpPr>
            <a:xfrm>
              <a:off x="2802297" y="2133147"/>
              <a:ext cx="90000" cy="1391328"/>
              <a:chOff x="2788457" y="2170082"/>
              <a:chExt cx="90000" cy="1391328"/>
            </a:xfrm>
          </p:grpSpPr>
          <p:cxnSp>
            <p:nvCxnSpPr>
              <p:cNvPr id="108" name="直接连接符 107"/>
              <p:cNvCxnSpPr/>
              <p:nvPr/>
            </p:nvCxnSpPr>
            <p:spPr bwMode="auto">
              <a:xfrm>
                <a:off x="2840221" y="2170082"/>
                <a:ext cx="0" cy="13008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椭圆 108"/>
              <p:cNvSpPr/>
              <p:nvPr/>
            </p:nvSpPr>
            <p:spPr bwMode="auto">
              <a:xfrm>
                <a:off x="2788457" y="3471410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3911119" y="2139139"/>
              <a:ext cx="90001" cy="863368"/>
              <a:chOff x="2511209" y="2720229"/>
              <a:chExt cx="90001" cy="863368"/>
            </a:xfrm>
          </p:grpSpPr>
          <p:cxnSp>
            <p:nvCxnSpPr>
              <p:cNvPr id="106" name="直接连接符 105"/>
              <p:cNvCxnSpPr/>
              <p:nvPr/>
            </p:nvCxnSpPr>
            <p:spPr bwMode="auto">
              <a:xfrm>
                <a:off x="2580095" y="2720229"/>
                <a:ext cx="0" cy="8161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7" name="椭圆 106"/>
              <p:cNvSpPr/>
              <p:nvPr/>
            </p:nvSpPr>
            <p:spPr bwMode="auto">
              <a:xfrm>
                <a:off x="2511209" y="3493597"/>
                <a:ext cx="90001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D3342D9F-4791-418C-AF19-E56D92F2DF19}"/>
                </a:ext>
              </a:extLst>
            </p:cNvPr>
            <p:cNvSpPr/>
            <p:nvPr/>
          </p:nvSpPr>
          <p:spPr bwMode="auto">
            <a:xfrm>
              <a:off x="6202083" y="1505308"/>
              <a:ext cx="719999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S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6581231" y="2147122"/>
              <a:ext cx="90000" cy="782666"/>
              <a:chOff x="2402931" y="2800573"/>
              <a:chExt cx="90000" cy="782666"/>
            </a:xfrm>
          </p:grpSpPr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2444964" y="2800573"/>
                <a:ext cx="0" cy="7617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402931" y="3493239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B1A449FE-32B2-447B-AA5B-24910B3C92F6}"/>
                </a:ext>
              </a:extLst>
            </p:cNvPr>
            <p:cNvGrpSpPr/>
            <p:nvPr/>
          </p:nvGrpSpPr>
          <p:grpSpPr>
            <a:xfrm>
              <a:off x="5057815" y="2132299"/>
              <a:ext cx="90000" cy="840339"/>
              <a:chOff x="2399962" y="2743258"/>
              <a:chExt cx="90000" cy="840339"/>
            </a:xfrm>
          </p:grpSpPr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3C71F8E2-3125-460D-88AA-717A2109949E}"/>
                  </a:ext>
                </a:extLst>
              </p:cNvPr>
              <p:cNvCxnSpPr/>
              <p:nvPr/>
            </p:nvCxnSpPr>
            <p:spPr bwMode="auto">
              <a:xfrm>
                <a:off x="2444964" y="2743258"/>
                <a:ext cx="0" cy="7617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FFBE13B1-80FB-410B-8666-26C63C59FB68}"/>
                  </a:ext>
                </a:extLst>
              </p:cNvPr>
              <p:cNvSpPr/>
              <p:nvPr/>
            </p:nvSpPr>
            <p:spPr bwMode="auto">
              <a:xfrm>
                <a:off x="2399962" y="3493597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8871080" y="2143101"/>
              <a:ext cx="90000" cy="786586"/>
              <a:chOff x="2193300" y="2803852"/>
              <a:chExt cx="90000" cy="786586"/>
            </a:xfrm>
          </p:grpSpPr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2238302" y="2803852"/>
                <a:ext cx="0" cy="7617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193300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85" name="矩形 84"/>
            <p:cNvSpPr/>
            <p:nvPr/>
          </p:nvSpPr>
          <p:spPr bwMode="auto">
            <a:xfrm>
              <a:off x="4845439" y="1505308"/>
              <a:ext cx="822257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32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8504197" y="1512149"/>
              <a:ext cx="822257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200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2419048" y="1512149"/>
              <a:ext cx="822256" cy="6209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LD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479660" y="2126305"/>
              <a:ext cx="90000" cy="893382"/>
              <a:chOff x="2686859" y="2697056"/>
              <a:chExt cx="90000" cy="893382"/>
            </a:xfrm>
          </p:grpSpPr>
          <p:cxnSp>
            <p:nvCxnSpPr>
              <p:cNvPr id="98" name="直接连接符 97"/>
              <p:cNvCxnSpPr/>
              <p:nvPr/>
            </p:nvCxnSpPr>
            <p:spPr bwMode="auto">
              <a:xfrm>
                <a:off x="2746373" y="2697056"/>
                <a:ext cx="0" cy="81619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椭圆 98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90" name="矩形 89"/>
            <p:cNvSpPr/>
            <p:nvPr/>
          </p:nvSpPr>
          <p:spPr bwMode="auto">
            <a:xfrm>
              <a:off x="11130592" y="1512149"/>
              <a:ext cx="719999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()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10196490" y="2133147"/>
              <a:ext cx="1308651" cy="1788866"/>
              <a:chOff x="2199394" y="1711572"/>
              <a:chExt cx="1308651" cy="1788866"/>
            </a:xfrm>
          </p:grpSpPr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3493493" y="1711572"/>
                <a:ext cx="14552" cy="17888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199394" y="2931757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7706192" y="2130900"/>
              <a:ext cx="90000" cy="2503022"/>
              <a:chOff x="2321560" y="1625727"/>
              <a:chExt cx="90000" cy="2503022"/>
            </a:xfrm>
          </p:grpSpPr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2369699" y="1625727"/>
                <a:ext cx="14553" cy="24485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321560" y="4038749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cxnSp>
          <p:nvCxnSpPr>
            <p:cNvPr id="93" name="直接连接符 92"/>
            <p:cNvCxnSpPr>
              <a:cxnSpLocks/>
            </p:cNvCxnSpPr>
            <p:nvPr/>
          </p:nvCxnSpPr>
          <p:spPr bwMode="auto">
            <a:xfrm flipH="1">
              <a:off x="1884659" y="1853075"/>
              <a:ext cx="5066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TextBox 69"/>
          <p:cNvSpPr>
            <a:spLocks noChangeArrowheads="1"/>
          </p:cNvSpPr>
          <p:nvPr/>
        </p:nvSpPr>
        <p:spPr bwMode="auto">
          <a:xfrm>
            <a:off x="636867" y="2911874"/>
            <a:ext cx="1423740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Brand</a:t>
            </a: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: 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 err="1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Dahua</a:t>
            </a: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 overseas</a:t>
            </a:r>
            <a:endParaRPr lang="zh-CN" altLang="en-US" sz="1051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2" name="TextBox 70"/>
          <p:cNvSpPr>
            <a:spLocks noChangeArrowheads="1"/>
          </p:cNvSpPr>
          <p:nvPr/>
        </p:nvSpPr>
        <p:spPr bwMode="auto">
          <a:xfrm>
            <a:off x="5558125" y="2899501"/>
            <a:ext cx="1972388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Positioning:</a:t>
            </a:r>
            <a:endParaRPr lang="en-US" altLang="zh-CN" sz="1051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  <a:p>
            <a:pPr defTabSz="91422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L: Lite</a:t>
            </a:r>
          </a:p>
          <a:p>
            <a:pPr defTabSz="91422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S: Standard</a:t>
            </a:r>
          </a:p>
          <a:p>
            <a:pPr defTabSz="91422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H: High-end</a:t>
            </a:r>
          </a:p>
          <a:p>
            <a:pPr defTabSz="91422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W: Shop-Window</a:t>
            </a:r>
          </a:p>
          <a:p>
            <a:pPr defTabSz="91422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E: </a:t>
            </a: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Calibri" panose="020F0502020204030204" charset="0"/>
              </a:rPr>
              <a:t>Outdoor</a:t>
            </a:r>
          </a:p>
        </p:txBody>
      </p:sp>
      <p:sp>
        <p:nvSpPr>
          <p:cNvPr id="63" name="TextBox 72"/>
          <p:cNvSpPr>
            <a:spLocks noChangeArrowheads="1"/>
          </p:cNvSpPr>
          <p:nvPr/>
        </p:nvSpPr>
        <p:spPr bwMode="auto">
          <a:xfrm>
            <a:off x="7675399" y="2898443"/>
            <a:ext cx="1377520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Resolution</a:t>
            </a: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: 100:&lt;1080P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200: 1080P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400: 4K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800: 8K</a:t>
            </a:r>
          </a:p>
        </p:txBody>
      </p:sp>
      <p:sp>
        <p:nvSpPr>
          <p:cNvPr id="64" name="TextBox 69"/>
          <p:cNvSpPr>
            <a:spLocks noChangeArrowheads="1"/>
          </p:cNvSpPr>
          <p:nvPr/>
        </p:nvSpPr>
        <p:spPr bwMode="auto">
          <a:xfrm>
            <a:off x="4419925" y="3012208"/>
            <a:ext cx="953723" cy="136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Size: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22: 22"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32: 32"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43: 43"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49: 49“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50: 50</a:t>
            </a:r>
            <a:r>
              <a:rPr lang="zh-CN" altLang="en-US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‘’</a:t>
            </a:r>
            <a:endParaRPr lang="en-US" altLang="zh-CN" sz="1051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55: 55"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65: 65"</a:t>
            </a:r>
          </a:p>
        </p:txBody>
      </p:sp>
      <p:sp>
        <p:nvSpPr>
          <p:cNvPr id="65" name="矩形 64"/>
          <p:cNvSpPr/>
          <p:nvPr/>
        </p:nvSpPr>
        <p:spPr>
          <a:xfrm>
            <a:off x="2909893" y="2999850"/>
            <a:ext cx="1721495" cy="41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3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H: Wall-mounted 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V: Floor-standing</a:t>
            </a:r>
            <a:endParaRPr lang="zh-CN" altLang="en-US" sz="1051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754738" y="3571161"/>
            <a:ext cx="1835913" cy="41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LD: Digital Signage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DS: Media Player Box</a:t>
            </a:r>
          </a:p>
        </p:txBody>
      </p:sp>
      <p:sp>
        <p:nvSpPr>
          <p:cNvPr id="67" name="矩形 66"/>
          <p:cNvSpPr/>
          <p:nvPr/>
        </p:nvSpPr>
        <p:spPr>
          <a:xfrm>
            <a:off x="6585344" y="4370866"/>
            <a:ext cx="2419515" cy="1062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System: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AI: Android Indoor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AO: Android Outdoor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WI: Windows Indoor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WO: Windows Outdoor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N: No system</a:t>
            </a:r>
          </a:p>
        </p:txBody>
      </p:sp>
      <p:sp>
        <p:nvSpPr>
          <p:cNvPr id="68" name="矩形 67"/>
          <p:cNvSpPr/>
          <p:nvPr/>
        </p:nvSpPr>
        <p:spPr>
          <a:xfrm>
            <a:off x="10043361" y="3769098"/>
            <a:ext cx="1406519" cy="739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Others: 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T: Touch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A: Air conditioning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D: double-sided</a:t>
            </a:r>
          </a:p>
        </p:txBody>
      </p:sp>
      <p:sp>
        <p:nvSpPr>
          <p:cNvPr id="69" name="矩形 68"/>
          <p:cNvSpPr/>
          <p:nvPr/>
        </p:nvSpPr>
        <p:spPr bwMode="auto">
          <a:xfrm>
            <a:off x="9079950" y="1660451"/>
            <a:ext cx="673015" cy="5239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K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5CF3771F-04F3-41FE-95FF-7FBF584CC8DF}"/>
              </a:ext>
            </a:extLst>
          </p:cNvPr>
          <p:cNvCxnSpPr/>
          <p:nvPr/>
        </p:nvCxnSpPr>
        <p:spPr bwMode="auto">
          <a:xfrm>
            <a:off x="9401331" y="2174031"/>
            <a:ext cx="13603" cy="11017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椭圆 70">
            <a:extLst>
              <a:ext uri="{FF2B5EF4-FFF2-40B4-BE49-F238E27FC236}">
                <a16:creationId xmlns:a16="http://schemas.microsoft.com/office/drawing/2014/main" id="{B7C6CD7B-2215-4D20-A71A-59E18536AFDF}"/>
              </a:ext>
            </a:extLst>
          </p:cNvPr>
          <p:cNvSpPr/>
          <p:nvPr/>
        </p:nvSpPr>
        <p:spPr bwMode="auto">
          <a:xfrm>
            <a:off x="10555965" y="3687274"/>
            <a:ext cx="84127" cy="759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196" fontAlgn="t">
              <a:spcBef>
                <a:spcPct val="0"/>
              </a:spcBef>
              <a:spcAft>
                <a:spcPct val="0"/>
              </a:spcAft>
            </a:pP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2" name="TextBox 72"/>
          <p:cNvSpPr>
            <a:spLocks noChangeArrowheads="1"/>
          </p:cNvSpPr>
          <p:nvPr/>
        </p:nvSpPr>
        <p:spPr bwMode="auto">
          <a:xfrm>
            <a:off x="8872587" y="3356738"/>
            <a:ext cx="1377520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Mainboard: 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K: RK3288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P: PX30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R: 3399…</a:t>
            </a:r>
          </a:p>
        </p:txBody>
      </p:sp>
      <p:sp>
        <p:nvSpPr>
          <p:cNvPr id="50" name="标题 1"/>
          <p:cNvSpPr txBox="1">
            <a:spLocks/>
          </p:cNvSpPr>
          <p:nvPr/>
        </p:nvSpPr>
        <p:spPr>
          <a:xfrm>
            <a:off x="912285" y="482980"/>
            <a:ext cx="11279716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667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altLang="zh-CN" sz="4400" b="0" dirty="0">
                <a:solidFill>
                  <a:schemeClr val="tx1"/>
                </a:solidFill>
                <a:latin typeface="+mj-lt"/>
                <a:ea typeface="+mj-ea"/>
              </a:rPr>
              <a:t>DIGITAL SIGNAGE</a:t>
            </a:r>
            <a:endParaRPr lang="zh-CN" altLang="en-US" sz="4400" b="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31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7606" y="356659"/>
            <a:ext cx="11279716" cy="868363"/>
          </a:xfrm>
        </p:spPr>
        <p:txBody>
          <a:bodyPr/>
          <a:lstStyle/>
          <a:p>
            <a:r>
              <a:rPr lang="en-US" altLang="zh-CN"/>
              <a:t>LED Display</a:t>
            </a:r>
            <a:endParaRPr lang="en-US" altLang="zh-CN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477736" y="3035922"/>
            <a:ext cx="560653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8496300" y="3044614"/>
            <a:ext cx="1630680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A~Z: LED Series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9744288" y="3736340"/>
            <a:ext cx="1716193" cy="6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r>
              <a:rPr lang="en-US" altLang="zh-CN" sz="1600" dirty="0">
                <a:latin typeface="+mn-lt"/>
                <a:ea typeface="+mn-ea"/>
              </a:rPr>
              <a:t>    H: High end</a:t>
            </a:r>
          </a:p>
          <a:p>
            <a:r>
              <a:rPr lang="en-US" altLang="zh-CN" sz="1600" dirty="0">
                <a:latin typeface="+mn-lt"/>
                <a:ea typeface="+mn-ea"/>
              </a:rPr>
              <a:t>A~Z: Normal     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6191674" y="3025141"/>
            <a:ext cx="2449407" cy="5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0.09-99.99: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Pixelpitch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defTabSz="121917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unit: mm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968908" y="153290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388108" y="15329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8880209" y="15224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 flipH="1">
            <a:off x="7376662" y="1942653"/>
            <a:ext cx="654535" cy="34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703108" y="2257831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343991" y="2238947"/>
            <a:ext cx="90000" cy="1424535"/>
            <a:chOff x="2686859" y="2165904"/>
            <a:chExt cx="90000" cy="1424534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62" y="2165904"/>
              <a:ext cx="0" cy="13345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6534024" y="15224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4953225" y="15224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12904" y="2234951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877917" y="2252900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483731" y="3736449"/>
            <a:ext cx="1715854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S: Fine pixel pitch</a:t>
            </a:r>
          </a:p>
          <a:p>
            <a:pPr defTabSz="121917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R: Rental business</a:t>
            </a:r>
          </a:p>
          <a:p>
            <a:pPr defTabSz="121917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G: General</a:t>
            </a:r>
          </a:p>
          <a:p>
            <a:pPr defTabSz="121917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T: Traffic guidance</a:t>
            </a:r>
          </a:p>
          <a:p>
            <a:pPr defTabSz="121917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V: Stadium</a:t>
            </a:r>
          </a:p>
          <a:p>
            <a:pPr defTabSz="121917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Commercial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170">
              <a:spcBef>
                <a:spcPct val="0"/>
              </a:spcBef>
            </a:pPr>
            <a:r>
              <a:rPr lang="en-US" altLang="zh-CN" sz="15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E:Channel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72" name="直接连接符 71"/>
          <p:cNvCxnSpPr/>
          <p:nvPr/>
        </p:nvCxnSpPr>
        <p:spPr bwMode="auto">
          <a:xfrm>
            <a:off x="10534227" y="2164927"/>
            <a:ext cx="0" cy="14816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椭圆 72"/>
          <p:cNvSpPr/>
          <p:nvPr/>
        </p:nvSpPr>
        <p:spPr bwMode="auto">
          <a:xfrm>
            <a:off x="10483427" y="3621194"/>
            <a:ext cx="101600" cy="939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10173991" y="15224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7142" y="2989684"/>
            <a:ext cx="17629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5160" eaLnBrk="0" hangingPunct="0"/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Full Color</a:t>
            </a:r>
          </a:p>
          <a:p>
            <a:pPr defTabSz="1335160" eaLnBrk="0" hangingPunct="0"/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Double Color</a:t>
            </a:r>
          </a:p>
          <a:p>
            <a:pPr defTabSz="1219170">
              <a:spcBef>
                <a:spcPct val="0"/>
              </a:spcBef>
            </a:pP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268225" y="2209105"/>
            <a:ext cx="90000" cy="732840"/>
            <a:chOff x="2686859" y="2857598"/>
            <a:chExt cx="90000" cy="732840"/>
          </a:xfrm>
        </p:grpSpPr>
        <p:cxnSp>
          <p:nvCxnSpPr>
            <p:cNvPr id="40" name="直接连接符 3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椭圆 4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270326" y="3103939"/>
            <a:ext cx="1282957" cy="59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33307" tIns="66648" rIns="133307" bIns="66648">
            <a:spAutoFit/>
          </a:bodyPr>
          <a:lstStyle/>
          <a:p>
            <a:pPr defTabSz="1335160" eaLnBrk="0" hangingPunct="0"/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I： Indoor</a:t>
            </a:r>
          </a:p>
          <a:p>
            <a:pPr defTabSz="1335160" eaLnBrk="0" hangingPunct="0"/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O:  Outdoor</a:t>
            </a:r>
          </a:p>
        </p:txBody>
      </p:sp>
      <p:sp>
        <p:nvSpPr>
          <p:cNvPr id="47" name="矩形 46"/>
          <p:cNvSpPr/>
          <p:nvPr/>
        </p:nvSpPr>
        <p:spPr bwMode="auto">
          <a:xfrm>
            <a:off x="3503712" y="15383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863712" y="2264629"/>
            <a:ext cx="90000" cy="732840"/>
            <a:chOff x="2686859" y="2857598"/>
            <a:chExt cx="90000" cy="732840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椭圆 4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018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8117E10-8BA1-42FD-BBE2-090AE4F076F6}"/>
              </a:ext>
            </a:extLst>
          </p:cNvPr>
          <p:cNvCxnSpPr>
            <a:cxnSpLocks/>
          </p:cNvCxnSpPr>
          <p:nvPr/>
        </p:nvCxnSpPr>
        <p:spPr>
          <a:xfrm>
            <a:off x="3321768" y="2241401"/>
            <a:ext cx="0" cy="27184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Decoder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047958" y="2933839"/>
            <a:ext cx="2061028" cy="154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domestic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DHI-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oversea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OEM-Domestic neutral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600" dirty="0">
              <a:solidFill>
                <a:srgbClr val="000000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072219" y="2916890"/>
            <a:ext cx="1687463" cy="56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600" b="1" dirty="0">
                <a:latin typeface="+mn-lt"/>
                <a:ea typeface="+mn-ea"/>
              </a:rPr>
              <a:t>Extension</a:t>
            </a:r>
            <a:r>
              <a:rPr lang="en-US" altLang="zh-CN" sz="1600" b="1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1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4I-4ch input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5519175" y="2941814"/>
            <a:ext cx="1141773" cy="56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04-H.264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05-H.265</a:t>
            </a:r>
            <a:endParaRPr lang="zh-CN" altLang="en-US" sz="1600" dirty="0">
              <a:solidFill>
                <a:srgbClr val="000000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4284503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09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673471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>
            <a:cxnSpLocks/>
          </p:cNvCxnSpPr>
          <p:nvPr/>
        </p:nvCxnSpPr>
        <p:spPr bwMode="auto">
          <a:xfrm flipH="1">
            <a:off x="7859795" y="1855083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椭圆 108"/>
          <p:cNvSpPr/>
          <p:nvPr/>
        </p:nvSpPr>
        <p:spPr bwMode="auto">
          <a:xfrm>
            <a:off x="3276768" y="491488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4595580" y="2247456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6997791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6027691" y="2261128"/>
            <a:ext cx="90000" cy="732840"/>
            <a:chOff x="2686859" y="2857598"/>
            <a:chExt cx="90000" cy="732840"/>
          </a:xfrm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010687" y="3013668"/>
            <a:ext cx="154080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01-1 channel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04-4 channels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09-9 channels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12-12 channels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15-15 channels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18-18 channels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21-21 channels</a:t>
            </a:r>
            <a:endParaRPr lang="zh-CN" altLang="en-US" sz="1600" dirty="0">
              <a:solidFill>
                <a:srgbClr val="00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8659520" y="2176033"/>
            <a:ext cx="900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5641147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292637" y="149133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927859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NVD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88471" y="2308637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988472" y="4959889"/>
            <a:ext cx="3878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NVD-Network video decoder(New type)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NVS-Network video server(Old type)</a:t>
            </a:r>
            <a:endParaRPr lang="zh-CN" altLang="en-US" sz="1600" dirty="0">
              <a:solidFill>
                <a:srgbClr val="00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9649284" y="149133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73845" y="3978160"/>
            <a:ext cx="1814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/>
              <a:t>Extension 2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4K-4K decoding capacity</a:t>
            </a: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CF3771F-04F3-41FE-95FF-7FBF584CC8DF}"/>
              </a:ext>
            </a:extLst>
          </p:cNvPr>
          <p:cNvCxnSpPr/>
          <p:nvPr/>
        </p:nvCxnSpPr>
        <p:spPr bwMode="auto">
          <a:xfrm>
            <a:off x="10024896" y="2209080"/>
            <a:ext cx="14553" cy="1689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椭圆 52">
            <a:extLst>
              <a:ext uri="{FF2B5EF4-FFF2-40B4-BE49-F238E27FC236}">
                <a16:creationId xmlns:a16="http://schemas.microsoft.com/office/drawing/2014/main" id="{B7C6CD7B-2215-4D20-A71A-59E18536AFDF}"/>
              </a:ext>
            </a:extLst>
          </p:cNvPr>
          <p:cNvSpPr/>
          <p:nvPr/>
        </p:nvSpPr>
        <p:spPr bwMode="auto">
          <a:xfrm>
            <a:off x="9987171" y="385394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2463554" y="1886639"/>
            <a:ext cx="4497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>
            <a:cxnSpLocks/>
          </p:cNvCxnSpPr>
          <p:nvPr/>
        </p:nvCxnSpPr>
        <p:spPr bwMode="auto">
          <a:xfrm flipH="1">
            <a:off x="9216857" y="1876857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7312791" y="2275781"/>
            <a:ext cx="90000" cy="732840"/>
            <a:chOff x="2686859" y="2857598"/>
            <a:chExt cx="90000" cy="732840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6864148" y="3049384"/>
            <a:ext cx="1141773" cy="56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High definition</a:t>
            </a:r>
            <a:endParaRPr lang="zh-CN" altLang="en-US" sz="1600" dirty="0">
              <a:solidFill>
                <a:srgbClr val="000000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19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Video wall controller 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39147" y="2919349"/>
            <a:ext cx="2061028" cy="12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domestic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DHI-Dahua overseas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OEM-Domestic neutral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Null-Overseas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832829" y="3051306"/>
            <a:ext cx="1514420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02-2ch output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328358" y="2986590"/>
            <a:ext cx="1504105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H-HDMI port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4523649" y="2999894"/>
            <a:ext cx="1367236" cy="5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E-Enhanced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D-Distributed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3501875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234743" y="151214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7313879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>
            <a:cxnSpLocks/>
          </p:cNvCxnSpPr>
          <p:nvPr/>
        </p:nvCxnSpPr>
        <p:spPr bwMode="auto">
          <a:xfrm flipH="1">
            <a:off x="8564914" y="1875896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1" name="组合 110"/>
          <p:cNvGrpSpPr/>
          <p:nvPr/>
        </p:nvGrpSpPr>
        <p:grpSpPr>
          <a:xfrm>
            <a:off x="11223823" y="2294147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6191616" y="151214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6487795" y="2233175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5156031" y="2246639"/>
            <a:ext cx="90000" cy="732840"/>
            <a:chOff x="2686859" y="2857598"/>
            <a:chExt cx="90000" cy="732840"/>
          </a:xfrm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0738325" y="3129679"/>
            <a:ext cx="10459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H-Host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Null-Slave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8953511" y="2253749"/>
            <a:ext cx="900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4786624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542383" y="1537671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419048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79660" y="2294147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221125" y="4162024"/>
            <a:ext cx="1858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M-Video wall controller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9745379" y="151214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25198" y="4171238"/>
            <a:ext cx="11131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04-H.264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05-H.265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72571" y="4074452"/>
            <a:ext cx="1244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O-Output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10088881" y="2232149"/>
            <a:ext cx="90000" cy="1779864"/>
            <a:chOff x="2091785" y="1810574"/>
            <a:chExt cx="90000" cy="1779864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>
              <a:stCxn id="47" idx="2"/>
            </p:cNvCxnSpPr>
            <p:nvPr/>
          </p:nvCxnSpPr>
          <p:spPr bwMode="auto">
            <a:xfrm>
              <a:off x="2108282" y="1810574"/>
              <a:ext cx="14553" cy="16898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091785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7621556" y="2253750"/>
            <a:ext cx="90000" cy="1841861"/>
            <a:chOff x="2686859" y="1748577"/>
            <a:chExt cx="90000" cy="1841861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17306" y="1748577"/>
              <a:ext cx="14553" cy="1751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2107070" y="1872149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>
            <a:cxnSpLocks/>
          </p:cNvCxnSpPr>
          <p:nvPr/>
        </p:nvCxnSpPr>
        <p:spPr bwMode="auto">
          <a:xfrm flipH="1">
            <a:off x="4485763" y="1897671"/>
            <a:ext cx="1906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832013" y="151589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直接连接符 47"/>
          <p:cNvCxnSpPr>
            <a:cxnSpLocks/>
          </p:cNvCxnSpPr>
          <p:nvPr/>
        </p:nvCxnSpPr>
        <p:spPr bwMode="auto">
          <a:xfrm flipH="1">
            <a:off x="5741789" y="1886639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接连接符 48"/>
          <p:cNvCxnSpPr>
            <a:cxnSpLocks/>
          </p:cNvCxnSpPr>
          <p:nvPr/>
        </p:nvCxnSpPr>
        <p:spPr bwMode="auto">
          <a:xfrm flipH="1">
            <a:off x="10464801" y="1897671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2785176" y="2232591"/>
            <a:ext cx="90000" cy="1841861"/>
            <a:chOff x="2686859" y="1748577"/>
            <a:chExt cx="90000" cy="1841861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17306" y="1748577"/>
              <a:ext cx="14553" cy="1751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40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Video wall controller 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39147" y="2919349"/>
            <a:ext cx="2061028" cy="12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domestic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DHI-Dahua overseas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OEM-Domestic neutral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Null-Overseas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832829" y="3051306"/>
            <a:ext cx="1514420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01-1ch Input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674776" y="2999319"/>
            <a:ext cx="1504105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I-Input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4818310" y="2999319"/>
            <a:ext cx="1367236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B-BOX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3501875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234743" y="151214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7313879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>
            <a:cxnSpLocks/>
          </p:cNvCxnSpPr>
          <p:nvPr/>
        </p:nvCxnSpPr>
        <p:spPr bwMode="auto">
          <a:xfrm flipH="1">
            <a:off x="8564914" y="1875896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1" name="组合 110"/>
          <p:cNvGrpSpPr/>
          <p:nvPr/>
        </p:nvGrpSpPr>
        <p:grpSpPr>
          <a:xfrm>
            <a:off x="10469098" y="2241847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6191616" y="151214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6487795" y="2233175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5156031" y="2246639"/>
            <a:ext cx="90000" cy="732840"/>
            <a:chOff x="2686859" y="2857598"/>
            <a:chExt cx="90000" cy="732840"/>
          </a:xfrm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0141174" y="3074391"/>
            <a:ext cx="15376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4K-4K 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Encoding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 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8953511" y="2253749"/>
            <a:ext cx="900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4726170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542383" y="1537671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419048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79660" y="2294147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221125" y="4162024"/>
            <a:ext cx="1858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N-Network 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25198" y="4171238"/>
            <a:ext cx="11131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04-H.264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05-H.265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7621556" y="2253750"/>
            <a:ext cx="90000" cy="1841861"/>
            <a:chOff x="2686859" y="1748577"/>
            <a:chExt cx="90000" cy="1841861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17306" y="1748577"/>
              <a:ext cx="14553" cy="1751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2107070" y="1872149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102970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直接连接符 47"/>
          <p:cNvCxnSpPr>
            <a:cxnSpLocks/>
          </p:cNvCxnSpPr>
          <p:nvPr/>
        </p:nvCxnSpPr>
        <p:spPr bwMode="auto">
          <a:xfrm flipH="1">
            <a:off x="5741789" y="1886639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接连接符 48"/>
          <p:cNvCxnSpPr>
            <a:cxnSpLocks/>
          </p:cNvCxnSpPr>
          <p:nvPr/>
        </p:nvCxnSpPr>
        <p:spPr bwMode="auto">
          <a:xfrm flipH="1">
            <a:off x="9550401" y="1897671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2785176" y="2232591"/>
            <a:ext cx="90000" cy="1841861"/>
            <a:chOff x="2686859" y="1748577"/>
            <a:chExt cx="90000" cy="1841861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17306" y="1748577"/>
              <a:ext cx="14553" cy="1751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3550404" y="3010797"/>
            <a:ext cx="1367236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E-Encoding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3868003" y="2297943"/>
            <a:ext cx="90000" cy="732840"/>
            <a:chOff x="2686859" y="2857598"/>
            <a:chExt cx="90000" cy="732840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63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Mobile </a:t>
            </a:r>
            <a:r>
              <a:rPr lang="en-US" altLang="zh-CN" dirty="0" smtClean="0"/>
              <a:t>DVR/NVR</a:t>
            </a:r>
            <a:endParaRPr lang="zh-CN" altLang="en-US" dirty="0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1EAA08F4-1D23-4129-8F18-F0AB45A4106A}"/>
              </a:ext>
            </a:extLst>
          </p:cNvPr>
          <p:cNvSpPr/>
          <p:nvPr/>
        </p:nvSpPr>
        <p:spPr bwMode="auto">
          <a:xfrm>
            <a:off x="1225010" y="198972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BDF70E35-0F9A-401E-9325-3D0990306A1F}"/>
              </a:ext>
            </a:extLst>
          </p:cNvPr>
          <p:cNvSpPr/>
          <p:nvPr/>
        </p:nvSpPr>
        <p:spPr bwMode="auto">
          <a:xfrm>
            <a:off x="5106222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02679B10-61DB-4EA3-BA2B-043A58ED082B}"/>
              </a:ext>
            </a:extLst>
          </p:cNvPr>
          <p:cNvSpPr/>
          <p:nvPr/>
        </p:nvSpPr>
        <p:spPr bwMode="auto">
          <a:xfrm>
            <a:off x="6304927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CE0388F2-9ABB-42C7-82B1-F5A01A3F98E3}"/>
              </a:ext>
            </a:extLst>
          </p:cNvPr>
          <p:cNvSpPr/>
          <p:nvPr/>
        </p:nvSpPr>
        <p:spPr bwMode="auto">
          <a:xfrm>
            <a:off x="8702338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20FFC27C-1627-4998-9096-BA1E1C54FE0B}"/>
              </a:ext>
            </a:extLst>
          </p:cNvPr>
          <p:cNvSpPr/>
          <p:nvPr/>
        </p:nvSpPr>
        <p:spPr bwMode="auto">
          <a:xfrm>
            <a:off x="3907516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</a:p>
        </p:txBody>
      </p: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E95292CE-A4AF-4910-AE81-7F8B17F64D55}"/>
              </a:ext>
            </a:extLst>
          </p:cNvPr>
          <p:cNvCxnSpPr>
            <a:cxnSpLocks/>
          </p:cNvCxnSpPr>
          <p:nvPr/>
        </p:nvCxnSpPr>
        <p:spPr bwMode="auto">
          <a:xfrm>
            <a:off x="9515656" y="2349720"/>
            <a:ext cx="3807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801927CB-E8A7-49B7-9225-9BD9CF5F587A}"/>
              </a:ext>
            </a:extLst>
          </p:cNvPr>
          <p:cNvGrpSpPr/>
          <p:nvPr/>
        </p:nvGrpSpPr>
        <p:grpSpPr>
          <a:xfrm>
            <a:off x="4231744" y="2702988"/>
            <a:ext cx="90000" cy="456285"/>
            <a:chOff x="2877841" y="1508514"/>
            <a:chExt cx="67500" cy="342214"/>
          </a:xfrm>
        </p:grpSpPr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F6F390AE-9DF9-48ED-A007-D72ACB4E99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9E52822A-C164-402D-80FD-F4FA7872ABC3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281EA4DF-CF92-423B-9931-B58988BC5DF2}"/>
              </a:ext>
            </a:extLst>
          </p:cNvPr>
          <p:cNvGrpSpPr/>
          <p:nvPr/>
        </p:nvGrpSpPr>
        <p:grpSpPr>
          <a:xfrm>
            <a:off x="5479883" y="2702988"/>
            <a:ext cx="90000" cy="456285"/>
            <a:chOff x="2877841" y="1508514"/>
            <a:chExt cx="67500" cy="342214"/>
          </a:xfrm>
        </p:grpSpPr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F9CE8641-F4C5-44EB-A2FF-5566CFE45B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C7CCD431-0EF3-40E1-9010-9C1C0CE05380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79F3FFEE-6DEC-46F7-8982-4555095E1BAA}"/>
              </a:ext>
            </a:extLst>
          </p:cNvPr>
          <p:cNvGrpSpPr/>
          <p:nvPr/>
        </p:nvGrpSpPr>
        <p:grpSpPr>
          <a:xfrm>
            <a:off x="6651889" y="2733804"/>
            <a:ext cx="90000" cy="1450199"/>
            <a:chOff x="2892749" y="1508514"/>
            <a:chExt cx="67500" cy="1087648"/>
          </a:xfrm>
        </p:grpSpPr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CBAB0AB8-BCD1-4659-A035-43F41987F3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9017" cy="10451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B71827C1-8370-4910-9A6B-7C344D1F3253}"/>
                </a:ext>
              </a:extLst>
            </p:cNvPr>
            <p:cNvSpPr/>
            <p:nvPr/>
          </p:nvSpPr>
          <p:spPr bwMode="auto">
            <a:xfrm>
              <a:off x="2892749" y="252866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CA093DDA-D0CD-4993-98AC-5545F4F72790}"/>
              </a:ext>
            </a:extLst>
          </p:cNvPr>
          <p:cNvGrpSpPr/>
          <p:nvPr/>
        </p:nvGrpSpPr>
        <p:grpSpPr>
          <a:xfrm>
            <a:off x="9038288" y="2733803"/>
            <a:ext cx="90000" cy="456285"/>
            <a:chOff x="2877841" y="1508514"/>
            <a:chExt cx="67500" cy="342214"/>
          </a:xfrm>
        </p:grpSpPr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DAB65E7B-18A1-421D-BA87-29A3988325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B3F6C298-8202-4D95-842E-22689D4DF1DC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06" name="矩形 105">
            <a:extLst>
              <a:ext uri="{FF2B5EF4-FFF2-40B4-BE49-F238E27FC236}">
                <a16:creationId xmlns:a16="http://schemas.microsoft.com/office/drawing/2014/main" id="{02679B10-61DB-4EA3-BA2B-043A58ED082B}"/>
              </a:ext>
            </a:extLst>
          </p:cNvPr>
          <p:cNvSpPr/>
          <p:nvPr/>
        </p:nvSpPr>
        <p:spPr bwMode="auto">
          <a:xfrm>
            <a:off x="7503632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9992383" y="1989720"/>
            <a:ext cx="9009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GFWI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855" y="3481803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1574345" y="2776348"/>
            <a:ext cx="94216" cy="725540"/>
            <a:chOff x="2686859" y="2864898"/>
            <a:chExt cx="90000" cy="725540"/>
          </a:xfrm>
        </p:grpSpPr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3793407" y="3117845"/>
            <a:ext cx="1056675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Series</a:t>
            </a:r>
            <a:r>
              <a:rPr lang="en-US" altLang="zh-CN" sz="1467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Mobile</a:t>
            </a: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79F3FFEE-6DEC-46F7-8982-4555095E1BAA}"/>
              </a:ext>
            </a:extLst>
          </p:cNvPr>
          <p:cNvGrpSpPr/>
          <p:nvPr/>
        </p:nvGrpSpPr>
        <p:grpSpPr>
          <a:xfrm>
            <a:off x="7886160" y="2733803"/>
            <a:ext cx="90000" cy="456285"/>
            <a:chOff x="2877841" y="1508514"/>
            <a:chExt cx="67500" cy="342214"/>
          </a:xfrm>
        </p:grpSpPr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CBAB0AB8-BCD1-4659-A035-43F41987F3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B71827C1-8370-4910-9A6B-7C344D1F3253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79F3FFEE-6DEC-46F7-8982-4555095E1BAA}"/>
              </a:ext>
            </a:extLst>
          </p:cNvPr>
          <p:cNvGrpSpPr/>
          <p:nvPr/>
        </p:nvGrpSpPr>
        <p:grpSpPr>
          <a:xfrm>
            <a:off x="10376427" y="2733803"/>
            <a:ext cx="90000" cy="456285"/>
            <a:chOff x="2877841" y="1508514"/>
            <a:chExt cx="67500" cy="342214"/>
          </a:xfrm>
        </p:grpSpPr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CBAB0AB8-BCD1-4659-A035-43F41987F3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B71827C1-8370-4910-9A6B-7C344D1F3253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1" name="TextBox 69">
            <a:extLst>
              <a:ext uri="{FF2B5EF4-FFF2-40B4-BE49-F238E27FC236}">
                <a16:creationId xmlns:a16="http://schemas.microsoft.com/office/drawing/2014/main" id="{064F07F3-010F-4C8C-83EC-8C04958C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185" y="3180746"/>
            <a:ext cx="1108661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Type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CVR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NVR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893171" y="4380638"/>
            <a:ext cx="1506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Positioning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1: Entry level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4: Professional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6~9: High-end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00096" y="3181723"/>
            <a:ext cx="115212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b="1" dirty="0"/>
              <a:t>    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HDD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1HDD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2HDD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80760" y="3162862"/>
            <a:ext cx="1438758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b="1" dirty="0"/>
              <a:t>   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Channel</a:t>
            </a:r>
            <a:r>
              <a:rPr lang="en-US" altLang="zh-CN" sz="1467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04=4 channels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08=8 channels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12=12 channels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872372" y="3114359"/>
            <a:ext cx="1617132" cy="11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Module</a:t>
            </a:r>
            <a:r>
              <a:rPr lang="en-US" altLang="zh-CN" sz="1467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G: GPS</a:t>
            </a:r>
          </a:p>
          <a:p>
            <a:pPr>
              <a:spcBef>
                <a:spcPct val="0"/>
              </a:spcBef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4G</a:t>
            </a:r>
          </a:p>
          <a:p>
            <a:pPr>
              <a:spcBef>
                <a:spcPct val="0"/>
              </a:spcBef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WiFi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I</a:t>
            </a:r>
            <a:r>
              <a:rPr lang="en-US" altLang="zh-CN" sz="1400" dirty="0" smtClean="0"/>
              <a:t>ntelligence</a:t>
            </a:r>
            <a:endParaRPr lang="zh-CN" altLang="zh-CN" sz="1400" dirty="0"/>
          </a:p>
        </p:txBody>
      </p: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E95292CE-A4AF-4910-AE81-7F8B17F64D55}"/>
              </a:ext>
            </a:extLst>
          </p:cNvPr>
          <p:cNvCxnSpPr>
            <a:cxnSpLocks/>
          </p:cNvCxnSpPr>
          <p:nvPr/>
        </p:nvCxnSpPr>
        <p:spPr bwMode="auto">
          <a:xfrm>
            <a:off x="2085439" y="2349760"/>
            <a:ext cx="3807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BDF70E35-0F9A-401E-9325-3D0990306A1F}"/>
              </a:ext>
            </a:extLst>
          </p:cNvPr>
          <p:cNvSpPr/>
          <p:nvPr/>
        </p:nvSpPr>
        <p:spPr bwMode="auto">
          <a:xfrm>
            <a:off x="2576403" y="199906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81EA4DF-CF92-423B-9931-B58988BC5DF2}"/>
              </a:ext>
            </a:extLst>
          </p:cNvPr>
          <p:cNvGrpSpPr/>
          <p:nvPr/>
        </p:nvGrpSpPr>
        <p:grpSpPr>
          <a:xfrm>
            <a:off x="2950064" y="2712330"/>
            <a:ext cx="90000" cy="1758308"/>
            <a:chOff x="2877841" y="1508514"/>
            <a:chExt cx="67500" cy="131873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9CE8641-F4C5-44EB-A2FF-5566CFE45B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1253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7CCD431-0EF3-40E1-9010-9C1C0CE05380}"/>
                </a:ext>
              </a:extLst>
            </p:cNvPr>
            <p:cNvSpPr/>
            <p:nvPr/>
          </p:nvSpPr>
          <p:spPr bwMode="auto">
            <a:xfrm>
              <a:off x="2877841" y="27597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E95292CE-A4AF-4910-AE81-7F8B17F64D55}"/>
              </a:ext>
            </a:extLst>
          </p:cNvPr>
          <p:cNvCxnSpPr>
            <a:cxnSpLocks/>
          </p:cNvCxnSpPr>
          <p:nvPr/>
        </p:nvCxnSpPr>
        <p:spPr bwMode="auto">
          <a:xfrm>
            <a:off x="3412688" y="2349720"/>
            <a:ext cx="3807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文本框 45"/>
          <p:cNvSpPr txBox="1"/>
          <p:nvPr/>
        </p:nvSpPr>
        <p:spPr>
          <a:xfrm>
            <a:off x="1880386" y="4657919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Brand: </a:t>
            </a:r>
            <a:r>
              <a:rPr lang="en-US" altLang="zh-CN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Hirige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579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Public Lens (new)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3022162" y="158234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D1CD3E-C3B5-4E95-B388-457F82E2882F}"/>
              </a:ext>
            </a:extLst>
          </p:cNvPr>
          <p:cNvSpPr/>
          <p:nvPr/>
        </p:nvSpPr>
        <p:spPr bwMode="auto">
          <a:xfrm>
            <a:off x="766223" y="15756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415579" y="15756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68D88D4-83D8-4011-8DA8-ABBB4FA1B26E}"/>
              </a:ext>
            </a:extLst>
          </p:cNvPr>
          <p:cNvSpPr/>
          <p:nvPr/>
        </p:nvSpPr>
        <p:spPr bwMode="auto">
          <a:xfrm>
            <a:off x="4051048" y="157567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1996273" y="157567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PFL 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7D45BBE-A025-451B-8320-0349DB6D9497}"/>
              </a:ext>
            </a:extLst>
          </p:cNvPr>
          <p:cNvCxnSpPr>
            <a:cxnSpLocks/>
          </p:cNvCxnSpPr>
          <p:nvPr/>
        </p:nvCxnSpPr>
        <p:spPr bwMode="auto">
          <a:xfrm flipH="1">
            <a:off x="1635975" y="1944786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26">
            <a:extLst>
              <a:ext uri="{FF2B5EF4-FFF2-40B4-BE49-F238E27FC236}">
                <a16:creationId xmlns:a16="http://schemas.microsoft.com/office/drawing/2014/main" id="{892E0AA4-3FBA-4AED-AB93-D94B6DBB9B28}"/>
              </a:ext>
            </a:extLst>
          </p:cNvPr>
          <p:cNvSpPr txBox="1"/>
          <p:nvPr/>
        </p:nvSpPr>
        <p:spPr>
          <a:xfrm>
            <a:off x="1779513" y="3017720"/>
            <a:ext cx="15274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Optical lens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049A6C0-E1BA-4836-BB69-68590413B319}"/>
              </a:ext>
            </a:extLst>
          </p:cNvPr>
          <p:cNvSpPr/>
          <p:nvPr/>
        </p:nvSpPr>
        <p:spPr bwMode="auto">
          <a:xfrm>
            <a:off x="3373411" y="446405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FF05084D-4EA1-4CF8-BA4E-886ED76E6251}"/>
              </a:ext>
            </a:extLst>
          </p:cNvPr>
          <p:cNvSpPr txBox="1"/>
          <p:nvPr/>
        </p:nvSpPr>
        <p:spPr>
          <a:xfrm>
            <a:off x="2837662" y="4538897"/>
            <a:ext cx="157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Short focal length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5450B14-34E3-450A-A9D0-1798F4FC2654}"/>
              </a:ext>
            </a:extLst>
          </p:cNvPr>
          <p:cNvGrpSpPr/>
          <p:nvPr/>
        </p:nvGrpSpPr>
        <p:grpSpPr>
          <a:xfrm>
            <a:off x="2380026" y="2302344"/>
            <a:ext cx="90000" cy="732840"/>
            <a:chOff x="2686859" y="2857598"/>
            <a:chExt cx="90000" cy="73284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3ABC588-EBC1-40C7-A94C-11F60FA0D94D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E6D2627-C26B-4AD7-9030-70EA72F14460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45109D6-A253-4057-BB57-C190E4662705}"/>
              </a:ext>
            </a:extLst>
          </p:cNvPr>
          <p:cNvSpPr txBox="1"/>
          <p:nvPr/>
        </p:nvSpPr>
        <p:spPr>
          <a:xfrm>
            <a:off x="6372228" y="3035681"/>
            <a:ext cx="1182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6=6MP</a:t>
            </a: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8=8MP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9=9MP</a:t>
            </a: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10=10MP</a:t>
            </a: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12=12MP</a:t>
            </a:r>
            <a:endParaRPr lang="fr-FR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FA06609-76E1-4425-8248-072C01EAE01C}"/>
              </a:ext>
            </a:extLst>
          </p:cNvPr>
          <p:cNvSpPr/>
          <p:nvPr/>
        </p:nvSpPr>
        <p:spPr bwMode="auto">
          <a:xfrm>
            <a:off x="5501238" y="158234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04D32C32-A2D5-49D1-A0BD-16FC83586939}"/>
              </a:ext>
            </a:extLst>
          </p:cNvPr>
          <p:cNvCxnSpPr>
            <a:cxnSpLocks/>
          </p:cNvCxnSpPr>
          <p:nvPr/>
        </p:nvCxnSpPr>
        <p:spPr bwMode="auto">
          <a:xfrm flipH="1">
            <a:off x="5077567" y="1945753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433340F-7E04-486B-9AB3-9AC1A197CEB4}"/>
              </a:ext>
            </a:extLst>
          </p:cNvPr>
          <p:cNvGrpSpPr/>
          <p:nvPr/>
        </p:nvGrpSpPr>
        <p:grpSpPr>
          <a:xfrm>
            <a:off x="6788369" y="2307667"/>
            <a:ext cx="90000" cy="732840"/>
            <a:chOff x="2686859" y="2857598"/>
            <a:chExt cx="90000" cy="732840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0C6A839-9BD8-474F-8318-1D5E2EC0BB5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9056443-F4A3-4BF4-8AEB-097C2F97BF3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6439078" y="15756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D3974340-BB3F-4AC5-B8EC-FBD0A15658F8}"/>
              </a:ext>
            </a:extLst>
          </p:cNvPr>
          <p:cNvCxnSpPr>
            <a:cxnSpLocks/>
          </p:cNvCxnSpPr>
          <p:nvPr/>
        </p:nvCxnSpPr>
        <p:spPr bwMode="auto">
          <a:xfrm>
            <a:off x="3413726" y="2321003"/>
            <a:ext cx="0" cy="2154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椭圆 46">
            <a:extLst>
              <a:ext uri="{FF2B5EF4-FFF2-40B4-BE49-F238E27FC236}">
                <a16:creationId xmlns:a16="http://schemas.microsoft.com/office/drawing/2014/main" id="{5049A6C0-E1BA-4836-BB69-68590413B319}"/>
              </a:ext>
            </a:extLst>
          </p:cNvPr>
          <p:cNvSpPr/>
          <p:nvPr/>
        </p:nvSpPr>
        <p:spPr bwMode="auto">
          <a:xfrm>
            <a:off x="4388488" y="446405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29">
            <a:extLst>
              <a:ext uri="{FF2B5EF4-FFF2-40B4-BE49-F238E27FC236}">
                <a16:creationId xmlns:a16="http://schemas.microsoft.com/office/drawing/2014/main" id="{FF05084D-4EA1-4CF8-BA4E-886ED76E6251}"/>
              </a:ext>
            </a:extLst>
          </p:cNvPr>
          <p:cNvSpPr txBox="1"/>
          <p:nvPr/>
        </p:nvSpPr>
        <p:spPr>
          <a:xfrm>
            <a:off x="3858457" y="4532230"/>
            <a:ext cx="157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Telephoto focal length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D3974340-BB3F-4AC5-B8EC-FBD0A15658F8}"/>
              </a:ext>
            </a:extLst>
          </p:cNvPr>
          <p:cNvCxnSpPr>
            <a:cxnSpLocks/>
          </p:cNvCxnSpPr>
          <p:nvPr/>
        </p:nvCxnSpPr>
        <p:spPr bwMode="auto">
          <a:xfrm>
            <a:off x="4434520" y="2314335"/>
            <a:ext cx="0" cy="2154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29">
            <a:extLst>
              <a:ext uri="{FF2B5EF4-FFF2-40B4-BE49-F238E27FC236}">
                <a16:creationId xmlns:a16="http://schemas.microsoft.com/office/drawing/2014/main" id="{745109D6-A253-4057-BB57-C190E4662705}"/>
              </a:ext>
            </a:extLst>
          </p:cNvPr>
          <p:cNvSpPr txBox="1"/>
          <p:nvPr/>
        </p:nvSpPr>
        <p:spPr>
          <a:xfrm>
            <a:off x="5262207" y="3041852"/>
            <a:ext cx="1451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Image size:</a:t>
            </a:r>
          </a:p>
          <a:p>
            <a:r>
              <a:rPr lang="pt-BR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A=1/1.7"</a:t>
            </a:r>
          </a:p>
          <a:p>
            <a:r>
              <a:rPr lang="pt-BR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B=1/1.8"</a:t>
            </a:r>
          </a:p>
          <a:p>
            <a:r>
              <a:rPr lang="pt-BR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C=1/2"</a:t>
            </a:r>
          </a:p>
          <a:p>
            <a:r>
              <a:rPr lang="pt-BR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D=1/2.5"</a:t>
            </a:r>
          </a:p>
          <a:p>
            <a:r>
              <a:rPr lang="pt-BR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E=1/2.7"</a:t>
            </a:r>
          </a:p>
          <a:p>
            <a:r>
              <a:rPr lang="pt-BR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F=1/3"</a:t>
            </a:r>
          </a:p>
          <a:p>
            <a:r>
              <a:rPr lang="pt-BR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G=2/3"</a:t>
            </a:r>
          </a:p>
          <a:p>
            <a:r>
              <a:rPr lang="pt-BR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H=3/4"</a:t>
            </a:r>
          </a:p>
          <a:p>
            <a:r>
              <a:rPr lang="pt-BR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J=4/3"</a:t>
            </a:r>
          </a:p>
          <a:p>
            <a:r>
              <a:rPr lang="pt-BR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K=1"</a:t>
            </a:r>
          </a:p>
          <a:p>
            <a:r>
              <a:rPr lang="pt-BR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L=1.1"</a:t>
            </a:r>
            <a:endParaRPr lang="fr-FR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8433340F-7E04-486B-9AB3-9AC1A197CEB4}"/>
              </a:ext>
            </a:extLst>
          </p:cNvPr>
          <p:cNvGrpSpPr/>
          <p:nvPr/>
        </p:nvGrpSpPr>
        <p:grpSpPr>
          <a:xfrm>
            <a:off x="5812935" y="2321003"/>
            <a:ext cx="90000" cy="732840"/>
            <a:chOff x="2686859" y="2857598"/>
            <a:chExt cx="90000" cy="732840"/>
          </a:xfrm>
        </p:grpSpPr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B0C6A839-9BD8-474F-8318-1D5E2EC0BB5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9056443-F4A3-4BF4-8AEB-097C2F97BF3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5" name="TextBox 29">
            <a:extLst>
              <a:ext uri="{FF2B5EF4-FFF2-40B4-BE49-F238E27FC236}">
                <a16:creationId xmlns:a16="http://schemas.microsoft.com/office/drawing/2014/main" id="{745109D6-A253-4057-BB57-C190E4662705}"/>
              </a:ext>
            </a:extLst>
          </p:cNvPr>
          <p:cNvSpPr txBox="1"/>
          <p:nvPr/>
        </p:nvSpPr>
        <p:spPr>
          <a:xfrm>
            <a:off x="7467733" y="4296933"/>
            <a:ext cx="1996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IRIS</a:t>
            </a:r>
            <a:r>
              <a:rPr lang="zh-CN" alt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fr-FR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DC-iris</a:t>
            </a: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Focus iris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P-iris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 Manual iris</a:t>
            </a: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 driver iris</a:t>
            </a:r>
            <a:endParaRPr lang="fr-FR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8354752" y="158234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03492" y="2295676"/>
            <a:ext cx="90000" cy="2058917"/>
            <a:chOff x="7703492" y="2295676"/>
            <a:chExt cx="90000" cy="2058917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5049A6C0-E1BA-4836-BB69-68590413B319}"/>
                </a:ext>
              </a:extLst>
            </p:cNvPr>
            <p:cNvSpPr/>
            <p:nvPr/>
          </p:nvSpPr>
          <p:spPr bwMode="auto">
            <a:xfrm>
              <a:off x="7703492" y="426459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D3974340-BB3F-4AC5-B8EC-FBD0A15658F8}"/>
                </a:ext>
              </a:extLst>
            </p:cNvPr>
            <p:cNvCxnSpPr>
              <a:cxnSpLocks/>
              <a:stCxn id="7" idx="2"/>
            </p:cNvCxnSpPr>
            <p:nvPr/>
          </p:nvCxnSpPr>
          <p:spPr bwMode="auto">
            <a:xfrm flipH="1">
              <a:off x="7748942" y="2295676"/>
              <a:ext cx="26637" cy="1973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TextBox 29">
            <a:extLst>
              <a:ext uri="{FF2B5EF4-FFF2-40B4-BE49-F238E27FC236}">
                <a16:creationId xmlns:a16="http://schemas.microsoft.com/office/drawing/2014/main" id="{745109D6-A253-4057-BB57-C190E4662705}"/>
              </a:ext>
            </a:extLst>
          </p:cNvPr>
          <p:cNvSpPr txBox="1"/>
          <p:nvPr/>
        </p:nvSpPr>
        <p:spPr>
          <a:xfrm>
            <a:off x="8109225" y="3041852"/>
            <a:ext cx="1650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Motorized lens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8433340F-7E04-486B-9AB3-9AC1A197CEB4}"/>
              </a:ext>
            </a:extLst>
          </p:cNvPr>
          <p:cNvGrpSpPr/>
          <p:nvPr/>
        </p:nvGrpSpPr>
        <p:grpSpPr>
          <a:xfrm>
            <a:off x="8659954" y="2321003"/>
            <a:ext cx="90000" cy="732840"/>
            <a:chOff x="2686859" y="2857598"/>
            <a:chExt cx="90000" cy="732840"/>
          </a:xfrm>
        </p:grpSpPr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B0C6A839-9BD8-474F-8318-1D5E2EC0BB5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C9056443-F4A3-4BF4-8AEB-097C2F97BF3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2FA06609-76E1-4425-8248-072C01EAE01C}"/>
              </a:ext>
            </a:extLst>
          </p:cNvPr>
          <p:cNvSpPr/>
          <p:nvPr/>
        </p:nvSpPr>
        <p:spPr bwMode="auto">
          <a:xfrm>
            <a:off x="9549778" y="158234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04D32C32-A2D5-49D1-A0BD-16FC83586939}"/>
              </a:ext>
            </a:extLst>
          </p:cNvPr>
          <p:cNvCxnSpPr>
            <a:cxnSpLocks/>
          </p:cNvCxnSpPr>
          <p:nvPr/>
        </p:nvCxnSpPr>
        <p:spPr bwMode="auto">
          <a:xfrm flipH="1">
            <a:off x="9205826" y="1947728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组合 43"/>
          <p:cNvGrpSpPr/>
          <p:nvPr/>
        </p:nvGrpSpPr>
        <p:grpSpPr>
          <a:xfrm>
            <a:off x="9845009" y="2309148"/>
            <a:ext cx="90000" cy="2058917"/>
            <a:chOff x="7703492" y="2295676"/>
            <a:chExt cx="90000" cy="2058917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049A6C0-E1BA-4836-BB69-68590413B319}"/>
                </a:ext>
              </a:extLst>
            </p:cNvPr>
            <p:cNvSpPr/>
            <p:nvPr/>
          </p:nvSpPr>
          <p:spPr bwMode="auto">
            <a:xfrm>
              <a:off x="7703492" y="426459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D3974340-BB3F-4AC5-B8EC-FBD0A15658F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48942" y="2295676"/>
              <a:ext cx="26637" cy="1973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2FA06609-76E1-4425-8248-072C01EAE01C}"/>
              </a:ext>
            </a:extLst>
          </p:cNvPr>
          <p:cNvSpPr/>
          <p:nvPr/>
        </p:nvSpPr>
        <p:spPr bwMode="auto">
          <a:xfrm>
            <a:off x="10508237" y="158914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73329" y="3041852"/>
            <a:ext cx="124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Infrared ray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433340F-7E04-486B-9AB3-9AC1A197CEB4}"/>
              </a:ext>
            </a:extLst>
          </p:cNvPr>
          <p:cNvGrpSpPr/>
          <p:nvPr/>
        </p:nvGrpSpPr>
        <p:grpSpPr>
          <a:xfrm>
            <a:off x="10843177" y="2321003"/>
            <a:ext cx="90000" cy="732840"/>
            <a:chOff x="2686859" y="2857598"/>
            <a:chExt cx="90000" cy="732840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B0C6A839-9BD8-474F-8318-1D5E2EC0BB5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9056443-F4A3-4BF4-8AEB-097C2F97BF3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9152661" y="4380680"/>
            <a:ext cx="264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zh-CN" alt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istinguish </a:t>
            </a: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models</a:t>
            </a:r>
            <a:endParaRPr lang="zh-CN" alt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61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Audio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5409789" y="179591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D1CD3E-C3B5-4E95-B388-457F82E2882F}"/>
              </a:ext>
            </a:extLst>
          </p:cNvPr>
          <p:cNvSpPr/>
          <p:nvPr/>
        </p:nvSpPr>
        <p:spPr bwMode="auto">
          <a:xfrm>
            <a:off x="2487800" y="179591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E74781-157E-4591-ABF1-407A64C0C17B}"/>
              </a:ext>
            </a:extLst>
          </p:cNvPr>
          <p:cNvSpPr/>
          <p:nvPr/>
        </p:nvSpPr>
        <p:spPr bwMode="auto">
          <a:xfrm>
            <a:off x="9031393" y="179591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68D88D4-83D8-4011-8DA8-ABBB4FA1B26E}"/>
              </a:ext>
            </a:extLst>
          </p:cNvPr>
          <p:cNvSpPr/>
          <p:nvPr/>
        </p:nvSpPr>
        <p:spPr bwMode="auto">
          <a:xfrm>
            <a:off x="6616991" y="179591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4202588" y="179591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7D45BBE-A025-451B-8320-0349DB6D9497}"/>
              </a:ext>
            </a:extLst>
          </p:cNvPr>
          <p:cNvCxnSpPr>
            <a:cxnSpLocks/>
          </p:cNvCxnSpPr>
          <p:nvPr/>
        </p:nvCxnSpPr>
        <p:spPr bwMode="auto">
          <a:xfrm flipH="1">
            <a:off x="3650850" y="215591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26">
            <a:extLst>
              <a:ext uri="{FF2B5EF4-FFF2-40B4-BE49-F238E27FC236}">
                <a16:creationId xmlns:a16="http://schemas.microsoft.com/office/drawing/2014/main" id="{892E0AA4-3FBA-4AED-AB93-D94B6DBB9B28}"/>
              </a:ext>
            </a:extLst>
          </p:cNvPr>
          <p:cNvSpPr txBox="1"/>
          <p:nvPr/>
        </p:nvSpPr>
        <p:spPr>
          <a:xfrm>
            <a:off x="5187314" y="3237957"/>
            <a:ext cx="152749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Pickup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Speaker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T: Talk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Patch cord</a:t>
            </a:r>
          </a:p>
          <a:p>
            <a:endParaRPr lang="en-US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FF05084D-4EA1-4CF8-BA4E-886ED76E6251}"/>
              </a:ext>
            </a:extLst>
          </p:cNvPr>
          <p:cNvSpPr txBox="1"/>
          <p:nvPr/>
        </p:nvSpPr>
        <p:spPr>
          <a:xfrm>
            <a:off x="6645117" y="3237957"/>
            <a:ext cx="11952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</a:p>
          <a:p>
            <a:r>
              <a:rPr lang="it-IT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Lite</a:t>
            </a:r>
          </a:p>
          <a:p>
            <a:r>
              <a:rPr lang="it-IT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Pro</a:t>
            </a:r>
          </a:p>
          <a:p>
            <a:r>
              <a:rPr lang="it-IT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Ultra</a:t>
            </a: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5450B14-34E3-450A-A9D0-1798F4FC2654}"/>
              </a:ext>
            </a:extLst>
          </p:cNvPr>
          <p:cNvGrpSpPr/>
          <p:nvPr/>
        </p:nvGrpSpPr>
        <p:grpSpPr>
          <a:xfrm>
            <a:off x="5787827" y="2522580"/>
            <a:ext cx="90000" cy="732840"/>
            <a:chOff x="2686859" y="2857598"/>
            <a:chExt cx="90000" cy="73284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3ABC588-EBC1-40C7-A94C-11F60FA0D94D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E6D2627-C26B-4AD7-9030-70EA72F14460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TextBox 29">
            <a:extLst>
              <a:ext uri="{FF2B5EF4-FFF2-40B4-BE49-F238E27FC236}">
                <a16:creationId xmlns:a16="http://schemas.microsoft.com/office/drawing/2014/main" id="{27FC13AD-2B49-4B80-8A29-1D84946EB082}"/>
              </a:ext>
            </a:extLst>
          </p:cNvPr>
          <p:cNvSpPr txBox="1"/>
          <p:nvPr/>
        </p:nvSpPr>
        <p:spPr>
          <a:xfrm>
            <a:off x="7829111" y="3237957"/>
            <a:ext cx="1259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Reserve: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0~9 </a:t>
            </a: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DD5C5D6-2AC0-4098-A665-E5762A723974}"/>
              </a:ext>
            </a:extLst>
          </p:cNvPr>
          <p:cNvGrpSpPr/>
          <p:nvPr/>
        </p:nvGrpSpPr>
        <p:grpSpPr>
          <a:xfrm>
            <a:off x="8206881" y="2507555"/>
            <a:ext cx="90000" cy="732840"/>
            <a:chOff x="2686859" y="2857598"/>
            <a:chExt cx="90000" cy="732840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29D9A77-95AF-459F-81E0-6901A40A4E0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17E8A4F-0B4E-4F7E-9D06-BE4284DFA252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E55FDA6-05CC-453B-B73D-AE6C58BF0442}"/>
              </a:ext>
            </a:extLst>
          </p:cNvPr>
          <p:cNvGrpSpPr/>
          <p:nvPr/>
        </p:nvGrpSpPr>
        <p:grpSpPr>
          <a:xfrm>
            <a:off x="9332875" y="2507859"/>
            <a:ext cx="90000" cy="732840"/>
            <a:chOff x="2686859" y="2857598"/>
            <a:chExt cx="90000" cy="732840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B2ABE69B-EA9A-44CD-8D02-D1594389CB00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91F58B63-097C-45FE-81B0-DB88C7262179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0DDCAF45-E39D-4A34-AAD8-27B6A858B244}"/>
              </a:ext>
            </a:extLst>
          </p:cNvPr>
          <p:cNvSpPr/>
          <p:nvPr/>
        </p:nvSpPr>
        <p:spPr bwMode="auto">
          <a:xfrm>
            <a:off x="7824192" y="179591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BDFFCBFE-B587-49C0-B629-9AB0CAC4F756}"/>
              </a:ext>
            </a:extLst>
          </p:cNvPr>
          <p:cNvSpPr txBox="1"/>
          <p:nvPr/>
        </p:nvSpPr>
        <p:spPr>
          <a:xfrm>
            <a:off x="3619012" y="2843645"/>
            <a:ext cx="2035329" cy="305953"/>
          </a:xfrm>
          <a:prstGeom prst="rect">
            <a:avLst/>
          </a:prstGeom>
          <a:noFill/>
        </p:spPr>
        <p:txBody>
          <a:bodyPr wrap="square" lIns="89636" tIns="44817" rIns="89636" bIns="44817" rtlCol="0">
            <a:spAutoFit/>
          </a:bodyPr>
          <a:lstStyle/>
          <a:p>
            <a:pPr algn="ctr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High-fidelity Audio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BBF5DC3-7818-45ED-8304-5D81F53F4F37}"/>
              </a:ext>
            </a:extLst>
          </p:cNvPr>
          <p:cNvGrpSpPr/>
          <p:nvPr/>
        </p:nvGrpSpPr>
        <p:grpSpPr>
          <a:xfrm>
            <a:off x="4580627" y="2522580"/>
            <a:ext cx="90000" cy="282021"/>
            <a:chOff x="2495652" y="1491630"/>
            <a:chExt cx="67500" cy="211516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EFF48497-0288-444F-918C-DE4FC5F2E105}"/>
                </a:ext>
              </a:extLst>
            </p:cNvPr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30867C0-5DD9-46F2-80F8-4B4AC7FFA996}"/>
                </a:ext>
              </a:extLst>
            </p:cNvPr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1" name="TextBox 29">
            <a:extLst>
              <a:ext uri="{FF2B5EF4-FFF2-40B4-BE49-F238E27FC236}">
                <a16:creationId xmlns:a16="http://schemas.microsoft.com/office/drawing/2014/main" id="{7B04FE0A-B504-41FD-A97D-DAB3FB7C57AF}"/>
              </a:ext>
            </a:extLst>
          </p:cNvPr>
          <p:cNvSpPr txBox="1"/>
          <p:nvPr/>
        </p:nvSpPr>
        <p:spPr>
          <a:xfrm>
            <a:off x="9047020" y="3237956"/>
            <a:ext cx="1891320" cy="521397"/>
          </a:xfrm>
          <a:prstGeom prst="rect">
            <a:avLst/>
          </a:prstGeom>
          <a:noFill/>
        </p:spPr>
        <p:txBody>
          <a:bodyPr wrap="square" lIns="89636" tIns="44817" rIns="89636" bIns="44817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194BA5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en-US" altLang="zh-CN" sz="1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Generation:</a:t>
            </a:r>
          </a:p>
          <a:p>
            <a:r>
              <a:rPr lang="en-US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0~9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4F8494E-648B-4FC0-9F79-ED969D6F21F8}"/>
              </a:ext>
            </a:extLst>
          </p:cNvPr>
          <p:cNvGrpSpPr/>
          <p:nvPr/>
        </p:nvGrpSpPr>
        <p:grpSpPr>
          <a:xfrm>
            <a:off x="6999680" y="2522580"/>
            <a:ext cx="90000" cy="732840"/>
            <a:chOff x="2686859" y="2857598"/>
            <a:chExt cx="90000" cy="73284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B7D2B2C7-C958-4D0F-B5D4-6170D2E1E0B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131F5865-235E-45C1-BF9F-B6E92B5BF5B3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4883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Alarm (Controller)  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448602" y="3248286"/>
            <a:ext cx="1812204" cy="3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67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International</a:t>
            </a:r>
            <a:endParaRPr lang="zh-CN" altLang="en-US" sz="1067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228007" y="3248285"/>
            <a:ext cx="740571" cy="2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Alarm</a:t>
            </a:r>
          </a:p>
        </p:txBody>
      </p:sp>
      <p:sp>
        <p:nvSpPr>
          <p:cNvPr id="97" name="矩形 96"/>
          <p:cNvSpPr/>
          <p:nvPr/>
        </p:nvSpPr>
        <p:spPr bwMode="auto">
          <a:xfrm>
            <a:off x="1636767" y="17728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2456273" y="2055595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8500513" y="2062715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951767" y="2500117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85421" y="1772816"/>
            <a:ext cx="720000" cy="1452840"/>
            <a:chOff x="1734818" y="1329612"/>
            <a:chExt cx="540000" cy="1089630"/>
          </a:xfrm>
        </p:grpSpPr>
        <p:sp>
          <p:nvSpPr>
            <p:cNvPr id="94" name="矩形 93"/>
            <p:cNvSpPr/>
            <p:nvPr/>
          </p:nvSpPr>
          <p:spPr bwMode="auto">
            <a:xfrm>
              <a:off x="1734818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AR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985996" y="1869612"/>
              <a:ext cx="67500" cy="549630"/>
              <a:chOff x="2686859" y="2857598"/>
              <a:chExt cx="90000" cy="732840"/>
            </a:xfrm>
          </p:grpSpPr>
          <p:cxnSp>
            <p:nvCxnSpPr>
              <p:cNvPr id="112" name="直接连接符 111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椭圆 11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764685" y="1772816"/>
            <a:ext cx="720000" cy="1449723"/>
            <a:chOff x="4707447" y="1329612"/>
            <a:chExt cx="540000" cy="1087292"/>
          </a:xfrm>
        </p:grpSpPr>
        <p:sp>
          <p:nvSpPr>
            <p:cNvPr id="100" name="矩形 99"/>
            <p:cNvSpPr/>
            <p:nvPr/>
          </p:nvSpPr>
          <p:spPr bwMode="auto">
            <a:xfrm>
              <a:off x="4707447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08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4961809" y="1867274"/>
              <a:ext cx="67500" cy="549630"/>
              <a:chOff x="2686859" y="2857598"/>
              <a:chExt cx="90000" cy="732840"/>
            </a:xfrm>
          </p:grpSpPr>
          <p:cxnSp>
            <p:nvCxnSpPr>
              <p:cNvPr id="126" name="直接连接符 125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7" name="椭圆 126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9040652" y="1777827"/>
            <a:ext cx="720000" cy="1458968"/>
            <a:chOff x="6496231" y="1333370"/>
            <a:chExt cx="540000" cy="1094226"/>
          </a:xfrm>
        </p:grpSpPr>
        <p:sp>
          <p:nvSpPr>
            <p:cNvPr id="102" name="矩形 101"/>
            <p:cNvSpPr/>
            <p:nvPr/>
          </p:nvSpPr>
          <p:spPr bwMode="auto">
            <a:xfrm>
              <a:off x="6496231" y="1333370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6732481" y="1877966"/>
              <a:ext cx="67500" cy="549630"/>
              <a:chOff x="2686859" y="2857598"/>
              <a:chExt cx="90000" cy="732840"/>
            </a:xfrm>
          </p:grpSpPr>
          <p:cxnSp>
            <p:nvCxnSpPr>
              <p:cNvPr id="132" name="直接连接符 131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3" name="椭圆 13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925053" y="1772816"/>
            <a:ext cx="720000" cy="1463979"/>
            <a:chOff x="3204321" y="1329612"/>
            <a:chExt cx="540000" cy="1097984"/>
          </a:xfrm>
        </p:grpSpPr>
        <p:sp>
          <p:nvSpPr>
            <p:cNvPr id="98" name="矩形 97"/>
            <p:cNvSpPr/>
            <p:nvPr/>
          </p:nvSpPr>
          <p:spPr bwMode="auto">
            <a:xfrm>
              <a:off x="3204321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椭圆 120"/>
            <p:cNvSpPr/>
            <p:nvPr/>
          </p:nvSpPr>
          <p:spPr bwMode="auto">
            <a:xfrm>
              <a:off x="3440571" y="236009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5" name="肘形连接符 144"/>
            <p:cNvCxnSpPr>
              <a:stCxn id="98" idx="2"/>
            </p:cNvCxnSpPr>
            <p:nvPr/>
          </p:nvCxnSpPr>
          <p:spPr bwMode="auto">
            <a:xfrm rot="5400000">
              <a:off x="3222321" y="2121611"/>
              <a:ext cx="504000" cy="0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组合 11"/>
          <p:cNvGrpSpPr/>
          <p:nvPr/>
        </p:nvGrpSpPr>
        <p:grpSpPr>
          <a:xfrm>
            <a:off x="7684501" y="1772816"/>
            <a:ext cx="720000" cy="2823437"/>
            <a:chOff x="5459010" y="1329612"/>
            <a:chExt cx="540000" cy="2117578"/>
          </a:xfrm>
        </p:grpSpPr>
        <p:sp>
          <p:nvSpPr>
            <p:cNvPr id="101" name="矩形 100"/>
            <p:cNvSpPr/>
            <p:nvPr/>
          </p:nvSpPr>
          <p:spPr bwMode="auto">
            <a:xfrm>
              <a:off x="5459010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椭圆 129"/>
            <p:cNvSpPr/>
            <p:nvPr/>
          </p:nvSpPr>
          <p:spPr bwMode="auto">
            <a:xfrm>
              <a:off x="5695260" y="3379690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8" name="肘形连接符 147"/>
            <p:cNvCxnSpPr>
              <a:stCxn id="101" idx="2"/>
            </p:cNvCxnSpPr>
            <p:nvPr/>
          </p:nvCxnSpPr>
          <p:spPr bwMode="auto">
            <a:xfrm rot="5400000">
              <a:off x="4973011" y="2625613"/>
              <a:ext cx="1512000" cy="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组合 9"/>
          <p:cNvGrpSpPr/>
          <p:nvPr/>
        </p:nvGrpSpPr>
        <p:grpSpPr>
          <a:xfrm>
            <a:off x="5844869" y="1772817"/>
            <a:ext cx="720000" cy="2797937"/>
            <a:chOff x="3955884" y="1329612"/>
            <a:chExt cx="540000" cy="2098453"/>
          </a:xfrm>
        </p:grpSpPr>
        <p:sp>
          <p:nvSpPr>
            <p:cNvPr id="99" name="矩形 98"/>
            <p:cNvSpPr/>
            <p:nvPr/>
          </p:nvSpPr>
          <p:spPr bwMode="auto">
            <a:xfrm>
              <a:off x="3955884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椭圆 123"/>
            <p:cNvSpPr/>
            <p:nvPr/>
          </p:nvSpPr>
          <p:spPr bwMode="auto">
            <a:xfrm>
              <a:off x="4192134" y="336056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52" name="肘形连接符 151"/>
            <p:cNvCxnSpPr/>
            <p:nvPr/>
          </p:nvCxnSpPr>
          <p:spPr bwMode="auto">
            <a:xfrm rot="5400000">
              <a:off x="3469884" y="2614429"/>
              <a:ext cx="1512000" cy="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矩形 44"/>
          <p:cNvSpPr/>
          <p:nvPr/>
        </p:nvSpPr>
        <p:spPr>
          <a:xfrm>
            <a:off x="3612049" y="4560069"/>
            <a:ext cx="1469331" cy="1241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pPr fontAlgn="t"/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Alarm Controller</a:t>
            </a:r>
          </a:p>
          <a:p>
            <a:pPr fontAlgn="t"/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Keypad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Detector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</a:t>
            </a:r>
          </a:p>
          <a:p>
            <a:pPr fontAlgn="t"/>
            <a:r>
              <a:rPr lang="en-US" altLang="zh-CN" sz="1067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zh-CN" altLang="en-US" sz="1067" dirty="0" smtClean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 smtClean="0">
                <a:latin typeface="Segoe UI" panose="020B0502040204020203" pitchFamily="34" charset="0"/>
                <a:cs typeface="Segoe UI" panose="020B0502040204020203" pitchFamily="34" charset="0"/>
              </a:rPr>
              <a:t>Accessory</a:t>
            </a:r>
            <a:endParaRPr lang="en-US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t"/>
            <a:endParaRPr lang="zh-CN" altLang="en-US" sz="1067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572156" y="3218630"/>
            <a:ext cx="1469984" cy="91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Series: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2=General </a:t>
            </a:r>
            <a:r>
              <a:rPr lang="en-US" altLang="zh-CN" sz="1067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Panel</a:t>
            </a:r>
            <a:endParaRPr lang="en-US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 smtClean="0">
                <a:latin typeface="Segoe UI" panose="020B0502040204020203" pitchFamily="34" charset="0"/>
                <a:cs typeface="Segoe UI" panose="020B0502040204020203" pitchFamily="34" charset="0"/>
              </a:rPr>
              <a:t>3=Professional Panel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5=Video </a:t>
            </a:r>
            <a:r>
              <a:rPr lang="en-US" altLang="zh-CN" sz="1067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Panel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9=MBUS </a:t>
            </a:r>
            <a:r>
              <a:rPr lang="en-US" altLang="zh-CN" sz="1067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Panel</a:t>
            </a:r>
            <a:endParaRPr lang="zh-CN" altLang="en-US" sz="106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872987" y="4560069"/>
            <a:ext cx="773727" cy="74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Video:</a:t>
            </a:r>
          </a:p>
          <a:p>
            <a:pPr fontAlgn="t"/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0=0CH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4=4CH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8=8CH</a:t>
            </a:r>
            <a:endParaRPr lang="zh-CN" altLang="en-US" sz="1067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641202" y="3218629"/>
            <a:ext cx="1220081" cy="584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067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Onboard Zone</a:t>
            </a:r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fontAlgn="t"/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08=8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zones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16=16 zones</a:t>
            </a:r>
            <a:endParaRPr lang="zh-CN" altLang="en-US" sz="1067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356466" y="4568188"/>
            <a:ext cx="1397791" cy="91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Case: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A=Plastic&amp; Keypad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B=Plastic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C=Metal </a:t>
            </a:r>
            <a:r>
              <a:rPr lang="en-US" altLang="zh-CN" sz="1067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Box</a:t>
            </a:r>
          </a:p>
          <a:p>
            <a:r>
              <a:rPr lang="en-US" altLang="zh-CN" sz="1067" dirty="0" smtClean="0">
                <a:latin typeface="Segoe UI" panose="020B0502040204020203" pitchFamily="34" charset="0"/>
                <a:cs typeface="Segoe UI" panose="020B0502040204020203" pitchFamily="34" charset="0"/>
              </a:rPr>
              <a:t>H=Hub</a:t>
            </a:r>
            <a:endParaRPr lang="zh-CN" altLang="en-US" sz="106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892637" y="3218629"/>
            <a:ext cx="2136705" cy="91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lang="en-US" sz="1067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G：GPRS</a:t>
            </a:r>
          </a:p>
          <a:p>
            <a:pPr fontAlgn="t"/>
            <a:r>
              <a:rPr lang="en-US" sz="1067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F：LTE</a:t>
            </a:r>
            <a:endParaRPr lang="en-US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t"/>
            <a: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zh-CN" alt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Wireless</a:t>
            </a:r>
          </a:p>
          <a:p>
            <a:pPr fontAlgn="t"/>
            <a:r>
              <a:rPr lang="en-US" sz="1067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W2：</a:t>
            </a:r>
            <a:r>
              <a:rPr lang="en-US" altLang="zh-CN" sz="1067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2rd 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Generation </a:t>
            </a:r>
            <a: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Wireless</a:t>
            </a:r>
            <a:endParaRPr lang="en-US" sz="10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05237" y="1772817"/>
            <a:ext cx="720000" cy="2792036"/>
            <a:chOff x="2452758" y="1329612"/>
            <a:chExt cx="540000" cy="2094027"/>
          </a:xfrm>
        </p:grpSpPr>
        <p:sp>
          <p:nvSpPr>
            <p:cNvPr id="95" name="矩形 94"/>
            <p:cNvSpPr/>
            <p:nvPr/>
          </p:nvSpPr>
          <p:spPr bwMode="auto">
            <a:xfrm>
              <a:off x="2452758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42" name="肘形连接符 141"/>
            <p:cNvCxnSpPr/>
            <p:nvPr/>
          </p:nvCxnSpPr>
          <p:spPr bwMode="auto">
            <a:xfrm rot="16200000" flipH="1">
              <a:off x="1966758" y="2623690"/>
              <a:ext cx="1512000" cy="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椭圆 51"/>
            <p:cNvSpPr/>
            <p:nvPr/>
          </p:nvSpPr>
          <p:spPr bwMode="auto">
            <a:xfrm>
              <a:off x="2689008" y="335613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3812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Alarm (Keypad) </a:t>
            </a:r>
            <a:endParaRPr lang="zh-CN" altLang="en-US" dirty="0"/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2639616" y="2377700"/>
            <a:ext cx="1722933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International</a:t>
            </a: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TextBox 69"/>
          <p:cNvSpPr>
            <a:spLocks noChangeArrowheads="1"/>
          </p:cNvSpPr>
          <p:nvPr/>
        </p:nvSpPr>
        <p:spPr bwMode="auto">
          <a:xfrm>
            <a:off x="4490139" y="2347490"/>
            <a:ext cx="1577611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Alarm</a:t>
            </a:r>
          </a:p>
        </p:txBody>
      </p:sp>
      <p:sp>
        <p:nvSpPr>
          <p:cNvPr id="90" name="矩形 89"/>
          <p:cNvSpPr/>
          <p:nvPr/>
        </p:nvSpPr>
        <p:spPr bwMode="auto">
          <a:xfrm>
            <a:off x="4521253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5478508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3072600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3" name="矩形 92"/>
          <p:cNvSpPr/>
          <p:nvPr/>
        </p:nvSpPr>
        <p:spPr bwMode="auto">
          <a:xfrm>
            <a:off x="6480592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7482676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8484760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8" name="直接连接符 97"/>
          <p:cNvCxnSpPr/>
          <p:nvPr/>
        </p:nvCxnSpPr>
        <p:spPr bwMode="auto">
          <a:xfrm>
            <a:off x="3892106" y="1467379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5166643" y="2523631"/>
            <a:ext cx="18587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pPr fontAlgn="t"/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Alarm Controller</a:t>
            </a:r>
          </a:p>
          <a:p>
            <a:pPr fontAlgn="t"/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Keypad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Detector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74235" y="2348104"/>
            <a:ext cx="1477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Series:</a:t>
            </a:r>
          </a:p>
          <a:p>
            <a:pPr fontAlgn="t"/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10=series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45665" y="2348105"/>
            <a:ext cx="1863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Display:</a:t>
            </a:r>
          </a:p>
          <a:p>
            <a:pPr fontAlgn="t"/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C=LCD</a:t>
            </a:r>
            <a:b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E=LED</a:t>
            </a:r>
            <a:b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T=touch screen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629513" y="2348105"/>
            <a:ext cx="14516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Function:</a:t>
            </a: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W=Wireless</a:t>
            </a:r>
            <a:b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EEBA5BE-C450-4693-870A-8D0B27CD8621}"/>
              </a:ext>
            </a:extLst>
          </p:cNvPr>
          <p:cNvGrpSpPr/>
          <p:nvPr/>
        </p:nvGrpSpPr>
        <p:grpSpPr>
          <a:xfrm>
            <a:off x="4828952" y="1891633"/>
            <a:ext cx="90000" cy="439347"/>
            <a:chOff x="4345131" y="1627369"/>
            <a:chExt cx="67500" cy="329510"/>
          </a:xfrm>
        </p:grpSpPr>
        <p:sp>
          <p:nvSpPr>
            <p:cNvPr id="103" name="椭圆 102"/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277D9687-121B-4C70-A4B8-A3004A9896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0C54BA3-2D38-437C-B2F4-BB6DFE092A19}"/>
              </a:ext>
            </a:extLst>
          </p:cNvPr>
          <p:cNvGrpSpPr/>
          <p:nvPr/>
        </p:nvGrpSpPr>
        <p:grpSpPr>
          <a:xfrm>
            <a:off x="6799265" y="1893760"/>
            <a:ext cx="90000" cy="439347"/>
            <a:chOff x="4345131" y="1627369"/>
            <a:chExt cx="67500" cy="32951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EC1344D-760F-4B72-96E9-625F50CD8BA5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01943254-C9F6-47EE-8694-22CD71C9D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36AFF13-1F61-4747-9C49-FDCB8D2E3B6A}"/>
              </a:ext>
            </a:extLst>
          </p:cNvPr>
          <p:cNvGrpSpPr/>
          <p:nvPr/>
        </p:nvGrpSpPr>
        <p:grpSpPr>
          <a:xfrm>
            <a:off x="7824008" y="1876927"/>
            <a:ext cx="90000" cy="439347"/>
            <a:chOff x="4345131" y="1627369"/>
            <a:chExt cx="67500" cy="329510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CEB962BC-D8A6-4FB4-9239-3EC40239CF97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6DC81B0D-D5FE-4D67-896A-BD14B82504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椭圆 47">
            <a:extLst>
              <a:ext uri="{FF2B5EF4-FFF2-40B4-BE49-F238E27FC236}">
                <a16:creationId xmlns:a16="http://schemas.microsoft.com/office/drawing/2014/main" id="{7199B6D7-C0BF-45F9-9466-1E119446443D}"/>
              </a:ext>
            </a:extLst>
          </p:cNvPr>
          <p:cNvSpPr/>
          <p:nvPr/>
        </p:nvSpPr>
        <p:spPr bwMode="auto">
          <a:xfrm>
            <a:off x="3390463" y="222627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C805814-E5ED-487D-82D4-30B180011798}"/>
              </a:ext>
            </a:extLst>
          </p:cNvPr>
          <p:cNvCxnSpPr>
            <a:cxnSpLocks/>
          </p:cNvCxnSpPr>
          <p:nvPr/>
        </p:nvCxnSpPr>
        <p:spPr bwMode="auto">
          <a:xfrm>
            <a:off x="3432600" y="1876927"/>
            <a:ext cx="0" cy="3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666BF86-7B6D-46D2-A8A8-704C0F752181}"/>
              </a:ext>
            </a:extLst>
          </p:cNvPr>
          <p:cNvGrpSpPr/>
          <p:nvPr/>
        </p:nvGrpSpPr>
        <p:grpSpPr>
          <a:xfrm>
            <a:off x="8843133" y="1876927"/>
            <a:ext cx="90000" cy="439347"/>
            <a:chOff x="4345131" y="1627369"/>
            <a:chExt cx="67500" cy="329510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94F3740B-A1A4-46F7-AA8D-ADD9C5A08EBF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11079C9F-D51F-4AE0-955F-6FFFEFAC8F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A4427CB8-EB22-4084-9DF5-F989DEBA0630}"/>
              </a:ext>
            </a:extLst>
          </p:cNvPr>
          <p:cNvCxnSpPr/>
          <p:nvPr/>
        </p:nvCxnSpPr>
        <p:spPr bwMode="auto">
          <a:xfrm>
            <a:off x="5870140" y="1904853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椭圆 56">
            <a:extLst>
              <a:ext uri="{FF2B5EF4-FFF2-40B4-BE49-F238E27FC236}">
                <a16:creationId xmlns:a16="http://schemas.microsoft.com/office/drawing/2014/main" id="{62229D63-099F-439B-966B-021116EB8C6A}"/>
              </a:ext>
            </a:extLst>
          </p:cNvPr>
          <p:cNvSpPr/>
          <p:nvPr/>
        </p:nvSpPr>
        <p:spPr bwMode="auto">
          <a:xfrm>
            <a:off x="5813979" y="249771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9" name="TextBox 69">
            <a:extLst>
              <a:ext uri="{FF2B5EF4-FFF2-40B4-BE49-F238E27FC236}">
                <a16:creationId xmlns:a16="http://schemas.microsoft.com/office/drawing/2014/main" id="{10A229C4-38CB-4395-9953-FEF74113B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865" y="5503080"/>
            <a:ext cx="1565507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Alarm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906C167E-055D-4817-AB75-A7F1529774A3}"/>
              </a:ext>
            </a:extLst>
          </p:cNvPr>
          <p:cNvSpPr/>
          <p:nvPr/>
        </p:nvSpPr>
        <p:spPr bwMode="auto">
          <a:xfrm>
            <a:off x="4992866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B5AFA9FB-BBA9-439C-8573-F8AC852D0537}"/>
              </a:ext>
            </a:extLst>
          </p:cNvPr>
          <p:cNvSpPr/>
          <p:nvPr/>
        </p:nvSpPr>
        <p:spPr bwMode="auto">
          <a:xfrm>
            <a:off x="6067750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C800AB6F-A118-4608-840D-D078A9E305E7}"/>
              </a:ext>
            </a:extLst>
          </p:cNvPr>
          <p:cNvSpPr/>
          <p:nvPr/>
        </p:nvSpPr>
        <p:spPr bwMode="auto">
          <a:xfrm>
            <a:off x="3366198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05EB4560-3D03-471C-B0DF-053CD2D402AA}"/>
              </a:ext>
            </a:extLst>
          </p:cNvPr>
          <p:cNvSpPr/>
          <p:nvPr/>
        </p:nvSpPr>
        <p:spPr bwMode="auto">
          <a:xfrm>
            <a:off x="7192973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A64FAB03-108D-45D0-A39B-FC16022BF124}"/>
              </a:ext>
            </a:extLst>
          </p:cNvPr>
          <p:cNvSpPr/>
          <p:nvPr/>
        </p:nvSpPr>
        <p:spPr bwMode="auto">
          <a:xfrm>
            <a:off x="8318194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34ADC31E-7B6F-4769-9D8B-6C22B1DB9D1C}"/>
              </a:ext>
            </a:extLst>
          </p:cNvPr>
          <p:cNvCxnSpPr/>
          <p:nvPr/>
        </p:nvCxnSpPr>
        <p:spPr bwMode="auto">
          <a:xfrm>
            <a:off x="4286406" y="4602136"/>
            <a:ext cx="5053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矩形 129">
            <a:extLst>
              <a:ext uri="{FF2B5EF4-FFF2-40B4-BE49-F238E27FC236}">
                <a16:creationId xmlns:a16="http://schemas.microsoft.com/office/drawing/2014/main" id="{5B3328F5-C166-44DE-A4F1-C636CAB7A74C}"/>
              </a:ext>
            </a:extLst>
          </p:cNvPr>
          <p:cNvSpPr/>
          <p:nvPr/>
        </p:nvSpPr>
        <p:spPr>
          <a:xfrm>
            <a:off x="5724331" y="5471291"/>
            <a:ext cx="18587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pPr fontAlgn="t"/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Alarm Controller</a:t>
            </a:r>
          </a:p>
          <a:p>
            <a:pPr fontAlgn="t"/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Keypad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Detector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D4E0B174-0219-4992-A69F-12D287226F59}"/>
              </a:ext>
            </a:extLst>
          </p:cNvPr>
          <p:cNvSpPr/>
          <p:nvPr/>
        </p:nvSpPr>
        <p:spPr>
          <a:xfrm>
            <a:off x="7417181" y="5483414"/>
            <a:ext cx="1425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lang="en-US" altLang="zh-CN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7=output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8=input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44DDD913-A12B-42BA-84D2-10F6F0087D21}"/>
              </a:ext>
            </a:extLst>
          </p:cNvPr>
          <p:cNvSpPr/>
          <p:nvPr/>
        </p:nvSpPr>
        <p:spPr>
          <a:xfrm>
            <a:off x="8797243" y="5471291"/>
            <a:ext cx="1296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Expand:</a:t>
            </a:r>
          </a:p>
          <a:p>
            <a:pPr fontAlgn="t"/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02=2CH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08=8CH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16=16CH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D15E84A6-5300-4726-A3A9-9CB059E53896}"/>
              </a:ext>
            </a:extLst>
          </p:cNvPr>
          <p:cNvGrpSpPr/>
          <p:nvPr/>
        </p:nvGrpSpPr>
        <p:grpSpPr>
          <a:xfrm>
            <a:off x="7552209" y="5053688"/>
            <a:ext cx="90000" cy="439347"/>
            <a:chOff x="4345131" y="1627369"/>
            <a:chExt cx="67500" cy="329510"/>
          </a:xfrm>
        </p:grpSpPr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CD640ADB-9643-46E8-B6B0-65003F310580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3191D242-605C-4BE7-95D5-84AF4A0FC6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42D94450-E39A-40EC-AB7F-145BACDFEC91}"/>
              </a:ext>
            </a:extLst>
          </p:cNvPr>
          <p:cNvGrpSpPr/>
          <p:nvPr/>
        </p:nvGrpSpPr>
        <p:grpSpPr>
          <a:xfrm>
            <a:off x="8734192" y="5037271"/>
            <a:ext cx="90000" cy="439347"/>
            <a:chOff x="4345131" y="1627369"/>
            <a:chExt cx="67500" cy="329510"/>
          </a:xfrm>
        </p:grpSpPr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34614D48-2C13-4AD7-9C6A-D9EF2BBE0AE0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4A955873-AE36-470C-810F-1F2365E900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0BA13E6D-7421-4E88-BC63-9744E533A966}"/>
              </a:ext>
            </a:extLst>
          </p:cNvPr>
          <p:cNvGrpSpPr/>
          <p:nvPr/>
        </p:nvGrpSpPr>
        <p:grpSpPr>
          <a:xfrm>
            <a:off x="5348728" y="5037271"/>
            <a:ext cx="90000" cy="439347"/>
            <a:chOff x="4345131" y="1627369"/>
            <a:chExt cx="67500" cy="329510"/>
          </a:xfrm>
        </p:grpSpPr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9257F80E-01B3-465D-A0BF-8EE5A275D475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19AACC0D-BEF0-45C5-9AF6-359F95F5F0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70ADA4EF-C49F-4EB7-A7E2-575DBE89AD33}"/>
              </a:ext>
            </a:extLst>
          </p:cNvPr>
          <p:cNvGrpSpPr/>
          <p:nvPr/>
        </p:nvGrpSpPr>
        <p:grpSpPr>
          <a:xfrm>
            <a:off x="3723769" y="5031944"/>
            <a:ext cx="90000" cy="439347"/>
            <a:chOff x="4345131" y="1627369"/>
            <a:chExt cx="67500" cy="329510"/>
          </a:xfrm>
        </p:grpSpPr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9ED74A9A-9F0F-4CDC-882A-0870877C5EAC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67A7A5B1-83B4-44BF-8945-1BD07C51DA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1FA07811-226E-4703-9CE4-E87836B943C1}"/>
              </a:ext>
            </a:extLst>
          </p:cNvPr>
          <p:cNvGrpSpPr/>
          <p:nvPr/>
        </p:nvGrpSpPr>
        <p:grpSpPr>
          <a:xfrm>
            <a:off x="6405468" y="5031944"/>
            <a:ext cx="90000" cy="439347"/>
            <a:chOff x="4345131" y="1627369"/>
            <a:chExt cx="67500" cy="329510"/>
          </a:xfrm>
        </p:grpSpPr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69099834-9C50-4AE0-8308-58FFFD3173AA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8F352697-9EFA-4943-B4BC-A62C6CFC09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9" name="标题 1">
            <a:extLst>
              <a:ext uri="{FF2B5EF4-FFF2-40B4-BE49-F238E27FC236}">
                <a16:creationId xmlns:a16="http://schemas.microsoft.com/office/drawing/2014/main" id="{DA670CFA-3A4E-4E36-8CD5-7F0BCDD429D1}"/>
              </a:ext>
            </a:extLst>
          </p:cNvPr>
          <p:cNvSpPr txBox="1">
            <a:spLocks/>
          </p:cNvSpPr>
          <p:nvPr/>
        </p:nvSpPr>
        <p:spPr>
          <a:xfrm>
            <a:off x="912284" y="3522438"/>
            <a:ext cx="10972800" cy="7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837" tIns="53419" rIns="106837" bIns="53419" numCol="1" anchor="ctr" anchorCtr="0" compatLnSpc="1">
            <a:prstTxWarp prst="textNoShape">
              <a:avLst/>
            </a:prstTxWarp>
          </a:bodyPr>
          <a:lstStyle>
            <a:lvl1pPr defTabSz="601266" eaLnBrk="0" fontAlgn="base" hangingPunct="0">
              <a:spcBef>
                <a:spcPct val="0"/>
              </a:spcBef>
              <a:spcAft>
                <a:spcPct val="0"/>
              </a:spcAft>
              <a:defRPr sz="2400" baseline="0">
                <a:solidFill>
                  <a:srgbClr val="990000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  <a:lvl2pPr defTabSz="601266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defTabSz="601266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defTabSz="601266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defTabSz="601266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342900" defTabSz="601266" fontAlgn="base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685800" defTabSz="601266" fontAlgn="base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028700" defTabSz="601266" fontAlgn="base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371600" defTabSz="601266" fontAlgn="base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US" altLang="zh-CN" sz="4400" dirty="0">
                <a:solidFill>
                  <a:schemeClr val="tx1"/>
                </a:solidFill>
                <a:cs typeface="+mj-cs"/>
              </a:rPr>
              <a:t>Alarm (Module) </a:t>
            </a:r>
            <a:endParaRPr lang="zh-CN" altLang="en-US" sz="4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9" name="TextBox 69"/>
          <p:cNvSpPr>
            <a:spLocks noChangeArrowheads="1"/>
          </p:cNvSpPr>
          <p:nvPr/>
        </p:nvSpPr>
        <p:spPr bwMode="auto">
          <a:xfrm>
            <a:off x="2952303" y="5503081"/>
            <a:ext cx="1722933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International</a:t>
            </a: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032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Access Control (Integrated)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630936" y="1719151"/>
            <a:ext cx="11100341" cy="4551319"/>
            <a:chOff x="630936" y="1719151"/>
            <a:chExt cx="11100341" cy="4551319"/>
          </a:xfrm>
        </p:grpSpPr>
        <p:sp>
          <p:nvSpPr>
            <p:cNvPr id="57" name="TextBox 69"/>
            <p:cNvSpPr>
              <a:spLocks noChangeArrowheads="1"/>
            </p:cNvSpPr>
            <p:nvPr/>
          </p:nvSpPr>
          <p:spPr bwMode="auto">
            <a:xfrm>
              <a:off x="630936" y="3196690"/>
              <a:ext cx="1130679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Brand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DHI: Dahua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itchFamily="34" charset="0"/>
                </a:rPr>
                <a:t>null: General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endParaRPr>
            </a:p>
          </p:txBody>
        </p:sp>
        <p:sp>
          <p:nvSpPr>
            <p:cNvPr id="81" name="TextBox 73"/>
            <p:cNvSpPr>
              <a:spLocks noChangeArrowheads="1"/>
            </p:cNvSpPr>
            <p:nvPr/>
          </p:nvSpPr>
          <p:spPr bwMode="auto">
            <a:xfrm>
              <a:off x="7822749" y="3186496"/>
              <a:ext cx="1268799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Appearance: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Code for different design</a:t>
              </a:r>
            </a:p>
          </p:txBody>
        </p:sp>
        <p:sp>
          <p:nvSpPr>
            <p:cNvPr id="82" name="TextBox 69"/>
            <p:cNvSpPr>
              <a:spLocks noChangeArrowheads="1"/>
            </p:cNvSpPr>
            <p:nvPr/>
          </p:nvSpPr>
          <p:spPr bwMode="auto">
            <a:xfrm>
              <a:off x="2038991" y="3196690"/>
              <a:ext cx="828352" cy="4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 Access Control</a:t>
              </a:r>
            </a:p>
          </p:txBody>
        </p:sp>
        <p:sp>
          <p:nvSpPr>
            <p:cNvPr id="83" name="TextBox 76"/>
            <p:cNvSpPr>
              <a:spLocks noChangeArrowheads="1"/>
            </p:cNvSpPr>
            <p:nvPr/>
          </p:nvSpPr>
          <p:spPr bwMode="auto">
            <a:xfrm>
              <a:off x="9014164" y="3200032"/>
              <a:ext cx="1161564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Others: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Default: null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itchFamily="34" charset="0"/>
                </a:rPr>
                <a:t>L: Lite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2056530" y="172122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AS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2952778" y="172122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849054" y="172122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3890997" y="172122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4829217" y="172122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7719756" y="172122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J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8603657" y="1725859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2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>
              <a:off x="1569814" y="2004001"/>
              <a:ext cx="4213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接连接符 94"/>
            <p:cNvCxnSpPr/>
            <p:nvPr/>
          </p:nvCxnSpPr>
          <p:spPr bwMode="auto">
            <a:xfrm>
              <a:off x="9393173" y="2112720"/>
              <a:ext cx="4213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直接连接符 115"/>
            <p:cNvCxnSpPr/>
            <p:nvPr/>
          </p:nvCxnSpPr>
          <p:spPr bwMode="auto">
            <a:xfrm>
              <a:off x="1186111" y="2448522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椭圆 116"/>
            <p:cNvSpPr/>
            <p:nvPr/>
          </p:nvSpPr>
          <p:spPr bwMode="auto">
            <a:xfrm>
              <a:off x="1143978" y="3084062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 bwMode="auto">
            <a:xfrm>
              <a:off x="2412223" y="2441222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椭圆 114"/>
            <p:cNvSpPr/>
            <p:nvPr/>
          </p:nvSpPr>
          <p:spPr bwMode="auto">
            <a:xfrm>
              <a:off x="2370090" y="3084062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3745055" y="3084062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10" name="直接连接符 109"/>
            <p:cNvCxnSpPr/>
            <p:nvPr/>
          </p:nvCxnSpPr>
          <p:spPr bwMode="auto">
            <a:xfrm>
              <a:off x="6118370" y="2463851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椭圆 110"/>
            <p:cNvSpPr/>
            <p:nvPr/>
          </p:nvSpPr>
          <p:spPr bwMode="auto">
            <a:xfrm>
              <a:off x="6084946" y="3106691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8352219" y="3108750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9214905" y="3104972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2978157" y="4821076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05" name="肘形连接符 104"/>
            <p:cNvCxnSpPr>
              <a:stCxn id="87" idx="2"/>
              <a:endCxn id="118" idx="0"/>
            </p:cNvCxnSpPr>
            <p:nvPr/>
          </p:nvCxnSpPr>
          <p:spPr bwMode="auto">
            <a:xfrm rot="5400000">
              <a:off x="1921397" y="3540118"/>
              <a:ext cx="2467335" cy="26954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肘形连接符 105"/>
            <p:cNvCxnSpPr>
              <a:stCxn id="89" idx="2"/>
            </p:cNvCxnSpPr>
            <p:nvPr/>
          </p:nvCxnSpPr>
          <p:spPr bwMode="auto">
            <a:xfrm rot="5400000">
              <a:off x="3675559" y="2552851"/>
              <a:ext cx="664125" cy="44086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肘形连接符 106"/>
            <p:cNvCxnSpPr/>
            <p:nvPr/>
          </p:nvCxnSpPr>
          <p:spPr bwMode="auto">
            <a:xfrm rot="16200000" flipH="1">
              <a:off x="7876405" y="2612332"/>
              <a:ext cx="687840" cy="34562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TextBox 69"/>
            <p:cNvSpPr>
              <a:spLocks noChangeArrowheads="1"/>
            </p:cNvSpPr>
            <p:nvPr/>
          </p:nvSpPr>
          <p:spPr bwMode="auto">
            <a:xfrm>
              <a:off x="2390468" y="4908557"/>
              <a:ext cx="1259648" cy="13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Product Type: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A:Attendance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C: Controller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I: Integrated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R: Reader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M: Module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G: Gate</a:t>
              </a:r>
            </a:p>
          </p:txBody>
        </p:sp>
        <p:sp>
          <p:nvSpPr>
            <p:cNvPr id="119" name="TextBox 72"/>
            <p:cNvSpPr>
              <a:spLocks noChangeArrowheads="1"/>
            </p:cNvSpPr>
            <p:nvPr/>
          </p:nvSpPr>
          <p:spPr bwMode="auto">
            <a:xfrm>
              <a:off x="3393129" y="3196300"/>
              <a:ext cx="697586" cy="13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Series: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1000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2000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</a:t>
              </a: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</a:t>
              </a: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000</a:t>
              </a:r>
            </a:p>
            <a:p>
              <a:r>
                <a:rPr lang="en-US" altLang="zh-CN" sz="12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6</a:t>
              </a: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6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000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7: 7000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8: 8000</a:t>
              </a:r>
            </a:p>
          </p:txBody>
        </p:sp>
        <p:sp>
          <p:nvSpPr>
            <p:cNvPr id="120" name="TextBox 78"/>
            <p:cNvSpPr>
              <a:spLocks noChangeArrowheads="1"/>
            </p:cNvSpPr>
            <p:nvPr/>
          </p:nvSpPr>
          <p:spPr bwMode="auto">
            <a:xfrm>
              <a:off x="4090715" y="3194989"/>
              <a:ext cx="1493031" cy="117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Communication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0: None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RS485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TCP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3: RS485/TCP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  <a:sym typeface="宋体" pitchFamily="2" charset="-122"/>
              </a:endParaRPr>
            </a:p>
          </p:txBody>
        </p:sp>
        <p:sp>
          <p:nvSpPr>
            <p:cNvPr id="121" name="TextBox 78"/>
            <p:cNvSpPr>
              <a:spLocks noChangeArrowheads="1"/>
            </p:cNvSpPr>
            <p:nvPr/>
          </p:nvSpPr>
          <p:spPr bwMode="auto">
            <a:xfrm>
              <a:off x="5416685" y="3210689"/>
              <a:ext cx="1323255" cy="9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Screen 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Type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宋体" pitchFamily="2" charset="-122"/>
                </a:rPr>
                <a:t>：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0: </a:t>
              </a:r>
              <a:r>
                <a:rPr lang="en-US" altLang="zh-CN" sz="12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None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</a:t>
              </a: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Touch s</a:t>
              </a:r>
              <a:r>
                <a:rPr lang="en-US" altLang="zh-CN" sz="1200" dirty="0" err="1" smtClean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creen</a:t>
              </a:r>
              <a:endParaRPr lang="en-US" altLang="zh-CN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Touch screen &amp; without card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6810673" y="1719151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5764784" y="1719151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 bwMode="auto">
            <a:xfrm>
              <a:off x="7147730" y="2456601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椭圆 48"/>
            <p:cNvSpPr/>
            <p:nvPr/>
          </p:nvSpPr>
          <p:spPr bwMode="auto">
            <a:xfrm>
              <a:off x="7105597" y="3099441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93445" y="3186496"/>
              <a:ext cx="1873787" cy="117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Control </a:t>
              </a:r>
              <a:r>
                <a:rPr kumimoji="0" lang="en-US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Type: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0: Card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Password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Fingerprint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3: Face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4: </a:t>
              </a:r>
              <a:r>
                <a:rPr kumimoji="0" lang="en-US" altLang="zh-CN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Fingerprint+Face</a:t>
              </a:r>
              <a:endPara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51" name="TextBox 76"/>
            <p:cNvSpPr>
              <a:spLocks noChangeArrowheads="1"/>
            </p:cNvSpPr>
            <p:nvPr/>
          </p:nvSpPr>
          <p:spPr bwMode="auto">
            <a:xfrm>
              <a:off x="10976599" y="3211450"/>
              <a:ext cx="754678" cy="2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TMAC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10868165" y="173555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11205222" y="2471825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/>
            <p:cNvSpPr/>
            <p:nvPr/>
          </p:nvSpPr>
          <p:spPr bwMode="auto">
            <a:xfrm>
              <a:off x="11163090" y="3114665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9936181" y="1725859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9" name="肘形连接符 58"/>
            <p:cNvCxnSpPr/>
            <p:nvPr/>
          </p:nvCxnSpPr>
          <p:spPr bwMode="auto">
            <a:xfrm rot="16200000" flipH="1">
              <a:off x="9817894" y="2915443"/>
              <a:ext cx="1183093" cy="290038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椭圆 59"/>
            <p:cNvSpPr/>
            <p:nvPr/>
          </p:nvSpPr>
          <p:spPr bwMode="auto">
            <a:xfrm>
              <a:off x="10510961" y="3592502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1" name="TextBox 76"/>
            <p:cNvSpPr>
              <a:spLocks noChangeArrowheads="1"/>
            </p:cNvSpPr>
            <p:nvPr/>
          </p:nvSpPr>
          <p:spPr bwMode="auto">
            <a:xfrm>
              <a:off x="10090472" y="3734602"/>
              <a:ext cx="1518053" cy="9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Others: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lvl="0">
                <a:spcBef>
                  <a:spcPct val="0"/>
                </a:spcBef>
                <a:buNone/>
                <a:defRPr/>
              </a:pPr>
              <a:r>
                <a:rPr lang="en-US" altLang="zh-CN" sz="12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Default: 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 IC card</a:t>
              </a:r>
              <a:endPara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 smtClean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D:  ID card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W: 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 Wi-Fi</a:t>
              </a:r>
              <a:endPara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P: </a:t>
              </a:r>
              <a:r>
                <a:rPr kumimoji="0" lang="en-US" altLang="zh-CN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PoE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cxnSp>
          <p:nvCxnSpPr>
            <p:cNvPr id="64" name="肘形连接符 63"/>
            <p:cNvCxnSpPr/>
            <p:nvPr/>
          </p:nvCxnSpPr>
          <p:spPr bwMode="auto">
            <a:xfrm rot="16200000" flipH="1">
              <a:off x="8713713" y="2649149"/>
              <a:ext cx="722217" cy="352478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肘形连接符 54"/>
            <p:cNvCxnSpPr/>
            <p:nvPr/>
          </p:nvCxnSpPr>
          <p:spPr bwMode="auto">
            <a:xfrm rot="5400000">
              <a:off x="4583539" y="2557588"/>
              <a:ext cx="664125" cy="44086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椭圆 55"/>
            <p:cNvSpPr/>
            <p:nvPr/>
          </p:nvSpPr>
          <p:spPr bwMode="auto">
            <a:xfrm>
              <a:off x="4647263" y="3090158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3288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Access Control (Controller) </a:t>
            </a:r>
            <a:endParaRPr lang="zh-CN" altLang="en-US" dirty="0"/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912285" y="3158173"/>
            <a:ext cx="1207643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DHI: Dahua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null: General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4" name="TextBox 72"/>
          <p:cNvSpPr>
            <a:spLocks noChangeArrowheads="1"/>
          </p:cNvSpPr>
          <p:nvPr/>
        </p:nvSpPr>
        <p:spPr bwMode="auto">
          <a:xfrm>
            <a:off x="3891732" y="3196035"/>
            <a:ext cx="1522909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1000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3000</a:t>
            </a:r>
          </a:p>
        </p:txBody>
      </p:sp>
      <p:sp>
        <p:nvSpPr>
          <p:cNvPr id="85" name="TextBox 73"/>
          <p:cNvSpPr>
            <a:spLocks noChangeArrowheads="1"/>
          </p:cNvSpPr>
          <p:nvPr/>
        </p:nvSpPr>
        <p:spPr bwMode="auto">
          <a:xfrm>
            <a:off x="6416724" y="3311558"/>
            <a:ext cx="1355165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Door: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01: 1 Door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04: 4 Door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08: 8 Door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86" name="TextBox 69"/>
          <p:cNvSpPr>
            <a:spLocks noChangeArrowheads="1"/>
          </p:cNvSpPr>
          <p:nvPr/>
        </p:nvSpPr>
        <p:spPr bwMode="auto">
          <a:xfrm>
            <a:off x="2377033" y="3205850"/>
            <a:ext cx="740569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Access Control</a:t>
            </a:r>
          </a:p>
        </p:txBody>
      </p:sp>
      <p:sp>
        <p:nvSpPr>
          <p:cNvPr id="87" name="TextBox 76"/>
          <p:cNvSpPr>
            <a:spLocks noChangeArrowheads="1"/>
          </p:cNvSpPr>
          <p:nvPr/>
        </p:nvSpPr>
        <p:spPr bwMode="auto">
          <a:xfrm>
            <a:off x="7419331" y="3315363"/>
            <a:ext cx="1240632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Appearance: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B: Plastic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Iron-box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9" name="TextBox 78"/>
          <p:cNvSpPr>
            <a:spLocks noChangeArrowheads="1"/>
          </p:cNvSpPr>
          <p:nvPr/>
        </p:nvSpPr>
        <p:spPr bwMode="auto">
          <a:xfrm>
            <a:off x="4947857" y="3172977"/>
            <a:ext cx="1469393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Communication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None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RS485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TCP/IP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RS485/IP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宋体" pitchFamily="2" charset="-122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2446299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3403553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997645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3" name="矩形 92"/>
          <p:cNvSpPr/>
          <p:nvPr/>
        </p:nvSpPr>
        <p:spPr bwMode="auto">
          <a:xfrm>
            <a:off x="4405637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5407721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6409805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矩形 95"/>
          <p:cNvSpPr/>
          <p:nvPr/>
        </p:nvSpPr>
        <p:spPr bwMode="auto">
          <a:xfrm>
            <a:off x="7411889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8" name="直接连接符 97"/>
          <p:cNvCxnSpPr/>
          <p:nvPr/>
        </p:nvCxnSpPr>
        <p:spPr bwMode="auto">
          <a:xfrm>
            <a:off x="1817152" y="2026631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接连接符 119"/>
          <p:cNvCxnSpPr/>
          <p:nvPr/>
        </p:nvCxnSpPr>
        <p:spPr bwMode="auto">
          <a:xfrm>
            <a:off x="1357645" y="2471154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椭圆 120"/>
          <p:cNvSpPr/>
          <p:nvPr/>
        </p:nvSpPr>
        <p:spPr bwMode="auto">
          <a:xfrm>
            <a:off x="1312645" y="310669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8" name="直接连接符 117"/>
          <p:cNvCxnSpPr/>
          <p:nvPr/>
        </p:nvCxnSpPr>
        <p:spPr bwMode="auto">
          <a:xfrm>
            <a:off x="2826203" y="2463852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椭圆 118"/>
          <p:cNvSpPr/>
          <p:nvPr/>
        </p:nvSpPr>
        <p:spPr bwMode="auto">
          <a:xfrm>
            <a:off x="2781203" y="310669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3" name="椭圆 102"/>
          <p:cNvSpPr/>
          <p:nvPr/>
        </p:nvSpPr>
        <p:spPr bwMode="auto">
          <a:xfrm>
            <a:off x="4249761" y="310669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6" name="直接连接符 115"/>
          <p:cNvCxnSpPr/>
          <p:nvPr/>
        </p:nvCxnSpPr>
        <p:spPr bwMode="auto">
          <a:xfrm>
            <a:off x="5767721" y="2478183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椭圆 116"/>
          <p:cNvSpPr/>
          <p:nvPr/>
        </p:nvSpPr>
        <p:spPr bwMode="auto">
          <a:xfrm>
            <a:off x="5722721" y="312102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4" name="直接连接符 113"/>
          <p:cNvCxnSpPr/>
          <p:nvPr/>
        </p:nvCxnSpPr>
        <p:spPr bwMode="auto">
          <a:xfrm>
            <a:off x="6793927" y="2486482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椭圆 114"/>
          <p:cNvSpPr/>
          <p:nvPr/>
        </p:nvSpPr>
        <p:spPr bwMode="auto">
          <a:xfrm>
            <a:off x="6748927" y="312932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6" name="椭圆 105"/>
          <p:cNvSpPr/>
          <p:nvPr/>
        </p:nvSpPr>
        <p:spPr bwMode="auto">
          <a:xfrm>
            <a:off x="7731309" y="317846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8" name="椭圆 107"/>
          <p:cNvSpPr/>
          <p:nvPr/>
        </p:nvSpPr>
        <p:spPr bwMode="auto">
          <a:xfrm>
            <a:off x="3385663" y="412649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9" name="肘形连接符 108"/>
          <p:cNvCxnSpPr>
            <a:stCxn id="91" idx="2"/>
            <a:endCxn id="108" idx="0"/>
          </p:cNvCxnSpPr>
          <p:nvPr/>
        </p:nvCxnSpPr>
        <p:spPr bwMode="auto">
          <a:xfrm rot="5400000">
            <a:off x="2765787" y="3128733"/>
            <a:ext cx="1662647" cy="332889"/>
          </a:xfrm>
          <a:prstGeom prst="bentConnector3">
            <a:avLst>
              <a:gd name="adj1" fmla="val 1895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肘形连接符 109"/>
          <p:cNvCxnSpPr>
            <a:stCxn id="93" idx="2"/>
          </p:cNvCxnSpPr>
          <p:nvPr/>
        </p:nvCxnSpPr>
        <p:spPr bwMode="auto">
          <a:xfrm rot="5400000">
            <a:off x="4198139" y="2560478"/>
            <a:ext cx="664125" cy="4708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69"/>
          <p:cNvSpPr>
            <a:spLocks noChangeArrowheads="1"/>
          </p:cNvSpPr>
          <p:nvPr/>
        </p:nvSpPr>
        <p:spPr bwMode="auto">
          <a:xfrm>
            <a:off x="2959512" y="4242582"/>
            <a:ext cx="1238137" cy="17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Type: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A:Attendance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I: Integrated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 Reader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Gate</a:t>
            </a:r>
          </a:p>
        </p:txBody>
      </p:sp>
      <p:cxnSp>
        <p:nvCxnSpPr>
          <p:cNvPr id="7" name="直接连接符 6"/>
          <p:cNvCxnSpPr>
            <a:stCxn id="96" idx="2"/>
            <a:endCxn id="106" idx="4"/>
          </p:cNvCxnSpPr>
          <p:nvPr/>
        </p:nvCxnSpPr>
        <p:spPr bwMode="auto">
          <a:xfrm>
            <a:off x="7771891" y="2463854"/>
            <a:ext cx="4421" cy="8046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矩形 38"/>
          <p:cNvSpPr/>
          <p:nvPr/>
        </p:nvSpPr>
        <p:spPr bwMode="auto">
          <a:xfrm>
            <a:off x="8621259" y="17701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76"/>
          <p:cNvSpPr>
            <a:spLocks noChangeArrowheads="1"/>
          </p:cNvSpPr>
          <p:nvPr/>
        </p:nvSpPr>
        <p:spPr bwMode="auto">
          <a:xfrm>
            <a:off x="8806193" y="3295177"/>
            <a:ext cx="1781847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Door control mode: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S: One-way(Single)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Two-way(Double)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Main(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Head)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T: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Sub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(Tail)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187774" y="2130154"/>
            <a:ext cx="338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29E3FEF0-0067-4E6F-8D34-1A1BAEAF61C9}"/>
              </a:ext>
            </a:extLst>
          </p:cNvPr>
          <p:cNvCxnSpPr/>
          <p:nvPr/>
        </p:nvCxnSpPr>
        <p:spPr bwMode="auto">
          <a:xfrm>
            <a:off x="8996924" y="2488321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53775E58-655D-4C22-BD26-E26025F490AC}"/>
              </a:ext>
            </a:extLst>
          </p:cNvPr>
          <p:cNvSpPr/>
          <p:nvPr/>
        </p:nvSpPr>
        <p:spPr bwMode="auto">
          <a:xfrm>
            <a:off x="8951924" y="31238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168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Access </a:t>
            </a:r>
            <a:r>
              <a:rPr lang="en-US" altLang="zh-CN" dirty="0" smtClean="0"/>
              <a:t>Control (</a:t>
            </a:r>
            <a:r>
              <a:rPr lang="en-US" altLang="zh-CN" dirty="0"/>
              <a:t>Reader)  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912285" y="3242877"/>
            <a:ext cx="1207643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DHI: Dahua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null: General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138220" y="3310248"/>
            <a:ext cx="797720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2000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4471766" y="4307757"/>
            <a:ext cx="1803556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Communication: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None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RS485&amp;wiegand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</a:t>
            </a:r>
            <a:r>
              <a:rPr kumimoji="0" lang="en-US" altLang="zh-C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Wiegand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RS485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8767750" y="4342774"/>
            <a:ext cx="1576977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Appearance: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 Design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B: Water-proof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Metal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Slim(for ASR1)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2629908" y="3242877"/>
            <a:ext cx="740571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Access Control</a:t>
            </a: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10122915" y="3265554"/>
            <a:ext cx="1240632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Others: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IC</a:t>
            </a:r>
            <a:r>
              <a:rPr kumimoji="0" lang="en-US" altLang="zh-CN" sz="1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card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ID card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B: Bluetooth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ME: IC+ID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3159226" y="4240055"/>
            <a:ext cx="1238137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Type: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A:Attendance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I: Integrated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 Reader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Gate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5939175" y="3287039"/>
            <a:ext cx="1546167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Control Type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：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Card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Password&amp; Card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593902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3551156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145248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553240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555324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557408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8741750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0124711" y="177241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964753" y="2050187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9584571" y="2057306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460248" y="2494708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928806" y="248740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1" name="椭圆 120"/>
          <p:cNvSpPr/>
          <p:nvPr/>
        </p:nvSpPr>
        <p:spPr bwMode="auto">
          <a:xfrm>
            <a:off x="4397364" y="313024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4" name="椭圆 123"/>
          <p:cNvSpPr/>
          <p:nvPr/>
        </p:nvSpPr>
        <p:spPr bwMode="auto">
          <a:xfrm>
            <a:off x="5279494" y="422082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6896530" y="2491565"/>
            <a:ext cx="90000" cy="732840"/>
            <a:chOff x="2686859" y="2857598"/>
            <a:chExt cx="90000" cy="732840"/>
          </a:xfrm>
        </p:grpSpPr>
        <p:cxnSp>
          <p:nvCxnSpPr>
            <p:cNvPr id="126" name="直接连接符 1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9400332" y="426582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10439711" y="2508691"/>
            <a:ext cx="90000" cy="73284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0" name="椭圆 139"/>
          <p:cNvSpPr/>
          <p:nvPr/>
        </p:nvSpPr>
        <p:spPr bwMode="auto">
          <a:xfrm>
            <a:off x="3533266" y="415005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42" name="肘形连接符 141"/>
          <p:cNvCxnSpPr>
            <a:stCxn id="95" idx="2"/>
            <a:endCxn id="140" idx="0"/>
          </p:cNvCxnSpPr>
          <p:nvPr/>
        </p:nvCxnSpPr>
        <p:spPr bwMode="auto">
          <a:xfrm rot="5400000">
            <a:off x="2913388" y="3152286"/>
            <a:ext cx="1662646" cy="332890"/>
          </a:xfrm>
          <a:prstGeom prst="bentConnector3">
            <a:avLst>
              <a:gd name="adj1" fmla="val 1895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肘形连接符 144"/>
          <p:cNvCxnSpPr>
            <a:stCxn id="98" idx="2"/>
          </p:cNvCxnSpPr>
          <p:nvPr/>
        </p:nvCxnSpPr>
        <p:spPr bwMode="auto">
          <a:xfrm rot="5400000">
            <a:off x="4345740" y="2584032"/>
            <a:ext cx="664125" cy="4708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肘形连接符 147"/>
          <p:cNvCxnSpPr>
            <a:stCxn id="101" idx="2"/>
            <a:endCxn id="130" idx="0"/>
          </p:cNvCxnSpPr>
          <p:nvPr/>
        </p:nvCxnSpPr>
        <p:spPr bwMode="auto">
          <a:xfrm rot="16200000" flipH="1">
            <a:off x="8384332" y="3204826"/>
            <a:ext cx="1778418" cy="343582"/>
          </a:xfrm>
          <a:prstGeom prst="bentConnector3">
            <a:avLst>
              <a:gd name="adj1" fmla="val 19734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肘形连接符 151"/>
          <p:cNvCxnSpPr>
            <a:stCxn id="99" idx="2"/>
            <a:endCxn id="124" idx="0"/>
          </p:cNvCxnSpPr>
          <p:nvPr/>
        </p:nvCxnSpPr>
        <p:spPr bwMode="auto">
          <a:xfrm rot="5400000">
            <a:off x="4753200" y="3058702"/>
            <a:ext cx="1733418" cy="590830"/>
          </a:xfrm>
          <a:prstGeom prst="bentConnector3">
            <a:avLst>
              <a:gd name="adj1" fmla="val 20221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7553563" y="176740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73621" y="3260070"/>
            <a:ext cx="1300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Control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(Biometric):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Card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Password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Fingerprint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874579" y="2487407"/>
            <a:ext cx="90000" cy="732840"/>
            <a:chOff x="2686859" y="2857598"/>
            <a:chExt cx="90000" cy="732840"/>
          </a:xfrm>
        </p:grpSpPr>
        <p:cxnSp>
          <p:nvCxnSpPr>
            <p:cNvPr id="47" name="直接连接符 4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椭圆 4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6083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Access </a:t>
            </a:r>
            <a:r>
              <a:rPr lang="en-US" altLang="zh-CN" dirty="0" smtClean="0"/>
              <a:t>Control (</a:t>
            </a:r>
            <a:r>
              <a:rPr lang="en-US" altLang="zh-CN" dirty="0"/>
              <a:t>Module)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912285" y="1819892"/>
            <a:ext cx="10947202" cy="3836830"/>
            <a:chOff x="912285" y="1819892"/>
            <a:chExt cx="10947202" cy="3836830"/>
          </a:xfrm>
        </p:grpSpPr>
        <p:sp>
          <p:nvSpPr>
            <p:cNvPr id="61" name="TextBox 78"/>
            <p:cNvSpPr>
              <a:spLocks noChangeArrowheads="1"/>
            </p:cNvSpPr>
            <p:nvPr/>
          </p:nvSpPr>
          <p:spPr bwMode="auto">
            <a:xfrm>
              <a:off x="7203408" y="3320629"/>
              <a:ext cx="2199210" cy="80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Control Mode: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00: Card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01: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Card+fingerprint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02: Fingerprint</a:t>
              </a:r>
            </a:p>
          </p:txBody>
        </p:sp>
        <p:sp>
          <p:nvSpPr>
            <p:cNvPr id="72" name="TextBox 69"/>
            <p:cNvSpPr>
              <a:spLocks noChangeArrowheads="1"/>
            </p:cNvSpPr>
            <p:nvPr/>
          </p:nvSpPr>
          <p:spPr bwMode="auto">
            <a:xfrm>
              <a:off x="912285" y="3237143"/>
              <a:ext cx="1699100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Brand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DHI: Dahua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itchFamily="34" charset="0"/>
                </a:rPr>
                <a:t>null: General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endParaRPr>
            </a:p>
          </p:txBody>
        </p:sp>
        <p:sp>
          <p:nvSpPr>
            <p:cNvPr id="73" name="TextBox 72"/>
            <p:cNvSpPr>
              <a:spLocks noChangeArrowheads="1"/>
            </p:cNvSpPr>
            <p:nvPr/>
          </p:nvSpPr>
          <p:spPr bwMode="auto">
            <a:xfrm>
              <a:off x="4679089" y="3275004"/>
              <a:ext cx="1156096" cy="2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Series code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75" name="TextBox 69"/>
            <p:cNvSpPr>
              <a:spLocks noChangeArrowheads="1"/>
            </p:cNvSpPr>
            <p:nvPr/>
          </p:nvSpPr>
          <p:spPr bwMode="auto">
            <a:xfrm>
              <a:off x="2859559" y="3308746"/>
              <a:ext cx="1041949" cy="4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 Access Control</a:t>
              </a: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2804040" y="1822823"/>
              <a:ext cx="81844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AS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4047942" y="1822823"/>
              <a:ext cx="78624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1032383" y="1822823"/>
              <a:ext cx="8025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5217685" y="1822823"/>
              <a:ext cx="81146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6295680" y="1819892"/>
              <a:ext cx="84039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 bwMode="auto">
            <a:xfrm>
              <a:off x="1978174" y="2197319"/>
              <a:ext cx="6332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7" name="组合 86"/>
            <p:cNvGrpSpPr/>
            <p:nvPr/>
          </p:nvGrpSpPr>
          <p:grpSpPr>
            <a:xfrm>
              <a:off x="1475578" y="2550123"/>
              <a:ext cx="126625" cy="725540"/>
              <a:chOff x="2686859" y="2864898"/>
              <a:chExt cx="90000" cy="725540"/>
            </a:xfrm>
          </p:grpSpPr>
          <p:cxnSp>
            <p:nvCxnSpPr>
              <p:cNvPr id="102" name="直接连接符 101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3" name="椭圆 10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3181880" y="2542823"/>
              <a:ext cx="126625" cy="732840"/>
              <a:chOff x="2686859" y="2857598"/>
              <a:chExt cx="90000" cy="732840"/>
            </a:xfrm>
          </p:grpSpPr>
          <p:cxnSp>
            <p:nvCxnSpPr>
              <p:cNvPr id="100" name="直接连接符 99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椭圆 100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9" name="椭圆 88"/>
            <p:cNvSpPr/>
            <p:nvPr/>
          </p:nvSpPr>
          <p:spPr bwMode="auto">
            <a:xfrm>
              <a:off x="5238521" y="3185663"/>
              <a:ext cx="12662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6645884" y="2557152"/>
              <a:ext cx="126625" cy="732840"/>
              <a:chOff x="2686859" y="2857598"/>
              <a:chExt cx="90000" cy="732840"/>
            </a:xfrm>
          </p:grpSpPr>
          <p:cxnSp>
            <p:nvCxnSpPr>
              <p:cNvPr id="98" name="直接连接符 97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椭圆 98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93" name="椭圆 92"/>
            <p:cNvSpPr/>
            <p:nvPr/>
          </p:nvSpPr>
          <p:spPr bwMode="auto">
            <a:xfrm>
              <a:off x="4022773" y="4205468"/>
              <a:ext cx="12662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94" name="肘形连接符 93"/>
            <p:cNvCxnSpPr>
              <a:stCxn id="79" idx="2"/>
              <a:endCxn id="93" idx="0"/>
            </p:cNvCxnSpPr>
            <p:nvPr/>
          </p:nvCxnSpPr>
          <p:spPr bwMode="auto">
            <a:xfrm rot="5400000">
              <a:off x="3488943" y="3139966"/>
              <a:ext cx="1662645" cy="468361"/>
            </a:xfrm>
            <a:prstGeom prst="bentConnector3">
              <a:avLst>
                <a:gd name="adj1" fmla="val 18953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肘形连接符 94"/>
            <p:cNvCxnSpPr>
              <a:stCxn id="81" idx="2"/>
              <a:endCxn id="89" idx="0"/>
            </p:cNvCxnSpPr>
            <p:nvPr/>
          </p:nvCxnSpPr>
          <p:spPr bwMode="auto">
            <a:xfrm rot="5400000">
              <a:off x="5141205" y="2703452"/>
              <a:ext cx="642840" cy="32158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TextBox 69"/>
            <p:cNvSpPr>
              <a:spLocks noChangeArrowheads="1"/>
            </p:cNvSpPr>
            <p:nvPr/>
          </p:nvSpPr>
          <p:spPr bwMode="auto">
            <a:xfrm>
              <a:off x="3707879" y="4294809"/>
              <a:ext cx="1742004" cy="13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Product Type: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A:Attendance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C: Controller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I: Integrated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R: Reader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M: Module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G: Gate</a:t>
              </a: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0275891" y="1837152"/>
              <a:ext cx="80847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 bwMode="auto">
            <a:xfrm>
              <a:off x="9690566" y="2197319"/>
              <a:ext cx="4500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76"/>
            <p:cNvSpPr>
              <a:spLocks noChangeArrowheads="1"/>
            </p:cNvSpPr>
            <p:nvPr/>
          </p:nvSpPr>
          <p:spPr bwMode="auto">
            <a:xfrm>
              <a:off x="10338062" y="3367058"/>
              <a:ext cx="1521425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Card Type: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Default: </a:t>
              </a: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IC card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D: </a:t>
              </a: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ID card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0F992B2F-5C24-4666-8AC6-8B0D4E302258}"/>
                </a:ext>
              </a:extLst>
            </p:cNvPr>
            <p:cNvGrpSpPr/>
            <p:nvPr/>
          </p:nvGrpSpPr>
          <p:grpSpPr>
            <a:xfrm>
              <a:off x="10616815" y="2575449"/>
              <a:ext cx="126625" cy="732840"/>
              <a:chOff x="2686859" y="2857598"/>
              <a:chExt cx="90000" cy="732840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BBE4069E-08B2-4123-9CF6-C53FE64E43A5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86063467-5273-4052-9267-D024185ED47A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 bwMode="auto">
            <a:xfrm>
              <a:off x="8489846" y="1822823"/>
              <a:ext cx="101300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933037" y="2563039"/>
              <a:ext cx="126625" cy="732840"/>
              <a:chOff x="2686859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1" name="TextBox 73"/>
            <p:cNvSpPr>
              <a:spLocks noChangeArrowheads="1"/>
            </p:cNvSpPr>
            <p:nvPr/>
          </p:nvSpPr>
          <p:spPr bwMode="auto">
            <a:xfrm>
              <a:off x="8647170" y="3274120"/>
              <a:ext cx="1259620" cy="2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Appearance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7369266" y="1819892"/>
              <a:ext cx="84039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719470" y="2557152"/>
              <a:ext cx="126625" cy="732840"/>
              <a:chOff x="2686859" y="2857598"/>
              <a:chExt cx="90000" cy="732840"/>
            </a:xfrm>
          </p:grpSpPr>
          <p:cxnSp>
            <p:nvCxnSpPr>
              <p:cNvPr id="44" name="直接连接符 43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" name="椭圆 44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6" name="TextBox 78"/>
            <p:cNvSpPr>
              <a:spLocks noChangeArrowheads="1"/>
            </p:cNvSpPr>
            <p:nvPr/>
          </p:nvSpPr>
          <p:spPr bwMode="auto">
            <a:xfrm>
              <a:off x="5783641" y="3317698"/>
              <a:ext cx="1533657" cy="4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Control Mode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(reserved)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4898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Access Control (Attendance)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887964" y="1649351"/>
            <a:ext cx="10694436" cy="4346153"/>
            <a:chOff x="887964" y="1649351"/>
            <a:chExt cx="10694436" cy="4346153"/>
          </a:xfrm>
        </p:grpSpPr>
        <p:sp>
          <p:nvSpPr>
            <p:cNvPr id="57" name="TextBox 69"/>
            <p:cNvSpPr>
              <a:spLocks noChangeArrowheads="1"/>
            </p:cNvSpPr>
            <p:nvPr/>
          </p:nvSpPr>
          <p:spPr bwMode="auto">
            <a:xfrm>
              <a:off x="887964" y="3132037"/>
              <a:ext cx="1122499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Brand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DHI: Dahua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itchFamily="34" charset="0"/>
                </a:rPr>
                <a:t>null: General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endParaRPr>
            </a:p>
          </p:txBody>
        </p:sp>
        <p:sp>
          <p:nvSpPr>
            <p:cNvPr id="81" name="TextBox 73"/>
            <p:cNvSpPr>
              <a:spLocks noChangeArrowheads="1"/>
            </p:cNvSpPr>
            <p:nvPr/>
          </p:nvSpPr>
          <p:spPr bwMode="auto">
            <a:xfrm>
              <a:off x="7672156" y="3006279"/>
              <a:ext cx="1259620" cy="2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Appearance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82" name="TextBox 69"/>
            <p:cNvSpPr>
              <a:spLocks noChangeArrowheads="1"/>
            </p:cNvSpPr>
            <p:nvPr/>
          </p:nvSpPr>
          <p:spPr bwMode="auto">
            <a:xfrm>
              <a:off x="2350485" y="3132037"/>
              <a:ext cx="822360" cy="4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 Access Control</a:t>
              </a:r>
            </a:p>
          </p:txBody>
        </p:sp>
        <p:sp>
          <p:nvSpPr>
            <p:cNvPr id="83" name="TextBox 76"/>
            <p:cNvSpPr>
              <a:spLocks noChangeArrowheads="1"/>
            </p:cNvSpPr>
            <p:nvPr/>
          </p:nvSpPr>
          <p:spPr bwMode="auto">
            <a:xfrm>
              <a:off x="10293844" y="3199991"/>
              <a:ext cx="1288556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Card Type: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lvl="0">
                <a:spcBef>
                  <a:spcPct val="0"/>
                </a:spcBef>
                <a:buNone/>
                <a:defRPr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Default: IC card</a:t>
              </a:r>
              <a:endPara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lvl="0">
                <a:spcBef>
                  <a:spcPct val="0"/>
                </a:spcBef>
                <a:buNone/>
                <a:defRPr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D: ID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card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2451021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AS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3340785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1104504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4272217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5203650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8024498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10196094" y="1679198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>
              <a:off x="1866230" y="1939348"/>
              <a:ext cx="4183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接连接符 94"/>
            <p:cNvCxnSpPr/>
            <p:nvPr/>
          </p:nvCxnSpPr>
          <p:spPr bwMode="auto">
            <a:xfrm>
              <a:off x="9694036" y="1964086"/>
              <a:ext cx="4183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7" name="组合 96"/>
            <p:cNvGrpSpPr/>
            <p:nvPr/>
          </p:nvGrpSpPr>
          <p:grpSpPr>
            <a:xfrm>
              <a:off x="1397295" y="2383869"/>
              <a:ext cx="83655" cy="725540"/>
              <a:chOff x="2686859" y="2864898"/>
              <a:chExt cx="90000" cy="725540"/>
            </a:xfrm>
          </p:grpSpPr>
          <p:cxnSp>
            <p:nvCxnSpPr>
              <p:cNvPr id="116" name="直接连接符 115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7" name="椭圆 116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2762313" y="2376569"/>
              <a:ext cx="83655" cy="732840"/>
              <a:chOff x="2686859" y="2857598"/>
              <a:chExt cx="90000" cy="732840"/>
            </a:xfrm>
          </p:grpSpPr>
          <p:cxnSp>
            <p:nvCxnSpPr>
              <p:cNvPr id="114" name="直接连接符 113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5" name="椭圆 114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99" name="椭圆 98"/>
            <p:cNvSpPr/>
            <p:nvPr/>
          </p:nvSpPr>
          <p:spPr bwMode="auto">
            <a:xfrm>
              <a:off x="4127331" y="3019409"/>
              <a:ext cx="8365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5496441" y="2390899"/>
              <a:ext cx="83655" cy="732840"/>
              <a:chOff x="2686859" y="2857598"/>
              <a:chExt cx="90000" cy="732840"/>
            </a:xfrm>
          </p:grpSpPr>
          <p:cxnSp>
            <p:nvCxnSpPr>
              <p:cNvPr id="112" name="直接连接符 111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椭圆 11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6450295" y="2399198"/>
              <a:ext cx="83655" cy="732840"/>
              <a:chOff x="2686859" y="2857598"/>
              <a:chExt cx="90000" cy="732840"/>
            </a:xfrm>
          </p:grpSpPr>
          <p:cxnSp>
            <p:nvCxnSpPr>
              <p:cNvPr id="110" name="直接连接符 109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1" name="椭圆 110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2" name="椭圆 101"/>
            <p:cNvSpPr/>
            <p:nvPr/>
          </p:nvSpPr>
          <p:spPr bwMode="auto">
            <a:xfrm>
              <a:off x="8322514" y="2909302"/>
              <a:ext cx="8365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10488885" y="2415471"/>
              <a:ext cx="83655" cy="732840"/>
              <a:chOff x="2686859" y="2857598"/>
              <a:chExt cx="90000" cy="732840"/>
            </a:xfrm>
          </p:grpSpPr>
          <p:cxnSp>
            <p:nvCxnSpPr>
              <p:cNvPr id="108" name="直接连接符 107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椭圆 108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4" name="椭圆 103"/>
            <p:cNvSpPr/>
            <p:nvPr/>
          </p:nvSpPr>
          <p:spPr bwMode="auto">
            <a:xfrm>
              <a:off x="3365981" y="4600975"/>
              <a:ext cx="8365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05" name="肘形连接符 104"/>
            <p:cNvCxnSpPr>
              <a:stCxn id="87" idx="2"/>
              <a:endCxn id="118" idx="0"/>
            </p:cNvCxnSpPr>
            <p:nvPr/>
          </p:nvCxnSpPr>
          <p:spPr bwMode="auto">
            <a:xfrm rot="5400000">
              <a:off x="2413097" y="3371284"/>
              <a:ext cx="2257023" cy="26759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肘形连接符 105"/>
            <p:cNvCxnSpPr>
              <a:stCxn id="89" idx="2"/>
            </p:cNvCxnSpPr>
            <p:nvPr/>
          </p:nvCxnSpPr>
          <p:spPr bwMode="auto">
            <a:xfrm rot="5400000">
              <a:off x="4055935" y="2489793"/>
              <a:ext cx="664125" cy="437677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肘形连接符 106"/>
            <p:cNvCxnSpPr/>
            <p:nvPr/>
          </p:nvCxnSpPr>
          <p:spPr bwMode="auto">
            <a:xfrm rot="5400000">
              <a:off x="8066802" y="2668885"/>
              <a:ext cx="584632" cy="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TextBox 69"/>
            <p:cNvSpPr>
              <a:spLocks noChangeArrowheads="1"/>
            </p:cNvSpPr>
            <p:nvPr/>
          </p:nvSpPr>
          <p:spPr bwMode="auto">
            <a:xfrm>
              <a:off x="2782543" y="4633591"/>
              <a:ext cx="1250535" cy="13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Product Type: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A:Attendance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C: Controller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I: Integrated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R: Reader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M: Module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G: Gate</a:t>
              </a:r>
            </a:p>
          </p:txBody>
        </p:sp>
        <p:sp>
          <p:nvSpPr>
            <p:cNvPr id="119" name="TextBox 72"/>
            <p:cNvSpPr>
              <a:spLocks noChangeArrowheads="1"/>
            </p:cNvSpPr>
            <p:nvPr/>
          </p:nvSpPr>
          <p:spPr bwMode="auto">
            <a:xfrm>
              <a:off x="3777951" y="3131647"/>
              <a:ext cx="1415537" cy="80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Series: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1000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2000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</a:t>
              </a: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3000</a:t>
              </a:r>
            </a:p>
          </p:txBody>
        </p:sp>
        <p:sp>
          <p:nvSpPr>
            <p:cNvPr id="120" name="TextBox 78"/>
            <p:cNvSpPr>
              <a:spLocks noChangeArrowheads="1"/>
            </p:cNvSpPr>
            <p:nvPr/>
          </p:nvSpPr>
          <p:spPr bwMode="auto">
            <a:xfrm>
              <a:off x="4808355" y="3093947"/>
              <a:ext cx="1482230" cy="13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Communication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0: None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RS485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TCP/IP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3: </a:t>
              </a: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RS485</a:t>
              </a:r>
              <a:r>
                <a:rPr kumimoji="0" lang="en-US" altLang="zh-CN" sz="1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 or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aseline="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TCP/</a:t>
              </a: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IP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  <a:sym typeface="宋体" pitchFamily="2" charset="-122"/>
              </a:endParaRPr>
            </a:p>
          </p:txBody>
        </p:sp>
        <p:sp>
          <p:nvSpPr>
            <p:cNvPr id="121" name="TextBox 78"/>
            <p:cNvSpPr>
              <a:spLocks noChangeArrowheads="1"/>
            </p:cNvSpPr>
            <p:nvPr/>
          </p:nvSpPr>
          <p:spPr bwMode="auto">
            <a:xfrm>
              <a:off x="5910952" y="3344017"/>
              <a:ext cx="1253681" cy="9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Control Type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宋体" pitchFamily="2" charset="-122"/>
                </a:rPr>
                <a:t>：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0: Card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Password+ Card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</a:t>
              </a:r>
              <a:r>
                <a:rPr kumimoji="0" lang="en-US" altLang="zh-C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Password</a:t>
              </a: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176310" y="1659117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7103058" y="1656568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178117" y="3329073"/>
              <a:ext cx="23060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Control Type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(Biometric):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Password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Fingerprint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3: Face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4: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Fingerprint+Face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7422357" y="2376238"/>
              <a:ext cx="83655" cy="732840"/>
              <a:chOff x="2686859" y="2857598"/>
              <a:chExt cx="90000" cy="732840"/>
            </a:xfrm>
          </p:grpSpPr>
          <p:cxnSp>
            <p:nvCxnSpPr>
              <p:cNvPr id="50" name="直接连接符 49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椭圆 50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4" name="TextBox 73"/>
            <p:cNvSpPr>
              <a:spLocks noChangeArrowheads="1"/>
            </p:cNvSpPr>
            <p:nvPr/>
          </p:nvSpPr>
          <p:spPr bwMode="auto">
            <a:xfrm>
              <a:off x="8840650" y="3037073"/>
              <a:ext cx="1259620" cy="4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itchFamily="34" charset="0"/>
                </a:rPr>
                <a:t>Function: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itchFamily="34" charset="0"/>
                </a:rPr>
                <a:t>L: Lite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8881556" y="1649351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 bwMode="auto">
            <a:xfrm>
              <a:off x="9179572" y="2902084"/>
              <a:ext cx="8365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59" name="肘形连接符 58"/>
            <p:cNvCxnSpPr/>
            <p:nvPr/>
          </p:nvCxnSpPr>
          <p:spPr bwMode="auto">
            <a:xfrm rot="5400000">
              <a:off x="8923860" y="2661667"/>
              <a:ext cx="584632" cy="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6113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Access Control (Turnstile)</a:t>
            </a:r>
            <a:endParaRPr lang="zh-CN" altLang="en-US" dirty="0"/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985904" y="3309408"/>
            <a:ext cx="1207643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DHI: Dahua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null: General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52" name="TextBox 72"/>
          <p:cNvSpPr>
            <a:spLocks noChangeArrowheads="1"/>
          </p:cNvSpPr>
          <p:nvPr/>
        </p:nvSpPr>
        <p:spPr bwMode="auto">
          <a:xfrm>
            <a:off x="3895678" y="3347268"/>
            <a:ext cx="1522909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B: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Swing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Y: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Flap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Tripod</a:t>
            </a:r>
          </a:p>
        </p:txBody>
      </p:sp>
      <p:sp>
        <p:nvSpPr>
          <p:cNvPr id="53" name="TextBox 73"/>
          <p:cNvSpPr>
            <a:spLocks noChangeArrowheads="1"/>
          </p:cNvSpPr>
          <p:nvPr/>
        </p:nvSpPr>
        <p:spPr bwMode="auto">
          <a:xfrm>
            <a:off x="6433993" y="4293879"/>
            <a:ext cx="1262231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Card reader: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no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single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2: double</a:t>
            </a:r>
          </a:p>
        </p:txBody>
      </p:sp>
      <p:sp>
        <p:nvSpPr>
          <p:cNvPr id="54" name="TextBox 69"/>
          <p:cNvSpPr>
            <a:spLocks noChangeArrowheads="1"/>
          </p:cNvSpPr>
          <p:nvPr/>
        </p:nvSpPr>
        <p:spPr bwMode="auto">
          <a:xfrm>
            <a:off x="2450651" y="3357084"/>
            <a:ext cx="740569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Access Control</a:t>
            </a:r>
          </a:p>
        </p:txBody>
      </p:sp>
      <p:sp>
        <p:nvSpPr>
          <p:cNvPr id="55" name="TextBox 76"/>
          <p:cNvSpPr>
            <a:spLocks noChangeArrowheads="1"/>
          </p:cNvSpPr>
          <p:nvPr/>
        </p:nvSpPr>
        <p:spPr bwMode="auto">
          <a:xfrm>
            <a:off x="8540628" y="3180735"/>
            <a:ext cx="124063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Appearance</a:t>
            </a:r>
          </a:p>
        </p:txBody>
      </p:sp>
      <p:sp>
        <p:nvSpPr>
          <p:cNvPr id="56" name="TextBox 78"/>
          <p:cNvSpPr>
            <a:spLocks noChangeArrowheads="1"/>
          </p:cNvSpPr>
          <p:nvPr/>
        </p:nvSpPr>
        <p:spPr bwMode="auto">
          <a:xfrm>
            <a:off x="5103386" y="3409820"/>
            <a:ext cx="1695390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 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Entry-level</a:t>
            </a:r>
          </a:p>
          <a:p>
            <a:pPr lvl="0">
              <a:spcBef>
                <a:spcPct val="0"/>
              </a:spcBef>
              <a:buNone/>
              <a:defRPr/>
            </a:pPr>
            <a:r>
              <a:rPr kumimoji="0" lang="en-US" altLang="zh-CN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</a:t>
            </a: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Entry-level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 Professional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6: </a:t>
            </a: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Professional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High-end</a:t>
            </a:r>
            <a:endParaRPr lang="en-US" altLang="zh-CN" sz="12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2519919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3477173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1071265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4479257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5481341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6399017" y="1895088"/>
            <a:ext cx="926851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8658532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直接连接符 63"/>
          <p:cNvCxnSpPr/>
          <p:nvPr/>
        </p:nvCxnSpPr>
        <p:spPr bwMode="auto">
          <a:xfrm>
            <a:off x="1890770" y="2177867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5" name="组合 64"/>
          <p:cNvGrpSpPr/>
          <p:nvPr/>
        </p:nvGrpSpPr>
        <p:grpSpPr>
          <a:xfrm>
            <a:off x="1386265" y="2622388"/>
            <a:ext cx="90000" cy="725540"/>
            <a:chOff x="2686859" y="2864898"/>
            <a:chExt cx="90000" cy="725540"/>
          </a:xfrm>
        </p:grpSpPr>
        <p:cxnSp>
          <p:nvCxnSpPr>
            <p:cNvPr id="80" name="直接连接符 79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椭圆 8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854823" y="2615088"/>
            <a:ext cx="90000" cy="732840"/>
            <a:chOff x="2686859" y="2857598"/>
            <a:chExt cx="90000" cy="732840"/>
          </a:xfrm>
        </p:grpSpPr>
        <p:cxnSp>
          <p:nvCxnSpPr>
            <p:cNvPr id="78" name="直接连接符 7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椭圆 7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7" name="椭圆 66"/>
          <p:cNvSpPr/>
          <p:nvPr/>
        </p:nvSpPr>
        <p:spPr bwMode="auto">
          <a:xfrm>
            <a:off x="4323381" y="325792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796341" y="2629418"/>
            <a:ext cx="90000" cy="732840"/>
            <a:chOff x="2686859" y="2857598"/>
            <a:chExt cx="90000" cy="732840"/>
          </a:xfrm>
        </p:grpSpPr>
        <p:cxnSp>
          <p:nvCxnSpPr>
            <p:cNvPr id="76" name="直接连接符 7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椭圆 7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853564" y="2615086"/>
            <a:ext cx="109578" cy="1649807"/>
            <a:chOff x="2717876" y="2834967"/>
            <a:chExt cx="109578" cy="1649807"/>
          </a:xfrm>
        </p:grpSpPr>
        <p:cxnSp>
          <p:nvCxnSpPr>
            <p:cNvPr id="74" name="直接连接符 73"/>
            <p:cNvCxnSpPr/>
            <p:nvPr/>
          </p:nvCxnSpPr>
          <p:spPr bwMode="auto">
            <a:xfrm>
              <a:off x="2772665" y="2834967"/>
              <a:ext cx="0" cy="15894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椭圆 74"/>
            <p:cNvSpPr/>
            <p:nvPr/>
          </p:nvSpPr>
          <p:spPr bwMode="auto">
            <a:xfrm>
              <a:off x="2717876" y="4383671"/>
              <a:ext cx="109578" cy="1011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0" name="椭圆 69"/>
          <p:cNvSpPr/>
          <p:nvPr/>
        </p:nvSpPr>
        <p:spPr bwMode="auto">
          <a:xfrm>
            <a:off x="8977953" y="313573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椭圆 70"/>
          <p:cNvSpPr/>
          <p:nvPr/>
        </p:nvSpPr>
        <p:spPr bwMode="auto">
          <a:xfrm>
            <a:off x="3459283" y="427773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2" name="肘形连接符 71"/>
          <p:cNvCxnSpPr>
            <a:stCxn id="58" idx="2"/>
            <a:endCxn id="71" idx="0"/>
          </p:cNvCxnSpPr>
          <p:nvPr/>
        </p:nvCxnSpPr>
        <p:spPr bwMode="auto">
          <a:xfrm rot="5400000">
            <a:off x="2839405" y="3279966"/>
            <a:ext cx="1662646" cy="332890"/>
          </a:xfrm>
          <a:prstGeom prst="bentConnector3">
            <a:avLst>
              <a:gd name="adj1" fmla="val 1895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肘形连接符 72"/>
          <p:cNvCxnSpPr>
            <a:stCxn id="60" idx="2"/>
          </p:cNvCxnSpPr>
          <p:nvPr/>
        </p:nvCxnSpPr>
        <p:spPr bwMode="auto">
          <a:xfrm rot="5400000">
            <a:off x="4271757" y="2711712"/>
            <a:ext cx="664125" cy="4708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69"/>
          <p:cNvSpPr>
            <a:spLocks noChangeArrowheads="1"/>
          </p:cNvSpPr>
          <p:nvPr/>
        </p:nvSpPr>
        <p:spPr bwMode="auto">
          <a:xfrm>
            <a:off x="3033129" y="4393818"/>
            <a:ext cx="1238137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Type: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A:Attendance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I: Integrated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 Reader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Gate</a:t>
            </a:r>
          </a:p>
        </p:txBody>
      </p:sp>
      <p:cxnSp>
        <p:nvCxnSpPr>
          <p:cNvPr id="50" name="直接连接符 49"/>
          <p:cNvCxnSpPr>
            <a:stCxn id="63" idx="2"/>
          </p:cNvCxnSpPr>
          <p:nvPr/>
        </p:nvCxnSpPr>
        <p:spPr bwMode="auto">
          <a:xfrm flipH="1">
            <a:off x="9016330" y="2615088"/>
            <a:ext cx="2202" cy="5252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矩形 81"/>
          <p:cNvSpPr/>
          <p:nvPr/>
        </p:nvSpPr>
        <p:spPr bwMode="auto">
          <a:xfrm>
            <a:off x="10032002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76"/>
          <p:cNvSpPr>
            <a:spLocks noChangeArrowheads="1"/>
          </p:cNvSpPr>
          <p:nvPr/>
        </p:nvSpPr>
        <p:spPr bwMode="auto">
          <a:xfrm>
            <a:off x="10019298" y="3465430"/>
            <a:ext cx="1328050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Model: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L: Left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D: Middle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9453768" y="2281389"/>
            <a:ext cx="338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 bwMode="auto">
          <a:xfrm>
            <a:off x="10474486" y="2615506"/>
            <a:ext cx="4421" cy="8046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矩形 41"/>
          <p:cNvSpPr/>
          <p:nvPr/>
        </p:nvSpPr>
        <p:spPr bwMode="auto">
          <a:xfrm>
            <a:off x="7565173" y="188734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7355" y="3446411"/>
            <a:ext cx="1613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FACE AC installation hole: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no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single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double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880173" y="2624244"/>
            <a:ext cx="90000" cy="732840"/>
            <a:chOff x="2686859" y="2857598"/>
            <a:chExt cx="90000" cy="7328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6" name="椭圆 85"/>
          <p:cNvSpPr/>
          <p:nvPr/>
        </p:nvSpPr>
        <p:spPr bwMode="auto">
          <a:xfrm>
            <a:off x="10441921" y="333431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9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Mobile HDCVI Camera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389982" y="2772245"/>
            <a:ext cx="807829" cy="48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3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283486" y="2772245"/>
            <a:ext cx="1284191" cy="9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Positioning: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Entry-level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Professional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High-end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5237377" y="4285519"/>
            <a:ext cx="1868972" cy="11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Resolution: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720P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1080P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4MP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5: </a:t>
            </a:r>
            <a:r>
              <a:rPr lang="en-US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5MP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7091312" y="4093943"/>
            <a:ext cx="1824099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Function: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</a:t>
            </a:r>
            <a:r>
              <a:rPr lang="de-DE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DWDR</a:t>
            </a:r>
            <a:endParaRPr lang="de-DE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</a:t>
            </a:r>
            <a:r>
              <a:rPr lang="de-DE" altLang="zh-CN" sz="1333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WDR</a:t>
            </a:r>
            <a:endParaRPr lang="de-DE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1558998" y="2772246"/>
            <a:ext cx="877561" cy="4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HDCVI Camera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166070" y="3900214"/>
            <a:ext cx="2486769" cy="11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Camera 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MW: Mobile IR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DBW: Vandal-proof IR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DB: Vandal-proof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DW: IR Eyeball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6178951" y="3070486"/>
            <a:ext cx="1334287" cy="11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1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2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3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rd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4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600359" y="12988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788728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477811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51253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35622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19990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04359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984513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321501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792811" y="2008494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986647" y="2008491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517671" y="2003485"/>
            <a:ext cx="90000" cy="1038985"/>
            <a:chOff x="2686859" y="2857598"/>
            <a:chExt cx="90000" cy="1038984"/>
          </a:xfrm>
        </p:grpSpPr>
        <p:cxnSp>
          <p:nvCxnSpPr>
            <p:cNvPr id="126" name="直接连接符 125"/>
            <p:cNvCxnSpPr>
              <a:endCxn id="127" idx="0"/>
            </p:cNvCxnSpPr>
            <p:nvPr/>
          </p:nvCxnSpPr>
          <p:spPr bwMode="auto">
            <a:xfrm>
              <a:off x="2731859" y="2857598"/>
              <a:ext cx="0" cy="948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80658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366884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282516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872259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2546305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>
            <a:off x="9566285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69"/>
          <p:cNvSpPr>
            <a:spLocks noChangeArrowheads="1"/>
          </p:cNvSpPr>
          <p:nvPr/>
        </p:nvSpPr>
        <p:spPr bwMode="auto">
          <a:xfrm>
            <a:off x="2743585" y="2772246"/>
            <a:ext cx="950168" cy="4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High Definition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4866967" y="2008491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1" name="椭圆 70"/>
          <p:cNvSpPr/>
          <p:nvPr/>
        </p:nvSpPr>
        <p:spPr bwMode="auto">
          <a:xfrm>
            <a:off x="5676579" y="420309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40" name="椭圆 139"/>
          <p:cNvSpPr/>
          <p:nvPr/>
        </p:nvSpPr>
        <p:spPr bwMode="auto">
          <a:xfrm>
            <a:off x="2790248" y="381304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87" name="肘形连接符 141"/>
          <p:cNvCxnSpPr>
            <a:endCxn id="140" idx="0"/>
          </p:cNvCxnSpPr>
          <p:nvPr/>
        </p:nvCxnSpPr>
        <p:spPr bwMode="auto">
          <a:xfrm rot="5400000">
            <a:off x="2545231" y="2304079"/>
            <a:ext cx="1798981" cy="1218947"/>
          </a:xfrm>
          <a:prstGeom prst="bentConnector3">
            <a:avLst>
              <a:gd name="adj1" fmla="val 72785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/>
          <p:cNvGrpSpPr/>
          <p:nvPr/>
        </p:nvGrpSpPr>
        <p:grpSpPr>
          <a:xfrm>
            <a:off x="3166451" y="2022291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8" name="肘形连接符 7"/>
          <p:cNvCxnSpPr>
            <a:stCxn id="99" idx="2"/>
          </p:cNvCxnSpPr>
          <p:nvPr/>
        </p:nvCxnSpPr>
        <p:spPr>
          <a:xfrm rot="5400000">
            <a:off x="4593315" y="3137083"/>
            <a:ext cx="2241165" cy="46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矩形 46"/>
          <p:cNvSpPr/>
          <p:nvPr/>
        </p:nvSpPr>
        <p:spPr bwMode="auto">
          <a:xfrm>
            <a:off x="10967677" y="12939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 bwMode="auto">
          <a:xfrm>
            <a:off x="10688826" y="1653980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81EA4DF-CF92-423B-9931-B58988BC5DF2}"/>
              </a:ext>
            </a:extLst>
          </p:cNvPr>
          <p:cNvGrpSpPr/>
          <p:nvPr/>
        </p:nvGrpSpPr>
        <p:grpSpPr>
          <a:xfrm>
            <a:off x="7370686" y="2013980"/>
            <a:ext cx="90000" cy="1758308"/>
            <a:chOff x="2877841" y="1508514"/>
            <a:chExt cx="67500" cy="1318733"/>
          </a:xfrm>
        </p:grpSpPr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F9CE8641-F4C5-44EB-A2FF-5566CFE45B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1253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7CCD431-0EF3-40E1-9010-9C1C0CE05380}"/>
                </a:ext>
              </a:extLst>
            </p:cNvPr>
            <p:cNvSpPr/>
            <p:nvPr/>
          </p:nvSpPr>
          <p:spPr bwMode="auto">
            <a:xfrm>
              <a:off x="2877841" y="27597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219692" y="2020047"/>
            <a:ext cx="90000" cy="1038985"/>
            <a:chOff x="2686859" y="2857598"/>
            <a:chExt cx="90000" cy="1038984"/>
          </a:xfrm>
        </p:grpSpPr>
        <p:cxnSp>
          <p:nvCxnSpPr>
            <p:cNvPr id="61" name="直接连接符 60"/>
            <p:cNvCxnSpPr>
              <a:endCxn id="62" idx="0"/>
            </p:cNvCxnSpPr>
            <p:nvPr/>
          </p:nvCxnSpPr>
          <p:spPr bwMode="auto">
            <a:xfrm>
              <a:off x="2731859" y="2857598"/>
              <a:ext cx="0" cy="948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椭圆 61"/>
            <p:cNvSpPr/>
            <p:nvPr/>
          </p:nvSpPr>
          <p:spPr bwMode="auto">
            <a:xfrm>
              <a:off x="2686859" y="380658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3" name="TextBox 72"/>
          <p:cNvSpPr txBox="1"/>
          <p:nvPr/>
        </p:nvSpPr>
        <p:spPr>
          <a:xfrm>
            <a:off x="7738389" y="3073708"/>
            <a:ext cx="125572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Appearance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281EA4DF-CF92-423B-9931-B58988BC5DF2}"/>
              </a:ext>
            </a:extLst>
          </p:cNvPr>
          <p:cNvGrpSpPr/>
          <p:nvPr/>
        </p:nvGrpSpPr>
        <p:grpSpPr>
          <a:xfrm>
            <a:off x="9025088" y="2023802"/>
            <a:ext cx="90000" cy="1758308"/>
            <a:chOff x="2877841" y="1508514"/>
            <a:chExt cx="67500" cy="1318733"/>
          </a:xfrm>
        </p:grpSpPr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F9CE8641-F4C5-44EB-A2FF-5566CFE45B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1253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C7CCD431-0EF3-40E1-9010-9C1C0CE05380}"/>
                </a:ext>
              </a:extLst>
            </p:cNvPr>
            <p:cNvSpPr/>
            <p:nvPr/>
          </p:nvSpPr>
          <p:spPr bwMode="auto">
            <a:xfrm>
              <a:off x="2877841" y="27597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0" name="TextBox 76"/>
          <p:cNvSpPr>
            <a:spLocks noChangeArrowheads="1"/>
          </p:cNvSpPr>
          <p:nvPr/>
        </p:nvSpPr>
        <p:spPr bwMode="auto">
          <a:xfrm>
            <a:off x="8442368" y="3900214"/>
            <a:ext cx="1345440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Video Format: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N: NTSC</a:t>
            </a:r>
          </a:p>
        </p:txBody>
      </p:sp>
      <p:sp>
        <p:nvSpPr>
          <p:cNvPr id="72" name="TextBox 69"/>
          <p:cNvSpPr>
            <a:spLocks noChangeArrowheads="1"/>
          </p:cNvSpPr>
          <p:nvPr/>
        </p:nvSpPr>
        <p:spPr bwMode="auto">
          <a:xfrm>
            <a:off x="9743136" y="2761922"/>
            <a:ext cx="807829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Mobile</a:t>
            </a:r>
            <a:endParaRPr lang="zh-CN" altLang="en-US" sz="13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0145965" y="1998171"/>
            <a:ext cx="90000" cy="725540"/>
            <a:chOff x="2686859" y="2864898"/>
            <a:chExt cx="90000" cy="725540"/>
          </a:xfrm>
        </p:grpSpPr>
        <p:cxnSp>
          <p:nvCxnSpPr>
            <p:cNvPr id="75" name="直接连接符 7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椭圆 7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281EA4DF-CF92-423B-9931-B58988BC5DF2}"/>
              </a:ext>
            </a:extLst>
          </p:cNvPr>
          <p:cNvGrpSpPr/>
          <p:nvPr/>
        </p:nvGrpSpPr>
        <p:grpSpPr>
          <a:xfrm>
            <a:off x="11264509" y="1998171"/>
            <a:ext cx="90000" cy="1758308"/>
            <a:chOff x="2877841" y="1508514"/>
            <a:chExt cx="67500" cy="1318733"/>
          </a:xfrm>
        </p:grpSpPr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F9CE8641-F4C5-44EB-A2FF-5566CFE45B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1253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7CCD431-0EF3-40E1-9010-9C1C0CE05380}"/>
                </a:ext>
              </a:extLst>
            </p:cNvPr>
            <p:cNvSpPr/>
            <p:nvPr/>
          </p:nvSpPr>
          <p:spPr bwMode="auto">
            <a:xfrm>
              <a:off x="2877841" y="27597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0" name="TextBox 76"/>
          <p:cNvSpPr>
            <a:spLocks noChangeArrowheads="1"/>
          </p:cNvSpPr>
          <p:nvPr/>
        </p:nvSpPr>
        <p:spPr bwMode="auto">
          <a:xfrm>
            <a:off x="10342236" y="3912523"/>
            <a:ext cx="1849763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(internal)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156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D01FCA-E01B-4223-8547-9CCAAAB6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ITS-Traffic </a:t>
            </a:r>
            <a:r>
              <a:rPr lang="en-US" altLang="zh-CN" dirty="0" smtClean="0"/>
              <a:t>Camera</a:t>
            </a:r>
            <a:endParaRPr lang="en-US" altLang="zh-CN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776816F-55C5-4A66-8F7E-71939FBB33BF}"/>
              </a:ext>
            </a:extLst>
          </p:cNvPr>
          <p:cNvGrpSpPr/>
          <p:nvPr/>
        </p:nvGrpSpPr>
        <p:grpSpPr>
          <a:xfrm>
            <a:off x="912285" y="1255715"/>
            <a:ext cx="11085750" cy="4818221"/>
            <a:chOff x="764577" y="1086585"/>
            <a:chExt cx="8454396" cy="3638685"/>
          </a:xfrm>
        </p:grpSpPr>
        <p:sp>
          <p:nvSpPr>
            <p:cNvPr id="109" name="Text Box 6">
              <a:extLst>
                <a:ext uri="{FF2B5EF4-FFF2-40B4-BE49-F238E27FC236}">
                  <a16:creationId xmlns:a16="http://schemas.microsoft.com/office/drawing/2014/main" id="{5C27CD47-7E02-400C-AAE1-13A4C7AF2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418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5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</a:t>
              </a: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Algebraic </a:t>
              </a:r>
              <a:r>
                <a:rPr lang="en-US" altLang="zh-CN" sz="15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Marking</a:t>
              </a:r>
              <a:endParaRPr lang="en-US" altLang="zh-CN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itchFamily="34" charset="0"/>
                <a:buNone/>
              </a:pPr>
              <a:r>
                <a:rPr lang="en-US" altLang="zh-CN" sz="15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5F </a:t>
              </a:r>
              <a:r>
                <a:rPr lang="en-US" altLang="zh-CN" sz="15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en-US" altLang="zh-CN" sz="15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First generation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CD4121F-9470-4991-95E4-F6DD970B90A0}"/>
                </a:ext>
              </a:extLst>
            </p:cNvPr>
            <p:cNvSpPr/>
            <p:nvPr/>
          </p:nvSpPr>
          <p:spPr bwMode="auto">
            <a:xfrm>
              <a:off x="447584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775657C-8FA0-4F9A-9A45-AA3325672365}"/>
                </a:ext>
              </a:extLst>
            </p:cNvPr>
            <p:cNvSpPr/>
            <p:nvPr/>
          </p:nvSpPr>
          <p:spPr bwMode="auto">
            <a:xfrm>
              <a:off x="5097806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757A85B-E1C7-4D4E-AA9D-E8001D62663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51071" y="1626586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2BC15CB5-46A9-4324-9540-AE4B248B7F9A}"/>
                </a:ext>
              </a:extLst>
            </p:cNvPr>
            <p:cNvSpPr/>
            <p:nvPr/>
          </p:nvSpPr>
          <p:spPr bwMode="auto">
            <a:xfrm>
              <a:off x="5328084" y="265275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82F5DE3-E8E5-49F3-A002-94C087F57B44}"/>
                </a:ext>
              </a:extLst>
            </p:cNvPr>
            <p:cNvSpPr/>
            <p:nvPr/>
          </p:nvSpPr>
          <p:spPr bwMode="auto">
            <a:xfrm>
              <a:off x="57580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246F99F-E7AD-48F1-A906-8C781ADACB73}"/>
                </a:ext>
              </a:extLst>
            </p:cNvPr>
            <p:cNvSpPr/>
            <p:nvPr/>
          </p:nvSpPr>
          <p:spPr bwMode="auto">
            <a:xfrm>
              <a:off x="6567373" y="1086585"/>
              <a:ext cx="1333788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IRL8ZF1640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>
              <a:extLst>
                <a:ext uri="{FF2B5EF4-FFF2-40B4-BE49-F238E27FC236}">
                  <a16:creationId xmlns:a16="http://schemas.microsoft.com/office/drawing/2014/main" id="{3E0727EF-79FA-419A-A86D-E818705B1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>
              <a:extLst>
                <a:ext uri="{FF2B5EF4-FFF2-40B4-BE49-F238E27FC236}">
                  <a16:creationId xmlns:a16="http://schemas.microsoft.com/office/drawing/2014/main" id="{8BEBF5C7-0F02-4231-9F30-03A9C89EC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996" y="2231033"/>
              <a:ext cx="1626967" cy="76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None/>
              </a:pPr>
              <a:r>
                <a:rPr lang="en-US" altLang="zh-CN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Series Logo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Sensor Category=0, the default is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1=</a:t>
              </a:r>
              <a:r>
                <a:rPr lang="en-US" altLang="zh-CN" sz="1400" dirty="0" err="1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Microcard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EAA1A912-B455-4573-9B74-E820DB35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Camera</a:t>
              </a:r>
            </a:p>
          </p:txBody>
        </p:sp>
        <p:sp>
          <p:nvSpPr>
            <p:cNvPr id="11" name="TextBox 69">
              <a:extLst>
                <a:ext uri="{FF2B5EF4-FFF2-40B4-BE49-F238E27FC236}">
                  <a16:creationId xmlns:a16="http://schemas.microsoft.com/office/drawing/2014/main" id="{6FEE65AB-C5D3-4F7A-9656-688F53001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577" y="2731944"/>
              <a:ext cx="928603" cy="98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Resolution</a:t>
              </a:r>
              <a:endPara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3</a:t>
              </a:r>
              <a:r>
                <a:rPr lang="zh-CN" altLang="en-US" sz="1400" dirty="0" smtClean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：</a:t>
              </a: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3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MP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9</a:t>
              </a:r>
              <a:r>
                <a:rPr lang="zh-CN" altLang="en-US" sz="1400" dirty="0" smtClean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：</a:t>
              </a:r>
              <a:r>
                <a:rPr lang="en-US" altLang="zh-CN" sz="1400" dirty="0" smtClean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9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MP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</a:t>
              </a:r>
              <a:r>
                <a:rPr lang="zh-CN" altLang="en-US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16MP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……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9D36B38-0C28-45DE-BD4D-E1C2126CE740}"/>
                </a:ext>
              </a:extLst>
            </p:cNvPr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2C5A4B7-A2D0-43B3-BC8D-192774FE6426}"/>
                </a:ext>
              </a:extLst>
            </p:cNvPr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E9643FF-349E-44C6-B9FF-9BF65E11E54A}"/>
                </a:ext>
              </a:extLst>
            </p:cNvPr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DAE7BC9-2784-440B-B94E-A9E8E8F1837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BDA8E29-9FEB-44D2-9AF9-088B80E625DC}"/>
                </a:ext>
              </a:extLst>
            </p:cNvPr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A093AEC5-D601-447B-B569-12F79A299473}"/>
                  </a:ext>
                </a:extLst>
              </p:cNvPr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77AE814E-60C1-4875-9399-80BCB38694EA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AF6852C-E1C0-4BDE-9D59-DCB65942C4E4}"/>
                </a:ext>
              </a:extLst>
            </p:cNvPr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4DBD7FA-26D6-4D86-9804-208EE93ACD87}"/>
                </a:ext>
              </a:extLst>
            </p:cNvPr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2835DE38-BC23-4060-B3D1-F5086FA3D718}"/>
                  </a:ext>
                </a:extLst>
              </p:cNvPr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C82D85DB-BDB5-49AB-B45C-260AC1AA0382}"/>
                  </a:ext>
                </a:extLst>
              </p:cNvPr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1B2B0CA-5F06-4180-A5F5-4DFF7BFD2847}"/>
                </a:ext>
              </a:extLst>
            </p:cNvPr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>
              <a:extLst>
                <a:ext uri="{FF2B5EF4-FFF2-40B4-BE49-F238E27FC236}">
                  <a16:creationId xmlns:a16="http://schemas.microsoft.com/office/drawing/2014/main" id="{FBDB41F3-8D33-43D1-89E7-B96CE26A05F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9948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>
              <a:extLst>
                <a:ext uri="{FF2B5EF4-FFF2-40B4-BE49-F238E27FC236}">
                  <a16:creationId xmlns:a16="http://schemas.microsoft.com/office/drawing/2014/main" id="{931E4B83-259A-4154-82D4-8CDEFDC64A60}"/>
                </a:ext>
              </a:extLst>
            </p:cNvPr>
            <p:cNvCxnSpPr>
              <a:cxnSpLocks/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>
              <a:extLst>
                <a:ext uri="{FF2B5EF4-FFF2-40B4-BE49-F238E27FC236}">
                  <a16:creationId xmlns:a16="http://schemas.microsoft.com/office/drawing/2014/main" id="{3ED5D520-7701-4F8C-8AF3-4BDBB849D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959" y="3596316"/>
              <a:ext cx="1728192" cy="5538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Sensor Category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3-CMOS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5-CCD/High-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level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CMOS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125EEFFF-EA30-438A-933B-1312521BC653}"/>
                </a:ext>
              </a:extLst>
            </p:cNvPr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3655993-D8FF-4D36-A5D8-E7C64FF6DF98}"/>
                </a:ext>
              </a:extLst>
            </p:cNvPr>
            <p:cNvSpPr/>
            <p:nvPr/>
          </p:nvSpPr>
          <p:spPr bwMode="auto">
            <a:xfrm>
              <a:off x="3638687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DCD4A17-80F9-46D2-8C16-2A08589D6558}"/>
                </a:ext>
              </a:extLst>
            </p:cNvPr>
            <p:cNvSpPr/>
            <p:nvPr/>
          </p:nvSpPr>
          <p:spPr bwMode="auto">
            <a:xfrm>
              <a:off x="3869922" y="216670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F3EC7A16-51B4-403D-9105-6B092F1F86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43749" y="135658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E6DBED83-2620-44DB-AB1E-93A0A66CA3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58122" y="135661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3CB720D7-6829-47B6-9582-5C6210783AAF}"/>
                </a:ext>
              </a:extLst>
            </p:cNvPr>
            <p:cNvSpPr/>
            <p:nvPr/>
          </p:nvSpPr>
          <p:spPr>
            <a:xfrm>
              <a:off x="3600921" y="3679332"/>
              <a:ext cx="1919611" cy="1045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Apply attribute </a:t>
              </a:r>
              <a:endParaRPr lang="en-US" altLang="zh-CN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A=Checkpoint and electric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police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C=Dual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Vision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D=DHOP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E=Electric police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special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肘形连接符 144">
              <a:extLst>
                <a:ext uri="{FF2B5EF4-FFF2-40B4-BE49-F238E27FC236}">
                  <a16:creationId xmlns:a16="http://schemas.microsoft.com/office/drawing/2014/main" id="{2A5012D4-9859-4681-B595-9069B3EA571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377794" y="2194700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05F2C3FE-86AB-4887-92B9-C6DA503FEFC1}"/>
                </a:ext>
              </a:extLst>
            </p:cNvPr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3AD8163A-998B-455D-A78F-6095DC11E21D}"/>
                </a:ext>
              </a:extLst>
            </p:cNvPr>
            <p:cNvSpPr/>
            <p:nvPr/>
          </p:nvSpPr>
          <p:spPr>
            <a:xfrm>
              <a:off x="4807689" y="2740307"/>
              <a:ext cx="1202186" cy="720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Appearance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F=</a:t>
              </a:r>
              <a:r>
                <a:rPr lang="en-US" altLang="zh-CN" sz="14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Only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camera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U=Camera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with housing</a:t>
              </a:r>
            </a:p>
          </p:txBody>
        </p: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E0DCEBFA-FE51-42C0-A96D-FD7228D8B11E}"/>
                </a:ext>
              </a:extLst>
            </p:cNvPr>
            <p:cNvCxnSpPr>
              <a:cxnSpLocks/>
              <a:stCxn id="17" idx="2"/>
            </p:cNvCxnSpPr>
            <p:nvPr/>
          </p:nvCxnSpPr>
          <p:spPr bwMode="auto">
            <a:xfrm flipH="1">
              <a:off x="3897332" y="1626585"/>
              <a:ext cx="11355" cy="536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3F8077A0-A7C3-41A2-8465-7FBAEB29D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3836" y="1872618"/>
              <a:ext cx="2605137" cy="169656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Special </a:t>
              </a: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Function </a:t>
              </a:r>
              <a:r>
                <a:rPr lang="en-US" altLang="zh-CN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Symbols</a:t>
              </a:r>
            </a:p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L=Built-in white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LED</a:t>
              </a:r>
            </a:p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IRL8=Built-in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infrared 850nm LED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IRL7=Built-in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infrared 730nm LED </a:t>
              </a:r>
              <a:endPara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ZF=Motorized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zoom lens with lens focal length information at the back, e.g.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ZF1640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4D665DE1-D7AF-4734-86DE-E175F8F54EFB}"/>
                </a:ext>
              </a:extLst>
            </p:cNvPr>
            <p:cNvSpPr/>
            <p:nvPr/>
          </p:nvSpPr>
          <p:spPr bwMode="auto">
            <a:xfrm>
              <a:off x="7320733" y="187261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60B48FC6-D313-4AB0-B706-4645DA2D8E0E}"/>
                </a:ext>
              </a:extLst>
            </p:cNvPr>
            <p:cNvSpPr/>
            <p:nvPr/>
          </p:nvSpPr>
          <p:spPr bwMode="auto">
            <a:xfrm>
              <a:off x="5899502" y="375126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>
              <a:extLst>
                <a:ext uri="{FF2B5EF4-FFF2-40B4-BE49-F238E27FC236}">
                  <a16:creationId xmlns:a16="http://schemas.microsoft.com/office/drawing/2014/main" id="{E1F0FAB0-0EC7-4360-B84D-B90E81CEFFD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887401" y="2654042"/>
              <a:ext cx="2153558" cy="98638"/>
            </a:xfrm>
            <a:prstGeom prst="bentConnector3">
              <a:avLst>
                <a:gd name="adj1" fmla="val 3805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>
              <a:extLst>
                <a:ext uri="{FF2B5EF4-FFF2-40B4-BE49-F238E27FC236}">
                  <a16:creationId xmlns:a16="http://schemas.microsoft.com/office/drawing/2014/main" id="{BF0E67FE-FE85-488A-9265-80E890246A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30777" y="1626153"/>
              <a:ext cx="519361" cy="256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467074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D01FCA-E01B-4223-8547-9CCAAAB6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ITS-Traffic </a:t>
            </a:r>
            <a:r>
              <a:rPr lang="en-US" altLang="zh-CN" dirty="0" smtClean="0"/>
              <a:t>Camera-Spotter sky</a:t>
            </a:r>
            <a:endParaRPr lang="en-US" altLang="zh-CN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776816F-55C5-4A66-8F7E-71939FBB33BF}"/>
              </a:ext>
            </a:extLst>
          </p:cNvPr>
          <p:cNvGrpSpPr/>
          <p:nvPr/>
        </p:nvGrpSpPr>
        <p:grpSpPr>
          <a:xfrm>
            <a:off x="964012" y="1508415"/>
            <a:ext cx="9991906" cy="4952719"/>
            <a:chOff x="803372" y="1086585"/>
            <a:chExt cx="7493930" cy="3714539"/>
          </a:xfrm>
        </p:grpSpPr>
        <p:sp>
          <p:nvSpPr>
            <p:cNvPr id="109" name="Text Box 6">
              <a:extLst>
                <a:ext uri="{FF2B5EF4-FFF2-40B4-BE49-F238E27FC236}">
                  <a16:creationId xmlns:a16="http://schemas.microsoft.com/office/drawing/2014/main" id="{5C27CD47-7E02-400C-AAE1-13A4C7AF2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8899" y="2098787"/>
              <a:ext cx="1728403" cy="10177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5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Hardware:</a:t>
              </a:r>
              <a:endParaRPr lang="en-US" altLang="zh-CN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C2: Version of platform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  <a:p>
              <a:pPr>
                <a:spcBef>
                  <a:spcPct val="20000"/>
                </a:spcBef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</a:t>
              </a:r>
              <a:r>
                <a:rPr lang="zh-CN" alt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：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Radar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R0=No radar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R1=ST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radar (77Ghz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)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CD4121F-9470-4991-95E4-F6DD970B90A0}"/>
                </a:ext>
              </a:extLst>
            </p:cNvPr>
            <p:cNvSpPr/>
            <p:nvPr/>
          </p:nvSpPr>
          <p:spPr bwMode="auto">
            <a:xfrm>
              <a:off x="4475840" y="1086585"/>
              <a:ext cx="705621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SU2F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0F6360B-B87A-4AFA-87A8-61930CBDBC1F}"/>
                </a:ext>
              </a:extLst>
            </p:cNvPr>
            <p:cNvSpPr/>
            <p:nvPr/>
          </p:nvSpPr>
          <p:spPr bwMode="auto">
            <a:xfrm>
              <a:off x="5532037" y="348853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246F99F-E7AD-48F1-A906-8C781ADACB73}"/>
                </a:ext>
              </a:extLst>
            </p:cNvPr>
            <p:cNvSpPr/>
            <p:nvPr/>
          </p:nvSpPr>
          <p:spPr bwMode="auto">
            <a:xfrm>
              <a:off x="6685660" y="1086585"/>
              <a:ext cx="621951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C2R1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F95E9A11-3600-4548-9169-1AAF9402047F}"/>
                </a:ext>
              </a:extLst>
            </p:cNvPr>
            <p:cNvSpPr/>
            <p:nvPr/>
          </p:nvSpPr>
          <p:spPr bwMode="auto">
            <a:xfrm>
              <a:off x="5538800" y="1097812"/>
              <a:ext cx="719609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GQE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>
              <a:extLst>
                <a:ext uri="{FF2B5EF4-FFF2-40B4-BE49-F238E27FC236}">
                  <a16:creationId xmlns:a16="http://schemas.microsoft.com/office/drawing/2014/main" id="{3E0727EF-79FA-419A-A86D-E818705B1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>
              <a:extLst>
                <a:ext uri="{FF2B5EF4-FFF2-40B4-BE49-F238E27FC236}">
                  <a16:creationId xmlns:a16="http://schemas.microsoft.com/office/drawing/2014/main" id="{8BEBF5C7-0F02-4231-9F30-03A9C89EC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802" y="2266598"/>
              <a:ext cx="1533040" cy="40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④=5, default: 2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④=3, default: 1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EAA1A912-B455-4573-9B74-E820DB35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Camera</a:t>
              </a:r>
            </a:p>
          </p:txBody>
        </p:sp>
        <p:sp>
          <p:nvSpPr>
            <p:cNvPr id="11" name="TextBox 69">
              <a:extLst>
                <a:ext uri="{FF2B5EF4-FFF2-40B4-BE49-F238E27FC236}">
                  <a16:creationId xmlns:a16="http://schemas.microsoft.com/office/drawing/2014/main" id="{6FEE65AB-C5D3-4F7A-9656-688F53001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18" y="2673237"/>
              <a:ext cx="928603" cy="79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algn="ctr">
                <a:buFont typeface="Arial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Resolution</a:t>
              </a:r>
              <a:endPara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r>
                <a:rPr lang="zh-CN" altLang="en-US" sz="1400" dirty="0" smtClean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：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9MP</a:t>
              </a:r>
            </a:p>
            <a:p>
              <a:pPr algn="ctr"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</a:t>
              </a:r>
              <a:r>
                <a:rPr lang="zh-CN" altLang="en-US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16MP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……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9D36B38-0C28-45DE-BD4D-E1C2126CE740}"/>
                </a:ext>
              </a:extLst>
            </p:cNvPr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2C5A4B7-A2D0-43B3-BC8D-192774FE6426}"/>
                </a:ext>
              </a:extLst>
            </p:cNvPr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E9643FF-349E-44C6-B9FF-9BF65E11E54A}"/>
                </a:ext>
              </a:extLst>
            </p:cNvPr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DAE7BC9-2784-440B-B94E-A9E8E8F1837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BDA8E29-9FEB-44D2-9AF9-088B80E625DC}"/>
                </a:ext>
              </a:extLst>
            </p:cNvPr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A093AEC5-D601-447B-B569-12F79A299473}"/>
                  </a:ext>
                </a:extLst>
              </p:cNvPr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77AE814E-60C1-4875-9399-80BCB38694EA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AF6852C-E1C0-4BDE-9D59-DCB65942C4E4}"/>
                </a:ext>
              </a:extLst>
            </p:cNvPr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4DBD7FA-26D6-4D86-9804-208EE93ACD87}"/>
                </a:ext>
              </a:extLst>
            </p:cNvPr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2835DE38-BC23-4060-B3D1-F5086FA3D718}"/>
                  </a:ext>
                </a:extLst>
              </p:cNvPr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C82D85DB-BDB5-49AB-B45C-260AC1AA0382}"/>
                  </a:ext>
                </a:extLst>
              </p:cNvPr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1B2B0CA-5F06-4180-A5F5-4DFF7BFD2847}"/>
                </a:ext>
              </a:extLst>
            </p:cNvPr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>
              <a:extLst>
                <a:ext uri="{FF2B5EF4-FFF2-40B4-BE49-F238E27FC236}">
                  <a16:creationId xmlns:a16="http://schemas.microsoft.com/office/drawing/2014/main" id="{FBDB41F3-8D33-43D1-89E7-B96CE26A05F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9948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>
              <a:extLst>
                <a:ext uri="{FF2B5EF4-FFF2-40B4-BE49-F238E27FC236}">
                  <a16:creationId xmlns:a16="http://schemas.microsoft.com/office/drawing/2014/main" id="{931E4B83-259A-4154-82D4-8CDEFDC64A60}"/>
                </a:ext>
              </a:extLst>
            </p:cNvPr>
            <p:cNvCxnSpPr>
              <a:cxnSpLocks/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>
              <a:extLst>
                <a:ext uri="{FF2B5EF4-FFF2-40B4-BE49-F238E27FC236}">
                  <a16:creationId xmlns:a16="http://schemas.microsoft.com/office/drawing/2014/main" id="{3ED5D520-7701-4F8C-8AF3-4BDBB849D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959" y="3596316"/>
              <a:ext cx="1728192" cy="5538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Sensor Category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3=CMOS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5=CCD/High-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level CMOS</a:t>
              </a: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125EEFFF-EA30-438A-933B-1312521BC653}"/>
                </a:ext>
              </a:extLst>
            </p:cNvPr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3655993-D8FF-4D36-A5D8-E7C64FF6DF98}"/>
                </a:ext>
              </a:extLst>
            </p:cNvPr>
            <p:cNvSpPr/>
            <p:nvPr/>
          </p:nvSpPr>
          <p:spPr bwMode="auto">
            <a:xfrm>
              <a:off x="3638687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DCD4A17-80F9-46D2-8C16-2A08589D6558}"/>
                </a:ext>
              </a:extLst>
            </p:cNvPr>
            <p:cNvSpPr/>
            <p:nvPr/>
          </p:nvSpPr>
          <p:spPr bwMode="auto">
            <a:xfrm>
              <a:off x="3869922" y="216670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F3EC7A16-51B4-403D-9105-6B092F1F86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43749" y="135658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E6DBED83-2620-44DB-AB1E-93A0A66CA3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39678" y="1358035"/>
              <a:ext cx="236212" cy="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3CB720D7-6829-47B6-9582-5C6210783AAF}"/>
                </a:ext>
              </a:extLst>
            </p:cNvPr>
            <p:cNvSpPr/>
            <p:nvPr/>
          </p:nvSpPr>
          <p:spPr>
            <a:xfrm>
              <a:off x="3394661" y="3591209"/>
              <a:ext cx="1898515" cy="565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Generation</a:t>
              </a:r>
              <a:r>
                <a:rPr lang="en-US" altLang="zh-CN" sz="1400" b="1" dirty="0">
                  <a:solidFill>
                    <a:srgbClr val="FFC000"/>
                  </a:solidFill>
                  <a:latin typeface="微软雅黑" pitchFamily="34" charset="-122"/>
                </a:rPr>
                <a:t> </a:t>
              </a: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of</a:t>
              </a:r>
              <a:r>
                <a:rPr lang="en-US" altLang="zh-CN" sz="1400" b="1" dirty="0">
                  <a:solidFill>
                    <a:srgbClr val="FFC000"/>
                  </a:solidFill>
                  <a:latin typeface="微软雅黑" pitchFamily="34" charset="-122"/>
                </a:rPr>
                <a:t> </a:t>
              </a: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Platform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1400" baseline="300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generation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=SU1F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1400" baseline="300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nd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generation </a:t>
              </a:r>
              <a:r>
                <a:rPr lang="zh-CN" alt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SU2F</a:t>
              </a:r>
              <a:endParaRPr lang="zh-CN" altLang="zh-CN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肘形连接符 144">
              <a:extLst>
                <a:ext uri="{FF2B5EF4-FFF2-40B4-BE49-F238E27FC236}">
                  <a16:creationId xmlns:a16="http://schemas.microsoft.com/office/drawing/2014/main" id="{2A5012D4-9859-4681-B595-9069B3EA571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458766" y="2185638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E0DCEBFA-FE51-42C0-A96D-FD7228D8B11E}"/>
                </a:ext>
              </a:extLst>
            </p:cNvPr>
            <p:cNvCxnSpPr>
              <a:cxnSpLocks/>
              <a:stCxn id="17" idx="2"/>
            </p:cNvCxnSpPr>
            <p:nvPr/>
          </p:nvCxnSpPr>
          <p:spPr bwMode="auto">
            <a:xfrm flipH="1">
              <a:off x="3897332" y="1626585"/>
              <a:ext cx="11355" cy="536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id="{3F8077A0-A7C3-41A2-8465-7FBAEB29D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433" y="3589435"/>
              <a:ext cx="1824398" cy="121168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Expand function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G= 4G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P=Non-4G</a:t>
              </a:r>
            </a:p>
            <a:p>
              <a:pPr>
                <a:buFont typeface="Arial" pitchFamily="34" charset="0"/>
                <a:buNone/>
              </a:pPr>
              <a:endPara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The last two:</a:t>
              </a:r>
              <a:endPara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QE</a:t>
              </a:r>
              <a:r>
                <a:rPr lang="zh-CN" altLang="en-US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heckpoint &amp; E-police</a:t>
              </a:r>
              <a:endPara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</a:t>
              </a:r>
              <a:r>
                <a:rPr lang="zh-CN" altLang="en-US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Traffic Event</a:t>
              </a:r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4D665DE1-D7AF-4734-86DE-E175F8F54EFB}"/>
                </a:ext>
              </a:extLst>
            </p:cNvPr>
            <p:cNvSpPr/>
            <p:nvPr/>
          </p:nvSpPr>
          <p:spPr bwMode="auto">
            <a:xfrm>
              <a:off x="6821331" y="203823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6" name="肘形连接符 141">
              <a:extLst>
                <a:ext uri="{FF2B5EF4-FFF2-40B4-BE49-F238E27FC236}">
                  <a16:creationId xmlns:a16="http://schemas.microsoft.com/office/drawing/2014/main" id="{814A49ED-B0B5-4C44-AC58-56B343FF386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784073" y="2399720"/>
              <a:ext cx="1885131" cy="35040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>
              <a:extLst>
                <a:ext uri="{FF2B5EF4-FFF2-40B4-BE49-F238E27FC236}">
                  <a16:creationId xmlns:a16="http://schemas.microsoft.com/office/drawing/2014/main" id="{BF0E67FE-FE85-488A-9265-80E890246A77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6701375" y="1799563"/>
              <a:ext cx="412075" cy="9650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椭圆 50">
            <a:extLst>
              <a:ext uri="{FF2B5EF4-FFF2-40B4-BE49-F238E27FC236}">
                <a16:creationId xmlns:a16="http://schemas.microsoft.com/office/drawing/2014/main" id="{05F2C3FE-86AB-4887-92B9-C6DA503FEFC1}"/>
              </a:ext>
            </a:extLst>
          </p:cNvPr>
          <p:cNvSpPr/>
          <p:nvPr/>
        </p:nvSpPr>
        <p:spPr bwMode="auto">
          <a:xfrm>
            <a:off x="5214650" y="473275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F3EC7A16-51B4-403D-9105-6B092F1F86E5}"/>
              </a:ext>
            </a:extLst>
          </p:cNvPr>
          <p:cNvCxnSpPr>
            <a:cxnSpLocks/>
          </p:cNvCxnSpPr>
          <p:nvPr/>
        </p:nvCxnSpPr>
        <p:spPr bwMode="auto">
          <a:xfrm flipV="1">
            <a:off x="6914310" y="1859943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F246F99F-E7AD-48F1-A906-8C781ADACB73}"/>
              </a:ext>
            </a:extLst>
          </p:cNvPr>
          <p:cNvSpPr/>
          <p:nvPr/>
        </p:nvSpPr>
        <p:spPr bwMode="auto">
          <a:xfrm>
            <a:off x="10205997" y="1523384"/>
            <a:ext cx="177433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IRL8ZF1640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E6DBED83-2620-44DB-AB1E-93A0A66CA366}"/>
              </a:ext>
            </a:extLst>
          </p:cNvPr>
          <p:cNvCxnSpPr>
            <a:cxnSpLocks/>
          </p:cNvCxnSpPr>
          <p:nvPr/>
        </p:nvCxnSpPr>
        <p:spPr bwMode="auto">
          <a:xfrm>
            <a:off x="9744689" y="1885317"/>
            <a:ext cx="314949" cy="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2835DE38-BC23-4060-B3D1-F5086FA3D718}"/>
              </a:ext>
            </a:extLst>
          </p:cNvPr>
          <p:cNvCxnSpPr/>
          <p:nvPr/>
        </p:nvCxnSpPr>
        <p:spPr bwMode="auto">
          <a:xfrm flipH="1">
            <a:off x="10955918" y="2243384"/>
            <a:ext cx="33554" cy="20399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 Box 6">
            <a:extLst>
              <a:ext uri="{FF2B5EF4-FFF2-40B4-BE49-F238E27FC236}">
                <a16:creationId xmlns:a16="http://schemas.microsoft.com/office/drawing/2014/main" id="{3F8077A0-A7C3-41A2-8465-7FBAEB29D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4665" y="4423835"/>
            <a:ext cx="3415962" cy="160019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Special </a:t>
            </a: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 </a:t>
            </a:r>
            <a:r>
              <a:rPr lang="en-US" altLang="zh-CN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Symbols</a:t>
            </a:r>
          </a:p>
          <a:p>
            <a:pPr>
              <a:buFont typeface="Arial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L=Built-in white 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</a:t>
            </a:r>
          </a:p>
          <a:p>
            <a:pPr>
              <a:buFont typeface="Arial" pitchFamily="34" charset="0"/>
              <a:buNone/>
            </a:pP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IRL8=Built-in 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infrared 850nm LED 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IRL7=Built-in 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infrared 730nm LED </a:t>
            </a:r>
            <a:endParaRPr lang="en-US" altLang="zh-CN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ZF=Motorized 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zoom lens with lens focal length information at the back, e.g. 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ZF1640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05F2C3FE-86AB-4887-92B9-C6DA503FEFC1}"/>
              </a:ext>
            </a:extLst>
          </p:cNvPr>
          <p:cNvSpPr/>
          <p:nvPr/>
        </p:nvSpPr>
        <p:spPr bwMode="auto">
          <a:xfrm>
            <a:off x="10904268" y="426708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965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D01FCA-E01B-4223-8547-9CCAAAB6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ITS-</a:t>
            </a:r>
            <a:r>
              <a:rPr lang="en-US" altLang="zh-CN" dirty="0"/>
              <a:t>Traffic Edge Storage (ITSE)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776816F-55C5-4A66-8F7E-71939FBB33BF}"/>
              </a:ext>
            </a:extLst>
          </p:cNvPr>
          <p:cNvGrpSpPr/>
          <p:nvPr/>
        </p:nvGrpSpPr>
        <p:grpSpPr>
          <a:xfrm>
            <a:off x="469586" y="1205704"/>
            <a:ext cx="10972897" cy="5652296"/>
            <a:chOff x="404232" y="1078171"/>
            <a:chExt cx="8229674" cy="4239220"/>
          </a:xfrm>
        </p:grpSpPr>
        <p:sp>
          <p:nvSpPr>
            <p:cNvPr id="109" name="Text Box 6">
              <a:extLst>
                <a:ext uri="{FF2B5EF4-FFF2-40B4-BE49-F238E27FC236}">
                  <a16:creationId xmlns:a16="http://schemas.microsoft.com/office/drawing/2014/main" id="{5C27CD47-7E02-400C-AAE1-13A4C7AF2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8582" y="3899601"/>
              <a:ext cx="2575324" cy="7615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5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Extended </a:t>
              </a: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Function </a:t>
              </a:r>
              <a:r>
                <a:rPr lang="en-US" altLang="zh-CN" sz="15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Definition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5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02=2T capacity</a:t>
              </a:r>
            </a:p>
            <a:p>
              <a:r>
                <a:rPr lang="en-US" altLang="zh-CN" sz="15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16=16T </a:t>
              </a:r>
              <a:r>
                <a:rPr lang="en-US" altLang="zh-CN" sz="15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capacity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5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...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CD4121F-9470-4991-95E4-F6DD970B90A0}"/>
                </a:ext>
              </a:extLst>
            </p:cNvPr>
            <p:cNvSpPr/>
            <p:nvPr/>
          </p:nvSpPr>
          <p:spPr bwMode="auto">
            <a:xfrm>
              <a:off x="4503152" y="1078667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775657C-8FA0-4F9A-9A45-AA3325672365}"/>
                </a:ext>
              </a:extLst>
            </p:cNvPr>
            <p:cNvSpPr/>
            <p:nvPr/>
          </p:nvSpPr>
          <p:spPr bwMode="auto">
            <a:xfrm>
              <a:off x="5396203" y="1081847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757A85B-E1C7-4D4E-AA9D-E8001D62663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47679" y="1634682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2BC15CB5-46A9-4324-9540-AE4B248B7F9A}"/>
                </a:ext>
              </a:extLst>
            </p:cNvPr>
            <p:cNvSpPr/>
            <p:nvPr/>
          </p:nvSpPr>
          <p:spPr bwMode="auto">
            <a:xfrm>
              <a:off x="5629928" y="263998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82F5DE3-E8E5-49F3-A002-94C087F57B44}"/>
                </a:ext>
              </a:extLst>
            </p:cNvPr>
            <p:cNvSpPr/>
            <p:nvPr/>
          </p:nvSpPr>
          <p:spPr bwMode="auto">
            <a:xfrm>
              <a:off x="6077375" y="1078171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>
              <a:extLst>
                <a:ext uri="{FF2B5EF4-FFF2-40B4-BE49-F238E27FC236}">
                  <a16:creationId xmlns:a16="http://schemas.microsoft.com/office/drawing/2014/main" id="{3E0727EF-79FA-419A-A86D-E818705B1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>
              <a:extLst>
                <a:ext uri="{FF2B5EF4-FFF2-40B4-BE49-F238E27FC236}">
                  <a16:creationId xmlns:a16="http://schemas.microsoft.com/office/drawing/2014/main" id="{8BEBF5C7-0F02-4231-9F30-03A9C89EC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250" y="2260422"/>
              <a:ext cx="1954293" cy="60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Sub-industry properties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T=Traditional E-police 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terminal</a:t>
              </a: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EAA1A912-B455-4573-9B74-E820DB35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5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Edge Storage</a:t>
              </a:r>
            </a:p>
          </p:txBody>
        </p:sp>
        <p:sp>
          <p:nvSpPr>
            <p:cNvPr id="11" name="TextBox 69">
              <a:extLst>
                <a:ext uri="{FF2B5EF4-FFF2-40B4-BE49-F238E27FC236}">
                  <a16:creationId xmlns:a16="http://schemas.microsoft.com/office/drawing/2014/main" id="{6FEE65AB-C5D3-4F7A-9656-688F53001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32" y="3250723"/>
              <a:ext cx="2582115" cy="60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400" b="1" dirty="0" smtClean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Number </a:t>
              </a:r>
              <a:r>
                <a:rPr lang="en-US" altLang="zh-CN" sz="1400" b="1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of picture </a:t>
              </a:r>
              <a:r>
                <a:rPr lang="en-US" altLang="zh-CN" sz="1400" b="1" dirty="0" smtClean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composites</a:t>
              </a:r>
            </a:p>
            <a:p>
              <a:pPr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04=Maximum </a:t>
              </a: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4-ch </a:t>
              </a:r>
              <a:r>
                <a:rPr lang="en-US" altLang="zh-CN" sz="1400" dirty="0" smtClean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compositing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12=Maximum </a:t>
              </a: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12-ch </a:t>
              </a:r>
              <a:r>
                <a:rPr lang="en-US" altLang="zh-CN" sz="1400" dirty="0" smtClean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compositing</a:t>
              </a:r>
              <a:endParaRPr lang="en-US" altLang="zh-CN" sz="14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9D36B38-0C28-45DE-BD4D-E1C2126CE740}"/>
                </a:ext>
              </a:extLst>
            </p:cNvPr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2C5A4B7-A2D0-43B3-BC8D-192774FE6426}"/>
                </a:ext>
              </a:extLst>
            </p:cNvPr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E9643FF-349E-44C6-B9FF-9BF65E11E54A}"/>
                </a:ext>
              </a:extLst>
            </p:cNvPr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DAE7BC9-2784-440B-B94E-A9E8E8F1837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BDA8E29-9FEB-44D2-9AF9-088B80E625DC}"/>
                </a:ext>
              </a:extLst>
            </p:cNvPr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A093AEC5-D601-447B-B569-12F79A299473}"/>
                  </a:ext>
                </a:extLst>
              </p:cNvPr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77AE814E-60C1-4875-9399-80BCB38694EA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AF6852C-E1C0-4BDE-9D59-DCB65942C4E4}"/>
                </a:ext>
              </a:extLst>
            </p:cNvPr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ITSE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4DBD7FA-26D6-4D86-9804-208EE93ACD87}"/>
                </a:ext>
              </a:extLst>
            </p:cNvPr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2835DE38-BC23-4060-B3D1-F5086FA3D718}"/>
                  </a:ext>
                </a:extLst>
              </p:cNvPr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C82D85DB-BDB5-49AB-B45C-260AC1AA0382}"/>
                  </a:ext>
                </a:extLst>
              </p:cNvPr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1B2B0CA-5F06-4180-A5F5-4DFF7BFD2847}"/>
                </a:ext>
              </a:extLst>
            </p:cNvPr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>
              <a:extLst>
                <a:ext uri="{FF2B5EF4-FFF2-40B4-BE49-F238E27FC236}">
                  <a16:creationId xmlns:a16="http://schemas.microsoft.com/office/drawing/2014/main" id="{FBDB41F3-8D33-43D1-89E7-B96CE26A05F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9948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>
              <a:extLst>
                <a:ext uri="{FF2B5EF4-FFF2-40B4-BE49-F238E27FC236}">
                  <a16:creationId xmlns:a16="http://schemas.microsoft.com/office/drawing/2014/main" id="{931E4B83-259A-4154-82D4-8CDEFDC64A6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891362" y="2722516"/>
              <a:ext cx="2404327" cy="23407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>
              <a:extLst>
                <a:ext uri="{FF2B5EF4-FFF2-40B4-BE49-F238E27FC236}">
                  <a16:creationId xmlns:a16="http://schemas.microsoft.com/office/drawing/2014/main" id="{3ED5D520-7701-4F8C-8AF3-4BDBB849D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7563" y="4117245"/>
              <a:ext cx="1660377" cy="12001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Number </a:t>
              </a: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of analogue </a:t>
              </a:r>
              <a:r>
                <a:rPr lang="en-US" altLang="zh-CN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ports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02=Maximum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 analogue cameras </a:t>
              </a:r>
              <a:endPara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04=Up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to 4 analogue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cameras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...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3655993-D8FF-4D36-A5D8-E7C64FF6DF98}"/>
                </a:ext>
              </a:extLst>
            </p:cNvPr>
            <p:cNvSpPr/>
            <p:nvPr/>
          </p:nvSpPr>
          <p:spPr bwMode="auto">
            <a:xfrm>
              <a:off x="3831005" y="108386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3CB720D7-6829-47B6-9582-5C6210783AAF}"/>
                </a:ext>
              </a:extLst>
            </p:cNvPr>
            <p:cNvSpPr/>
            <p:nvPr/>
          </p:nvSpPr>
          <p:spPr>
            <a:xfrm>
              <a:off x="4361172" y="3909414"/>
              <a:ext cx="153160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Generation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A=First generation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B=Second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generation...</a:t>
              </a:r>
              <a:endParaRPr lang="zh-CN" altLang="zh-CN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肘形连接符 144">
              <a:extLst>
                <a:ext uri="{FF2B5EF4-FFF2-40B4-BE49-F238E27FC236}">
                  <a16:creationId xmlns:a16="http://schemas.microsoft.com/office/drawing/2014/main" id="{2A5012D4-9859-4681-B595-9069B3EA571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3814278" y="2657426"/>
              <a:ext cx="2202988" cy="14373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05F2C3FE-86AB-4887-92B9-C6DA503FEFC1}"/>
                </a:ext>
              </a:extLst>
            </p:cNvPr>
            <p:cNvSpPr/>
            <p:nvPr/>
          </p:nvSpPr>
          <p:spPr bwMode="auto">
            <a:xfrm>
              <a:off x="4071938" y="214246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3AD8163A-998B-455D-A78F-6095DC11E21D}"/>
                </a:ext>
              </a:extLst>
            </p:cNvPr>
            <p:cNvSpPr/>
            <p:nvPr/>
          </p:nvSpPr>
          <p:spPr>
            <a:xfrm>
              <a:off x="5110288" y="2720315"/>
              <a:ext cx="156496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</a:t>
              </a:r>
              <a:r>
                <a:rPr lang="en-US" altLang="zh-CN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ireless symbol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G=Support 4G</a:t>
              </a:r>
            </a:p>
            <a:p>
              <a:pPr>
                <a:buFont typeface="Arial" pitchFamily="34" charset="0"/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N=Not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support 4G</a:t>
              </a:r>
            </a:p>
          </p:txBody>
        </p: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E0DCEBFA-FE51-42C0-A96D-FD7228D8B11E}"/>
                </a:ext>
              </a:extLst>
            </p:cNvPr>
            <p:cNvCxnSpPr>
              <a:cxnSpLocks/>
              <a:stCxn id="17" idx="2"/>
            </p:cNvCxnSpPr>
            <p:nvPr/>
          </p:nvCxnSpPr>
          <p:spPr bwMode="auto">
            <a:xfrm flipH="1">
              <a:off x="4089650" y="1623865"/>
              <a:ext cx="11355" cy="536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60B48FC6-D313-4AB0-B706-4645DA2D8E0E}"/>
                </a:ext>
              </a:extLst>
            </p:cNvPr>
            <p:cNvSpPr/>
            <p:nvPr/>
          </p:nvSpPr>
          <p:spPr bwMode="auto">
            <a:xfrm>
              <a:off x="6663594" y="376328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>
              <a:extLst>
                <a:ext uri="{FF2B5EF4-FFF2-40B4-BE49-F238E27FC236}">
                  <a16:creationId xmlns:a16="http://schemas.microsoft.com/office/drawing/2014/main" id="{E1F0FAB0-0EC7-4360-B84D-B90E81CEFFD0}"/>
                </a:ext>
              </a:extLst>
            </p:cNvPr>
            <p:cNvCxnSpPr>
              <a:cxnSpLocks/>
              <a:endCxn id="119" idx="0"/>
            </p:cNvCxnSpPr>
            <p:nvPr/>
          </p:nvCxnSpPr>
          <p:spPr bwMode="auto">
            <a:xfrm rot="16200000" flipH="1">
              <a:off x="5473129" y="2539073"/>
              <a:ext cx="2139424" cy="30900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0" name="椭圆 59">
            <a:extLst>
              <a:ext uri="{FF2B5EF4-FFF2-40B4-BE49-F238E27FC236}">
                <a16:creationId xmlns:a16="http://schemas.microsoft.com/office/drawing/2014/main" id="{125EEFFF-EA30-438A-933B-1312521BC653}"/>
              </a:ext>
            </a:extLst>
          </p:cNvPr>
          <p:cNvSpPr/>
          <p:nvPr/>
        </p:nvSpPr>
        <p:spPr bwMode="auto">
          <a:xfrm>
            <a:off x="3883710" y="507354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125EEFFF-EA30-438A-933B-1312521BC653}"/>
              </a:ext>
            </a:extLst>
          </p:cNvPr>
          <p:cNvSpPr/>
          <p:nvPr/>
        </p:nvSpPr>
        <p:spPr bwMode="auto">
          <a:xfrm>
            <a:off x="6541105" y="480470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3DAE7BC9-2784-440B-B94E-A9E8E8F18379}"/>
              </a:ext>
            </a:extLst>
          </p:cNvPr>
          <p:cNvCxnSpPr>
            <a:cxnSpLocks/>
          </p:cNvCxnSpPr>
          <p:nvPr/>
        </p:nvCxnSpPr>
        <p:spPr bwMode="auto">
          <a:xfrm flipV="1">
            <a:off x="4671777" y="1576963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3DAE7BC9-2784-440B-B94E-A9E8E8F18379}"/>
              </a:ext>
            </a:extLst>
          </p:cNvPr>
          <p:cNvCxnSpPr>
            <a:cxnSpLocks/>
          </p:cNvCxnSpPr>
          <p:nvPr/>
        </p:nvCxnSpPr>
        <p:spPr bwMode="auto">
          <a:xfrm flipV="1">
            <a:off x="6779978" y="1576963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813715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CD1449A8-7618-4F89-9323-77953EEA7A27}"/>
              </a:ext>
            </a:extLst>
          </p:cNvPr>
          <p:cNvGrpSpPr/>
          <p:nvPr/>
        </p:nvGrpSpPr>
        <p:grpSpPr>
          <a:xfrm>
            <a:off x="951992" y="1329510"/>
            <a:ext cx="9955939" cy="5389193"/>
            <a:chOff x="1187624" y="868938"/>
            <a:chExt cx="7466955" cy="404189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52511AB-8D88-4637-8D3B-D214E30DA0DC}"/>
                </a:ext>
              </a:extLst>
            </p:cNvPr>
            <p:cNvSpPr/>
            <p:nvPr/>
          </p:nvSpPr>
          <p:spPr bwMode="auto">
            <a:xfrm>
              <a:off x="5558525" y="87742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6F09BD5-2151-4169-AA09-3592143360F5}"/>
                </a:ext>
              </a:extLst>
            </p:cNvPr>
            <p:cNvSpPr/>
            <p:nvPr/>
          </p:nvSpPr>
          <p:spPr bwMode="auto">
            <a:xfrm>
              <a:off x="6468455" y="87742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IR8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5CB867F-1CFB-4031-BC28-9ACF732D8B79}"/>
                </a:ext>
              </a:extLst>
            </p:cNvPr>
            <p:cNvSpPr/>
            <p:nvPr/>
          </p:nvSpPr>
          <p:spPr bwMode="auto">
            <a:xfrm>
              <a:off x="6404100" y="207625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2" name="TextBox 69">
              <a:extLst>
                <a:ext uri="{FF2B5EF4-FFF2-40B4-BE49-F238E27FC236}">
                  <a16:creationId xmlns:a16="http://schemas.microsoft.com/office/drawing/2014/main" id="{0D7EC5D9-5AE1-46C6-8AC6-FD0DFFCC1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624" y="1957736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4" name="TextBox 69">
              <a:extLst>
                <a:ext uri="{FF2B5EF4-FFF2-40B4-BE49-F238E27FC236}">
                  <a16:creationId xmlns:a16="http://schemas.microsoft.com/office/drawing/2014/main" id="{804A68C9-9399-4A30-A3A8-DA66540AD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346" y="1955309"/>
              <a:ext cx="1111071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accessory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xtBox 69">
              <a:extLst>
                <a:ext uri="{FF2B5EF4-FFF2-40B4-BE49-F238E27FC236}">
                  <a16:creationId xmlns:a16="http://schemas.microsoft.com/office/drawing/2014/main" id="{957084B1-22B0-4DAA-B322-B256CB8D4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530" y="2633959"/>
              <a:ext cx="1587907" cy="685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Device</a:t>
              </a:r>
              <a:r>
                <a:rPr lang="en-US" altLang="zh-CN" sz="2133" b="1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</a:t>
              </a:r>
              <a:endParaRPr lang="zh-CN" altLang="en-US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LE: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LED illuminator</a:t>
              </a:r>
            </a:p>
            <a:p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LF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Flash illuminator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0FC7177-B752-4E79-A6C6-5B3BD8D8F5C2}"/>
                </a:ext>
              </a:extLst>
            </p:cNvPr>
            <p:cNvSpPr/>
            <p:nvPr/>
          </p:nvSpPr>
          <p:spPr bwMode="auto">
            <a:xfrm>
              <a:off x="3078526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A12B218-5182-4C76-84E1-D1E6144ECC95}"/>
                </a:ext>
              </a:extLst>
            </p:cNvPr>
            <p:cNvSpPr/>
            <p:nvPr/>
          </p:nvSpPr>
          <p:spPr bwMode="auto">
            <a:xfrm>
              <a:off x="1225511" y="86893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98862F9-9227-4EA1-BD32-8AFB2898FEDD}"/>
                </a:ext>
              </a:extLst>
            </p:cNvPr>
            <p:cNvSpPr/>
            <p:nvPr/>
          </p:nvSpPr>
          <p:spPr bwMode="auto">
            <a:xfrm>
              <a:off x="3989863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576C99F-31B9-4114-83CE-46E73BD7591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59043" y="114089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C398AAF-25DD-4CC7-B1C1-92EC17010EB5}"/>
                </a:ext>
              </a:extLst>
            </p:cNvPr>
            <p:cNvGrpSpPr/>
            <p:nvPr/>
          </p:nvGrpSpPr>
          <p:grpSpPr>
            <a:xfrm>
              <a:off x="1421893" y="1414415"/>
              <a:ext cx="67500" cy="544155"/>
              <a:chOff x="2686859" y="2864898"/>
              <a:chExt cx="90000" cy="725540"/>
            </a:xfrm>
          </p:grpSpPr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E933DA0A-C702-42C8-9E10-3AAB9D52BF4B}"/>
                  </a:ext>
                </a:extLst>
              </p:cNvPr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06EA1D6-3273-4A50-8307-90508313FEF2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D9971A5-E34C-49CE-BC43-AB3B41A46604}"/>
                </a:ext>
              </a:extLst>
            </p:cNvPr>
            <p:cNvSpPr/>
            <p:nvPr/>
          </p:nvSpPr>
          <p:spPr bwMode="auto">
            <a:xfrm>
              <a:off x="2294194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427D4DC9-0D7B-4C3D-8693-A7A974A8A61B}"/>
                </a:ext>
              </a:extLst>
            </p:cNvPr>
            <p:cNvGrpSpPr/>
            <p:nvPr/>
          </p:nvGrpSpPr>
          <p:grpSpPr>
            <a:xfrm>
              <a:off x="2607744" y="1408938"/>
              <a:ext cx="67500" cy="549630"/>
              <a:chOff x="2344534" y="2857598"/>
              <a:chExt cx="90000" cy="732840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3D49FA47-3D2F-4644-AEA0-4FAEE6ECA107}"/>
                  </a:ext>
                </a:extLst>
              </p:cNvPr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EEC2BB6B-8602-41CF-9C52-C1685F2F194F}"/>
                  </a:ext>
                </a:extLst>
              </p:cNvPr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C2254A1-ED8C-4568-B653-352CC2B1FED6}"/>
                </a:ext>
              </a:extLst>
            </p:cNvPr>
            <p:cNvSpPr/>
            <p:nvPr/>
          </p:nvSpPr>
          <p:spPr bwMode="auto">
            <a:xfrm>
              <a:off x="2926704" y="295015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8" name="肘形连接符 141">
              <a:extLst>
                <a:ext uri="{FF2B5EF4-FFF2-40B4-BE49-F238E27FC236}">
                  <a16:creationId xmlns:a16="http://schemas.microsoft.com/office/drawing/2014/main" id="{D7C11C2B-9F9C-4A76-97D1-A79C4839E61B}"/>
                </a:ext>
              </a:extLst>
            </p:cNvPr>
            <p:cNvCxnSpPr>
              <a:cxnSpLocks/>
              <a:endCxn id="27" idx="7"/>
            </p:cNvCxnSpPr>
            <p:nvPr/>
          </p:nvCxnSpPr>
          <p:spPr bwMode="auto">
            <a:xfrm rot="5400000">
              <a:off x="2436492" y="1963116"/>
              <a:ext cx="1544748" cy="4490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3C33DC8-8FD6-442F-A5E6-8825CED18F8B}"/>
                </a:ext>
              </a:extLst>
            </p:cNvPr>
            <p:cNvSpPr/>
            <p:nvPr/>
          </p:nvSpPr>
          <p:spPr bwMode="auto">
            <a:xfrm>
              <a:off x="4226037" y="302139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5B7ED229-502A-4B4E-B23A-315B2C071E7C}"/>
                </a:ext>
              </a:extLst>
            </p:cNvPr>
            <p:cNvSpPr/>
            <p:nvPr/>
          </p:nvSpPr>
          <p:spPr bwMode="auto">
            <a:xfrm>
              <a:off x="4774194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BCE28CE-3E55-4CEC-9764-CB70CB72F8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03160" y="1134732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F903A50-14BE-427F-9BAE-73732B58D107}"/>
                </a:ext>
              </a:extLst>
            </p:cNvPr>
            <p:cNvSpPr/>
            <p:nvPr/>
          </p:nvSpPr>
          <p:spPr bwMode="auto">
            <a:xfrm>
              <a:off x="5638546" y="242711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Text Box 6">
              <a:extLst>
                <a:ext uri="{FF2B5EF4-FFF2-40B4-BE49-F238E27FC236}">
                  <a16:creationId xmlns:a16="http://schemas.microsoft.com/office/drawing/2014/main" id="{9EB13620-7216-4B76-BF78-5F5323F87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792" y="3088892"/>
              <a:ext cx="1700999" cy="7155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/>
                <a:t>Specifications:</a:t>
              </a:r>
              <a:endParaRPr lang="en-US" altLang="zh-CN" sz="1400" b="1" dirty="0"/>
            </a:p>
            <a:p>
              <a:r>
                <a:rPr lang="en-US" altLang="zh-CN" sz="1400" dirty="0" smtClean="0">
                  <a:ea typeface="仿宋_GB2312"/>
                </a:rPr>
                <a:t>060=60W</a:t>
              </a:r>
              <a:endParaRPr lang="en-US" altLang="zh-CN" sz="1400" dirty="0">
                <a:ea typeface="仿宋_GB2312"/>
              </a:endParaRPr>
            </a:p>
            <a:p>
              <a:r>
                <a:rPr lang="en-US" altLang="zh-CN" sz="1400" dirty="0">
                  <a:ea typeface="仿宋_GB2312"/>
                </a:rPr>
                <a:t>080=80W</a:t>
              </a:r>
            </a:p>
            <a:p>
              <a:r>
                <a:rPr lang="en-US" altLang="zh-CN" sz="1400" dirty="0">
                  <a:ea typeface="仿宋_GB2312"/>
                </a:rPr>
                <a:t>160=160W</a:t>
              </a:r>
              <a:endParaRPr lang="zh-CN" altLang="zh-CN" sz="1400" dirty="0">
                <a:ea typeface="仿宋_GB2312"/>
              </a:endParaRP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9C5598F3-7F2B-4E93-9D20-905CF5BE1CD1}"/>
                </a:ext>
              </a:extLst>
            </p:cNvPr>
            <p:cNvCxnSpPr>
              <a:cxnSpLocks/>
              <a:stCxn id="18" idx="2"/>
              <a:endCxn id="31" idx="0"/>
            </p:cNvCxnSpPr>
            <p:nvPr/>
          </p:nvCxnSpPr>
          <p:spPr bwMode="auto">
            <a:xfrm flipH="1">
              <a:off x="4259787" y="1408939"/>
              <a:ext cx="76" cy="16124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Text Box 6">
              <a:extLst>
                <a:ext uri="{FF2B5EF4-FFF2-40B4-BE49-F238E27FC236}">
                  <a16:creationId xmlns:a16="http://schemas.microsoft.com/office/drawing/2014/main" id="{4BA27F8B-1079-4E06-B950-5CDE3C4AC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830" y="3710505"/>
              <a:ext cx="1834974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ea typeface="仿宋_GB2312"/>
                </a:rPr>
                <a:t>Expand function</a:t>
              </a:r>
            </a:p>
            <a:p>
              <a:r>
                <a:rPr lang="en-US" altLang="zh-CN" sz="1400" b="1" dirty="0">
                  <a:ea typeface="仿宋_GB2312" pitchFamily="49" charset="-122"/>
                </a:rPr>
                <a:t>LE: </a:t>
              </a:r>
              <a:endParaRPr lang="en-US" altLang="zh-CN" sz="1400" b="1" dirty="0" smtClean="0">
                <a:ea typeface="仿宋_GB2312" pitchFamily="49" charset="-122"/>
              </a:endParaRPr>
            </a:p>
            <a:p>
              <a:r>
                <a:rPr lang="en-US" altLang="zh-CN" sz="1400" dirty="0" smtClean="0">
                  <a:ea typeface="仿宋_GB2312" pitchFamily="49" charset="-122"/>
                </a:rPr>
                <a:t>A=Strobe or continuous light</a:t>
              </a:r>
            </a:p>
            <a:p>
              <a:r>
                <a:rPr lang="en-US" altLang="zh-CN" sz="1400" dirty="0" smtClean="0">
                  <a:ea typeface="仿宋_GB2312" pitchFamily="49" charset="-122"/>
                </a:rPr>
                <a:t>B=Strobe &amp; Flash light</a:t>
              </a:r>
              <a:endParaRPr lang="en-US" altLang="zh-CN" sz="1400" dirty="0">
                <a:ea typeface="仿宋_GB2312" pitchFamily="49" charset="-122"/>
              </a:endParaRPr>
            </a:p>
            <a:p>
              <a:r>
                <a:rPr lang="en-US" altLang="zh-CN" sz="1400" b="1" dirty="0">
                  <a:ea typeface="仿宋_GB2312" pitchFamily="49" charset="-122"/>
                </a:rPr>
                <a:t>LF:</a:t>
              </a:r>
            </a:p>
            <a:p>
              <a:r>
                <a:rPr lang="en-US" altLang="zh-CN" sz="1400" dirty="0" smtClean="0">
                  <a:ea typeface="仿宋_GB2312" pitchFamily="49" charset="-122"/>
                </a:rPr>
                <a:t>A=Single tube</a:t>
              </a:r>
            </a:p>
            <a:p>
              <a:r>
                <a:rPr lang="en-US" altLang="zh-CN" sz="1400" dirty="0" smtClean="0">
                  <a:ea typeface="仿宋_GB2312" pitchFamily="49" charset="-122"/>
                </a:rPr>
                <a:t>B=Double tube</a:t>
              </a:r>
              <a:endParaRPr lang="en-US" altLang="zh-CN" sz="1400" dirty="0">
                <a:ea typeface="仿宋_GB2312" pitchFamily="49" charset="-122"/>
              </a:endParaRPr>
            </a:p>
          </p:txBody>
        </p: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B0A42B83-A811-44A1-A676-4B818FB31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6421" y="3466561"/>
              <a:ext cx="1488158" cy="3924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C=Continuous light</a:t>
              </a:r>
              <a:endPara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P=Strobe light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1D690438-B733-4E5F-92FA-B77FF80B3695}"/>
                </a:ext>
              </a:extLst>
            </p:cNvPr>
            <p:cNvSpPr/>
            <p:nvPr/>
          </p:nvSpPr>
          <p:spPr bwMode="auto">
            <a:xfrm>
              <a:off x="4761388" y="3618894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61" name="肘形连接符 141">
              <a:extLst>
                <a:ext uri="{FF2B5EF4-FFF2-40B4-BE49-F238E27FC236}">
                  <a16:creationId xmlns:a16="http://schemas.microsoft.com/office/drawing/2014/main" id="{02440A01-0D27-4022-AE87-E8D2AC0789F2}"/>
                </a:ext>
              </a:extLst>
            </p:cNvPr>
            <p:cNvCxnSpPr>
              <a:cxnSpLocks/>
              <a:endCxn id="7" idx="6"/>
            </p:cNvCxnSpPr>
            <p:nvPr/>
          </p:nvCxnSpPr>
          <p:spPr bwMode="auto">
            <a:xfrm rot="5400000">
              <a:off x="6274414" y="1611791"/>
              <a:ext cx="695405" cy="301031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肘形连接符 141">
              <a:extLst>
                <a:ext uri="{FF2B5EF4-FFF2-40B4-BE49-F238E27FC236}">
                  <a16:creationId xmlns:a16="http://schemas.microsoft.com/office/drawing/2014/main" id="{51FE8BEB-C20C-4253-90D1-41741A4E19B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787784" y="2415446"/>
              <a:ext cx="2261504" cy="2484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肘形连接符 141">
              <a:extLst>
                <a:ext uri="{FF2B5EF4-FFF2-40B4-BE49-F238E27FC236}">
                  <a16:creationId xmlns:a16="http://schemas.microsoft.com/office/drawing/2014/main" id="{17A3068A-1360-4E22-ABE0-957D22A0EBE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238812" y="1847941"/>
              <a:ext cx="1009967" cy="14893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E5F31AD9-A47F-48C5-829E-175D03BE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85" y="296209"/>
            <a:ext cx="11279716" cy="868363"/>
          </a:xfrm>
        </p:spPr>
        <p:txBody>
          <a:bodyPr/>
          <a:lstStyle/>
          <a:p>
            <a:r>
              <a:rPr lang="en-US" altLang="zh-CN" dirty="0"/>
              <a:t>ITS-Traffic </a:t>
            </a:r>
            <a:r>
              <a:rPr lang="en-US" altLang="zh-CN" dirty="0" smtClean="0"/>
              <a:t>Lamp</a:t>
            </a:r>
            <a:endParaRPr lang="zh-CN" altLang="en-US" dirty="0"/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B0A42B83-A811-44A1-A676-4B818FB3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743" y="3615297"/>
            <a:ext cx="162123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ea typeface="仿宋_GB2312"/>
              </a:rPr>
              <a:t>Generation</a:t>
            </a:r>
            <a:r>
              <a:rPr lang="en-US" altLang="zh-CN" sz="1400" b="1" dirty="0">
                <a:ea typeface="仿宋_GB2312"/>
              </a:rPr>
              <a:t>:</a:t>
            </a:r>
          </a:p>
          <a:p>
            <a:pPr>
              <a:buFont typeface="Arial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A=1</a:t>
            </a:r>
            <a:r>
              <a:rPr lang="en-US" altLang="zh-CN" sz="14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generation </a:t>
            </a:r>
          </a:p>
          <a:p>
            <a:pPr>
              <a:buFont typeface="Arial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B=2</a:t>
            </a:r>
            <a:r>
              <a:rPr lang="en-US" altLang="zh-CN" sz="14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generation</a:t>
            </a:r>
          </a:p>
          <a:p>
            <a:pPr>
              <a:buFont typeface="Arial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……</a:t>
            </a:r>
            <a:endParaRPr lang="zh-CN" altLang="zh-C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6F09BD5-2151-4169-AA09-3592143360F5}"/>
              </a:ext>
            </a:extLst>
          </p:cNvPr>
          <p:cNvSpPr/>
          <p:nvPr/>
        </p:nvSpPr>
        <p:spPr bwMode="auto">
          <a:xfrm>
            <a:off x="9153043" y="133237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2" name="肘形连接符 141">
            <a:extLst>
              <a:ext uri="{FF2B5EF4-FFF2-40B4-BE49-F238E27FC236}">
                <a16:creationId xmlns:a16="http://schemas.microsoft.com/office/drawing/2014/main" id="{51FE8BEB-C20C-4253-90D1-41741A4E19B4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144533" y="3184019"/>
            <a:ext cx="2575064" cy="2856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 Box 6">
            <a:extLst>
              <a:ext uri="{FF2B5EF4-FFF2-40B4-BE49-F238E27FC236}">
                <a16:creationId xmlns:a16="http://schemas.microsoft.com/office/drawing/2014/main" id="{9EB13620-7216-4B76-BF78-5F5323F8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373" y="3087807"/>
            <a:ext cx="285460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Extend Function:</a:t>
            </a:r>
            <a:endParaRPr lang="en-US" altLang="zh-CN" sz="1400" b="1" dirty="0"/>
          </a:p>
          <a:p>
            <a:r>
              <a:rPr lang="en-US" altLang="zh-CN" sz="1400" dirty="0">
                <a:ea typeface="仿宋_GB2312" pitchFamily="49" charset="-122"/>
              </a:rPr>
              <a:t>W= Warm light</a:t>
            </a:r>
          </a:p>
          <a:p>
            <a:r>
              <a:rPr lang="en-US" altLang="zh-CN" sz="1400" dirty="0" smtClean="0">
                <a:ea typeface="仿宋_GB2312" pitchFamily="49" charset="-122"/>
              </a:rPr>
              <a:t>IR7=700~799nm</a:t>
            </a:r>
            <a:endParaRPr lang="en-US" altLang="zh-CN" sz="1400" dirty="0">
              <a:ea typeface="仿宋_GB2312" pitchFamily="49" charset="-122"/>
            </a:endParaRPr>
          </a:p>
          <a:p>
            <a:r>
              <a:rPr lang="en-US" altLang="zh-CN" sz="1400" dirty="0" smtClean="0">
                <a:ea typeface="仿宋_GB2312" pitchFamily="49" charset="-122"/>
              </a:rPr>
              <a:t>IR8=800~899nm</a:t>
            </a:r>
            <a:endParaRPr lang="zh-CN" altLang="zh-CN" sz="1400" dirty="0">
              <a:ea typeface="仿宋_GB2312" pitchFamily="49" charset="-122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1F903A50-14BE-427F-9BAE-73732B58D107}"/>
              </a:ext>
            </a:extLst>
          </p:cNvPr>
          <p:cNvSpPr/>
          <p:nvPr/>
        </p:nvSpPr>
        <p:spPr bwMode="auto">
          <a:xfrm>
            <a:off x="9240420" y="454370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576C99F-31B9-4114-83CE-46E73BD75918}"/>
              </a:ext>
            </a:extLst>
          </p:cNvPr>
          <p:cNvCxnSpPr>
            <a:cxnSpLocks/>
          </p:cNvCxnSpPr>
          <p:nvPr/>
        </p:nvCxnSpPr>
        <p:spPr bwMode="auto">
          <a:xfrm flipV="1">
            <a:off x="4325820" y="1692117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6BCE28CE-3E55-4CEC-9764-CB70CB72F80A}"/>
              </a:ext>
            </a:extLst>
          </p:cNvPr>
          <p:cNvCxnSpPr>
            <a:cxnSpLocks/>
          </p:cNvCxnSpPr>
          <p:nvPr/>
        </p:nvCxnSpPr>
        <p:spPr bwMode="auto">
          <a:xfrm flipV="1">
            <a:off x="8812368" y="168390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49959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CD1449A8-7618-4F89-9323-77953EEA7A27}"/>
              </a:ext>
            </a:extLst>
          </p:cNvPr>
          <p:cNvGrpSpPr/>
          <p:nvPr/>
        </p:nvGrpSpPr>
        <p:grpSpPr>
          <a:xfrm>
            <a:off x="1223551" y="1390629"/>
            <a:ext cx="9956669" cy="5239835"/>
            <a:chOff x="1187624" y="868938"/>
            <a:chExt cx="7467502" cy="3929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52511AB-8D88-4637-8D3B-D214E30DA0DC}"/>
                </a:ext>
              </a:extLst>
            </p:cNvPr>
            <p:cNvSpPr/>
            <p:nvPr/>
          </p:nvSpPr>
          <p:spPr bwMode="auto">
            <a:xfrm>
              <a:off x="5558525" y="87742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6F09BD5-2151-4169-AA09-3592143360F5}"/>
                </a:ext>
              </a:extLst>
            </p:cNvPr>
            <p:cNvSpPr/>
            <p:nvPr/>
          </p:nvSpPr>
          <p:spPr bwMode="auto">
            <a:xfrm>
              <a:off x="6754215" y="87742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5CB867F-1CFB-4031-BC28-9ACF732D8B79}"/>
                </a:ext>
              </a:extLst>
            </p:cNvPr>
            <p:cNvSpPr/>
            <p:nvPr/>
          </p:nvSpPr>
          <p:spPr bwMode="auto">
            <a:xfrm>
              <a:off x="7348708" y="201021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2" name="TextBox 69">
              <a:extLst>
                <a:ext uri="{FF2B5EF4-FFF2-40B4-BE49-F238E27FC236}">
                  <a16:creationId xmlns:a16="http://schemas.microsoft.com/office/drawing/2014/main" id="{0D7EC5D9-5AE1-46C6-8AC6-FD0DFFCC1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624" y="1957736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4" name="TextBox 69">
              <a:extLst>
                <a:ext uri="{FF2B5EF4-FFF2-40B4-BE49-F238E27FC236}">
                  <a16:creationId xmlns:a16="http://schemas.microsoft.com/office/drawing/2014/main" id="{804A68C9-9399-4A30-A3A8-DA66540AD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346" y="1955309"/>
              <a:ext cx="1111071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accessory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xtBox 69">
              <a:extLst>
                <a:ext uri="{FF2B5EF4-FFF2-40B4-BE49-F238E27FC236}">
                  <a16:creationId xmlns:a16="http://schemas.microsoft.com/office/drawing/2014/main" id="{957084B1-22B0-4DAA-B322-B256CB8D4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797" y="2662742"/>
              <a:ext cx="1587907" cy="87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Device</a:t>
              </a:r>
              <a:r>
                <a:rPr lang="en-US" altLang="zh-CN" sz="2133" b="1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</a:t>
              </a:r>
              <a:endParaRPr lang="zh-CN" altLang="en-US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RD=speed detector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(ITA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  <a:p>
              <a:pPr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LD=Laser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etector </a:t>
              </a:r>
            </a:p>
            <a:p>
              <a:pPr>
                <a:buNone/>
              </a:pPr>
              <a:r>
                <a:rPr lang="en-US" altLang="zh-CN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FL=Traffic flow detector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0FC7177-B752-4E79-A6C6-5B3BD8D8F5C2}"/>
                </a:ext>
              </a:extLst>
            </p:cNvPr>
            <p:cNvSpPr/>
            <p:nvPr/>
          </p:nvSpPr>
          <p:spPr bwMode="auto">
            <a:xfrm>
              <a:off x="3205532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RD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A12B218-5182-4C76-84E1-D1E6144ECC95}"/>
                </a:ext>
              </a:extLst>
            </p:cNvPr>
            <p:cNvSpPr/>
            <p:nvPr/>
          </p:nvSpPr>
          <p:spPr bwMode="auto">
            <a:xfrm>
              <a:off x="1225511" y="86893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98862F9-9227-4EA1-BD32-8AFB2898FEDD}"/>
                </a:ext>
              </a:extLst>
            </p:cNvPr>
            <p:cNvSpPr/>
            <p:nvPr/>
          </p:nvSpPr>
          <p:spPr bwMode="auto">
            <a:xfrm>
              <a:off x="3989863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576C99F-31B9-4114-83CE-46E73BD7591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09842" y="114089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C398AAF-25DD-4CC7-B1C1-92EC17010EB5}"/>
                </a:ext>
              </a:extLst>
            </p:cNvPr>
            <p:cNvGrpSpPr/>
            <p:nvPr/>
          </p:nvGrpSpPr>
          <p:grpSpPr>
            <a:xfrm>
              <a:off x="1421893" y="1414415"/>
              <a:ext cx="67500" cy="544155"/>
              <a:chOff x="2686859" y="2864898"/>
              <a:chExt cx="90000" cy="725540"/>
            </a:xfrm>
          </p:grpSpPr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E933DA0A-C702-42C8-9E10-3AAB9D52BF4B}"/>
                  </a:ext>
                </a:extLst>
              </p:cNvPr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06EA1D6-3273-4A50-8307-90508313FEF2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D9971A5-E34C-49CE-BC43-AB3B41A46604}"/>
                </a:ext>
              </a:extLst>
            </p:cNvPr>
            <p:cNvSpPr/>
            <p:nvPr/>
          </p:nvSpPr>
          <p:spPr bwMode="auto">
            <a:xfrm>
              <a:off x="2421201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427D4DC9-0D7B-4C3D-8693-A7A974A8A61B}"/>
                </a:ext>
              </a:extLst>
            </p:cNvPr>
            <p:cNvGrpSpPr/>
            <p:nvPr/>
          </p:nvGrpSpPr>
          <p:grpSpPr>
            <a:xfrm>
              <a:off x="2607744" y="1408938"/>
              <a:ext cx="67500" cy="549630"/>
              <a:chOff x="2344534" y="2857598"/>
              <a:chExt cx="90000" cy="732840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3D49FA47-3D2F-4644-AEA0-4FAEE6ECA107}"/>
                  </a:ext>
                </a:extLst>
              </p:cNvPr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EEC2BB6B-8602-41CF-9C52-C1685F2F194F}"/>
                  </a:ext>
                </a:extLst>
              </p:cNvPr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C2254A1-ED8C-4568-B653-352CC2B1FED6}"/>
                </a:ext>
              </a:extLst>
            </p:cNvPr>
            <p:cNvSpPr/>
            <p:nvPr/>
          </p:nvSpPr>
          <p:spPr bwMode="auto">
            <a:xfrm>
              <a:off x="2926704" y="295015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8" name="肘形连接符 141">
              <a:extLst>
                <a:ext uri="{FF2B5EF4-FFF2-40B4-BE49-F238E27FC236}">
                  <a16:creationId xmlns:a16="http://schemas.microsoft.com/office/drawing/2014/main" id="{D7C11C2B-9F9C-4A76-97D1-A79C4839E61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506433" y="1893255"/>
              <a:ext cx="1574962" cy="606329"/>
            </a:xfrm>
            <a:prstGeom prst="bentConnector3">
              <a:avLst>
                <a:gd name="adj1" fmla="val 9948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3C33DC8-8FD6-442F-A5E6-8825CED18F8B}"/>
                </a:ext>
              </a:extLst>
            </p:cNvPr>
            <p:cNvSpPr/>
            <p:nvPr/>
          </p:nvSpPr>
          <p:spPr bwMode="auto">
            <a:xfrm>
              <a:off x="4226037" y="302139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5B7ED229-502A-4B4E-B23A-315B2C071E7C}"/>
                </a:ext>
              </a:extLst>
            </p:cNvPr>
            <p:cNvSpPr/>
            <p:nvPr/>
          </p:nvSpPr>
          <p:spPr bwMode="auto">
            <a:xfrm>
              <a:off x="4774194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BCE28CE-3E55-4CEC-9764-CB70CB72F8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42856" y="1134732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F903A50-14BE-427F-9BAE-73732B58D107}"/>
                </a:ext>
              </a:extLst>
            </p:cNvPr>
            <p:cNvSpPr/>
            <p:nvPr/>
          </p:nvSpPr>
          <p:spPr bwMode="auto">
            <a:xfrm>
              <a:off x="6372200" y="329633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Text Box 6">
              <a:extLst>
                <a:ext uri="{FF2B5EF4-FFF2-40B4-BE49-F238E27FC236}">
                  <a16:creationId xmlns:a16="http://schemas.microsoft.com/office/drawing/2014/main" id="{9EB13620-7216-4B76-BF78-5F5323F87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921" y="3088892"/>
              <a:ext cx="1814309" cy="7155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/>
                <a:t>Device subclass</a:t>
              </a:r>
            </a:p>
            <a:p>
              <a:r>
                <a:rPr lang="en-US" altLang="zh-CN" sz="1400" dirty="0" smtClean="0">
                  <a:ea typeface="仿宋_GB2312"/>
                </a:rPr>
                <a:t>For RD</a:t>
              </a:r>
              <a:r>
                <a:rPr lang="en-US" altLang="zh-CN" sz="1400" dirty="0">
                  <a:ea typeface="仿宋_GB2312"/>
                </a:rPr>
                <a:t> </a:t>
              </a:r>
              <a:r>
                <a:rPr lang="en-US" altLang="zh-CN" sz="1400" dirty="0" smtClean="0">
                  <a:ea typeface="仿宋_GB2312"/>
                </a:rPr>
                <a:t>or FL:</a:t>
              </a:r>
            </a:p>
            <a:p>
              <a:r>
                <a:rPr lang="en-US" altLang="zh-CN" sz="1400" dirty="0" smtClean="0">
                  <a:ea typeface="仿宋_GB2312"/>
                </a:rPr>
                <a:t>024=frequency </a:t>
              </a:r>
              <a:r>
                <a:rPr lang="en-US" altLang="zh-CN" sz="1400" dirty="0">
                  <a:ea typeface="仿宋_GB2312"/>
                </a:rPr>
                <a:t>of radar </a:t>
              </a:r>
              <a:r>
                <a:rPr lang="en-US" altLang="zh-CN" sz="1400" dirty="0" smtClean="0">
                  <a:ea typeface="仿宋_GB2312"/>
                </a:rPr>
                <a:t>emission</a:t>
              </a: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9C5598F3-7F2B-4E93-9D20-905CF5BE1CD1}"/>
                </a:ext>
              </a:extLst>
            </p:cNvPr>
            <p:cNvCxnSpPr>
              <a:cxnSpLocks/>
              <a:stCxn id="18" idx="2"/>
              <a:endCxn id="31" idx="0"/>
            </p:cNvCxnSpPr>
            <p:nvPr/>
          </p:nvCxnSpPr>
          <p:spPr bwMode="auto">
            <a:xfrm flipH="1">
              <a:off x="4259787" y="1408939"/>
              <a:ext cx="76" cy="16124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Text Box 6">
              <a:extLst>
                <a:ext uri="{FF2B5EF4-FFF2-40B4-BE49-F238E27FC236}">
                  <a16:creationId xmlns:a16="http://schemas.microsoft.com/office/drawing/2014/main" id="{4BA27F8B-1079-4E06-B950-5CDE3C4AC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8597" y="3598486"/>
              <a:ext cx="1456433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ea typeface="仿宋_GB2312"/>
                </a:rPr>
                <a:t>Expand function</a:t>
              </a:r>
            </a:p>
            <a:p>
              <a:r>
                <a:rPr lang="en-US" altLang="zh-CN" sz="1400" dirty="0">
                  <a:ea typeface="仿宋_GB2312" pitchFamily="49" charset="-122"/>
                </a:rPr>
                <a:t>RD, FL</a:t>
              </a:r>
              <a:r>
                <a:rPr lang="en-US" altLang="zh-CN" sz="1400" dirty="0" smtClean="0">
                  <a:solidFill>
                    <a:srgbClr val="FF0000"/>
                  </a:solidFill>
                  <a:ea typeface="仿宋_GB2312" pitchFamily="49" charset="-122"/>
                </a:rPr>
                <a:t>:</a:t>
              </a:r>
            </a:p>
            <a:p>
              <a:r>
                <a:rPr lang="en-US" altLang="zh-CN" sz="1400" dirty="0" smtClean="0">
                  <a:ea typeface="仿宋_GB2312" pitchFamily="49" charset="-122"/>
                </a:rPr>
                <a:t>S=Single channel</a:t>
              </a:r>
            </a:p>
            <a:p>
              <a:r>
                <a:rPr lang="en-US" altLang="zh-CN" sz="1400" dirty="0" smtClean="0">
                  <a:ea typeface="仿宋_GB2312" pitchFamily="49" charset="-122"/>
                </a:rPr>
                <a:t>M=Multi-target</a:t>
              </a:r>
            </a:p>
            <a:p>
              <a:r>
                <a:rPr lang="en-US" altLang="zh-CN" sz="1400" dirty="0" smtClean="0">
                  <a:ea typeface="仿宋_GB2312" pitchFamily="49" charset="-122"/>
                </a:rPr>
                <a:t>LD:</a:t>
              </a:r>
            </a:p>
            <a:p>
              <a:r>
                <a:rPr lang="en-US" altLang="zh-CN" sz="1400" dirty="0" smtClean="0">
                  <a:ea typeface="仿宋_GB2312" pitchFamily="49" charset="-122"/>
                </a:rPr>
                <a:t>S=single line</a:t>
              </a:r>
            </a:p>
            <a:p>
              <a:r>
                <a:rPr lang="en-US" altLang="zh-CN" sz="1400" dirty="0" smtClean="0">
                  <a:ea typeface="仿宋_GB2312" pitchFamily="49" charset="-122"/>
                </a:rPr>
                <a:t>M=Multi-line</a:t>
              </a:r>
              <a:endParaRPr lang="en-US" altLang="zh-CN" sz="1400" dirty="0">
                <a:ea typeface="仿宋_GB2312" pitchFamily="49" charset="-122"/>
              </a:endParaRPr>
            </a:p>
          </p:txBody>
        </p: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B0A42B83-A811-44A1-A676-4B818FB31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9481" y="2077712"/>
              <a:ext cx="1475645" cy="1354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ea typeface="仿宋_GB2312"/>
                </a:rPr>
                <a:t>Special function</a:t>
              </a:r>
            </a:p>
            <a:p>
              <a:r>
                <a:rPr lang="en-US" altLang="zh-CN" sz="1400" dirty="0"/>
                <a:t>H--Hui </a:t>
              </a:r>
              <a:r>
                <a:rPr lang="en-US" altLang="zh-CN" sz="1400" dirty="0" smtClean="0"/>
                <a:t>Chang</a:t>
              </a:r>
            </a:p>
            <a:p>
              <a:r>
                <a:rPr lang="en-US" altLang="zh-CN" sz="1400" dirty="0" smtClean="0"/>
                <a:t>ST—WHST</a:t>
              </a:r>
            </a:p>
            <a:p>
              <a:r>
                <a:rPr lang="en-US" altLang="zh-CN" sz="1400" dirty="0" smtClean="0"/>
                <a:t>S-</a:t>
              </a:r>
              <a:r>
                <a:rPr lang="en-US" altLang="zh-CN" sz="1400" dirty="0"/>
                <a:t>--</a:t>
              </a:r>
              <a:r>
                <a:rPr lang="en-US" altLang="zh-CN" sz="1400" dirty="0" err="1" smtClean="0"/>
                <a:t>Eradar</a:t>
              </a:r>
              <a:endParaRPr lang="en-US" altLang="zh-CN" sz="1400" dirty="0" smtClean="0"/>
            </a:p>
            <a:p>
              <a:endParaRPr lang="en-US" altLang="zh-CN" sz="1400" dirty="0"/>
            </a:p>
            <a:p>
              <a:r>
                <a:rPr lang="en-US" altLang="zh-CN" sz="1400" dirty="0" smtClean="0"/>
                <a:t>T4-</a:t>
              </a:r>
              <a:r>
                <a:rPr lang="en-US" altLang="zh-CN" sz="1400" dirty="0"/>
                <a:t>--4 </a:t>
              </a:r>
              <a:r>
                <a:rPr lang="en-US" altLang="zh-CN" sz="1400" dirty="0" smtClean="0"/>
                <a:t>lanes</a:t>
              </a:r>
            </a:p>
            <a:p>
              <a:r>
                <a:rPr lang="en-US" altLang="zh-CN" sz="1400" dirty="0" smtClean="0"/>
                <a:t>M3-</a:t>
              </a:r>
              <a:r>
                <a:rPr lang="en-US" altLang="zh-CN" sz="1400" dirty="0"/>
                <a:t>-300M</a:t>
              </a:r>
              <a:endParaRPr lang="en-US" altLang="zh-CN" sz="1333" dirty="0"/>
            </a:p>
            <a:p>
              <a:endParaRPr lang="en-US" altLang="zh-CN" sz="1333" dirty="0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1D690438-B733-4E5F-92FA-B77FF80B3695}"/>
                </a:ext>
              </a:extLst>
            </p:cNvPr>
            <p:cNvSpPr/>
            <p:nvPr/>
          </p:nvSpPr>
          <p:spPr bwMode="auto">
            <a:xfrm>
              <a:off x="5440426" y="354903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64" name="肘形连接符 141">
              <a:extLst>
                <a:ext uri="{FF2B5EF4-FFF2-40B4-BE49-F238E27FC236}">
                  <a16:creationId xmlns:a16="http://schemas.microsoft.com/office/drawing/2014/main" id="{51FE8BEB-C20C-4253-90D1-41741A4E19B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4184312" y="2267408"/>
              <a:ext cx="2133615" cy="41667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肘形连接符 141">
              <a:extLst>
                <a:ext uri="{FF2B5EF4-FFF2-40B4-BE49-F238E27FC236}">
                  <a16:creationId xmlns:a16="http://schemas.microsoft.com/office/drawing/2014/main" id="{17A3068A-1360-4E22-ABE0-957D22A0EBEB}"/>
                </a:ext>
              </a:extLst>
            </p:cNvPr>
            <p:cNvCxnSpPr>
              <a:cxnSpLocks/>
              <a:endCxn id="38" idx="2"/>
            </p:cNvCxnSpPr>
            <p:nvPr/>
          </p:nvCxnSpPr>
          <p:spPr bwMode="auto">
            <a:xfrm rot="16200000" flipH="1">
              <a:off x="5138899" y="2096787"/>
              <a:ext cx="1912664" cy="55393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E5F31AD9-A47F-48C5-829E-175D03BE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ITS-Traffic </a:t>
            </a:r>
            <a:r>
              <a:rPr lang="en-US" altLang="zh-CN" dirty="0" smtClean="0"/>
              <a:t>Radar</a:t>
            </a:r>
            <a:endParaRPr lang="zh-CN" altLang="en-US" dirty="0"/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B0A42B83-A811-44A1-A676-4B818FB3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698" y="4705694"/>
            <a:ext cx="281126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ea typeface="仿宋_GB2312"/>
              </a:rPr>
              <a:t>Generation:</a:t>
            </a:r>
          </a:p>
          <a:p>
            <a:pPr>
              <a:buFont typeface="Arial" pitchFamily="34" charset="0"/>
              <a:buNone/>
            </a:pP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A=1</a:t>
            </a:r>
            <a:r>
              <a:rPr lang="en-US" altLang="zh-CN" sz="1400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generation </a:t>
            </a:r>
            <a:endParaRPr lang="en-US" altLang="zh-CN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B=2</a:t>
            </a:r>
            <a:r>
              <a:rPr lang="en-US" altLang="zh-CN" sz="1400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generation</a:t>
            </a:r>
          </a:p>
        </p:txBody>
      </p:sp>
      <p:cxnSp>
        <p:nvCxnSpPr>
          <p:cNvPr id="50" name="肘形连接符 141">
            <a:extLst>
              <a:ext uri="{FF2B5EF4-FFF2-40B4-BE49-F238E27FC236}">
                <a16:creationId xmlns:a16="http://schemas.microsoft.com/office/drawing/2014/main" id="{51FE8BEB-C20C-4253-90D1-41741A4E19B4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8851343" y="2275858"/>
            <a:ext cx="792329" cy="4791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42555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D01FCA-E01B-4223-8547-9CCAAAB6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ITS-Traffic Signal Controller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7695E90-FECD-4443-BADF-6E6778A632F5}"/>
              </a:ext>
            </a:extLst>
          </p:cNvPr>
          <p:cNvGrpSpPr/>
          <p:nvPr/>
        </p:nvGrpSpPr>
        <p:grpSpPr>
          <a:xfrm>
            <a:off x="2057694" y="1830915"/>
            <a:ext cx="6472529" cy="2365913"/>
            <a:chOff x="2319629" y="1131590"/>
            <a:chExt cx="4854397" cy="177443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776816F-55C5-4A66-8F7E-71939FBB33BF}"/>
                </a:ext>
              </a:extLst>
            </p:cNvPr>
            <p:cNvGrpSpPr/>
            <p:nvPr/>
          </p:nvGrpSpPr>
          <p:grpSpPr>
            <a:xfrm>
              <a:off x="2319629" y="1131590"/>
              <a:ext cx="4854397" cy="1774435"/>
              <a:chOff x="803372" y="1086585"/>
              <a:chExt cx="4854397" cy="1774435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CD4121F-9470-4991-95E4-F6DD970B90A0}"/>
                  </a:ext>
                </a:extLst>
              </p:cNvPr>
              <p:cNvSpPr/>
              <p:nvPr/>
            </p:nvSpPr>
            <p:spPr bwMode="auto">
              <a:xfrm>
                <a:off x="4145583" y="1086585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7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</a:t>
                </a:r>
                <a:endParaRPr lang="zh-CN" altLang="en-U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" name="TextBox 69">
                <a:extLst>
                  <a:ext uri="{FF2B5EF4-FFF2-40B4-BE49-F238E27FC236}">
                    <a16:creationId xmlns:a16="http://schemas.microsoft.com/office/drawing/2014/main" id="{3E0727EF-79FA-419A-A86D-E818705B1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381" y="1946244"/>
                <a:ext cx="905732" cy="37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1" rIns="68580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Brand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: Dahua</a:t>
                </a:r>
                <a:endParaRPr lang="zh-CN" altLang="en-US" sz="14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9" name="TextBox 69">
                <a:extLst>
                  <a:ext uri="{FF2B5EF4-FFF2-40B4-BE49-F238E27FC236}">
                    <a16:creationId xmlns:a16="http://schemas.microsoft.com/office/drawing/2014/main" id="{EAA1A912-B455-4573-9B74-E820DB355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301" y="1946244"/>
                <a:ext cx="1010849" cy="53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1" rIns="68580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>
                  <a:buNone/>
                </a:pP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</a:rPr>
                  <a:t>Intelligent traffic signal controller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2C5A4B7-A2D0-43B3-BC8D-192774FE6426}"/>
                  </a:ext>
                </a:extLst>
              </p:cNvPr>
              <p:cNvSpPr/>
              <p:nvPr/>
            </p:nvSpPr>
            <p:spPr bwMode="auto">
              <a:xfrm>
                <a:off x="803372" y="1086585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7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DHI</a:t>
                </a:r>
                <a:endParaRPr lang="zh-CN" altLang="en-US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E9643FF-349E-44C6-B9FF-9BF65E11E54A}"/>
                  </a:ext>
                </a:extLst>
              </p:cNvPr>
              <p:cNvSpPr/>
              <p:nvPr/>
            </p:nvSpPr>
            <p:spPr bwMode="auto">
              <a:xfrm>
                <a:off x="2630736" y="1086585"/>
                <a:ext cx="1268887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7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036</a:t>
                </a:r>
                <a:endParaRPr lang="zh-CN" altLang="en-U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3DAE7BC9-2784-440B-B94E-A9E8E8F183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362004" y="1356585"/>
                <a:ext cx="167028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CBDA8E29-9FEB-44D2-9AF9-088B80E625DC}"/>
                  </a:ext>
                </a:extLst>
              </p:cNvPr>
              <p:cNvGrpSpPr/>
              <p:nvPr/>
            </p:nvGrpSpPr>
            <p:grpSpPr>
              <a:xfrm>
                <a:off x="1046399" y="1632061"/>
                <a:ext cx="67500" cy="252000"/>
                <a:chOff x="2686859" y="2864898"/>
                <a:chExt cx="90000" cy="336000"/>
              </a:xfrm>
            </p:grpSpPr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A093AEC5-D601-447B-B569-12F79A29947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731859" y="2864898"/>
                  <a:ext cx="0" cy="33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77AE814E-60C1-4875-9399-80BCB38694EA}"/>
                    </a:ext>
                  </a:extLst>
                </p:cNvPr>
                <p:cNvSpPr/>
                <p:nvPr/>
              </p:nvSpPr>
              <p:spPr bwMode="auto">
                <a:xfrm>
                  <a:off x="2686859" y="3097699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AF6852C-E1C0-4BDE-9D59-DCB65942C4E4}"/>
                  </a:ext>
                </a:extLst>
              </p:cNvPr>
              <p:cNvSpPr/>
              <p:nvPr/>
            </p:nvSpPr>
            <p:spPr bwMode="auto">
              <a:xfrm>
                <a:off x="1547664" y="1086585"/>
                <a:ext cx="817589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7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ITRTSC</a:t>
                </a:r>
                <a:endParaRPr lang="zh-CN" altLang="en-U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74DBD7FA-26D6-4D86-9804-208EE93ACD87}"/>
                  </a:ext>
                </a:extLst>
              </p:cNvPr>
              <p:cNvGrpSpPr/>
              <p:nvPr/>
            </p:nvGrpSpPr>
            <p:grpSpPr>
              <a:xfrm>
                <a:off x="1804932" y="1626586"/>
                <a:ext cx="67500" cy="252000"/>
                <a:chOff x="2344534" y="2857598"/>
                <a:chExt cx="90000" cy="336000"/>
              </a:xfrm>
            </p:grpSpPr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2835DE38-BC23-4060-B3D1-F5086FA3D71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98530" y="2857598"/>
                  <a:ext cx="0" cy="33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C82D85DB-BDB5-49AB-B45C-260AC1AA0382}"/>
                    </a:ext>
                  </a:extLst>
                </p:cNvPr>
                <p:cNvSpPr/>
                <p:nvPr/>
              </p:nvSpPr>
              <p:spPr bwMode="auto">
                <a:xfrm>
                  <a:off x="2344534" y="3097699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53" name="Text Box 6">
                <a:extLst>
                  <a:ext uri="{FF2B5EF4-FFF2-40B4-BE49-F238E27FC236}">
                    <a16:creationId xmlns:a16="http://schemas.microsoft.com/office/drawing/2014/main" id="{3ED5D520-7701-4F8C-8AF3-4BDBB849D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3043" y="1902035"/>
                <a:ext cx="2099354" cy="5538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200" tIns="45600" rIns="91200" bIns="456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Product specification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zh-CN" sz="1400" dirty="0" smtClean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036=36-ch 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zh-CN" sz="1400" dirty="0" smtClean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072=72-ch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3CB720D7-6829-47B6-9582-5C6210783AAF}"/>
                  </a:ext>
                </a:extLst>
              </p:cNvPr>
              <p:cNvSpPr/>
              <p:nvPr/>
            </p:nvSpPr>
            <p:spPr>
              <a:xfrm>
                <a:off x="3911781" y="2133898"/>
                <a:ext cx="1745988" cy="727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5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Generation</a:t>
                </a:r>
                <a:r>
                  <a:rPr lang="en-US" altLang="zh-CN" sz="1500" b="1" dirty="0">
                    <a:solidFill>
                      <a:srgbClr val="FFC000"/>
                    </a:solidFill>
                    <a:latin typeface="微软雅黑" pitchFamily="34" charset="-122"/>
                  </a:rPr>
                  <a:t> </a:t>
                </a:r>
                <a:r>
                  <a:rPr lang="en-US" altLang="zh-CN" sz="15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of</a:t>
                </a:r>
                <a:r>
                  <a:rPr lang="en-US" altLang="zh-CN" sz="1500" b="1" dirty="0">
                    <a:solidFill>
                      <a:srgbClr val="FFC000"/>
                    </a:solidFill>
                    <a:latin typeface="微软雅黑" pitchFamily="34" charset="-122"/>
                  </a:rPr>
                  <a:t> </a:t>
                </a:r>
                <a:r>
                  <a:rPr lang="en-US" altLang="zh-CN" sz="15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Platform</a:t>
                </a:r>
              </a:p>
              <a:p>
                <a:r>
                  <a:rPr lang="en-US" altLang="zh-CN" sz="14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A=1st generation</a:t>
                </a:r>
                <a:endParaRPr lang="zh-CN" altLang="zh-CN" sz="1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altLang="zh-CN" sz="1400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B=2nd </a:t>
                </a:r>
                <a:r>
                  <a:rPr lang="en-US" altLang="zh-CN" sz="14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generation</a:t>
                </a:r>
                <a:endParaRPr lang="zh-CN" altLang="zh-CN" sz="1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buFont typeface="Arial" pitchFamily="34" charset="0"/>
                  <a:buNone/>
                </a:pPr>
                <a:endParaRPr lang="zh-CN" altLang="zh-CN" sz="14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876F035-EC4F-485C-9003-9E8A96F977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32040" y="1680076"/>
              <a:ext cx="0" cy="2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93CAF9C-AE7B-43AC-8EDE-F52E71F9FF31}"/>
                </a:ext>
              </a:extLst>
            </p:cNvPr>
            <p:cNvSpPr/>
            <p:nvPr/>
          </p:nvSpPr>
          <p:spPr bwMode="auto">
            <a:xfrm>
              <a:off x="4891543" y="186015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20CD89F-E0B0-461A-A0E1-1B1605A8C5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31286" y="1671590"/>
              <a:ext cx="554" cy="4426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01D88B7-038D-458B-B8DA-561E30460E9A}"/>
                </a:ext>
              </a:extLst>
            </p:cNvPr>
            <p:cNvSpPr/>
            <p:nvPr/>
          </p:nvSpPr>
          <p:spPr bwMode="auto">
            <a:xfrm>
              <a:off x="5903489" y="2080273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3DAE7BC9-2784-440B-B94E-A9E8E8F18379}"/>
              </a:ext>
            </a:extLst>
          </p:cNvPr>
          <p:cNvCxnSpPr>
            <a:cxnSpLocks/>
          </p:cNvCxnSpPr>
          <p:nvPr/>
        </p:nvCxnSpPr>
        <p:spPr bwMode="auto">
          <a:xfrm flipV="1">
            <a:off x="4207885" y="2190915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3DAE7BC9-2784-440B-B94E-A9E8E8F18379}"/>
              </a:ext>
            </a:extLst>
          </p:cNvPr>
          <p:cNvCxnSpPr>
            <a:cxnSpLocks/>
          </p:cNvCxnSpPr>
          <p:nvPr/>
        </p:nvCxnSpPr>
        <p:spPr bwMode="auto">
          <a:xfrm flipV="1">
            <a:off x="7283873" y="220388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4CD4121F-9470-4991-95E4-F6DD970B90A0}"/>
              </a:ext>
            </a:extLst>
          </p:cNvPr>
          <p:cNvSpPr/>
          <p:nvPr/>
        </p:nvSpPr>
        <p:spPr bwMode="auto">
          <a:xfrm>
            <a:off x="7622944" y="18382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CB720D7-6829-47B6-9582-5C6210783AAF}"/>
              </a:ext>
            </a:extLst>
          </p:cNvPr>
          <p:cNvSpPr/>
          <p:nvPr/>
        </p:nvSpPr>
        <p:spPr>
          <a:xfrm>
            <a:off x="8615239" y="3692710"/>
            <a:ext cx="232798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Generation</a:t>
            </a:r>
            <a:r>
              <a:rPr lang="en-US" altLang="zh-CN" sz="1500" b="1" dirty="0">
                <a:solidFill>
                  <a:srgbClr val="FFC000"/>
                </a:solidFill>
                <a:latin typeface="微软雅黑" pitchFamily="34" charset="-122"/>
              </a:rPr>
              <a:t> </a:t>
            </a:r>
            <a:r>
              <a:rPr lang="en-US" altLang="zh-CN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n-US" altLang="zh-CN" sz="1500" b="1" dirty="0">
                <a:solidFill>
                  <a:srgbClr val="FFC000"/>
                </a:solidFill>
                <a:latin typeface="微软雅黑" pitchFamily="34" charset="-122"/>
              </a:rPr>
              <a:t> </a:t>
            </a:r>
            <a:r>
              <a:rPr lang="en-US" altLang="zh-CN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Platform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A=1st generation</a:t>
            </a:r>
            <a:endParaRPr lang="zh-CN" altLang="zh-C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B=2nd 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generation</a:t>
            </a:r>
            <a:endParaRPr lang="zh-CN" altLang="zh-C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itchFamily="34" charset="0"/>
              <a:buNone/>
            </a:pPr>
            <a:endParaRPr lang="zh-CN" altLang="zh-CN" sz="1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9" name="肘形连接符 141">
            <a:extLst>
              <a:ext uri="{FF2B5EF4-FFF2-40B4-BE49-F238E27FC236}">
                <a16:creationId xmlns:a16="http://schemas.microsoft.com/office/drawing/2014/main" id="{51FE8BEB-C20C-4253-90D1-41741A4E19B4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979283" y="2585424"/>
            <a:ext cx="1134494" cy="108007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椭圆 49">
            <a:extLst>
              <a:ext uri="{FF2B5EF4-FFF2-40B4-BE49-F238E27FC236}">
                <a16:creationId xmlns:a16="http://schemas.microsoft.com/office/drawing/2014/main" id="{601D88B7-038D-458B-B8DA-561E30460E9A}"/>
              </a:ext>
            </a:extLst>
          </p:cNvPr>
          <p:cNvSpPr/>
          <p:nvPr/>
        </p:nvSpPr>
        <p:spPr bwMode="auto">
          <a:xfrm>
            <a:off x="9054443" y="36461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74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>
            <a:extLst>
              <a:ext uri="{FF2B5EF4-FFF2-40B4-BE49-F238E27FC236}">
                <a16:creationId xmlns:a16="http://schemas.microsoft.com/office/drawing/2014/main" id="{FCD01FCA-E01B-4223-8547-9CCAAAB6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ITS-Speed Measuring System </a:t>
            </a:r>
          </a:p>
        </p:txBody>
      </p:sp>
      <p:cxnSp>
        <p:nvCxnSpPr>
          <p:cNvPr id="66" name="AutoShape 10">
            <a:extLst>
              <a:ext uri="{FF2B5EF4-FFF2-40B4-BE49-F238E27FC236}">
                <a16:creationId xmlns:a16="http://schemas.microsoft.com/office/drawing/2014/main" id="{7D3C30E4-5D9C-4400-9209-6756437C78D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656739" y="3437315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5">
            <a:extLst>
              <a:ext uri="{FF2B5EF4-FFF2-40B4-BE49-F238E27FC236}">
                <a16:creationId xmlns:a16="http://schemas.microsoft.com/office/drawing/2014/main" id="{7AFD10A7-D475-43DB-BDD1-42770747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562" y="3930387"/>
            <a:ext cx="137884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400" b="1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lang="zh-CN" altLang="en-US" sz="1400" dirty="0">
              <a:solidFill>
                <a:prstClr val="black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9" name="AutoShape 10">
            <a:extLst>
              <a:ext uri="{FF2B5EF4-FFF2-40B4-BE49-F238E27FC236}">
                <a16:creationId xmlns:a16="http://schemas.microsoft.com/office/drawing/2014/main" id="{C0B06677-0521-4BFD-89F9-97791DBAAF42}"/>
              </a:ext>
            </a:extLst>
          </p:cNvPr>
          <p:cNvCxnSpPr>
            <a:cxnSpLocks noChangeShapeType="1"/>
            <a:endCxn id="85" idx="2"/>
          </p:cNvCxnSpPr>
          <p:nvPr/>
        </p:nvCxnSpPr>
        <p:spPr bwMode="auto">
          <a:xfrm rot="5400000" flipH="1" flipV="1">
            <a:off x="3154212" y="3171151"/>
            <a:ext cx="702233" cy="56110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6">
            <a:extLst>
              <a:ext uri="{FF2B5EF4-FFF2-40B4-BE49-F238E27FC236}">
                <a16:creationId xmlns:a16="http://schemas.microsoft.com/office/drawing/2014/main" id="{94C8F320-60C2-4DF1-A5C4-E6AFF19B7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066" y="3871684"/>
            <a:ext cx="2512168" cy="29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3" b="1" kern="0" dirty="0" smtClean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Highway Speed Measurement</a:t>
            </a:r>
            <a:endParaRPr lang="en-US" altLang="zh-CN" sz="1333" b="1" kern="0" dirty="0">
              <a:solidFill>
                <a:prstClr val="black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77" name="Text Box 6">
            <a:extLst>
              <a:ext uri="{FF2B5EF4-FFF2-40B4-BE49-F238E27FC236}">
                <a16:creationId xmlns:a16="http://schemas.microsoft.com/office/drawing/2014/main" id="{F69E96DD-3608-4245-B0E7-8D3A7FAE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355" y="3890723"/>
            <a:ext cx="2344655" cy="502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3" b="1" kern="0" dirty="0" smtClean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Generation:</a:t>
            </a:r>
            <a:endParaRPr lang="en-US" altLang="zh-CN" sz="1333" b="1" kern="0" dirty="0">
              <a:solidFill>
                <a:prstClr val="black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3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D</a:t>
            </a:r>
            <a:r>
              <a:rPr lang="en-US" altLang="zh-CN" sz="1333" kern="0" dirty="0" smtClean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: 4th Generation</a:t>
            </a:r>
            <a:endParaRPr lang="en-US" altLang="zh-CN" sz="1333" kern="0" dirty="0">
              <a:solidFill>
                <a:prstClr val="black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cxnSp>
        <p:nvCxnSpPr>
          <p:cNvPr id="79" name="AutoShape 11">
            <a:extLst>
              <a:ext uri="{FF2B5EF4-FFF2-40B4-BE49-F238E27FC236}">
                <a16:creationId xmlns:a16="http://schemas.microsoft.com/office/drawing/2014/main" id="{C3A5A56F-0C07-40F7-A6AF-9E4BC52CB96A}"/>
              </a:ext>
            </a:extLst>
          </p:cNvPr>
          <p:cNvCxnSpPr>
            <a:cxnSpLocks noChangeShapeType="1"/>
            <a:stCxn id="98" idx="7"/>
            <a:endCxn id="88" idx="2"/>
          </p:cNvCxnSpPr>
          <p:nvPr/>
        </p:nvCxnSpPr>
        <p:spPr bwMode="auto">
          <a:xfrm rot="16200000" flipV="1">
            <a:off x="8240096" y="3179041"/>
            <a:ext cx="625788" cy="46888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矩形 84">
            <a:extLst>
              <a:ext uri="{FF2B5EF4-FFF2-40B4-BE49-F238E27FC236}">
                <a16:creationId xmlns:a16="http://schemas.microsoft.com/office/drawing/2014/main" id="{CD14F4E8-CE2B-4CC8-B81A-77469967DF3C}"/>
              </a:ext>
            </a:extLst>
          </p:cNvPr>
          <p:cNvSpPr/>
          <p:nvPr/>
        </p:nvSpPr>
        <p:spPr bwMode="auto">
          <a:xfrm>
            <a:off x="3150125" y="2380587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46FA6CB6-49E3-4A5B-B2B1-5A4722BC2430}"/>
              </a:ext>
            </a:extLst>
          </p:cNvPr>
          <p:cNvSpPr/>
          <p:nvPr/>
        </p:nvSpPr>
        <p:spPr bwMode="auto">
          <a:xfrm>
            <a:off x="4732196" y="2380587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HWS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D032C3EF-ADAE-4DE4-BD69-26AD174BD572}"/>
              </a:ext>
            </a:extLst>
          </p:cNvPr>
          <p:cNvSpPr/>
          <p:nvPr/>
        </p:nvSpPr>
        <p:spPr bwMode="auto">
          <a:xfrm>
            <a:off x="6314266" y="2380587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1600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17A2E143-E9B7-4E23-86CC-BC306D07FA2F}"/>
              </a:ext>
            </a:extLst>
          </p:cNvPr>
          <p:cNvSpPr/>
          <p:nvPr/>
        </p:nvSpPr>
        <p:spPr bwMode="auto">
          <a:xfrm>
            <a:off x="7899498" y="2380587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125E7399-5CE1-4C56-8365-AC4CC72A0145}"/>
              </a:ext>
            </a:extLst>
          </p:cNvPr>
          <p:cNvSpPr/>
          <p:nvPr/>
        </p:nvSpPr>
        <p:spPr bwMode="auto">
          <a:xfrm>
            <a:off x="3191959" y="378168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708E5417-58DD-438D-8E42-9A212E89331D}"/>
              </a:ext>
            </a:extLst>
          </p:cNvPr>
          <p:cNvSpPr/>
          <p:nvPr/>
        </p:nvSpPr>
        <p:spPr bwMode="auto">
          <a:xfrm>
            <a:off x="6935795" y="373668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86135AF2-9C52-4EED-8B5A-00D1CA77D3F4}"/>
              </a:ext>
            </a:extLst>
          </p:cNvPr>
          <p:cNvSpPr/>
          <p:nvPr/>
        </p:nvSpPr>
        <p:spPr bwMode="auto">
          <a:xfrm>
            <a:off x="8710610" y="371319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A0BD10F1-2DC2-4EA3-BCE6-649A81693781}"/>
              </a:ext>
            </a:extLst>
          </p:cNvPr>
          <p:cNvCxnSpPr>
            <a:cxnSpLocks/>
          </p:cNvCxnSpPr>
          <p:nvPr/>
        </p:nvCxnSpPr>
        <p:spPr bwMode="auto">
          <a:xfrm flipV="1">
            <a:off x="4490063" y="277782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AutoShape 10">
            <a:extLst>
              <a:ext uri="{FF2B5EF4-FFF2-40B4-BE49-F238E27FC236}">
                <a16:creationId xmlns:a16="http://schemas.microsoft.com/office/drawing/2014/main" id="{9E83591D-5483-4A29-BEC5-9646AADB7EE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013661" y="3454951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椭圆 106">
            <a:extLst>
              <a:ext uri="{FF2B5EF4-FFF2-40B4-BE49-F238E27FC236}">
                <a16:creationId xmlns:a16="http://schemas.microsoft.com/office/drawing/2014/main" id="{C2C22682-EB19-4A1A-A488-58B0A2E448FA}"/>
              </a:ext>
            </a:extLst>
          </p:cNvPr>
          <p:cNvSpPr/>
          <p:nvPr/>
        </p:nvSpPr>
        <p:spPr bwMode="auto">
          <a:xfrm>
            <a:off x="5292716" y="375432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8" name="Text Box 6">
            <a:extLst>
              <a:ext uri="{FF2B5EF4-FFF2-40B4-BE49-F238E27FC236}">
                <a16:creationId xmlns:a16="http://schemas.microsoft.com/office/drawing/2014/main" id="{01775FDD-EF1B-4435-817C-DFA157948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946" y="3899609"/>
            <a:ext cx="2344655" cy="707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3" b="1" kern="0" dirty="0" smtClean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Resolution: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3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1600: 16MP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3" kern="0" dirty="0" smtClean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800: 8MP</a:t>
            </a:r>
            <a:endParaRPr lang="en-US" altLang="zh-CN" sz="1333" kern="0" dirty="0">
              <a:solidFill>
                <a:prstClr val="black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055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Dash Camera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 bwMode="auto">
          <a:xfrm>
            <a:off x="1021772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36772" y="1977887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16225" y="2802835"/>
            <a:ext cx="2484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DH-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domestic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DHI-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oversea</a:t>
            </a:r>
          </a:p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 bwMode="auto">
          <a:xfrm>
            <a:off x="2113762" y="127443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1855150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>
            <a:cxnSpLocks/>
          </p:cNvCxnSpPr>
          <p:nvPr/>
        </p:nvCxnSpPr>
        <p:spPr bwMode="auto">
          <a:xfrm>
            <a:off x="3140612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420869" y="127443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780771" y="1975715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208767" y="2810537"/>
            <a:ext cx="150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</a:t>
            </a:r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ale </a:t>
            </a:r>
            <a:r>
              <a:rPr lang="en-US" altLang="zh-CN" sz="1400" b="1" dirty="0" err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Channe</a:t>
            </a:r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</a:p>
          <a:p>
            <a:r>
              <a:rPr lang="en-US" altLang="zh-CN" sz="14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HC:Huaruijie</a:t>
            </a:r>
            <a:endParaRPr lang="zh-CN" altLang="en-US" sz="1400" dirty="0"/>
          </a:p>
        </p:txBody>
      </p:sp>
      <p:cxnSp>
        <p:nvCxnSpPr>
          <p:cNvPr id="18" name="直接连接符 17"/>
          <p:cNvCxnSpPr>
            <a:cxnSpLocks/>
          </p:cNvCxnSpPr>
          <p:nvPr/>
        </p:nvCxnSpPr>
        <p:spPr bwMode="auto">
          <a:xfrm>
            <a:off x="4465829" y="1637747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4759960" y="125571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115807" y="1965228"/>
            <a:ext cx="90000" cy="725540"/>
            <a:chOff x="2686859" y="2864898"/>
            <a:chExt cx="90000" cy="725540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726679" y="2666194"/>
            <a:ext cx="1351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Pixel: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1:1080P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2:1296P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3:1440P/2K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4:1600P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5:2160P/4K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 bwMode="auto">
          <a:xfrm>
            <a:off x="5991254" y="124522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直接连接符 26"/>
          <p:cNvCxnSpPr>
            <a:cxnSpLocks/>
          </p:cNvCxnSpPr>
          <p:nvPr/>
        </p:nvCxnSpPr>
        <p:spPr bwMode="auto">
          <a:xfrm>
            <a:off x="5711535" y="162118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组合 27"/>
          <p:cNvGrpSpPr/>
          <p:nvPr/>
        </p:nvGrpSpPr>
        <p:grpSpPr>
          <a:xfrm>
            <a:off x="6354528" y="1975715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735106" y="2701255"/>
            <a:ext cx="2019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Positioning: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</a:t>
            </a:r>
            <a:r>
              <a:rPr lang="en-US" altLang="zh-CN" sz="1400" dirty="0"/>
              <a:t>low-end product</a:t>
            </a:r>
            <a:endParaRPr lang="en-US" altLang="zh-CN" sz="14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</a:t>
            </a:r>
            <a:r>
              <a:rPr lang="en-US" altLang="zh-CN" sz="1400" dirty="0"/>
              <a:t>mid-range product</a:t>
            </a:r>
            <a:endParaRPr lang="en-US" altLang="zh-CN" sz="14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7:</a:t>
            </a:r>
            <a:r>
              <a:rPr lang="en-US" altLang="zh-CN" sz="1400" dirty="0"/>
              <a:t>High-end </a:t>
            </a:r>
            <a:r>
              <a:rPr lang="en-US" altLang="zh-CN" sz="1400" dirty="0" smtClean="0"/>
              <a:t>product</a:t>
            </a:r>
            <a:endParaRPr lang="zh-CN" altLang="en-US" sz="1400" dirty="0"/>
          </a:p>
        </p:txBody>
      </p:sp>
      <p:sp>
        <p:nvSpPr>
          <p:cNvPr id="35" name="矩形 34"/>
          <p:cNvSpPr/>
          <p:nvPr/>
        </p:nvSpPr>
        <p:spPr bwMode="auto">
          <a:xfrm>
            <a:off x="7205825" y="124157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直接连接符 35"/>
          <p:cNvCxnSpPr>
            <a:cxnSpLocks/>
          </p:cNvCxnSpPr>
          <p:nvPr/>
        </p:nvCxnSpPr>
        <p:spPr bwMode="auto">
          <a:xfrm>
            <a:off x="6917476" y="1614560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组合 36"/>
          <p:cNvGrpSpPr/>
          <p:nvPr/>
        </p:nvGrpSpPr>
        <p:grpSpPr>
          <a:xfrm>
            <a:off x="7588875" y="1983842"/>
            <a:ext cx="98748" cy="2156770"/>
            <a:chOff x="2686868" y="2864898"/>
            <a:chExt cx="90000" cy="2156770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椭圆 38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263705" y="4131688"/>
            <a:ext cx="112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Reserved</a:t>
            </a:r>
            <a:endParaRPr lang="zh-CN" alt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8420396" y="119389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>
            <a:cxnSpLocks/>
          </p:cNvCxnSpPr>
          <p:nvPr/>
        </p:nvCxnSpPr>
        <p:spPr bwMode="auto">
          <a:xfrm>
            <a:off x="8113488" y="1607936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组合 43"/>
          <p:cNvGrpSpPr/>
          <p:nvPr/>
        </p:nvGrpSpPr>
        <p:grpSpPr>
          <a:xfrm>
            <a:off x="8786524" y="1934365"/>
            <a:ext cx="90000" cy="725540"/>
            <a:chOff x="2686859" y="2864898"/>
            <a:chExt cx="90000" cy="7255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8420396" y="2653373"/>
            <a:ext cx="1440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0:on line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1:off line 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2:special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9630909" y="119389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WVR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>
            <a:cxnSpLocks/>
          </p:cNvCxnSpPr>
          <p:nvPr/>
        </p:nvCxnSpPr>
        <p:spPr bwMode="auto">
          <a:xfrm>
            <a:off x="9359193" y="157149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组合 50"/>
          <p:cNvGrpSpPr/>
          <p:nvPr/>
        </p:nvGrpSpPr>
        <p:grpSpPr>
          <a:xfrm>
            <a:off x="9965455" y="1938842"/>
            <a:ext cx="98748" cy="2156770"/>
            <a:chOff x="2686868" y="2864898"/>
            <a:chExt cx="90000" cy="2156770"/>
          </a:xfrm>
        </p:grpSpPr>
        <p:cxnSp>
          <p:nvCxnSpPr>
            <p:cNvPr id="52" name="直接连接符 51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436780" y="4113447"/>
            <a:ext cx="16009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lang="en-US" altLang="zh-CN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zh-CN" altLang="en-US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GPS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zh-CN" altLang="en-US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WIFI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zh-CN" altLang="en-US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FDD-LTE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zh-CN" altLang="en-US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Bluetooth</a:t>
            </a: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V:Voice</a:t>
            </a: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I: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ntelligent</a:t>
            </a: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R:AR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zh-CN" altLang="en-US" dirty="0"/>
          </a:p>
        </p:txBody>
      </p:sp>
      <p:sp>
        <p:nvSpPr>
          <p:cNvPr id="56" name="矩形 55"/>
          <p:cNvSpPr/>
          <p:nvPr/>
        </p:nvSpPr>
        <p:spPr bwMode="auto">
          <a:xfrm>
            <a:off x="10911455" y="119389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7" name="直接连接符 56"/>
          <p:cNvCxnSpPr>
            <a:cxnSpLocks/>
          </p:cNvCxnSpPr>
          <p:nvPr/>
        </p:nvCxnSpPr>
        <p:spPr bwMode="auto">
          <a:xfrm>
            <a:off x="10624777" y="1574810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8" name="组合 57"/>
          <p:cNvGrpSpPr/>
          <p:nvPr/>
        </p:nvGrpSpPr>
        <p:grpSpPr>
          <a:xfrm>
            <a:off x="11277389" y="1920224"/>
            <a:ext cx="90000" cy="725540"/>
            <a:chOff x="2686859" y="2864898"/>
            <a:chExt cx="90000" cy="725540"/>
          </a:xfrm>
        </p:grpSpPr>
        <p:cxnSp>
          <p:nvCxnSpPr>
            <p:cNvPr id="59" name="直接连接符 5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椭圆 5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0659355" y="2644339"/>
            <a:ext cx="14160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Sales </a:t>
            </a:r>
            <a:r>
              <a:rPr lang="en-US" altLang="zh-CN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  <a:r>
              <a:rPr lang="zh-CN" alt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en-US" altLang="zh-CN" sz="1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S: Screen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zh-CN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Mini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zh-CN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Hidden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zh-CN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Touch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456239" y="2013149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158098" y="4130342"/>
            <a:ext cx="280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Huaruijie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consumer 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product line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441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75733" y="469054"/>
            <a:ext cx="9120000" cy="41011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Metal </a:t>
            </a:r>
            <a:r>
              <a:rPr lang="en-US" altLang="zh-CN" dirty="0" smtClean="0">
                <a:latin typeface="Segoe UI" panose="020B0502040204020203" pitchFamily="34" charset="0"/>
                <a:cs typeface="Segoe UI" panose="020B0502040204020203" pitchFamily="34" charset="0"/>
              </a:rPr>
              <a:t>Detector</a:t>
            </a:r>
            <a:endParaRPr lang="zh-CN" altLang="en-US" dirty="0"/>
          </a:p>
        </p:txBody>
      </p:sp>
      <p:sp>
        <p:nvSpPr>
          <p:cNvPr id="4" name="TextBox 34"/>
          <p:cNvSpPr txBox="1"/>
          <p:nvPr/>
        </p:nvSpPr>
        <p:spPr>
          <a:xfrm>
            <a:off x="4593850" y="3959906"/>
            <a:ext cx="791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Series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7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：</a:t>
            </a: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Pro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libri"/>
                <a:ea typeface="等线" panose="02010600030101010101" pitchFamily="2" charset="-122"/>
                <a:cs typeface="+mn-ea"/>
                <a:sym typeface="+mn-lt"/>
              </a:rPr>
              <a:t>1</a:t>
            </a:r>
            <a:r>
              <a:rPr kumimoji="0" lang="es-CO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:   </a:t>
            </a: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Basic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TextBox 30"/>
          <p:cNvSpPr txBox="1"/>
          <p:nvPr/>
        </p:nvSpPr>
        <p:spPr>
          <a:xfrm>
            <a:off x="4687141" y="2517088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7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2113339" y="2517088"/>
            <a:ext cx="1010289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ISC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7" name="肘形连接符 6"/>
          <p:cNvCxnSpPr>
            <a:stCxn id="5" idx="2"/>
            <a:endCxn id="4" idx="0"/>
          </p:cNvCxnSpPr>
          <p:nvPr/>
        </p:nvCxnSpPr>
        <p:spPr>
          <a:xfrm rot="5400000">
            <a:off x="4610427" y="3602506"/>
            <a:ext cx="756629" cy="15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>
            <a:stCxn id="6" idx="2"/>
            <a:endCxn id="9" idx="0"/>
          </p:cNvCxnSpPr>
          <p:nvPr/>
        </p:nvCxnSpPr>
        <p:spPr>
          <a:xfrm rot="5400000">
            <a:off x="2248564" y="3591802"/>
            <a:ext cx="736749" cy="309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5"/>
          <p:cNvSpPr txBox="1"/>
          <p:nvPr/>
        </p:nvSpPr>
        <p:spPr>
          <a:xfrm>
            <a:off x="1906929" y="3961723"/>
            <a:ext cx="1416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Security Screening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       Products</a:t>
            </a:r>
          </a:p>
        </p:txBody>
      </p:sp>
      <p:sp>
        <p:nvSpPr>
          <p:cNvPr id="10" name="TextBox 31"/>
          <p:cNvSpPr txBox="1"/>
          <p:nvPr/>
        </p:nvSpPr>
        <p:spPr>
          <a:xfrm>
            <a:off x="5649357" y="2519360"/>
            <a:ext cx="900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18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5689219" y="3960462"/>
            <a:ext cx="1132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Zone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06: 6 Zones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18: 18 Zones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33: 33 Zones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229414" y="3231740"/>
            <a:ext cx="0" cy="72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1"/>
          <p:cNvSpPr txBox="1"/>
          <p:nvPr/>
        </p:nvSpPr>
        <p:spPr>
          <a:xfrm>
            <a:off x="652045" y="2517088"/>
            <a:ext cx="1037456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DHI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857343" y="3979261"/>
            <a:ext cx="770292" cy="2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Dahua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728569" y="2647180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3701742" y="2513075"/>
            <a:ext cx="63907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228150" y="2643167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3335373" y="3985874"/>
            <a:ext cx="1362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D: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Walk Through Metal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Detector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H: Hand Held Metal Detector</a:t>
            </a:r>
          </a:p>
        </p:txBody>
      </p:sp>
      <p:cxnSp>
        <p:nvCxnSpPr>
          <p:cNvPr id="19" name="肘形连接符 18"/>
          <p:cNvCxnSpPr>
            <a:stCxn id="16" idx="2"/>
            <a:endCxn id="18" idx="0"/>
          </p:cNvCxnSpPr>
          <p:nvPr/>
        </p:nvCxnSpPr>
        <p:spPr>
          <a:xfrm rot="5400000">
            <a:off x="3636484" y="3601078"/>
            <a:ext cx="764913" cy="4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7811780" y="2666963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TextBox 31"/>
          <p:cNvSpPr txBox="1"/>
          <p:nvPr/>
        </p:nvSpPr>
        <p:spPr>
          <a:xfrm>
            <a:off x="8239763" y="2523854"/>
            <a:ext cx="900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70891" y="3226221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5"/>
          <p:cNvSpPr txBox="1"/>
          <p:nvPr/>
        </p:nvSpPr>
        <p:spPr>
          <a:xfrm>
            <a:off x="8308836" y="3997814"/>
            <a:ext cx="1185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Star Features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body temperature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Monitoring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（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PAL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）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Calibri"/>
                <a:ea typeface="等线" panose="02010600030101010101" pitchFamily="2" charset="-122"/>
                <a:cs typeface="+mn-ea"/>
                <a:sym typeface="+mn-lt"/>
              </a:rPr>
              <a:t>TN</a:t>
            </a:r>
            <a:r>
              <a:rPr lang="zh-CN" altLang="en-US" sz="1200" dirty="0" smtClean="0"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：</a:t>
            </a:r>
            <a:r>
              <a:rPr lang="en-US" altLang="zh-CN" sz="1200" dirty="0" smtClean="0">
                <a:latin typeface="Calibri"/>
                <a:ea typeface="等线" panose="02010600030101010101" pitchFamily="2" charset="-122"/>
                <a:cs typeface="+mn-ea"/>
                <a:sym typeface="+mn-lt"/>
              </a:rPr>
              <a:t>NTSC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691866" y="3244774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1"/>
          <p:cNvSpPr txBox="1"/>
          <p:nvPr/>
        </p:nvSpPr>
        <p:spPr>
          <a:xfrm>
            <a:off x="6820239" y="2508577"/>
            <a:ext cx="900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6" name="TextBox 31"/>
          <p:cNvSpPr txBox="1"/>
          <p:nvPr/>
        </p:nvSpPr>
        <p:spPr>
          <a:xfrm>
            <a:off x="9550981" y="2517088"/>
            <a:ext cx="900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7" name="TextBox 35"/>
          <p:cNvSpPr txBox="1"/>
          <p:nvPr/>
        </p:nvSpPr>
        <p:spPr>
          <a:xfrm>
            <a:off x="9563644" y="3982537"/>
            <a:ext cx="1191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1200" b="1" dirty="0">
                <a:cs typeface="+mn-ea"/>
                <a:sym typeface="+mn-lt"/>
              </a:rPr>
              <a:t>Extension Field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S2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Series 2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9946674" y="3229497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5"/>
          <p:cNvSpPr txBox="1"/>
          <p:nvPr/>
        </p:nvSpPr>
        <p:spPr>
          <a:xfrm>
            <a:off x="6777208" y="3960462"/>
            <a:ext cx="1191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1200" b="1" dirty="0" smtClean="0">
                <a:cs typeface="+mn-ea"/>
                <a:sym typeface="+mn-lt"/>
              </a:rPr>
              <a:t>Standard</a:t>
            </a:r>
          </a:p>
          <a:p>
            <a:pPr lvl="0">
              <a:defRPr/>
            </a:pPr>
            <a:r>
              <a:rPr lang="en-US" altLang="zh-CN" sz="1200" dirty="0">
                <a:latin typeface="Calibri"/>
                <a:ea typeface="等线" panose="02010600030101010101" pitchFamily="2" charset="-122"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default</a:t>
            </a:r>
          </a:p>
          <a:p>
            <a:pPr lvl="0">
              <a:defRPr/>
            </a:pPr>
            <a:r>
              <a:rPr lang="en-US" altLang="zh-CN" sz="1200" dirty="0" smtClean="0">
                <a:latin typeface="Calibri"/>
                <a:ea typeface="等线" panose="02010600030101010101" pitchFamily="2" charset="-122"/>
                <a:cs typeface="+mn-ea"/>
                <a:sym typeface="+mn-lt"/>
              </a:rPr>
              <a:t>E:  EU Market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1473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75732" y="469054"/>
            <a:ext cx="10031751" cy="410112"/>
          </a:xfrm>
        </p:spPr>
        <p:txBody>
          <a:bodyPr>
            <a:noAutofit/>
          </a:bodyPr>
          <a:lstStyle/>
          <a:p>
            <a:r>
              <a:rPr lang="en-US" altLang="zh-CN" dirty="0"/>
              <a:t>Baggage &amp; Parcel Screening</a:t>
            </a:r>
            <a:endParaRPr lang="zh-CN" altLang="en-US" dirty="0"/>
          </a:p>
        </p:txBody>
      </p:sp>
      <p:sp>
        <p:nvSpPr>
          <p:cNvPr id="4" name="TextBox 34"/>
          <p:cNvSpPr txBox="1"/>
          <p:nvPr/>
        </p:nvSpPr>
        <p:spPr>
          <a:xfrm>
            <a:off x="5112373" y="3981603"/>
            <a:ext cx="10755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Tunnel 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65: 65cm</a:t>
            </a:r>
            <a:r>
              <a:rPr kumimoji="0" lang="es-CO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endParaRPr kumimoji="0" lang="es-CO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50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:</a:t>
            </a:r>
            <a:r>
              <a:rPr kumimoji="0" lang="es-CO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50cm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60: 62cm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100: 100cm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TextBox 30"/>
          <p:cNvSpPr txBox="1"/>
          <p:nvPr/>
        </p:nvSpPr>
        <p:spPr>
          <a:xfrm>
            <a:off x="5249098" y="2517088"/>
            <a:ext cx="801439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65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2709188" y="2517088"/>
            <a:ext cx="1010289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ISC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7" name="肘形连接符 6"/>
          <p:cNvCxnSpPr>
            <a:stCxn id="5" idx="2"/>
            <a:endCxn id="4" idx="0"/>
          </p:cNvCxnSpPr>
          <p:nvPr/>
        </p:nvCxnSpPr>
        <p:spPr>
          <a:xfrm rot="16200000" flipH="1">
            <a:off x="5271668" y="3603124"/>
            <a:ext cx="756629" cy="3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>
            <a:stCxn id="6" idx="2"/>
            <a:endCxn id="9" idx="0"/>
          </p:cNvCxnSpPr>
          <p:nvPr/>
        </p:nvCxnSpPr>
        <p:spPr>
          <a:xfrm rot="5400000">
            <a:off x="2844413" y="3591802"/>
            <a:ext cx="736749" cy="309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5"/>
          <p:cNvSpPr txBox="1"/>
          <p:nvPr/>
        </p:nvSpPr>
        <p:spPr>
          <a:xfrm>
            <a:off x="2502778" y="3961723"/>
            <a:ext cx="1416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Security Screening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       Products</a:t>
            </a:r>
          </a:p>
        </p:txBody>
      </p:sp>
      <p:sp>
        <p:nvSpPr>
          <p:cNvPr id="10" name="TextBox 31"/>
          <p:cNvSpPr txBox="1"/>
          <p:nvPr/>
        </p:nvSpPr>
        <p:spPr>
          <a:xfrm>
            <a:off x="6306169" y="2519360"/>
            <a:ext cx="900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50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6157635" y="3979261"/>
            <a:ext cx="1132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Tunnel 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Height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50: 50cm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30: 30cm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40: 42cm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100: 100cm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555289" y="3231740"/>
            <a:ext cx="0" cy="72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1"/>
          <p:cNvSpPr txBox="1"/>
          <p:nvPr/>
        </p:nvSpPr>
        <p:spPr>
          <a:xfrm>
            <a:off x="977920" y="2517088"/>
            <a:ext cx="1037456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DHI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1183218" y="3979261"/>
            <a:ext cx="770292" cy="2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Dahua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185074" y="2647180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4314866" y="2513075"/>
            <a:ext cx="580976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M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841417" y="2643167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4088583" y="3985874"/>
            <a:ext cx="10237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M: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Security Screening Machine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19" name="肘形连接符 18"/>
          <p:cNvCxnSpPr>
            <a:stCxn id="16" idx="2"/>
            <a:endCxn id="18" idx="0"/>
          </p:cNvCxnSpPr>
          <p:nvPr/>
        </p:nvCxnSpPr>
        <p:spPr>
          <a:xfrm rot="5400000">
            <a:off x="4220460" y="3600979"/>
            <a:ext cx="764913" cy="4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9279283" y="2666963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TextBox 31"/>
          <p:cNvSpPr txBox="1"/>
          <p:nvPr/>
        </p:nvSpPr>
        <p:spPr>
          <a:xfrm>
            <a:off x="9707266" y="2523854"/>
            <a:ext cx="900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X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727703" y="3226221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5"/>
          <p:cNvSpPr txBox="1"/>
          <p:nvPr/>
        </p:nvSpPr>
        <p:spPr>
          <a:xfrm>
            <a:off x="9537347" y="3960462"/>
            <a:ext cx="1269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Extension Field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0159369" y="3244774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1"/>
          <p:cNvSpPr txBox="1"/>
          <p:nvPr/>
        </p:nvSpPr>
        <p:spPr>
          <a:xfrm>
            <a:off x="7497657" y="2526286"/>
            <a:ext cx="653041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6" name="TextBox 35"/>
          <p:cNvSpPr txBox="1"/>
          <p:nvPr/>
        </p:nvSpPr>
        <p:spPr>
          <a:xfrm>
            <a:off x="7338732" y="3986187"/>
            <a:ext cx="1271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Star Features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200" dirty="0">
                <a:cs typeface="+mn-ea"/>
                <a:sym typeface="+mn-lt"/>
              </a:rPr>
              <a:t>/</a:t>
            </a:r>
            <a:r>
              <a:rPr lang="zh-CN" altLang="en-US" sz="1200" dirty="0">
                <a:cs typeface="+mn-ea"/>
                <a:sym typeface="+mn-lt"/>
              </a:rPr>
              <a:t>：</a:t>
            </a:r>
            <a:r>
              <a:rPr lang="en-US" altLang="zh-CN" sz="1200" dirty="0">
                <a:cs typeface="+mn-ea"/>
                <a:sym typeface="+mn-lt"/>
              </a:rPr>
              <a:t>default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D: Dual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A: Single Energy</a:t>
            </a:r>
          </a:p>
          <a:p>
            <a:pPr>
              <a:defRPr/>
            </a:pPr>
            <a:r>
              <a:rPr lang="en-US" altLang="zh-CN" sz="1200" dirty="0">
                <a:cs typeface="+mn-ea"/>
                <a:sym typeface="+mn-lt"/>
              </a:rPr>
              <a:t>E:  EU </a:t>
            </a:r>
            <a:r>
              <a:rPr lang="en-US" altLang="zh-CN" sz="1200" dirty="0" smtClean="0">
                <a:cs typeface="+mn-ea"/>
                <a:sym typeface="+mn-lt"/>
              </a:rPr>
              <a:t>Market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815281" y="3233147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/>
          <p:nvPr/>
        </p:nvSpPr>
        <p:spPr>
          <a:xfrm>
            <a:off x="8515778" y="2509962"/>
            <a:ext cx="638613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X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9" name="TextBox 35"/>
          <p:cNvSpPr txBox="1"/>
          <p:nvPr/>
        </p:nvSpPr>
        <p:spPr>
          <a:xfrm>
            <a:off x="8352726" y="3979261"/>
            <a:ext cx="1269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Extension Field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839071" y="3217848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76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0"/>
          <p:cNvSpPr txBox="1">
            <a:spLocks noChangeArrowheads="1"/>
          </p:cNvSpPr>
          <p:nvPr/>
        </p:nvSpPr>
        <p:spPr bwMode="auto">
          <a:xfrm>
            <a:off x="4915981" y="2819278"/>
            <a:ext cx="157344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Generation: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0" lang="zh-CN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＝</a:t>
            </a: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CMOS Sensor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kumimoji="0" lang="zh-CN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＝ </a:t>
            </a: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CCD Sensor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kumimoji="0" lang="pt-BR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</a:t>
            </a:r>
            <a:r>
              <a:rPr kumimoji="0" lang="pt-BR" altLang="zh-CN" sz="1400" b="0" i="0" u="none" strike="noStrike" kern="1200" cap="none" spc="0" normalizeH="0" baseline="30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kumimoji="0" lang="pt-BR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</a:t>
            </a:r>
            <a:r>
              <a:rPr kumimoji="0" lang="pt-BR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en</a:t>
            </a:r>
            <a:endParaRPr kumimoji="0" lang="it-IT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= H.265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= AI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33"/>
          <p:cNvSpPr txBox="1"/>
          <p:nvPr/>
        </p:nvSpPr>
        <p:spPr>
          <a:xfrm>
            <a:off x="167692" y="4885804"/>
            <a:ext cx="2867856" cy="963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Camera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Type</a:t>
            </a:r>
          </a:p>
          <a:p>
            <a:pPr lvl="0" defTabSz="1219200" eaLnBrk="1" hangingPunct="1">
              <a:defRPr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MW: Mobile IR Camera</a:t>
            </a:r>
          </a:p>
          <a:p>
            <a:pPr lvl="0" defTabSz="1219200" eaLnBrk="1" hangingPunct="1">
              <a:defRPr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DBW: Vandal-proof IR Dome</a:t>
            </a:r>
          </a:p>
          <a:p>
            <a:pPr lvl="0" defTabSz="1219200" eaLnBrk="1" hangingPunct="1">
              <a:defRPr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MBW: Mobile Vandal-proof IR Camera</a:t>
            </a:r>
          </a:p>
          <a:p>
            <a:pPr lvl="0" defTabSz="1219200" eaLnBrk="1" hangingPunct="1">
              <a:defRPr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EB: Vandal-proof Fisheye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4698646" y="1363582"/>
            <a:ext cx="521372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359962" y="1355232"/>
            <a:ext cx="56463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079869" y="1351597"/>
            <a:ext cx="5953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8302314" y="1335729"/>
            <a:ext cx="493248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808955" y="1341658"/>
            <a:ext cx="49373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69"/>
          <p:cNvSpPr>
            <a:spLocks noChangeArrowheads="1"/>
          </p:cNvSpPr>
          <p:nvPr/>
        </p:nvSpPr>
        <p:spPr bwMode="auto">
          <a:xfrm>
            <a:off x="608750" y="2609749"/>
            <a:ext cx="786493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16348" y="1373803"/>
            <a:ext cx="577522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081979" y="1363888"/>
            <a:ext cx="8329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DBW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142500" y="177038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430381" y="1373803"/>
            <a:ext cx="60493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004568" y="1373803"/>
            <a:ext cx="54274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221703" y="369140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8037143" y="175874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7453535" y="1351597"/>
            <a:ext cx="541141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1276072" y="2522920"/>
            <a:ext cx="1370696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 Camera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直接连接符 57"/>
          <p:cNvCxnSpPr>
            <a:endCxn id="60" idx="2"/>
          </p:cNvCxnSpPr>
          <p:nvPr/>
        </p:nvCxnSpPr>
        <p:spPr bwMode="auto">
          <a:xfrm flipH="1">
            <a:off x="1705960" y="2093803"/>
            <a:ext cx="4909" cy="359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 bwMode="auto">
          <a:xfrm>
            <a:off x="876348" y="2113856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椭圆 59"/>
          <p:cNvSpPr/>
          <p:nvPr/>
        </p:nvSpPr>
        <p:spPr bwMode="auto">
          <a:xfrm>
            <a:off x="1666203" y="240837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836663" y="247883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6" name="肘形连接符 144"/>
          <p:cNvCxnSpPr/>
          <p:nvPr/>
        </p:nvCxnSpPr>
        <p:spPr bwMode="auto">
          <a:xfrm rot="5400000">
            <a:off x="809894" y="2130472"/>
            <a:ext cx="2737644" cy="26438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接连接符 79"/>
          <p:cNvCxnSpPr/>
          <p:nvPr/>
        </p:nvCxnSpPr>
        <p:spPr bwMode="auto">
          <a:xfrm flipH="1">
            <a:off x="4278688" y="2104515"/>
            <a:ext cx="2887" cy="15729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TextBox 50"/>
          <p:cNvSpPr txBox="1"/>
          <p:nvPr/>
        </p:nvSpPr>
        <p:spPr>
          <a:xfrm>
            <a:off x="4517318" y="5218703"/>
            <a:ext cx="11376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2Mega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4Mega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5 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Mega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椭圆 90"/>
          <p:cNvSpPr/>
          <p:nvPr/>
        </p:nvSpPr>
        <p:spPr bwMode="auto">
          <a:xfrm>
            <a:off x="5602240" y="269370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TextBox 52"/>
          <p:cNvSpPr txBox="1"/>
          <p:nvPr/>
        </p:nvSpPr>
        <p:spPr>
          <a:xfrm>
            <a:off x="5910234" y="4152272"/>
            <a:ext cx="16640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DWDR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WDR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椭圆 94"/>
          <p:cNvSpPr/>
          <p:nvPr/>
        </p:nvSpPr>
        <p:spPr bwMode="auto">
          <a:xfrm>
            <a:off x="6351148" y="396427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601"/>
          </a:xfrm>
        </p:spPr>
        <p:txBody>
          <a:bodyPr/>
          <a:lstStyle/>
          <a:p>
            <a:r>
              <a:rPr lang="en-US" altLang="zh-CN" dirty="0" smtClean="0"/>
              <a:t>Mobile IPC</a:t>
            </a:r>
            <a:endParaRPr lang="zh-CN" altLang="en-US" dirty="0"/>
          </a:p>
        </p:txBody>
      </p:sp>
      <p:sp>
        <p:nvSpPr>
          <p:cNvPr id="71" name="椭圆 70"/>
          <p:cNvSpPr/>
          <p:nvPr/>
        </p:nvSpPr>
        <p:spPr bwMode="auto">
          <a:xfrm>
            <a:off x="4906489" y="500931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9111317" y="133405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 flipV="1">
            <a:off x="8823285" y="175707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矩形 37"/>
          <p:cNvSpPr/>
          <p:nvPr/>
        </p:nvSpPr>
        <p:spPr bwMode="auto">
          <a:xfrm>
            <a:off x="2445023" y="1355232"/>
            <a:ext cx="478701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1791078" y="2979393"/>
            <a:ext cx="152842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 Definition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 flipV="1">
            <a:off x="2129306" y="176037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接连接符 41"/>
          <p:cNvCxnSpPr/>
          <p:nvPr/>
        </p:nvCxnSpPr>
        <p:spPr bwMode="auto">
          <a:xfrm flipH="1">
            <a:off x="2683964" y="2087151"/>
            <a:ext cx="409" cy="892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椭圆 43"/>
          <p:cNvSpPr/>
          <p:nvPr/>
        </p:nvSpPr>
        <p:spPr bwMode="auto">
          <a:xfrm>
            <a:off x="2638964" y="287970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816786" y="477476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3" name="TextBox 70"/>
          <p:cNvSpPr>
            <a:spLocks noChangeArrowheads="1"/>
          </p:cNvSpPr>
          <p:nvPr/>
        </p:nvSpPr>
        <p:spPr bwMode="auto">
          <a:xfrm>
            <a:off x="2980706" y="3475622"/>
            <a:ext cx="1812643" cy="172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Positioning: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Entry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Lite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WizSense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Pro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5: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WizMind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5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7/8: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WizMind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7 Series/Ultra Series</a:t>
            </a:r>
          </a:p>
        </p:txBody>
      </p:sp>
      <p:cxnSp>
        <p:nvCxnSpPr>
          <p:cNvPr id="54" name="直接连接符 53"/>
          <p:cNvCxnSpPr>
            <a:stCxn id="18" idx="2"/>
            <a:endCxn id="71" idx="0"/>
          </p:cNvCxnSpPr>
          <p:nvPr/>
        </p:nvCxnSpPr>
        <p:spPr bwMode="auto">
          <a:xfrm flipH="1">
            <a:off x="4951489" y="2083582"/>
            <a:ext cx="7843" cy="29257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接连接符 61"/>
          <p:cNvCxnSpPr/>
          <p:nvPr/>
        </p:nvCxnSpPr>
        <p:spPr bwMode="auto">
          <a:xfrm>
            <a:off x="5646684" y="2085368"/>
            <a:ext cx="0" cy="6516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接连接符 62"/>
          <p:cNvCxnSpPr/>
          <p:nvPr/>
        </p:nvCxnSpPr>
        <p:spPr bwMode="auto">
          <a:xfrm>
            <a:off x="6389887" y="2061658"/>
            <a:ext cx="0" cy="1923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椭圆 63"/>
          <p:cNvSpPr/>
          <p:nvPr/>
        </p:nvSpPr>
        <p:spPr bwMode="auto">
          <a:xfrm>
            <a:off x="6993587" y="266999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7038031" y="2061658"/>
            <a:ext cx="0" cy="6516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矩形 65"/>
          <p:cNvSpPr/>
          <p:nvPr/>
        </p:nvSpPr>
        <p:spPr bwMode="auto">
          <a:xfrm>
            <a:off x="10179877" y="1334058"/>
            <a:ext cx="100804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 bwMode="auto">
          <a:xfrm flipV="1">
            <a:off x="9891846" y="175707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72"/>
          <p:cNvSpPr txBox="1"/>
          <p:nvPr/>
        </p:nvSpPr>
        <p:spPr>
          <a:xfrm>
            <a:off x="6468379" y="2879707"/>
            <a:ext cx="125572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Appearance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70" name="直接连接符 69"/>
          <p:cNvCxnSpPr/>
          <p:nvPr/>
        </p:nvCxnSpPr>
        <p:spPr bwMode="auto">
          <a:xfrm flipH="1">
            <a:off x="7735477" y="2081536"/>
            <a:ext cx="1" cy="1495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椭圆 72"/>
          <p:cNvSpPr/>
          <p:nvPr/>
        </p:nvSpPr>
        <p:spPr bwMode="auto">
          <a:xfrm>
            <a:off x="7690068" y="352013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4" name="TextBox 76"/>
          <p:cNvSpPr>
            <a:spLocks noChangeArrowheads="1"/>
          </p:cNvSpPr>
          <p:nvPr/>
        </p:nvSpPr>
        <p:spPr bwMode="auto">
          <a:xfrm>
            <a:off x="7142614" y="3670152"/>
            <a:ext cx="1345440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Video Format: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N: NTSC</a:t>
            </a:r>
          </a:p>
        </p:txBody>
      </p:sp>
      <p:sp>
        <p:nvSpPr>
          <p:cNvPr id="75" name="椭圆 74"/>
          <p:cNvSpPr/>
          <p:nvPr/>
        </p:nvSpPr>
        <p:spPr bwMode="auto">
          <a:xfrm>
            <a:off x="8484821" y="47312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7" name="直接连接符 76"/>
          <p:cNvCxnSpPr/>
          <p:nvPr/>
        </p:nvCxnSpPr>
        <p:spPr bwMode="auto">
          <a:xfrm>
            <a:off x="8528353" y="2064271"/>
            <a:ext cx="556" cy="26756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文本框 78"/>
          <p:cNvSpPr txBox="1"/>
          <p:nvPr/>
        </p:nvSpPr>
        <p:spPr>
          <a:xfrm>
            <a:off x="8761325" y="2802111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Brand: </a:t>
            </a:r>
            <a:r>
              <a:rPr lang="en-US" altLang="zh-CN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Hirige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TextBox 72"/>
          <p:cNvSpPr txBox="1"/>
          <p:nvPr/>
        </p:nvSpPr>
        <p:spPr>
          <a:xfrm>
            <a:off x="7786897" y="4942780"/>
            <a:ext cx="2670541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lang="zh-CN" altLang="en-US" sz="14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en-US" altLang="zh-CN" sz="1400" b="1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RJ-45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M12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4-pin Aviation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AS: Audio &amp; Alarm &amp; SD Card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SA: Built-in Mic &amp; SD Card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E2: 2-lens</a:t>
            </a:r>
          </a:p>
        </p:txBody>
      </p:sp>
      <p:sp>
        <p:nvSpPr>
          <p:cNvPr id="84" name="椭圆 83"/>
          <p:cNvSpPr/>
          <p:nvPr/>
        </p:nvSpPr>
        <p:spPr bwMode="auto">
          <a:xfrm>
            <a:off x="9438509" y="266239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9482953" y="2054058"/>
            <a:ext cx="0" cy="6516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接连接符 86"/>
          <p:cNvCxnSpPr/>
          <p:nvPr/>
        </p:nvCxnSpPr>
        <p:spPr bwMode="auto">
          <a:xfrm flipH="1">
            <a:off x="10695232" y="2053562"/>
            <a:ext cx="1" cy="1495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椭圆 88"/>
          <p:cNvSpPr/>
          <p:nvPr/>
        </p:nvSpPr>
        <p:spPr bwMode="auto">
          <a:xfrm>
            <a:off x="10649823" y="34921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0" name="TextBox 72"/>
          <p:cNvSpPr txBox="1"/>
          <p:nvPr/>
        </p:nvSpPr>
        <p:spPr>
          <a:xfrm>
            <a:off x="9954794" y="3678181"/>
            <a:ext cx="196793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Fixed Focal Length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0280B: 2.8mm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0360B: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3.6mm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0600B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6mm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0800B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1200B: 12mm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75733" y="468926"/>
            <a:ext cx="9120000" cy="410369"/>
          </a:xfrm>
        </p:spPr>
        <p:txBody>
          <a:bodyPr>
            <a:noAutofit/>
          </a:bodyPr>
          <a:lstStyle/>
          <a:p>
            <a:r>
              <a:rPr lang="en-US" altLang="zh-CN" dirty="0">
                <a:sym typeface="微软雅黑" panose="020B0503020204020204" pitchFamily="34" charset="-122"/>
              </a:rPr>
              <a:t>EAS Labels &amp; Tags</a:t>
            </a:r>
            <a:endParaRPr lang="en-US" dirty="0">
              <a:sym typeface="微软雅黑" panose="020B0503020204020204" pitchFamily="34" charset="-122"/>
            </a:endParaRPr>
          </a:p>
        </p:txBody>
      </p:sp>
      <p:sp>
        <p:nvSpPr>
          <p:cNvPr id="5" name="TextBox 34"/>
          <p:cNvSpPr txBox="1"/>
          <p:nvPr/>
        </p:nvSpPr>
        <p:spPr>
          <a:xfrm>
            <a:off x="4549235" y="3827954"/>
            <a:ext cx="1086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Type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: Tag &amp; Label</a:t>
            </a:r>
          </a:p>
        </p:txBody>
      </p:sp>
      <p:sp>
        <p:nvSpPr>
          <p:cNvPr id="6" name="TextBox 30"/>
          <p:cNvSpPr txBox="1"/>
          <p:nvPr/>
        </p:nvSpPr>
        <p:spPr>
          <a:xfrm>
            <a:off x="4785108" y="2353922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221155" y="2357936"/>
            <a:ext cx="116850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ISC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8" name="肘形连接符 7"/>
          <p:cNvCxnSpPr>
            <a:stCxn id="6" idx="2"/>
            <a:endCxn id="5" idx="0"/>
          </p:cNvCxnSpPr>
          <p:nvPr/>
        </p:nvCxnSpPr>
        <p:spPr>
          <a:xfrm rot="16200000" flipH="1">
            <a:off x="4706957" y="3442341"/>
            <a:ext cx="766146" cy="5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stCxn id="7" idx="2"/>
            <a:endCxn id="10" idx="0"/>
          </p:cNvCxnSpPr>
          <p:nvPr/>
        </p:nvCxnSpPr>
        <p:spPr>
          <a:xfrm rot="5400000">
            <a:off x="2434830" y="3431993"/>
            <a:ext cx="736749" cy="44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5"/>
          <p:cNvSpPr txBox="1"/>
          <p:nvPr/>
        </p:nvSpPr>
        <p:spPr>
          <a:xfrm>
            <a:off x="2234073" y="3802571"/>
            <a:ext cx="1133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Security Screening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Products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54624" y="3072588"/>
            <a:ext cx="0" cy="72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1"/>
          <p:cNvSpPr txBox="1"/>
          <p:nvPr/>
        </p:nvSpPr>
        <p:spPr>
          <a:xfrm>
            <a:off x="408132" y="2357936"/>
            <a:ext cx="1206579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DHI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782553" y="3820109"/>
            <a:ext cx="770292" cy="2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Dahua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1784409" y="2488028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957889" y="2353923"/>
            <a:ext cx="63907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E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3440752" y="2484015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3591520" y="3826722"/>
            <a:ext cx="1362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EAS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8" name="肘形连接符 17"/>
          <p:cNvCxnSpPr>
            <a:stCxn id="15" idx="2"/>
            <a:endCxn id="17" idx="0"/>
          </p:cNvCxnSpPr>
          <p:nvPr/>
        </p:nvCxnSpPr>
        <p:spPr>
          <a:xfrm rot="5400000">
            <a:off x="3892631" y="3441926"/>
            <a:ext cx="764913" cy="4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1"/>
          <p:cNvSpPr txBox="1"/>
          <p:nvPr/>
        </p:nvSpPr>
        <p:spPr>
          <a:xfrm>
            <a:off x="9136365" y="2363047"/>
            <a:ext cx="1401226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0000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9292125" y="3819150"/>
            <a:ext cx="1132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Appearance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0-9, a-z reserved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9827499" y="3059124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4"/>
          <p:cNvSpPr txBox="1"/>
          <p:nvPr/>
        </p:nvSpPr>
        <p:spPr>
          <a:xfrm>
            <a:off x="5354065" y="3827953"/>
            <a:ext cx="1086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Tech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A: AM 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R: RF 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D: AM+RF</a:t>
            </a:r>
          </a:p>
        </p:txBody>
      </p:sp>
      <p:sp>
        <p:nvSpPr>
          <p:cNvPr id="24" name="TextBox 30"/>
          <p:cNvSpPr txBox="1"/>
          <p:nvPr/>
        </p:nvSpPr>
        <p:spPr>
          <a:xfrm>
            <a:off x="5589938" y="2353921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5" name="肘形连接符 24"/>
          <p:cNvCxnSpPr>
            <a:stCxn id="24" idx="2"/>
            <a:endCxn id="23" idx="0"/>
          </p:cNvCxnSpPr>
          <p:nvPr/>
        </p:nvCxnSpPr>
        <p:spPr>
          <a:xfrm rot="16200000" flipH="1">
            <a:off x="5511787" y="3442340"/>
            <a:ext cx="766146" cy="5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6318568" y="3827952"/>
            <a:ext cx="1572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Type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1: Label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2: 2 Alarming Tag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: 3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Alarming Tag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4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4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Alarming Tag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5: Tags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: Samples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6435654" y="2353920"/>
            <a:ext cx="1330712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8" name="肘形连接符 27"/>
          <p:cNvCxnSpPr>
            <a:stCxn id="27" idx="2"/>
            <a:endCxn id="26" idx="0"/>
          </p:cNvCxnSpPr>
          <p:nvPr/>
        </p:nvCxnSpPr>
        <p:spPr>
          <a:xfrm rot="16200000" flipH="1">
            <a:off x="6719736" y="3443079"/>
            <a:ext cx="766146" cy="35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4"/>
          <p:cNvSpPr txBox="1"/>
          <p:nvPr/>
        </p:nvSpPr>
        <p:spPr>
          <a:xfrm>
            <a:off x="7951610" y="3837079"/>
            <a:ext cx="12955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Appearance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T: Normal Tag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B: Bottle Tag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F: Safer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P: Pin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96999" y="2364702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31" name="肘形连接符 30"/>
          <p:cNvCxnSpPr>
            <a:stCxn id="30" idx="2"/>
            <a:endCxn id="29" idx="0"/>
          </p:cNvCxnSpPr>
          <p:nvPr/>
        </p:nvCxnSpPr>
        <p:spPr>
          <a:xfrm rot="5400000">
            <a:off x="8217136" y="3454833"/>
            <a:ext cx="764491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7851263" y="2507806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10949856" y="2368358"/>
            <a:ext cx="569663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4" name="TextBox 35"/>
          <p:cNvSpPr txBox="1"/>
          <p:nvPr/>
        </p:nvSpPr>
        <p:spPr>
          <a:xfrm>
            <a:off x="10758335" y="3824461"/>
            <a:ext cx="1239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Configuration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S: Super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B: Blank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1234590" y="3064435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10535657" y="2516935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68283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75733" y="468926"/>
            <a:ext cx="9120000" cy="410369"/>
          </a:xfrm>
        </p:spPr>
        <p:txBody>
          <a:bodyPr>
            <a:noAutofit/>
          </a:bodyPr>
          <a:lstStyle/>
          <a:p>
            <a:r>
              <a:rPr lang="en-US" dirty="0">
                <a:sym typeface="微软雅黑" panose="020B0503020204020204" pitchFamily="34" charset="-122"/>
              </a:rPr>
              <a:t>EAS antenna</a:t>
            </a:r>
          </a:p>
        </p:txBody>
      </p:sp>
      <p:sp>
        <p:nvSpPr>
          <p:cNvPr id="5" name="TextBox 34"/>
          <p:cNvSpPr txBox="1"/>
          <p:nvPr/>
        </p:nvSpPr>
        <p:spPr>
          <a:xfrm>
            <a:off x="4867283" y="3818015"/>
            <a:ext cx="1086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Type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A: Antenna</a:t>
            </a:r>
          </a:p>
        </p:txBody>
      </p:sp>
      <p:sp>
        <p:nvSpPr>
          <p:cNvPr id="6" name="TextBox 30"/>
          <p:cNvSpPr txBox="1"/>
          <p:nvPr/>
        </p:nvSpPr>
        <p:spPr>
          <a:xfrm>
            <a:off x="5103156" y="2343983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539203" y="2347997"/>
            <a:ext cx="116850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ISC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8" name="肘形连接符 7"/>
          <p:cNvCxnSpPr>
            <a:stCxn id="6" idx="2"/>
            <a:endCxn id="5" idx="0"/>
          </p:cNvCxnSpPr>
          <p:nvPr/>
        </p:nvCxnSpPr>
        <p:spPr>
          <a:xfrm rot="16200000" flipH="1">
            <a:off x="5025005" y="3432402"/>
            <a:ext cx="766146" cy="5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stCxn id="7" idx="2"/>
            <a:endCxn id="10" idx="0"/>
          </p:cNvCxnSpPr>
          <p:nvPr/>
        </p:nvCxnSpPr>
        <p:spPr>
          <a:xfrm rot="5400000">
            <a:off x="2752878" y="3422054"/>
            <a:ext cx="736749" cy="44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5"/>
          <p:cNvSpPr txBox="1"/>
          <p:nvPr/>
        </p:nvSpPr>
        <p:spPr>
          <a:xfrm>
            <a:off x="2552121" y="3792632"/>
            <a:ext cx="1133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Security Screening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Products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472672" y="3062649"/>
            <a:ext cx="0" cy="72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1"/>
          <p:cNvSpPr txBox="1"/>
          <p:nvPr/>
        </p:nvSpPr>
        <p:spPr>
          <a:xfrm>
            <a:off x="726180" y="2347997"/>
            <a:ext cx="1206579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DHI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1100601" y="3810170"/>
            <a:ext cx="770292" cy="2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Dahua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2102457" y="2478089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4275937" y="2343984"/>
            <a:ext cx="63907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E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3758800" y="2474076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3909568" y="3816783"/>
            <a:ext cx="1362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EAS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8" name="肘形连接符 17"/>
          <p:cNvCxnSpPr>
            <a:stCxn id="15" idx="2"/>
            <a:endCxn id="17" idx="0"/>
          </p:cNvCxnSpPr>
          <p:nvPr/>
        </p:nvCxnSpPr>
        <p:spPr>
          <a:xfrm rot="5400000">
            <a:off x="4210679" y="3431987"/>
            <a:ext cx="764913" cy="4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1"/>
          <p:cNvSpPr txBox="1"/>
          <p:nvPr/>
        </p:nvSpPr>
        <p:spPr>
          <a:xfrm>
            <a:off x="9110912" y="2343980"/>
            <a:ext cx="1134963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001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9091963" y="3800083"/>
            <a:ext cx="1132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Appearance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0-9, a-z reserved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9644121" y="3040057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4"/>
          <p:cNvSpPr txBox="1"/>
          <p:nvPr/>
        </p:nvSpPr>
        <p:spPr>
          <a:xfrm>
            <a:off x="5672113" y="3818014"/>
            <a:ext cx="1086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Tech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A: AM 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R: RF 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P: Power</a:t>
            </a:r>
          </a:p>
        </p:txBody>
      </p:sp>
      <p:sp>
        <p:nvSpPr>
          <p:cNvPr id="24" name="TextBox 30"/>
          <p:cNvSpPr txBox="1"/>
          <p:nvPr/>
        </p:nvSpPr>
        <p:spPr>
          <a:xfrm>
            <a:off x="5907986" y="2343982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5" name="肘形连接符 24"/>
          <p:cNvCxnSpPr>
            <a:stCxn id="24" idx="2"/>
            <a:endCxn id="23" idx="0"/>
          </p:cNvCxnSpPr>
          <p:nvPr/>
        </p:nvCxnSpPr>
        <p:spPr>
          <a:xfrm rot="16200000" flipH="1">
            <a:off x="5829835" y="3432401"/>
            <a:ext cx="766146" cy="5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6627157" y="3818013"/>
            <a:ext cx="1442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Antenna Material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8: Acrylic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6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: FRP or Metal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2: ABS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2L: ABS Wide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6753701" y="2343981"/>
            <a:ext cx="929233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8" name="肘形连接符 27"/>
          <p:cNvCxnSpPr>
            <a:endCxn id="26" idx="0"/>
          </p:cNvCxnSpPr>
          <p:nvPr/>
        </p:nvCxnSpPr>
        <p:spPr>
          <a:xfrm rot="16200000" flipH="1">
            <a:off x="6784880" y="3432400"/>
            <a:ext cx="766146" cy="5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0"/>
          <p:cNvSpPr txBox="1"/>
          <p:nvPr/>
        </p:nvSpPr>
        <p:spPr>
          <a:xfrm>
            <a:off x="8287370" y="2343980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10344652" y="3864181"/>
            <a:ext cx="1584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Configuration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: Primary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R: Replica (AM) / Receiver (RF)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S: Single / Mono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T: Transmitter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90388" y="2354763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32" name="肘形连接符 31"/>
          <p:cNvCxnSpPr/>
          <p:nvPr/>
        </p:nvCxnSpPr>
        <p:spPr>
          <a:xfrm rot="5400000">
            <a:off x="10721823" y="3463415"/>
            <a:ext cx="801532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10344652" y="2497867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4" name="TextBox 35"/>
          <p:cNvSpPr txBox="1"/>
          <p:nvPr/>
        </p:nvSpPr>
        <p:spPr>
          <a:xfrm>
            <a:off x="8173420" y="3810170"/>
            <a:ext cx="9618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Mainboard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0-9, a-z reserved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566554" y="3050144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7803552" y="2501182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04187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DSS Baseline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277702" y="4101075"/>
            <a:ext cx="3846071" cy="2164036"/>
            <a:chOff x="958276" y="3174113"/>
            <a:chExt cx="2884553" cy="1623027"/>
          </a:xfrm>
        </p:grpSpPr>
        <p:sp>
          <p:nvSpPr>
            <p:cNvPr id="57" name="矩形 56"/>
            <p:cNvSpPr/>
            <p:nvPr/>
          </p:nvSpPr>
          <p:spPr bwMode="auto">
            <a:xfrm>
              <a:off x="1259786" y="3174113"/>
              <a:ext cx="855104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DSS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2195736" y="3174113"/>
              <a:ext cx="855104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Express</a:t>
              </a:r>
            </a:p>
          </p:txBody>
        </p:sp>
        <p:cxnSp>
          <p:nvCxnSpPr>
            <p:cNvPr id="69" name="直接连接符 68"/>
            <p:cNvCxnSpPr/>
            <p:nvPr/>
          </p:nvCxnSpPr>
          <p:spPr bwMode="auto">
            <a:xfrm>
              <a:off x="1691834" y="3714113"/>
              <a:ext cx="0" cy="482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椭圆 69"/>
            <p:cNvSpPr/>
            <p:nvPr/>
          </p:nvSpPr>
          <p:spPr bwMode="auto">
            <a:xfrm>
              <a:off x="1658084" y="419076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 bwMode="auto">
            <a:xfrm>
              <a:off x="2609086" y="3708638"/>
              <a:ext cx="0" cy="482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椭圆 71"/>
            <p:cNvSpPr/>
            <p:nvPr/>
          </p:nvSpPr>
          <p:spPr bwMode="auto">
            <a:xfrm>
              <a:off x="2575336" y="4185293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3" name="TextBox 33"/>
            <p:cNvSpPr txBox="1"/>
            <p:nvPr/>
          </p:nvSpPr>
          <p:spPr>
            <a:xfrm>
              <a:off x="958276" y="4284572"/>
              <a:ext cx="1237460" cy="512568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line :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DSS:  </a:t>
              </a:r>
              <a:r>
                <a:rPr lang="en-US" altLang="zh-CN" sz="12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Dahua Security System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2267744" y="4261489"/>
              <a:ext cx="1575085" cy="535651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Series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Express:  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Entry-Level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  Pro: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Professional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18399" y="1230479"/>
            <a:ext cx="9268204" cy="2849859"/>
            <a:chOff x="392466" y="915566"/>
            <a:chExt cx="6951153" cy="2137394"/>
          </a:xfrm>
        </p:grpSpPr>
        <p:sp>
          <p:nvSpPr>
            <p:cNvPr id="41" name="TextBox 32"/>
            <p:cNvSpPr txBox="1"/>
            <p:nvPr/>
          </p:nvSpPr>
          <p:spPr>
            <a:xfrm>
              <a:off x="4439064" y="2125674"/>
              <a:ext cx="997032" cy="374069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>
              <a:defPPr>
                <a:defRPr lang="zh-CN"/>
              </a:defPPr>
              <a:lvl1pPr>
                <a:defRPr sz="1400" b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000000"/>
                  </a:solidFill>
                  <a:sym typeface="Calibri" pitchFamily="34" charset="0"/>
                </a:rPr>
                <a:t>Appearance:</a:t>
              </a:r>
              <a:endParaRPr lang="en-US" altLang="zh-CN" dirty="0"/>
            </a:p>
            <a:p>
              <a:r>
                <a:rPr lang="en-US" altLang="zh-CN" b="0" dirty="0"/>
                <a:t>D:  </a:t>
              </a:r>
              <a:r>
                <a:rPr lang="en-US" altLang="zh-CN" b="0" i="1" dirty="0"/>
                <a:t>LCD Screen</a:t>
              </a: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1925168" y="92404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 bwMode="auto">
            <a:xfrm>
              <a:off x="2216260" y="1469523"/>
              <a:ext cx="0" cy="482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182510" y="194617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 bwMode="auto">
            <a:xfrm>
              <a:off x="1145090" y="1469523"/>
              <a:ext cx="0" cy="482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1111340" y="194617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718716" y="924048"/>
              <a:ext cx="855104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DSS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 bwMode="auto">
            <a:xfrm>
              <a:off x="6697202" y="1469523"/>
              <a:ext cx="0" cy="4766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椭圆 49"/>
            <p:cNvSpPr/>
            <p:nvPr/>
          </p:nvSpPr>
          <p:spPr bwMode="auto">
            <a:xfrm>
              <a:off x="6653660" y="190069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854887" y="924048"/>
              <a:ext cx="540000" cy="1089630"/>
              <a:chOff x="1475362" y="1772816"/>
              <a:chExt cx="720000" cy="1452840"/>
            </a:xfrm>
          </p:grpSpPr>
          <p:sp>
            <p:nvSpPr>
              <p:cNvPr id="15" name="矩形 14"/>
              <p:cNvSpPr/>
              <p:nvPr/>
            </p:nvSpPr>
            <p:spPr bwMode="auto">
              <a:xfrm>
                <a:off x="1475362" y="1772816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7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endParaRPr lang="zh-CN" altLang="en-US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790362" y="2500116"/>
                <a:ext cx="90000" cy="725540"/>
                <a:chOff x="2509035" y="2864898"/>
                <a:chExt cx="90000" cy="725540"/>
              </a:xfrm>
            </p:grpSpPr>
            <p:cxnSp>
              <p:nvCxnSpPr>
                <p:cNvPr id="17" name="直接连接符 16"/>
                <p:cNvCxnSpPr/>
                <p:nvPr/>
              </p:nvCxnSpPr>
              <p:spPr bwMode="auto">
                <a:xfrm>
                  <a:off x="2554035" y="2864898"/>
                  <a:ext cx="0" cy="64284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" name="椭圆 17"/>
                <p:cNvSpPr/>
                <p:nvPr/>
              </p:nvSpPr>
              <p:spPr bwMode="auto">
                <a:xfrm>
                  <a:off x="2509035" y="3500438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3743023" y="924048"/>
              <a:ext cx="540000" cy="1427170"/>
              <a:chOff x="1269638" y="1772816"/>
              <a:chExt cx="720000" cy="1902894"/>
            </a:xfrm>
          </p:grpSpPr>
          <p:sp>
            <p:nvSpPr>
              <p:cNvPr id="20" name="矩形 19"/>
              <p:cNvSpPr/>
              <p:nvPr/>
            </p:nvSpPr>
            <p:spPr bwMode="auto">
              <a:xfrm>
                <a:off x="1269638" y="1772816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7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  <a:endParaRPr lang="zh-CN" altLang="en-US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576964" y="2500116"/>
                <a:ext cx="90000" cy="1175594"/>
                <a:chOff x="2295637" y="2864898"/>
                <a:chExt cx="90000" cy="1175594"/>
              </a:xfrm>
            </p:grpSpPr>
            <p:cxnSp>
              <p:nvCxnSpPr>
                <p:cNvPr id="22" name="直接连接符 21"/>
                <p:cNvCxnSpPr/>
                <p:nvPr/>
              </p:nvCxnSpPr>
              <p:spPr bwMode="auto">
                <a:xfrm>
                  <a:off x="2348312" y="2864898"/>
                  <a:ext cx="0" cy="110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3" name="椭圆 22"/>
                <p:cNvSpPr/>
                <p:nvPr/>
              </p:nvSpPr>
              <p:spPr bwMode="auto">
                <a:xfrm>
                  <a:off x="2295637" y="3950492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4636243" y="924048"/>
              <a:ext cx="540000" cy="1218308"/>
              <a:chOff x="7348413" y="1618270"/>
              <a:chExt cx="720000" cy="1624411"/>
            </a:xfrm>
          </p:grpSpPr>
          <p:sp>
            <p:nvSpPr>
              <p:cNvPr id="30" name="矩形 29"/>
              <p:cNvSpPr/>
              <p:nvPr/>
            </p:nvSpPr>
            <p:spPr bwMode="auto">
              <a:xfrm>
                <a:off x="7348413" y="1618270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7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endParaRPr lang="zh-CN" altLang="en-US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7663413" y="2338270"/>
                <a:ext cx="90000" cy="904411"/>
                <a:chOff x="2089597" y="2857598"/>
                <a:chExt cx="90000" cy="904411"/>
              </a:xfrm>
            </p:grpSpPr>
            <p:cxnSp>
              <p:nvCxnSpPr>
                <p:cNvPr id="32" name="直接连接符 31"/>
                <p:cNvCxnSpPr>
                  <a:cxnSpLocks/>
                </p:cNvCxnSpPr>
                <p:nvPr/>
              </p:nvCxnSpPr>
              <p:spPr bwMode="auto">
                <a:xfrm>
                  <a:off x="2134597" y="2857598"/>
                  <a:ext cx="0" cy="88708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3" name="椭圆 32"/>
                <p:cNvSpPr/>
                <p:nvPr/>
              </p:nvSpPr>
              <p:spPr bwMode="auto">
                <a:xfrm>
                  <a:off x="2089597" y="3672009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392466" y="2037774"/>
              <a:ext cx="1278937" cy="512568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line :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DSS:  </a:t>
              </a:r>
              <a:r>
                <a:rPr lang="en-US" altLang="zh-CN" sz="12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Dahua Security </a:t>
              </a:r>
              <a:r>
                <a:rPr lang="en-US" altLang="zh-CN" sz="1200" i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System</a:t>
              </a:r>
              <a:endParaRPr lang="en-US" altLang="zh-CN" sz="12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56440" y="2013678"/>
              <a:ext cx="1115360" cy="535651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 algn="ctr"/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Series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7:  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High-Level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4: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Entry-Level</a:t>
              </a:r>
            </a:p>
          </p:txBody>
        </p:sp>
        <p:sp>
          <p:nvSpPr>
            <p:cNvPr id="39" name="TextBox 31"/>
            <p:cNvSpPr txBox="1"/>
            <p:nvPr/>
          </p:nvSpPr>
          <p:spPr>
            <a:xfrm>
              <a:off x="2627784" y="2044586"/>
              <a:ext cx="979797" cy="374069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Form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0: All-in-one</a:t>
              </a:r>
            </a:p>
          </p:txBody>
        </p:sp>
        <p:sp>
          <p:nvSpPr>
            <p:cNvPr id="40" name="TextBox 30"/>
            <p:cNvSpPr txBox="1"/>
            <p:nvPr/>
          </p:nvSpPr>
          <p:spPr>
            <a:xfrm>
              <a:off x="3491880" y="2355726"/>
              <a:ext cx="1088457" cy="697234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HDD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16:  16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HDD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04:  4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HDD*2.5’’/</a:t>
              </a:r>
            </a:p>
            <a:p>
              <a:pPr>
                <a:defRPr/>
              </a:pP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   2HDD*3.5’’</a:t>
              </a:r>
            </a:p>
          </p:txBody>
        </p:sp>
        <p:sp>
          <p:nvSpPr>
            <p:cNvPr id="42" name="TextBox 44"/>
            <p:cNvSpPr txBox="1"/>
            <p:nvPr/>
          </p:nvSpPr>
          <p:spPr>
            <a:xfrm>
              <a:off x="6457624" y="2013678"/>
              <a:ext cx="885995" cy="374069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Generation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S2:  </a:t>
              </a:r>
              <a:r>
                <a:rPr lang="en-US" altLang="zh-CN" sz="1400" dirty="0">
                  <a:solidFill>
                    <a:srgbClr val="000000"/>
                  </a:solidFill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charset="0"/>
                </a:rPr>
                <a:t>2</a:t>
              </a:r>
              <a:r>
                <a:rPr lang="en-US" altLang="zh-CN" sz="1400" baseline="30000" dirty="0">
                  <a:solidFill>
                    <a:srgbClr val="000000"/>
                  </a:solidFill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charset="0"/>
                </a:rPr>
                <a:t>nd</a:t>
              </a: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6444208" y="92404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S2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7DAFD2A0-E498-4891-86C9-07F9112958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83811" y="1193488"/>
              <a:ext cx="11638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32"/>
            <p:cNvSpPr txBox="1"/>
            <p:nvPr/>
          </p:nvSpPr>
          <p:spPr>
            <a:xfrm>
              <a:off x="5364088" y="2629730"/>
              <a:ext cx="1303725" cy="374069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>
              <a:defPPr>
                <a:defRPr lang="zh-CN"/>
              </a:defPPr>
              <a:lvl1pPr>
                <a:defRPr sz="1400" b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000000"/>
                  </a:solidFill>
                  <a:sym typeface="Calibri" pitchFamily="34" charset="0"/>
                </a:rPr>
                <a:t>Appearance:</a:t>
              </a:r>
              <a:endParaRPr lang="en-US" altLang="zh-CN" dirty="0"/>
            </a:p>
            <a:p>
              <a:r>
                <a:rPr lang="en-US" altLang="zh-CN" b="0" dirty="0"/>
                <a:t>R:  </a:t>
              </a:r>
              <a:r>
                <a:rPr lang="en-US" altLang="zh-CN" b="0" i="1" dirty="0"/>
                <a:t>Redundant Power</a:t>
              </a:r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5530801" y="91556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R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>
              <a:cxnSpLocks/>
            </p:cNvCxnSpPr>
            <p:nvPr/>
          </p:nvCxnSpPr>
          <p:spPr bwMode="auto">
            <a:xfrm>
              <a:off x="5800801" y="1455566"/>
              <a:ext cx="0" cy="10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椭圆 78"/>
            <p:cNvSpPr/>
            <p:nvPr/>
          </p:nvSpPr>
          <p:spPr bwMode="auto">
            <a:xfrm>
              <a:off x="5767051" y="243224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9663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White board</a:t>
            </a:r>
            <a:endParaRPr lang="zh-CN" altLang="en-US" dirty="0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15900" y="1088390"/>
          <a:ext cx="11760200" cy="4681220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9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01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04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2425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5059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11785">
                <a:tc gridSpan="16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Naming rules for external models of smart blackboard/education IFPD/conference IFPD</a:t>
                      </a:r>
                      <a:endParaRPr lang="en-US" altLang="en-US" sz="1000" b="1" spc="6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185">
                <a:tc rowSpan="5"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smart blackboard/education IFPD/ conference IFPD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Field number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①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②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③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④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⑤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⑥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⑦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⑧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⑨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⑩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⑪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Identification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Company Identification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Product Line Identification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Sales Type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Product form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Dimension identification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Market positioning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Camera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Series identification2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Series identification3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Touch mode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Series identification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Example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DH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L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86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T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0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Description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DH=Dahua Brand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DHI=Overseas Dahua Brand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N=Domestic neutral                      Lack=overseas neutral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L=Interactive LCD Display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C：Channel Type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P：Project type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H：Horizontal screen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V：Vertical screen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55=55 inches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65=65 inches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75=75 inches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85=85 inches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86=86 inches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98=98 inches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S=education IFPD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H=Smart blackboard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M=conference IFPD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T：Lack of camera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C：with camera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4=4K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8=8K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0：Infrared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1：Full capacitive touch screen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2：Frame capacitive touch screen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U：Ultimate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P：Professional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C：Classic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B：Basic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Example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4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DH-LCH86-ST400-U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7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1409396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24396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2501386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2242774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>
            <a:cxnSpLocks/>
          </p:cNvCxnSpPr>
          <p:nvPr/>
        </p:nvCxnSpPr>
        <p:spPr bwMode="auto">
          <a:xfrm>
            <a:off x="3528236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808493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CDR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68395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883611" y="3190457"/>
            <a:ext cx="2715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Type: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Camera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DR: Driving recorder (</a:t>
            </a:r>
            <a:r>
              <a:rPr lang="en-US" altLang="zh-CN" sz="14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Dashcam</a:t>
            </a:r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)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DMS: Driver monitoring system</a:t>
            </a:r>
          </a:p>
        </p:txBody>
      </p:sp>
      <p:cxnSp>
        <p:nvCxnSpPr>
          <p:cNvPr id="18" name="直接连接符 17"/>
          <p:cNvCxnSpPr>
            <a:cxnSpLocks/>
          </p:cNvCxnSpPr>
          <p:nvPr/>
        </p:nvCxnSpPr>
        <p:spPr bwMode="auto">
          <a:xfrm>
            <a:off x="4853453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5147584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503431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008628" y="4851387"/>
            <a:ext cx="167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Positioning: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1~3: Entry level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4~6: Professional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7~9: High-end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6378878" y="163285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742152" y="2363337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122730" y="3088877"/>
            <a:ext cx="1248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Resolution: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1MP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2MP</a:t>
            </a:r>
          </a:p>
        </p:txBody>
      </p:sp>
      <p:sp>
        <p:nvSpPr>
          <p:cNvPr id="35" name="矩形 34"/>
          <p:cNvSpPr/>
          <p:nvPr/>
        </p:nvSpPr>
        <p:spPr bwMode="auto">
          <a:xfrm>
            <a:off x="7593449" y="162920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976499" y="2371464"/>
            <a:ext cx="98748" cy="2156770"/>
            <a:chOff x="2686868" y="2864898"/>
            <a:chExt cx="90000" cy="2156770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椭圆 38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651329" y="4519310"/>
            <a:ext cx="1123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Generation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1: 1st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2: 2nd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3: 3rd</a:t>
            </a:r>
          </a:p>
        </p:txBody>
      </p:sp>
      <p:sp>
        <p:nvSpPr>
          <p:cNvPr id="42" name="矩形 41"/>
          <p:cNvSpPr/>
          <p:nvPr/>
        </p:nvSpPr>
        <p:spPr bwMode="auto">
          <a:xfrm>
            <a:off x="8808020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174148" y="2321987"/>
            <a:ext cx="90000" cy="725540"/>
            <a:chOff x="2686859" y="2864898"/>
            <a:chExt cx="90000" cy="7255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8564992" y="3040995"/>
            <a:ext cx="1683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External Channel:</a:t>
            </a:r>
          </a:p>
          <a:p>
            <a:r>
              <a:rPr lang="en-US" altLang="zh-CN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3: 3 external video inputs</a:t>
            </a:r>
          </a:p>
        </p:txBody>
      </p:sp>
      <p:sp>
        <p:nvSpPr>
          <p:cNvPr id="48" name="矩形 47"/>
          <p:cNvSpPr/>
          <p:nvPr/>
        </p:nvSpPr>
        <p:spPr bwMode="auto">
          <a:xfrm>
            <a:off x="10018533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GFW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>
            <a:cxnSpLocks/>
          </p:cNvCxnSpPr>
          <p:nvPr/>
        </p:nvCxnSpPr>
        <p:spPr bwMode="auto">
          <a:xfrm>
            <a:off x="9746817" y="1959117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组合 50"/>
          <p:cNvGrpSpPr/>
          <p:nvPr/>
        </p:nvGrpSpPr>
        <p:grpSpPr>
          <a:xfrm>
            <a:off x="10353079" y="2326464"/>
            <a:ext cx="98748" cy="2156770"/>
            <a:chOff x="2686868" y="2864898"/>
            <a:chExt cx="90000" cy="2156770"/>
          </a:xfrm>
        </p:grpSpPr>
        <p:cxnSp>
          <p:nvCxnSpPr>
            <p:cNvPr id="52" name="直接连接符 51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824404" y="4501069"/>
            <a:ext cx="1600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zh-CN" altLang="en-US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GPS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zh-CN" altLang="en-US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WIFI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zh-CN" altLang="en-US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4G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843863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880386" y="4657919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Brand: </a:t>
            </a:r>
            <a:r>
              <a:rPr lang="en-US" altLang="zh-CN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Hirige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标题 1"/>
          <p:cNvSpPr>
            <a:spLocks noGrp="1"/>
          </p:cNvSpPr>
          <p:nvPr>
            <p:ph type="title"/>
          </p:nvPr>
        </p:nvSpPr>
        <p:spPr>
          <a:xfrm>
            <a:off x="912285" y="387352"/>
            <a:ext cx="11279716" cy="868363"/>
          </a:xfrm>
        </p:spPr>
        <p:txBody>
          <a:bodyPr/>
          <a:lstStyle/>
          <a:p>
            <a:r>
              <a:rPr lang="en-US" altLang="zh-CN" dirty="0" smtClean="0"/>
              <a:t>Mobile Active Safety Camera</a:t>
            </a:r>
            <a:r>
              <a:rPr lang="zh-CN" altLang="en-US" dirty="0"/>
              <a:t> （</a:t>
            </a:r>
            <a:r>
              <a:rPr lang="en-US" altLang="zh-CN" dirty="0"/>
              <a:t>1/2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9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741" y="3203186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62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e715110-88e3-41f6-ac6d-e2b15274663f}"/>
  <p:tag name="TABLE_RECT" val="17*85.7*926*368.6"/>
  <p:tag name="TABLE_EMPHASIZE_COLOR" val="6579300"/>
  <p:tag name="TABLE_ONEKEY_SKIN_IDX" val="0"/>
  <p:tag name="TABLE_SKINIDX" val="-1"/>
  <p:tag name="TABLE_COLORIDX" val="l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10269</Words>
  <Application>Microsoft Office PowerPoint</Application>
  <PresentationFormat>宽屏</PresentationFormat>
  <Paragraphs>3888</Paragraphs>
  <Slides>83</Slides>
  <Notes>54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83</vt:i4>
      </vt:variant>
    </vt:vector>
  </HeadingPairs>
  <TitlesOfParts>
    <vt:vector size="97" baseType="lpstr">
      <vt:lpstr>新細明體</vt:lpstr>
      <vt:lpstr>等线</vt:lpstr>
      <vt:lpstr>等线 Light</vt:lpstr>
      <vt:lpstr>仿宋_GB2312</vt:lpstr>
      <vt:lpstr>宋体</vt:lpstr>
      <vt:lpstr>Microsoft YaHei</vt:lpstr>
      <vt:lpstr>Microsoft YaHei</vt:lpstr>
      <vt:lpstr>文泉驿微米黑</vt:lpstr>
      <vt:lpstr>Arial</vt:lpstr>
      <vt:lpstr>Calibri</vt:lpstr>
      <vt:lpstr>Segoe UI</vt:lpstr>
      <vt:lpstr>Segoe UI Symbol</vt:lpstr>
      <vt:lpstr>Times New Roman</vt:lpstr>
      <vt:lpstr>Office 主题​​</vt:lpstr>
      <vt:lpstr>Name Rule V20231012</vt:lpstr>
      <vt:lpstr>HDCVI Recorder (XVR)</vt:lpstr>
      <vt:lpstr>HDCVI Camera（1/2） </vt:lpstr>
      <vt:lpstr>HDCVI Camera（2/2） </vt:lpstr>
      <vt:lpstr>HDCVI Cooper Series (Camera &amp; Recorder)</vt:lpstr>
      <vt:lpstr>Mobile DVR/NVR</vt:lpstr>
      <vt:lpstr>Mobile HDCVI Camera</vt:lpstr>
      <vt:lpstr>Mobile IPC</vt:lpstr>
      <vt:lpstr>Mobile Active Safety Camera （1/2） </vt:lpstr>
      <vt:lpstr>Mobile Active Safety Camera （2/2） </vt:lpstr>
      <vt:lpstr>Network Camera(1/2)</vt:lpstr>
      <vt:lpstr>Network Camera(2/2)</vt:lpstr>
      <vt:lpstr>Network Camera(Dual-Sight Series)</vt:lpstr>
      <vt:lpstr>Network Camera (Panoramic Series)</vt:lpstr>
      <vt:lpstr>Network Camera (EZ-IP Series)</vt:lpstr>
      <vt:lpstr>General NVR Naming Rule</vt:lpstr>
      <vt:lpstr>AI NVR Naming Rule</vt:lpstr>
      <vt:lpstr>IVSS</vt:lpstr>
      <vt:lpstr>EVS</vt:lpstr>
      <vt:lpstr>IVS</vt:lpstr>
      <vt:lpstr>Accessory</vt:lpstr>
      <vt:lpstr>Accessory-Camera mount</vt:lpstr>
      <vt:lpstr>Accessory-Lens</vt:lpstr>
      <vt:lpstr>Accessory-power</vt:lpstr>
      <vt:lpstr>Accessory-Cabling</vt:lpstr>
      <vt:lpstr>Video Conferencing</vt:lpstr>
      <vt:lpstr>Speed Dome</vt:lpstr>
      <vt:lpstr>PowerPoint 演示文稿</vt:lpstr>
      <vt:lpstr>MPT</vt:lpstr>
      <vt:lpstr>MPT</vt:lpstr>
      <vt:lpstr>SSD</vt:lpstr>
      <vt:lpstr>Memory Card </vt:lpstr>
      <vt:lpstr>USB Flash Drivers </vt:lpstr>
      <vt:lpstr>PSSD &amp; eHDD</vt:lpstr>
      <vt:lpstr>DRAM</vt:lpstr>
      <vt:lpstr>Switch</vt:lpstr>
      <vt:lpstr>Switch(new，CCTV）</vt:lpstr>
      <vt:lpstr>Switch(new，IT）</vt:lpstr>
      <vt:lpstr>Wireless Router</vt:lpstr>
      <vt:lpstr>Wireless Bridge —Only for V-Radio series wireless bridge</vt:lpstr>
      <vt:lpstr>PowerPoint 演示文稿</vt:lpstr>
      <vt:lpstr>PowerPoint 演示文稿</vt:lpstr>
      <vt:lpstr>Video Intercom(Outdoor Station)</vt:lpstr>
      <vt:lpstr>  Video Intercom(Indoor Monitor)</vt:lpstr>
      <vt:lpstr>  Video Intercom(Accessory)</vt:lpstr>
      <vt:lpstr>Video Intercom(KIT)</vt:lpstr>
      <vt:lpstr>KIT</vt:lpstr>
      <vt:lpstr>ATM DVR/NVR</vt:lpstr>
      <vt:lpstr>Thermal Camera</vt:lpstr>
      <vt:lpstr>Consumer Camera</vt:lpstr>
      <vt:lpstr>Monitor-CCTV</vt:lpstr>
      <vt:lpstr>Monitor-IT</vt:lpstr>
      <vt:lpstr>PowerPoint 演示文稿</vt:lpstr>
      <vt:lpstr>LCD Video Wall</vt:lpstr>
      <vt:lpstr>PowerPoint 演示文稿</vt:lpstr>
      <vt:lpstr>LED Display</vt:lpstr>
      <vt:lpstr>Decoder</vt:lpstr>
      <vt:lpstr>Video wall controller </vt:lpstr>
      <vt:lpstr>Video wall controller </vt:lpstr>
      <vt:lpstr>Public Lens (new)</vt:lpstr>
      <vt:lpstr>Audio</vt:lpstr>
      <vt:lpstr>Alarm (Controller)  </vt:lpstr>
      <vt:lpstr>Alarm (Keypad) </vt:lpstr>
      <vt:lpstr>Access Control (Integrated)</vt:lpstr>
      <vt:lpstr>Access Control (Controller) </vt:lpstr>
      <vt:lpstr>Access Control (Reader)  </vt:lpstr>
      <vt:lpstr>Access Control (Module)</vt:lpstr>
      <vt:lpstr>Access Control (Attendance)</vt:lpstr>
      <vt:lpstr>Access Control (Turnstile)</vt:lpstr>
      <vt:lpstr>ITS-Traffic Camera</vt:lpstr>
      <vt:lpstr>ITS-Traffic Camera-Spotter sky</vt:lpstr>
      <vt:lpstr>ITS-Traffic Edge Storage (ITSE)</vt:lpstr>
      <vt:lpstr>ITS-Traffic Lamp</vt:lpstr>
      <vt:lpstr>ITS-Traffic Radar</vt:lpstr>
      <vt:lpstr>ITS-Traffic Signal Controller</vt:lpstr>
      <vt:lpstr>ITS-Speed Measuring System </vt:lpstr>
      <vt:lpstr>Dash Camera</vt:lpstr>
      <vt:lpstr>Metal Detector</vt:lpstr>
      <vt:lpstr>Baggage &amp; Parcel Screening</vt:lpstr>
      <vt:lpstr>EAS Labels &amp; Tags</vt:lpstr>
      <vt:lpstr>EAS antenna</vt:lpstr>
      <vt:lpstr>DSS Baseline</vt:lpstr>
      <vt:lpstr>White 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Rule V.202112</dc:title>
  <dc:creator>董安洁</dc:creator>
  <cp:lastModifiedBy>曾丽微</cp:lastModifiedBy>
  <cp:revision>131</cp:revision>
  <dcterms:created xsi:type="dcterms:W3CDTF">2022-05-31T05:06:10Z</dcterms:created>
  <dcterms:modified xsi:type="dcterms:W3CDTF">2023-10-12T09:11:50Z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SEDS_TWMT">
    <vt:lpwstr>d46a6755_b77b54e0_a4568d469a5f47346848c3d568d291d32ff96f5d3640119cdd70b79f0ad426aa</vt:lpwstr>
  </property>
  <property fmtid="{D5CDD505-2E9C-101B-9397-08002B2CF9AE}" pid="3" name="GSEDS_HWMT_d46a6755">
    <vt:lpwstr>f244caef_mFV3wT85Iik3PMpOlnv8ryJM0Dc=_8QYrr15fIzUrOtpGmHn6s81tKK3NIvccZ2fM2/1JCmoRQPvopATZVZQkjDvcS7zRvBQT3cJv5/8i2Lmvgh9NEi8YRzux_fb2d4398</vt:lpwstr>
  </property>
</Properties>
</file>