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4"/>
  </p:notesMasterIdLst>
  <p:sldIdLst>
    <p:sldId id="257" r:id="rId2"/>
    <p:sldId id="683" r:id="rId3"/>
    <p:sldId id="684" r:id="rId4"/>
    <p:sldId id="685" r:id="rId5"/>
    <p:sldId id="686" r:id="rId6"/>
    <p:sldId id="513" r:id="rId7"/>
    <p:sldId id="514" r:id="rId8"/>
    <p:sldId id="515" r:id="rId9"/>
    <p:sldId id="677" r:id="rId10"/>
    <p:sldId id="678" r:id="rId11"/>
    <p:sldId id="676" r:id="rId12"/>
    <p:sldId id="518" r:id="rId13"/>
    <p:sldId id="519" r:id="rId14"/>
    <p:sldId id="525" r:id="rId15"/>
    <p:sldId id="577" r:id="rId16"/>
    <p:sldId id="687" r:id="rId17"/>
    <p:sldId id="688" r:id="rId18"/>
    <p:sldId id="689" r:id="rId19"/>
    <p:sldId id="690" r:id="rId20"/>
    <p:sldId id="691" r:id="rId21"/>
    <p:sldId id="692" r:id="rId22"/>
    <p:sldId id="693" r:id="rId23"/>
    <p:sldId id="694" r:id="rId24"/>
    <p:sldId id="516" r:id="rId25"/>
    <p:sldId id="517" r:id="rId26"/>
    <p:sldId id="554" r:id="rId27"/>
    <p:sldId id="698" r:id="rId28"/>
    <p:sldId id="699" r:id="rId29"/>
    <p:sldId id="569" r:id="rId30"/>
    <p:sldId id="695" r:id="rId31"/>
    <p:sldId id="696" r:id="rId32"/>
    <p:sldId id="697" r:id="rId33"/>
    <p:sldId id="530" r:id="rId34"/>
    <p:sldId id="531" r:id="rId35"/>
    <p:sldId id="532" r:id="rId36"/>
    <p:sldId id="533" r:id="rId37"/>
    <p:sldId id="534" r:id="rId38"/>
    <p:sldId id="535" r:id="rId39"/>
    <p:sldId id="536" r:id="rId40"/>
    <p:sldId id="700" r:id="rId41"/>
    <p:sldId id="701" r:id="rId42"/>
    <p:sldId id="702" r:id="rId43"/>
    <p:sldId id="562" r:id="rId44"/>
    <p:sldId id="703" r:id="rId45"/>
    <p:sldId id="704" r:id="rId46"/>
    <p:sldId id="705" r:id="rId47"/>
    <p:sldId id="706" r:id="rId48"/>
    <p:sldId id="707" r:id="rId49"/>
    <p:sldId id="542" r:id="rId50"/>
    <p:sldId id="543" r:id="rId51"/>
    <p:sldId id="544" r:id="rId52"/>
    <p:sldId id="545" r:id="rId53"/>
    <p:sldId id="546" r:id="rId54"/>
    <p:sldId id="547" r:id="rId55"/>
    <p:sldId id="548" r:id="rId56"/>
    <p:sldId id="549" r:id="rId57"/>
    <p:sldId id="555" r:id="rId58"/>
    <p:sldId id="708" r:id="rId59"/>
    <p:sldId id="709" r:id="rId60"/>
    <p:sldId id="710" r:id="rId61"/>
    <p:sldId id="559" r:id="rId62"/>
    <p:sldId id="560" r:id="rId63"/>
    <p:sldId id="561" r:id="rId64"/>
    <p:sldId id="711" r:id="rId65"/>
    <p:sldId id="712" r:id="rId66"/>
    <p:sldId id="713" r:id="rId67"/>
    <p:sldId id="714" r:id="rId68"/>
    <p:sldId id="715" r:id="rId69"/>
    <p:sldId id="716" r:id="rId70"/>
    <p:sldId id="717" r:id="rId71"/>
    <p:sldId id="718" r:id="rId72"/>
    <p:sldId id="570" r:id="rId73"/>
    <p:sldId id="719" r:id="rId74"/>
    <p:sldId id="720" r:id="rId75"/>
    <p:sldId id="721" r:id="rId76"/>
    <p:sldId id="487" r:id="rId77"/>
    <p:sldId id="488" r:id="rId78"/>
    <p:sldId id="489" r:id="rId79"/>
    <p:sldId id="490" r:id="rId80"/>
    <p:sldId id="491" r:id="rId81"/>
    <p:sldId id="494" r:id="rId82"/>
    <p:sldId id="495" r:id="rId83"/>
    <p:sldId id="496" r:id="rId84"/>
    <p:sldId id="497" r:id="rId85"/>
    <p:sldId id="571" r:id="rId86"/>
    <p:sldId id="572" r:id="rId87"/>
    <p:sldId id="573" r:id="rId88"/>
    <p:sldId id="574" r:id="rId89"/>
    <p:sldId id="565" r:id="rId90"/>
    <p:sldId id="564" r:id="rId91"/>
    <p:sldId id="568" r:id="rId92"/>
    <p:sldId id="563" r:id="rId93"/>
    <p:sldId id="566" r:id="rId94"/>
    <p:sldId id="567" r:id="rId95"/>
    <p:sldId id="592" r:id="rId96"/>
    <p:sldId id="258" r:id="rId97"/>
    <p:sldId id="259" r:id="rId98"/>
    <p:sldId id="587" r:id="rId99"/>
    <p:sldId id="586" r:id="rId100"/>
    <p:sldId id="588" r:id="rId101"/>
    <p:sldId id="589" r:id="rId102"/>
    <p:sldId id="590" r:id="rId10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ntent" id="{A088E2E9-9286-44B2-8C3D-8C8B80D9AEC2}">
          <p14:sldIdLst>
            <p14:sldId id="257"/>
          </p14:sldIdLst>
        </p14:section>
        <p14:section name="Front-end" id="{50440163-9270-4F0F-83CD-2BEF887FCC97}">
          <p14:sldIdLst>
            <p14:sldId id="683"/>
            <p14:sldId id="684"/>
            <p14:sldId id="685"/>
            <p14:sldId id="686"/>
            <p14:sldId id="513"/>
            <p14:sldId id="514"/>
            <p14:sldId id="515"/>
            <p14:sldId id="677"/>
            <p14:sldId id="678"/>
            <p14:sldId id="676"/>
            <p14:sldId id="518"/>
            <p14:sldId id="519"/>
            <p14:sldId id="525"/>
            <p14:sldId id="577"/>
            <p14:sldId id="687"/>
            <p14:sldId id="688"/>
            <p14:sldId id="689"/>
            <p14:sldId id="690"/>
            <p14:sldId id="691"/>
            <p14:sldId id="692"/>
            <p14:sldId id="693"/>
            <p14:sldId id="694"/>
          </p14:sldIdLst>
        </p14:section>
        <p14:section name="Back-end" id="{22F65C91-F063-4596-BF74-C27BC834AB37}">
          <p14:sldIdLst>
            <p14:sldId id="516"/>
            <p14:sldId id="517"/>
            <p14:sldId id="554"/>
            <p14:sldId id="698"/>
            <p14:sldId id="699"/>
            <p14:sldId id="569"/>
            <p14:sldId id="695"/>
            <p14:sldId id="696"/>
            <p14:sldId id="697"/>
            <p14:sldId id="530"/>
            <p14:sldId id="531"/>
            <p14:sldId id="532"/>
            <p14:sldId id="533"/>
            <p14:sldId id="534"/>
            <p14:sldId id="535"/>
            <p14:sldId id="536"/>
            <p14:sldId id="700"/>
            <p14:sldId id="701"/>
            <p14:sldId id="702"/>
          </p14:sldIdLst>
        </p14:section>
        <p14:section name="Software" id="{D73A9B26-A0F6-4396-93BE-3C1460CCDC42}">
          <p14:sldIdLst>
            <p14:sldId id="562"/>
          </p14:sldIdLst>
        </p14:section>
        <p14:section name="Intelligent Building" id="{590C83C0-D868-4058-ABA0-CB7ACFA1475F}">
          <p14:sldIdLst>
            <p14:sldId id="703"/>
            <p14:sldId id="704"/>
            <p14:sldId id="705"/>
            <p14:sldId id="706"/>
            <p14:sldId id="707"/>
            <p14:sldId id="542"/>
            <p14:sldId id="543"/>
            <p14:sldId id="544"/>
            <p14:sldId id="545"/>
            <p14:sldId id="546"/>
            <p14:sldId id="547"/>
            <p14:sldId id="548"/>
            <p14:sldId id="549"/>
          </p14:sldIdLst>
        </p14:section>
        <p14:section name="Intelligent Traffic" id="{7BE9C000-46BE-4ECA-851F-49C6031E3B06}">
          <p14:sldIdLst>
            <p14:sldId id="555"/>
            <p14:sldId id="708"/>
            <p14:sldId id="709"/>
            <p14:sldId id="710"/>
            <p14:sldId id="559"/>
            <p14:sldId id="560"/>
            <p14:sldId id="561"/>
            <p14:sldId id="711"/>
            <p14:sldId id="712"/>
            <p14:sldId id="713"/>
            <p14:sldId id="714"/>
            <p14:sldId id="715"/>
            <p14:sldId id="716"/>
            <p14:sldId id="717"/>
            <p14:sldId id="718"/>
          </p14:sldIdLst>
        </p14:section>
        <p14:section name="Thermal Camera" id="{DF11EF3A-47A2-492B-8953-B5C1DD6955BF}">
          <p14:sldIdLst>
            <p14:sldId id="570"/>
            <p14:sldId id="719"/>
            <p14:sldId id="720"/>
            <p14:sldId id="721"/>
          </p14:sldIdLst>
        </p14:section>
        <p14:section name="Display &amp; Control" id="{76060FDA-68BD-4812-9327-18CC106EEB72}">
          <p14:sldIdLst>
            <p14:sldId id="487"/>
            <p14:sldId id="488"/>
            <p14:sldId id="489"/>
            <p14:sldId id="490"/>
            <p14:sldId id="491"/>
            <p14:sldId id="494"/>
            <p14:sldId id="495"/>
            <p14:sldId id="496"/>
            <p14:sldId id="497"/>
          </p14:sldIdLst>
        </p14:section>
        <p14:section name="Security Screening" id="{DF93C3F3-30E8-4640-A793-E05F40CCB62C}">
          <p14:sldIdLst>
            <p14:sldId id="571"/>
            <p14:sldId id="572"/>
            <p14:sldId id="573"/>
            <p14:sldId id="574"/>
          </p14:sldIdLst>
        </p14:section>
        <p14:section name="Mobile" id="{3F830275-BF51-4E94-91D9-8EFBDFA0B210}">
          <p14:sldIdLst>
            <p14:sldId id="565"/>
            <p14:sldId id="564"/>
            <p14:sldId id="568"/>
            <p14:sldId id="563"/>
            <p14:sldId id="566"/>
            <p14:sldId id="567"/>
          </p14:sldIdLst>
        </p14:section>
        <p14:section name="Fire Alarm" id="{7CEF62DD-23EE-42D3-805F-6AF821CED5FA}">
          <p14:sldIdLst>
            <p14:sldId id="592"/>
            <p14:sldId id="258"/>
            <p14:sldId id="259"/>
          </p14:sldIdLst>
        </p14:section>
        <p14:section name="HYXiPOWER" id="{1EDF8005-8E79-4AF1-A70F-92044B6E88F6}">
          <p14:sldIdLst>
            <p14:sldId id="587"/>
            <p14:sldId id="586"/>
            <p14:sldId id="588"/>
            <p14:sldId id="589"/>
            <p14:sldId id="59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韩玉琦3" initials="韩玉琦3" lastIdx="3" clrIdx="0">
    <p:extLst>
      <p:ext uri="{19B8F6BF-5375-455C-9EA6-DF929625EA0E}">
        <p15:presenceInfo xmlns:p15="http://schemas.microsoft.com/office/powerpoint/2012/main" userId="S-1-5-21-2830274704-2618668465-2476677168-26600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0012"/>
    <a:srgbClr val="CD01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07" autoAdjust="0"/>
    <p:restoredTop sz="93504" autoAdjust="0"/>
  </p:normalViewPr>
  <p:slideViewPr>
    <p:cSldViewPr snapToGrid="0">
      <p:cViewPr varScale="1">
        <p:scale>
          <a:sx n="75" d="100"/>
          <a:sy n="75" d="100"/>
        </p:scale>
        <p:origin x="13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viewProps" Target="viewProps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theme" Target="theme/theme1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ableStyles" Target="tableStyle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31847A-43FF-499E-A59C-840D8A626F10}" type="datetimeFigureOut">
              <a:rPr lang="zh-CN" altLang="en-US" smtClean="0"/>
              <a:t>2024/8/7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EB0639-162A-4FCC-9049-F8AD177317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7576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-79375" y="642938"/>
            <a:ext cx="10399713" cy="584993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1023462" y="3372168"/>
            <a:ext cx="8187690" cy="3194685"/>
          </a:xfrm>
          <a:prstGeom prst="rect">
            <a:avLst/>
          </a:prstGeom>
        </p:spPr>
        <p:txBody>
          <a:bodyPr lIns="99038" tIns="49519" rIns="99038" bIns="49519"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051232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-49213" y="628650"/>
            <a:ext cx="10172701" cy="572293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1006683" y="3342267"/>
            <a:ext cx="8053466" cy="2734580"/>
          </a:xfrm>
          <a:prstGeom prst="rect">
            <a:avLst/>
          </a:prstGeom>
        </p:spPr>
        <p:txBody>
          <a:bodyPr lIns="97192" tIns="48596" rIns="97192" bIns="48596"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337114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-49213" y="628650"/>
            <a:ext cx="10172701" cy="572293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1006683" y="3342267"/>
            <a:ext cx="8053466" cy="2734580"/>
          </a:xfrm>
          <a:prstGeom prst="rect">
            <a:avLst/>
          </a:prstGeom>
        </p:spPr>
        <p:txBody>
          <a:bodyPr lIns="97192" tIns="48596" rIns="97192" bIns="48596"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232400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-49213" y="628650"/>
            <a:ext cx="10172701" cy="572293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1006683" y="3342267"/>
            <a:ext cx="8053466" cy="2734580"/>
          </a:xfrm>
          <a:prstGeom prst="rect">
            <a:avLst/>
          </a:prstGeom>
        </p:spPr>
        <p:txBody>
          <a:bodyPr lIns="97192" tIns="48596" rIns="97192" bIns="48596"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287317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-49213" y="628650"/>
            <a:ext cx="10172701" cy="572293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1006683" y="3342267"/>
            <a:ext cx="8053466" cy="2734580"/>
          </a:xfrm>
          <a:prstGeom prst="rect">
            <a:avLst/>
          </a:prstGeom>
        </p:spPr>
        <p:txBody>
          <a:bodyPr lIns="97192" tIns="48596" rIns="97192" bIns="48596"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599089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-49213" y="628650"/>
            <a:ext cx="10172701" cy="572293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1006683" y="3342267"/>
            <a:ext cx="8053466" cy="2734580"/>
          </a:xfrm>
          <a:prstGeom prst="rect">
            <a:avLst/>
          </a:prstGeom>
        </p:spPr>
        <p:txBody>
          <a:bodyPr lIns="97192" tIns="48596" rIns="97192" bIns="48596"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882345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54025" y="777875"/>
            <a:ext cx="6911975" cy="38877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lIns="97192" tIns="48596" rIns="97192" bIns="48596">
            <a:norm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380135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54025" y="777875"/>
            <a:ext cx="6911975" cy="38877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lIns="97192" tIns="48596" rIns="97192" bIns="48596">
            <a:norm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400728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54025" y="777875"/>
            <a:ext cx="6911975" cy="38877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1024161" y="3372811"/>
            <a:ext cx="8186292" cy="3194364"/>
          </a:xfrm>
          <a:prstGeom prst="rect">
            <a:avLst/>
          </a:prstGeom>
        </p:spPr>
        <p:txBody>
          <a:bodyPr lIns="97192" tIns="48596" rIns="97192" bIns="48596">
            <a:norm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705355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54025" y="777875"/>
            <a:ext cx="6911975" cy="38877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lIns="97192" tIns="48596" rIns="97192" bIns="48596">
            <a:norm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910251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54025" y="777875"/>
            <a:ext cx="6911975" cy="38877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lIns="97192" tIns="48596" rIns="97192" bIns="48596">
            <a:norm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1601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1023938" y="3416300"/>
            <a:ext cx="8186737" cy="2795588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014988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-1622425" y="1014413"/>
            <a:ext cx="9015413" cy="50704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lIns="97192" tIns="48596" rIns="97192" bIns="48596">
            <a:norm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251367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-1622425" y="1014413"/>
            <a:ext cx="9015413" cy="50704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lIns="97192" tIns="48596" rIns="97192" bIns="48596">
            <a:norm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764082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-1622425" y="1014413"/>
            <a:ext cx="9015413" cy="50704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lIns="97192" tIns="48596" rIns="97192" bIns="48596">
            <a:norm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792825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-1622425" y="1014413"/>
            <a:ext cx="9015413" cy="50704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lIns="97192" tIns="48596" rIns="97192" bIns="48596">
            <a:norm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926828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-1622425" y="1014413"/>
            <a:ext cx="9015413" cy="50704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lIns="97192" tIns="48596" rIns="97192" bIns="48596">
            <a:norm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46458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-1622425" y="1014413"/>
            <a:ext cx="9015413" cy="50704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lIns="97192" tIns="48596" rIns="97192" bIns="48596">
            <a:norm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766958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BE0AB-8D5F-442B-B584-E41955FE9DBC}" type="slidenum">
              <a:rPr lang="zh-CN" altLang="en-US" smtClean="0"/>
              <a:t>40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598110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BE0AB-8D5F-442B-B584-E41955FE9DBC}" type="slidenum">
              <a:rPr lang="zh-CN" altLang="en-US" smtClean="0"/>
              <a:t>41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484227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BE0AB-8D5F-442B-B584-E41955FE9DBC}" type="slidenum">
              <a:rPr lang="zh-CN" altLang="en-US" smtClean="0"/>
              <a:t>42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740099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-1830388" y="1001713"/>
            <a:ext cx="8901113" cy="50069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lIns="97192" tIns="48596" rIns="97192" bIns="48596">
            <a:norm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135153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sz="quarter"/>
          </p:nvPr>
        </p:nvSpPr>
        <p:spPr>
          <a:xfrm>
            <a:off x="987938" y="3052373"/>
            <a:ext cx="7903496" cy="2497396"/>
          </a:xfrm>
          <a:prstGeom prst="rect">
            <a:avLst/>
          </a:prstGeom>
        </p:spPr>
        <p:txBody>
          <a:bodyPr lIns="91434" tIns="45717" rIns="91434" bIns="45717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357716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-1830388" y="1001713"/>
            <a:ext cx="8901113" cy="50069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lIns="97192" tIns="48596" rIns="97192" bIns="48596">
            <a:norm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781616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-1830388" y="1001713"/>
            <a:ext cx="8901113" cy="50069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lIns="97192" tIns="48596" rIns="97192" bIns="48596">
            <a:norm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2222726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-1830388" y="1001713"/>
            <a:ext cx="8901113" cy="50069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lIns="97192" tIns="48596" rIns="97192" bIns="48596">
            <a:norm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710688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-1830388" y="1001713"/>
            <a:ext cx="8901113" cy="50069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lIns="97192" tIns="48596" rIns="97192" bIns="48596">
            <a:norm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3194480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54025" y="777875"/>
            <a:ext cx="6911975" cy="38877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lIns="97192" tIns="48596" rIns="97192" bIns="48596">
            <a:norm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7816775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54025" y="777875"/>
            <a:ext cx="6911975" cy="38877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lIns="97192" tIns="48596" rIns="97192" bIns="48596">
            <a:norm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1032926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54025" y="777875"/>
            <a:ext cx="6911975" cy="38877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lIns="97192" tIns="48596" rIns="97192" bIns="48596">
            <a:norm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8881230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54025" y="777875"/>
            <a:ext cx="6911975" cy="38877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lIns="97192" tIns="48596" rIns="97192" bIns="48596">
            <a:norm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656690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54025" y="777875"/>
            <a:ext cx="6911975" cy="38877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lIns="97192" tIns="48596" rIns="97192" bIns="48596">
            <a:norm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4581806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54025" y="777875"/>
            <a:ext cx="6911975" cy="38877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lIns="97192" tIns="48596" rIns="97192" bIns="48596">
            <a:norm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67885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sz="quarter"/>
          </p:nvPr>
        </p:nvSpPr>
        <p:spPr>
          <a:xfrm>
            <a:off x="987938" y="3052373"/>
            <a:ext cx="7903496" cy="2497396"/>
          </a:xfrm>
          <a:prstGeom prst="rect">
            <a:avLst/>
          </a:prstGeom>
        </p:spPr>
        <p:txBody>
          <a:bodyPr lIns="91434" tIns="45717" rIns="91434" bIns="45717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77674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54025" y="777875"/>
            <a:ext cx="6911975" cy="38877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lIns="97192" tIns="48596" rIns="97192" bIns="48596">
            <a:norm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268597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B0639-162A-4FCC-9049-F8AD1773172F}" type="slidenum">
              <a:rPr lang="zh-CN" altLang="en-US" smtClean="0"/>
              <a:t>59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930275" y="3373438"/>
            <a:ext cx="7435850" cy="2760662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930275" y="3373438"/>
            <a:ext cx="7435850" cy="2760662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EB0639-162A-4FCC-9049-F8AD1773172F}" type="slidenum">
              <a:rPr lang="zh-CN" altLang="en-US" smtClean="0"/>
              <a:t>67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EB0639-162A-4FCC-9049-F8AD1773172F}" type="slidenum">
              <a:rPr lang="zh-CN" altLang="en-US" smtClean="0"/>
              <a:t>68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1023938" y="3416300"/>
            <a:ext cx="8186737" cy="2795588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0164118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-1622425" y="1014413"/>
            <a:ext cx="9015413" cy="50704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lIns="97192" tIns="48596" rIns="97192" bIns="48596">
            <a:norm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1685051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-1622425" y="1014413"/>
            <a:ext cx="9015413" cy="50704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lIns="97192" tIns="48596" rIns="97192" bIns="48596">
            <a:norm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5182086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-1622425" y="1014413"/>
            <a:ext cx="9015413" cy="50704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lIns="97192" tIns="48596" rIns="97192" bIns="48596">
            <a:norm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440055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54025" y="777875"/>
            <a:ext cx="6911975" cy="38877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lIns="97192" tIns="48596" rIns="97192" bIns="48596">
            <a:norm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1661652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56CCC-E891-0445-A90A-41CBE5594028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80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692045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-1622425" y="1014413"/>
            <a:ext cx="9015413" cy="50704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lIns="97192" tIns="48596" rIns="97192" bIns="48596">
            <a:norm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9787899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-1622425" y="1014413"/>
            <a:ext cx="9015413" cy="50704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lIns="97192" tIns="48596" rIns="97192" bIns="48596">
            <a:norm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0516617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-1622425" y="1014413"/>
            <a:ext cx="9015413" cy="50704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lIns="97192" tIns="48596" rIns="97192" bIns="48596">
            <a:norm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4663989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-1622425" y="1014413"/>
            <a:ext cx="9015413" cy="50704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lIns="97192" tIns="48596" rIns="97192" bIns="48596">
            <a:norm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273772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54025" y="777875"/>
            <a:ext cx="6911975" cy="38877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lIns="97192" tIns="48596" rIns="97192" bIns="48596">
            <a:norm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3726883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54025" y="777875"/>
            <a:ext cx="6911975" cy="38877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1024161" y="3372811"/>
            <a:ext cx="8186292" cy="3194364"/>
          </a:xfrm>
          <a:prstGeom prst="rect">
            <a:avLst/>
          </a:prstGeom>
        </p:spPr>
        <p:txBody>
          <a:bodyPr lIns="97192" tIns="48596" rIns="97192" bIns="48596">
            <a:norm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4464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54025" y="777875"/>
            <a:ext cx="6911975" cy="38877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lIns="97192" tIns="48596" rIns="97192" bIns="48596">
            <a:norm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747110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54025" y="777875"/>
            <a:ext cx="6911975" cy="38877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lIns="97192" tIns="48596" rIns="97192" bIns="48596">
            <a:norm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797429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54025" y="777875"/>
            <a:ext cx="6911975" cy="38877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lIns="97192" tIns="48596" rIns="97192" bIns="48596">
            <a:norm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431657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EB0639-162A-4FCC-9049-F8AD1773172F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9751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2E21A-71EA-476A-880F-9C5E77AA9FB0}" type="datetimeFigureOut">
              <a:rPr lang="zh-CN" altLang="en-US" smtClean="0"/>
              <a:t>2024/8/7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A614-8966-44D8-8BE8-82D5C6659F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5108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2E21A-71EA-476A-880F-9C5E77AA9FB0}" type="datetimeFigureOut">
              <a:rPr lang="zh-CN" altLang="en-US" smtClean="0"/>
              <a:t>2024/8/7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A614-8966-44D8-8BE8-82D5C6659F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8680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2E21A-71EA-476A-880F-9C5E77AA9FB0}" type="datetimeFigureOut">
              <a:rPr lang="zh-CN" altLang="en-US" smtClean="0"/>
              <a:t>2024/8/7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A614-8966-44D8-8BE8-82D5C6659F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93512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#仅标题-空白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12285" y="387352"/>
            <a:ext cx="11279716" cy="86836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altLang="zh-CN" dirty="0"/>
              <a:t>Main Title | Subtitle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929923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正文（单语言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>
            <a:extLst>
              <a:ext uri="{FF2B5EF4-FFF2-40B4-BE49-F238E27FC236}">
                <a16:creationId xmlns:a16="http://schemas.microsoft.com/office/drawing/2014/main" id="{63D9960B-E892-4244-9C93-798E4CE9FE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5734" y="1538125"/>
            <a:ext cx="11040533" cy="484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457189" indent="0">
              <a:buFontTx/>
              <a:buNone/>
              <a:defRPr sz="2133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2pPr>
            <a:lvl3pPr marL="914377" indent="0">
              <a:buFontTx/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3pPr>
            <a:lvl4pPr marL="1371566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4pPr>
            <a:lvl5pPr marL="1828754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5pPr>
          </a:lstStyle>
          <a:p>
            <a:pPr lvl="0"/>
            <a:r>
              <a:rPr kumimoji="1" lang="zh-CN" altLang="en-US" dirty="0"/>
              <a:t>单击此处添加正文内容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8A2E75DC-B708-2847-90A1-BA05DCB7F9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734" y="468926"/>
            <a:ext cx="5477109" cy="41036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667" b="1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zh-CN" altLang="en-US" dirty="0"/>
              <a:t>单击此处添加正文标题</a:t>
            </a:r>
            <a:endParaRPr lang="en-US" dirty="0"/>
          </a:p>
        </p:txBody>
      </p:sp>
      <p:cxnSp>
        <p:nvCxnSpPr>
          <p:cNvPr id="12" name="直接连接符 15">
            <a:extLst>
              <a:ext uri="{FF2B5EF4-FFF2-40B4-BE49-F238E27FC236}">
                <a16:creationId xmlns:a16="http://schemas.microsoft.com/office/drawing/2014/main" id="{B1BDEBAC-14A1-A740-9934-C2DEFAF3B550}"/>
              </a:ext>
            </a:extLst>
          </p:cNvPr>
          <p:cNvCxnSpPr>
            <a:cxnSpLocks/>
          </p:cNvCxnSpPr>
          <p:nvPr userDrawn="1"/>
        </p:nvCxnSpPr>
        <p:spPr>
          <a:xfrm flipV="1">
            <a:off x="575734" y="1150204"/>
            <a:ext cx="8855457" cy="1"/>
          </a:xfrm>
          <a:prstGeom prst="line">
            <a:avLst/>
          </a:prstGeom>
          <a:ln>
            <a:gradFill>
              <a:gsLst>
                <a:gs pos="100000">
                  <a:schemeClr val="tx1">
                    <a:lumMod val="50000"/>
                    <a:lumOff val="50000"/>
                  </a:schemeClr>
                </a:gs>
                <a:gs pos="0">
                  <a:schemeClr val="bg1">
                    <a:lumMod val="95000"/>
                  </a:schemeClr>
                </a:gs>
              </a:gsLst>
              <a:lin ang="10800000" scaled="0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>
            <a:extLst>
              <a:ext uri="{FF2B5EF4-FFF2-40B4-BE49-F238E27FC236}">
                <a16:creationId xmlns:a16="http://schemas.microsoft.com/office/drawing/2014/main" id="{3D34D5F0-493D-7845-8D3A-2B8030EC81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14367" y="432000"/>
            <a:ext cx="1440000" cy="43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9311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4">
          <p15:clr>
            <a:srgbClr val="A4A3A4"/>
          </p15:clr>
        </p15:guide>
        <p15:guide id="2" orient="horz" pos="3026">
          <p15:clr>
            <a:srgbClr val="A4A3A4"/>
          </p15:clr>
        </p15:guide>
        <p15:guide id="3" pos="272">
          <p15:clr>
            <a:srgbClr val="A4A3A4"/>
          </p15:clr>
        </p15:guide>
        <p15:guide id="4" pos="5488">
          <p15:clr>
            <a:srgbClr val="A4A3A4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2E21A-71EA-476A-880F-9C5E77AA9FB0}" type="datetimeFigureOut">
              <a:rPr lang="zh-CN" altLang="en-US" smtClean="0"/>
              <a:t>2024/8/7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A614-8966-44D8-8BE8-82D5C6659F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033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2E21A-71EA-476A-880F-9C5E77AA9FB0}" type="datetimeFigureOut">
              <a:rPr lang="zh-CN" altLang="en-US" smtClean="0"/>
              <a:t>2024/8/7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A614-8966-44D8-8BE8-82D5C6659F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7520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2E21A-71EA-476A-880F-9C5E77AA9FB0}" type="datetimeFigureOut">
              <a:rPr lang="zh-CN" altLang="en-US" smtClean="0"/>
              <a:t>2024/8/7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A614-8966-44D8-8BE8-82D5C6659F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6097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2E21A-71EA-476A-880F-9C5E77AA9FB0}" type="datetimeFigureOut">
              <a:rPr lang="zh-CN" altLang="en-US" smtClean="0"/>
              <a:t>2024/8/7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A614-8966-44D8-8BE8-82D5C6659F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3679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2E21A-71EA-476A-880F-9C5E77AA9FB0}" type="datetimeFigureOut">
              <a:rPr lang="zh-CN" altLang="en-US" smtClean="0"/>
              <a:t>2024/8/7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A614-8966-44D8-8BE8-82D5C6659F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781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2E21A-71EA-476A-880F-9C5E77AA9FB0}" type="datetimeFigureOut">
              <a:rPr lang="zh-CN" altLang="en-US" smtClean="0"/>
              <a:t>2024/8/7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A614-8966-44D8-8BE8-82D5C6659F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8501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2E21A-71EA-476A-880F-9C5E77AA9FB0}" type="datetimeFigureOut">
              <a:rPr lang="zh-CN" altLang="en-US" smtClean="0"/>
              <a:t>2024/8/7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A614-8966-44D8-8BE8-82D5C6659F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4580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2E21A-71EA-476A-880F-9C5E77AA9FB0}" type="datetimeFigureOut">
              <a:rPr lang="zh-CN" altLang="en-US" smtClean="0"/>
              <a:t>2024/8/7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A614-8966-44D8-8BE8-82D5C6659F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5799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2E21A-71EA-476A-880F-9C5E77AA9FB0}" type="datetimeFigureOut">
              <a:rPr lang="zh-CN" altLang="en-US" smtClean="0"/>
              <a:t>2024/8/7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1A614-8966-44D8-8BE8-82D5C6659FD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GSEDS_d46a6755_2a1b4e70_1_7"/>
          <p:cNvSpPr txBox="1">
            <a:spLocks noChangeAspect="1"/>
          </p:cNvSpPr>
          <p:nvPr userDrawn="1"/>
        </p:nvSpPr>
        <p:spPr>
          <a:xfrm rot="18900000">
            <a:off x="2169284" y="3028891"/>
            <a:ext cx="7853432" cy="800219"/>
          </a:xfrm>
          <a:prstGeom prst="rect">
            <a:avLst/>
          </a:prstGeom>
          <a:noFill/>
        </p:spPr>
        <p:txBody>
          <a:bodyPr vert="horz" wrap="none" rtlCol="0" anchor="ctr" anchorCtr="1">
            <a:spAutoFit/>
          </a:bodyPr>
          <a:lstStyle/>
          <a:p>
            <a:r>
              <a:rPr kumimoji="0" lang="en-US" altLang="zh-CN" sz="4600" b="0" i="0" u="none" normalizeH="0" smtClean="0">
                <a:solidFill>
                  <a:srgbClr val="808080">
                    <a:alpha val="3137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409987  da hua  2024-08-07</a:t>
            </a:r>
            <a:endParaRPr kumimoji="0" lang="zh-CN" altLang="en-US" sz="4600" b="0" i="0" u="none" normalizeH="0">
              <a:solidFill>
                <a:srgbClr val="808080">
                  <a:alpha val="3137"/>
                </a:srgbClr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25779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3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0891" y="51793"/>
            <a:ext cx="11279716" cy="868363"/>
          </a:xfrm>
        </p:spPr>
        <p:txBody>
          <a:bodyPr>
            <a:normAutofit/>
          </a:bodyPr>
          <a:lstStyle/>
          <a:p>
            <a:r>
              <a:rPr lang="en-US" altLang="zh-CN" sz="4000" dirty="0">
                <a:ea typeface="Segoe UI" panose="020B0502040204020203" pitchFamily="34" charset="0"/>
              </a:rPr>
              <a:t>Product Naming Rule </a:t>
            </a:r>
            <a:r>
              <a:rPr lang="en-US" altLang="zh-CN" sz="4000" dirty="0" smtClean="0">
                <a:ea typeface="Segoe UI" panose="020B0502040204020203" pitchFamily="34" charset="0"/>
              </a:rPr>
              <a:t>v20240807</a:t>
            </a:r>
            <a:endParaRPr lang="zh-CN" altLang="en-US" sz="4000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7180906"/>
              </p:ext>
            </p:extLst>
          </p:nvPr>
        </p:nvGraphicFramePr>
        <p:xfrm>
          <a:off x="1649646" y="1308704"/>
          <a:ext cx="8462805" cy="4617461"/>
        </p:xfrm>
        <a:graphic>
          <a:graphicData uri="http://schemas.openxmlformats.org/drawingml/2006/table">
            <a:tbl>
              <a:tblPr>
                <a:tableStyleId>{1E171933-4619-4E11-9A3F-F7608DF75F80}</a:tableStyleId>
              </a:tblPr>
              <a:tblGrid>
                <a:gridCol w="1136850">
                  <a:extLst>
                    <a:ext uri="{9D8B030D-6E8A-4147-A177-3AD203B41FA5}">
                      <a16:colId xmlns:a16="http://schemas.microsoft.com/office/drawing/2014/main" val="670172929"/>
                    </a:ext>
                  </a:extLst>
                </a:gridCol>
                <a:gridCol w="2938512">
                  <a:extLst>
                    <a:ext uri="{9D8B030D-6E8A-4147-A177-3AD203B41FA5}">
                      <a16:colId xmlns:a16="http://schemas.microsoft.com/office/drawing/2014/main" val="3901132789"/>
                    </a:ext>
                  </a:extLst>
                </a:gridCol>
                <a:gridCol w="1082180">
                  <a:extLst>
                    <a:ext uri="{9D8B030D-6E8A-4147-A177-3AD203B41FA5}">
                      <a16:colId xmlns:a16="http://schemas.microsoft.com/office/drawing/2014/main" val="3834014326"/>
                    </a:ext>
                  </a:extLst>
                </a:gridCol>
                <a:gridCol w="3305263">
                  <a:extLst>
                    <a:ext uri="{9D8B030D-6E8A-4147-A177-3AD203B41FA5}">
                      <a16:colId xmlns:a16="http://schemas.microsoft.com/office/drawing/2014/main" val="4140869769"/>
                    </a:ext>
                  </a:extLst>
                </a:gridCol>
              </a:tblGrid>
              <a:tr h="38363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Page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900" marR="9900" marT="9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Product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48504" marR="9900" marT="9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Page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48504" marR="9900" marT="9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Product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48504" marR="9900" marT="9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9847521"/>
                  </a:ext>
                </a:extLst>
              </a:tr>
              <a:tr h="32670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altLang="zh-CN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10160" marR="10160" marT="101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</a:t>
                      </a:r>
                    </a:p>
                  </a:txBody>
                  <a:tcPr marL="148504" marR="9900" marT="9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altLang="zh-CN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49-54</a:t>
                      </a:r>
                    </a:p>
                  </a:txBody>
                  <a:tcPr marL="10160" marR="10160" marT="101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Access Control</a:t>
                      </a:r>
                    </a:p>
                  </a:txBody>
                  <a:tcPr marL="148504" marR="9900" marT="9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6222800"/>
                  </a:ext>
                </a:extLst>
              </a:tr>
              <a:tr h="32670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altLang="zh-CN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2-8</a:t>
                      </a:r>
                    </a:p>
                  </a:txBody>
                  <a:tcPr marL="10160" marR="10160" marT="101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Network Camera</a:t>
                      </a:r>
                      <a:endParaRPr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48504" marR="9900" marT="9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altLang="zh-CN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55-56</a:t>
                      </a:r>
                    </a:p>
                  </a:txBody>
                  <a:tcPr marL="10160" marR="10160" marT="101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Alarm </a:t>
                      </a:r>
                      <a:endParaRPr lang="en-US" altLang="zh-CN" sz="18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48504" marR="9900" marT="9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7246815"/>
                  </a:ext>
                </a:extLst>
              </a:tr>
              <a:tr h="31680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altLang="zh-CN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9-11</a:t>
                      </a:r>
                    </a:p>
                  </a:txBody>
                  <a:tcPr marL="10160" marR="10160" marT="101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HDCVI </a:t>
                      </a:r>
                      <a:r>
                        <a:rPr lang="en-US" altLang="zh-CN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Camera</a:t>
                      </a:r>
                      <a:endParaRPr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48504" marR="9900" marT="9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altLang="zh-CN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57-71</a:t>
                      </a:r>
                    </a:p>
                  </a:txBody>
                  <a:tcPr marL="10160" marR="10160" marT="101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ITS(Intelligent Traffic System)</a:t>
                      </a:r>
                    </a:p>
                  </a:txBody>
                  <a:tcPr marL="148504" marR="9900" marT="9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7219362"/>
                  </a:ext>
                </a:extLst>
              </a:tr>
              <a:tr h="41233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altLang="zh-CN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12-13</a:t>
                      </a:r>
                    </a:p>
                  </a:txBody>
                  <a:tcPr marL="10160" marR="10160" marT="101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PTZ C</a:t>
                      </a:r>
                      <a:r>
                        <a:rPr lang="en-US" altLang="zh-CN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amera</a:t>
                      </a:r>
                      <a:endParaRPr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48504" marR="9900" marT="9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72-75</a:t>
                      </a:r>
                    </a:p>
                  </a:txBody>
                  <a:tcPr marL="10160" marR="10160" marT="101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altLang="zh-CN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Thermal</a:t>
                      </a:r>
                      <a:r>
                        <a:rPr lang="en-US" altLang="zh-CN" sz="18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Camera </a:t>
                      </a:r>
                      <a:endParaRPr lang="en-US" altLang="zh-CN" sz="18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48504" marR="9900" marT="9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3587238"/>
                  </a:ext>
                </a:extLst>
              </a:tr>
              <a:tr h="31680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altLang="zh-CN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14-15</a:t>
                      </a:r>
                    </a:p>
                  </a:txBody>
                  <a:tcPr marL="10160" marR="10160" marT="101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altLang="zh-CN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Interactive Whiteboards</a:t>
                      </a:r>
                      <a:endParaRPr lang="zh-CN" altLang="en-US" sz="18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48504" marR="9900" marT="9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altLang="zh-CN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76-84</a:t>
                      </a:r>
                    </a:p>
                  </a:txBody>
                  <a:tcPr marL="10160" marR="10160" marT="101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Display &amp; Control</a:t>
                      </a:r>
                    </a:p>
                  </a:txBody>
                  <a:tcPr marL="148504" marR="9900" marT="9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2464045"/>
                  </a:ext>
                </a:extLst>
              </a:tr>
              <a:tr h="316808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16-23</a:t>
                      </a:r>
                      <a:endParaRPr lang="en-US" altLang="zh-CN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160" marR="10160" marT="101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Accessory</a:t>
                      </a:r>
                      <a:endParaRPr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48504" marR="9900" marT="9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altLang="zh-CN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85-88</a:t>
                      </a:r>
                    </a:p>
                  </a:txBody>
                  <a:tcPr marL="10160" marR="10160" marT="101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Security Screening</a:t>
                      </a:r>
                      <a:r>
                        <a:rPr lang="en-US" altLang="zh-CN" sz="18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Products</a:t>
                      </a:r>
                    </a:p>
                  </a:txBody>
                  <a:tcPr marL="148504" marR="9900" marT="9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1264874"/>
                  </a:ext>
                </a:extLst>
              </a:tr>
              <a:tr h="31680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altLang="zh-CN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24-26</a:t>
                      </a:r>
                    </a:p>
                  </a:txBody>
                  <a:tcPr marL="10160" marR="10160" marT="101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Network</a:t>
                      </a:r>
                      <a:r>
                        <a:rPr lang="en-US" altLang="zh-CN" sz="180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Recorder </a:t>
                      </a:r>
                    </a:p>
                  </a:txBody>
                  <a:tcPr marL="148504" marR="9900" marT="9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altLang="zh-CN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89-94</a:t>
                      </a:r>
                    </a:p>
                  </a:txBody>
                  <a:tcPr marL="10160" marR="10160" marT="101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Mobile</a:t>
                      </a:r>
                      <a:r>
                        <a:rPr lang="en-US" sz="18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Product</a:t>
                      </a:r>
                      <a:r>
                        <a:rPr lang="en-US" altLang="zh-CN" sz="18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 </a:t>
                      </a:r>
                      <a:endParaRPr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48504" marR="9900" marT="9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4798526"/>
                  </a:ext>
                </a:extLst>
              </a:tr>
              <a:tr h="316808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27-28</a:t>
                      </a:r>
                    </a:p>
                  </a:txBody>
                  <a:tcPr marL="10160" marR="10160" marT="101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HDCVI Recorder </a:t>
                      </a:r>
                    </a:p>
                  </a:txBody>
                  <a:tcPr marL="148504" marR="9900" marT="9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altLang="zh-CN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95-97</a:t>
                      </a:r>
                    </a:p>
                  </a:txBody>
                  <a:tcPr marL="10160" marR="10160" marT="101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Fire</a:t>
                      </a:r>
                      <a:r>
                        <a:rPr lang="en-US" altLang="zh-CN" sz="18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Alarm </a:t>
                      </a:r>
                      <a:endParaRPr lang="en-US" altLang="zh-CN" sz="18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48504" marR="9900" marT="9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1859220"/>
                  </a:ext>
                </a:extLst>
              </a:tr>
              <a:tr h="31680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altLang="zh-CN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30-32</a:t>
                      </a:r>
                    </a:p>
                  </a:txBody>
                  <a:tcPr marL="10160" marR="10160" marT="101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Intelligent</a:t>
                      </a:r>
                      <a:r>
                        <a:rPr lang="en-US" altLang="zh-CN" sz="18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Computing</a:t>
                      </a:r>
                      <a:endParaRPr lang="en-US" altLang="zh-CN" sz="18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48504" marR="9900" marT="9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altLang="zh-CN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98-102</a:t>
                      </a:r>
                    </a:p>
                  </a:txBody>
                  <a:tcPr marL="10160" marR="10160" marT="101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HYXiPOWER</a:t>
                      </a:r>
                      <a:r>
                        <a:rPr lang="en-US" altLang="zh-CN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148504" marR="9900" marT="9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3016384"/>
                  </a:ext>
                </a:extLst>
              </a:tr>
              <a:tr h="316808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33</a:t>
                      </a:r>
                      <a:r>
                        <a:rPr lang="en-US" altLang="zh-CN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-39</a:t>
                      </a:r>
                      <a:endParaRPr lang="en-US" altLang="zh-CN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160" marR="10160" marT="101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Transmission</a:t>
                      </a:r>
                    </a:p>
                  </a:txBody>
                  <a:tcPr marL="148504" marR="9900" marT="9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altLang="zh-CN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160" marR="10160" marT="101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48504" marR="9900" marT="9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4072187"/>
                  </a:ext>
                </a:extLst>
              </a:tr>
              <a:tr h="31680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altLang="zh-CN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40-42</a:t>
                      </a:r>
                    </a:p>
                  </a:txBody>
                  <a:tcPr marL="10160" marR="10160" marT="101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Memory</a:t>
                      </a:r>
                      <a:r>
                        <a:rPr lang="en-US" altLang="zh-CN" sz="18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 MPT</a:t>
                      </a:r>
                    </a:p>
                  </a:txBody>
                  <a:tcPr marL="148504" marR="9900" marT="9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zh-CN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160" marR="10160" marT="101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zh-CN" alt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48504" marR="9900" marT="9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056273"/>
                  </a:ext>
                </a:extLst>
              </a:tr>
              <a:tr h="316808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43</a:t>
                      </a:r>
                    </a:p>
                  </a:txBody>
                  <a:tcPr marL="10160" marR="10160" marT="101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DSS</a:t>
                      </a:r>
                    </a:p>
                  </a:txBody>
                  <a:tcPr marL="148504" marR="9900" marT="9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160" marR="10160" marT="101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en-US" altLang="zh-CN" sz="18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48504" marR="9900" marT="9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4652547"/>
                  </a:ext>
                </a:extLst>
              </a:tr>
              <a:tr h="316808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44-48</a:t>
                      </a:r>
                    </a:p>
                  </a:txBody>
                  <a:tcPr marL="10160" marR="10160" marT="101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Video Intercom </a:t>
                      </a:r>
                    </a:p>
                  </a:txBody>
                  <a:tcPr marL="148504" marR="9900" marT="9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8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160" marR="10160" marT="101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zh-CN" alt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48504" marR="9900" marT="9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47259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77064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HDCVI Camera</a:t>
            </a:r>
            <a:r>
              <a:rPr lang="zh-CN" altLang="en-US" dirty="0"/>
              <a:t>（</a:t>
            </a:r>
            <a:r>
              <a:rPr lang="en-US" altLang="zh-CN" dirty="0"/>
              <a:t>2/2</a:t>
            </a:r>
            <a:r>
              <a:rPr lang="zh-CN" altLang="en-US" dirty="0"/>
              <a:t>）</a:t>
            </a:r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53" name="TextBox 76"/>
          <p:cNvSpPr>
            <a:spLocks noChangeArrowheads="1"/>
          </p:cNvSpPr>
          <p:nvPr/>
        </p:nvSpPr>
        <p:spPr bwMode="auto">
          <a:xfrm>
            <a:off x="820786" y="2710365"/>
            <a:ext cx="2534161" cy="4181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Case</a:t>
            </a:r>
            <a:r>
              <a:rPr lang="zh-CN" altLang="en-US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：</a:t>
            </a:r>
            <a:endParaRPr lang="zh-CN" altLang="en-US" sz="1400" b="1" dirty="0">
              <a:solidFill>
                <a:srgbClr val="000000"/>
              </a:solidFill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  <a:sym typeface="Calibri" panose="020F050202020403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zh-CN" sz="1333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A</a:t>
            </a:r>
            <a:r>
              <a:rPr lang="zh-CN" altLang="en-US" sz="1333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：</a:t>
            </a:r>
            <a:r>
              <a:rPr lang="en-US" altLang="zh-CN" sz="1333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IR Cube/ PT Camera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B</a:t>
            </a:r>
            <a:r>
              <a:rPr lang="zh-CN" altLang="en-US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：</a:t>
            </a: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 Active Deterrence Bullet/ Pinhole Camera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C</a:t>
            </a:r>
            <a:r>
              <a:rPr lang="zh-CN" altLang="en-US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：</a:t>
            </a: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Active Deterrence Bullet / Plastic Bullet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CL: Plastic Bullet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CLQ: Quick-to-install Plastic Eyeball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CM: Metal Bullet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D:  Active Deterrence Bullet/ Metal Bullet 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E</a:t>
            </a:r>
            <a:r>
              <a:rPr lang="zh-CN" altLang="en-US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：</a:t>
            </a: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Metal Bullet/Metal Dome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EA</a:t>
            </a:r>
            <a:r>
              <a:rPr lang="zh-CN" altLang="en-US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：</a:t>
            </a: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Metal Dome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EQ: Active Deterrence Quick-to-install Eyeball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EM:  Metal Eyeball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F:  Metal Wedge Dome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G</a:t>
            </a:r>
            <a:r>
              <a:rPr lang="zh-CN" altLang="en-US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：</a:t>
            </a: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Micro-size Bullet/ Box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H</a:t>
            </a:r>
            <a:r>
              <a:rPr lang="zh-CN" altLang="en-US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：</a:t>
            </a: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 </a:t>
            </a:r>
            <a:r>
              <a:rPr lang="en-US" altLang="zh-CN" sz="1333" dirty="0" err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TiOC</a:t>
            </a: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 Metal Eyeball</a:t>
            </a:r>
          </a:p>
        </p:txBody>
      </p:sp>
      <p:sp>
        <p:nvSpPr>
          <p:cNvPr id="94" name="矩形 93"/>
          <p:cNvSpPr/>
          <p:nvPr/>
        </p:nvSpPr>
        <p:spPr bwMode="auto">
          <a:xfrm>
            <a:off x="2011401" y="1298825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353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HAC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5" name="矩形 94"/>
          <p:cNvSpPr/>
          <p:nvPr/>
        </p:nvSpPr>
        <p:spPr bwMode="auto">
          <a:xfrm>
            <a:off x="8298325" y="1298825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353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7" name="矩形 96"/>
          <p:cNvSpPr/>
          <p:nvPr/>
        </p:nvSpPr>
        <p:spPr bwMode="auto">
          <a:xfrm>
            <a:off x="888853" y="1298825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353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</a:t>
            </a:r>
            <a:endParaRPr lang="zh-CN" altLang="en-US" sz="2200" dirty="0"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</a:endParaRPr>
          </a:p>
        </p:txBody>
      </p:sp>
      <p:sp>
        <p:nvSpPr>
          <p:cNvPr id="98" name="矩形 97"/>
          <p:cNvSpPr/>
          <p:nvPr/>
        </p:nvSpPr>
        <p:spPr bwMode="auto">
          <a:xfrm>
            <a:off x="4923579" y="1298825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353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9" name="矩形 98"/>
          <p:cNvSpPr/>
          <p:nvPr/>
        </p:nvSpPr>
        <p:spPr bwMode="auto">
          <a:xfrm>
            <a:off x="5767265" y="1298825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353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0" name="矩形 99"/>
          <p:cNvSpPr/>
          <p:nvPr/>
        </p:nvSpPr>
        <p:spPr bwMode="auto">
          <a:xfrm>
            <a:off x="6610952" y="1298825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353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1" name="矩形 100"/>
          <p:cNvSpPr/>
          <p:nvPr/>
        </p:nvSpPr>
        <p:spPr bwMode="auto">
          <a:xfrm>
            <a:off x="7454639" y="1298825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353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2" name="矩形 101"/>
          <p:cNvSpPr/>
          <p:nvPr/>
        </p:nvSpPr>
        <p:spPr bwMode="auto">
          <a:xfrm>
            <a:off x="10264553" y="1298825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353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Z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04" name="直接连接符 103"/>
          <p:cNvCxnSpPr/>
          <p:nvPr/>
        </p:nvCxnSpPr>
        <p:spPr bwMode="auto">
          <a:xfrm>
            <a:off x="1732543" y="1658825"/>
            <a:ext cx="1551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5" name="矩形 44"/>
          <p:cNvSpPr/>
          <p:nvPr/>
        </p:nvSpPr>
        <p:spPr bwMode="auto">
          <a:xfrm>
            <a:off x="4079892" y="1298825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353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FW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6" name="矩形 45"/>
          <p:cNvSpPr/>
          <p:nvPr/>
        </p:nvSpPr>
        <p:spPr bwMode="auto">
          <a:xfrm>
            <a:off x="3236205" y="1298825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353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9" name="矩形 48"/>
          <p:cNvSpPr/>
          <p:nvPr/>
        </p:nvSpPr>
        <p:spPr bwMode="auto">
          <a:xfrm>
            <a:off x="9142012" y="1298825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353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50" name="直接连接符 49"/>
          <p:cNvCxnSpPr/>
          <p:nvPr/>
        </p:nvCxnSpPr>
        <p:spPr bwMode="auto">
          <a:xfrm>
            <a:off x="2957347" y="1658825"/>
            <a:ext cx="1551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直接连接符 53"/>
          <p:cNvCxnSpPr/>
          <p:nvPr/>
        </p:nvCxnSpPr>
        <p:spPr bwMode="auto">
          <a:xfrm>
            <a:off x="9985702" y="1658825"/>
            <a:ext cx="1551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6" name="TextBox 76"/>
          <p:cNvSpPr>
            <a:spLocks noChangeArrowheads="1"/>
          </p:cNvSpPr>
          <p:nvPr/>
        </p:nvSpPr>
        <p:spPr bwMode="auto">
          <a:xfrm>
            <a:off x="6434397" y="3401903"/>
            <a:ext cx="1345440" cy="694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Video Format:</a:t>
            </a:r>
            <a:endParaRPr lang="zh-CN" altLang="en-US" sz="1400" b="1" dirty="0">
              <a:solidFill>
                <a:srgbClr val="000000"/>
              </a:solidFill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  <a:sym typeface="Calibri" panose="020F050202020403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P: PAL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N: NTSC</a:t>
            </a:r>
          </a:p>
        </p:txBody>
      </p:sp>
      <p:sp>
        <p:nvSpPr>
          <p:cNvPr id="115" name="椭圆 114"/>
          <p:cNvSpPr/>
          <p:nvPr/>
        </p:nvSpPr>
        <p:spPr bwMode="auto">
          <a:xfrm>
            <a:off x="1493499" y="2852936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3530" fontAlgn="t">
              <a:spcBef>
                <a:spcPct val="0"/>
              </a:spcBef>
              <a:spcAft>
                <a:spcPct val="0"/>
              </a:spcAft>
            </a:pPr>
            <a:endParaRPr lang="zh-CN" altLang="en-US" sz="1400" dirty="0"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</a:endParaRPr>
          </a:p>
        </p:txBody>
      </p:sp>
      <p:cxnSp>
        <p:nvCxnSpPr>
          <p:cNvPr id="59" name="肘形连接符 58"/>
          <p:cNvCxnSpPr>
            <a:stCxn id="95" idx="2"/>
            <a:endCxn id="115" idx="0"/>
          </p:cNvCxnSpPr>
          <p:nvPr/>
        </p:nvCxnSpPr>
        <p:spPr>
          <a:xfrm rot="5400000">
            <a:off x="4681358" y="-1124034"/>
            <a:ext cx="834111" cy="7119827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2" name="TextBox 76"/>
          <p:cNvSpPr>
            <a:spLocks noChangeArrowheads="1"/>
          </p:cNvSpPr>
          <p:nvPr/>
        </p:nvSpPr>
        <p:spPr bwMode="auto">
          <a:xfrm>
            <a:off x="3277011" y="2942936"/>
            <a:ext cx="4030777" cy="396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M</a:t>
            </a:r>
            <a:r>
              <a:rPr lang="zh-CN" altLang="en-US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：</a:t>
            </a: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Metal Eyeball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R:   Plastic Bullet/ Plastic Eyeball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RA: Metal Dome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R-Z: Metal Bullet/ Metal Dome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S:  Metal Bullet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T:  Metal Bullet/ Metal Eyeball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T-Z: Metal Bullet/ Metal Eyeball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T-I8: Large size Metal Bullet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TE:  </a:t>
            </a:r>
            <a:r>
              <a:rPr lang="en-US" altLang="zh-CN" sz="1333" dirty="0" err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Metal+Plastic</a:t>
            </a: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 Eyeball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TH-I4:  IR 40m Bullet (Metal Bracket)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TH-I8:  IR 80m Bullet (Metal Bracket)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TL: Bullet/Eyeball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TLM: Metal Bracket Bullet 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TM</a:t>
            </a:r>
            <a:r>
              <a:rPr lang="zh-CN" altLang="en-US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：</a:t>
            </a: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Metal Bullet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TQ: Quick-to-install Eyeball (82mm)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TLQ: Quick-to-install Eyeball (69mm)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TLMQ: Quick-to-install Metal Eyeball(69mm)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TMQ: Quick-to-install Metal Eyeball (82mm)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TRQ: Quick-to-install Eyeball (Without IP67) (69mm)</a:t>
            </a:r>
          </a:p>
        </p:txBody>
      </p:sp>
      <p:sp>
        <p:nvSpPr>
          <p:cNvPr id="79" name="TextBox 76"/>
          <p:cNvSpPr>
            <a:spLocks noChangeArrowheads="1"/>
          </p:cNvSpPr>
          <p:nvPr/>
        </p:nvSpPr>
        <p:spPr bwMode="auto">
          <a:xfrm>
            <a:off x="8063383" y="3357563"/>
            <a:ext cx="2963628" cy="3156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Feature:</a:t>
            </a:r>
            <a:endParaRPr lang="zh-CN" altLang="en-US" sz="1400" b="1" dirty="0">
              <a:solidFill>
                <a:srgbClr val="000000"/>
              </a:solidFill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  <a:sym typeface="Calibri" panose="020F050202020403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-VF:  Manual </a:t>
            </a:r>
            <a:r>
              <a:rPr lang="en-US" altLang="zh-CN" sz="1333" dirty="0" err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vari</a:t>
            </a: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-focal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-Z:    Motorized </a:t>
            </a:r>
            <a:r>
              <a:rPr lang="en-US" altLang="zh-CN" sz="1333" dirty="0" err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vari</a:t>
            </a: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-focal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-H:   With built-in heater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-T:     With SDI output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-A:     Built-in mic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-DP:   Dual-power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          (AC24V/DC12V)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-POC: Power over coax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-LED:  White light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-DIP:  Dip switch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-VP:    Vandal proof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-TH:   Temperature &amp; Humidity</a:t>
            </a:r>
          </a:p>
          <a:p>
            <a:pPr lvl="0">
              <a:spcBef>
                <a:spcPct val="0"/>
              </a:spcBef>
              <a:buNone/>
            </a:pP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-IL</a:t>
            </a:r>
            <a:r>
              <a:rPr lang="zh-CN" altLang="en-US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： </a:t>
            </a: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Smart Dual Light</a:t>
            </a:r>
          </a:p>
          <a:p>
            <a:pPr>
              <a:spcBef>
                <a:spcPct val="0"/>
              </a:spcBef>
              <a:buNone/>
            </a:pPr>
            <a:endParaRPr lang="en-US" altLang="zh-CN" sz="1333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0095857" y="3443565"/>
            <a:ext cx="2198847" cy="1528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-W:     Wireless</a:t>
            </a:r>
          </a:p>
          <a:p>
            <a:pPr lvl="0">
              <a:spcBef>
                <a:spcPct val="0"/>
              </a:spcBef>
            </a:pP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-IRE6:  IR 60m</a:t>
            </a:r>
          </a:p>
          <a:p>
            <a:pPr lvl="0">
              <a:spcBef>
                <a:spcPct val="0"/>
              </a:spcBef>
            </a:pP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-PIR:   PIR Camera</a:t>
            </a:r>
          </a:p>
          <a:p>
            <a:pPr lvl="0">
              <a:spcBef>
                <a:spcPct val="0"/>
              </a:spcBef>
            </a:pP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-L:      White Light</a:t>
            </a:r>
          </a:p>
          <a:p>
            <a:pPr lvl="0">
              <a:spcBef>
                <a:spcPct val="0"/>
              </a:spcBef>
            </a:pP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-S:      Siren</a:t>
            </a:r>
          </a:p>
          <a:p>
            <a:pPr lvl="0">
              <a:spcBef>
                <a:spcPct val="0"/>
              </a:spcBef>
            </a:pP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-LS:   White Light &amp; Siren</a:t>
            </a:r>
          </a:p>
          <a:p>
            <a:pPr lvl="0">
              <a:spcBef>
                <a:spcPct val="0"/>
              </a:spcBef>
            </a:pP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-PV:   </a:t>
            </a:r>
            <a:r>
              <a:rPr lang="en-US" altLang="zh-CN" sz="1333" dirty="0" err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TiOC</a:t>
            </a: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 Camera</a:t>
            </a:r>
          </a:p>
        </p:txBody>
      </p:sp>
      <p:cxnSp>
        <p:nvCxnSpPr>
          <p:cNvPr id="33" name="肘形连接符 32"/>
          <p:cNvCxnSpPr>
            <a:stCxn id="49" idx="2"/>
            <a:endCxn id="76" idx="0"/>
          </p:cNvCxnSpPr>
          <p:nvPr/>
        </p:nvCxnSpPr>
        <p:spPr bwMode="auto">
          <a:xfrm rot="5400000">
            <a:off x="7613027" y="1512918"/>
            <a:ext cx="1383077" cy="2394895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3" name="椭圆 102"/>
          <p:cNvSpPr/>
          <p:nvPr/>
        </p:nvSpPr>
        <p:spPr bwMode="auto">
          <a:xfrm>
            <a:off x="7062117" y="3339000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3530" fontAlgn="t">
              <a:spcBef>
                <a:spcPct val="0"/>
              </a:spcBef>
              <a:spcAft>
                <a:spcPct val="0"/>
              </a:spcAft>
            </a:pPr>
            <a:endParaRPr lang="zh-CN" altLang="en-US" sz="1400" dirty="0"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</a:endParaRPr>
          </a:p>
        </p:txBody>
      </p:sp>
      <p:cxnSp>
        <p:nvCxnSpPr>
          <p:cNvPr id="86" name="肘形连接符 85"/>
          <p:cNvCxnSpPr>
            <a:stCxn id="102" idx="2"/>
            <a:endCxn id="121" idx="0"/>
          </p:cNvCxnSpPr>
          <p:nvPr/>
        </p:nvCxnSpPr>
        <p:spPr bwMode="auto">
          <a:xfrm rot="5400000">
            <a:off x="9072852" y="1685275"/>
            <a:ext cx="1218153" cy="1885255"/>
          </a:xfrm>
          <a:prstGeom prst="bentConnector3">
            <a:avLst>
              <a:gd name="adj1" fmla="val 75022"/>
            </a:avLst>
          </a:prstGeom>
          <a:solidFill>
            <a:schemeClr val="accent1"/>
          </a:solidFill>
          <a:ln w="9525" cap="flat" cmpd="sng" algn="ctr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1" name="椭圆 120"/>
          <p:cNvSpPr/>
          <p:nvPr/>
        </p:nvSpPr>
        <p:spPr bwMode="auto">
          <a:xfrm>
            <a:off x="8694299" y="3236979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3530" fontAlgn="t">
              <a:spcBef>
                <a:spcPct val="0"/>
              </a:spcBef>
              <a:spcAft>
                <a:spcPct val="0"/>
              </a:spcAft>
            </a:pPr>
            <a:endParaRPr lang="zh-CN" altLang="en-US" sz="1400" dirty="0"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964785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Hybrid Inverter</a:t>
            </a:r>
          </a:p>
        </p:txBody>
      </p:sp>
      <p:sp>
        <p:nvSpPr>
          <p:cNvPr id="3" name="矩形 2"/>
          <p:cNvSpPr/>
          <p:nvPr/>
        </p:nvSpPr>
        <p:spPr bwMode="auto">
          <a:xfrm>
            <a:off x="2910806" y="1662054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HYX</a:t>
            </a:r>
            <a:endParaRPr lang="zh-CN" altLang="en-US" sz="2200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225806" y="2365509"/>
            <a:ext cx="90000" cy="725540"/>
            <a:chOff x="2686859" y="2864898"/>
            <a:chExt cx="90000" cy="725540"/>
          </a:xfrm>
        </p:grpSpPr>
        <p:cxnSp>
          <p:nvCxnSpPr>
            <p:cNvPr id="7" name="直接连接符 6"/>
            <p:cNvCxnSpPr/>
            <p:nvPr/>
          </p:nvCxnSpPr>
          <p:spPr bwMode="auto">
            <a:xfrm>
              <a:off x="2731859" y="28648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" name="椭圆 7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9" name="矩形 8"/>
          <p:cNvSpPr/>
          <p:nvPr/>
        </p:nvSpPr>
        <p:spPr bwMode="auto">
          <a:xfrm>
            <a:off x="4002796" y="1662054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0" name="直接连接符 9"/>
          <p:cNvCxnSpPr>
            <a:cxnSpLocks/>
          </p:cNvCxnSpPr>
          <p:nvPr/>
        </p:nvCxnSpPr>
        <p:spPr bwMode="auto">
          <a:xfrm>
            <a:off x="3744184" y="2022054"/>
            <a:ext cx="1551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矩形 12"/>
          <p:cNvSpPr/>
          <p:nvPr/>
        </p:nvSpPr>
        <p:spPr bwMode="auto">
          <a:xfrm>
            <a:off x="5309903" y="1662054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25K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5669805" y="2363337"/>
            <a:ext cx="90000" cy="725540"/>
            <a:chOff x="2686859" y="2864898"/>
            <a:chExt cx="90000" cy="725540"/>
          </a:xfrm>
        </p:grpSpPr>
        <p:cxnSp>
          <p:nvCxnSpPr>
            <p:cNvPr id="15" name="直接连接符 14"/>
            <p:cNvCxnSpPr/>
            <p:nvPr/>
          </p:nvCxnSpPr>
          <p:spPr bwMode="auto">
            <a:xfrm>
              <a:off x="2731859" y="28648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" name="椭圆 15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5122287" y="3190457"/>
            <a:ext cx="13532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Rated power :</a:t>
            </a:r>
          </a:p>
          <a:p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3K: 3kW</a:t>
            </a:r>
          </a:p>
          <a:p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3K6:</a:t>
            </a:r>
            <a:r>
              <a:rPr lang="zh-CN" altLang="en-US" sz="1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3.6kW</a:t>
            </a:r>
          </a:p>
          <a:p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…</a:t>
            </a:r>
          </a:p>
          <a:p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25K: 25kW</a:t>
            </a:r>
          </a:p>
        </p:txBody>
      </p:sp>
      <p:sp>
        <p:nvSpPr>
          <p:cNvPr id="21" name="矩形 20"/>
          <p:cNvSpPr/>
          <p:nvPr/>
        </p:nvSpPr>
        <p:spPr bwMode="auto">
          <a:xfrm>
            <a:off x="6648994" y="1643337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7004841" y="2352850"/>
            <a:ext cx="90000" cy="2295925"/>
            <a:chOff x="2686859" y="2864898"/>
            <a:chExt cx="90000" cy="2295925"/>
          </a:xfrm>
        </p:grpSpPr>
        <p:cxnSp>
          <p:nvCxnSpPr>
            <p:cNvPr id="23" name="直接连接符 22"/>
            <p:cNvCxnSpPr/>
            <p:nvPr/>
          </p:nvCxnSpPr>
          <p:spPr bwMode="auto">
            <a:xfrm>
              <a:off x="2731859" y="2864898"/>
              <a:ext cx="0" cy="220469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4" name="椭圆 23"/>
            <p:cNvSpPr/>
            <p:nvPr/>
          </p:nvSpPr>
          <p:spPr bwMode="auto">
            <a:xfrm>
              <a:off x="2686859" y="5070823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25" name="文本框 24"/>
          <p:cNvSpPr txBox="1"/>
          <p:nvPr/>
        </p:nvSpPr>
        <p:spPr>
          <a:xfrm>
            <a:off x="6597846" y="4851387"/>
            <a:ext cx="24699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Battery Type:</a:t>
            </a:r>
          </a:p>
          <a:p>
            <a:r>
              <a:rPr lang="en-US" altLang="zh-CN" sz="1400" dirty="0"/>
              <a:t>H: High voltage battery</a:t>
            </a:r>
          </a:p>
          <a:p>
            <a:r>
              <a:rPr lang="en-US" altLang="zh-CN" sz="1400" dirty="0"/>
              <a:t>L: Low voltage battery</a:t>
            </a:r>
          </a:p>
        </p:txBody>
      </p:sp>
      <p:sp>
        <p:nvSpPr>
          <p:cNvPr id="26" name="矩形 25"/>
          <p:cNvSpPr/>
          <p:nvPr/>
        </p:nvSpPr>
        <p:spPr bwMode="auto">
          <a:xfrm>
            <a:off x="7880288" y="1632850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8243562" y="2363337"/>
            <a:ext cx="90000" cy="725540"/>
            <a:chOff x="2686859" y="2864898"/>
            <a:chExt cx="90000" cy="725540"/>
          </a:xfrm>
        </p:grpSpPr>
        <p:cxnSp>
          <p:nvCxnSpPr>
            <p:cNvPr id="29" name="直接连接符 28"/>
            <p:cNvCxnSpPr/>
            <p:nvPr/>
          </p:nvCxnSpPr>
          <p:spPr bwMode="auto">
            <a:xfrm>
              <a:off x="2731859" y="28648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0" name="椭圆 29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34" name="文本框 33"/>
          <p:cNvSpPr txBox="1"/>
          <p:nvPr/>
        </p:nvSpPr>
        <p:spPr>
          <a:xfrm>
            <a:off x="7880288" y="3088877"/>
            <a:ext cx="26768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Grid type:</a:t>
            </a:r>
          </a:p>
          <a:p>
            <a:r>
              <a:rPr lang="en-US" altLang="zh-CN" sz="1400" dirty="0"/>
              <a:t>S: Single-phase</a:t>
            </a:r>
          </a:p>
          <a:p>
            <a:r>
              <a:rPr lang="en-US" altLang="zh-CN" sz="1400" dirty="0"/>
              <a:t>T: Three-phase</a:t>
            </a:r>
          </a:p>
        </p:txBody>
      </p:sp>
      <p:grpSp>
        <p:nvGrpSpPr>
          <p:cNvPr id="65" name="组合 64"/>
          <p:cNvGrpSpPr/>
          <p:nvPr/>
        </p:nvGrpSpPr>
        <p:grpSpPr>
          <a:xfrm>
            <a:off x="4345273" y="2400771"/>
            <a:ext cx="98748" cy="2156770"/>
            <a:chOff x="2686868" y="2864898"/>
            <a:chExt cx="90000" cy="2156770"/>
          </a:xfrm>
        </p:grpSpPr>
        <p:cxnSp>
          <p:nvCxnSpPr>
            <p:cNvPr id="66" name="直接连接符 65"/>
            <p:cNvCxnSpPr/>
            <p:nvPr/>
          </p:nvCxnSpPr>
          <p:spPr bwMode="auto">
            <a:xfrm>
              <a:off x="2731859" y="2864898"/>
              <a:ext cx="9" cy="206677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7" name="椭圆 66"/>
            <p:cNvSpPr/>
            <p:nvPr/>
          </p:nvSpPr>
          <p:spPr bwMode="auto">
            <a:xfrm>
              <a:off x="2686868" y="493166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58" name="TextBox 69">
            <a:extLst>
              <a:ext uri="{FF2B5EF4-FFF2-40B4-BE49-F238E27FC236}">
                <a16:creationId xmlns:a16="http://schemas.microsoft.com/office/drawing/2014/main" id="{DAB0E62F-A542-454D-A4B3-7B562D93EA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1389" y="3262501"/>
            <a:ext cx="1264208" cy="500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Brand</a:t>
            </a: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: </a:t>
            </a:r>
            <a:r>
              <a:rPr lang="en-US" altLang="zh-CN" sz="1400" dirty="0" err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HYXiPOWER</a:t>
            </a:r>
            <a:endParaRPr lang="zh-CN" altLang="en-US" sz="14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3586389" y="4716512"/>
            <a:ext cx="1723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latin typeface="Segoe UI" panose="020B0502040204020203" pitchFamily="34" charset="0"/>
                <a:cs typeface="Segoe UI" panose="020B0502040204020203" pitchFamily="34" charset="0"/>
              </a:rPr>
              <a:t>Product type : </a:t>
            </a:r>
          </a:p>
          <a:p>
            <a:r>
              <a:rPr lang="en-US" altLang="zh-CN" sz="1400" dirty="0">
                <a:latin typeface="Segoe UI" panose="020B0502040204020203" pitchFamily="34" charset="0"/>
                <a:cs typeface="Segoe UI" panose="020B0502040204020203" pitchFamily="34" charset="0"/>
              </a:rPr>
              <a:t>H: hybrid inverter</a:t>
            </a:r>
            <a:endParaRPr lang="zh-CN" altLang="en-US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ADBAFB3F-A7E2-DB4B-3A81-DD3E77ECB1A7}"/>
              </a:ext>
            </a:extLst>
          </p:cNvPr>
          <p:cNvCxnSpPr>
            <a:cxnSpLocks/>
          </p:cNvCxnSpPr>
          <p:nvPr/>
        </p:nvCxnSpPr>
        <p:spPr bwMode="auto">
          <a:xfrm>
            <a:off x="6320368" y="2022054"/>
            <a:ext cx="1551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973200448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Residential Battery</a:t>
            </a:r>
          </a:p>
        </p:txBody>
      </p:sp>
      <p:sp>
        <p:nvSpPr>
          <p:cNvPr id="3" name="矩形 2"/>
          <p:cNvSpPr/>
          <p:nvPr/>
        </p:nvSpPr>
        <p:spPr bwMode="auto">
          <a:xfrm>
            <a:off x="2186906" y="1154115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HYX</a:t>
            </a:r>
            <a:endParaRPr lang="zh-CN" altLang="en-US" sz="2200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2501906" y="1857570"/>
            <a:ext cx="90000" cy="725540"/>
            <a:chOff x="2686859" y="2864898"/>
            <a:chExt cx="90000" cy="725540"/>
          </a:xfrm>
        </p:grpSpPr>
        <p:cxnSp>
          <p:nvCxnSpPr>
            <p:cNvPr id="7" name="直接连接符 6"/>
            <p:cNvCxnSpPr/>
            <p:nvPr/>
          </p:nvCxnSpPr>
          <p:spPr bwMode="auto">
            <a:xfrm>
              <a:off x="2731859" y="28648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" name="椭圆 7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9" name="矩形 8"/>
          <p:cNvSpPr/>
          <p:nvPr/>
        </p:nvSpPr>
        <p:spPr bwMode="auto">
          <a:xfrm>
            <a:off x="3278896" y="1154115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0" name="直接连接符 9"/>
          <p:cNvCxnSpPr>
            <a:cxnSpLocks/>
          </p:cNvCxnSpPr>
          <p:nvPr/>
        </p:nvCxnSpPr>
        <p:spPr bwMode="auto">
          <a:xfrm>
            <a:off x="3020284" y="1514115"/>
            <a:ext cx="1551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矩形 12"/>
          <p:cNvSpPr/>
          <p:nvPr/>
        </p:nvSpPr>
        <p:spPr bwMode="auto">
          <a:xfrm>
            <a:off x="4586003" y="1154115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BDU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4945905" y="1855398"/>
            <a:ext cx="90000" cy="725540"/>
            <a:chOff x="2686859" y="2864898"/>
            <a:chExt cx="90000" cy="725540"/>
          </a:xfrm>
        </p:grpSpPr>
        <p:cxnSp>
          <p:nvCxnSpPr>
            <p:cNvPr id="15" name="直接连接符 14"/>
            <p:cNvCxnSpPr/>
            <p:nvPr/>
          </p:nvCxnSpPr>
          <p:spPr bwMode="auto">
            <a:xfrm>
              <a:off x="2731859" y="28648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" name="椭圆 15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4398387" y="2627893"/>
            <a:ext cx="13532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Sub type:</a:t>
            </a:r>
          </a:p>
          <a:p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BDU: BDU unit</a:t>
            </a:r>
          </a:p>
          <a:p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50B: 5kWh battery pack</a:t>
            </a:r>
          </a:p>
        </p:txBody>
      </p:sp>
      <p:sp>
        <p:nvSpPr>
          <p:cNvPr id="21" name="矩形 20"/>
          <p:cNvSpPr/>
          <p:nvPr/>
        </p:nvSpPr>
        <p:spPr bwMode="auto">
          <a:xfrm>
            <a:off x="5925094" y="1135398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5738955" y="2621307"/>
            <a:ext cx="14420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BDU type:</a:t>
            </a:r>
          </a:p>
          <a:p>
            <a:r>
              <a:rPr lang="en-US" altLang="zh-CN" sz="1400" dirty="0"/>
              <a:t>P: Main BDU, only for two strings batteries</a:t>
            </a:r>
          </a:p>
          <a:p>
            <a:r>
              <a:rPr lang="en-US" altLang="zh-CN" sz="1400" dirty="0"/>
              <a:t>None for sub BDU</a:t>
            </a:r>
          </a:p>
        </p:txBody>
      </p:sp>
      <p:sp>
        <p:nvSpPr>
          <p:cNvPr id="26" name="矩形 25"/>
          <p:cNvSpPr/>
          <p:nvPr/>
        </p:nvSpPr>
        <p:spPr bwMode="auto">
          <a:xfrm>
            <a:off x="7156388" y="1124911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7519662" y="1855398"/>
            <a:ext cx="90000" cy="725540"/>
            <a:chOff x="2686859" y="2864898"/>
            <a:chExt cx="90000" cy="725540"/>
          </a:xfrm>
        </p:grpSpPr>
        <p:cxnSp>
          <p:nvCxnSpPr>
            <p:cNvPr id="29" name="直接连接符 28"/>
            <p:cNvCxnSpPr/>
            <p:nvPr/>
          </p:nvCxnSpPr>
          <p:spPr bwMode="auto">
            <a:xfrm>
              <a:off x="2731859" y="28648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0" name="椭圆 29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34" name="文本框 33"/>
          <p:cNvSpPr txBox="1"/>
          <p:nvPr/>
        </p:nvSpPr>
        <p:spPr>
          <a:xfrm>
            <a:off x="7156387" y="2627893"/>
            <a:ext cx="205354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Battery Type:</a:t>
            </a:r>
          </a:p>
          <a:p>
            <a:r>
              <a:rPr lang="en-US" altLang="zh-CN" sz="1400" dirty="0"/>
              <a:t>H: High voltage battery</a:t>
            </a:r>
          </a:p>
          <a:p>
            <a:r>
              <a:rPr lang="en-US" altLang="zh-CN" sz="1400" dirty="0"/>
              <a:t>L:</a:t>
            </a:r>
            <a:r>
              <a:rPr lang="zh-CN" altLang="en-US" sz="1400" dirty="0"/>
              <a:t> </a:t>
            </a:r>
            <a:r>
              <a:rPr lang="en-US" altLang="zh-CN" sz="1400" dirty="0"/>
              <a:t>Low voltage battery</a:t>
            </a:r>
            <a:endParaRPr lang="zh-CN" altLang="en-US" sz="1400" dirty="0"/>
          </a:p>
        </p:txBody>
      </p:sp>
      <p:sp>
        <p:nvSpPr>
          <p:cNvPr id="58" name="TextBox 69">
            <a:extLst>
              <a:ext uri="{FF2B5EF4-FFF2-40B4-BE49-F238E27FC236}">
                <a16:creationId xmlns:a16="http://schemas.microsoft.com/office/drawing/2014/main" id="{DAB0E62F-A542-454D-A4B3-7B562D93EA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4723" y="2248168"/>
            <a:ext cx="1264208" cy="500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Brand</a:t>
            </a: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: </a:t>
            </a:r>
            <a:r>
              <a:rPr lang="en-US" altLang="zh-CN" sz="1400" dirty="0" err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HYXiPOWER</a:t>
            </a:r>
            <a:endParaRPr lang="zh-CN" altLang="en-US" sz="14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2906906" y="2639399"/>
            <a:ext cx="17235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latin typeface="Segoe UI" panose="020B0502040204020203" pitchFamily="34" charset="0"/>
                <a:cs typeface="Segoe UI" panose="020B0502040204020203" pitchFamily="34" charset="0"/>
              </a:rPr>
              <a:t>Product type: </a:t>
            </a:r>
          </a:p>
          <a:p>
            <a:r>
              <a:rPr lang="en-US" altLang="zh-CN" sz="1400" dirty="0">
                <a:latin typeface="Segoe UI" panose="020B0502040204020203" pitchFamily="34" charset="0"/>
                <a:cs typeface="Segoe UI" panose="020B0502040204020203" pitchFamily="34" charset="0"/>
              </a:rPr>
              <a:t>E: Energy storage system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350DF056-8246-C0C7-0710-384113FA7A9B}"/>
              </a:ext>
            </a:extLst>
          </p:cNvPr>
          <p:cNvSpPr/>
          <p:nvPr/>
        </p:nvSpPr>
        <p:spPr bwMode="auto">
          <a:xfrm>
            <a:off x="8387682" y="1124911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D9472CAF-A3FA-D336-8ADA-779732171E7B}"/>
              </a:ext>
            </a:extLst>
          </p:cNvPr>
          <p:cNvGrpSpPr/>
          <p:nvPr/>
        </p:nvGrpSpPr>
        <p:grpSpPr>
          <a:xfrm>
            <a:off x="3682072" y="1857570"/>
            <a:ext cx="90000" cy="725540"/>
            <a:chOff x="2686859" y="2864898"/>
            <a:chExt cx="90000" cy="725540"/>
          </a:xfrm>
        </p:grpSpPr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BB7F2919-ED23-FD4A-093B-9515B532C4BF}"/>
                </a:ext>
              </a:extLst>
            </p:cNvPr>
            <p:cNvCxnSpPr/>
            <p:nvPr/>
          </p:nvCxnSpPr>
          <p:spPr bwMode="auto">
            <a:xfrm>
              <a:off x="2731859" y="28648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BAE5F8FF-192C-1354-992A-FB4B4F671A2B}"/>
                </a:ext>
              </a:extLst>
            </p:cNvPr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466D7647-56C9-26C8-D6AE-55DEA45BDD5F}"/>
              </a:ext>
            </a:extLst>
          </p:cNvPr>
          <p:cNvGrpSpPr/>
          <p:nvPr/>
        </p:nvGrpSpPr>
        <p:grpSpPr>
          <a:xfrm>
            <a:off x="6280416" y="1855398"/>
            <a:ext cx="90000" cy="725540"/>
            <a:chOff x="2686859" y="2864898"/>
            <a:chExt cx="90000" cy="725540"/>
          </a:xfrm>
        </p:grpSpPr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901715F1-E604-A3C3-B4BD-E4BD3013AFA8}"/>
                </a:ext>
              </a:extLst>
            </p:cNvPr>
            <p:cNvCxnSpPr/>
            <p:nvPr/>
          </p:nvCxnSpPr>
          <p:spPr bwMode="auto">
            <a:xfrm>
              <a:off x="2731859" y="28648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BADEB4AB-C27F-CE2E-1836-EE5FDA438BCC}"/>
                </a:ext>
              </a:extLst>
            </p:cNvPr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956450D1-2A9E-BA19-C74F-2C3DADECC6A9}"/>
              </a:ext>
            </a:extLst>
          </p:cNvPr>
          <p:cNvGrpSpPr/>
          <p:nvPr/>
        </p:nvGrpSpPr>
        <p:grpSpPr>
          <a:xfrm>
            <a:off x="8735094" y="1855398"/>
            <a:ext cx="90000" cy="725540"/>
            <a:chOff x="2686859" y="2864898"/>
            <a:chExt cx="90000" cy="725540"/>
          </a:xfrm>
        </p:grpSpPr>
        <p:cxnSp>
          <p:nvCxnSpPr>
            <p:cNvPr id="32" name="直接连接符 31">
              <a:extLst>
                <a:ext uri="{FF2B5EF4-FFF2-40B4-BE49-F238E27FC236}">
                  <a16:creationId xmlns:a16="http://schemas.microsoft.com/office/drawing/2014/main" id="{0E1A22F6-7A23-7092-0F36-6AB321DC7F5E}"/>
                </a:ext>
              </a:extLst>
            </p:cNvPr>
            <p:cNvCxnSpPr/>
            <p:nvPr/>
          </p:nvCxnSpPr>
          <p:spPr bwMode="auto">
            <a:xfrm>
              <a:off x="2731859" y="28648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3" name="椭圆 32">
              <a:extLst>
                <a:ext uri="{FF2B5EF4-FFF2-40B4-BE49-F238E27FC236}">
                  <a16:creationId xmlns:a16="http://schemas.microsoft.com/office/drawing/2014/main" id="{A98631DC-C971-D34F-BE74-2E49E0A38C5E}"/>
                </a:ext>
              </a:extLst>
            </p:cNvPr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35" name="文本框 34">
            <a:extLst>
              <a:ext uri="{FF2B5EF4-FFF2-40B4-BE49-F238E27FC236}">
                <a16:creationId xmlns:a16="http://schemas.microsoft.com/office/drawing/2014/main" id="{AB9D6733-524C-B891-28CA-13643D44CC98}"/>
              </a:ext>
            </a:extLst>
          </p:cNvPr>
          <p:cNvSpPr txBox="1"/>
          <p:nvPr/>
        </p:nvSpPr>
        <p:spPr>
          <a:xfrm>
            <a:off x="9398592" y="2121606"/>
            <a:ext cx="205354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Generation:</a:t>
            </a:r>
          </a:p>
          <a:p>
            <a:r>
              <a:rPr lang="en-US" altLang="zh-CN" sz="1400" dirty="0"/>
              <a:t>2: 2nd generation</a:t>
            </a:r>
          </a:p>
          <a:p>
            <a:r>
              <a:rPr lang="en-US" altLang="zh-CN" sz="1400" dirty="0"/>
              <a:t>None for 1st generation</a:t>
            </a: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E88D2FEE-1F07-F6BA-638B-16EBB848FD7D}"/>
              </a:ext>
            </a:extLst>
          </p:cNvPr>
          <p:cNvSpPr/>
          <p:nvPr/>
        </p:nvSpPr>
        <p:spPr bwMode="auto">
          <a:xfrm>
            <a:off x="3442787" y="4311994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HYX</a:t>
            </a:r>
            <a:endParaRPr lang="zh-CN" altLang="en-US" sz="2200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7066D519-331C-BA58-8042-F5E4C4099F6E}"/>
              </a:ext>
            </a:extLst>
          </p:cNvPr>
          <p:cNvGrpSpPr/>
          <p:nvPr/>
        </p:nvGrpSpPr>
        <p:grpSpPr>
          <a:xfrm>
            <a:off x="3757787" y="5015449"/>
            <a:ext cx="90000" cy="725540"/>
            <a:chOff x="2686859" y="2864898"/>
            <a:chExt cx="90000" cy="725540"/>
          </a:xfrm>
        </p:grpSpPr>
        <p:cxnSp>
          <p:nvCxnSpPr>
            <p:cNvPr id="38" name="直接连接符 37">
              <a:extLst>
                <a:ext uri="{FF2B5EF4-FFF2-40B4-BE49-F238E27FC236}">
                  <a16:creationId xmlns:a16="http://schemas.microsoft.com/office/drawing/2014/main" id="{277CB869-7106-8763-D268-7FAFD68C21E6}"/>
                </a:ext>
              </a:extLst>
            </p:cNvPr>
            <p:cNvCxnSpPr/>
            <p:nvPr/>
          </p:nvCxnSpPr>
          <p:spPr bwMode="auto">
            <a:xfrm>
              <a:off x="2731859" y="28648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9" name="椭圆 38">
              <a:extLst>
                <a:ext uri="{FF2B5EF4-FFF2-40B4-BE49-F238E27FC236}">
                  <a16:creationId xmlns:a16="http://schemas.microsoft.com/office/drawing/2014/main" id="{3132F4B6-12ED-F15B-EAE0-F09CF6AEF263}"/>
                </a:ext>
              </a:extLst>
            </p:cNvPr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40" name="矩形 39">
            <a:extLst>
              <a:ext uri="{FF2B5EF4-FFF2-40B4-BE49-F238E27FC236}">
                <a16:creationId xmlns:a16="http://schemas.microsoft.com/office/drawing/2014/main" id="{BD748574-B460-C9DC-6E13-132F9C2E7764}"/>
              </a:ext>
            </a:extLst>
          </p:cNvPr>
          <p:cNvSpPr/>
          <p:nvPr/>
        </p:nvSpPr>
        <p:spPr bwMode="auto">
          <a:xfrm>
            <a:off x="4534777" y="4311994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41" name="直接连接符 40">
            <a:extLst>
              <a:ext uri="{FF2B5EF4-FFF2-40B4-BE49-F238E27FC236}">
                <a16:creationId xmlns:a16="http://schemas.microsoft.com/office/drawing/2014/main" id="{436A4E6E-8358-B2AD-6AD3-FFFB4D80F833}"/>
              </a:ext>
            </a:extLst>
          </p:cNvPr>
          <p:cNvCxnSpPr>
            <a:cxnSpLocks/>
          </p:cNvCxnSpPr>
          <p:nvPr/>
        </p:nvCxnSpPr>
        <p:spPr bwMode="auto">
          <a:xfrm>
            <a:off x="4276165" y="4671994"/>
            <a:ext cx="1551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2" name="矩形 41">
            <a:extLst>
              <a:ext uri="{FF2B5EF4-FFF2-40B4-BE49-F238E27FC236}">
                <a16:creationId xmlns:a16="http://schemas.microsoft.com/office/drawing/2014/main" id="{02B5AA1F-0BC0-066C-3770-EE46B67A632A}"/>
              </a:ext>
            </a:extLst>
          </p:cNvPr>
          <p:cNvSpPr/>
          <p:nvPr/>
        </p:nvSpPr>
        <p:spPr bwMode="auto">
          <a:xfrm>
            <a:off x="5841884" y="4311994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200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B39FC380-6594-25C7-93D5-CEA162C29B8C}"/>
              </a:ext>
            </a:extLst>
          </p:cNvPr>
          <p:cNvGrpSpPr/>
          <p:nvPr/>
        </p:nvGrpSpPr>
        <p:grpSpPr>
          <a:xfrm>
            <a:off x="6201786" y="5013277"/>
            <a:ext cx="90000" cy="725540"/>
            <a:chOff x="2686859" y="2864898"/>
            <a:chExt cx="90000" cy="725540"/>
          </a:xfrm>
        </p:grpSpPr>
        <p:cxnSp>
          <p:nvCxnSpPr>
            <p:cNvPr id="44" name="直接连接符 43">
              <a:extLst>
                <a:ext uri="{FF2B5EF4-FFF2-40B4-BE49-F238E27FC236}">
                  <a16:creationId xmlns:a16="http://schemas.microsoft.com/office/drawing/2014/main" id="{218BC94F-5A4F-8293-68C2-1340675658E7}"/>
                </a:ext>
              </a:extLst>
            </p:cNvPr>
            <p:cNvCxnSpPr/>
            <p:nvPr/>
          </p:nvCxnSpPr>
          <p:spPr bwMode="auto">
            <a:xfrm>
              <a:off x="2731859" y="28648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5" name="椭圆 44">
              <a:extLst>
                <a:ext uri="{FF2B5EF4-FFF2-40B4-BE49-F238E27FC236}">
                  <a16:creationId xmlns:a16="http://schemas.microsoft.com/office/drawing/2014/main" id="{2C02F46D-E4C8-C09C-6F08-905637D99800}"/>
                </a:ext>
              </a:extLst>
            </p:cNvPr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cxnSp>
        <p:nvCxnSpPr>
          <p:cNvPr id="46" name="直接连接符 45">
            <a:extLst>
              <a:ext uri="{FF2B5EF4-FFF2-40B4-BE49-F238E27FC236}">
                <a16:creationId xmlns:a16="http://schemas.microsoft.com/office/drawing/2014/main" id="{9C2A2A23-0F77-7ABE-4CB4-A9063DD61534}"/>
              </a:ext>
            </a:extLst>
          </p:cNvPr>
          <p:cNvCxnSpPr>
            <a:cxnSpLocks/>
          </p:cNvCxnSpPr>
          <p:nvPr/>
        </p:nvCxnSpPr>
        <p:spPr bwMode="auto">
          <a:xfrm>
            <a:off x="6886844" y="4675309"/>
            <a:ext cx="1551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7" name="矩形 46">
            <a:extLst>
              <a:ext uri="{FF2B5EF4-FFF2-40B4-BE49-F238E27FC236}">
                <a16:creationId xmlns:a16="http://schemas.microsoft.com/office/drawing/2014/main" id="{2DC1C387-F490-5CFC-AC78-F9979FAA82E1}"/>
              </a:ext>
            </a:extLst>
          </p:cNvPr>
          <p:cNvSpPr/>
          <p:nvPr/>
        </p:nvSpPr>
        <p:spPr bwMode="auto">
          <a:xfrm>
            <a:off x="7180975" y="4293277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8" name="TextBox 69">
            <a:extLst>
              <a:ext uri="{FF2B5EF4-FFF2-40B4-BE49-F238E27FC236}">
                <a16:creationId xmlns:a16="http://schemas.microsoft.com/office/drawing/2014/main" id="{86A10D8A-3539-31DB-C2A9-21D95975CB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7470" y="5193678"/>
            <a:ext cx="1264208" cy="500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Brand</a:t>
            </a: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: </a:t>
            </a:r>
            <a:r>
              <a:rPr lang="en-US" altLang="zh-CN" sz="1400" dirty="0" err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HYXiPOWER</a:t>
            </a:r>
            <a:endParaRPr lang="zh-CN" altLang="en-US" sz="14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80532399-3822-821E-4C79-50B09D85945E}"/>
              </a:ext>
            </a:extLst>
          </p:cNvPr>
          <p:cNvSpPr txBox="1"/>
          <p:nvPr/>
        </p:nvSpPr>
        <p:spPr>
          <a:xfrm>
            <a:off x="154162" y="1514115"/>
            <a:ext cx="13468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/>
              <a:t>Model Name</a:t>
            </a:r>
            <a:endParaRPr lang="zh-CN" altLang="en-US" sz="1600" dirty="0"/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41249CB0-16AF-D429-46D9-F1B0DF801E6B}"/>
              </a:ext>
            </a:extLst>
          </p:cNvPr>
          <p:cNvSpPr txBox="1"/>
          <p:nvPr/>
        </p:nvSpPr>
        <p:spPr>
          <a:xfrm>
            <a:off x="154162" y="4640887"/>
            <a:ext cx="1473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/>
              <a:t>System Name</a:t>
            </a:r>
            <a:endParaRPr lang="zh-CN" altLang="en-US" sz="1600" dirty="0"/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775ECDE9-DDC7-E430-77B9-ABD6D8704900}"/>
              </a:ext>
            </a:extLst>
          </p:cNvPr>
          <p:cNvSpPr txBox="1"/>
          <p:nvPr/>
        </p:nvSpPr>
        <p:spPr>
          <a:xfrm>
            <a:off x="4109772" y="5690644"/>
            <a:ext cx="17235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latin typeface="Segoe UI" panose="020B0502040204020203" pitchFamily="34" charset="0"/>
                <a:cs typeface="Segoe UI" panose="020B0502040204020203" pitchFamily="34" charset="0"/>
              </a:rPr>
              <a:t>Product type: </a:t>
            </a:r>
          </a:p>
          <a:p>
            <a:r>
              <a:rPr lang="en-US" altLang="zh-CN" sz="1400" dirty="0">
                <a:latin typeface="Segoe UI" panose="020B0502040204020203" pitchFamily="34" charset="0"/>
                <a:cs typeface="Segoe UI" panose="020B0502040204020203" pitchFamily="34" charset="0"/>
              </a:rPr>
              <a:t>E: Energy storage system</a:t>
            </a:r>
          </a:p>
        </p:txBody>
      </p: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B6E0BF12-50DC-6C3E-9C6D-6EC49636BC9B}"/>
              </a:ext>
            </a:extLst>
          </p:cNvPr>
          <p:cNvGrpSpPr/>
          <p:nvPr/>
        </p:nvGrpSpPr>
        <p:grpSpPr>
          <a:xfrm>
            <a:off x="4945904" y="5015449"/>
            <a:ext cx="90000" cy="725540"/>
            <a:chOff x="2686859" y="2864898"/>
            <a:chExt cx="90000" cy="725540"/>
          </a:xfrm>
        </p:grpSpPr>
        <p:cxnSp>
          <p:nvCxnSpPr>
            <p:cNvPr id="53" name="直接连接符 52">
              <a:extLst>
                <a:ext uri="{FF2B5EF4-FFF2-40B4-BE49-F238E27FC236}">
                  <a16:creationId xmlns:a16="http://schemas.microsoft.com/office/drawing/2014/main" id="{89264AB2-EFAB-1407-8A17-FCAD9903121C}"/>
                </a:ext>
              </a:extLst>
            </p:cNvPr>
            <p:cNvCxnSpPr/>
            <p:nvPr/>
          </p:nvCxnSpPr>
          <p:spPr bwMode="auto">
            <a:xfrm>
              <a:off x="2731859" y="28648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4" name="椭圆 53">
              <a:extLst>
                <a:ext uri="{FF2B5EF4-FFF2-40B4-BE49-F238E27FC236}">
                  <a16:creationId xmlns:a16="http://schemas.microsoft.com/office/drawing/2014/main" id="{C4031282-DF45-9A19-7665-C359C7AD3EC7}"/>
                </a:ext>
              </a:extLst>
            </p:cNvPr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55" name="文本框 54">
            <a:extLst>
              <a:ext uri="{FF2B5EF4-FFF2-40B4-BE49-F238E27FC236}">
                <a16:creationId xmlns:a16="http://schemas.microsoft.com/office/drawing/2014/main" id="{D556DF50-471F-1509-1E97-2D47873F528F}"/>
              </a:ext>
            </a:extLst>
          </p:cNvPr>
          <p:cNvSpPr txBox="1"/>
          <p:nvPr/>
        </p:nvSpPr>
        <p:spPr>
          <a:xfrm>
            <a:off x="8139363" y="5193678"/>
            <a:ext cx="205354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Battery Type:</a:t>
            </a:r>
          </a:p>
          <a:p>
            <a:r>
              <a:rPr lang="en-US" altLang="zh-CN" sz="1400" dirty="0"/>
              <a:t>H: High voltage battery</a:t>
            </a:r>
          </a:p>
          <a:p>
            <a:r>
              <a:rPr lang="en-US" altLang="zh-CN" sz="1400" dirty="0"/>
              <a:t>L:</a:t>
            </a:r>
            <a:r>
              <a:rPr lang="zh-CN" altLang="en-US" sz="1400" dirty="0"/>
              <a:t> </a:t>
            </a:r>
            <a:r>
              <a:rPr lang="en-US" altLang="zh-CN" sz="1400" dirty="0"/>
              <a:t>Low voltage battery</a:t>
            </a:r>
            <a:endParaRPr lang="zh-CN" altLang="en-US" sz="1400" dirty="0"/>
          </a:p>
        </p:txBody>
      </p:sp>
      <p:grpSp>
        <p:nvGrpSpPr>
          <p:cNvPr id="60" name="组合 59">
            <a:extLst>
              <a:ext uri="{FF2B5EF4-FFF2-40B4-BE49-F238E27FC236}">
                <a16:creationId xmlns:a16="http://schemas.microsoft.com/office/drawing/2014/main" id="{DFA17C47-3A4F-DC26-0F79-5D675D6B8348}"/>
              </a:ext>
            </a:extLst>
          </p:cNvPr>
          <p:cNvGrpSpPr/>
          <p:nvPr/>
        </p:nvGrpSpPr>
        <p:grpSpPr>
          <a:xfrm>
            <a:off x="7506715" y="5013277"/>
            <a:ext cx="90000" cy="725540"/>
            <a:chOff x="2686859" y="2864898"/>
            <a:chExt cx="90000" cy="725540"/>
          </a:xfrm>
        </p:grpSpPr>
        <p:cxnSp>
          <p:nvCxnSpPr>
            <p:cNvPr id="62" name="直接连接符 61">
              <a:extLst>
                <a:ext uri="{FF2B5EF4-FFF2-40B4-BE49-F238E27FC236}">
                  <a16:creationId xmlns:a16="http://schemas.microsoft.com/office/drawing/2014/main" id="{829462CB-9429-DA60-9499-CF6673C9A8FE}"/>
                </a:ext>
              </a:extLst>
            </p:cNvPr>
            <p:cNvCxnSpPr/>
            <p:nvPr/>
          </p:nvCxnSpPr>
          <p:spPr bwMode="auto">
            <a:xfrm>
              <a:off x="2731859" y="28648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3" name="椭圆 62">
              <a:extLst>
                <a:ext uri="{FF2B5EF4-FFF2-40B4-BE49-F238E27FC236}">
                  <a16:creationId xmlns:a16="http://schemas.microsoft.com/office/drawing/2014/main" id="{BD552469-ED83-6DDF-49EE-C3B6489421D2}"/>
                </a:ext>
              </a:extLst>
            </p:cNvPr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64" name="文本框 63">
            <a:extLst>
              <a:ext uri="{FF2B5EF4-FFF2-40B4-BE49-F238E27FC236}">
                <a16:creationId xmlns:a16="http://schemas.microsoft.com/office/drawing/2014/main" id="{B28AB3A8-8356-9BBF-CADD-85EF145CCF8F}"/>
              </a:ext>
            </a:extLst>
          </p:cNvPr>
          <p:cNvSpPr txBox="1"/>
          <p:nvPr/>
        </p:nvSpPr>
        <p:spPr>
          <a:xfrm>
            <a:off x="5751643" y="5695772"/>
            <a:ext cx="205354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Battery capacity:</a:t>
            </a:r>
          </a:p>
          <a:p>
            <a:r>
              <a:rPr lang="en-US" altLang="zh-CN" sz="1400" dirty="0"/>
              <a:t>50: 5.3kWh, 1 pack</a:t>
            </a:r>
          </a:p>
          <a:p>
            <a:r>
              <a:rPr lang="en-US" altLang="zh-CN" sz="1400" dirty="0"/>
              <a:t>100: 10.6kWh, 2 packs</a:t>
            </a:r>
          </a:p>
          <a:p>
            <a:r>
              <a:rPr lang="en-US" altLang="zh-CN" sz="1400" dirty="0"/>
              <a:t>150: 15.9kWh, 3 packs</a:t>
            </a:r>
          </a:p>
          <a:p>
            <a:r>
              <a:rPr lang="en-US" altLang="zh-CN" sz="1400" dirty="0"/>
              <a:t>200: 21.2kWh, 4 packs</a:t>
            </a:r>
            <a:endParaRPr lang="zh-CN" altLang="en-US" sz="1400" dirty="0"/>
          </a:p>
        </p:txBody>
      </p:sp>
      <p:cxnSp>
        <p:nvCxnSpPr>
          <p:cNvPr id="68" name="直接连接符 67">
            <a:extLst>
              <a:ext uri="{FF2B5EF4-FFF2-40B4-BE49-F238E27FC236}">
                <a16:creationId xmlns:a16="http://schemas.microsoft.com/office/drawing/2014/main" id="{D59F32A2-71F7-0F17-EEB0-D88C97880D3D}"/>
              </a:ext>
            </a:extLst>
          </p:cNvPr>
          <p:cNvCxnSpPr>
            <a:cxnSpLocks/>
          </p:cNvCxnSpPr>
          <p:nvPr/>
        </p:nvCxnSpPr>
        <p:spPr bwMode="auto">
          <a:xfrm>
            <a:off x="6886844" y="1514115"/>
            <a:ext cx="1551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874964956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C&amp;I ESS</a:t>
            </a:r>
          </a:p>
        </p:txBody>
      </p:sp>
      <p:sp>
        <p:nvSpPr>
          <p:cNvPr id="3" name="矩形 2"/>
          <p:cNvSpPr/>
          <p:nvPr/>
        </p:nvSpPr>
        <p:spPr bwMode="auto">
          <a:xfrm>
            <a:off x="2910806" y="1662054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HYX</a:t>
            </a:r>
            <a:endParaRPr lang="zh-CN" altLang="en-US" sz="2200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225806" y="2365509"/>
            <a:ext cx="90000" cy="725540"/>
            <a:chOff x="2686859" y="2864898"/>
            <a:chExt cx="90000" cy="725540"/>
          </a:xfrm>
        </p:grpSpPr>
        <p:cxnSp>
          <p:nvCxnSpPr>
            <p:cNvPr id="7" name="直接连接符 6"/>
            <p:cNvCxnSpPr/>
            <p:nvPr/>
          </p:nvCxnSpPr>
          <p:spPr bwMode="auto">
            <a:xfrm>
              <a:off x="2731859" y="28648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" name="椭圆 7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9" name="矩形 8"/>
          <p:cNvSpPr/>
          <p:nvPr/>
        </p:nvSpPr>
        <p:spPr bwMode="auto">
          <a:xfrm>
            <a:off x="4002796" y="1662054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EL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0" name="直接连接符 9"/>
          <p:cNvCxnSpPr>
            <a:cxnSpLocks/>
          </p:cNvCxnSpPr>
          <p:nvPr/>
        </p:nvCxnSpPr>
        <p:spPr bwMode="auto">
          <a:xfrm>
            <a:off x="3744184" y="2022054"/>
            <a:ext cx="1551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矩形 12"/>
          <p:cNvSpPr/>
          <p:nvPr/>
        </p:nvSpPr>
        <p:spPr bwMode="auto">
          <a:xfrm>
            <a:off x="5309903" y="1662054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232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5669805" y="2363337"/>
            <a:ext cx="90000" cy="725540"/>
            <a:chOff x="2686859" y="2864898"/>
            <a:chExt cx="90000" cy="725540"/>
          </a:xfrm>
        </p:grpSpPr>
        <p:cxnSp>
          <p:nvCxnSpPr>
            <p:cNvPr id="15" name="直接连接符 14"/>
            <p:cNvCxnSpPr/>
            <p:nvPr/>
          </p:nvCxnSpPr>
          <p:spPr bwMode="auto">
            <a:xfrm>
              <a:off x="2731859" y="28648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" name="椭圆 15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5122287" y="3190457"/>
            <a:ext cx="13532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ESS capacity :</a:t>
            </a:r>
          </a:p>
          <a:p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232: 232kWh</a:t>
            </a:r>
          </a:p>
          <a:p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372: 372kWh</a:t>
            </a:r>
          </a:p>
        </p:txBody>
      </p:sp>
      <p:sp>
        <p:nvSpPr>
          <p:cNvPr id="21" name="矩形 20"/>
          <p:cNvSpPr/>
          <p:nvPr/>
        </p:nvSpPr>
        <p:spPr bwMode="auto">
          <a:xfrm>
            <a:off x="6648994" y="1643337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P2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7004841" y="2352850"/>
            <a:ext cx="90000" cy="2295925"/>
            <a:chOff x="2686859" y="2864898"/>
            <a:chExt cx="90000" cy="2295925"/>
          </a:xfrm>
        </p:grpSpPr>
        <p:cxnSp>
          <p:nvCxnSpPr>
            <p:cNvPr id="23" name="直接连接符 22"/>
            <p:cNvCxnSpPr/>
            <p:nvPr/>
          </p:nvCxnSpPr>
          <p:spPr bwMode="auto">
            <a:xfrm>
              <a:off x="2731859" y="2864898"/>
              <a:ext cx="0" cy="220469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4" name="椭圆 23"/>
            <p:cNvSpPr/>
            <p:nvPr/>
          </p:nvSpPr>
          <p:spPr bwMode="auto">
            <a:xfrm>
              <a:off x="2686859" y="5070823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25" name="文本框 24"/>
          <p:cNvSpPr txBox="1"/>
          <p:nvPr/>
        </p:nvSpPr>
        <p:spPr>
          <a:xfrm>
            <a:off x="6597847" y="4851387"/>
            <a:ext cx="26768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Charge rate:</a:t>
            </a:r>
          </a:p>
          <a:p>
            <a:r>
              <a:rPr lang="en-US" altLang="zh-CN" sz="1400" dirty="0">
                <a:latin typeface="Segoe UI" panose="020B0502040204020203" pitchFamily="34" charset="0"/>
                <a:cs typeface="Segoe UI" panose="020B0502040204020203" pitchFamily="34" charset="0"/>
              </a:rPr>
              <a:t>P2</a:t>
            </a:r>
            <a:r>
              <a:rPr lang="zh-CN" alt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：</a:t>
            </a:r>
            <a:r>
              <a:rPr lang="en-US" altLang="zh-CN" sz="1400" dirty="0">
                <a:latin typeface="Segoe UI" panose="020B0502040204020203" pitchFamily="34" charset="0"/>
                <a:cs typeface="Segoe UI" panose="020B0502040204020203" pitchFamily="34" charset="0"/>
              </a:rPr>
              <a:t>Use 2h to charge full</a:t>
            </a:r>
          </a:p>
          <a:p>
            <a:r>
              <a:rPr lang="en-US" altLang="zh-CN" sz="1400" dirty="0">
                <a:latin typeface="Segoe UI" panose="020B0502040204020203" pitchFamily="34" charset="0"/>
                <a:cs typeface="Segoe UI" panose="020B0502040204020203" pitchFamily="34" charset="0"/>
              </a:rPr>
              <a:t>P1</a:t>
            </a:r>
            <a:r>
              <a:rPr lang="zh-CN" alt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：</a:t>
            </a:r>
            <a:r>
              <a:rPr lang="en-US" altLang="zh-CN" sz="1400" dirty="0">
                <a:latin typeface="Segoe UI" panose="020B0502040204020203" pitchFamily="34" charset="0"/>
                <a:cs typeface="Segoe UI" panose="020B0502040204020203" pitchFamily="34" charset="0"/>
              </a:rPr>
              <a:t>Use 1h to charge full</a:t>
            </a:r>
          </a:p>
        </p:txBody>
      </p:sp>
      <p:sp>
        <p:nvSpPr>
          <p:cNvPr id="26" name="矩形 25"/>
          <p:cNvSpPr/>
          <p:nvPr/>
        </p:nvSpPr>
        <p:spPr bwMode="auto">
          <a:xfrm>
            <a:off x="7880288" y="1632850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DC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8243562" y="2363337"/>
            <a:ext cx="90000" cy="725540"/>
            <a:chOff x="2686859" y="2864898"/>
            <a:chExt cx="90000" cy="725540"/>
          </a:xfrm>
        </p:grpSpPr>
        <p:cxnSp>
          <p:nvCxnSpPr>
            <p:cNvPr id="29" name="直接连接符 28"/>
            <p:cNvCxnSpPr/>
            <p:nvPr/>
          </p:nvCxnSpPr>
          <p:spPr bwMode="auto">
            <a:xfrm>
              <a:off x="2731859" y="28648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0" name="椭圆 29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34" name="文本框 33"/>
          <p:cNvSpPr txBox="1"/>
          <p:nvPr/>
        </p:nvSpPr>
        <p:spPr>
          <a:xfrm>
            <a:off x="7880288" y="3088877"/>
            <a:ext cx="26768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Output Type:</a:t>
            </a:r>
          </a:p>
          <a:p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DC: DC Output</a:t>
            </a:r>
          </a:p>
          <a:p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None by default, AC output</a:t>
            </a:r>
          </a:p>
        </p:txBody>
      </p:sp>
      <p:grpSp>
        <p:nvGrpSpPr>
          <p:cNvPr id="65" name="组合 64"/>
          <p:cNvGrpSpPr/>
          <p:nvPr/>
        </p:nvGrpSpPr>
        <p:grpSpPr>
          <a:xfrm>
            <a:off x="4345273" y="2400771"/>
            <a:ext cx="98748" cy="2156770"/>
            <a:chOff x="2686868" y="2864898"/>
            <a:chExt cx="90000" cy="2156770"/>
          </a:xfrm>
        </p:grpSpPr>
        <p:cxnSp>
          <p:nvCxnSpPr>
            <p:cNvPr id="66" name="直接连接符 65"/>
            <p:cNvCxnSpPr/>
            <p:nvPr/>
          </p:nvCxnSpPr>
          <p:spPr bwMode="auto">
            <a:xfrm>
              <a:off x="2731859" y="2864898"/>
              <a:ext cx="9" cy="206677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7" name="椭圆 66"/>
            <p:cNvSpPr/>
            <p:nvPr/>
          </p:nvSpPr>
          <p:spPr bwMode="auto">
            <a:xfrm>
              <a:off x="2686868" y="493166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58" name="TextBox 69">
            <a:extLst>
              <a:ext uri="{FF2B5EF4-FFF2-40B4-BE49-F238E27FC236}">
                <a16:creationId xmlns:a16="http://schemas.microsoft.com/office/drawing/2014/main" id="{DAB0E62F-A542-454D-A4B3-7B562D93EA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1389" y="3262501"/>
            <a:ext cx="1264208" cy="500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Brand</a:t>
            </a: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: </a:t>
            </a:r>
            <a:r>
              <a:rPr lang="en-US" altLang="zh-CN" sz="1400" dirty="0" err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HYXiPOWER</a:t>
            </a:r>
            <a:endParaRPr lang="zh-CN" altLang="en-US" sz="14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3586389" y="4716512"/>
            <a:ext cx="17235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latin typeface="Segoe UI" panose="020B0502040204020203" pitchFamily="34" charset="0"/>
                <a:cs typeface="Segoe UI" panose="020B0502040204020203" pitchFamily="34" charset="0"/>
              </a:rPr>
              <a:t>Product type : </a:t>
            </a:r>
          </a:p>
          <a:p>
            <a:r>
              <a:rPr lang="en-US" altLang="zh-CN" sz="1400" dirty="0">
                <a:latin typeface="Segoe UI" panose="020B0502040204020203" pitchFamily="34" charset="0"/>
                <a:cs typeface="Segoe UI" panose="020B0502040204020203" pitchFamily="34" charset="0"/>
              </a:rPr>
              <a:t>E: Energy storage system</a:t>
            </a:r>
          </a:p>
          <a:p>
            <a:r>
              <a:rPr lang="en-US" altLang="zh-CN" sz="1400" dirty="0">
                <a:latin typeface="Segoe UI" panose="020B0502040204020203" pitchFamily="34" charset="0"/>
                <a:cs typeface="Segoe UI" panose="020B0502040204020203" pitchFamily="34" charset="0"/>
              </a:rPr>
              <a:t>L:Liquid Cooling</a:t>
            </a: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A5FCD74B-CF1B-8157-0313-48D07549C337}"/>
              </a:ext>
            </a:extLst>
          </p:cNvPr>
          <p:cNvCxnSpPr>
            <a:cxnSpLocks/>
          </p:cNvCxnSpPr>
          <p:nvPr/>
        </p:nvCxnSpPr>
        <p:spPr bwMode="auto">
          <a:xfrm>
            <a:off x="7602638" y="2025369"/>
            <a:ext cx="1551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5241423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HDCVI Cooper Series (Camera &amp; Recorder)</a:t>
            </a:r>
            <a:endParaRPr lang="zh-CN" altLang="en-US" dirty="0"/>
          </a:p>
        </p:txBody>
      </p:sp>
      <p:grpSp>
        <p:nvGrpSpPr>
          <p:cNvPr id="5122" name="组合 157"/>
          <p:cNvGrpSpPr/>
          <p:nvPr/>
        </p:nvGrpSpPr>
        <p:grpSpPr>
          <a:xfrm>
            <a:off x="1198033" y="1193378"/>
            <a:ext cx="9889913" cy="2996764"/>
            <a:chOff x="849" y="2201"/>
            <a:chExt cx="11681" cy="3540"/>
          </a:xfrm>
        </p:grpSpPr>
        <p:sp>
          <p:nvSpPr>
            <p:cNvPr id="22" name="TextBox 69"/>
            <p:cNvSpPr>
              <a:spLocks noChangeArrowheads="1"/>
            </p:cNvSpPr>
            <p:nvPr/>
          </p:nvSpPr>
          <p:spPr bwMode="auto">
            <a:xfrm>
              <a:off x="849" y="3941"/>
              <a:ext cx="954" cy="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1" rIns="68580" bIns="34291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buFontTx/>
                <a:buNone/>
              </a:pPr>
              <a:r>
                <a:rPr lang="en-US" altLang="zh-CN" sz="1400" b="1" noProof="1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anose="020F0502020204030204" pitchFamily="34" charset="0"/>
                </a:rPr>
                <a:t>Brand</a:t>
              </a:r>
              <a:r>
                <a:rPr lang="en-US" altLang="zh-CN" sz="1400" noProof="1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anose="020F0502020204030204" pitchFamily="34" charset="0"/>
                </a:rPr>
                <a:t>: </a:t>
              </a:r>
            </a:p>
            <a:p>
              <a:pPr eaLnBrk="1" fontAlgn="base" hangingPunct="1">
                <a:spcBef>
                  <a:spcPct val="0"/>
                </a:spcBef>
                <a:buFontTx/>
                <a:buNone/>
              </a:pPr>
              <a:r>
                <a:rPr lang="en-US" altLang="zh-CN" sz="1333" noProof="1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anose="020F0502020204030204" pitchFamily="34" charset="0"/>
                </a:rPr>
                <a:t>Dahua</a:t>
              </a:r>
              <a:endParaRPr lang="zh-CN" altLang="en-US" sz="1333" noProof="1"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endParaRPr>
            </a:p>
          </p:txBody>
        </p:sp>
        <p:sp>
          <p:nvSpPr>
            <p:cNvPr id="5124" name="TextBox 69"/>
            <p:cNvSpPr/>
            <p:nvPr/>
          </p:nvSpPr>
          <p:spPr>
            <a:xfrm>
              <a:off x="2230" y="3941"/>
              <a:ext cx="1036" cy="56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68580" tIns="34291" rIns="68580" bIns="34291" anchor="t">
              <a:spAutoFit/>
            </a:bodyPr>
            <a:lstStyle/>
            <a:p>
              <a:r>
                <a:rPr lang="en-US" altLang="zh-CN" sz="1333" dirty="0">
                  <a:solidFill>
                    <a:srgbClr val="000000"/>
                  </a:solidFill>
                  <a:latin typeface="Segoe UI" panose="020B0502040204020203" pitchFamily="34" charset="0"/>
                  <a:ea typeface="宋体" panose="02010600030101010101" pitchFamily="2" charset="-122"/>
                  <a:sym typeface="Calibri" panose="020F0502020204030204" pitchFamily="34" charset="0"/>
                </a:rPr>
                <a:t>HDCVI Camera</a:t>
              </a:r>
              <a:endPara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3" name="矩形 2"/>
            <p:cNvSpPr/>
            <p:nvPr/>
          </p:nvSpPr>
          <p:spPr bwMode="auto">
            <a:xfrm>
              <a:off x="2278" y="2201"/>
              <a:ext cx="971" cy="85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353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noProof="1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HAC</a:t>
              </a:r>
              <a:endParaRPr lang="zh-CN" altLang="en-US" sz="2200" noProof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" name="矩形 3"/>
            <p:cNvSpPr/>
            <p:nvPr/>
          </p:nvSpPr>
          <p:spPr bwMode="auto">
            <a:xfrm>
              <a:off x="953" y="2201"/>
              <a:ext cx="850" cy="85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353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noProof="1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DH</a:t>
              </a:r>
              <a:endParaRPr lang="zh-CN" altLang="en-US" sz="2200" noProof="1"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 bwMode="auto">
            <a:xfrm>
              <a:off x="5718" y="2201"/>
              <a:ext cx="850" cy="85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353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noProof="1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</a:t>
              </a:r>
            </a:p>
          </p:txBody>
        </p:sp>
        <p:sp>
          <p:nvSpPr>
            <p:cNvPr id="6" name="矩形 5"/>
            <p:cNvSpPr/>
            <p:nvPr/>
          </p:nvSpPr>
          <p:spPr bwMode="auto">
            <a:xfrm>
              <a:off x="6714" y="2201"/>
              <a:ext cx="850" cy="85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353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noProof="1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2</a:t>
              </a:r>
              <a:endParaRPr lang="zh-CN" altLang="en-US" sz="2200" noProof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" name="矩形 6"/>
            <p:cNvSpPr/>
            <p:nvPr/>
          </p:nvSpPr>
          <p:spPr bwMode="auto">
            <a:xfrm>
              <a:off x="7711" y="2201"/>
              <a:ext cx="850" cy="85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353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noProof="1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1</a:t>
              </a:r>
            </a:p>
          </p:txBody>
        </p:sp>
        <p:sp>
          <p:nvSpPr>
            <p:cNvPr id="8" name="矩形 7"/>
            <p:cNvSpPr/>
            <p:nvPr/>
          </p:nvSpPr>
          <p:spPr bwMode="auto">
            <a:xfrm>
              <a:off x="9992" y="2201"/>
              <a:ext cx="850" cy="85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353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noProof="1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U</a:t>
              </a:r>
              <a:endParaRPr lang="zh-CN" altLang="en-US" sz="2200" noProof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5131" name="直接连接符 51"/>
            <p:cNvCxnSpPr/>
            <p:nvPr/>
          </p:nvCxnSpPr>
          <p:spPr>
            <a:xfrm>
              <a:off x="1949" y="2626"/>
              <a:ext cx="183" cy="0"/>
            </a:xfrm>
            <a:prstGeom prst="line">
              <a:avLst/>
            </a:prstGeom>
            <a:ln w="9525" cap="flat" cmpd="sng">
              <a:solidFill>
                <a:srgbClr val="7F7F7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5132" name="组合 56"/>
            <p:cNvGrpSpPr/>
            <p:nvPr/>
          </p:nvGrpSpPr>
          <p:grpSpPr>
            <a:xfrm>
              <a:off x="1325" y="3039"/>
              <a:ext cx="106" cy="856"/>
              <a:chOff x="2686859" y="2864898"/>
              <a:chExt cx="90000" cy="725540"/>
            </a:xfrm>
          </p:grpSpPr>
          <p:cxnSp>
            <p:nvCxnSpPr>
              <p:cNvPr id="5133" name="直接连接符 58"/>
              <p:cNvCxnSpPr/>
              <p:nvPr/>
            </p:nvCxnSpPr>
            <p:spPr>
              <a:xfrm>
                <a:off x="2731859" y="2864898"/>
                <a:ext cx="0" cy="642840"/>
              </a:xfrm>
              <a:prstGeom prst="line">
                <a:avLst/>
              </a:prstGeom>
              <a:ln w="9525" cap="flat" cmpd="sng">
                <a:solidFill>
                  <a:srgbClr val="7F7F7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60" name="椭圆 59"/>
              <p:cNvSpPr/>
              <p:nvPr/>
            </p:nvSpPr>
            <p:spPr bwMode="auto">
              <a:xfrm>
                <a:off x="2686859" y="3500438"/>
                <a:ext cx="90000" cy="90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defTabSz="913530" fontAlgn="t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00" noProof="1">
                  <a:latin typeface="Segoe UI" panose="020B0502040204020203" pitchFamily="34" charset="0"/>
                  <a:ea typeface="宋体" panose="02010600030101010101" pitchFamily="2" charset="-122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5135" name="组合 60"/>
            <p:cNvGrpSpPr/>
            <p:nvPr/>
          </p:nvGrpSpPr>
          <p:grpSpPr>
            <a:xfrm>
              <a:off x="2735" y="3039"/>
              <a:ext cx="106" cy="865"/>
              <a:chOff x="2686859" y="2857598"/>
              <a:chExt cx="90000" cy="732840"/>
            </a:xfrm>
          </p:grpSpPr>
          <p:cxnSp>
            <p:nvCxnSpPr>
              <p:cNvPr id="5136" name="直接连接符 64"/>
              <p:cNvCxnSpPr/>
              <p:nvPr/>
            </p:nvCxnSpPr>
            <p:spPr>
              <a:xfrm>
                <a:off x="2731859" y="2857598"/>
                <a:ext cx="0" cy="642840"/>
              </a:xfrm>
              <a:prstGeom prst="line">
                <a:avLst/>
              </a:prstGeom>
              <a:ln w="9525" cap="flat" cmpd="sng">
                <a:solidFill>
                  <a:srgbClr val="7F7F7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69" name="椭圆 68"/>
              <p:cNvSpPr/>
              <p:nvPr/>
            </p:nvSpPr>
            <p:spPr bwMode="auto">
              <a:xfrm>
                <a:off x="2686859" y="3500438"/>
                <a:ext cx="90000" cy="90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defTabSz="913530" fontAlgn="t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00" noProof="1">
                  <a:latin typeface="Segoe UI" panose="020B0502040204020203" pitchFamily="34" charset="0"/>
                  <a:ea typeface="宋体" panose="02010600030101010101" pitchFamily="2" charset="-122"/>
                  <a:cs typeface="Segoe UI" panose="020B0502040204020203" pitchFamily="34" charset="0"/>
                </a:endParaRPr>
              </a:p>
            </p:txBody>
          </p:sp>
        </p:grpSp>
        <p:cxnSp>
          <p:nvCxnSpPr>
            <p:cNvPr id="5138" name="直接连接符 71"/>
            <p:cNvCxnSpPr/>
            <p:nvPr/>
          </p:nvCxnSpPr>
          <p:spPr>
            <a:xfrm>
              <a:off x="8205" y="3036"/>
              <a:ext cx="0" cy="1664"/>
            </a:xfrm>
            <a:prstGeom prst="line">
              <a:avLst/>
            </a:prstGeom>
            <a:ln w="9525" cap="flat" cmpd="sng">
              <a:solidFill>
                <a:srgbClr val="7F7F7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78" name="矩形 77"/>
            <p:cNvSpPr/>
            <p:nvPr/>
          </p:nvSpPr>
          <p:spPr bwMode="auto">
            <a:xfrm>
              <a:off x="4721" y="2201"/>
              <a:ext cx="850" cy="85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353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sz="2200" noProof="1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1</a:t>
              </a:r>
            </a:p>
          </p:txBody>
        </p:sp>
        <p:sp>
          <p:nvSpPr>
            <p:cNvPr id="80" name="矩形 79"/>
            <p:cNvSpPr/>
            <p:nvPr/>
          </p:nvSpPr>
          <p:spPr bwMode="auto">
            <a:xfrm>
              <a:off x="3725" y="2201"/>
              <a:ext cx="850" cy="85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353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sz="2200" noProof="1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B</a:t>
              </a:r>
            </a:p>
          </p:txBody>
        </p:sp>
        <p:sp>
          <p:nvSpPr>
            <p:cNvPr id="81" name="矩形 80"/>
            <p:cNvSpPr/>
            <p:nvPr/>
          </p:nvSpPr>
          <p:spPr bwMode="auto">
            <a:xfrm>
              <a:off x="8666" y="2201"/>
              <a:ext cx="850" cy="85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353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noProof="1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</a:t>
              </a:r>
              <a:endParaRPr lang="zh-CN" altLang="en-US" sz="2200" noProof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5142" name="直接连接符 81"/>
            <p:cNvCxnSpPr/>
            <p:nvPr/>
          </p:nvCxnSpPr>
          <p:spPr>
            <a:xfrm>
              <a:off x="3396" y="2626"/>
              <a:ext cx="183" cy="0"/>
            </a:xfrm>
            <a:prstGeom prst="line">
              <a:avLst/>
            </a:prstGeom>
            <a:ln w="9525" cap="flat" cmpd="sng">
              <a:solidFill>
                <a:srgbClr val="7F7F7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43" name="直接连接符 82"/>
            <p:cNvCxnSpPr/>
            <p:nvPr/>
          </p:nvCxnSpPr>
          <p:spPr>
            <a:xfrm>
              <a:off x="9663" y="2626"/>
              <a:ext cx="183" cy="0"/>
            </a:xfrm>
            <a:prstGeom prst="line">
              <a:avLst/>
            </a:prstGeom>
            <a:ln w="9525" cap="flat" cmpd="sng">
              <a:solidFill>
                <a:srgbClr val="7F7F7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5144" name="组合 104"/>
            <p:cNvGrpSpPr/>
            <p:nvPr/>
          </p:nvGrpSpPr>
          <p:grpSpPr>
            <a:xfrm>
              <a:off x="6137" y="3038"/>
              <a:ext cx="106" cy="752"/>
              <a:chOff x="2686859" y="2857080"/>
              <a:chExt cx="90000" cy="637818"/>
            </a:xfrm>
          </p:grpSpPr>
          <p:cxnSp>
            <p:nvCxnSpPr>
              <p:cNvPr id="5145" name="直接连接符 105"/>
              <p:cNvCxnSpPr>
                <a:endCxn id="9" idx="0"/>
              </p:cNvCxnSpPr>
              <p:nvPr/>
            </p:nvCxnSpPr>
            <p:spPr>
              <a:xfrm>
                <a:off x="2731859" y="2857080"/>
                <a:ext cx="0" cy="547705"/>
              </a:xfrm>
              <a:prstGeom prst="line">
                <a:avLst/>
              </a:prstGeom>
              <a:ln w="9525" cap="flat" cmpd="sng">
                <a:solidFill>
                  <a:srgbClr val="7F7F7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9" name="椭圆 8"/>
              <p:cNvSpPr/>
              <p:nvPr/>
            </p:nvSpPr>
            <p:spPr bwMode="auto">
              <a:xfrm>
                <a:off x="2686859" y="3404898"/>
                <a:ext cx="90000" cy="90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defTabSz="913530" fontAlgn="t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00" noProof="1">
                  <a:latin typeface="Segoe UI" panose="020B0502040204020203" pitchFamily="34" charset="0"/>
                  <a:ea typeface="宋体" panose="02010600030101010101" pitchFamily="2" charset="-122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5147" name="组合 116"/>
            <p:cNvGrpSpPr/>
            <p:nvPr/>
          </p:nvGrpSpPr>
          <p:grpSpPr>
            <a:xfrm>
              <a:off x="4128" y="3055"/>
              <a:ext cx="106" cy="865"/>
              <a:chOff x="2686859" y="2857598"/>
              <a:chExt cx="90000" cy="732840"/>
            </a:xfrm>
          </p:grpSpPr>
          <p:cxnSp>
            <p:nvCxnSpPr>
              <p:cNvPr id="5148" name="直接连接符 117"/>
              <p:cNvCxnSpPr>
                <a:endCxn id="9" idx="0"/>
              </p:cNvCxnSpPr>
              <p:nvPr/>
            </p:nvCxnSpPr>
            <p:spPr>
              <a:xfrm>
                <a:off x="2731859" y="2857598"/>
                <a:ext cx="0" cy="642840"/>
              </a:xfrm>
              <a:prstGeom prst="line">
                <a:avLst/>
              </a:prstGeom>
              <a:ln w="9525" cap="flat" cmpd="sng">
                <a:solidFill>
                  <a:srgbClr val="7F7F7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10" name="椭圆 9"/>
              <p:cNvSpPr/>
              <p:nvPr/>
            </p:nvSpPr>
            <p:spPr bwMode="auto">
              <a:xfrm>
                <a:off x="2686859" y="3500438"/>
                <a:ext cx="90000" cy="90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defTabSz="913530" fontAlgn="t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00" noProof="1">
                  <a:latin typeface="Segoe UI" panose="020B0502040204020203" pitchFamily="34" charset="0"/>
                  <a:ea typeface="宋体" panose="02010600030101010101" pitchFamily="2" charset="-122"/>
                  <a:cs typeface="Segoe UI" panose="020B0502040204020203" pitchFamily="34" charset="0"/>
                </a:endParaRPr>
              </a:p>
            </p:txBody>
          </p:sp>
        </p:grpSp>
        <p:cxnSp>
          <p:nvCxnSpPr>
            <p:cNvPr id="5150" name="直接连接符 119"/>
            <p:cNvCxnSpPr>
              <a:endCxn id="9" idx="0"/>
            </p:cNvCxnSpPr>
            <p:nvPr/>
          </p:nvCxnSpPr>
          <p:spPr>
            <a:xfrm>
              <a:off x="9092" y="3046"/>
              <a:ext cx="0" cy="635"/>
            </a:xfrm>
            <a:prstGeom prst="line">
              <a:avLst/>
            </a:prstGeom>
            <a:ln w="9525" cap="flat" cmpd="sng">
              <a:solidFill>
                <a:srgbClr val="7F7F7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21" name="椭圆 120"/>
            <p:cNvSpPr/>
            <p:nvPr/>
          </p:nvSpPr>
          <p:spPr bwMode="auto">
            <a:xfrm>
              <a:off x="9038" y="3609"/>
              <a:ext cx="106" cy="10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53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400" noProof="1"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endParaRPr>
            </a:p>
          </p:txBody>
        </p:sp>
        <p:cxnSp>
          <p:nvCxnSpPr>
            <p:cNvPr id="5153" name="直接连接符 124"/>
            <p:cNvCxnSpPr/>
            <p:nvPr/>
          </p:nvCxnSpPr>
          <p:spPr>
            <a:xfrm>
              <a:off x="10335" y="3047"/>
              <a:ext cx="9" cy="1739"/>
            </a:xfrm>
            <a:prstGeom prst="line">
              <a:avLst/>
            </a:prstGeom>
            <a:ln w="9525" cap="flat" cmpd="sng">
              <a:solidFill>
                <a:srgbClr val="7F7F7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2" name="TextBox 95"/>
            <p:cNvSpPr txBox="1"/>
            <p:nvPr/>
          </p:nvSpPr>
          <p:spPr>
            <a:xfrm>
              <a:off x="3283" y="3941"/>
              <a:ext cx="1670" cy="112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sz="1400" b="1" noProof="1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文泉驿微米黑" charset="-122"/>
                </a:rPr>
                <a:t>Camera Type:</a:t>
              </a:r>
            </a:p>
            <a:p>
              <a:pPr>
                <a:defRPr/>
              </a:pPr>
              <a:r>
                <a:rPr lang="en-US" altLang="zh-CN" sz="1400" noProof="1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B: </a:t>
              </a:r>
              <a:r>
                <a:rPr lang="en-US" altLang="zh-CN" sz="1400" noProof="1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文泉驿微米黑" charset="-122"/>
                </a:rPr>
                <a:t>Bullet </a:t>
              </a:r>
            </a:p>
            <a:p>
              <a:pPr>
                <a:defRPr/>
              </a:pPr>
              <a:r>
                <a:rPr lang="en-US" altLang="zh-CN" sz="1400" noProof="1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+mn-ea"/>
                </a:rPr>
                <a:t>D: Dome </a:t>
              </a:r>
              <a:endParaRPr lang="en-US" altLang="zh-CN" sz="1400" noProof="1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endParaRPr>
            </a:p>
            <a:p>
              <a:pPr>
                <a:defRPr/>
              </a:pPr>
              <a:r>
                <a:rPr lang="en-US" altLang="zh-CN" sz="1400" noProof="1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+mn-ea"/>
                </a:rPr>
                <a:t>T: Turret</a:t>
              </a:r>
            </a:p>
          </p:txBody>
        </p:sp>
        <p:sp>
          <p:nvSpPr>
            <p:cNvPr id="13" name="TextBox 78"/>
            <p:cNvSpPr>
              <a:spLocks noChangeArrowheads="1"/>
            </p:cNvSpPr>
            <p:nvPr/>
          </p:nvSpPr>
          <p:spPr bwMode="auto">
            <a:xfrm>
              <a:off x="5660" y="3715"/>
              <a:ext cx="1697" cy="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435" tIns="25717" rIns="51435" bIns="25717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9pPr>
            </a:lstStyle>
            <a:p>
              <a:pPr fontAlgn="base">
                <a:spcBef>
                  <a:spcPct val="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zh-CN" sz="1400" b="1" noProof="1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anose="020F0502020204030204" pitchFamily="34" charset="0"/>
                </a:rPr>
                <a:t>Generation</a:t>
              </a:r>
              <a:r>
                <a:rPr lang="en-US" altLang="zh-CN" sz="1400" b="1" noProof="1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宋体" panose="02010600030101010101" pitchFamily="2" charset="-122"/>
                </a:rPr>
                <a:t>:</a:t>
              </a:r>
              <a:endParaRPr lang="en-US" altLang="zh-CN" sz="1400" b="1" noProof="1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endParaRPr>
            </a:p>
            <a:p>
              <a:pPr fontAlgn="base">
                <a:spcBef>
                  <a:spcPct val="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zh-CN" sz="1400" noProof="1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anose="020F0502020204030204" pitchFamily="34" charset="0"/>
                </a:rPr>
                <a:t>A: 1</a:t>
              </a:r>
              <a:r>
                <a:rPr lang="en-US" altLang="zh-CN" sz="1400" baseline="30000" noProof="1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anose="020F0502020204030204" pitchFamily="34" charset="0"/>
                </a:rPr>
                <a:t>st</a:t>
              </a:r>
              <a:r>
                <a:rPr lang="en-US" altLang="zh-CN" sz="1400" noProof="1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anose="020F0502020204030204" pitchFamily="34" charset="0"/>
                </a:rPr>
                <a:t> </a:t>
              </a:r>
            </a:p>
            <a:p>
              <a:pPr fontAlgn="base">
                <a:spcBef>
                  <a:spcPct val="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zh-CN" sz="1400" noProof="1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anose="020F0502020204030204" pitchFamily="34" charset="0"/>
                </a:rPr>
                <a:t>B: 2</a:t>
              </a:r>
              <a:r>
                <a:rPr lang="en-US" altLang="zh-CN" sz="1400" baseline="30000" noProof="1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anose="020F0502020204030204" pitchFamily="34" charset="0"/>
                </a:rPr>
                <a:t>nd</a:t>
              </a:r>
              <a:r>
                <a:rPr lang="en-US" altLang="zh-CN" sz="1400" noProof="1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anose="020F0502020204030204" pitchFamily="34" charset="0"/>
                </a:rPr>
                <a:t> </a:t>
              </a:r>
            </a:p>
          </p:txBody>
        </p:sp>
        <p:cxnSp>
          <p:nvCxnSpPr>
            <p:cNvPr id="5157" name="直接连接符 138"/>
            <p:cNvCxnSpPr>
              <a:endCxn id="9" idx="0"/>
            </p:cNvCxnSpPr>
            <p:nvPr/>
          </p:nvCxnSpPr>
          <p:spPr>
            <a:xfrm>
              <a:off x="5067" y="3030"/>
              <a:ext cx="0" cy="1163"/>
            </a:xfrm>
            <a:prstGeom prst="line">
              <a:avLst/>
            </a:prstGeom>
            <a:ln w="9525" cap="flat" cmpd="sng">
              <a:solidFill>
                <a:srgbClr val="7F7F7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48" name="TextBox 78"/>
            <p:cNvSpPr>
              <a:spLocks noChangeArrowheads="1"/>
            </p:cNvSpPr>
            <p:nvPr/>
          </p:nvSpPr>
          <p:spPr bwMode="auto">
            <a:xfrm>
              <a:off x="4395" y="4407"/>
              <a:ext cx="2054" cy="1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51435" tIns="25717" rIns="51435" bIns="25717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9pPr>
            </a:lstStyle>
            <a:p>
              <a:pPr fontAlgn="base">
                <a:spcBef>
                  <a:spcPct val="0"/>
                </a:spcBef>
                <a:buFontTx/>
                <a:buNone/>
                <a:defRPr/>
              </a:pPr>
              <a:r>
                <a:rPr lang="en-US" altLang="zh-CN" sz="1400" b="1" noProof="1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anose="020F0502020204030204" pitchFamily="34" charset="0"/>
                </a:rPr>
                <a:t>Appearance</a:t>
              </a:r>
              <a:r>
                <a:rPr lang="en-US" altLang="zh-CN" sz="1400" b="1" noProof="1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宋体" panose="02010600030101010101" pitchFamily="2" charset="-122"/>
                </a:rPr>
                <a:t>:</a:t>
              </a:r>
              <a:endParaRPr lang="en-US" altLang="zh-CN" sz="1400" b="1" noProof="1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endParaRPr>
            </a:p>
            <a:p>
              <a:pPr fontAlgn="base">
                <a:spcBef>
                  <a:spcPct val="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zh-CN" sz="1400" noProof="1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anose="020F0502020204030204" pitchFamily="34" charset="0"/>
                </a:rPr>
                <a:t>1: Plastic fixed lens</a:t>
              </a:r>
            </a:p>
            <a:p>
              <a:pPr fontAlgn="base">
                <a:spcBef>
                  <a:spcPct val="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zh-CN" sz="1400" noProof="1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anose="020F0502020204030204" pitchFamily="34" charset="0"/>
                </a:rPr>
                <a:t>2: Metal fixed lens </a:t>
              </a:r>
            </a:p>
            <a:p>
              <a:pPr fontAlgn="base">
                <a:spcBef>
                  <a:spcPct val="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zh-CN" sz="1400" noProof="1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anose="020F0502020204030204" pitchFamily="34" charset="0"/>
                </a:rPr>
                <a:t>3: Plastic vari-focal</a:t>
              </a:r>
            </a:p>
            <a:p>
              <a:pPr fontAlgn="base">
                <a:spcBef>
                  <a:spcPct val="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zh-CN" sz="1400" noProof="1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anose="020F0502020204030204" pitchFamily="34" charset="0"/>
                </a:rPr>
                <a:t>4: Metal vari-focal</a:t>
              </a:r>
            </a:p>
          </p:txBody>
        </p:sp>
        <p:sp>
          <p:nvSpPr>
            <p:cNvPr id="149" name="TextBox 52"/>
            <p:cNvSpPr txBox="1"/>
            <p:nvPr/>
          </p:nvSpPr>
          <p:spPr>
            <a:xfrm>
              <a:off x="7528" y="4732"/>
              <a:ext cx="2300" cy="873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fontAlgn="base" hangingPunct="1">
                <a:defRPr/>
              </a:pPr>
              <a:r>
                <a:rPr lang="en-US" altLang="zh-CN" sz="1400" b="1" noProof="1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文泉驿微米黑" charset="-122"/>
                </a:rPr>
                <a:t>Reserved:</a:t>
              </a:r>
            </a:p>
            <a:p>
              <a:pPr eaLnBrk="1" fontAlgn="base" hangingPunct="1">
                <a:defRPr/>
              </a:pPr>
              <a:r>
                <a:rPr lang="en-US" altLang="zh-CN" sz="1400" noProof="1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1:1/3” -size sensor</a:t>
              </a:r>
            </a:p>
            <a:p>
              <a:pPr eaLnBrk="1" fontAlgn="base" hangingPunct="1">
                <a:defRPr/>
              </a:pPr>
              <a:r>
                <a:rPr lang="en-US" altLang="zh-CN" sz="1400" noProof="1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2: …</a:t>
              </a:r>
            </a:p>
          </p:txBody>
        </p:sp>
        <p:sp>
          <p:nvSpPr>
            <p:cNvPr id="150" name="TextBox 70"/>
            <p:cNvSpPr txBox="1"/>
            <p:nvPr/>
          </p:nvSpPr>
          <p:spPr>
            <a:xfrm>
              <a:off x="8590" y="3609"/>
              <a:ext cx="1760" cy="112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fontAlgn="base" hangingPunct="1">
                <a:defRPr/>
              </a:pPr>
              <a:r>
                <a:rPr lang="en-US" altLang="zh-CN" sz="1400" b="1" noProof="1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Video </a:t>
              </a:r>
            </a:p>
            <a:p>
              <a:pPr eaLnBrk="1" fontAlgn="base" hangingPunct="1">
                <a:defRPr/>
              </a:pPr>
              <a:r>
                <a:rPr lang="en-US" altLang="zh-CN" sz="1400" b="1" noProof="1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Format:</a:t>
              </a:r>
            </a:p>
            <a:p>
              <a:pPr eaLnBrk="1" fontAlgn="base" hangingPunct="1">
                <a:defRPr/>
              </a:pPr>
              <a:r>
                <a:rPr lang="en-US" altLang="zh-CN" sz="1400" noProof="1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P: PAL</a:t>
              </a:r>
            </a:p>
            <a:p>
              <a:pPr eaLnBrk="1" fontAlgn="base" hangingPunct="1">
                <a:defRPr/>
              </a:pPr>
              <a:r>
                <a:rPr lang="en-US" altLang="zh-CN" sz="1400" noProof="1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N: NTSC</a:t>
              </a:r>
            </a:p>
          </p:txBody>
        </p:sp>
        <p:sp>
          <p:nvSpPr>
            <p:cNvPr id="151" name="TextBox 92"/>
            <p:cNvSpPr txBox="1"/>
            <p:nvPr/>
          </p:nvSpPr>
          <p:spPr>
            <a:xfrm>
              <a:off x="9763" y="4966"/>
              <a:ext cx="2767" cy="6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zh-CN" sz="1400" b="1" noProof="1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文泉驿微米黑" charset="-122"/>
                </a:rPr>
                <a:t>Feature:</a:t>
              </a:r>
            </a:p>
            <a:p>
              <a:pPr>
                <a:defRPr/>
              </a:pPr>
              <a:r>
                <a:rPr lang="en-US" altLang="zh-CN" sz="1400" noProof="1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-U: APPearance Upgrade</a:t>
              </a:r>
              <a:endPara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52" name="椭圆 151"/>
            <p:cNvSpPr/>
            <p:nvPr/>
          </p:nvSpPr>
          <p:spPr bwMode="auto">
            <a:xfrm>
              <a:off x="5014" y="4193"/>
              <a:ext cx="106" cy="10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53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noProof="1"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endParaRPr>
            </a:p>
          </p:txBody>
        </p:sp>
        <p:sp>
          <p:nvSpPr>
            <p:cNvPr id="153" name="椭圆 152"/>
            <p:cNvSpPr/>
            <p:nvPr/>
          </p:nvSpPr>
          <p:spPr bwMode="auto">
            <a:xfrm>
              <a:off x="8152" y="4664"/>
              <a:ext cx="106" cy="10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53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noProof="1"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endParaRPr>
            </a:p>
          </p:txBody>
        </p:sp>
        <p:grpSp>
          <p:nvGrpSpPr>
            <p:cNvPr id="5164" name="组合 153"/>
            <p:cNvGrpSpPr/>
            <p:nvPr/>
          </p:nvGrpSpPr>
          <p:grpSpPr>
            <a:xfrm>
              <a:off x="7087" y="3047"/>
              <a:ext cx="106" cy="1202"/>
              <a:chOff x="2686859" y="2858359"/>
              <a:chExt cx="90000" cy="1019404"/>
            </a:xfrm>
          </p:grpSpPr>
          <p:cxnSp>
            <p:nvCxnSpPr>
              <p:cNvPr id="5165" name="直接连接符 154"/>
              <p:cNvCxnSpPr>
                <a:endCxn id="156" idx="4"/>
              </p:cNvCxnSpPr>
              <p:nvPr/>
            </p:nvCxnSpPr>
            <p:spPr>
              <a:xfrm>
                <a:off x="2731675" y="2858359"/>
                <a:ext cx="0" cy="1019404"/>
              </a:xfrm>
              <a:prstGeom prst="line">
                <a:avLst/>
              </a:prstGeom>
              <a:ln w="9525" cap="flat" cmpd="sng">
                <a:solidFill>
                  <a:srgbClr val="7F7F7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156" name="椭圆 155"/>
              <p:cNvSpPr/>
              <p:nvPr/>
            </p:nvSpPr>
            <p:spPr bwMode="auto">
              <a:xfrm>
                <a:off x="2686859" y="3787763"/>
                <a:ext cx="90000" cy="90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defTabSz="913530" fontAlgn="t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00" noProof="1">
                  <a:latin typeface="Segoe UI" panose="020B0502040204020203" pitchFamily="34" charset="0"/>
                  <a:ea typeface="宋体" panose="02010600030101010101" pitchFamily="2" charset="-122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157" name="TextBox 50"/>
            <p:cNvSpPr txBox="1"/>
            <p:nvPr/>
          </p:nvSpPr>
          <p:spPr>
            <a:xfrm>
              <a:off x="6647" y="4193"/>
              <a:ext cx="1506" cy="8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fontAlgn="base" hangingPunct="1">
                <a:defRPr/>
              </a:pPr>
              <a:r>
                <a:rPr lang="en-US" altLang="zh-CN" sz="1400" b="1" noProof="1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文泉驿微米黑" charset="-122"/>
                </a:rPr>
                <a:t>Resolution:</a:t>
              </a:r>
            </a:p>
            <a:p>
              <a:pPr eaLnBrk="1" fontAlgn="base" hangingPunct="1">
                <a:defRPr/>
              </a:pPr>
              <a:r>
                <a:rPr lang="en-US" altLang="zh-CN" sz="1400" noProof="1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文泉驿微米黑" charset="-122"/>
                </a:rPr>
                <a:t>2: 1080P</a:t>
              </a:r>
            </a:p>
            <a:p>
              <a:pPr eaLnBrk="1" fontAlgn="base" hangingPunct="1">
                <a:defRPr/>
              </a:pPr>
              <a:r>
                <a:rPr lang="en-US" altLang="zh-CN" sz="1400" noProof="1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文泉驿微米黑" charset="-122"/>
                </a:rPr>
                <a:t>4: 4MP</a:t>
              </a:r>
            </a:p>
          </p:txBody>
        </p:sp>
      </p:grpSp>
      <p:sp>
        <p:nvSpPr>
          <p:cNvPr id="159" name="TextBox 69"/>
          <p:cNvSpPr>
            <a:spLocks noChangeArrowheads="1"/>
          </p:cNvSpPr>
          <p:nvPr/>
        </p:nvSpPr>
        <p:spPr bwMode="auto">
          <a:xfrm>
            <a:off x="2345267" y="5720927"/>
            <a:ext cx="1206500" cy="500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eaLnBrk="1" fontAlgn="base" hangingPunct="1">
              <a:spcBef>
                <a:spcPct val="0"/>
              </a:spcBef>
              <a:buFontTx/>
              <a:buNone/>
            </a:pPr>
            <a:r>
              <a:rPr lang="en-US" altLang="zh-CN" sz="1400" b="1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Brand</a:t>
            </a:r>
            <a:r>
              <a:rPr lang="en-US" altLang="zh-CN" sz="1400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: Dahua</a:t>
            </a:r>
            <a:endParaRPr lang="zh-CN" altLang="en-US" sz="1400" noProof="1"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</a:endParaRPr>
          </a:p>
        </p:txBody>
      </p:sp>
      <p:sp>
        <p:nvSpPr>
          <p:cNvPr id="160" name="TextBox 70"/>
          <p:cNvSpPr>
            <a:spLocks noChangeArrowheads="1"/>
          </p:cNvSpPr>
          <p:nvPr/>
        </p:nvSpPr>
        <p:spPr bwMode="auto">
          <a:xfrm>
            <a:off x="5270501" y="5712460"/>
            <a:ext cx="1284817" cy="715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fontAlgn="base">
              <a:spcBef>
                <a:spcPct val="0"/>
              </a:spcBef>
              <a:buFontTx/>
              <a:buNone/>
              <a:defRPr/>
            </a:pPr>
            <a:r>
              <a:rPr lang="en-US" altLang="zh-CN" sz="1400" b="1" noProof="1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Generation</a:t>
            </a:r>
            <a:r>
              <a:rPr lang="en-US" altLang="zh-CN" sz="1400" b="1" noProof="1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宋体" panose="02010600030101010101" pitchFamily="2" charset="-122"/>
              </a:rPr>
              <a:t>:</a:t>
            </a:r>
            <a:endParaRPr lang="en-US" altLang="zh-CN" sz="1400" b="1" noProof="1">
              <a:solidFill>
                <a:schemeClr val="tx1">
                  <a:lumMod val="95000"/>
                  <a:lumOff val="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sz="1400" noProof="1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A: 1</a:t>
            </a:r>
            <a:r>
              <a:rPr lang="en-US" altLang="zh-CN" sz="1400" baseline="30000" noProof="1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st</a:t>
            </a:r>
            <a:r>
              <a:rPr lang="en-US" altLang="zh-CN" sz="1400" noProof="1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  </a:t>
            </a:r>
            <a:r>
              <a:rPr lang="en-US" altLang="zh-CN" sz="1400" noProof="1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+mn-ea"/>
              </a:rPr>
              <a:t>(H.264)</a:t>
            </a:r>
            <a:endParaRPr lang="en-US" altLang="zh-CN" sz="1400" noProof="1">
              <a:solidFill>
                <a:schemeClr val="tx1">
                  <a:lumMod val="95000"/>
                  <a:lumOff val="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sz="1400" noProof="1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B: 2</a:t>
            </a:r>
            <a:r>
              <a:rPr lang="en-US" altLang="zh-CN" sz="1400" baseline="30000" noProof="1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nd</a:t>
            </a:r>
            <a:r>
              <a:rPr lang="en-US" altLang="zh-CN" sz="1400" noProof="1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  </a:t>
            </a:r>
            <a:r>
              <a:rPr lang="en-US" altLang="zh-CN" sz="1400" noProof="1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+mn-ea"/>
              </a:rPr>
              <a:t>(H.265)</a:t>
            </a:r>
            <a:endParaRPr lang="en-US" altLang="zh-CN" sz="1400" noProof="1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</p:txBody>
      </p:sp>
      <p:sp>
        <p:nvSpPr>
          <p:cNvPr id="163" name="TextBox 69"/>
          <p:cNvSpPr>
            <a:spLocks noChangeArrowheads="1"/>
          </p:cNvSpPr>
          <p:nvPr/>
        </p:nvSpPr>
        <p:spPr bwMode="auto">
          <a:xfrm>
            <a:off x="4328585" y="5720927"/>
            <a:ext cx="1420284" cy="500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fontAlgn="base">
              <a:spcBef>
                <a:spcPct val="0"/>
              </a:spcBef>
              <a:buNone/>
            </a:pPr>
            <a:r>
              <a:rPr lang="en-US" altLang="zh-CN" sz="1400" b="1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HDD:</a:t>
            </a:r>
          </a:p>
          <a:p>
            <a:pPr fontAlgn="base">
              <a:spcBef>
                <a:spcPct val="0"/>
              </a:spcBef>
              <a:buNone/>
            </a:pPr>
            <a:r>
              <a:rPr lang="it-IT" altLang="zh-CN" sz="1400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 </a:t>
            </a:r>
            <a:r>
              <a:rPr lang="en-US" altLang="it-IT" sz="1400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1</a:t>
            </a:r>
            <a:r>
              <a:rPr lang="it-IT" altLang="zh-CN" sz="1400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 </a:t>
            </a:r>
            <a:r>
              <a:rPr lang="en-US" altLang="zh-CN" sz="1400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:  1HDD</a:t>
            </a:r>
            <a:r>
              <a:rPr lang="it-IT" altLang="zh-CN" sz="1400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 </a:t>
            </a:r>
          </a:p>
        </p:txBody>
      </p:sp>
      <p:sp>
        <p:nvSpPr>
          <p:cNvPr id="164" name="TextBox 78"/>
          <p:cNvSpPr>
            <a:spLocks noChangeArrowheads="1"/>
          </p:cNvSpPr>
          <p:nvPr/>
        </p:nvSpPr>
        <p:spPr bwMode="auto">
          <a:xfrm>
            <a:off x="6432552" y="5720927"/>
            <a:ext cx="1335617" cy="931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eaLnBrk="1" fontAlgn="base" hangingPunct="1">
              <a:spcBef>
                <a:spcPct val="0"/>
              </a:spcBef>
              <a:buFontTx/>
              <a:buNone/>
            </a:pPr>
            <a:r>
              <a:rPr lang="en-US" altLang="zh-CN" sz="1400" b="1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Channel</a:t>
            </a:r>
            <a:r>
              <a:rPr lang="en-US" altLang="zh-CN" sz="1400" b="1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宋体" panose="02010600030101010101" pitchFamily="2" charset="-122"/>
              </a:rPr>
              <a:t>:</a:t>
            </a:r>
            <a:endParaRPr lang="en-US" altLang="zh-CN" sz="1400" b="1" noProof="1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buNone/>
            </a:pPr>
            <a:r>
              <a:rPr lang="pl-PL" altLang="zh-CN" sz="1400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04: 4CH</a:t>
            </a:r>
          </a:p>
          <a:p>
            <a:pPr fontAlgn="base">
              <a:spcBef>
                <a:spcPct val="0"/>
              </a:spcBef>
              <a:buNone/>
            </a:pPr>
            <a:r>
              <a:rPr lang="pl-PL" altLang="zh-CN" sz="1400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08: 8CH</a:t>
            </a:r>
          </a:p>
          <a:p>
            <a:pPr fontAlgn="base">
              <a:spcBef>
                <a:spcPct val="0"/>
              </a:spcBef>
              <a:buNone/>
            </a:pPr>
            <a:r>
              <a:rPr lang="pl-PL" altLang="zh-CN" sz="1400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16: 16CH</a:t>
            </a:r>
          </a:p>
        </p:txBody>
      </p:sp>
      <p:sp>
        <p:nvSpPr>
          <p:cNvPr id="165" name="矩形 164"/>
          <p:cNvSpPr/>
          <p:nvPr/>
        </p:nvSpPr>
        <p:spPr bwMode="auto">
          <a:xfrm>
            <a:off x="3401484" y="4254077"/>
            <a:ext cx="821267" cy="71966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noProof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XVR</a:t>
            </a:r>
            <a:endParaRPr lang="zh-CN" altLang="en-US" sz="2200" noProof="1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6" name="矩形 165"/>
          <p:cNvSpPr/>
          <p:nvPr/>
        </p:nvSpPr>
        <p:spPr bwMode="auto">
          <a:xfrm>
            <a:off x="2385484" y="4254077"/>
            <a:ext cx="719667" cy="71966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noProof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</a:t>
            </a:r>
            <a:endParaRPr lang="zh-CN" altLang="en-US" sz="2200" noProof="1"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</a:endParaRPr>
          </a:p>
        </p:txBody>
      </p:sp>
      <p:sp>
        <p:nvSpPr>
          <p:cNvPr id="167" name="矩形 166"/>
          <p:cNvSpPr/>
          <p:nvPr/>
        </p:nvSpPr>
        <p:spPr bwMode="auto">
          <a:xfrm>
            <a:off x="4362451" y="4254077"/>
            <a:ext cx="719667" cy="71966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sz="2200" noProof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</a:t>
            </a:r>
          </a:p>
        </p:txBody>
      </p:sp>
      <p:sp>
        <p:nvSpPr>
          <p:cNvPr id="168" name="矩形 167"/>
          <p:cNvSpPr/>
          <p:nvPr/>
        </p:nvSpPr>
        <p:spPr bwMode="auto">
          <a:xfrm>
            <a:off x="5458884" y="4254077"/>
            <a:ext cx="719667" cy="71966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noProof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</a:t>
            </a:r>
          </a:p>
        </p:txBody>
      </p:sp>
      <p:sp>
        <p:nvSpPr>
          <p:cNvPr id="169" name="矩形 168"/>
          <p:cNvSpPr/>
          <p:nvPr/>
        </p:nvSpPr>
        <p:spPr bwMode="auto">
          <a:xfrm>
            <a:off x="6555317" y="4254077"/>
            <a:ext cx="719667" cy="71966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noProof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04</a:t>
            </a:r>
            <a:endParaRPr lang="zh-CN" altLang="en-US" sz="2200" noProof="1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0" name="矩形 169"/>
          <p:cNvSpPr/>
          <p:nvPr/>
        </p:nvSpPr>
        <p:spPr bwMode="auto">
          <a:xfrm>
            <a:off x="7915209" y="4254077"/>
            <a:ext cx="719667" cy="71966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sz="2200" noProof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</a:t>
            </a:r>
          </a:p>
        </p:txBody>
      </p:sp>
      <p:grpSp>
        <p:nvGrpSpPr>
          <p:cNvPr id="5178" name="组合 182"/>
          <p:cNvGrpSpPr/>
          <p:nvPr/>
        </p:nvGrpSpPr>
        <p:grpSpPr>
          <a:xfrm>
            <a:off x="2711451" y="2189481"/>
            <a:ext cx="3812540" cy="3522980"/>
            <a:chOff x="2686859" y="59476"/>
            <a:chExt cx="3768935" cy="3530962"/>
          </a:xfrm>
        </p:grpSpPr>
        <p:cxnSp>
          <p:nvCxnSpPr>
            <p:cNvPr id="5179" name="直接连接符 183"/>
            <p:cNvCxnSpPr>
              <a:endCxn id="156" idx="4"/>
            </p:cNvCxnSpPr>
            <p:nvPr/>
          </p:nvCxnSpPr>
          <p:spPr>
            <a:xfrm>
              <a:off x="6455794" y="59476"/>
              <a:ext cx="0" cy="642840"/>
            </a:xfrm>
            <a:prstGeom prst="line">
              <a:avLst/>
            </a:prstGeom>
            <a:ln w="9525" cap="flat" cmpd="sng">
              <a:solidFill>
                <a:srgbClr val="7F7F7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85" name="椭圆 184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noProof="1"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endParaRPr>
            </a:p>
          </p:txBody>
        </p:sp>
      </p:grpSp>
      <p:cxnSp>
        <p:nvCxnSpPr>
          <p:cNvPr id="5181" name="直接连接符 185"/>
          <p:cNvCxnSpPr/>
          <p:nvPr/>
        </p:nvCxnSpPr>
        <p:spPr>
          <a:xfrm>
            <a:off x="6523567" y="2321560"/>
            <a:ext cx="0" cy="510117"/>
          </a:xfrm>
          <a:prstGeom prst="line">
            <a:avLst/>
          </a:prstGeom>
          <a:ln w="952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7" name="椭圆 186"/>
          <p:cNvSpPr/>
          <p:nvPr/>
        </p:nvSpPr>
        <p:spPr bwMode="auto">
          <a:xfrm>
            <a:off x="8208235" y="5441527"/>
            <a:ext cx="88900" cy="889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4377" fontAlgn="t">
              <a:spcBef>
                <a:spcPct val="0"/>
              </a:spcBef>
              <a:spcAft>
                <a:spcPct val="0"/>
              </a:spcAft>
            </a:pPr>
            <a:endParaRPr lang="zh-CN" altLang="en-US" sz="1000" noProof="1"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</a:endParaRPr>
          </a:p>
        </p:txBody>
      </p:sp>
      <p:grpSp>
        <p:nvGrpSpPr>
          <p:cNvPr id="5183" name="组合 192"/>
          <p:cNvGrpSpPr/>
          <p:nvPr/>
        </p:nvGrpSpPr>
        <p:grpSpPr>
          <a:xfrm>
            <a:off x="5774267" y="2188634"/>
            <a:ext cx="750146" cy="3532293"/>
            <a:chOff x="2686859" y="55014"/>
            <a:chExt cx="759857" cy="3535424"/>
          </a:xfrm>
        </p:grpSpPr>
        <p:cxnSp>
          <p:nvCxnSpPr>
            <p:cNvPr id="5184" name="直接连接符 193"/>
            <p:cNvCxnSpPr>
              <a:endCxn id="156" idx="4"/>
            </p:cNvCxnSpPr>
            <p:nvPr/>
          </p:nvCxnSpPr>
          <p:spPr>
            <a:xfrm>
              <a:off x="3446716" y="55014"/>
              <a:ext cx="0" cy="642840"/>
            </a:xfrm>
            <a:prstGeom prst="line">
              <a:avLst/>
            </a:prstGeom>
            <a:ln w="9525" cap="flat" cmpd="sng">
              <a:solidFill>
                <a:srgbClr val="7F7F7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95" name="椭圆 194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noProof="1"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5186" name="组合 196"/>
          <p:cNvGrpSpPr/>
          <p:nvPr/>
        </p:nvGrpSpPr>
        <p:grpSpPr>
          <a:xfrm>
            <a:off x="6524410" y="2188634"/>
            <a:ext cx="435183" cy="3517477"/>
            <a:chOff x="2336718" y="70263"/>
            <a:chExt cx="440141" cy="3520175"/>
          </a:xfrm>
        </p:grpSpPr>
        <p:cxnSp>
          <p:nvCxnSpPr>
            <p:cNvPr id="5187" name="直接连接符 197"/>
            <p:cNvCxnSpPr>
              <a:endCxn id="156" idx="4"/>
            </p:cNvCxnSpPr>
            <p:nvPr/>
          </p:nvCxnSpPr>
          <p:spPr>
            <a:xfrm>
              <a:off x="2336718" y="70263"/>
              <a:ext cx="0" cy="642840"/>
            </a:xfrm>
            <a:prstGeom prst="line">
              <a:avLst/>
            </a:prstGeom>
            <a:ln w="9525" cap="flat" cmpd="sng">
              <a:solidFill>
                <a:srgbClr val="7F7F7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99" name="椭圆 198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noProof="1"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5189" name="组合 199"/>
          <p:cNvGrpSpPr/>
          <p:nvPr/>
        </p:nvGrpSpPr>
        <p:grpSpPr>
          <a:xfrm>
            <a:off x="4677834" y="2187364"/>
            <a:ext cx="1846580" cy="3533563"/>
            <a:chOff x="2686859" y="64777"/>
            <a:chExt cx="1826568" cy="3525661"/>
          </a:xfrm>
        </p:grpSpPr>
        <p:cxnSp>
          <p:nvCxnSpPr>
            <p:cNvPr id="5190" name="直接连接符 200"/>
            <p:cNvCxnSpPr>
              <a:endCxn id="156" idx="4"/>
            </p:cNvCxnSpPr>
            <p:nvPr/>
          </p:nvCxnSpPr>
          <p:spPr>
            <a:xfrm>
              <a:off x="4513427" y="64777"/>
              <a:ext cx="0" cy="642840"/>
            </a:xfrm>
            <a:prstGeom prst="line">
              <a:avLst/>
            </a:prstGeom>
            <a:ln w="9525" cap="flat" cmpd="sng">
              <a:solidFill>
                <a:srgbClr val="7F7F7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02" name="椭圆 201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noProof="1"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5192" name="TextBox 69"/>
          <p:cNvSpPr/>
          <p:nvPr/>
        </p:nvSpPr>
        <p:spPr>
          <a:xfrm>
            <a:off x="3323168" y="5833111"/>
            <a:ext cx="878417" cy="479492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1" rIns="68580" bIns="34291" anchor="t">
            <a:spAutoFit/>
          </a:bodyPr>
          <a:lstStyle/>
          <a:p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宋体" panose="02010600030101010101" pitchFamily="2" charset="-122"/>
                <a:sym typeface="Calibri" panose="020F0502020204030204" pitchFamily="34" charset="0"/>
              </a:rPr>
              <a:t>HDCVI </a:t>
            </a:r>
          </a:p>
          <a:p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宋体" panose="02010600030101010101" pitchFamily="2" charset="-122"/>
                <a:sym typeface="Calibri" panose="020F0502020204030204" pitchFamily="34" charset="0"/>
              </a:rPr>
              <a:t>Recorder</a:t>
            </a:r>
            <a:endParaRPr lang="en-US" altLang="zh-CN" sz="1333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sym typeface="Calibri" panose="020F0502020204030204" pitchFamily="34" charset="0"/>
            </a:endParaRPr>
          </a:p>
        </p:txBody>
      </p:sp>
      <p:grpSp>
        <p:nvGrpSpPr>
          <p:cNvPr id="5193" name="组合 221"/>
          <p:cNvGrpSpPr/>
          <p:nvPr/>
        </p:nvGrpSpPr>
        <p:grpSpPr>
          <a:xfrm>
            <a:off x="3767667" y="2187365"/>
            <a:ext cx="2756747" cy="3514513"/>
            <a:chOff x="2686859" y="83368"/>
            <a:chExt cx="2791286" cy="3507070"/>
          </a:xfrm>
        </p:grpSpPr>
        <p:cxnSp>
          <p:nvCxnSpPr>
            <p:cNvPr id="5194" name="直接连接符 222"/>
            <p:cNvCxnSpPr>
              <a:endCxn id="156" idx="4"/>
            </p:cNvCxnSpPr>
            <p:nvPr/>
          </p:nvCxnSpPr>
          <p:spPr>
            <a:xfrm>
              <a:off x="5478145" y="83368"/>
              <a:ext cx="0" cy="642840"/>
            </a:xfrm>
            <a:prstGeom prst="line">
              <a:avLst/>
            </a:prstGeom>
            <a:ln w="9525" cap="flat" cmpd="sng">
              <a:solidFill>
                <a:srgbClr val="7F7F7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24" name="椭圆 223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53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noProof="1"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225" name="TextBox 78"/>
          <p:cNvSpPr>
            <a:spLocks noChangeArrowheads="1"/>
          </p:cNvSpPr>
          <p:nvPr/>
        </p:nvSpPr>
        <p:spPr bwMode="auto">
          <a:xfrm>
            <a:off x="7824192" y="5629911"/>
            <a:ext cx="2353733" cy="913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35" tIns="25717" rIns="51435" bIns="25717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fontAlgn="base">
              <a:spcBef>
                <a:spcPct val="0"/>
              </a:spcBef>
              <a:buFontTx/>
              <a:buNone/>
              <a:defRPr/>
            </a:pPr>
            <a:r>
              <a:rPr lang="en-US" altLang="zh-CN" sz="1400" b="1" noProof="1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Recording </a:t>
            </a:r>
          </a:p>
          <a:p>
            <a:pPr fontAlgn="base">
              <a:spcBef>
                <a:spcPct val="0"/>
              </a:spcBef>
              <a:buFontTx/>
              <a:buNone/>
              <a:defRPr/>
            </a:pPr>
            <a:r>
              <a:rPr lang="en-US" altLang="zh-CN" sz="1400" b="1" noProof="1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Resolution</a:t>
            </a:r>
            <a:r>
              <a:rPr lang="en-US" altLang="zh-CN" sz="1400" b="1" noProof="1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宋体" panose="02010600030101010101" pitchFamily="2" charset="-122"/>
              </a:rPr>
              <a:t>:</a:t>
            </a:r>
            <a:endParaRPr lang="en-US" altLang="zh-CN" sz="1400" b="1" noProof="1">
              <a:solidFill>
                <a:schemeClr val="tx1">
                  <a:lumMod val="95000"/>
                  <a:lumOff val="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sz="1400" noProof="1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Default: 1080N&amp;720P</a:t>
            </a:r>
          </a:p>
          <a:p>
            <a:pPr fontAlgn="base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sz="1400" noProof="1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H: 5M-N&amp;4M-N&amp;1080P</a:t>
            </a:r>
          </a:p>
        </p:txBody>
      </p:sp>
      <p:cxnSp>
        <p:nvCxnSpPr>
          <p:cNvPr id="5197" name="直接连接符 58"/>
          <p:cNvCxnSpPr/>
          <p:nvPr/>
        </p:nvCxnSpPr>
        <p:spPr>
          <a:xfrm>
            <a:off x="2758017" y="4965278"/>
            <a:ext cx="0" cy="641349"/>
          </a:xfrm>
          <a:prstGeom prst="line">
            <a:avLst/>
          </a:prstGeom>
          <a:ln w="952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98" name="直接连接符 58"/>
          <p:cNvCxnSpPr/>
          <p:nvPr/>
        </p:nvCxnSpPr>
        <p:spPr>
          <a:xfrm>
            <a:off x="3812117" y="4973744"/>
            <a:ext cx="0" cy="643467"/>
          </a:xfrm>
          <a:prstGeom prst="line">
            <a:avLst/>
          </a:prstGeom>
          <a:ln w="952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99" name="直接连接符 58"/>
          <p:cNvCxnSpPr/>
          <p:nvPr/>
        </p:nvCxnSpPr>
        <p:spPr>
          <a:xfrm>
            <a:off x="4722284" y="4990678"/>
            <a:ext cx="0" cy="641349"/>
          </a:xfrm>
          <a:prstGeom prst="line">
            <a:avLst/>
          </a:prstGeom>
          <a:ln w="952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00" name="直接连接符 58"/>
          <p:cNvCxnSpPr/>
          <p:nvPr/>
        </p:nvCxnSpPr>
        <p:spPr>
          <a:xfrm>
            <a:off x="5818717" y="4982211"/>
            <a:ext cx="0" cy="641349"/>
          </a:xfrm>
          <a:prstGeom prst="line">
            <a:avLst/>
          </a:prstGeom>
          <a:ln w="952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01" name="直接连接符 58"/>
          <p:cNvCxnSpPr/>
          <p:nvPr/>
        </p:nvCxnSpPr>
        <p:spPr>
          <a:xfrm>
            <a:off x="6915151" y="4969511"/>
            <a:ext cx="0" cy="643467"/>
          </a:xfrm>
          <a:prstGeom prst="line">
            <a:avLst/>
          </a:prstGeom>
          <a:ln w="952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02" name="直接连接符 58"/>
          <p:cNvCxnSpPr/>
          <p:nvPr/>
        </p:nvCxnSpPr>
        <p:spPr>
          <a:xfrm>
            <a:off x="8252684" y="4994911"/>
            <a:ext cx="0" cy="440267"/>
          </a:xfrm>
          <a:prstGeom prst="line">
            <a:avLst/>
          </a:prstGeom>
          <a:ln w="952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4" name="直接连接符 53">
            <a:extLst>
              <a:ext uri="{FF2B5EF4-FFF2-40B4-BE49-F238E27FC236}">
                <a16:creationId xmlns:a16="http://schemas.microsoft.com/office/drawing/2014/main" id="{B0AD73A4-4987-450A-9A04-381EB700112E}"/>
              </a:ext>
            </a:extLst>
          </p:cNvPr>
          <p:cNvCxnSpPr/>
          <p:nvPr/>
        </p:nvCxnSpPr>
        <p:spPr>
          <a:xfrm>
            <a:off x="9497582" y="4556919"/>
            <a:ext cx="154516" cy="0"/>
          </a:xfrm>
          <a:prstGeom prst="line">
            <a:avLst/>
          </a:prstGeom>
          <a:ln w="952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5" name="直接连接符 87">
            <a:extLst>
              <a:ext uri="{FF2B5EF4-FFF2-40B4-BE49-F238E27FC236}">
                <a16:creationId xmlns:a16="http://schemas.microsoft.com/office/drawing/2014/main" id="{570CE8AB-34C1-4555-B2A5-924EC6E64F33}"/>
              </a:ext>
            </a:extLst>
          </p:cNvPr>
          <p:cNvCxnSpPr/>
          <p:nvPr/>
        </p:nvCxnSpPr>
        <p:spPr>
          <a:xfrm>
            <a:off x="9349614" y="4556919"/>
            <a:ext cx="156633" cy="0"/>
          </a:xfrm>
          <a:prstGeom prst="line">
            <a:avLst/>
          </a:prstGeom>
          <a:ln w="952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6" name="TextBox 76">
            <a:extLst>
              <a:ext uri="{FF2B5EF4-FFF2-40B4-BE49-F238E27FC236}">
                <a16:creationId xmlns:a16="http://schemas.microsoft.com/office/drawing/2014/main" id="{6EF2090B-B8E7-411A-8D93-00CA37125A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65315" y="5678753"/>
            <a:ext cx="1619251" cy="500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eaLnBrk="1" fontAlgn="base" hangingPunct="1">
              <a:spcBef>
                <a:spcPct val="0"/>
              </a:spcBef>
              <a:buFontTx/>
              <a:buNone/>
            </a:pPr>
            <a:r>
              <a:rPr lang="en-US" altLang="zh-CN" sz="1400" b="1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Generation:</a:t>
            </a:r>
            <a:endParaRPr lang="zh-CN" altLang="en-US" sz="1400" b="1" noProof="1">
              <a:solidFill>
                <a:srgbClr val="000000"/>
              </a:solidFill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  <a:sym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buNone/>
            </a:pPr>
            <a:r>
              <a:rPr lang="en-US" altLang="pt-BR" sz="1400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I</a:t>
            </a:r>
            <a:r>
              <a:rPr lang="pt-BR" altLang="zh-CN" sz="1400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 : </a:t>
            </a:r>
            <a:r>
              <a:rPr lang="en-US" altLang="pt-BR" sz="1400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AI</a:t>
            </a:r>
          </a:p>
        </p:txBody>
      </p:sp>
      <p:grpSp>
        <p:nvGrpSpPr>
          <p:cNvPr id="87" name="组合 90">
            <a:extLst>
              <a:ext uri="{FF2B5EF4-FFF2-40B4-BE49-F238E27FC236}">
                <a16:creationId xmlns:a16="http://schemas.microsoft.com/office/drawing/2014/main" id="{3B455854-57DF-4633-83E8-9FAADD0837A5}"/>
              </a:ext>
            </a:extLst>
          </p:cNvPr>
          <p:cNvGrpSpPr/>
          <p:nvPr/>
        </p:nvGrpSpPr>
        <p:grpSpPr>
          <a:xfrm>
            <a:off x="10124115" y="4897702"/>
            <a:ext cx="88900" cy="734484"/>
            <a:chOff x="2686859" y="2857598"/>
            <a:chExt cx="90000" cy="732840"/>
          </a:xfrm>
        </p:grpSpPr>
        <p:cxnSp>
          <p:nvCxnSpPr>
            <p:cNvPr id="88" name="直接连接符 91">
              <a:extLst>
                <a:ext uri="{FF2B5EF4-FFF2-40B4-BE49-F238E27FC236}">
                  <a16:creationId xmlns:a16="http://schemas.microsoft.com/office/drawing/2014/main" id="{BB173012-97EA-44EB-BACB-AF7ED98BF046}"/>
                </a:ext>
              </a:extLst>
            </p:cNvPr>
            <p:cNvCxnSpPr/>
            <p:nvPr/>
          </p:nvCxnSpPr>
          <p:spPr>
            <a:xfrm>
              <a:off x="2731859" y="2857598"/>
              <a:ext cx="0" cy="642840"/>
            </a:xfrm>
            <a:prstGeom prst="line">
              <a:avLst/>
            </a:prstGeom>
            <a:ln w="9525" cap="flat" cmpd="sng">
              <a:solidFill>
                <a:srgbClr val="7F7F7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89" name="椭圆 88">
              <a:extLst>
                <a:ext uri="{FF2B5EF4-FFF2-40B4-BE49-F238E27FC236}">
                  <a16:creationId xmlns:a16="http://schemas.microsoft.com/office/drawing/2014/main" id="{5C08ECD0-F1BF-4BCB-ABAD-39792161B7B6}"/>
                </a:ext>
              </a:extLst>
            </p:cNvPr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noProof="1"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90" name="矩形 89">
            <a:extLst>
              <a:ext uri="{FF2B5EF4-FFF2-40B4-BE49-F238E27FC236}">
                <a16:creationId xmlns:a16="http://schemas.microsoft.com/office/drawing/2014/main" id="{1E638DD7-B799-4BF5-A728-DC478AEBBE85}"/>
              </a:ext>
            </a:extLst>
          </p:cNvPr>
          <p:cNvSpPr/>
          <p:nvPr/>
        </p:nvSpPr>
        <p:spPr bwMode="auto">
          <a:xfrm>
            <a:off x="9853181" y="4223556"/>
            <a:ext cx="719667" cy="71966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noProof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</a:t>
            </a:r>
            <a:endParaRPr lang="zh-CN" altLang="en-US" sz="2200" noProof="1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1" name="矩形 90"/>
          <p:cNvSpPr/>
          <p:nvPr/>
        </p:nvSpPr>
        <p:spPr bwMode="auto">
          <a:xfrm>
            <a:off x="10032154" y="1196764"/>
            <a:ext cx="719667" cy="71956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353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noProof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VF</a:t>
            </a:r>
            <a:endParaRPr lang="zh-CN" altLang="en-US" sz="2200" noProof="1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92" name="直接连接符 82"/>
          <p:cNvCxnSpPr/>
          <p:nvPr/>
        </p:nvCxnSpPr>
        <p:spPr>
          <a:xfrm>
            <a:off x="9753600" y="1556545"/>
            <a:ext cx="154940" cy="0"/>
          </a:xfrm>
          <a:prstGeom prst="line">
            <a:avLst/>
          </a:prstGeom>
          <a:ln w="952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3" name="直接连接符 124"/>
          <p:cNvCxnSpPr/>
          <p:nvPr/>
        </p:nvCxnSpPr>
        <p:spPr>
          <a:xfrm>
            <a:off x="10404672" y="1932521"/>
            <a:ext cx="0" cy="642330"/>
          </a:xfrm>
          <a:prstGeom prst="line">
            <a:avLst/>
          </a:prstGeom>
          <a:ln w="952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4" name="TextBox 92"/>
          <p:cNvSpPr txBox="1"/>
          <p:nvPr/>
        </p:nvSpPr>
        <p:spPr>
          <a:xfrm>
            <a:off x="9908540" y="2615682"/>
            <a:ext cx="2728807" cy="11695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1400" b="1" noProof="1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Feature:</a:t>
            </a:r>
          </a:p>
          <a:p>
            <a:pPr>
              <a:defRPr/>
            </a:pPr>
            <a:r>
              <a:rPr lang="en-US" altLang="zh-CN" sz="1400" noProof="1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Default: Fixed type</a:t>
            </a:r>
          </a:p>
          <a:p>
            <a:pPr>
              <a:defRPr/>
            </a:pPr>
            <a:r>
              <a:rPr lang="en-US" altLang="zh-CN" sz="1400" noProof="1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-VF: Manual vari-focal</a:t>
            </a:r>
          </a:p>
          <a:p>
            <a:pPr>
              <a:defRPr/>
            </a:pPr>
            <a:r>
              <a:rPr lang="en-US" altLang="zh-CN" sz="1400" noProof="1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-Z:  </a:t>
            </a: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Motorized </a:t>
            </a:r>
            <a:r>
              <a:rPr lang="en-US" altLang="zh-CN" sz="1400" dirty="0" err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vari</a:t>
            </a: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-focal</a:t>
            </a:r>
          </a:p>
          <a:p>
            <a:pPr>
              <a:defRPr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-IL</a:t>
            </a:r>
            <a:r>
              <a:rPr lang="zh-CN" altLang="en-US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： </a:t>
            </a: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Smart Dual Light</a:t>
            </a:r>
          </a:p>
        </p:txBody>
      </p:sp>
      <p:sp>
        <p:nvSpPr>
          <p:cNvPr id="95" name="椭圆 94"/>
          <p:cNvSpPr/>
          <p:nvPr/>
        </p:nvSpPr>
        <p:spPr bwMode="auto">
          <a:xfrm>
            <a:off x="10370378" y="2567377"/>
            <a:ext cx="89747" cy="8998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3530" fontAlgn="t">
              <a:spcBef>
                <a:spcPct val="0"/>
              </a:spcBef>
              <a:spcAft>
                <a:spcPct val="0"/>
              </a:spcAft>
            </a:pPr>
            <a:endParaRPr lang="zh-CN" altLang="en-US" sz="1000" noProof="1"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</a:endParaRPr>
          </a:p>
        </p:txBody>
      </p:sp>
      <p:sp>
        <p:nvSpPr>
          <p:cNvPr id="100" name="椭圆 99"/>
          <p:cNvSpPr/>
          <p:nvPr/>
        </p:nvSpPr>
        <p:spPr bwMode="auto">
          <a:xfrm>
            <a:off x="9210814" y="3345941"/>
            <a:ext cx="89747" cy="8998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3530" fontAlgn="t">
              <a:spcBef>
                <a:spcPct val="0"/>
              </a:spcBef>
              <a:spcAft>
                <a:spcPct val="0"/>
              </a:spcAft>
            </a:pPr>
            <a:endParaRPr lang="zh-CN" altLang="en-US" sz="1000" noProof="1"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9780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3024" y="55043"/>
            <a:ext cx="10972800" cy="754095"/>
          </a:xfrm>
        </p:spPr>
        <p:txBody>
          <a:bodyPr>
            <a:normAutofit/>
          </a:bodyPr>
          <a:lstStyle/>
          <a:p>
            <a:r>
              <a:rPr lang="en-US" altLang="zh-CN" dirty="0"/>
              <a:t>Speed Dome</a:t>
            </a:r>
            <a:endParaRPr lang="zh-CN" altLang="en-US" dirty="0"/>
          </a:p>
        </p:txBody>
      </p:sp>
      <p:sp>
        <p:nvSpPr>
          <p:cNvPr id="41" name="TextBox 69"/>
          <p:cNvSpPr>
            <a:spLocks noChangeArrowheads="1"/>
          </p:cNvSpPr>
          <p:nvPr/>
        </p:nvSpPr>
        <p:spPr bwMode="auto">
          <a:xfrm>
            <a:off x="346519" y="2162882"/>
            <a:ext cx="781349" cy="39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05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Brand</a:t>
            </a: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: Dahua</a:t>
            </a:r>
            <a:endParaRPr lang="zh-CN" altLang="en-US" sz="1050" dirty="0">
              <a:solidFill>
                <a:prstClr val="black"/>
              </a:solidFill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42" name="TextBox 70"/>
          <p:cNvSpPr>
            <a:spLocks noChangeArrowheads="1"/>
          </p:cNvSpPr>
          <p:nvPr/>
        </p:nvSpPr>
        <p:spPr bwMode="auto">
          <a:xfrm>
            <a:off x="3337333" y="3336324"/>
            <a:ext cx="1284191" cy="265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05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Optical Zoom: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00</a:t>
            </a:r>
            <a:r>
              <a:rPr lang="zh-CN" altLang="en-US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：</a:t>
            </a: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fixed lens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03: 3x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05: 5x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15: 15x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16: 16x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20: 20x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25: 25x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30: 30x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32: 32x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33: 33x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40: 40x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45: 45x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48: 48x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50: 50x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60: 60x</a:t>
            </a:r>
          </a:p>
        </p:txBody>
      </p:sp>
      <p:sp>
        <p:nvSpPr>
          <p:cNvPr id="43" name="TextBox 72"/>
          <p:cNvSpPr>
            <a:spLocks noChangeArrowheads="1"/>
          </p:cNvSpPr>
          <p:nvPr/>
        </p:nvSpPr>
        <p:spPr bwMode="auto">
          <a:xfrm>
            <a:off x="3741006" y="2153381"/>
            <a:ext cx="1777673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no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05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Platform:</a:t>
            </a:r>
            <a:endParaRPr lang="zh-CN" altLang="en-US" sz="1050" b="1" dirty="0">
              <a:solidFill>
                <a:srgbClr val="000000"/>
              </a:solidFill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  <a:sym typeface="Calibri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F/P/Q: high end platform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G/D: mid end platform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H/T: low end platform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zh-CN" sz="105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</p:txBody>
      </p:sp>
      <p:sp>
        <p:nvSpPr>
          <p:cNvPr id="44" name="TextBox 73"/>
          <p:cNvSpPr>
            <a:spLocks noChangeArrowheads="1"/>
          </p:cNvSpPr>
          <p:nvPr/>
        </p:nvSpPr>
        <p:spPr bwMode="auto">
          <a:xfrm>
            <a:off x="5656427" y="2162882"/>
            <a:ext cx="1630725" cy="56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05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P/T Type:</a:t>
            </a:r>
            <a:endParaRPr lang="zh-CN" altLang="en-US" sz="1050" b="1" dirty="0">
              <a:solidFill>
                <a:srgbClr val="000000"/>
              </a:solidFill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  <a:sym typeface="Calibri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H: High speed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G: General speed </a:t>
            </a:r>
          </a:p>
        </p:txBody>
      </p:sp>
      <p:sp>
        <p:nvSpPr>
          <p:cNvPr id="51" name="TextBox 69"/>
          <p:cNvSpPr>
            <a:spLocks noChangeArrowheads="1"/>
          </p:cNvSpPr>
          <p:nvPr/>
        </p:nvSpPr>
        <p:spPr bwMode="auto">
          <a:xfrm>
            <a:off x="910764" y="2162882"/>
            <a:ext cx="1375268" cy="392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105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Camera Type</a:t>
            </a:r>
            <a:r>
              <a:rPr lang="zh-CN" altLang="en-US" sz="105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：</a:t>
            </a:r>
            <a:endParaRPr lang="en-US" altLang="zh-CN" sz="1050" b="1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SD: </a:t>
            </a:r>
            <a:r>
              <a:rPr lang="en-US" altLang="zh-CN" sz="105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Speed Dome</a:t>
            </a:r>
            <a:endParaRPr lang="en-US" altLang="zh-CN" sz="105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</p:txBody>
      </p:sp>
      <p:sp>
        <p:nvSpPr>
          <p:cNvPr id="53" name="TextBox 76"/>
          <p:cNvSpPr>
            <a:spLocks noChangeArrowheads="1"/>
          </p:cNvSpPr>
          <p:nvPr/>
        </p:nvSpPr>
        <p:spPr bwMode="auto">
          <a:xfrm>
            <a:off x="6549751" y="3330631"/>
            <a:ext cx="933251" cy="56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05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Interface:</a:t>
            </a:r>
            <a:endParaRPr lang="zh-CN" altLang="en-US" sz="1050" b="1" dirty="0">
              <a:solidFill>
                <a:srgbClr val="000000"/>
              </a:solidFill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  <a:sym typeface="Calibri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N: Network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C: HD-CVI</a:t>
            </a:r>
          </a:p>
        </p:txBody>
      </p:sp>
      <p:sp>
        <p:nvSpPr>
          <p:cNvPr id="76" name="TextBox 76"/>
          <p:cNvSpPr>
            <a:spLocks noChangeArrowheads="1"/>
          </p:cNvSpPr>
          <p:nvPr/>
        </p:nvSpPr>
        <p:spPr bwMode="auto">
          <a:xfrm>
            <a:off x="7083775" y="2162882"/>
            <a:ext cx="1747004" cy="1199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05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AI Function: 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P: Professional AI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F: Ultra AI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R:</a:t>
            </a:r>
            <a:r>
              <a:rPr lang="zh-CN" altLang="en-US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 </a:t>
            </a: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Pro AI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Y: Lite AI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I:  Non AI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T: AI for Traffic</a:t>
            </a:r>
          </a:p>
        </p:txBody>
      </p:sp>
      <p:sp>
        <p:nvSpPr>
          <p:cNvPr id="82" name="TextBox 72"/>
          <p:cNvSpPr>
            <a:spLocks noChangeArrowheads="1"/>
          </p:cNvSpPr>
          <p:nvPr/>
        </p:nvSpPr>
        <p:spPr bwMode="auto">
          <a:xfrm>
            <a:off x="2616639" y="2162882"/>
            <a:ext cx="807677" cy="715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05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Resolution:</a:t>
            </a:r>
            <a:endParaRPr lang="zh-CN" altLang="en-US" sz="1050" b="1" dirty="0">
              <a:solidFill>
                <a:srgbClr val="000000"/>
              </a:solidFill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  <a:sym typeface="Calibri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2: 2Mp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4: 4Mp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8: 4K</a:t>
            </a:r>
          </a:p>
        </p:txBody>
      </p:sp>
      <p:sp>
        <p:nvSpPr>
          <p:cNvPr id="94" name="矩形 93"/>
          <p:cNvSpPr/>
          <p:nvPr/>
        </p:nvSpPr>
        <p:spPr bwMode="auto">
          <a:xfrm>
            <a:off x="1040503" y="958753"/>
            <a:ext cx="630000" cy="63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865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SD</a:t>
            </a:r>
            <a:endParaRPr lang="zh-CN" altLang="en-US" sz="1865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5" name="矩形 94"/>
          <p:cNvSpPr/>
          <p:nvPr/>
        </p:nvSpPr>
        <p:spPr bwMode="auto">
          <a:xfrm>
            <a:off x="5658355" y="958753"/>
            <a:ext cx="630000" cy="63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865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</a:t>
            </a:r>
            <a:endParaRPr lang="zh-CN" altLang="en-US" sz="1865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7" name="矩形 96"/>
          <p:cNvSpPr/>
          <p:nvPr/>
        </p:nvSpPr>
        <p:spPr bwMode="auto">
          <a:xfrm>
            <a:off x="270861" y="958753"/>
            <a:ext cx="630000" cy="63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865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</a:t>
            </a:r>
            <a:endParaRPr lang="zh-CN" altLang="en-US" sz="1865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8" name="矩形 97"/>
          <p:cNvSpPr/>
          <p:nvPr/>
        </p:nvSpPr>
        <p:spPr bwMode="auto">
          <a:xfrm>
            <a:off x="2579787" y="958753"/>
            <a:ext cx="630000" cy="63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865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</a:t>
            </a:r>
            <a:endParaRPr lang="zh-CN" altLang="en-US" sz="1865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9" name="矩形 98"/>
          <p:cNvSpPr/>
          <p:nvPr/>
        </p:nvSpPr>
        <p:spPr bwMode="auto">
          <a:xfrm>
            <a:off x="3349429" y="958753"/>
            <a:ext cx="630000" cy="63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865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32</a:t>
            </a:r>
            <a:endParaRPr lang="zh-CN" altLang="en-US" sz="1865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0" name="矩形 99"/>
          <p:cNvSpPr/>
          <p:nvPr/>
        </p:nvSpPr>
        <p:spPr bwMode="auto">
          <a:xfrm>
            <a:off x="4119071" y="958753"/>
            <a:ext cx="630000" cy="63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865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X</a:t>
            </a:r>
            <a:endParaRPr lang="zh-CN" altLang="en-US" sz="1865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2" name="矩形 101"/>
          <p:cNvSpPr/>
          <p:nvPr/>
        </p:nvSpPr>
        <p:spPr bwMode="auto">
          <a:xfrm>
            <a:off x="7197639" y="958753"/>
            <a:ext cx="630000" cy="63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865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</a:t>
            </a:r>
            <a:endParaRPr lang="zh-CN" altLang="en-US" sz="1865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6" name="矩形 45"/>
          <p:cNvSpPr/>
          <p:nvPr/>
        </p:nvSpPr>
        <p:spPr bwMode="auto">
          <a:xfrm>
            <a:off x="1810145" y="958753"/>
            <a:ext cx="630000" cy="63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865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6C3</a:t>
            </a:r>
            <a:endParaRPr lang="zh-CN" altLang="en-US" sz="1865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9" name="矩形 48"/>
          <p:cNvSpPr/>
          <p:nvPr/>
        </p:nvSpPr>
        <p:spPr bwMode="auto">
          <a:xfrm>
            <a:off x="6427997" y="958753"/>
            <a:ext cx="630000" cy="63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865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</a:t>
            </a:r>
            <a:endParaRPr lang="zh-CN" altLang="en-US" sz="1865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3" name="TextBox 76"/>
          <p:cNvSpPr>
            <a:spLocks noChangeArrowheads="1"/>
          </p:cNvSpPr>
          <p:nvPr/>
        </p:nvSpPr>
        <p:spPr bwMode="auto">
          <a:xfrm>
            <a:off x="8249242" y="2162882"/>
            <a:ext cx="2070308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05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Ext1. 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NA: Default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A : White light &amp; IR illumination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B : White light illumination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IR: IR illumination(for SD6AL)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W: Wi-Fi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SL: Anti-Corrosion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Y: </a:t>
            </a: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Anticorrosive coating</a:t>
            </a:r>
            <a:endParaRPr lang="en-US" altLang="zh-CN" sz="105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G: 4G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G5: 5G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Q: Low power consumption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F: Optical Fiber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H: GPS + G-sensor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M: Magnetic encoder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WP: Hydrological Monitoring</a:t>
            </a:r>
          </a:p>
        </p:txBody>
      </p:sp>
      <p:sp>
        <p:nvSpPr>
          <p:cNvPr id="60" name="矩形 59"/>
          <p:cNvSpPr/>
          <p:nvPr/>
        </p:nvSpPr>
        <p:spPr bwMode="auto">
          <a:xfrm>
            <a:off x="7967281" y="958752"/>
            <a:ext cx="630000" cy="63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865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</a:t>
            </a:r>
            <a:endParaRPr lang="zh-CN" altLang="en-US" sz="1865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4" name="矩形 73"/>
          <p:cNvSpPr/>
          <p:nvPr/>
        </p:nvSpPr>
        <p:spPr bwMode="auto">
          <a:xfrm>
            <a:off x="9506565" y="958752"/>
            <a:ext cx="630000" cy="63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865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Q</a:t>
            </a:r>
            <a:endParaRPr lang="zh-CN" altLang="en-US" sz="1865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5" name="矩形 74"/>
          <p:cNvSpPr/>
          <p:nvPr/>
        </p:nvSpPr>
        <p:spPr bwMode="auto">
          <a:xfrm>
            <a:off x="8736923" y="958752"/>
            <a:ext cx="630000" cy="63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865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</a:t>
            </a:r>
            <a:endParaRPr lang="zh-CN" altLang="en-US" sz="1865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0" name="矩形 119"/>
          <p:cNvSpPr/>
          <p:nvPr/>
        </p:nvSpPr>
        <p:spPr bwMode="auto">
          <a:xfrm>
            <a:off x="11045847" y="959937"/>
            <a:ext cx="630000" cy="63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865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S2</a:t>
            </a:r>
            <a:endParaRPr lang="zh-CN" altLang="en-US" sz="1865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2" name="矩形 121"/>
          <p:cNvSpPr/>
          <p:nvPr/>
        </p:nvSpPr>
        <p:spPr bwMode="auto">
          <a:xfrm>
            <a:off x="10276207" y="958752"/>
            <a:ext cx="630000" cy="63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865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PV1</a:t>
            </a:r>
            <a:endParaRPr lang="zh-CN" altLang="en-US" sz="1865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8" name="TextBox 76"/>
          <p:cNvSpPr>
            <a:spLocks noChangeArrowheads="1"/>
          </p:cNvSpPr>
          <p:nvPr/>
        </p:nvSpPr>
        <p:spPr bwMode="auto">
          <a:xfrm>
            <a:off x="10396191" y="3224287"/>
            <a:ext cx="1488563" cy="1054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05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Ext2. 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PV: Active deterrence with white light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PV1: Active deterrence with red &amp; blue light</a:t>
            </a:r>
          </a:p>
          <a:p>
            <a:pPr>
              <a:spcBef>
                <a:spcPct val="0"/>
              </a:spcBef>
              <a:buNone/>
            </a:pPr>
            <a:endParaRPr lang="en-US" altLang="zh-CN" sz="105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</p:txBody>
      </p:sp>
      <p:sp>
        <p:nvSpPr>
          <p:cNvPr id="134" name="TextBox 76"/>
          <p:cNvSpPr>
            <a:spLocks noChangeArrowheads="1"/>
          </p:cNvSpPr>
          <p:nvPr/>
        </p:nvSpPr>
        <p:spPr bwMode="auto">
          <a:xfrm>
            <a:off x="11142517" y="2162882"/>
            <a:ext cx="1111530" cy="1038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05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Ext3. 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NA: Default</a:t>
            </a:r>
            <a:endParaRPr lang="en-US" altLang="zh-CN" sz="1050" b="1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S2: Gen 2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S3: Gen 3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SP: </a:t>
            </a: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Solar power</a:t>
            </a:r>
            <a:endParaRPr lang="en-US" altLang="zh-CN" sz="105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en-US" altLang="zh-CN" sz="105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</p:txBody>
      </p:sp>
      <p:cxnSp>
        <p:nvCxnSpPr>
          <p:cNvPr id="63" name="直接连接符 62"/>
          <p:cNvCxnSpPr/>
          <p:nvPr/>
        </p:nvCxnSpPr>
        <p:spPr bwMode="auto">
          <a:xfrm>
            <a:off x="1377545" y="1588751"/>
            <a:ext cx="0" cy="5016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64" name="直接连接符 63"/>
          <p:cNvCxnSpPr/>
          <p:nvPr/>
        </p:nvCxnSpPr>
        <p:spPr bwMode="auto">
          <a:xfrm>
            <a:off x="2913437" y="1588751"/>
            <a:ext cx="0" cy="5016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68" name="直接连接符 67"/>
          <p:cNvCxnSpPr/>
          <p:nvPr/>
        </p:nvCxnSpPr>
        <p:spPr bwMode="auto">
          <a:xfrm>
            <a:off x="609599" y="1588751"/>
            <a:ext cx="0" cy="5016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72" name="直接连接符 71"/>
          <p:cNvCxnSpPr/>
          <p:nvPr/>
        </p:nvCxnSpPr>
        <p:spPr bwMode="auto">
          <a:xfrm>
            <a:off x="5985221" y="1588751"/>
            <a:ext cx="0" cy="5016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78" name="直接连接符 77"/>
          <p:cNvCxnSpPr/>
          <p:nvPr/>
        </p:nvCxnSpPr>
        <p:spPr bwMode="auto">
          <a:xfrm>
            <a:off x="7521113" y="1588751"/>
            <a:ext cx="0" cy="5016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79" name="直接连接符 78"/>
          <p:cNvCxnSpPr/>
          <p:nvPr/>
        </p:nvCxnSpPr>
        <p:spPr bwMode="auto">
          <a:xfrm>
            <a:off x="9057005" y="1684841"/>
            <a:ext cx="0" cy="40551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83" name="直接连接符 82"/>
          <p:cNvCxnSpPr/>
          <p:nvPr/>
        </p:nvCxnSpPr>
        <p:spPr bwMode="auto">
          <a:xfrm>
            <a:off x="11360847" y="1588751"/>
            <a:ext cx="0" cy="5016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sp>
        <p:nvSpPr>
          <p:cNvPr id="4" name="矩形 3"/>
          <p:cNvSpPr/>
          <p:nvPr/>
        </p:nvSpPr>
        <p:spPr>
          <a:xfrm>
            <a:off x="1496917" y="3324931"/>
            <a:ext cx="1802096" cy="31624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None/>
            </a:pPr>
            <a:r>
              <a:rPr lang="en-US" altLang="zh-CN" sz="105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SD Appearance: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1A</a:t>
            </a:r>
            <a:r>
              <a:rPr lang="zh-CN" altLang="en-US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：</a:t>
            </a: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1”Indoor IR</a:t>
            </a:r>
            <a:endParaRPr lang="en-US" altLang="zh-CN" sz="1050" b="1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22/29</a:t>
            </a:r>
            <a:r>
              <a:rPr lang="zh-CN" altLang="en-US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：</a:t>
            </a: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2”Indoor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2A: 2”Outdoor IR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3A: 3”Outdoor IR</a:t>
            </a:r>
          </a:p>
          <a:p>
            <a:pPr>
              <a:spcBef>
                <a:spcPct val="0"/>
              </a:spcBef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3E: 3”Outdoor </a:t>
            </a:r>
            <a:r>
              <a:rPr lang="en-US" altLang="zh-CN" sz="1050" dirty="0" err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TiOC</a:t>
            </a:r>
            <a:endParaRPr lang="en-US" altLang="zh-CN" sz="105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42/42C: 4”Indoor</a:t>
            </a:r>
          </a:p>
          <a:p>
            <a:pPr>
              <a:spcBef>
                <a:spcPct val="0"/>
              </a:spcBef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40</a:t>
            </a:r>
            <a:r>
              <a:rPr lang="zh-CN" altLang="en-US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：</a:t>
            </a: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4”Outdoor </a:t>
            </a:r>
          </a:p>
          <a:p>
            <a:pPr>
              <a:spcBef>
                <a:spcPct val="0"/>
              </a:spcBef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4A: 4” Indoor IR</a:t>
            </a:r>
          </a:p>
          <a:p>
            <a:pPr>
              <a:spcBef>
                <a:spcPct val="0"/>
              </a:spcBef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49: 4”Outdoor IR</a:t>
            </a:r>
          </a:p>
          <a:p>
            <a:pPr>
              <a:spcBef>
                <a:spcPct val="0"/>
              </a:spcBef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4E: 4”Outdoor </a:t>
            </a:r>
            <a:r>
              <a:rPr lang="en-US" altLang="zh-CN" sz="1050" dirty="0" err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TiOC</a:t>
            </a:r>
            <a:endParaRPr lang="en-US" altLang="zh-CN" sz="105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52</a:t>
            </a:r>
            <a:r>
              <a:rPr lang="zh-CN" altLang="en-US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：</a:t>
            </a: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5”Indoor</a:t>
            </a:r>
          </a:p>
          <a:p>
            <a:pPr>
              <a:spcBef>
                <a:spcPct val="0"/>
              </a:spcBef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50</a:t>
            </a:r>
            <a:r>
              <a:rPr lang="zh-CN" altLang="en-US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：</a:t>
            </a: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5”Outdoor </a:t>
            </a:r>
          </a:p>
          <a:p>
            <a:pPr>
              <a:spcBef>
                <a:spcPct val="0"/>
              </a:spcBef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5A/59: 5”Outdoor IR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60: 6”Outdoor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6CE/6C3</a:t>
            </a:r>
            <a:r>
              <a:rPr lang="zh-CN" altLang="en-US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：</a:t>
            </a: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6”Outdoor IR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6AE/6AL</a:t>
            </a:r>
            <a:r>
              <a:rPr lang="zh-CN" altLang="en-US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：</a:t>
            </a: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6”Outdoor IR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8A/8A3/8C :  8’’ Outdoor IR</a:t>
            </a:r>
          </a:p>
          <a:p>
            <a:pPr algn="ctr">
              <a:spcBef>
                <a:spcPct val="0"/>
              </a:spcBef>
              <a:buNone/>
            </a:pPr>
            <a:endParaRPr lang="en-US" altLang="zh-CN" sz="1050" b="1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2145491" y="1588751"/>
            <a:ext cx="0" cy="161895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矩形 56"/>
          <p:cNvSpPr/>
          <p:nvPr/>
        </p:nvSpPr>
        <p:spPr bwMode="auto">
          <a:xfrm>
            <a:off x="4888713" y="958753"/>
            <a:ext cx="630000" cy="63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865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</a:t>
            </a:r>
            <a:endParaRPr lang="zh-CN" altLang="en-US" sz="1865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58" name="直接连接符 57"/>
          <p:cNvCxnSpPr/>
          <p:nvPr/>
        </p:nvCxnSpPr>
        <p:spPr bwMode="auto">
          <a:xfrm>
            <a:off x="903990" y="1287178"/>
            <a:ext cx="13456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2" name="直接连接符 61"/>
          <p:cNvCxnSpPr/>
          <p:nvPr/>
        </p:nvCxnSpPr>
        <p:spPr bwMode="auto">
          <a:xfrm>
            <a:off x="5521866" y="1287178"/>
            <a:ext cx="13456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5" name="直接连接符 64"/>
          <p:cNvCxnSpPr/>
          <p:nvPr/>
        </p:nvCxnSpPr>
        <p:spPr bwMode="auto">
          <a:xfrm>
            <a:off x="7827639" y="1287178"/>
            <a:ext cx="13456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直接连接符 66"/>
          <p:cNvCxnSpPr/>
          <p:nvPr/>
        </p:nvCxnSpPr>
        <p:spPr bwMode="auto">
          <a:xfrm>
            <a:off x="10136565" y="1287178"/>
            <a:ext cx="13456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直接连接符 68"/>
          <p:cNvCxnSpPr/>
          <p:nvPr/>
        </p:nvCxnSpPr>
        <p:spPr bwMode="auto">
          <a:xfrm>
            <a:off x="10906207" y="1287178"/>
            <a:ext cx="13456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0" name="直接连接符 69"/>
          <p:cNvCxnSpPr/>
          <p:nvPr/>
        </p:nvCxnSpPr>
        <p:spPr>
          <a:xfrm>
            <a:off x="3681383" y="1588751"/>
            <a:ext cx="0" cy="161895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连接符 70"/>
          <p:cNvCxnSpPr/>
          <p:nvPr/>
        </p:nvCxnSpPr>
        <p:spPr>
          <a:xfrm>
            <a:off x="10592897" y="1588751"/>
            <a:ext cx="0" cy="161895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/>
          <p:cNvCxnSpPr/>
          <p:nvPr/>
        </p:nvCxnSpPr>
        <p:spPr>
          <a:xfrm>
            <a:off x="6753167" y="1588751"/>
            <a:ext cx="0" cy="173123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接连接符 83"/>
          <p:cNvCxnSpPr/>
          <p:nvPr/>
        </p:nvCxnSpPr>
        <p:spPr bwMode="auto">
          <a:xfrm>
            <a:off x="4449329" y="1588751"/>
            <a:ext cx="0" cy="5016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11" name="直接连接符 10"/>
          <p:cNvCxnSpPr/>
          <p:nvPr/>
        </p:nvCxnSpPr>
        <p:spPr>
          <a:xfrm>
            <a:off x="7967281" y="1667933"/>
            <a:ext cx="2169284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接连接符 85"/>
          <p:cNvCxnSpPr/>
          <p:nvPr/>
        </p:nvCxnSpPr>
        <p:spPr>
          <a:xfrm>
            <a:off x="5211956" y="1588751"/>
            <a:ext cx="0" cy="161895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70"/>
          <p:cNvSpPr>
            <a:spLocks noChangeArrowheads="1"/>
          </p:cNvSpPr>
          <p:nvPr/>
        </p:nvSpPr>
        <p:spPr bwMode="auto">
          <a:xfrm>
            <a:off x="4713587" y="3336324"/>
            <a:ext cx="1284191" cy="1199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05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Sensor target: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A: 1.8” COMS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B/C: 2.8” COMS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D: Dual Sensor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G: 1.2'' CMOS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H: 2/3” CMOS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zh-CN" sz="105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1140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 bwMode="auto">
          <a:xfrm>
            <a:off x="1041328" y="2152761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865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SDT</a:t>
            </a:r>
            <a:endParaRPr lang="zh-CN" altLang="en-US" sz="1865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矩形 2"/>
          <p:cNvSpPr/>
          <p:nvPr/>
        </p:nvSpPr>
        <p:spPr bwMode="auto">
          <a:xfrm>
            <a:off x="4719504" y="2710070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865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</a:t>
            </a:r>
            <a:endParaRPr lang="zh-CN" altLang="en-US" sz="1865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矩形 3"/>
          <p:cNvSpPr/>
          <p:nvPr/>
        </p:nvSpPr>
        <p:spPr bwMode="auto">
          <a:xfrm>
            <a:off x="121784" y="2152761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865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</a:t>
            </a:r>
            <a:endParaRPr lang="zh-CN" altLang="en-US" sz="1865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矩形 4"/>
          <p:cNvSpPr/>
          <p:nvPr/>
        </p:nvSpPr>
        <p:spPr bwMode="auto">
          <a:xfrm>
            <a:off x="2880416" y="2152761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865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</a:t>
            </a:r>
            <a:endParaRPr lang="zh-CN" altLang="en-US" sz="1865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3799960" y="2152761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865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40</a:t>
            </a:r>
            <a:endParaRPr lang="zh-CN" altLang="en-US" sz="1865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6558592" y="2710070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865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</a:t>
            </a:r>
            <a:endParaRPr lang="zh-CN" altLang="en-US" sz="1865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1960872" y="2152761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865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8X</a:t>
            </a:r>
            <a:endParaRPr lang="zh-CN" altLang="en-US" sz="1865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5639048" y="2710070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865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Z</a:t>
            </a:r>
            <a:endParaRPr lang="zh-CN" altLang="en-US" sz="1865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9316091" y="2152760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865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</a:t>
            </a:r>
            <a:endParaRPr lang="zh-CN" altLang="en-US" sz="1865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11125988" y="2710070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865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1050</a:t>
            </a:r>
            <a:endParaRPr lang="zh-CN" altLang="en-US" sz="1865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矩形 11"/>
          <p:cNvSpPr/>
          <p:nvPr/>
        </p:nvSpPr>
        <p:spPr bwMode="auto">
          <a:xfrm>
            <a:off x="7478136" y="2152759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865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Q</a:t>
            </a:r>
            <a:endParaRPr lang="zh-CN" altLang="en-US" sz="1865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3" name="直接连接符 12"/>
          <p:cNvCxnSpPr/>
          <p:nvPr/>
        </p:nvCxnSpPr>
        <p:spPr bwMode="auto">
          <a:xfrm>
            <a:off x="878786" y="2528440"/>
            <a:ext cx="13456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直接连接符 15"/>
          <p:cNvCxnSpPr/>
          <p:nvPr/>
        </p:nvCxnSpPr>
        <p:spPr bwMode="auto">
          <a:xfrm>
            <a:off x="10062491" y="2528440"/>
            <a:ext cx="13456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直接连接符 16"/>
          <p:cNvCxnSpPr/>
          <p:nvPr/>
        </p:nvCxnSpPr>
        <p:spPr bwMode="auto">
          <a:xfrm>
            <a:off x="10752643" y="2528440"/>
            <a:ext cx="13456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矩形 22"/>
          <p:cNvSpPr/>
          <p:nvPr/>
        </p:nvSpPr>
        <p:spPr bwMode="auto">
          <a:xfrm>
            <a:off x="8378194" y="2152759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865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</a:t>
            </a:r>
            <a:endParaRPr lang="zh-CN" altLang="en-US" sz="1865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矩形 23"/>
          <p:cNvSpPr/>
          <p:nvPr/>
        </p:nvSpPr>
        <p:spPr bwMode="auto">
          <a:xfrm>
            <a:off x="10206449" y="2152760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865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PV1</a:t>
            </a:r>
            <a:endParaRPr lang="zh-CN" altLang="en-US" sz="1865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5" name="直接连接符 24"/>
          <p:cNvCxnSpPr/>
          <p:nvPr/>
        </p:nvCxnSpPr>
        <p:spPr bwMode="auto">
          <a:xfrm>
            <a:off x="9143454" y="2528440"/>
            <a:ext cx="13456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直接连接符 29"/>
          <p:cNvCxnSpPr/>
          <p:nvPr/>
        </p:nvCxnSpPr>
        <p:spPr bwMode="auto">
          <a:xfrm>
            <a:off x="1387204" y="2894742"/>
            <a:ext cx="0" cy="360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31" name="直接连接符 30"/>
          <p:cNvCxnSpPr/>
          <p:nvPr/>
        </p:nvCxnSpPr>
        <p:spPr bwMode="auto">
          <a:xfrm>
            <a:off x="510199" y="2894742"/>
            <a:ext cx="0" cy="360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sp>
        <p:nvSpPr>
          <p:cNvPr id="32" name="矩形 31"/>
          <p:cNvSpPr/>
          <p:nvPr/>
        </p:nvSpPr>
        <p:spPr bwMode="auto">
          <a:xfrm>
            <a:off x="4719504" y="1623911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865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</a:t>
            </a:r>
            <a:endParaRPr lang="zh-CN" altLang="en-US" sz="1865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3" name="矩形 32"/>
          <p:cNvSpPr/>
          <p:nvPr/>
        </p:nvSpPr>
        <p:spPr bwMode="auto">
          <a:xfrm>
            <a:off x="6569429" y="1623911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865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</a:t>
            </a:r>
            <a:endParaRPr lang="zh-CN" altLang="en-US" sz="1865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4" name="矩形 33"/>
          <p:cNvSpPr/>
          <p:nvPr/>
        </p:nvSpPr>
        <p:spPr bwMode="auto">
          <a:xfrm>
            <a:off x="5660227" y="1623911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865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</a:t>
            </a:r>
            <a:endParaRPr lang="zh-CN" altLang="en-US" sz="1865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45" name="直接连接符 44"/>
          <p:cNvCxnSpPr/>
          <p:nvPr/>
        </p:nvCxnSpPr>
        <p:spPr bwMode="auto">
          <a:xfrm flipV="1">
            <a:off x="5187730" y="1373110"/>
            <a:ext cx="0" cy="25080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47" name="直接连接符 46"/>
          <p:cNvCxnSpPr/>
          <p:nvPr/>
        </p:nvCxnSpPr>
        <p:spPr bwMode="auto">
          <a:xfrm flipV="1">
            <a:off x="6017095" y="1373110"/>
            <a:ext cx="0" cy="25080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sp>
        <p:nvSpPr>
          <p:cNvPr id="49" name="TextBox 73"/>
          <p:cNvSpPr>
            <a:spLocks noChangeArrowheads="1"/>
          </p:cNvSpPr>
          <p:nvPr/>
        </p:nvSpPr>
        <p:spPr bwMode="auto">
          <a:xfrm>
            <a:off x="4535110" y="792524"/>
            <a:ext cx="1170016" cy="5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H: High speed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G: General speed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P/T Type:</a:t>
            </a: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 </a:t>
            </a:r>
          </a:p>
        </p:txBody>
      </p:sp>
      <p:sp>
        <p:nvSpPr>
          <p:cNvPr id="50" name="TextBox 76"/>
          <p:cNvSpPr>
            <a:spLocks noChangeArrowheads="1"/>
          </p:cNvSpPr>
          <p:nvPr/>
        </p:nvSpPr>
        <p:spPr bwMode="auto">
          <a:xfrm>
            <a:off x="5644021" y="792524"/>
            <a:ext cx="933251" cy="5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N: Network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C: HD-CVI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Interface:</a:t>
            </a:r>
            <a:endParaRPr lang="zh-CN" altLang="en-US" sz="1050" b="1" dirty="0">
              <a:solidFill>
                <a:srgbClr val="000000"/>
              </a:solidFill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  <a:sym typeface="Calibri" pitchFamily="34" charset="0"/>
            </a:endParaRPr>
          </a:p>
        </p:txBody>
      </p:sp>
      <p:sp>
        <p:nvSpPr>
          <p:cNvPr id="51" name="TextBox 76"/>
          <p:cNvSpPr>
            <a:spLocks noChangeArrowheads="1"/>
          </p:cNvSpPr>
          <p:nvPr/>
        </p:nvSpPr>
        <p:spPr bwMode="auto">
          <a:xfrm>
            <a:off x="6533134" y="792524"/>
            <a:ext cx="1747004" cy="5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F: Ultra AI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R:</a:t>
            </a:r>
            <a:r>
              <a:rPr lang="zh-CN" altLang="en-US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 </a:t>
            </a: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Pro AI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AI Function: </a:t>
            </a:r>
          </a:p>
        </p:txBody>
      </p:sp>
      <p:cxnSp>
        <p:nvCxnSpPr>
          <p:cNvPr id="56" name="直接连接符 55"/>
          <p:cNvCxnSpPr/>
          <p:nvPr/>
        </p:nvCxnSpPr>
        <p:spPr bwMode="auto">
          <a:xfrm flipV="1">
            <a:off x="6943370" y="1373110"/>
            <a:ext cx="0" cy="25080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sp>
        <p:nvSpPr>
          <p:cNvPr id="57" name="TextBox 69"/>
          <p:cNvSpPr>
            <a:spLocks noChangeArrowheads="1"/>
          </p:cNvSpPr>
          <p:nvPr/>
        </p:nvSpPr>
        <p:spPr bwMode="auto">
          <a:xfrm>
            <a:off x="168567" y="3303283"/>
            <a:ext cx="653080" cy="392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05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Brand</a:t>
            </a: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Dahua</a:t>
            </a:r>
            <a:endParaRPr lang="zh-CN" altLang="en-US" sz="1050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58" name="TextBox 69"/>
          <p:cNvSpPr>
            <a:spLocks noChangeArrowheads="1"/>
          </p:cNvSpPr>
          <p:nvPr/>
        </p:nvSpPr>
        <p:spPr bwMode="auto">
          <a:xfrm>
            <a:off x="818077" y="3287894"/>
            <a:ext cx="1547026" cy="407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105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Camera Type</a:t>
            </a:r>
            <a:r>
              <a:rPr lang="zh-CN" altLang="en-US" sz="105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：</a:t>
            </a:r>
            <a:endParaRPr lang="en-US" altLang="zh-CN" sz="1050" b="1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SDT: </a:t>
            </a: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Multi-sensor PTZ</a:t>
            </a:r>
            <a:endParaRPr lang="en-US" altLang="zh-CN" sz="105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</p:txBody>
      </p:sp>
      <p:sp>
        <p:nvSpPr>
          <p:cNvPr id="59" name="TextBox 69"/>
          <p:cNvSpPr>
            <a:spLocks noChangeArrowheads="1"/>
          </p:cNvSpPr>
          <p:nvPr/>
        </p:nvSpPr>
        <p:spPr bwMode="auto">
          <a:xfrm>
            <a:off x="312878" y="1319435"/>
            <a:ext cx="1547026" cy="5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PTZ: Positioning System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ECA: Explosion camera</a:t>
            </a:r>
          </a:p>
          <a:p>
            <a:pPr algn="ctr">
              <a:spcBef>
                <a:spcPct val="0"/>
              </a:spcBef>
              <a:buNone/>
            </a:pPr>
            <a:r>
              <a:rPr lang="en-US" altLang="zh-CN" sz="105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Camera Type</a:t>
            </a:r>
            <a:r>
              <a:rPr lang="zh-CN" altLang="en-US" sz="105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：</a:t>
            </a:r>
            <a:endParaRPr lang="en-US" altLang="zh-CN" sz="1050" b="1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</p:txBody>
      </p:sp>
      <p:cxnSp>
        <p:nvCxnSpPr>
          <p:cNvPr id="60" name="直接连接符 59"/>
          <p:cNvCxnSpPr/>
          <p:nvPr/>
        </p:nvCxnSpPr>
        <p:spPr bwMode="auto">
          <a:xfrm flipV="1">
            <a:off x="1401328" y="1901957"/>
            <a:ext cx="0" cy="25080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sp>
        <p:nvSpPr>
          <p:cNvPr id="61" name="TextBox 72"/>
          <p:cNvSpPr>
            <a:spLocks noChangeArrowheads="1"/>
          </p:cNvSpPr>
          <p:nvPr/>
        </p:nvSpPr>
        <p:spPr bwMode="auto">
          <a:xfrm>
            <a:off x="2922080" y="3292135"/>
            <a:ext cx="1212039" cy="877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105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Resolution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2: 2Mp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4: 4Mp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5: 5Mp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8: 4K</a:t>
            </a:r>
          </a:p>
        </p:txBody>
      </p:sp>
      <p:sp>
        <p:nvSpPr>
          <p:cNvPr id="62" name="TextBox 70"/>
          <p:cNvSpPr>
            <a:spLocks noChangeArrowheads="1"/>
          </p:cNvSpPr>
          <p:nvPr/>
        </p:nvSpPr>
        <p:spPr bwMode="auto">
          <a:xfrm>
            <a:off x="3739578" y="3283767"/>
            <a:ext cx="1284191" cy="265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05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Optical Zoom: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00: fixed lens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03: 3x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04: 4x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12: 12x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16: 16x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25: 25x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30: 30x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31: 31x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32: 32x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33: 33x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40: 40x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45: 45x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48: 48x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50: 50x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60: 60x</a:t>
            </a:r>
          </a:p>
        </p:txBody>
      </p:sp>
      <p:sp>
        <p:nvSpPr>
          <p:cNvPr id="63" name="TextBox 72"/>
          <p:cNvSpPr>
            <a:spLocks noChangeArrowheads="1"/>
          </p:cNvSpPr>
          <p:nvPr/>
        </p:nvSpPr>
        <p:spPr bwMode="auto">
          <a:xfrm>
            <a:off x="4764079" y="4226043"/>
            <a:ext cx="1212039" cy="877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105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Resolution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2: 2Mp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4: 4Mp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5: 5Mp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8: 4K</a:t>
            </a:r>
          </a:p>
        </p:txBody>
      </p:sp>
      <p:sp>
        <p:nvSpPr>
          <p:cNvPr id="65" name="矩形 64"/>
          <p:cNvSpPr/>
          <p:nvPr/>
        </p:nvSpPr>
        <p:spPr>
          <a:xfrm>
            <a:off x="2895359" y="2830464"/>
            <a:ext cx="16364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PTZ Camera Feature</a:t>
            </a:r>
          </a:p>
        </p:txBody>
      </p:sp>
      <p:cxnSp>
        <p:nvCxnSpPr>
          <p:cNvPr id="66" name="直接连接符 65"/>
          <p:cNvCxnSpPr/>
          <p:nvPr/>
        </p:nvCxnSpPr>
        <p:spPr>
          <a:xfrm>
            <a:off x="4852166" y="3609933"/>
            <a:ext cx="2367064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矩形 66"/>
          <p:cNvSpPr/>
          <p:nvPr/>
        </p:nvSpPr>
        <p:spPr>
          <a:xfrm>
            <a:off x="4752827" y="3376533"/>
            <a:ext cx="261273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zh-CN" sz="12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Panorama </a:t>
            </a:r>
            <a:r>
              <a:rPr lang="en-US" altLang="zh-CN" sz="12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Camera Feature</a:t>
            </a:r>
          </a:p>
        </p:txBody>
      </p:sp>
      <p:sp>
        <p:nvSpPr>
          <p:cNvPr id="68" name="TextBox 72"/>
          <p:cNvSpPr>
            <a:spLocks noChangeArrowheads="1"/>
          </p:cNvSpPr>
          <p:nvPr/>
        </p:nvSpPr>
        <p:spPr bwMode="auto">
          <a:xfrm>
            <a:off x="5663859" y="4229985"/>
            <a:ext cx="1334501" cy="5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105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Lens Type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Z: Zoom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F: Fixed lens</a:t>
            </a:r>
          </a:p>
        </p:txBody>
      </p:sp>
      <p:cxnSp>
        <p:nvCxnSpPr>
          <p:cNvPr id="69" name="直接连接符 68"/>
          <p:cNvCxnSpPr/>
          <p:nvPr/>
        </p:nvCxnSpPr>
        <p:spPr bwMode="auto">
          <a:xfrm>
            <a:off x="6003908" y="3609933"/>
            <a:ext cx="0" cy="54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sp>
        <p:nvSpPr>
          <p:cNvPr id="70" name="TextBox 72"/>
          <p:cNvSpPr>
            <a:spLocks noChangeArrowheads="1"/>
          </p:cNvSpPr>
          <p:nvPr/>
        </p:nvSpPr>
        <p:spPr bwMode="auto">
          <a:xfrm>
            <a:off x="6259165" y="4237172"/>
            <a:ext cx="1334501" cy="5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105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Optical Zoom:</a:t>
            </a:r>
          </a:p>
          <a:p>
            <a:pPr algn="ctr"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4: 4x</a:t>
            </a:r>
          </a:p>
          <a:p>
            <a:pPr algn="ctr"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5: 5x</a:t>
            </a:r>
          </a:p>
        </p:txBody>
      </p:sp>
      <p:sp>
        <p:nvSpPr>
          <p:cNvPr id="71" name="TextBox 72"/>
          <p:cNvSpPr>
            <a:spLocks noChangeArrowheads="1"/>
          </p:cNvSpPr>
          <p:nvPr/>
        </p:nvSpPr>
        <p:spPr bwMode="auto">
          <a:xfrm>
            <a:off x="7305092" y="3269504"/>
            <a:ext cx="1654427" cy="1037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05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Platform:</a:t>
            </a:r>
            <a:endParaRPr lang="zh-CN" altLang="en-US" sz="1050" b="1" dirty="0">
              <a:solidFill>
                <a:srgbClr val="000000"/>
              </a:solidFill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  <a:sym typeface="Calibri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F/P/Q: high end platform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G/D: mid end platform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H/T: low end platform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zh-CN" sz="105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zh-CN" sz="105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</p:txBody>
      </p:sp>
      <p:sp>
        <p:nvSpPr>
          <p:cNvPr id="72" name="TextBox 72"/>
          <p:cNvSpPr>
            <a:spLocks noChangeArrowheads="1"/>
          </p:cNvSpPr>
          <p:nvPr/>
        </p:nvSpPr>
        <p:spPr bwMode="auto">
          <a:xfrm>
            <a:off x="7548597" y="4770523"/>
            <a:ext cx="1090879" cy="2169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105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PTZ Camera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05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Sensor Size:</a:t>
            </a:r>
            <a:endParaRPr lang="zh-CN" altLang="en-US" sz="1050" b="1" dirty="0">
              <a:solidFill>
                <a:srgbClr val="000000"/>
              </a:solidFill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  <a:sym typeface="Calibri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A: 1/1.8”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B: 1/2.8”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C: 1/2.8”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D: Dual-sensor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F:  4/3”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G: 1/1.2”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H: 2/3”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I:  1/2.9”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zh-CN" sz="105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zh-CN" sz="105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zh-CN" sz="105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</p:txBody>
      </p:sp>
      <p:sp>
        <p:nvSpPr>
          <p:cNvPr id="73" name="TextBox 76"/>
          <p:cNvSpPr>
            <a:spLocks noChangeArrowheads="1"/>
          </p:cNvSpPr>
          <p:nvPr/>
        </p:nvSpPr>
        <p:spPr bwMode="auto">
          <a:xfrm>
            <a:off x="9688812" y="5760822"/>
            <a:ext cx="1437176" cy="120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zh-CN" sz="105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Ext 2.</a:t>
            </a: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 (NA: Default)</a:t>
            </a:r>
            <a:endParaRPr lang="en-US" altLang="zh-CN" sz="1050" b="1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PV: Active deterrence with white light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PV1: Active deterrence with red &amp; blue light</a:t>
            </a:r>
          </a:p>
          <a:p>
            <a:pPr algn="ctr">
              <a:spcBef>
                <a:spcPct val="0"/>
              </a:spcBef>
              <a:buNone/>
            </a:pPr>
            <a:endParaRPr lang="en-US" altLang="zh-CN" sz="105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</p:txBody>
      </p:sp>
      <p:cxnSp>
        <p:nvCxnSpPr>
          <p:cNvPr id="74" name="肘形连接符 73"/>
          <p:cNvCxnSpPr/>
          <p:nvPr/>
        </p:nvCxnSpPr>
        <p:spPr>
          <a:xfrm rot="5400000">
            <a:off x="7497635" y="3471340"/>
            <a:ext cx="1848132" cy="650970"/>
          </a:xfrm>
          <a:prstGeom prst="bentConnector3">
            <a:avLst>
              <a:gd name="adj1" fmla="val 74070"/>
            </a:avLst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sp>
        <p:nvSpPr>
          <p:cNvPr id="76" name="TextBox 69"/>
          <p:cNvSpPr>
            <a:spLocks noChangeArrowheads="1"/>
          </p:cNvSpPr>
          <p:nvPr/>
        </p:nvSpPr>
        <p:spPr bwMode="auto">
          <a:xfrm>
            <a:off x="1415776" y="4162873"/>
            <a:ext cx="1829832" cy="230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zh-CN" sz="105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SDT Appearance</a:t>
            </a:r>
          </a:p>
        </p:txBody>
      </p:sp>
      <p:pic>
        <p:nvPicPr>
          <p:cNvPr id="77" name="图片 7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9904" y="4393707"/>
            <a:ext cx="389785" cy="482208"/>
          </a:xfrm>
          <a:prstGeom prst="rect">
            <a:avLst/>
          </a:prstGeom>
        </p:spPr>
      </p:pic>
      <p:sp>
        <p:nvSpPr>
          <p:cNvPr id="78" name="矩形 77"/>
          <p:cNvSpPr/>
          <p:nvPr/>
        </p:nvSpPr>
        <p:spPr>
          <a:xfrm>
            <a:off x="1520530" y="4489121"/>
            <a:ext cx="63873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5X</a:t>
            </a:r>
          </a:p>
          <a:p>
            <a:pPr>
              <a:spcBef>
                <a:spcPct val="0"/>
              </a:spcBef>
              <a:buNone/>
            </a:pPr>
            <a:endParaRPr lang="en-US" altLang="zh-CN" sz="105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2271139" y="4490410"/>
            <a:ext cx="523939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8C</a:t>
            </a:r>
          </a:p>
          <a:p>
            <a:pPr>
              <a:spcBef>
                <a:spcPct val="0"/>
              </a:spcBef>
            </a:pPr>
            <a:endParaRPr lang="en-US" altLang="zh-CN" sz="105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  <a:p>
            <a:pPr>
              <a:spcBef>
                <a:spcPct val="0"/>
              </a:spcBef>
            </a:pPr>
            <a:endParaRPr lang="en-US" altLang="zh-CN" sz="105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  <a:p>
            <a:pPr>
              <a:spcBef>
                <a:spcPct val="0"/>
              </a:spcBef>
            </a:pPr>
            <a:endParaRPr lang="en-US" altLang="zh-CN" sz="105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6C</a:t>
            </a:r>
          </a:p>
        </p:txBody>
      </p:sp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6125" y1="70796" x2="46125" y2="707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816" t="13986" r="38871" b="17140"/>
          <a:stretch>
            <a:fillRect/>
          </a:stretch>
        </p:blipFill>
        <p:spPr>
          <a:xfrm>
            <a:off x="2526030" y="4395895"/>
            <a:ext cx="377764" cy="501499"/>
          </a:xfrm>
          <a:prstGeom prst="rect">
            <a:avLst/>
          </a:prstGeom>
        </p:spPr>
      </p:pic>
      <p:cxnSp>
        <p:nvCxnSpPr>
          <p:cNvPr id="83" name="直接连接符 82"/>
          <p:cNvCxnSpPr/>
          <p:nvPr/>
        </p:nvCxnSpPr>
        <p:spPr bwMode="auto">
          <a:xfrm>
            <a:off x="11496979" y="3430070"/>
            <a:ext cx="0" cy="17986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84" name="直接连接符 83"/>
          <p:cNvCxnSpPr/>
          <p:nvPr/>
        </p:nvCxnSpPr>
        <p:spPr bwMode="auto">
          <a:xfrm>
            <a:off x="10607293" y="2889088"/>
            <a:ext cx="0" cy="275169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sp>
        <p:nvSpPr>
          <p:cNvPr id="85" name="TextBox 76"/>
          <p:cNvSpPr>
            <a:spLocks noChangeArrowheads="1"/>
          </p:cNvSpPr>
          <p:nvPr/>
        </p:nvSpPr>
        <p:spPr bwMode="auto">
          <a:xfrm>
            <a:off x="8841028" y="3292135"/>
            <a:ext cx="1840118" cy="2976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105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Ext1. </a:t>
            </a: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(NA: Default)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A : White light &amp; IR illumination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B : White light illumination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IR: IR illumination(for SD6AL)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W: Wi-Fi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SL: Anti-Corrosion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Y: </a:t>
            </a: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Anticorrosive coating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G: 4G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G5: 5G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Q: Low power consumption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F: Optical Fiber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H: GPS + G-sensor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M: Automatic Recovery of Position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L: Laser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JG: Traffic</a:t>
            </a:r>
          </a:p>
        </p:txBody>
      </p:sp>
      <p:cxnSp>
        <p:nvCxnSpPr>
          <p:cNvPr id="86" name="直接连接符 85"/>
          <p:cNvCxnSpPr/>
          <p:nvPr/>
        </p:nvCxnSpPr>
        <p:spPr bwMode="auto">
          <a:xfrm>
            <a:off x="9694216" y="2877213"/>
            <a:ext cx="0" cy="360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87" name="直接连接符 86"/>
          <p:cNvCxnSpPr/>
          <p:nvPr/>
        </p:nvCxnSpPr>
        <p:spPr bwMode="auto">
          <a:xfrm>
            <a:off x="5080641" y="3609933"/>
            <a:ext cx="0" cy="54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88" name="直接连接符 87"/>
          <p:cNvCxnSpPr/>
          <p:nvPr/>
        </p:nvCxnSpPr>
        <p:spPr bwMode="auto">
          <a:xfrm>
            <a:off x="2348286" y="2900679"/>
            <a:ext cx="0" cy="1260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89" name="直接连接符 88"/>
          <p:cNvCxnSpPr/>
          <p:nvPr/>
        </p:nvCxnSpPr>
        <p:spPr bwMode="auto">
          <a:xfrm>
            <a:off x="6948172" y="3609933"/>
            <a:ext cx="0" cy="54649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90" name="直接连接符 89"/>
          <p:cNvCxnSpPr/>
          <p:nvPr/>
        </p:nvCxnSpPr>
        <p:spPr bwMode="auto">
          <a:xfrm>
            <a:off x="4163809" y="3078578"/>
            <a:ext cx="0" cy="180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91" name="直接连接符 90"/>
          <p:cNvCxnSpPr/>
          <p:nvPr/>
        </p:nvCxnSpPr>
        <p:spPr bwMode="auto">
          <a:xfrm>
            <a:off x="7929102" y="2889088"/>
            <a:ext cx="0" cy="360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92" name="直接连接符 91"/>
          <p:cNvCxnSpPr/>
          <p:nvPr/>
        </p:nvCxnSpPr>
        <p:spPr bwMode="auto">
          <a:xfrm>
            <a:off x="3253227" y="3074742"/>
            <a:ext cx="0" cy="180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sp>
        <p:nvSpPr>
          <p:cNvPr id="100" name="标题 1"/>
          <p:cNvSpPr txBox="1"/>
          <p:nvPr/>
        </p:nvSpPr>
        <p:spPr>
          <a:xfrm>
            <a:off x="1" y="47659"/>
            <a:ext cx="11279716" cy="868363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zh-CN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PTZ/Explosion Series</a:t>
            </a:r>
            <a:endParaRPr lang="zh-CN" altLang="en-US" dirty="0"/>
          </a:p>
        </p:txBody>
      </p:sp>
      <p:cxnSp>
        <p:nvCxnSpPr>
          <p:cNvPr id="101" name="直接连接符 100"/>
          <p:cNvCxnSpPr/>
          <p:nvPr/>
        </p:nvCxnSpPr>
        <p:spPr>
          <a:xfrm>
            <a:off x="2903794" y="3064597"/>
            <a:ext cx="1631316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矩形 105"/>
          <p:cNvSpPr/>
          <p:nvPr/>
        </p:nvSpPr>
        <p:spPr>
          <a:xfrm>
            <a:off x="11038957" y="3614609"/>
            <a:ext cx="1163872" cy="3624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/>
          <a:p>
            <a:pPr>
              <a:spcBef>
                <a:spcPct val="0"/>
              </a:spcBef>
              <a:buNone/>
            </a:pPr>
            <a:r>
              <a:rPr lang="en-US" altLang="zh-CN" sz="105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Fixed Zoom: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0118=1.18mm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0142=1.42mm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0185=1.85mm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0280=2.8mm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0360=3.6mm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0600=6mm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0800=8mm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1200=12mm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1600=16mm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2500=25mm</a:t>
            </a:r>
          </a:p>
          <a:p>
            <a:pPr>
              <a:spcBef>
                <a:spcPct val="0"/>
              </a:spcBef>
            </a:pPr>
            <a:r>
              <a:rPr lang="en-US" altLang="zh-CN" sz="105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Optical Zoom:</a:t>
            </a:r>
          </a:p>
          <a:p>
            <a:pPr>
              <a:spcBef>
                <a:spcPct val="0"/>
              </a:spcBef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2712=2.7-12mm</a:t>
            </a:r>
          </a:p>
          <a:p>
            <a:pPr>
              <a:spcBef>
                <a:spcPct val="0"/>
              </a:spcBef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0722=7-22mm</a:t>
            </a:r>
          </a:p>
          <a:p>
            <a:pPr>
              <a:spcBef>
                <a:spcPct val="0"/>
              </a:spcBef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4747=4.7-47mm</a:t>
            </a:r>
          </a:p>
          <a:p>
            <a:pPr>
              <a:spcBef>
                <a:spcPct val="0"/>
              </a:spcBef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3711=3.7-11mm</a:t>
            </a:r>
          </a:p>
          <a:p>
            <a:pPr>
              <a:spcBef>
                <a:spcPct val="0"/>
              </a:spcBef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27135=2.7-13.5mm</a:t>
            </a:r>
          </a:p>
          <a:p>
            <a:pPr>
              <a:spcBef>
                <a:spcPct val="0"/>
              </a:spcBef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5364=5.3-64mm</a:t>
            </a:r>
          </a:p>
          <a:p>
            <a:pPr>
              <a:spcBef>
                <a:spcPct val="0"/>
              </a:spcBef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0735=7-35mm</a:t>
            </a:r>
            <a:endParaRPr lang="zh-CN" altLang="en-US" sz="105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en-US" altLang="zh-CN" sz="105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zh-CN" sz="105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	</a:t>
            </a:r>
          </a:p>
        </p:txBody>
      </p:sp>
      <p:cxnSp>
        <p:nvCxnSpPr>
          <p:cNvPr id="110" name="直接连接符 109"/>
          <p:cNvCxnSpPr>
            <a:stCxn id="24" idx="3"/>
            <a:endCxn id="11" idx="1"/>
          </p:cNvCxnSpPr>
          <p:nvPr/>
        </p:nvCxnSpPr>
        <p:spPr>
          <a:xfrm>
            <a:off x="10926449" y="2512760"/>
            <a:ext cx="199539" cy="557310"/>
          </a:xfrm>
          <a:prstGeom prst="line">
            <a:avLst/>
          </a:prstGeom>
          <a:ln w="31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6" name="矩形 115"/>
          <p:cNvSpPr/>
          <p:nvPr/>
        </p:nvSpPr>
        <p:spPr>
          <a:xfrm>
            <a:off x="1877772" y="1654249"/>
            <a:ext cx="1213794" cy="230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zh-CN" sz="105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PTZ Appearance</a:t>
            </a:r>
          </a:p>
        </p:txBody>
      </p:sp>
      <p:sp>
        <p:nvSpPr>
          <p:cNvPr id="117" name="标题 1"/>
          <p:cNvSpPr txBox="1"/>
          <p:nvPr/>
        </p:nvSpPr>
        <p:spPr>
          <a:xfrm>
            <a:off x="62884" y="6263613"/>
            <a:ext cx="4111211" cy="868363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Multi-sensor Series</a:t>
            </a:r>
            <a:endParaRPr lang="zh-CN" altLang="en-US" dirty="0"/>
          </a:p>
          <a:p>
            <a:endParaRPr lang="zh-CN" altLang="en-US" dirty="0"/>
          </a:p>
        </p:txBody>
      </p:sp>
      <p:pic>
        <p:nvPicPr>
          <p:cNvPr id="119" name="图片 1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5" t="8587" r="6378" b="9324"/>
          <a:stretch>
            <a:fillRect/>
          </a:stretch>
        </p:blipFill>
        <p:spPr>
          <a:xfrm>
            <a:off x="2006613" y="721980"/>
            <a:ext cx="348660" cy="524065"/>
          </a:xfrm>
          <a:prstGeom prst="rect">
            <a:avLst/>
          </a:prstGeom>
        </p:spPr>
      </p:pic>
      <p:pic>
        <p:nvPicPr>
          <p:cNvPr id="120" name="图片 11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07" t="8507" r="30644"/>
          <a:stretch>
            <a:fillRect/>
          </a:stretch>
        </p:blipFill>
        <p:spPr>
          <a:xfrm>
            <a:off x="2158805" y="717933"/>
            <a:ext cx="378962" cy="568897"/>
          </a:xfrm>
          <a:prstGeom prst="rect">
            <a:avLst/>
          </a:prstGeom>
        </p:spPr>
      </p:pic>
      <p:pic>
        <p:nvPicPr>
          <p:cNvPr id="121" name="图片 1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177" y="802857"/>
            <a:ext cx="243230" cy="443188"/>
          </a:xfrm>
          <a:prstGeom prst="rect">
            <a:avLst/>
          </a:prstGeom>
        </p:spPr>
      </p:pic>
      <p:pic>
        <p:nvPicPr>
          <p:cNvPr id="122" name="图片 121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562" b="99132" l="1235" r="98394">
                        <a14:foregroundMark x1="61334" y1="10248" x2="61334" y2="10248"/>
                        <a14:foregroundMark x1="46016" y1="6818" x2="46016" y2="6818"/>
                        <a14:foregroundMark x1="53675" y1="10248" x2="53675" y2="10248"/>
                        <a14:foregroundMark x1="62631" y1="5124" x2="62631" y2="51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517" y="1362164"/>
            <a:ext cx="244416" cy="346258"/>
          </a:xfrm>
          <a:prstGeom prst="rect">
            <a:avLst/>
          </a:prstGeom>
        </p:spPr>
      </p:pic>
      <p:sp>
        <p:nvSpPr>
          <p:cNvPr id="123" name="矩形 122"/>
          <p:cNvSpPr/>
          <p:nvPr/>
        </p:nvSpPr>
        <p:spPr>
          <a:xfrm>
            <a:off x="3979709" y="1367031"/>
            <a:ext cx="34336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3A</a:t>
            </a:r>
          </a:p>
        </p:txBody>
      </p:sp>
      <p:sp>
        <p:nvSpPr>
          <p:cNvPr id="124" name="矩形 123"/>
          <p:cNvSpPr/>
          <p:nvPr/>
        </p:nvSpPr>
        <p:spPr>
          <a:xfrm>
            <a:off x="3270933" y="1366069"/>
            <a:ext cx="34336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7A</a:t>
            </a:r>
            <a:endParaRPr lang="zh-CN" altLang="en-US" sz="105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5" name="文本框 124"/>
          <p:cNvSpPr txBox="1"/>
          <p:nvPr/>
        </p:nvSpPr>
        <p:spPr>
          <a:xfrm>
            <a:off x="1775487" y="899004"/>
            <a:ext cx="425207" cy="25391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spcBef>
                <a:spcPct val="0"/>
              </a:spcBef>
              <a:buNone/>
              <a:defRPr sz="105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altLang="zh-CN" dirty="0"/>
              <a:t>85</a:t>
            </a:r>
            <a:endParaRPr lang="zh-CN" altLang="en-US" dirty="0"/>
          </a:p>
        </p:txBody>
      </p:sp>
      <p:sp>
        <p:nvSpPr>
          <p:cNvPr id="126" name="文本框 125"/>
          <p:cNvSpPr txBox="1"/>
          <p:nvPr/>
        </p:nvSpPr>
        <p:spPr>
          <a:xfrm>
            <a:off x="2529845" y="893992"/>
            <a:ext cx="425207" cy="25391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spcBef>
                <a:spcPct val="0"/>
              </a:spcBef>
              <a:buNone/>
              <a:defRPr sz="105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altLang="zh-CN" dirty="0"/>
              <a:t>83</a:t>
            </a:r>
            <a:endParaRPr lang="zh-CN" altLang="en-US" dirty="0"/>
          </a:p>
        </p:txBody>
      </p:sp>
      <p:sp>
        <p:nvSpPr>
          <p:cNvPr id="127" name="文本框 126"/>
          <p:cNvSpPr txBox="1"/>
          <p:nvPr/>
        </p:nvSpPr>
        <p:spPr>
          <a:xfrm>
            <a:off x="2524875" y="1344544"/>
            <a:ext cx="425207" cy="25391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spcBef>
                <a:spcPct val="0"/>
              </a:spcBef>
              <a:buNone/>
              <a:defRPr sz="105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altLang="zh-CN" dirty="0"/>
              <a:t>1A</a:t>
            </a:r>
            <a:endParaRPr lang="zh-CN" altLang="en-US" dirty="0"/>
          </a:p>
        </p:txBody>
      </p:sp>
      <p:cxnSp>
        <p:nvCxnSpPr>
          <p:cNvPr id="128" name="直接连接符 127"/>
          <p:cNvCxnSpPr/>
          <p:nvPr/>
        </p:nvCxnSpPr>
        <p:spPr bwMode="auto">
          <a:xfrm flipV="1">
            <a:off x="2358905" y="1901957"/>
            <a:ext cx="0" cy="25080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130" name="直接连接符 129"/>
          <p:cNvCxnSpPr/>
          <p:nvPr/>
        </p:nvCxnSpPr>
        <p:spPr>
          <a:xfrm>
            <a:off x="2358905" y="1999493"/>
            <a:ext cx="149219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1" name="直接连接符 130"/>
          <p:cNvCxnSpPr/>
          <p:nvPr/>
        </p:nvCxnSpPr>
        <p:spPr bwMode="auto">
          <a:xfrm flipV="1">
            <a:off x="3851099" y="1901957"/>
            <a:ext cx="0" cy="9753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sp>
        <p:nvSpPr>
          <p:cNvPr id="135" name="矩形 134"/>
          <p:cNvSpPr/>
          <p:nvPr/>
        </p:nvSpPr>
        <p:spPr>
          <a:xfrm>
            <a:off x="3396639" y="1642601"/>
            <a:ext cx="1220206" cy="230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zh-CN" sz="105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ECA Appearance</a:t>
            </a:r>
          </a:p>
        </p:txBody>
      </p:sp>
      <p:pic>
        <p:nvPicPr>
          <p:cNvPr id="136" name="图片 135"/>
          <p:cNvPicPr>
            <a:picLocks noChangeAspect="1"/>
          </p:cNvPicPr>
          <p:nvPr/>
        </p:nvPicPr>
        <p:blipFill rotWithShape="1">
          <a:blip r:embed="rId10" cstate="hqprint"/>
          <a:srcRect/>
          <a:stretch>
            <a:fillRect/>
          </a:stretch>
        </p:blipFill>
        <p:spPr>
          <a:xfrm>
            <a:off x="2107671" y="1256468"/>
            <a:ext cx="239988" cy="416495"/>
          </a:xfrm>
          <a:prstGeom prst="rect">
            <a:avLst/>
          </a:prstGeom>
        </p:spPr>
      </p:pic>
      <p:sp>
        <p:nvSpPr>
          <p:cNvPr id="139" name="文本框 138"/>
          <p:cNvSpPr txBox="1"/>
          <p:nvPr/>
        </p:nvSpPr>
        <p:spPr>
          <a:xfrm>
            <a:off x="1775487" y="1355861"/>
            <a:ext cx="425207" cy="25391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spcBef>
                <a:spcPct val="0"/>
              </a:spcBef>
              <a:buNone/>
              <a:defRPr sz="105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altLang="zh-CN" dirty="0"/>
              <a:t>4M</a:t>
            </a:r>
            <a:endParaRPr lang="zh-CN" altLang="en-US" dirty="0"/>
          </a:p>
        </p:txBody>
      </p:sp>
      <p:pic>
        <p:nvPicPr>
          <p:cNvPr id="140" name="图片 139"/>
          <p:cNvPicPr>
            <a:picLocks noChangeAspect="1"/>
          </p:cNvPicPr>
          <p:nvPr/>
        </p:nvPicPr>
        <p:blipFill rotWithShape="1">
          <a:blip r:embed="rId11" cstate="hqprint"/>
          <a:srcRect/>
          <a:stretch>
            <a:fillRect/>
          </a:stretch>
        </p:blipFill>
        <p:spPr>
          <a:xfrm>
            <a:off x="3558454" y="1348013"/>
            <a:ext cx="356689" cy="269111"/>
          </a:xfrm>
          <a:prstGeom prst="rect">
            <a:avLst/>
          </a:prstGeom>
        </p:spPr>
      </p:pic>
      <p:pic>
        <p:nvPicPr>
          <p:cNvPr id="141" name="图片 140"/>
          <p:cNvPicPr>
            <a:picLocks noChangeAspect="1"/>
          </p:cNvPicPr>
          <p:nvPr/>
        </p:nvPicPr>
        <p:blipFill rotWithShape="1">
          <a:blip r:embed="rId12" cstate="print"/>
          <a:srcRect l="12148" t="21407" r="18000" b="23630"/>
          <a:stretch>
            <a:fillRect/>
          </a:stretch>
        </p:blipFill>
        <p:spPr>
          <a:xfrm>
            <a:off x="4261456" y="1450814"/>
            <a:ext cx="195546" cy="153866"/>
          </a:xfrm>
          <a:prstGeom prst="rect">
            <a:avLst/>
          </a:prstGeom>
        </p:spPr>
      </p:pic>
      <p:cxnSp>
        <p:nvCxnSpPr>
          <p:cNvPr id="93" name="直接连接符 92"/>
          <p:cNvCxnSpPr/>
          <p:nvPr/>
        </p:nvCxnSpPr>
        <p:spPr bwMode="auto">
          <a:xfrm>
            <a:off x="4524852" y="2528440"/>
            <a:ext cx="13456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4" name="直接连接符 93"/>
          <p:cNvCxnSpPr/>
          <p:nvPr/>
        </p:nvCxnSpPr>
        <p:spPr bwMode="auto">
          <a:xfrm>
            <a:off x="7343575" y="2534042"/>
            <a:ext cx="13456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直接连接符 17"/>
          <p:cNvCxnSpPr/>
          <p:nvPr/>
        </p:nvCxnSpPr>
        <p:spPr>
          <a:xfrm>
            <a:off x="4654831" y="1983911"/>
            <a:ext cx="0" cy="108068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直接连接符 26"/>
          <p:cNvCxnSpPr>
            <a:stCxn id="32" idx="1"/>
          </p:cNvCxnSpPr>
          <p:nvPr/>
        </p:nvCxnSpPr>
        <p:spPr>
          <a:xfrm flipH="1">
            <a:off x="4648119" y="1983911"/>
            <a:ext cx="7138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直接连接符 28"/>
          <p:cNvCxnSpPr>
            <a:stCxn id="3" idx="1"/>
          </p:cNvCxnSpPr>
          <p:nvPr/>
        </p:nvCxnSpPr>
        <p:spPr>
          <a:xfrm flipH="1">
            <a:off x="4648119" y="3070070"/>
            <a:ext cx="7138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8" name="直接连接符 107"/>
          <p:cNvCxnSpPr/>
          <p:nvPr/>
        </p:nvCxnSpPr>
        <p:spPr>
          <a:xfrm>
            <a:off x="7350059" y="2027358"/>
            <a:ext cx="0" cy="108068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9" name="直接连接符 108"/>
          <p:cNvCxnSpPr/>
          <p:nvPr/>
        </p:nvCxnSpPr>
        <p:spPr>
          <a:xfrm flipH="1">
            <a:off x="7282997" y="2027358"/>
            <a:ext cx="7138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1" name="直接连接符 110"/>
          <p:cNvCxnSpPr/>
          <p:nvPr/>
        </p:nvCxnSpPr>
        <p:spPr>
          <a:xfrm flipH="1">
            <a:off x="7282997" y="3113517"/>
            <a:ext cx="7138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95" name="图片 94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8" t="6095" r="43224" b="21947"/>
          <a:stretch>
            <a:fillRect/>
          </a:stretch>
        </p:blipFill>
        <p:spPr>
          <a:xfrm>
            <a:off x="2608934" y="5022634"/>
            <a:ext cx="247511" cy="44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2112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12115" y="167957"/>
            <a:ext cx="11279716" cy="868363"/>
          </a:xfrm>
        </p:spPr>
        <p:txBody>
          <a:bodyPr/>
          <a:lstStyle/>
          <a:p>
            <a:r>
              <a:rPr lang="en-US" altLang="zh-CN" dirty="0"/>
              <a:t>White board</a:t>
            </a:r>
            <a:endParaRPr lang="zh-CN" altLang="en-US" dirty="0"/>
          </a:p>
        </p:txBody>
      </p:sp>
      <p:graphicFrame>
        <p:nvGraphicFramePr>
          <p:cNvPr id="4" name="表格 3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4794039"/>
              </p:ext>
            </p:extLst>
          </p:nvPr>
        </p:nvGraphicFramePr>
        <p:xfrm>
          <a:off x="249555" y="1030147"/>
          <a:ext cx="11530330" cy="5569846"/>
        </p:xfrm>
        <a:graphic>
          <a:graphicData uri="http://schemas.openxmlformats.org/drawingml/2006/table">
            <a:tbl>
              <a:tblPr/>
              <a:tblGrid>
                <a:gridCol w="49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89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9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00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32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36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9381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1012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7391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12367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542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3891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11721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97661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1622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893429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95452">
                  <a:extLst>
                    <a:ext uri="{9D8B030D-6E8A-4147-A177-3AD203B41FA5}">
                      <a16:colId xmlns:a16="http://schemas.microsoft.com/office/drawing/2014/main" val="1517134559"/>
                    </a:ext>
                  </a:extLst>
                </a:gridCol>
                <a:gridCol w="816307">
                  <a:extLst>
                    <a:ext uri="{9D8B030D-6E8A-4147-A177-3AD203B41FA5}">
                      <a16:colId xmlns:a16="http://schemas.microsoft.com/office/drawing/2014/main" val="2444584154"/>
                    </a:ext>
                  </a:extLst>
                </a:gridCol>
              </a:tblGrid>
              <a:tr h="293561">
                <a:tc gridSpan="18"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spc="60" dirty="0" err="1">
                          <a:solidFill>
                            <a:srgbClr val="646464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DeepHub</a:t>
                      </a:r>
                      <a:r>
                        <a:rPr lang="en-US" sz="1000" b="1" spc="60" dirty="0">
                          <a:solidFill>
                            <a:srgbClr val="646464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Interactive Display  External Model Naming Rule</a:t>
                      </a:r>
                      <a:endParaRPr lang="en-US" altLang="en-US" sz="1000" b="1" spc="60" dirty="0">
                        <a:solidFill>
                          <a:srgbClr val="64646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 cap="flat" cmpd="sng" algn="ctr">
                      <a:solidFill>
                        <a:srgbClr val="64646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1000" b="1" spc="60" dirty="0">
                        <a:solidFill>
                          <a:srgbClr val="64646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 cap="flat" cmpd="sng" algn="ctr">
                      <a:solidFill>
                        <a:srgbClr val="64646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28575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1000" b="1" spc="60" dirty="0">
                        <a:solidFill>
                          <a:srgbClr val="64646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 cap="flat" cmpd="sng" algn="ctr">
                      <a:solidFill>
                        <a:srgbClr val="64646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28575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70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1000" b="1" spc="60">
                        <a:solidFill>
                          <a:srgbClr val="64646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1000" b="1" spc="60" dirty="0">
                        <a:solidFill>
                          <a:srgbClr val="64646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spc="60" dirty="0">
                          <a:solidFill>
                            <a:srgbClr val="646464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Required</a:t>
                      </a: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1000" b="1" spc="60" dirty="0">
                        <a:solidFill>
                          <a:srgbClr val="64646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spc="60" dirty="0">
                          <a:solidFill>
                            <a:srgbClr val="646464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Required</a:t>
                      </a: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spc="60" dirty="0">
                          <a:solidFill>
                            <a:srgbClr val="646464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Required</a:t>
                      </a: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spc="60">
                          <a:solidFill>
                            <a:srgbClr val="646464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Required</a:t>
                      </a: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spc="60">
                          <a:solidFill>
                            <a:srgbClr val="646464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Required</a:t>
                      </a: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1000" b="1" spc="60" dirty="0">
                        <a:solidFill>
                          <a:srgbClr val="64646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spc="60" dirty="0">
                          <a:solidFill>
                            <a:srgbClr val="646464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Required</a:t>
                      </a: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spc="60">
                          <a:solidFill>
                            <a:srgbClr val="646464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Required</a:t>
                      </a: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spc="60">
                          <a:solidFill>
                            <a:srgbClr val="646464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Required</a:t>
                      </a: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spc="60">
                          <a:solidFill>
                            <a:srgbClr val="646464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Required</a:t>
                      </a: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spc="60">
                          <a:solidFill>
                            <a:srgbClr val="646464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Required</a:t>
                      </a: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1000" b="1" spc="60">
                        <a:solidFill>
                          <a:srgbClr val="64646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spc="60" dirty="0">
                          <a:solidFill>
                            <a:srgbClr val="646464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O</a:t>
                      </a:r>
                      <a:r>
                        <a:rPr lang="en-US" altLang="zh-CN" sz="1000" b="1" spc="60" dirty="0">
                          <a:solidFill>
                            <a:srgbClr val="646464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ptional</a:t>
                      </a:r>
                      <a:endParaRPr lang="en-US" sz="1000" b="1" spc="60" dirty="0">
                        <a:solidFill>
                          <a:srgbClr val="64646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 cap="flat" cmpd="sng" algn="ctr">
                      <a:solidFill>
                        <a:srgbClr val="64646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000" b="1" spc="60" dirty="0">
                        <a:solidFill>
                          <a:srgbClr val="64646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 cap="flat" cmpd="sng" algn="ctr">
                      <a:solidFill>
                        <a:srgbClr val="64646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spc="60" dirty="0">
                          <a:solidFill>
                            <a:srgbClr val="646464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R</a:t>
                      </a:r>
                      <a:r>
                        <a:rPr lang="en-US" altLang="zh-CN" sz="1000" b="1" spc="60" dirty="0">
                          <a:solidFill>
                            <a:srgbClr val="646464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equired</a:t>
                      </a:r>
                      <a:endParaRPr lang="en-US" sz="1000" b="1" spc="60" dirty="0">
                        <a:solidFill>
                          <a:srgbClr val="64646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 cap="flat" cmpd="sng" algn="ctr">
                      <a:solidFill>
                        <a:srgbClr val="64646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6855">
                <a:tc rowSpan="5"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 dirty="0" err="1">
                          <a:solidFill>
                            <a:srgbClr val="646464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DeepHub</a:t>
                      </a:r>
                      <a:r>
                        <a:rPr lang="en-US" sz="800" b="0" spc="60" dirty="0">
                          <a:solidFill>
                            <a:srgbClr val="646464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Interactive Display</a:t>
                      </a: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 dirty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Field number</a:t>
                      </a:r>
                      <a:endParaRPr lang="en-US" altLang="en-US" sz="800" b="0" spc="60" dirty="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 dirty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①</a:t>
                      </a:r>
                      <a:endParaRPr lang="en-US" altLang="en-US" sz="800" b="0" spc="60" dirty="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800" b="0" spc="60" dirty="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②</a:t>
                      </a:r>
                      <a:endParaRPr lang="en-US" altLang="en-US" sz="8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③</a:t>
                      </a:r>
                      <a:endParaRPr lang="en-US" altLang="en-US" sz="8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 dirty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④</a:t>
                      </a:r>
                      <a:endParaRPr lang="en-US" altLang="en-US" sz="800" b="0" spc="60" dirty="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 dirty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⑤</a:t>
                      </a:r>
                      <a:endParaRPr lang="en-US" altLang="en-US" sz="800" b="0" spc="60" dirty="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8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⑥</a:t>
                      </a:r>
                      <a:endParaRPr lang="en-US" altLang="en-US" sz="8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 dirty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⑦</a:t>
                      </a:r>
                      <a:endParaRPr lang="en-US" altLang="en-US" sz="800" b="0" spc="60" dirty="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 dirty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⑧</a:t>
                      </a:r>
                      <a:endParaRPr lang="en-US" altLang="en-US" sz="800" b="0" spc="60" dirty="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⑨</a:t>
                      </a:r>
                      <a:endParaRPr lang="en-US" altLang="en-US" sz="8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⑩</a:t>
                      </a:r>
                      <a:endParaRPr lang="en-US" altLang="en-US" sz="8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8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 dirty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⑪</a:t>
                      </a:r>
                      <a:endParaRPr lang="en-US" altLang="en-US" sz="800" b="0" spc="60" dirty="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 cap="flat" cmpd="sng" algn="ctr">
                      <a:solidFill>
                        <a:srgbClr val="64646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ea"/>
                        <a:buNone/>
                      </a:pPr>
                      <a:endParaRPr lang="en-US" altLang="en-US" sz="800" b="0" spc="60" dirty="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 cap="flat" cmpd="sng" algn="ctr">
                      <a:solidFill>
                        <a:srgbClr val="64646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4646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ea"/>
                        <a:buNone/>
                      </a:pPr>
                      <a:r>
                        <a:rPr lang="en-US" altLang="en-US" sz="800" b="0" spc="60" dirty="0">
                          <a:solidFill>
                            <a:srgbClr val="40404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⑫</a:t>
                      </a:r>
                      <a:endParaRPr lang="en-US" altLang="en-US" sz="800" b="0" spc="60" dirty="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 cap="flat" cmpd="sng" algn="ctr">
                      <a:solidFill>
                        <a:srgbClr val="64646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4646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257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Identification</a:t>
                      </a:r>
                      <a:endParaRPr lang="en-US" altLang="en-US" sz="8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 dirty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Dahua </a:t>
                      </a:r>
                      <a:r>
                        <a:rPr lang="en-US" sz="800" b="0" spc="60" dirty="0" err="1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idenfier</a:t>
                      </a:r>
                      <a:endParaRPr lang="en-US" altLang="en-US" sz="800" b="0" spc="60" dirty="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800" b="0" spc="60" dirty="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 dirty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Product line identifier</a:t>
                      </a:r>
                      <a:endParaRPr lang="en-US" altLang="en-US" sz="800" b="0" spc="60" dirty="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 dirty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Sales Type</a:t>
                      </a:r>
                      <a:endParaRPr lang="en-US" altLang="en-US" sz="800" b="0" spc="60" dirty="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 dirty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Product Form Factor</a:t>
                      </a:r>
                      <a:endParaRPr lang="en-US" altLang="en-US" sz="800" b="0" spc="60" dirty="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 dirty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Size label</a:t>
                      </a:r>
                      <a:endParaRPr lang="en-US" altLang="en-US" sz="800" b="0" spc="60" dirty="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8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 dirty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Market positioning</a:t>
                      </a:r>
                      <a:endParaRPr lang="en-US" altLang="en-US" sz="800" b="0" spc="60" dirty="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 dirty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Camera</a:t>
                      </a:r>
                      <a:endParaRPr lang="en-US" altLang="en-US" sz="800" b="0" spc="60" dirty="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 dirty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Series Identifier 2</a:t>
                      </a:r>
                      <a:endParaRPr lang="en-US" altLang="en-US" sz="800" b="0" spc="60" dirty="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 dirty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Chip Model</a:t>
                      </a:r>
                      <a:endParaRPr lang="en-US" altLang="en-US" sz="800" b="0" spc="60" dirty="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 dirty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Touch input method</a:t>
                      </a:r>
                      <a:endParaRPr lang="en-US" altLang="en-US" sz="800" b="0" spc="60" dirty="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8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 dirty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Series positioning</a:t>
                      </a:r>
                      <a:endParaRPr lang="en-US" altLang="en-US" sz="800" b="0" spc="60" dirty="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 cap="flat" cmpd="sng" algn="ctr">
                      <a:solidFill>
                        <a:srgbClr val="64646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800" b="0" spc="60" dirty="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 cap="flat" cmpd="sng" algn="ctr">
                      <a:solidFill>
                        <a:srgbClr val="64646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4646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4646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en-US" sz="800" b="0" spc="60" dirty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Iteration Version</a:t>
                      </a: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 cap="flat" cmpd="sng" algn="ctr">
                      <a:solidFill>
                        <a:srgbClr val="64646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4646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4646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932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 dirty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Instance</a:t>
                      </a:r>
                      <a:endParaRPr lang="en-US" altLang="en-US" sz="800" b="0" spc="60" dirty="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DH</a:t>
                      </a:r>
                      <a:endParaRPr lang="en-US" altLang="en-US" sz="8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 dirty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endParaRPr lang="en-US" altLang="en-US" sz="800" b="0" spc="60" dirty="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 dirty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L</a:t>
                      </a:r>
                      <a:endParaRPr lang="en-US" altLang="en-US" sz="800" b="0" spc="60" dirty="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C</a:t>
                      </a:r>
                      <a:endParaRPr lang="en-US" altLang="en-US" sz="8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H</a:t>
                      </a:r>
                      <a:endParaRPr lang="en-US" altLang="en-US" sz="8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 dirty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86</a:t>
                      </a:r>
                      <a:endParaRPr lang="en-US" altLang="en-US" sz="800" b="0" spc="60" dirty="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endParaRPr lang="en-US" altLang="en-US" sz="8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S</a:t>
                      </a:r>
                      <a:endParaRPr lang="en-US" altLang="en-US" sz="8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 dirty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T</a:t>
                      </a:r>
                      <a:endParaRPr lang="en-US" altLang="en-US" sz="800" b="0" spc="60" dirty="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 dirty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4</a:t>
                      </a:r>
                      <a:endParaRPr lang="en-US" altLang="en-US" sz="800" b="0" spc="60" dirty="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en-US" sz="800" b="0" spc="60" dirty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0</a:t>
                      </a: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0</a:t>
                      </a:r>
                      <a:endParaRPr lang="en-US" altLang="en-US" sz="8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endParaRPr lang="en-US" altLang="en-US" sz="8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U</a:t>
                      </a:r>
                      <a:endParaRPr lang="en-US" altLang="en-US" sz="8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 cap="flat" cmpd="sng" algn="ctr">
                      <a:solidFill>
                        <a:srgbClr val="64646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en-US" sz="800" b="0" spc="60" dirty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 cap="flat" cmpd="sng" algn="ctr">
                      <a:solidFill>
                        <a:srgbClr val="64646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4646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4646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en-US" sz="800" b="0" spc="60" dirty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S2</a:t>
                      </a: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 cap="flat" cmpd="sng" algn="ctr">
                      <a:solidFill>
                        <a:srgbClr val="64646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4646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4646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9728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 dirty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Explanation</a:t>
                      </a:r>
                      <a:endParaRPr lang="en-US" altLang="en-US" sz="800" b="0" spc="60" dirty="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 dirty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DH= Dahua brand</a:t>
                      </a:r>
                    </a:p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 dirty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DHI= Overseas Dahua brand</a:t>
                      </a:r>
                    </a:p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 dirty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N= Domestic neutral                      Default= Overseas neutral</a:t>
                      </a: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8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 dirty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L= LCD all-in-one machine</a:t>
                      </a:r>
                    </a:p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 dirty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E=LED all-in-one machine</a:t>
                      </a:r>
                      <a:endParaRPr lang="en-US" altLang="en-US" sz="800" b="0" spc="60" dirty="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800" b="0" spc="60" dirty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C: Channel-oriented</a:t>
                      </a:r>
                    </a:p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800" b="0" spc="60" dirty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P: Project-oriented</a:t>
                      </a:r>
                    </a:p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800" b="0" spc="60" dirty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E: E-commerce</a:t>
                      </a:r>
                      <a:endParaRPr lang="zh-CN" altLang="en-US" sz="800" b="0" spc="60" dirty="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800" b="0" spc="60" dirty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H: Landscape</a:t>
                      </a:r>
                    </a:p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800" b="0" spc="60" dirty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V: Portrait</a:t>
                      </a: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 dirty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55=Dimension 55 inches</a:t>
                      </a:r>
                    </a:p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 dirty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65=Dimension 65 inches</a:t>
                      </a:r>
                    </a:p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 dirty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75=Dimension 75 inches</a:t>
                      </a:r>
                    </a:p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 dirty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85=Dimension 85 inches</a:t>
                      </a:r>
                    </a:p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 dirty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86=Dimension 86 inches</a:t>
                      </a:r>
                    </a:p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 dirty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98=Dimension 98 inches</a:t>
                      </a:r>
                    </a:p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 dirty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110=Dimension 110 inches</a:t>
                      </a:r>
                    </a:p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 dirty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138=Dimension 138 inches</a:t>
                      </a:r>
                      <a:endParaRPr lang="en-US" altLang="en-US" sz="800" b="0" spc="60" dirty="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800" b="0" spc="60" dirty="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 dirty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S=Education</a:t>
                      </a:r>
                    </a:p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 dirty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H=Smart Blackboard</a:t>
                      </a:r>
                    </a:p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 dirty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M=Conference</a:t>
                      </a:r>
                      <a:endParaRPr lang="en-US" altLang="en-US" sz="800" b="0" spc="60" dirty="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800" b="0" spc="60" dirty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T: No camera</a:t>
                      </a:r>
                    </a:p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800" b="0" spc="60" dirty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C: With camera</a:t>
                      </a:r>
                      <a:endParaRPr lang="zh-CN" altLang="en-US" sz="800" b="0" spc="60" dirty="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 dirty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4=4K</a:t>
                      </a:r>
                    </a:p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 dirty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8=8K</a:t>
                      </a:r>
                      <a:endParaRPr lang="en-US" altLang="en-US" sz="800" b="0" spc="60" dirty="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en-US" sz="800" b="0" spc="60" dirty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0~1: Basic model</a:t>
                      </a:r>
                    </a:p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en-US" sz="800" b="0" spc="60" dirty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2~5: Mid-range</a:t>
                      </a:r>
                    </a:p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en-US" sz="800" b="0" spc="60" dirty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6~7: High-end</a:t>
                      </a:r>
                    </a:p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en-US" sz="800" b="0" spc="60" dirty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8~9: Flagship</a:t>
                      </a: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800" b="0" spc="60" dirty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0: Infrared Zero Lamination</a:t>
                      </a:r>
                    </a:p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800" b="0" spc="60" dirty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1: Capacitance Full Lamination</a:t>
                      </a:r>
                    </a:p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800" b="0" spc="60" dirty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2: Capacitance Frame Lamination</a:t>
                      </a:r>
                    </a:p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800" b="0" spc="60" dirty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3: Capacitance Zero Lamination</a:t>
                      </a:r>
                    </a:p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800" b="0" spc="60" dirty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4: Infrared Frame Lamination</a:t>
                      </a:r>
                    </a:p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800" b="0" spc="60" dirty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6: Infrared Full Lamination</a:t>
                      </a:r>
                      <a:endParaRPr lang="zh-CN" altLang="en-US" sz="800" b="0" spc="60" dirty="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800" b="0" spc="60" dirty="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800" b="0" spc="60" dirty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U: Ultimate</a:t>
                      </a:r>
                    </a:p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800" b="0" spc="60" dirty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P: Professional/Pro</a:t>
                      </a:r>
                    </a:p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800" b="0" spc="60" dirty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C: Classic</a:t>
                      </a:r>
                    </a:p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800" b="0" spc="60" dirty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B: Basic</a:t>
                      </a:r>
                    </a:p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800" b="0" spc="60" dirty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L: lite/Lite+</a:t>
                      </a:r>
                      <a:endParaRPr lang="zh-CN" altLang="en-US" sz="800" b="0" spc="60" dirty="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 cap="flat" cmpd="sng" algn="ctr">
                      <a:solidFill>
                        <a:srgbClr val="64646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800" b="0" spc="60" dirty="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 cap="flat" cmpd="sng" algn="ctr">
                      <a:solidFill>
                        <a:srgbClr val="64646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4646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4646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800" b="0" spc="60" dirty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Empty: First generation</a:t>
                      </a:r>
                    </a:p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800" b="0" spc="60" dirty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S2: Second generation</a:t>
                      </a:r>
                    </a:p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800" b="0" spc="60" dirty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S3: Third generation</a:t>
                      </a:r>
                    </a:p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800" b="0" spc="60" dirty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...</a:t>
                      </a:r>
                      <a:endParaRPr lang="zh-CN" altLang="en-US" sz="800" b="0" spc="60" dirty="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 cap="flat" cmpd="sng" algn="ctr">
                      <a:solidFill>
                        <a:srgbClr val="64646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4646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4646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7764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B w="28575">
                      <a:solidFill>
                        <a:srgbClr val="64646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 dirty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Typical example</a:t>
                      </a:r>
                      <a:endParaRPr lang="en-US" altLang="en-US" sz="800" b="0" spc="60" dirty="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14"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 dirty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DH-LCH86-ST400-U</a:t>
                      </a:r>
                      <a:endParaRPr lang="en-US" altLang="en-US" sz="800" b="0" spc="60" dirty="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 cap="flat" cmpd="sng" algn="ctr">
                      <a:solidFill>
                        <a:srgbClr val="64646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800" b="0" spc="60" dirty="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 cap="flat" cmpd="sng" algn="ctr">
                      <a:solidFill>
                        <a:srgbClr val="64646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4646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800" b="0" spc="60" dirty="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 cap="flat" cmpd="sng" algn="ctr">
                      <a:solidFill>
                        <a:srgbClr val="64646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4646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49084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349200" y="88504"/>
            <a:ext cx="8595585" cy="868363"/>
          </a:xfrm>
        </p:spPr>
        <p:txBody>
          <a:bodyPr/>
          <a:lstStyle/>
          <a:p>
            <a:r>
              <a:rPr lang="en-US" altLang="zh-CN" dirty="0"/>
              <a:t>Video Conferencing</a:t>
            </a:r>
            <a:endParaRPr lang="zh-CN" altLang="en-US" dirty="0"/>
          </a:p>
        </p:txBody>
      </p:sp>
      <p:sp>
        <p:nvSpPr>
          <p:cNvPr id="18" name="TextBox 26"/>
          <p:cNvSpPr txBox="1"/>
          <p:nvPr/>
        </p:nvSpPr>
        <p:spPr>
          <a:xfrm>
            <a:off x="4029062" y="2055570"/>
            <a:ext cx="3136334" cy="9599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067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Category:</a:t>
            </a: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00-economical 1080P webcam</a:t>
            </a: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20-1080P USB webcam</a:t>
            </a: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25-1080P USB webcam (AF)</a:t>
            </a: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80H-4K webcam</a:t>
            </a: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90</a:t>
            </a:r>
            <a:r>
              <a:rPr lang="zh-CN" altLang="en-US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-</a:t>
            </a:r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4K webcam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4174944" y="1637466"/>
            <a:ext cx="68584" cy="452418"/>
            <a:chOff x="2686859" y="2857598"/>
            <a:chExt cx="90000" cy="593694"/>
          </a:xfrm>
        </p:grpSpPr>
        <p:cxnSp>
          <p:nvCxnSpPr>
            <p:cNvPr id="23" name="直接连接符 22"/>
            <p:cNvCxnSpPr/>
            <p:nvPr/>
          </p:nvCxnSpPr>
          <p:spPr bwMode="auto">
            <a:xfrm>
              <a:off x="2731859" y="2857598"/>
              <a:ext cx="0" cy="504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4" name="椭圆 23"/>
            <p:cNvSpPr/>
            <p:nvPr/>
          </p:nvSpPr>
          <p:spPr bwMode="auto">
            <a:xfrm>
              <a:off x="2686859" y="3361292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2261" tIns="26131" rIns="52261" bIns="26131" numCol="1" rtlCol="0" anchor="t" anchorCtr="0" compatLnSpc="1"/>
            <a:lstStyle/>
            <a:p>
              <a:pPr defTabSz="696773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838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629062" y="1255716"/>
            <a:ext cx="4247871" cy="521728"/>
            <a:chOff x="281317" y="1693037"/>
            <a:chExt cx="5862190" cy="720000"/>
          </a:xfrm>
        </p:grpSpPr>
        <p:sp>
          <p:nvSpPr>
            <p:cNvPr id="5" name="矩形 4"/>
            <p:cNvSpPr/>
            <p:nvPr/>
          </p:nvSpPr>
          <p:spPr bwMode="auto">
            <a:xfrm>
              <a:off x="2465333" y="1693037"/>
              <a:ext cx="822256" cy="72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9671" tIns="34840" rIns="69671" bIns="34840" numCol="1" rtlCol="0" anchor="ctr" anchorCtr="0" compatLnSpc="1"/>
            <a:lstStyle/>
            <a:p>
              <a:pPr algn="ctr" defTabSz="696773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753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3</a:t>
              </a:r>
              <a:endParaRPr lang="zh-CN" altLang="en-US" sz="1753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" name="矩形 5"/>
            <p:cNvSpPr/>
            <p:nvPr/>
          </p:nvSpPr>
          <p:spPr bwMode="auto">
            <a:xfrm>
              <a:off x="281317" y="1693037"/>
              <a:ext cx="720000" cy="72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9671" tIns="34840" rIns="69671" bIns="34840" numCol="1" rtlCol="0" anchor="ctr" anchorCtr="0" compatLnSpc="1"/>
            <a:lstStyle/>
            <a:p>
              <a:pPr algn="ctr" defTabSz="696773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753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HTI</a:t>
              </a:r>
              <a:endParaRPr lang="zh-CN" altLang="en-US" sz="1753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" name="矩形 8"/>
            <p:cNvSpPr/>
            <p:nvPr/>
          </p:nvSpPr>
          <p:spPr bwMode="auto">
            <a:xfrm>
              <a:off x="5423507" y="1693037"/>
              <a:ext cx="720000" cy="72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9671" tIns="34840" rIns="69671" bIns="34840" numCol="1" rtlCol="0" anchor="ctr" anchorCtr="0" compatLnSpc="1"/>
            <a:lstStyle/>
            <a:p>
              <a:pPr algn="ctr" defTabSz="696773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753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(0)</a:t>
              </a:r>
              <a:endParaRPr lang="zh-CN" altLang="en-US" sz="1753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" name="矩形 9"/>
            <p:cNvSpPr/>
            <p:nvPr/>
          </p:nvSpPr>
          <p:spPr bwMode="auto">
            <a:xfrm>
              <a:off x="3451391" y="1693037"/>
              <a:ext cx="822256" cy="72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9671" tIns="34840" rIns="69671" bIns="34840" numCol="1" rtlCol="0" anchor="ctr" anchorCtr="0" compatLnSpc="1"/>
            <a:lstStyle/>
            <a:p>
              <a:pPr algn="ctr" defTabSz="696773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753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0</a:t>
              </a:r>
              <a:endParaRPr lang="zh-CN" altLang="en-US" sz="1753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" name="矩形 11"/>
            <p:cNvSpPr/>
            <p:nvPr/>
          </p:nvSpPr>
          <p:spPr bwMode="auto">
            <a:xfrm>
              <a:off x="1479275" y="1693037"/>
              <a:ext cx="822256" cy="72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9671" tIns="34840" rIns="69671" bIns="34840" numCol="1" rtlCol="0" anchor="ctr" anchorCtr="0" compatLnSpc="1"/>
            <a:lstStyle/>
            <a:p>
              <a:pPr algn="ctr" defTabSz="696773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753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UC</a:t>
              </a:r>
              <a:endParaRPr lang="zh-CN" altLang="en-US" sz="1753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14" name="直接连接符 13"/>
            <p:cNvCxnSpPr/>
            <p:nvPr/>
          </p:nvCxnSpPr>
          <p:spPr bwMode="auto">
            <a:xfrm flipH="1">
              <a:off x="1136256" y="2053037"/>
              <a:ext cx="224897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3" name="矩形 32"/>
            <p:cNvSpPr/>
            <p:nvPr/>
          </p:nvSpPr>
          <p:spPr bwMode="auto">
            <a:xfrm>
              <a:off x="4437449" y="1693037"/>
              <a:ext cx="822256" cy="72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9671" tIns="34840" rIns="69671" bIns="34840" numCol="1" rtlCol="0" anchor="ctr" anchorCtr="0" compatLnSpc="1"/>
            <a:lstStyle/>
            <a:p>
              <a:pPr algn="ctr" defTabSz="696773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753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0</a:t>
              </a:r>
              <a:endParaRPr lang="zh-CN" altLang="en-US" sz="1753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34" name="TextBox 25"/>
          <p:cNvSpPr txBox="1"/>
          <p:nvPr/>
        </p:nvSpPr>
        <p:spPr>
          <a:xfrm>
            <a:off x="2279020" y="2054130"/>
            <a:ext cx="1551000" cy="233183"/>
          </a:xfrm>
          <a:prstGeom prst="rect">
            <a:avLst/>
          </a:prstGeom>
          <a:noFill/>
        </p:spPr>
        <p:txBody>
          <a:bodyPr wrap="square" lIns="68306" tIns="34152" rIns="68306" bIns="34152" rtlCol="0">
            <a:spAutoFit/>
          </a:bodyPr>
          <a:lstStyle/>
          <a:p>
            <a:pPr algn="ctr"/>
            <a:r>
              <a:rPr lang="en-US" altLang="zh-CN" sz="1067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USB Camera</a:t>
            </a:r>
          </a:p>
        </p:txBody>
      </p:sp>
      <p:grpSp>
        <p:nvGrpSpPr>
          <p:cNvPr id="35" name="组合 34"/>
          <p:cNvGrpSpPr/>
          <p:nvPr/>
        </p:nvGrpSpPr>
        <p:grpSpPr>
          <a:xfrm>
            <a:off x="2867903" y="1809466"/>
            <a:ext cx="68584" cy="214911"/>
            <a:chOff x="2495652" y="1491630"/>
            <a:chExt cx="67500" cy="211516"/>
          </a:xfrm>
        </p:grpSpPr>
        <p:cxnSp>
          <p:nvCxnSpPr>
            <p:cNvPr id="36" name="直接连接符 35"/>
            <p:cNvCxnSpPr/>
            <p:nvPr/>
          </p:nvCxnSpPr>
          <p:spPr bwMode="auto">
            <a:xfrm>
              <a:off x="2529402" y="1491630"/>
              <a:ext cx="0" cy="180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7" name="椭圆 36"/>
            <p:cNvSpPr/>
            <p:nvPr/>
          </p:nvSpPr>
          <p:spPr bwMode="auto">
            <a:xfrm>
              <a:off x="2495652" y="1635646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2261" tIns="26131" rIns="52261" bIns="26131" numCol="1" rtlCol="0" anchor="t" anchorCtr="0" compatLnSpc="1"/>
            <a:lstStyle/>
            <a:p>
              <a:pPr defTabSz="696773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838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63" name="TextBox 26"/>
          <p:cNvSpPr txBox="1"/>
          <p:nvPr/>
        </p:nvSpPr>
        <p:spPr>
          <a:xfrm>
            <a:off x="7659339" y="2111141"/>
            <a:ext cx="1335392" cy="74917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67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All-in-one USB camera &amp; PTZ camera</a:t>
            </a:r>
            <a:r>
              <a:rPr lang="en-US" altLang="zh-CN" sz="1067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067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&amp; HD camera</a:t>
            </a:r>
          </a:p>
        </p:txBody>
      </p:sp>
      <p:grpSp>
        <p:nvGrpSpPr>
          <p:cNvPr id="64" name="组合 63"/>
          <p:cNvGrpSpPr/>
          <p:nvPr/>
        </p:nvGrpSpPr>
        <p:grpSpPr>
          <a:xfrm>
            <a:off x="8292742" y="1786367"/>
            <a:ext cx="68584" cy="391827"/>
            <a:chOff x="2686859" y="2857598"/>
            <a:chExt cx="90000" cy="514182"/>
          </a:xfrm>
        </p:grpSpPr>
        <p:cxnSp>
          <p:nvCxnSpPr>
            <p:cNvPr id="65" name="直接连接符 64"/>
            <p:cNvCxnSpPr/>
            <p:nvPr/>
          </p:nvCxnSpPr>
          <p:spPr bwMode="auto">
            <a:xfrm>
              <a:off x="2731859" y="2857598"/>
              <a:ext cx="0" cy="432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6" name="椭圆 65"/>
            <p:cNvSpPr/>
            <p:nvPr/>
          </p:nvSpPr>
          <p:spPr bwMode="auto">
            <a:xfrm>
              <a:off x="2686859" y="3281780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2261" tIns="26131" rIns="52261" bIns="26131" numCol="1" rtlCol="0" anchor="t" anchorCtr="0" compatLnSpc="1"/>
            <a:lstStyle/>
            <a:p>
              <a:pPr defTabSz="696773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838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68" name="TextBox 25"/>
          <p:cNvSpPr txBox="1"/>
          <p:nvPr/>
        </p:nvSpPr>
        <p:spPr>
          <a:xfrm>
            <a:off x="6573300" y="1983761"/>
            <a:ext cx="1551000" cy="397394"/>
          </a:xfrm>
          <a:prstGeom prst="rect">
            <a:avLst/>
          </a:prstGeom>
          <a:noFill/>
        </p:spPr>
        <p:txBody>
          <a:bodyPr wrap="square" lIns="68306" tIns="34152" rIns="68306" bIns="34152" rtlCol="0">
            <a:spAutoFit/>
          </a:bodyPr>
          <a:lstStyle/>
          <a:p>
            <a:pPr algn="ctr"/>
            <a:r>
              <a:rPr lang="en-US" altLang="zh-CN" sz="1067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Video conferencing system series</a:t>
            </a:r>
          </a:p>
        </p:txBody>
      </p:sp>
      <p:grpSp>
        <p:nvGrpSpPr>
          <p:cNvPr id="69" name="组合 68"/>
          <p:cNvGrpSpPr/>
          <p:nvPr/>
        </p:nvGrpSpPr>
        <p:grpSpPr>
          <a:xfrm>
            <a:off x="7351468" y="1809466"/>
            <a:ext cx="68584" cy="214911"/>
            <a:chOff x="2495652" y="1491630"/>
            <a:chExt cx="67500" cy="211516"/>
          </a:xfrm>
        </p:grpSpPr>
        <p:cxnSp>
          <p:nvCxnSpPr>
            <p:cNvPr id="70" name="直接连接符 69"/>
            <p:cNvCxnSpPr/>
            <p:nvPr/>
          </p:nvCxnSpPr>
          <p:spPr bwMode="auto">
            <a:xfrm>
              <a:off x="2529402" y="1491630"/>
              <a:ext cx="0" cy="180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1" name="椭圆 70"/>
            <p:cNvSpPr/>
            <p:nvPr/>
          </p:nvSpPr>
          <p:spPr bwMode="auto">
            <a:xfrm>
              <a:off x="2495652" y="1635646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2261" tIns="26131" rIns="52261" bIns="26131" numCol="1" rtlCol="0" anchor="t" anchorCtr="0" compatLnSpc="1"/>
            <a:lstStyle/>
            <a:p>
              <a:pPr defTabSz="696773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838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73" name="TextBox 26"/>
          <p:cNvSpPr txBox="1"/>
          <p:nvPr/>
        </p:nvSpPr>
        <p:spPr>
          <a:xfrm>
            <a:off x="9050705" y="2300572"/>
            <a:ext cx="1554933" cy="6550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4- All-in-one USB camera (set on table)</a:t>
            </a: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5- </a:t>
            </a:r>
            <a:r>
              <a:rPr lang="en-US" altLang="zh-CN" sz="914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Soundbar</a:t>
            </a:r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&amp; (PTZ camera)  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6256779" y="1255715"/>
            <a:ext cx="4390624" cy="517847"/>
            <a:chOff x="6791445" y="1663220"/>
            <a:chExt cx="6188876" cy="729939"/>
          </a:xfrm>
        </p:grpSpPr>
        <p:sp>
          <p:nvSpPr>
            <p:cNvPr id="57" name="矩形 56"/>
            <p:cNvSpPr/>
            <p:nvPr/>
          </p:nvSpPr>
          <p:spPr bwMode="auto">
            <a:xfrm>
              <a:off x="9298481" y="1673159"/>
              <a:ext cx="822256" cy="72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9671" tIns="34840" rIns="69671" bIns="34840" numCol="1" rtlCol="0" anchor="ctr" anchorCtr="0" compatLnSpc="1"/>
            <a:lstStyle/>
            <a:p>
              <a:pPr algn="ctr" defTabSz="696773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753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C</a:t>
              </a:r>
              <a:endParaRPr lang="zh-CN" altLang="en-US" sz="1753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8" name="矩形 57"/>
            <p:cNvSpPr/>
            <p:nvPr/>
          </p:nvSpPr>
          <p:spPr bwMode="auto">
            <a:xfrm>
              <a:off x="6791445" y="1673159"/>
              <a:ext cx="720000" cy="72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9671" tIns="34840" rIns="69671" bIns="34840" numCol="1" rtlCol="0" anchor="ctr" anchorCtr="0" compatLnSpc="1"/>
            <a:lstStyle/>
            <a:p>
              <a:pPr algn="ctr" defTabSz="696773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753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DH</a:t>
              </a:r>
              <a:endParaRPr lang="zh-CN" altLang="en-US" sz="1753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0" name="矩形 59"/>
            <p:cNvSpPr/>
            <p:nvPr/>
          </p:nvSpPr>
          <p:spPr bwMode="auto">
            <a:xfrm>
              <a:off x="10251676" y="1673159"/>
              <a:ext cx="822256" cy="72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9671" tIns="34840" rIns="69671" bIns="34840" numCol="1" rtlCol="0" anchor="ctr" anchorCtr="0" compatLnSpc="1"/>
            <a:lstStyle/>
            <a:p>
              <a:pPr algn="ctr" defTabSz="696773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753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4</a:t>
              </a:r>
              <a:endParaRPr lang="zh-CN" altLang="en-US" sz="1753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1" name="矩形 60"/>
            <p:cNvSpPr/>
            <p:nvPr/>
          </p:nvSpPr>
          <p:spPr bwMode="auto">
            <a:xfrm>
              <a:off x="7989403" y="1673159"/>
              <a:ext cx="822256" cy="72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9671" tIns="34840" rIns="69671" bIns="34840" numCol="1" rtlCol="0" anchor="ctr" anchorCtr="0" compatLnSpc="1"/>
            <a:lstStyle/>
            <a:p>
              <a:pPr algn="ctr" defTabSz="696773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753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VCS</a:t>
              </a:r>
              <a:endParaRPr lang="zh-CN" altLang="en-US" sz="1753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62" name="直接连接符 61"/>
            <p:cNvCxnSpPr/>
            <p:nvPr/>
          </p:nvCxnSpPr>
          <p:spPr bwMode="auto">
            <a:xfrm flipH="1">
              <a:off x="7646384" y="2033159"/>
              <a:ext cx="224897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2" name="直接连接符 71"/>
            <p:cNvCxnSpPr/>
            <p:nvPr/>
          </p:nvCxnSpPr>
          <p:spPr bwMode="auto">
            <a:xfrm flipH="1">
              <a:off x="8958350" y="2033159"/>
              <a:ext cx="224897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4" name="矩形 73"/>
            <p:cNvSpPr/>
            <p:nvPr/>
          </p:nvSpPr>
          <p:spPr bwMode="auto">
            <a:xfrm>
              <a:off x="11204871" y="1673159"/>
              <a:ext cx="822256" cy="72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9671" tIns="34840" rIns="69671" bIns="34840" numCol="1" rtlCol="0" anchor="ctr" anchorCtr="0" compatLnSpc="1"/>
            <a:lstStyle/>
            <a:p>
              <a:pPr algn="ctr" defTabSz="696773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753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</a:t>
              </a:r>
              <a:endParaRPr lang="zh-CN" altLang="en-US" sz="1753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5" name="矩形 74"/>
            <p:cNvSpPr/>
            <p:nvPr/>
          </p:nvSpPr>
          <p:spPr bwMode="auto">
            <a:xfrm>
              <a:off x="12158065" y="1663220"/>
              <a:ext cx="822256" cy="72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9671" tIns="34840" rIns="69671" bIns="34840" numCol="1" rtlCol="0" anchor="ctr" anchorCtr="0" compatLnSpc="1"/>
            <a:lstStyle/>
            <a:p>
              <a:pPr algn="ctr" defTabSz="696773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753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0</a:t>
              </a:r>
              <a:endParaRPr lang="zh-CN" altLang="en-US" sz="1753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8997125" y="1801517"/>
            <a:ext cx="68584" cy="603899"/>
            <a:chOff x="2686859" y="2857598"/>
            <a:chExt cx="90000" cy="792477"/>
          </a:xfrm>
        </p:grpSpPr>
        <p:cxnSp>
          <p:nvCxnSpPr>
            <p:cNvPr id="77" name="直接连接符 76"/>
            <p:cNvCxnSpPr/>
            <p:nvPr/>
          </p:nvCxnSpPr>
          <p:spPr bwMode="auto">
            <a:xfrm>
              <a:off x="2731859" y="2857598"/>
              <a:ext cx="0" cy="756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8" name="椭圆 77"/>
            <p:cNvSpPr/>
            <p:nvPr/>
          </p:nvSpPr>
          <p:spPr bwMode="auto">
            <a:xfrm>
              <a:off x="2686859" y="3560075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2261" tIns="26131" rIns="52261" bIns="26131" numCol="1" rtlCol="0" anchor="t" anchorCtr="0" compatLnSpc="1"/>
            <a:lstStyle/>
            <a:p>
              <a:pPr defTabSz="696773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838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1539933" y="2969922"/>
            <a:ext cx="4436067" cy="517847"/>
            <a:chOff x="6791445" y="1663220"/>
            <a:chExt cx="6252932" cy="729939"/>
          </a:xfrm>
        </p:grpSpPr>
        <p:sp>
          <p:nvSpPr>
            <p:cNvPr id="80" name="矩形 79"/>
            <p:cNvSpPr/>
            <p:nvPr/>
          </p:nvSpPr>
          <p:spPr bwMode="auto">
            <a:xfrm>
              <a:off x="9298481" y="1673159"/>
              <a:ext cx="889392" cy="72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9671" tIns="34840" rIns="69671" bIns="34840" numCol="1" rtlCol="0" anchor="ctr" anchorCtr="0" compatLnSpc="1"/>
            <a:lstStyle/>
            <a:p>
              <a:pPr algn="ctr" defTabSz="696773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753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MCA</a:t>
              </a:r>
              <a:endParaRPr lang="zh-CN" altLang="en-US" sz="1753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1" name="矩形 80"/>
            <p:cNvSpPr/>
            <p:nvPr/>
          </p:nvSpPr>
          <p:spPr bwMode="auto">
            <a:xfrm>
              <a:off x="6791445" y="1673159"/>
              <a:ext cx="720000" cy="72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9671" tIns="34840" rIns="69671" bIns="34840" numCol="1" rtlCol="0" anchor="ctr" anchorCtr="0" compatLnSpc="1"/>
            <a:lstStyle/>
            <a:p>
              <a:pPr algn="ctr" defTabSz="696773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753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DH</a:t>
              </a:r>
              <a:endParaRPr lang="zh-CN" altLang="en-US" sz="1753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2" name="矩形 81"/>
            <p:cNvSpPr/>
            <p:nvPr/>
          </p:nvSpPr>
          <p:spPr bwMode="auto">
            <a:xfrm>
              <a:off x="10315732" y="1673159"/>
              <a:ext cx="822256" cy="72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9671" tIns="34840" rIns="69671" bIns="34840" numCol="1" rtlCol="0" anchor="ctr" anchorCtr="0" compatLnSpc="1"/>
            <a:lstStyle/>
            <a:p>
              <a:pPr algn="ctr" defTabSz="696773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753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4</a:t>
              </a:r>
              <a:endParaRPr lang="zh-CN" altLang="en-US" sz="1753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3" name="矩形 82"/>
            <p:cNvSpPr/>
            <p:nvPr/>
          </p:nvSpPr>
          <p:spPr bwMode="auto">
            <a:xfrm>
              <a:off x="7989403" y="1673159"/>
              <a:ext cx="822256" cy="72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9671" tIns="34840" rIns="69671" bIns="34840" numCol="1" rtlCol="0" anchor="ctr" anchorCtr="0" compatLnSpc="1"/>
            <a:lstStyle/>
            <a:p>
              <a:pPr algn="ctr" defTabSz="696773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753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VCS</a:t>
              </a:r>
              <a:endParaRPr lang="zh-CN" altLang="en-US" sz="1753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84" name="直接连接符 83"/>
            <p:cNvCxnSpPr/>
            <p:nvPr/>
          </p:nvCxnSpPr>
          <p:spPr bwMode="auto">
            <a:xfrm flipH="1">
              <a:off x="7646384" y="2033159"/>
              <a:ext cx="224897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5" name="直接连接符 84"/>
            <p:cNvCxnSpPr/>
            <p:nvPr/>
          </p:nvCxnSpPr>
          <p:spPr bwMode="auto">
            <a:xfrm flipH="1">
              <a:off x="8958350" y="2033159"/>
              <a:ext cx="224897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6" name="矩形 85"/>
            <p:cNvSpPr/>
            <p:nvPr/>
          </p:nvSpPr>
          <p:spPr bwMode="auto">
            <a:xfrm>
              <a:off x="11268927" y="1673159"/>
              <a:ext cx="822256" cy="72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9671" tIns="34840" rIns="69671" bIns="34840" numCol="1" rtlCol="0" anchor="ctr" anchorCtr="0" compatLnSpc="1"/>
            <a:lstStyle/>
            <a:p>
              <a:pPr algn="ctr" defTabSz="696773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753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0</a:t>
              </a:r>
              <a:endParaRPr lang="zh-CN" altLang="en-US" sz="1753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7" name="矩形 86"/>
            <p:cNvSpPr/>
            <p:nvPr/>
          </p:nvSpPr>
          <p:spPr bwMode="auto">
            <a:xfrm>
              <a:off x="12222121" y="1663220"/>
              <a:ext cx="822256" cy="72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9671" tIns="34840" rIns="69671" bIns="34840" numCol="1" rtlCol="0" anchor="ctr" anchorCtr="0" compatLnSpc="1"/>
            <a:lstStyle/>
            <a:p>
              <a:pPr algn="ctr" defTabSz="696773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753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0</a:t>
              </a:r>
              <a:endParaRPr lang="zh-CN" altLang="en-US" sz="1753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88" name="TextBox 25"/>
          <p:cNvSpPr txBox="1"/>
          <p:nvPr/>
        </p:nvSpPr>
        <p:spPr>
          <a:xfrm>
            <a:off x="1871599" y="3743411"/>
            <a:ext cx="1551000" cy="397394"/>
          </a:xfrm>
          <a:prstGeom prst="rect">
            <a:avLst/>
          </a:prstGeom>
          <a:noFill/>
        </p:spPr>
        <p:txBody>
          <a:bodyPr wrap="square" lIns="68306" tIns="34152" rIns="68306" bIns="34152" rtlCol="0">
            <a:spAutoFit/>
          </a:bodyPr>
          <a:lstStyle/>
          <a:p>
            <a:pPr algn="ctr"/>
            <a:r>
              <a:rPr lang="en-US" altLang="zh-CN" sz="1067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Video conferencing system series</a:t>
            </a:r>
          </a:p>
        </p:txBody>
      </p:sp>
      <p:grpSp>
        <p:nvGrpSpPr>
          <p:cNvPr id="89" name="组合 88"/>
          <p:cNvGrpSpPr/>
          <p:nvPr/>
        </p:nvGrpSpPr>
        <p:grpSpPr>
          <a:xfrm>
            <a:off x="2649767" y="3546395"/>
            <a:ext cx="68584" cy="214911"/>
            <a:chOff x="2495652" y="1491630"/>
            <a:chExt cx="67500" cy="211516"/>
          </a:xfrm>
        </p:grpSpPr>
        <p:cxnSp>
          <p:nvCxnSpPr>
            <p:cNvPr id="90" name="直接连接符 89"/>
            <p:cNvCxnSpPr/>
            <p:nvPr/>
          </p:nvCxnSpPr>
          <p:spPr bwMode="auto">
            <a:xfrm>
              <a:off x="2529402" y="1491630"/>
              <a:ext cx="0" cy="180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1" name="椭圆 90"/>
            <p:cNvSpPr/>
            <p:nvPr/>
          </p:nvSpPr>
          <p:spPr bwMode="auto">
            <a:xfrm>
              <a:off x="2495652" y="1635646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2261" tIns="26131" rIns="52261" bIns="26131" numCol="1" rtlCol="0" anchor="t" anchorCtr="0" compatLnSpc="1"/>
            <a:lstStyle/>
            <a:p>
              <a:pPr defTabSz="696773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838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92" name="TextBox 25"/>
          <p:cNvSpPr txBox="1"/>
          <p:nvPr/>
        </p:nvSpPr>
        <p:spPr>
          <a:xfrm>
            <a:off x="3100437" y="4050588"/>
            <a:ext cx="1072949" cy="233183"/>
          </a:xfrm>
          <a:prstGeom prst="rect">
            <a:avLst/>
          </a:prstGeom>
          <a:noFill/>
        </p:spPr>
        <p:txBody>
          <a:bodyPr wrap="square" lIns="68306" tIns="34152" rIns="68306" bIns="34152" rtlCol="0">
            <a:spAutoFit/>
          </a:bodyPr>
          <a:lstStyle/>
          <a:p>
            <a:pPr algn="ctr"/>
            <a:r>
              <a:rPr lang="en-US" altLang="zh-CN" sz="1067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Microphone</a:t>
            </a:r>
          </a:p>
        </p:txBody>
      </p:sp>
      <p:grpSp>
        <p:nvGrpSpPr>
          <p:cNvPr id="93" name="组合 92"/>
          <p:cNvGrpSpPr/>
          <p:nvPr/>
        </p:nvGrpSpPr>
        <p:grpSpPr>
          <a:xfrm>
            <a:off x="3581370" y="3561543"/>
            <a:ext cx="68584" cy="214911"/>
            <a:chOff x="2495652" y="1491630"/>
            <a:chExt cx="67500" cy="211516"/>
          </a:xfrm>
        </p:grpSpPr>
        <p:cxnSp>
          <p:nvCxnSpPr>
            <p:cNvPr id="94" name="直接连接符 93"/>
            <p:cNvCxnSpPr/>
            <p:nvPr/>
          </p:nvCxnSpPr>
          <p:spPr bwMode="auto">
            <a:xfrm>
              <a:off x="2529402" y="1491630"/>
              <a:ext cx="0" cy="180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5" name="椭圆 94"/>
            <p:cNvSpPr/>
            <p:nvPr/>
          </p:nvSpPr>
          <p:spPr bwMode="auto">
            <a:xfrm>
              <a:off x="2495652" y="1635646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2261" tIns="26131" rIns="52261" bIns="26131" numCol="1" rtlCol="0" anchor="t" anchorCtr="0" compatLnSpc="1"/>
            <a:lstStyle/>
            <a:p>
              <a:pPr defTabSz="696773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838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96" name="TextBox 26"/>
          <p:cNvSpPr txBox="1"/>
          <p:nvPr/>
        </p:nvSpPr>
        <p:spPr>
          <a:xfrm>
            <a:off x="3930422" y="4053573"/>
            <a:ext cx="2155351" cy="3736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3x: economical series </a:t>
            </a: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4x: elite series</a:t>
            </a:r>
          </a:p>
        </p:txBody>
      </p:sp>
      <p:grpSp>
        <p:nvGrpSpPr>
          <p:cNvPr id="97" name="组合 96"/>
          <p:cNvGrpSpPr/>
          <p:nvPr/>
        </p:nvGrpSpPr>
        <p:grpSpPr>
          <a:xfrm>
            <a:off x="4295425" y="3538446"/>
            <a:ext cx="68584" cy="497862"/>
            <a:chOff x="2686859" y="2857598"/>
            <a:chExt cx="90000" cy="653329"/>
          </a:xfrm>
        </p:grpSpPr>
        <p:cxnSp>
          <p:nvCxnSpPr>
            <p:cNvPr id="98" name="直接连接符 97"/>
            <p:cNvCxnSpPr/>
            <p:nvPr/>
          </p:nvCxnSpPr>
          <p:spPr bwMode="auto">
            <a:xfrm>
              <a:off x="2731859" y="2857598"/>
              <a:ext cx="0" cy="576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9" name="椭圆 98"/>
            <p:cNvSpPr/>
            <p:nvPr/>
          </p:nvSpPr>
          <p:spPr bwMode="auto">
            <a:xfrm>
              <a:off x="2686859" y="3420927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2261" tIns="26131" rIns="52261" bIns="26131" numCol="1" rtlCol="0" anchor="t" anchorCtr="0" compatLnSpc="1"/>
            <a:lstStyle/>
            <a:p>
              <a:pPr defTabSz="696773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838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cxnSp>
        <p:nvCxnSpPr>
          <p:cNvPr id="13" name="直接连接符 12"/>
          <p:cNvCxnSpPr/>
          <p:nvPr/>
        </p:nvCxnSpPr>
        <p:spPr>
          <a:xfrm>
            <a:off x="6127510" y="1174127"/>
            <a:ext cx="0" cy="52946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7" name="组合 126"/>
          <p:cNvGrpSpPr/>
          <p:nvPr/>
        </p:nvGrpSpPr>
        <p:grpSpPr>
          <a:xfrm>
            <a:off x="6238774" y="4324724"/>
            <a:ext cx="4392139" cy="510796"/>
            <a:chOff x="6791445" y="1673158"/>
            <a:chExt cx="6191015" cy="720001"/>
          </a:xfrm>
        </p:grpSpPr>
        <p:sp>
          <p:nvSpPr>
            <p:cNvPr id="128" name="矩形 127"/>
            <p:cNvSpPr/>
            <p:nvPr/>
          </p:nvSpPr>
          <p:spPr bwMode="auto">
            <a:xfrm>
              <a:off x="9298481" y="1673159"/>
              <a:ext cx="889392" cy="72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9671" tIns="34840" rIns="69671" bIns="34840" numCol="1" rtlCol="0" anchor="ctr" anchorCtr="0" compatLnSpc="1"/>
            <a:lstStyle/>
            <a:p>
              <a:pPr algn="ctr" defTabSz="696773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753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MCU</a:t>
              </a:r>
              <a:endParaRPr lang="zh-CN" altLang="en-US" sz="1753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9" name="矩形 128"/>
            <p:cNvSpPr/>
            <p:nvPr/>
          </p:nvSpPr>
          <p:spPr bwMode="auto">
            <a:xfrm>
              <a:off x="6791445" y="1673159"/>
              <a:ext cx="720000" cy="72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9671" tIns="34840" rIns="69671" bIns="34840" numCol="1" rtlCol="0" anchor="ctr" anchorCtr="0" compatLnSpc="1"/>
            <a:lstStyle/>
            <a:p>
              <a:pPr algn="ctr" defTabSz="696773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753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DH</a:t>
              </a:r>
              <a:endParaRPr lang="zh-CN" altLang="en-US" sz="1753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0" name="矩形 129"/>
            <p:cNvSpPr/>
            <p:nvPr/>
          </p:nvSpPr>
          <p:spPr bwMode="auto">
            <a:xfrm>
              <a:off x="10315731" y="1673158"/>
              <a:ext cx="580038" cy="72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9671" tIns="34840" rIns="69671" bIns="34840" numCol="1" rtlCol="0" anchor="ctr" anchorCtr="0" compatLnSpc="1"/>
            <a:lstStyle/>
            <a:p>
              <a:pPr algn="ctr" defTabSz="696773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753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9</a:t>
              </a:r>
              <a:endParaRPr lang="zh-CN" altLang="en-US" sz="1753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1" name="矩形 130"/>
            <p:cNvSpPr/>
            <p:nvPr/>
          </p:nvSpPr>
          <p:spPr bwMode="auto">
            <a:xfrm>
              <a:off x="7989403" y="1673159"/>
              <a:ext cx="822256" cy="72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9671" tIns="34840" rIns="69671" bIns="34840" numCol="1" rtlCol="0" anchor="ctr" anchorCtr="0" compatLnSpc="1"/>
            <a:lstStyle/>
            <a:p>
              <a:pPr algn="ctr" defTabSz="696773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753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VCS</a:t>
              </a:r>
              <a:endParaRPr lang="zh-CN" altLang="en-US" sz="1753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132" name="直接连接符 131"/>
            <p:cNvCxnSpPr/>
            <p:nvPr/>
          </p:nvCxnSpPr>
          <p:spPr bwMode="auto">
            <a:xfrm flipH="1">
              <a:off x="7646384" y="2033159"/>
              <a:ext cx="224897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3" name="直接连接符 132"/>
            <p:cNvCxnSpPr/>
            <p:nvPr/>
          </p:nvCxnSpPr>
          <p:spPr bwMode="auto">
            <a:xfrm flipH="1">
              <a:off x="8958350" y="2033159"/>
              <a:ext cx="224897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4" name="矩形 133"/>
            <p:cNvSpPr/>
            <p:nvPr/>
          </p:nvSpPr>
          <p:spPr bwMode="auto">
            <a:xfrm>
              <a:off x="11011295" y="1673158"/>
              <a:ext cx="580038" cy="72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9671" tIns="34840" rIns="69671" bIns="34840" numCol="1" rtlCol="0" anchor="ctr" anchorCtr="0" compatLnSpc="1"/>
            <a:lstStyle/>
            <a:p>
              <a:pPr algn="ctr" defTabSz="696773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753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X</a:t>
              </a:r>
              <a:endParaRPr lang="zh-CN" altLang="en-US" sz="1753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5" name="矩形 134"/>
            <p:cNvSpPr/>
            <p:nvPr/>
          </p:nvSpPr>
          <p:spPr bwMode="auto">
            <a:xfrm>
              <a:off x="11706859" y="1673158"/>
              <a:ext cx="580038" cy="72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9671" tIns="34840" rIns="69671" bIns="34840" numCol="1" rtlCol="0" anchor="ctr" anchorCtr="0" compatLnSpc="1"/>
            <a:lstStyle/>
            <a:p>
              <a:pPr algn="ctr" defTabSz="696773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753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F</a:t>
              </a:r>
              <a:endParaRPr lang="zh-CN" altLang="en-US" sz="1753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6" name="矩形 135"/>
            <p:cNvSpPr/>
            <p:nvPr/>
          </p:nvSpPr>
          <p:spPr bwMode="auto">
            <a:xfrm>
              <a:off x="12402422" y="1673158"/>
              <a:ext cx="580038" cy="72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9671" tIns="34840" rIns="69671" bIns="34840" numCol="1" rtlCol="0" anchor="ctr" anchorCtr="0" compatLnSpc="1"/>
            <a:lstStyle/>
            <a:p>
              <a:pPr algn="ctr" defTabSz="696773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753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0</a:t>
              </a:r>
              <a:endParaRPr lang="zh-CN" altLang="en-US" sz="1753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37" name="TextBox 25"/>
          <p:cNvSpPr txBox="1"/>
          <p:nvPr/>
        </p:nvSpPr>
        <p:spPr>
          <a:xfrm>
            <a:off x="6593166" y="5091163"/>
            <a:ext cx="1551000" cy="397394"/>
          </a:xfrm>
          <a:prstGeom prst="rect">
            <a:avLst/>
          </a:prstGeom>
          <a:noFill/>
        </p:spPr>
        <p:txBody>
          <a:bodyPr wrap="square" lIns="68306" tIns="34152" rIns="68306" bIns="34152" rtlCol="0">
            <a:spAutoFit/>
          </a:bodyPr>
          <a:lstStyle/>
          <a:p>
            <a:pPr algn="ctr"/>
            <a:r>
              <a:rPr lang="en-US" altLang="zh-CN" sz="1067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Video conferencing system series</a:t>
            </a:r>
          </a:p>
        </p:txBody>
      </p:sp>
      <p:grpSp>
        <p:nvGrpSpPr>
          <p:cNvPr id="138" name="组合 137"/>
          <p:cNvGrpSpPr/>
          <p:nvPr/>
        </p:nvGrpSpPr>
        <p:grpSpPr>
          <a:xfrm>
            <a:off x="7371333" y="4871423"/>
            <a:ext cx="68584" cy="246901"/>
            <a:chOff x="2495652" y="1491630"/>
            <a:chExt cx="67500" cy="211516"/>
          </a:xfrm>
        </p:grpSpPr>
        <p:cxnSp>
          <p:nvCxnSpPr>
            <p:cNvPr id="139" name="直接连接符 138"/>
            <p:cNvCxnSpPr/>
            <p:nvPr/>
          </p:nvCxnSpPr>
          <p:spPr bwMode="auto">
            <a:xfrm>
              <a:off x="2529402" y="1491630"/>
              <a:ext cx="0" cy="180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0" name="椭圆 139"/>
            <p:cNvSpPr/>
            <p:nvPr/>
          </p:nvSpPr>
          <p:spPr bwMode="auto">
            <a:xfrm>
              <a:off x="2495652" y="1635646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2261" tIns="26131" rIns="52261" bIns="26131" numCol="1" rtlCol="0" anchor="t" anchorCtr="0" compatLnSpc="1"/>
            <a:lstStyle/>
            <a:p>
              <a:pPr defTabSz="696773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838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41" name="TextBox 25"/>
          <p:cNvSpPr txBox="1"/>
          <p:nvPr/>
        </p:nvSpPr>
        <p:spPr>
          <a:xfrm>
            <a:off x="7852300" y="5106310"/>
            <a:ext cx="1072949" cy="397394"/>
          </a:xfrm>
          <a:prstGeom prst="rect">
            <a:avLst/>
          </a:prstGeom>
          <a:noFill/>
        </p:spPr>
        <p:txBody>
          <a:bodyPr wrap="square" lIns="68306" tIns="34152" rIns="68306" bIns="34152" rtlCol="0">
            <a:spAutoFit/>
          </a:bodyPr>
          <a:lstStyle/>
          <a:p>
            <a:pPr algn="ctr"/>
            <a:r>
              <a:rPr lang="en-US" altLang="zh-CN" sz="1067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Multiple control unit</a:t>
            </a:r>
          </a:p>
        </p:txBody>
      </p:sp>
      <p:grpSp>
        <p:nvGrpSpPr>
          <p:cNvPr id="142" name="组合 141"/>
          <p:cNvGrpSpPr/>
          <p:nvPr/>
        </p:nvGrpSpPr>
        <p:grpSpPr>
          <a:xfrm>
            <a:off x="8333232" y="4886570"/>
            <a:ext cx="68584" cy="246901"/>
            <a:chOff x="2495652" y="1491630"/>
            <a:chExt cx="67500" cy="211516"/>
          </a:xfrm>
        </p:grpSpPr>
        <p:cxnSp>
          <p:nvCxnSpPr>
            <p:cNvPr id="143" name="直接连接符 142"/>
            <p:cNvCxnSpPr/>
            <p:nvPr/>
          </p:nvCxnSpPr>
          <p:spPr bwMode="auto">
            <a:xfrm>
              <a:off x="2529402" y="1491630"/>
              <a:ext cx="0" cy="180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4" name="椭圆 143"/>
            <p:cNvSpPr/>
            <p:nvPr/>
          </p:nvSpPr>
          <p:spPr bwMode="auto">
            <a:xfrm>
              <a:off x="2495652" y="1635646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2261" tIns="26131" rIns="52261" bIns="26131" numCol="1" rtlCol="0" anchor="t" anchorCtr="0" compatLnSpc="1"/>
            <a:lstStyle/>
            <a:p>
              <a:pPr defTabSz="696773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838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55" name="组合 154"/>
          <p:cNvGrpSpPr/>
          <p:nvPr/>
        </p:nvGrpSpPr>
        <p:grpSpPr>
          <a:xfrm>
            <a:off x="6238774" y="2915959"/>
            <a:ext cx="4392139" cy="510796"/>
            <a:chOff x="6791445" y="1673158"/>
            <a:chExt cx="6191015" cy="720001"/>
          </a:xfrm>
        </p:grpSpPr>
        <p:sp>
          <p:nvSpPr>
            <p:cNvPr id="156" name="矩形 155"/>
            <p:cNvSpPr/>
            <p:nvPr/>
          </p:nvSpPr>
          <p:spPr bwMode="auto">
            <a:xfrm>
              <a:off x="9298481" y="1673159"/>
              <a:ext cx="889392" cy="72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9671" tIns="34840" rIns="69671" bIns="34840" numCol="1" rtlCol="0" anchor="ctr" anchorCtr="0" compatLnSpc="1"/>
            <a:lstStyle/>
            <a:p>
              <a:pPr algn="ctr" defTabSz="696773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753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TS</a:t>
              </a:r>
              <a:endParaRPr lang="zh-CN" altLang="en-US" sz="1753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7" name="矩形 156"/>
            <p:cNvSpPr/>
            <p:nvPr/>
          </p:nvSpPr>
          <p:spPr bwMode="auto">
            <a:xfrm>
              <a:off x="6791445" y="1673159"/>
              <a:ext cx="720000" cy="72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9671" tIns="34840" rIns="69671" bIns="34840" numCol="1" rtlCol="0" anchor="ctr" anchorCtr="0" compatLnSpc="1"/>
            <a:lstStyle/>
            <a:p>
              <a:pPr algn="ctr" defTabSz="696773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753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DH</a:t>
              </a:r>
              <a:endParaRPr lang="zh-CN" altLang="en-US" sz="1753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8" name="矩形 157"/>
            <p:cNvSpPr/>
            <p:nvPr/>
          </p:nvSpPr>
          <p:spPr bwMode="auto">
            <a:xfrm>
              <a:off x="10315731" y="1673158"/>
              <a:ext cx="580038" cy="72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9671" tIns="34840" rIns="69671" bIns="34840" numCol="1" rtlCol="0" anchor="ctr" anchorCtr="0" compatLnSpc="1"/>
            <a:lstStyle/>
            <a:p>
              <a:pPr algn="ctr" defTabSz="696773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753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X</a:t>
              </a:r>
              <a:endParaRPr lang="zh-CN" altLang="en-US" sz="1753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9" name="矩形 158"/>
            <p:cNvSpPr/>
            <p:nvPr/>
          </p:nvSpPr>
          <p:spPr bwMode="auto">
            <a:xfrm>
              <a:off x="7989403" y="1673159"/>
              <a:ext cx="822256" cy="72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9671" tIns="34840" rIns="69671" bIns="34840" numCol="1" rtlCol="0" anchor="ctr" anchorCtr="0" compatLnSpc="1"/>
            <a:lstStyle/>
            <a:p>
              <a:pPr algn="ctr" defTabSz="696773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753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VCS</a:t>
              </a:r>
              <a:endParaRPr lang="zh-CN" altLang="en-US" sz="1753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160" name="直接连接符 159"/>
            <p:cNvCxnSpPr/>
            <p:nvPr/>
          </p:nvCxnSpPr>
          <p:spPr bwMode="auto">
            <a:xfrm flipH="1">
              <a:off x="7646384" y="2033159"/>
              <a:ext cx="224897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1" name="直接连接符 160"/>
            <p:cNvCxnSpPr/>
            <p:nvPr/>
          </p:nvCxnSpPr>
          <p:spPr bwMode="auto">
            <a:xfrm flipH="1">
              <a:off x="8958350" y="2033159"/>
              <a:ext cx="224897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2" name="矩形 161"/>
            <p:cNvSpPr/>
            <p:nvPr/>
          </p:nvSpPr>
          <p:spPr bwMode="auto">
            <a:xfrm>
              <a:off x="11011295" y="1673158"/>
              <a:ext cx="580038" cy="72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9671" tIns="34840" rIns="69671" bIns="34840" numCol="1" rtlCol="0" anchor="ctr" anchorCtr="0" compatLnSpc="1"/>
            <a:lstStyle/>
            <a:p>
              <a:pPr algn="ctr" defTabSz="696773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753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X</a:t>
              </a:r>
              <a:endParaRPr lang="zh-CN" altLang="en-US" sz="1753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3" name="矩形 162"/>
            <p:cNvSpPr/>
            <p:nvPr/>
          </p:nvSpPr>
          <p:spPr bwMode="auto">
            <a:xfrm>
              <a:off x="11706859" y="1673158"/>
              <a:ext cx="580038" cy="72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9671" tIns="34840" rIns="69671" bIns="34840" numCol="1" rtlCol="0" anchor="ctr" anchorCtr="0" compatLnSpc="1"/>
            <a:lstStyle/>
            <a:p>
              <a:pPr algn="ctr" defTabSz="696773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753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</a:t>
              </a:r>
              <a:endParaRPr lang="zh-CN" altLang="en-US" sz="1753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4" name="矩形 163"/>
            <p:cNvSpPr/>
            <p:nvPr/>
          </p:nvSpPr>
          <p:spPr bwMode="auto">
            <a:xfrm>
              <a:off x="12402422" y="1673158"/>
              <a:ext cx="580038" cy="72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9671" tIns="34840" rIns="69671" bIns="34840" numCol="1" rtlCol="0" anchor="ctr" anchorCtr="0" compatLnSpc="1"/>
            <a:lstStyle/>
            <a:p>
              <a:pPr algn="ctr" defTabSz="696773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753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0</a:t>
              </a:r>
              <a:endParaRPr lang="zh-CN" altLang="en-US" sz="1753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65" name="TextBox 25"/>
          <p:cNvSpPr txBox="1"/>
          <p:nvPr/>
        </p:nvSpPr>
        <p:spPr>
          <a:xfrm>
            <a:off x="6562870" y="3667249"/>
            <a:ext cx="1551000" cy="397394"/>
          </a:xfrm>
          <a:prstGeom prst="rect">
            <a:avLst/>
          </a:prstGeom>
          <a:noFill/>
        </p:spPr>
        <p:txBody>
          <a:bodyPr wrap="square" lIns="68306" tIns="34152" rIns="68306" bIns="34152" rtlCol="0">
            <a:spAutoFit/>
          </a:bodyPr>
          <a:lstStyle/>
          <a:p>
            <a:pPr algn="ctr"/>
            <a:r>
              <a:rPr lang="en-US" altLang="zh-CN" sz="1067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Video conferencing system series</a:t>
            </a:r>
          </a:p>
        </p:txBody>
      </p:sp>
      <p:grpSp>
        <p:nvGrpSpPr>
          <p:cNvPr id="166" name="组合 165"/>
          <p:cNvGrpSpPr/>
          <p:nvPr/>
        </p:nvGrpSpPr>
        <p:grpSpPr>
          <a:xfrm>
            <a:off x="7341038" y="3447509"/>
            <a:ext cx="68584" cy="246901"/>
            <a:chOff x="2495652" y="1491630"/>
            <a:chExt cx="67500" cy="211516"/>
          </a:xfrm>
        </p:grpSpPr>
        <p:cxnSp>
          <p:nvCxnSpPr>
            <p:cNvPr id="167" name="直接连接符 166"/>
            <p:cNvCxnSpPr/>
            <p:nvPr/>
          </p:nvCxnSpPr>
          <p:spPr bwMode="auto">
            <a:xfrm>
              <a:off x="2529402" y="1491630"/>
              <a:ext cx="0" cy="180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8" name="椭圆 167"/>
            <p:cNvSpPr/>
            <p:nvPr/>
          </p:nvSpPr>
          <p:spPr bwMode="auto">
            <a:xfrm>
              <a:off x="2495652" y="1635646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2261" tIns="26131" rIns="52261" bIns="26131" numCol="1" rtlCol="0" anchor="t" anchorCtr="0" compatLnSpc="1"/>
            <a:lstStyle/>
            <a:p>
              <a:pPr defTabSz="696773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838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69" name="TextBox 25"/>
          <p:cNvSpPr txBox="1"/>
          <p:nvPr/>
        </p:nvSpPr>
        <p:spPr>
          <a:xfrm>
            <a:off x="7822005" y="3682397"/>
            <a:ext cx="1072949" cy="233183"/>
          </a:xfrm>
          <a:prstGeom prst="rect">
            <a:avLst/>
          </a:prstGeom>
          <a:noFill/>
        </p:spPr>
        <p:txBody>
          <a:bodyPr wrap="square" lIns="68306" tIns="34152" rIns="68306" bIns="34152" rtlCol="0">
            <a:spAutoFit/>
          </a:bodyPr>
          <a:lstStyle/>
          <a:p>
            <a:pPr algn="ctr"/>
            <a:r>
              <a:rPr lang="en-US" altLang="zh-CN" sz="1067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Endpoint</a:t>
            </a:r>
          </a:p>
        </p:txBody>
      </p:sp>
      <p:grpSp>
        <p:nvGrpSpPr>
          <p:cNvPr id="170" name="组合 169"/>
          <p:cNvGrpSpPr/>
          <p:nvPr/>
        </p:nvGrpSpPr>
        <p:grpSpPr>
          <a:xfrm>
            <a:off x="8302937" y="3462657"/>
            <a:ext cx="68584" cy="246901"/>
            <a:chOff x="2495652" y="1491630"/>
            <a:chExt cx="67500" cy="211516"/>
          </a:xfrm>
        </p:grpSpPr>
        <p:cxnSp>
          <p:nvCxnSpPr>
            <p:cNvPr id="171" name="直接连接符 170"/>
            <p:cNvCxnSpPr/>
            <p:nvPr/>
          </p:nvCxnSpPr>
          <p:spPr bwMode="auto">
            <a:xfrm>
              <a:off x="2529402" y="1491630"/>
              <a:ext cx="0" cy="180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2" name="椭圆 171"/>
            <p:cNvSpPr/>
            <p:nvPr/>
          </p:nvSpPr>
          <p:spPr bwMode="auto">
            <a:xfrm>
              <a:off x="2495652" y="1635646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2261" tIns="26131" rIns="52261" bIns="26131" numCol="1" rtlCol="0" anchor="t" anchorCtr="0" compatLnSpc="1"/>
            <a:lstStyle/>
            <a:p>
              <a:pPr defTabSz="696773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838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528844" y="4490259"/>
            <a:ext cx="4436067" cy="517847"/>
            <a:chOff x="6791445" y="1663220"/>
            <a:chExt cx="6252932" cy="729939"/>
          </a:xfrm>
        </p:grpSpPr>
        <p:sp>
          <p:nvSpPr>
            <p:cNvPr id="8" name="矩形 7"/>
            <p:cNvSpPr/>
            <p:nvPr/>
          </p:nvSpPr>
          <p:spPr bwMode="auto">
            <a:xfrm>
              <a:off x="9298481" y="1673159"/>
              <a:ext cx="889392" cy="72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9671" tIns="34840" rIns="69671" bIns="34840" numCol="1" rtlCol="0" anchor="ctr" anchorCtr="0" compatLnSpc="1"/>
            <a:lstStyle/>
            <a:p>
              <a:pPr algn="ctr" defTabSz="696773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753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2</a:t>
              </a:r>
              <a:endParaRPr lang="zh-CN" altLang="en-US" sz="1753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 bwMode="auto">
            <a:xfrm>
              <a:off x="6791445" y="1673159"/>
              <a:ext cx="720000" cy="72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9671" tIns="34840" rIns="69671" bIns="34840" numCol="1" rtlCol="0" anchor="ctr" anchorCtr="0" compatLnSpc="1"/>
            <a:lstStyle/>
            <a:p>
              <a:pPr algn="ctr" defTabSz="696773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753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HTI</a:t>
              </a:r>
              <a:endParaRPr lang="zh-CN" altLang="en-US" sz="1753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 bwMode="auto">
            <a:xfrm>
              <a:off x="10315732" y="1673159"/>
              <a:ext cx="822256" cy="72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9671" tIns="34840" rIns="69671" bIns="34840" numCol="1" rtlCol="0" anchor="ctr" anchorCtr="0" compatLnSpc="1"/>
            <a:lstStyle/>
            <a:p>
              <a:pPr algn="ctr" defTabSz="696773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753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0</a:t>
              </a:r>
              <a:endParaRPr lang="zh-CN" altLang="en-US" sz="1753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 bwMode="auto">
            <a:xfrm>
              <a:off x="7989403" y="1673159"/>
              <a:ext cx="822256" cy="72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9671" tIns="34840" rIns="69671" bIns="34840" numCol="1" rtlCol="0" anchor="ctr" anchorCtr="0" compatLnSpc="1"/>
            <a:lstStyle/>
            <a:p>
              <a:pPr algn="ctr" defTabSz="696773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753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ER</a:t>
              </a:r>
              <a:endParaRPr lang="zh-CN" altLang="en-US" sz="1753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17" name="直接连接符 16"/>
            <p:cNvCxnSpPr/>
            <p:nvPr/>
          </p:nvCxnSpPr>
          <p:spPr bwMode="auto">
            <a:xfrm flipH="1">
              <a:off x="7646384" y="2033159"/>
              <a:ext cx="224897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直接连接符 18"/>
            <p:cNvCxnSpPr/>
            <p:nvPr/>
          </p:nvCxnSpPr>
          <p:spPr bwMode="auto">
            <a:xfrm flipH="1">
              <a:off x="8958350" y="2033159"/>
              <a:ext cx="224897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0" name="矩形 19"/>
            <p:cNvSpPr/>
            <p:nvPr/>
          </p:nvSpPr>
          <p:spPr bwMode="auto">
            <a:xfrm>
              <a:off x="11268927" y="1673159"/>
              <a:ext cx="822256" cy="72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9671" tIns="34840" rIns="69671" bIns="34840" numCol="1" rtlCol="0" anchor="ctr" anchorCtr="0" compatLnSpc="1"/>
            <a:lstStyle/>
            <a:p>
              <a:pPr algn="ctr" defTabSz="696773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753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0</a:t>
              </a:r>
              <a:endParaRPr lang="zh-CN" altLang="en-US" sz="1753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 bwMode="auto">
            <a:xfrm>
              <a:off x="12222121" y="1663220"/>
              <a:ext cx="822256" cy="72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9671" tIns="34840" rIns="69671" bIns="34840" numCol="1" rtlCol="0" anchor="ctr" anchorCtr="0" compatLnSpc="1"/>
            <a:lstStyle/>
            <a:p>
              <a:pPr algn="ctr" defTabSz="696773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753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(0)</a:t>
              </a:r>
              <a:endParaRPr lang="zh-CN" altLang="en-US" sz="1753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25" name="TextBox 26"/>
          <p:cNvSpPr txBox="1"/>
          <p:nvPr/>
        </p:nvSpPr>
        <p:spPr>
          <a:xfrm>
            <a:off x="3307449" y="5314006"/>
            <a:ext cx="3136334" cy="56143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067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Category:</a:t>
            </a:r>
          </a:p>
          <a:p>
            <a:r>
              <a:rPr lang="en-US" altLang="zh-CN" sz="1067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zh-CN" altLang="en-US" sz="1067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-</a:t>
            </a:r>
            <a:r>
              <a:rPr lang="en-US" altLang="zh-CN" sz="1067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medium</a:t>
            </a:r>
            <a:endParaRPr lang="en-US" altLang="zh-CN" sz="1067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altLang="zh-CN" sz="914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3588649" y="5025037"/>
            <a:ext cx="68584" cy="288969"/>
            <a:chOff x="2686859" y="2857598"/>
            <a:chExt cx="90000" cy="593694"/>
          </a:xfrm>
        </p:grpSpPr>
        <p:cxnSp>
          <p:nvCxnSpPr>
            <p:cNvPr id="27" name="直接连接符 26"/>
            <p:cNvCxnSpPr/>
            <p:nvPr/>
          </p:nvCxnSpPr>
          <p:spPr bwMode="auto">
            <a:xfrm>
              <a:off x="2731859" y="2857598"/>
              <a:ext cx="0" cy="504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8" name="椭圆 27"/>
            <p:cNvSpPr/>
            <p:nvPr/>
          </p:nvSpPr>
          <p:spPr bwMode="auto">
            <a:xfrm>
              <a:off x="2686859" y="3361292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2261" tIns="26131" rIns="52261" bIns="26131" numCol="1" rtlCol="0" anchor="t" anchorCtr="0" compatLnSpc="1"/>
            <a:lstStyle/>
            <a:p>
              <a:pPr defTabSz="696773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838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29" name="TextBox 25"/>
          <p:cNvSpPr txBox="1"/>
          <p:nvPr/>
        </p:nvSpPr>
        <p:spPr>
          <a:xfrm>
            <a:off x="2248593" y="5203088"/>
            <a:ext cx="1293385" cy="231786"/>
          </a:xfrm>
          <a:prstGeom prst="rect">
            <a:avLst/>
          </a:prstGeom>
          <a:noFill/>
        </p:spPr>
        <p:txBody>
          <a:bodyPr wrap="square" lIns="68306" tIns="34152" rIns="68306" bIns="34152" rtlCol="0">
            <a:noAutofit/>
          </a:bodyPr>
          <a:lstStyle/>
          <a:p>
            <a:pPr algn="ctr"/>
            <a:r>
              <a:rPr lang="en-US" altLang="zh-CN" sz="1067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headset</a:t>
            </a:r>
          </a:p>
        </p:txBody>
      </p:sp>
      <p:grpSp>
        <p:nvGrpSpPr>
          <p:cNvPr id="30" name="组合 29"/>
          <p:cNvGrpSpPr/>
          <p:nvPr/>
        </p:nvGrpSpPr>
        <p:grpSpPr>
          <a:xfrm>
            <a:off x="2837476" y="4958424"/>
            <a:ext cx="68584" cy="214911"/>
            <a:chOff x="2495652" y="1491630"/>
            <a:chExt cx="67500" cy="211516"/>
          </a:xfrm>
        </p:grpSpPr>
        <p:cxnSp>
          <p:nvCxnSpPr>
            <p:cNvPr id="31" name="直接连接符 30"/>
            <p:cNvCxnSpPr/>
            <p:nvPr/>
          </p:nvCxnSpPr>
          <p:spPr bwMode="auto">
            <a:xfrm>
              <a:off x="2529402" y="1491630"/>
              <a:ext cx="0" cy="180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2" name="椭圆 31"/>
            <p:cNvSpPr/>
            <p:nvPr/>
          </p:nvSpPr>
          <p:spPr bwMode="auto">
            <a:xfrm>
              <a:off x="2495652" y="1635646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2261" tIns="26131" rIns="52261" bIns="26131" numCol="1" rtlCol="0" anchor="t" anchorCtr="0" compatLnSpc="1"/>
            <a:lstStyle/>
            <a:p>
              <a:pPr defTabSz="696773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838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15" name="组合 114"/>
          <p:cNvGrpSpPr/>
          <p:nvPr/>
        </p:nvGrpSpPr>
        <p:grpSpPr>
          <a:xfrm>
            <a:off x="6263345" y="5532724"/>
            <a:ext cx="4390624" cy="1360758"/>
            <a:chOff x="1111234" y="2357796"/>
            <a:chExt cx="5761677" cy="1785679"/>
          </a:xfrm>
        </p:grpSpPr>
        <p:sp>
          <p:nvSpPr>
            <p:cNvPr id="116" name="TextBox 26">
              <a:extLst>
                <a:ext uri="{FF2B5EF4-FFF2-40B4-BE49-F238E27FC236}">
                  <a16:creationId xmlns:a16="http://schemas.microsoft.com/office/drawing/2014/main" id="{892E0AA4-3FBA-4AED-AB93-D94B6DBB9B28}"/>
                </a:ext>
              </a:extLst>
            </p:cNvPr>
            <p:cNvSpPr txBox="1"/>
            <p:nvPr/>
          </p:nvSpPr>
          <p:spPr>
            <a:xfrm>
              <a:off x="3234709" y="3375840"/>
              <a:ext cx="1562595" cy="76763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4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1pPr>
            </a:lstStyle>
            <a:p>
              <a:r>
                <a:rPr lang="en-US" altLang="zh-CN" sz="1067" b="0" dirty="0">
                  <a:solidFill>
                    <a:schemeClr val="tx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IP Speaker Series of products</a:t>
              </a:r>
            </a:p>
          </p:txBody>
        </p:sp>
        <p:grpSp>
          <p:nvGrpSpPr>
            <p:cNvPr id="117" name="组合 116">
              <a:extLst>
                <a:ext uri="{FF2B5EF4-FFF2-40B4-BE49-F238E27FC236}">
                  <a16:creationId xmlns:a16="http://schemas.microsoft.com/office/drawing/2014/main" id="{55450B14-34E3-450A-A9D0-1798F4FC2654}"/>
                </a:ext>
              </a:extLst>
            </p:cNvPr>
            <p:cNvGrpSpPr/>
            <p:nvPr/>
          </p:nvGrpSpPr>
          <p:grpSpPr>
            <a:xfrm>
              <a:off x="3782965" y="3054154"/>
              <a:ext cx="90000" cy="396615"/>
              <a:chOff x="2686859" y="2857598"/>
              <a:chExt cx="90000" cy="396615"/>
            </a:xfrm>
          </p:grpSpPr>
          <p:cxnSp>
            <p:nvCxnSpPr>
              <p:cNvPr id="153" name="直接连接符 152">
                <a:extLst>
                  <a:ext uri="{FF2B5EF4-FFF2-40B4-BE49-F238E27FC236}">
                    <a16:creationId xmlns:a16="http://schemas.microsoft.com/office/drawing/2014/main" id="{43ABC588-EBC1-40C7-A94C-11F60FA0D94D}"/>
                  </a:ext>
                </a:extLst>
              </p:cNvPr>
              <p:cNvCxnSpPr/>
              <p:nvPr/>
            </p:nvCxnSpPr>
            <p:spPr bwMode="auto">
              <a:xfrm>
                <a:off x="2731859" y="2857598"/>
                <a:ext cx="0" cy="3240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54" name="椭圆 153">
                <a:extLst>
                  <a:ext uri="{FF2B5EF4-FFF2-40B4-BE49-F238E27FC236}">
                    <a16:creationId xmlns:a16="http://schemas.microsoft.com/office/drawing/2014/main" id="{EE6D2627-C26B-4AD7-9030-70EA72F14460}"/>
                  </a:ext>
                </a:extLst>
              </p:cNvPr>
              <p:cNvSpPr/>
              <p:nvPr/>
            </p:nvSpPr>
            <p:spPr bwMode="auto">
              <a:xfrm>
                <a:off x="2686859" y="3164213"/>
                <a:ext cx="90000" cy="90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52261" tIns="26131" rIns="52261" bIns="26131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696634" fontAlgn="t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38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118" name="TextBox 25">
              <a:extLst>
                <a:ext uri="{FF2B5EF4-FFF2-40B4-BE49-F238E27FC236}">
                  <a16:creationId xmlns:a16="http://schemas.microsoft.com/office/drawing/2014/main" id="{BDFFCBFE-B587-49C0-B629-9AB0CAC4F756}"/>
                </a:ext>
              </a:extLst>
            </p:cNvPr>
            <p:cNvSpPr txBox="1"/>
            <p:nvPr/>
          </p:nvSpPr>
          <p:spPr>
            <a:xfrm>
              <a:off x="1526594" y="3404628"/>
              <a:ext cx="2035330" cy="521487"/>
            </a:xfrm>
            <a:prstGeom prst="rect">
              <a:avLst/>
            </a:prstGeom>
            <a:noFill/>
          </p:spPr>
          <p:txBody>
            <a:bodyPr wrap="square" lIns="68306" tIns="34152" rIns="68306" bIns="34152" rtlCol="0">
              <a:spAutoFit/>
            </a:bodyPr>
            <a:lstStyle/>
            <a:p>
              <a:pPr algn="ctr"/>
              <a:r>
                <a:rPr lang="en-US" altLang="zh-CN" sz="1067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Video conferencing system series</a:t>
              </a:r>
            </a:p>
          </p:txBody>
        </p:sp>
        <p:grpSp>
          <p:nvGrpSpPr>
            <p:cNvPr id="119" name="组合 118">
              <a:extLst>
                <a:ext uri="{FF2B5EF4-FFF2-40B4-BE49-F238E27FC236}">
                  <a16:creationId xmlns:a16="http://schemas.microsoft.com/office/drawing/2014/main" id="{9BBF5DC3-7818-45ED-8304-5D81F53F4F37}"/>
                </a:ext>
              </a:extLst>
            </p:cNvPr>
            <p:cNvGrpSpPr/>
            <p:nvPr/>
          </p:nvGrpSpPr>
          <p:grpSpPr>
            <a:xfrm>
              <a:off x="2547760" y="3084465"/>
              <a:ext cx="90000" cy="282021"/>
              <a:chOff x="2495652" y="1491630"/>
              <a:chExt cx="67500" cy="211516"/>
            </a:xfrm>
          </p:grpSpPr>
          <p:cxnSp>
            <p:nvCxnSpPr>
              <p:cNvPr id="151" name="直接连接符 150">
                <a:extLst>
                  <a:ext uri="{FF2B5EF4-FFF2-40B4-BE49-F238E27FC236}">
                    <a16:creationId xmlns:a16="http://schemas.microsoft.com/office/drawing/2014/main" id="{EFF48497-0288-444F-918C-DE4FC5F2E105}"/>
                  </a:ext>
                </a:extLst>
              </p:cNvPr>
              <p:cNvCxnSpPr/>
              <p:nvPr/>
            </p:nvCxnSpPr>
            <p:spPr bwMode="auto">
              <a:xfrm>
                <a:off x="2529402" y="1491630"/>
                <a:ext cx="0" cy="1800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52" name="椭圆 151">
                <a:extLst>
                  <a:ext uri="{FF2B5EF4-FFF2-40B4-BE49-F238E27FC236}">
                    <a16:creationId xmlns:a16="http://schemas.microsoft.com/office/drawing/2014/main" id="{D30867C0-5DD9-46F2-80F8-4B4AC7FFA996}"/>
                  </a:ext>
                </a:extLst>
              </p:cNvPr>
              <p:cNvSpPr/>
              <p:nvPr/>
            </p:nvSpPr>
            <p:spPr bwMode="auto">
              <a:xfrm>
                <a:off x="2495652" y="1635646"/>
                <a:ext cx="67500" cy="675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52261" tIns="26131" rIns="52261" bIns="26131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696634" fontAlgn="t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38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120" name="TextBox 26">
              <a:extLst>
                <a:ext uri="{FF2B5EF4-FFF2-40B4-BE49-F238E27FC236}">
                  <a16:creationId xmlns:a16="http://schemas.microsoft.com/office/drawing/2014/main" id="{892E0AA4-3FBA-4AED-AB93-D94B6DBB9B28}"/>
                </a:ext>
              </a:extLst>
            </p:cNvPr>
            <p:cNvSpPr txBox="1"/>
            <p:nvPr/>
          </p:nvSpPr>
          <p:spPr>
            <a:xfrm>
              <a:off x="4861692" y="3357549"/>
              <a:ext cx="622843" cy="55214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4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1pPr>
            </a:lstStyle>
            <a:p>
              <a:r>
                <a:rPr lang="en-US" altLang="zh-CN" sz="1067" b="0" dirty="0">
                  <a:solidFill>
                    <a:schemeClr val="tx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Horn</a:t>
              </a:r>
            </a:p>
          </p:txBody>
        </p:sp>
        <p:grpSp>
          <p:nvGrpSpPr>
            <p:cNvPr id="121" name="组合 120"/>
            <p:cNvGrpSpPr/>
            <p:nvPr/>
          </p:nvGrpSpPr>
          <p:grpSpPr>
            <a:xfrm>
              <a:off x="1111234" y="2357796"/>
              <a:ext cx="5761677" cy="679554"/>
              <a:chOff x="6791445" y="1663220"/>
              <a:chExt cx="6188876" cy="729939"/>
            </a:xfrm>
          </p:grpSpPr>
          <p:sp>
            <p:nvSpPr>
              <p:cNvPr id="125" name="矩形 124">
                <a:extLst>
                  <a:ext uri="{FF2B5EF4-FFF2-40B4-BE49-F238E27FC236}">
                    <a16:creationId xmlns:a16="http://schemas.microsoft.com/office/drawing/2014/main" id="{A2A3A057-05AD-43EB-BC82-F10B9D1643C2}"/>
                  </a:ext>
                </a:extLst>
              </p:cNvPr>
              <p:cNvSpPr/>
              <p:nvPr/>
            </p:nvSpPr>
            <p:spPr bwMode="auto">
              <a:xfrm>
                <a:off x="9298481" y="1673159"/>
                <a:ext cx="822256" cy="720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9671" tIns="34840" rIns="69671" bIns="3484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96634" fontAlgn="t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753" dirty="0">
                    <a:solidFill>
                      <a:prstClr val="black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S</a:t>
                </a:r>
                <a:endParaRPr lang="zh-CN" altLang="en-US" sz="1753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26" name="矩形 125">
                <a:extLst>
                  <a:ext uri="{FF2B5EF4-FFF2-40B4-BE49-F238E27FC236}">
                    <a16:creationId xmlns:a16="http://schemas.microsoft.com/office/drawing/2014/main" id="{1AD1CD3E-C3B5-4E95-B388-457F82E2882F}"/>
                  </a:ext>
                </a:extLst>
              </p:cNvPr>
              <p:cNvSpPr/>
              <p:nvPr/>
            </p:nvSpPr>
            <p:spPr bwMode="auto">
              <a:xfrm>
                <a:off x="6791445" y="1673159"/>
                <a:ext cx="720000" cy="720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9671" tIns="34840" rIns="69671" bIns="3484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96634" fontAlgn="t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753" dirty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DH</a:t>
                </a:r>
                <a:endParaRPr lang="zh-CN" altLang="en-US" sz="1753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45" name="矩形 144">
                <a:extLst>
                  <a:ext uri="{FF2B5EF4-FFF2-40B4-BE49-F238E27FC236}">
                    <a16:creationId xmlns:a16="http://schemas.microsoft.com/office/drawing/2014/main" id="{468D88D4-83D8-4011-8DA8-ABBB4FA1B26E}"/>
                  </a:ext>
                </a:extLst>
              </p:cNvPr>
              <p:cNvSpPr/>
              <p:nvPr/>
            </p:nvSpPr>
            <p:spPr bwMode="auto">
              <a:xfrm>
                <a:off x="10251676" y="1673159"/>
                <a:ext cx="822256" cy="720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9671" tIns="34840" rIns="69671" bIns="3484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96634" fontAlgn="t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753" dirty="0">
                    <a:solidFill>
                      <a:prstClr val="black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H</a:t>
                </a:r>
                <a:endParaRPr lang="zh-CN" altLang="en-US" sz="1753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46" name="矩形 145">
                <a:extLst>
                  <a:ext uri="{FF2B5EF4-FFF2-40B4-BE49-F238E27FC236}">
                    <a16:creationId xmlns:a16="http://schemas.microsoft.com/office/drawing/2014/main" id="{EC43A425-E1DC-4C3B-AB26-C58C92A71E76}"/>
                  </a:ext>
                </a:extLst>
              </p:cNvPr>
              <p:cNvSpPr/>
              <p:nvPr/>
            </p:nvSpPr>
            <p:spPr bwMode="auto">
              <a:xfrm>
                <a:off x="7989403" y="1673159"/>
                <a:ext cx="822256" cy="720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9671" tIns="34840" rIns="69671" bIns="3484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96634" fontAlgn="t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753" dirty="0">
                    <a:solidFill>
                      <a:prstClr val="black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VCS</a:t>
                </a:r>
                <a:endParaRPr lang="zh-CN" altLang="en-US" sz="1753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cxnSp>
            <p:nvCxnSpPr>
              <p:cNvPr id="147" name="直接连接符 146">
                <a:extLst>
                  <a:ext uri="{FF2B5EF4-FFF2-40B4-BE49-F238E27FC236}">
                    <a16:creationId xmlns:a16="http://schemas.microsoft.com/office/drawing/2014/main" id="{A7D45BBE-A025-451B-8320-0349DB6D949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7646384" y="2033159"/>
                <a:ext cx="224897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8" name="直接连接符 147">
                <a:extLst>
                  <a:ext uri="{FF2B5EF4-FFF2-40B4-BE49-F238E27FC236}">
                    <a16:creationId xmlns:a16="http://schemas.microsoft.com/office/drawing/2014/main" id="{A7D45BBE-A025-451B-8320-0349DB6D949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8958350" y="2033159"/>
                <a:ext cx="224897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49" name="矩形 148">
                <a:extLst>
                  <a:ext uri="{FF2B5EF4-FFF2-40B4-BE49-F238E27FC236}">
                    <a16:creationId xmlns:a16="http://schemas.microsoft.com/office/drawing/2014/main" id="{468D88D4-83D8-4011-8DA8-ABBB4FA1B26E}"/>
                  </a:ext>
                </a:extLst>
              </p:cNvPr>
              <p:cNvSpPr/>
              <p:nvPr/>
            </p:nvSpPr>
            <p:spPr bwMode="auto">
              <a:xfrm>
                <a:off x="11204871" y="1673159"/>
                <a:ext cx="822256" cy="720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9671" tIns="34840" rIns="69671" bIns="3484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96634" fontAlgn="t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753" dirty="0">
                    <a:solidFill>
                      <a:prstClr val="black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3</a:t>
                </a:r>
                <a:endParaRPr lang="zh-CN" altLang="en-US" sz="1753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50" name="矩形 149">
                <a:extLst>
                  <a:ext uri="{FF2B5EF4-FFF2-40B4-BE49-F238E27FC236}">
                    <a16:creationId xmlns:a16="http://schemas.microsoft.com/office/drawing/2014/main" id="{468D88D4-83D8-4011-8DA8-ABBB4FA1B26E}"/>
                  </a:ext>
                </a:extLst>
              </p:cNvPr>
              <p:cNvSpPr/>
              <p:nvPr/>
            </p:nvSpPr>
            <p:spPr bwMode="auto">
              <a:xfrm>
                <a:off x="12158065" y="1663220"/>
                <a:ext cx="822256" cy="720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9671" tIns="34840" rIns="69671" bIns="3484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96634" fontAlgn="t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753" dirty="0">
                    <a:solidFill>
                      <a:prstClr val="black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0</a:t>
                </a:r>
                <a:endParaRPr lang="zh-CN" altLang="en-US" sz="1753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122" name="组合 121">
              <a:extLst>
                <a:ext uri="{FF2B5EF4-FFF2-40B4-BE49-F238E27FC236}">
                  <a16:creationId xmlns:a16="http://schemas.microsoft.com/office/drawing/2014/main" id="{55450B14-34E3-450A-A9D0-1798F4FC2654}"/>
                </a:ext>
              </a:extLst>
            </p:cNvPr>
            <p:cNvGrpSpPr/>
            <p:nvPr/>
          </p:nvGrpSpPr>
          <p:grpSpPr>
            <a:xfrm>
              <a:off x="4707304" y="3074034"/>
              <a:ext cx="90000" cy="439780"/>
              <a:chOff x="2686859" y="2857598"/>
              <a:chExt cx="90000" cy="439780"/>
            </a:xfrm>
          </p:grpSpPr>
          <p:cxnSp>
            <p:nvCxnSpPr>
              <p:cNvPr id="123" name="直接连接符 122">
                <a:extLst>
                  <a:ext uri="{FF2B5EF4-FFF2-40B4-BE49-F238E27FC236}">
                    <a16:creationId xmlns:a16="http://schemas.microsoft.com/office/drawing/2014/main" id="{43ABC588-EBC1-40C7-A94C-11F60FA0D94D}"/>
                  </a:ext>
                </a:extLst>
              </p:cNvPr>
              <p:cNvCxnSpPr/>
              <p:nvPr/>
            </p:nvCxnSpPr>
            <p:spPr bwMode="auto">
              <a:xfrm>
                <a:off x="2731859" y="2857598"/>
                <a:ext cx="0" cy="3600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24" name="椭圆 123">
                <a:extLst>
                  <a:ext uri="{FF2B5EF4-FFF2-40B4-BE49-F238E27FC236}">
                    <a16:creationId xmlns:a16="http://schemas.microsoft.com/office/drawing/2014/main" id="{EE6D2627-C26B-4AD7-9030-70EA72F14460}"/>
                  </a:ext>
                </a:extLst>
              </p:cNvPr>
              <p:cNvSpPr/>
              <p:nvPr/>
            </p:nvSpPr>
            <p:spPr bwMode="auto">
              <a:xfrm>
                <a:off x="2686859" y="3207378"/>
                <a:ext cx="90000" cy="90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52261" tIns="26131" rIns="52261" bIns="26131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696634" fontAlgn="t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38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431910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D64B689D-6065-4668-BE52-D80AC06E1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287" y="310189"/>
            <a:ext cx="8595585" cy="661727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Accessory</a:t>
            </a:r>
            <a:endParaRPr lang="zh-CN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A2A3A057-05AD-43EB-BC82-F10B9D1643C2}"/>
              </a:ext>
            </a:extLst>
          </p:cNvPr>
          <p:cNvSpPr/>
          <p:nvPr/>
        </p:nvSpPr>
        <p:spPr bwMode="auto">
          <a:xfrm>
            <a:off x="3584784" y="1593495"/>
            <a:ext cx="626591" cy="5486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9671" tIns="34840" rIns="69671" bIns="34840" numCol="1" rtlCol="0" anchor="ctr" anchorCtr="0" compatLnSpc="1">
            <a:prstTxWarp prst="textNoShape">
              <a:avLst/>
            </a:prstTxWarp>
          </a:bodyPr>
          <a:lstStyle/>
          <a:p>
            <a:pPr algn="ctr" defTabSz="696634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753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</a:t>
            </a:r>
            <a:endParaRPr lang="zh-CN" altLang="en-US" sz="1753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1AD1CD3E-C3B5-4E95-B388-457F82E2882F}"/>
              </a:ext>
            </a:extLst>
          </p:cNvPr>
          <p:cNvSpPr/>
          <p:nvPr/>
        </p:nvSpPr>
        <p:spPr bwMode="auto">
          <a:xfrm>
            <a:off x="1819084" y="1593495"/>
            <a:ext cx="548668" cy="5486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9671" tIns="34840" rIns="69671" bIns="34840" numCol="1" rtlCol="0" anchor="ctr" anchorCtr="0" compatLnSpc="1">
            <a:prstTxWarp prst="textNoShape">
              <a:avLst/>
            </a:prstTxWarp>
          </a:bodyPr>
          <a:lstStyle/>
          <a:p>
            <a:pPr algn="ctr" defTabSz="696634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753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</a:t>
            </a:r>
            <a:endParaRPr lang="zh-CN" altLang="en-US" sz="1753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378F1F1-2461-4EFD-8B80-8D672269E763}"/>
              </a:ext>
            </a:extLst>
          </p:cNvPr>
          <p:cNvSpPr/>
          <p:nvPr/>
        </p:nvSpPr>
        <p:spPr bwMode="auto">
          <a:xfrm>
            <a:off x="6916673" y="1590818"/>
            <a:ext cx="548668" cy="5486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9671" tIns="34840" rIns="69671" bIns="34840" numCol="1" rtlCol="0" anchor="ctr" anchorCtr="0" compatLnSpc="1">
            <a:prstTxWarp prst="textNoShape">
              <a:avLst/>
            </a:prstTxWarp>
          </a:bodyPr>
          <a:lstStyle/>
          <a:p>
            <a:pPr algn="ctr" defTabSz="696634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753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</a:t>
            </a:r>
            <a:endParaRPr lang="zh-CN" altLang="en-US" sz="1753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73E74781-157E-4591-ABF1-407A64C0C17B}"/>
              </a:ext>
            </a:extLst>
          </p:cNvPr>
          <p:cNvSpPr/>
          <p:nvPr/>
        </p:nvSpPr>
        <p:spPr bwMode="auto">
          <a:xfrm>
            <a:off x="5875484" y="1593495"/>
            <a:ext cx="548668" cy="5486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9671" tIns="34840" rIns="69671" bIns="34840" numCol="1" rtlCol="0" anchor="ctr" anchorCtr="0" compatLnSpc="1">
            <a:prstTxWarp prst="textNoShape">
              <a:avLst/>
            </a:prstTxWarp>
          </a:bodyPr>
          <a:lstStyle/>
          <a:p>
            <a:pPr algn="ctr" defTabSz="696634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753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</a:t>
            </a:r>
            <a:endParaRPr lang="zh-CN" altLang="en-US" sz="1753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EC43A425-E1DC-4C3B-AB26-C58C92A71E76}"/>
              </a:ext>
            </a:extLst>
          </p:cNvPr>
          <p:cNvSpPr/>
          <p:nvPr/>
        </p:nvSpPr>
        <p:spPr bwMode="auto">
          <a:xfrm>
            <a:off x="2703101" y="1593495"/>
            <a:ext cx="626591" cy="5486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9671" tIns="34840" rIns="69671" bIns="34840" numCol="1" rtlCol="0" anchor="ctr" anchorCtr="0" compatLnSpc="1">
            <a:prstTxWarp prst="textNoShape">
              <a:avLst/>
            </a:prstTxWarp>
          </a:bodyPr>
          <a:lstStyle/>
          <a:p>
            <a:pPr algn="ctr" defTabSz="696634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753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PF </a:t>
            </a:r>
            <a:endParaRPr lang="zh-CN" altLang="en-US" sz="1753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A7D45BBE-A025-451B-8320-0349DB6D9497}"/>
              </a:ext>
            </a:extLst>
          </p:cNvPr>
          <p:cNvCxnSpPr>
            <a:cxnSpLocks/>
          </p:cNvCxnSpPr>
          <p:nvPr/>
        </p:nvCxnSpPr>
        <p:spPr bwMode="auto">
          <a:xfrm flipH="1">
            <a:off x="2434401" y="1867905"/>
            <a:ext cx="17138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椭圆 27">
            <a:extLst>
              <a:ext uri="{FF2B5EF4-FFF2-40B4-BE49-F238E27FC236}">
                <a16:creationId xmlns:a16="http://schemas.microsoft.com/office/drawing/2014/main" id="{F17E8A4F-0B4E-4F7E-9D06-BE4284DFA252}"/>
              </a:ext>
            </a:extLst>
          </p:cNvPr>
          <p:cNvSpPr/>
          <p:nvPr/>
        </p:nvSpPr>
        <p:spPr bwMode="auto">
          <a:xfrm>
            <a:off x="6460612" y="2613536"/>
            <a:ext cx="68584" cy="68584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2261" tIns="26131" rIns="52261" bIns="26131" numCol="1" rtlCol="0" anchor="t" anchorCtr="0" compatLnSpc="1">
            <a:prstTxWarp prst="textNoShape">
              <a:avLst/>
            </a:prstTxWarp>
          </a:bodyPr>
          <a:lstStyle/>
          <a:p>
            <a:pPr defTabSz="696634" fontAlgn="t">
              <a:spcBef>
                <a:spcPct val="0"/>
              </a:spcBef>
              <a:spcAft>
                <a:spcPct val="0"/>
              </a:spcAft>
            </a:pPr>
            <a:endParaRPr lang="zh-CN" altLang="en-US" sz="838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27DC72D6-9D28-4730-B6A3-2481CE1E07AF}"/>
              </a:ext>
            </a:extLst>
          </p:cNvPr>
          <p:cNvSpPr/>
          <p:nvPr/>
        </p:nvSpPr>
        <p:spPr bwMode="auto">
          <a:xfrm>
            <a:off x="4475234" y="1593495"/>
            <a:ext cx="1035597" cy="5486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9671" tIns="34840" rIns="69671" bIns="34840" numCol="1" rtlCol="0" anchor="ctr" anchorCtr="0" compatLnSpc="1">
            <a:prstTxWarp prst="textNoShape">
              <a:avLst/>
            </a:prstTxWarp>
          </a:bodyPr>
          <a:lstStyle/>
          <a:p>
            <a:pPr algn="ctr" defTabSz="696634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753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610</a:t>
            </a:r>
            <a:endParaRPr lang="zh-CN" altLang="en-US" sz="1753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A07B91A6-D828-43BD-875A-70AD7C7E87A0}"/>
              </a:ext>
            </a:extLst>
          </p:cNvPr>
          <p:cNvCxnSpPr>
            <a:cxnSpLocks/>
          </p:cNvCxnSpPr>
          <p:nvPr/>
        </p:nvCxnSpPr>
        <p:spPr bwMode="auto">
          <a:xfrm flipH="1">
            <a:off x="6578941" y="1867829"/>
            <a:ext cx="17138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TextBox 25">
            <a:extLst>
              <a:ext uri="{FF2B5EF4-FFF2-40B4-BE49-F238E27FC236}">
                <a16:creationId xmlns:a16="http://schemas.microsoft.com/office/drawing/2014/main" id="{68C104E4-67ED-4289-9C06-DF1AEDB87DDF}"/>
              </a:ext>
            </a:extLst>
          </p:cNvPr>
          <p:cNvSpPr txBox="1"/>
          <p:nvPr/>
        </p:nvSpPr>
        <p:spPr>
          <a:xfrm>
            <a:off x="1935165" y="2315741"/>
            <a:ext cx="1450447" cy="209651"/>
          </a:xfrm>
          <a:prstGeom prst="rect">
            <a:avLst/>
          </a:prstGeom>
          <a:noFill/>
        </p:spPr>
        <p:txBody>
          <a:bodyPr wrap="square" lIns="68306" tIns="34152" rIns="68306" bIns="34152" rtlCol="0">
            <a:spAutoFit/>
          </a:bodyPr>
          <a:lstStyle/>
          <a:p>
            <a:pPr algn="ctr"/>
            <a:r>
              <a:rPr lang="en-US" altLang="zh-CN" sz="914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Public Fittings</a:t>
            </a:r>
            <a:endParaRPr lang="zh-CN" altLang="en-US" sz="914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4" name="TextBox 26">
            <a:extLst>
              <a:ext uri="{FF2B5EF4-FFF2-40B4-BE49-F238E27FC236}">
                <a16:creationId xmlns:a16="http://schemas.microsoft.com/office/drawing/2014/main" id="{F9B5DDD8-2909-47F1-A3DF-4E2DED2AAE27}"/>
              </a:ext>
            </a:extLst>
          </p:cNvPr>
          <p:cNvSpPr txBox="1"/>
          <p:nvPr/>
        </p:nvSpPr>
        <p:spPr>
          <a:xfrm>
            <a:off x="2359473" y="2550647"/>
            <a:ext cx="809228" cy="772369"/>
          </a:xfrm>
          <a:prstGeom prst="rect">
            <a:avLst/>
          </a:prstGeom>
          <a:noFill/>
        </p:spPr>
        <p:txBody>
          <a:bodyPr wrap="square" lIns="68306" tIns="34152" rIns="68306" bIns="34152" rtlCol="0">
            <a:spAutoFit/>
          </a:bodyPr>
          <a:lstStyle/>
          <a:p>
            <a:r>
              <a:rPr lang="en-US" altLang="zh-CN" sz="914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Category</a:t>
            </a: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C: Cabinet/ </a:t>
            </a:r>
            <a:r>
              <a:rPr lang="en-US" altLang="zh-CN" sz="914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Distribution box</a:t>
            </a:r>
          </a:p>
          <a:p>
            <a:r>
              <a:rPr lang="en-US" altLang="zh-CN" sz="914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E: Energy</a:t>
            </a:r>
            <a:endParaRPr lang="en-US" altLang="zh-CN" sz="914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7" name="TextBox 29">
            <a:extLst>
              <a:ext uri="{FF2B5EF4-FFF2-40B4-BE49-F238E27FC236}">
                <a16:creationId xmlns:a16="http://schemas.microsoft.com/office/drawing/2014/main" id="{0A3CC1DE-D08A-4E73-B1E0-B3126D5AE756}"/>
              </a:ext>
            </a:extLst>
          </p:cNvPr>
          <p:cNvSpPr txBox="1"/>
          <p:nvPr/>
        </p:nvSpPr>
        <p:spPr>
          <a:xfrm>
            <a:off x="2875249" y="3510726"/>
            <a:ext cx="1671839" cy="1348296"/>
          </a:xfrm>
          <a:prstGeom prst="rect">
            <a:avLst/>
          </a:prstGeom>
          <a:noFill/>
        </p:spPr>
        <p:txBody>
          <a:bodyPr wrap="square" lIns="68306" tIns="34152" rIns="68306" bIns="34152" rtlCol="0">
            <a:spAutoFit/>
          </a:bodyPr>
          <a:lstStyle/>
          <a:p>
            <a:r>
              <a:rPr lang="en-US" altLang="zh-CN" sz="914" b="1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For Module/Cabling:</a:t>
            </a:r>
            <a:endParaRPr lang="en-US" altLang="zh-CN" sz="914" dirty="0">
              <a:solidFill>
                <a:srgbClr val="FF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1xx: SD card</a:t>
            </a: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3xx: Power module (DC, UPS</a:t>
            </a:r>
            <a:r>
              <a:rPr lang="en-US" altLang="zh-CN" sz="914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Solar..)</a:t>
            </a:r>
            <a:endParaRPr lang="en-US" altLang="zh-CN" sz="914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5xx: Illuminator</a:t>
            </a: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7xx</a:t>
            </a:r>
            <a:r>
              <a:rPr lang="en-GB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 Video extension, Isolators </a:t>
            </a:r>
            <a:endParaRPr lang="en-US" altLang="zh-CN" sz="914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8xx: HDCVI accessory</a:t>
            </a: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90x</a:t>
            </a:r>
            <a:r>
              <a:rPr lang="en-US" altLang="zh-CN" sz="914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 Tester</a:t>
            </a:r>
          </a:p>
          <a:p>
            <a:r>
              <a:rPr lang="en-US" altLang="zh-CN" sz="914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91x~97x: Cabling</a:t>
            </a:r>
            <a:endParaRPr lang="en-US" altLang="zh-CN" sz="914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60665295-D894-42C9-AD96-E8B2A53529C2}"/>
              </a:ext>
            </a:extLst>
          </p:cNvPr>
          <p:cNvGrpSpPr/>
          <p:nvPr/>
        </p:nvGrpSpPr>
        <p:grpSpPr>
          <a:xfrm flipV="1">
            <a:off x="7171384" y="2139486"/>
            <a:ext cx="417373" cy="319550"/>
            <a:chOff x="6703070" y="820425"/>
            <a:chExt cx="528347" cy="317962"/>
          </a:xfrm>
        </p:grpSpPr>
        <p:grpSp>
          <p:nvGrpSpPr>
            <p:cNvPr id="60" name="组合 59">
              <a:extLst>
                <a:ext uri="{FF2B5EF4-FFF2-40B4-BE49-F238E27FC236}">
                  <a16:creationId xmlns:a16="http://schemas.microsoft.com/office/drawing/2014/main" id="{F981F4BD-249B-48CD-B93D-0C59B32750E0}"/>
                </a:ext>
              </a:extLst>
            </p:cNvPr>
            <p:cNvGrpSpPr/>
            <p:nvPr/>
          </p:nvGrpSpPr>
          <p:grpSpPr>
            <a:xfrm rot="16200000">
              <a:off x="6934712" y="588784"/>
              <a:ext cx="65063" cy="528346"/>
              <a:chOff x="2559699" y="1673975"/>
              <a:chExt cx="65063" cy="528346"/>
            </a:xfrm>
          </p:grpSpPr>
          <p:cxnSp>
            <p:nvCxnSpPr>
              <p:cNvPr id="61" name="直接连接符 60">
                <a:extLst>
                  <a:ext uri="{FF2B5EF4-FFF2-40B4-BE49-F238E27FC236}">
                    <a16:creationId xmlns:a16="http://schemas.microsoft.com/office/drawing/2014/main" id="{9392C2C0-D10A-4DC5-9E2A-64FEF75C2EDA}"/>
                  </a:ext>
                </a:extLst>
              </p:cNvPr>
              <p:cNvCxnSpPr/>
              <p:nvPr/>
            </p:nvCxnSpPr>
            <p:spPr bwMode="auto">
              <a:xfrm rot="5400000" flipV="1">
                <a:off x="2332580" y="1932408"/>
                <a:ext cx="516865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62" name="椭圆 61">
                <a:extLst>
                  <a:ext uri="{FF2B5EF4-FFF2-40B4-BE49-F238E27FC236}">
                    <a16:creationId xmlns:a16="http://schemas.microsoft.com/office/drawing/2014/main" id="{42DA90B3-7D8A-4266-A5BD-0273B4381A45}"/>
                  </a:ext>
                </a:extLst>
              </p:cNvPr>
              <p:cNvSpPr/>
              <p:nvPr/>
            </p:nvSpPr>
            <p:spPr bwMode="auto">
              <a:xfrm>
                <a:off x="2559699" y="2128165"/>
                <a:ext cx="65063" cy="74156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52261" tIns="26131" rIns="52261" bIns="26131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696634" fontAlgn="t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38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cxnSp>
          <p:nvCxnSpPr>
            <p:cNvPr id="64" name="直接连接符 63">
              <a:extLst>
                <a:ext uri="{FF2B5EF4-FFF2-40B4-BE49-F238E27FC236}">
                  <a16:creationId xmlns:a16="http://schemas.microsoft.com/office/drawing/2014/main" id="{D83B34BF-8F3B-4352-868E-051C50E4009B}"/>
                </a:ext>
              </a:extLst>
            </p:cNvPr>
            <p:cNvCxnSpPr/>
            <p:nvPr/>
          </p:nvCxnSpPr>
          <p:spPr bwMode="auto">
            <a:xfrm>
              <a:off x="6703070" y="850387"/>
              <a:ext cx="0" cy="28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8" name="矩形 7">
            <a:extLst>
              <a:ext uri="{FF2B5EF4-FFF2-40B4-BE49-F238E27FC236}">
                <a16:creationId xmlns:a16="http://schemas.microsoft.com/office/drawing/2014/main" id="{29FCA10B-E354-467F-B065-B18B05C4FF0E}"/>
              </a:ext>
            </a:extLst>
          </p:cNvPr>
          <p:cNvSpPr/>
          <p:nvPr/>
        </p:nvSpPr>
        <p:spPr>
          <a:xfrm>
            <a:off x="2733792" y="2325597"/>
            <a:ext cx="3368029" cy="3000012"/>
          </a:xfrm>
          <a:custGeom>
            <a:avLst/>
            <a:gdLst>
              <a:gd name="connsiteX0" fmla="*/ 0 w 3643338"/>
              <a:gd name="connsiteY0" fmla="*/ 0 h 2110634"/>
              <a:gd name="connsiteX1" fmla="*/ 3643338 w 3643338"/>
              <a:gd name="connsiteY1" fmla="*/ 0 h 2110634"/>
              <a:gd name="connsiteX2" fmla="*/ 3643338 w 3643338"/>
              <a:gd name="connsiteY2" fmla="*/ 2110634 h 2110634"/>
              <a:gd name="connsiteX3" fmla="*/ 0 w 3643338"/>
              <a:gd name="connsiteY3" fmla="*/ 2110634 h 2110634"/>
              <a:gd name="connsiteX4" fmla="*/ 0 w 3643338"/>
              <a:gd name="connsiteY4" fmla="*/ 0 h 2110634"/>
              <a:gd name="connsiteX0" fmla="*/ 0 w 3680178"/>
              <a:gd name="connsiteY0" fmla="*/ 23707 h 2134341"/>
              <a:gd name="connsiteX1" fmla="*/ 3643338 w 3680178"/>
              <a:gd name="connsiteY1" fmla="*/ 23707 h 2134341"/>
              <a:gd name="connsiteX2" fmla="*/ 3680178 w 3680178"/>
              <a:gd name="connsiteY2" fmla="*/ 0 h 2134341"/>
              <a:gd name="connsiteX3" fmla="*/ 3643338 w 3680178"/>
              <a:gd name="connsiteY3" fmla="*/ 2134341 h 2134341"/>
              <a:gd name="connsiteX4" fmla="*/ 0 w 3680178"/>
              <a:gd name="connsiteY4" fmla="*/ 2134341 h 2134341"/>
              <a:gd name="connsiteX5" fmla="*/ 0 w 3680178"/>
              <a:gd name="connsiteY5" fmla="*/ 23707 h 2134341"/>
              <a:gd name="connsiteX0" fmla="*/ 0 w 4752623"/>
              <a:gd name="connsiteY0" fmla="*/ 0 h 2110634"/>
              <a:gd name="connsiteX1" fmla="*/ 3643338 w 4752623"/>
              <a:gd name="connsiteY1" fmla="*/ 0 h 2110634"/>
              <a:gd name="connsiteX2" fmla="*/ 4752623 w 4752623"/>
              <a:gd name="connsiteY2" fmla="*/ 10159 h 2110634"/>
              <a:gd name="connsiteX3" fmla="*/ 3643338 w 4752623"/>
              <a:gd name="connsiteY3" fmla="*/ 2110634 h 2110634"/>
              <a:gd name="connsiteX4" fmla="*/ 0 w 4752623"/>
              <a:gd name="connsiteY4" fmla="*/ 2110634 h 2110634"/>
              <a:gd name="connsiteX5" fmla="*/ 0 w 4752623"/>
              <a:gd name="connsiteY5" fmla="*/ 0 h 2110634"/>
              <a:gd name="connsiteX0" fmla="*/ 0 w 4752623"/>
              <a:gd name="connsiteY0" fmla="*/ 0 h 2110634"/>
              <a:gd name="connsiteX1" fmla="*/ 3643338 w 4752623"/>
              <a:gd name="connsiteY1" fmla="*/ 0 h 2110634"/>
              <a:gd name="connsiteX2" fmla="*/ 4752623 w 4752623"/>
              <a:gd name="connsiteY2" fmla="*/ 10159 h 2110634"/>
              <a:gd name="connsiteX3" fmla="*/ 3643338 w 4752623"/>
              <a:gd name="connsiteY3" fmla="*/ 2110634 h 2110634"/>
              <a:gd name="connsiteX4" fmla="*/ 4368800 w 4752623"/>
              <a:gd name="connsiteY4" fmla="*/ 698782 h 2110634"/>
              <a:gd name="connsiteX5" fmla="*/ 0 w 4752623"/>
              <a:gd name="connsiteY5" fmla="*/ 2110634 h 2110634"/>
              <a:gd name="connsiteX6" fmla="*/ 0 w 4752623"/>
              <a:gd name="connsiteY6" fmla="*/ 0 h 2110634"/>
              <a:gd name="connsiteX0" fmla="*/ 0 w 4752623"/>
              <a:gd name="connsiteY0" fmla="*/ 0 h 2132471"/>
              <a:gd name="connsiteX1" fmla="*/ 3643338 w 4752623"/>
              <a:gd name="connsiteY1" fmla="*/ 0 h 2132471"/>
              <a:gd name="connsiteX2" fmla="*/ 4752623 w 4752623"/>
              <a:gd name="connsiteY2" fmla="*/ 10159 h 2132471"/>
              <a:gd name="connsiteX3" fmla="*/ 3643338 w 4752623"/>
              <a:gd name="connsiteY3" fmla="*/ 2110634 h 2132471"/>
              <a:gd name="connsiteX4" fmla="*/ 3318934 w 4752623"/>
              <a:gd name="connsiteY4" fmla="*/ 2132471 h 2132471"/>
              <a:gd name="connsiteX5" fmla="*/ 0 w 4752623"/>
              <a:gd name="connsiteY5" fmla="*/ 2110634 h 2132471"/>
              <a:gd name="connsiteX6" fmla="*/ 0 w 4752623"/>
              <a:gd name="connsiteY6" fmla="*/ 0 h 2132471"/>
              <a:gd name="connsiteX0" fmla="*/ 0 w 5235072"/>
              <a:gd name="connsiteY0" fmla="*/ 0 h 2132471"/>
              <a:gd name="connsiteX1" fmla="*/ 3643338 w 5235072"/>
              <a:gd name="connsiteY1" fmla="*/ 0 h 2132471"/>
              <a:gd name="connsiteX2" fmla="*/ 4752623 w 5235072"/>
              <a:gd name="connsiteY2" fmla="*/ 10159 h 2132471"/>
              <a:gd name="connsiteX3" fmla="*/ 5235072 w 5235072"/>
              <a:gd name="connsiteY3" fmla="*/ 507612 h 2132471"/>
              <a:gd name="connsiteX4" fmla="*/ 3318934 w 5235072"/>
              <a:gd name="connsiteY4" fmla="*/ 2132471 h 2132471"/>
              <a:gd name="connsiteX5" fmla="*/ 0 w 5235072"/>
              <a:gd name="connsiteY5" fmla="*/ 2110634 h 2132471"/>
              <a:gd name="connsiteX6" fmla="*/ 0 w 5235072"/>
              <a:gd name="connsiteY6" fmla="*/ 0 h 2132471"/>
              <a:gd name="connsiteX0" fmla="*/ 0 w 5610579"/>
              <a:gd name="connsiteY0" fmla="*/ 0 h 2121182"/>
              <a:gd name="connsiteX1" fmla="*/ 3643338 w 5610579"/>
              <a:gd name="connsiteY1" fmla="*/ 0 h 2121182"/>
              <a:gd name="connsiteX2" fmla="*/ 4752623 w 5610579"/>
              <a:gd name="connsiteY2" fmla="*/ 10159 h 2121182"/>
              <a:gd name="connsiteX3" fmla="*/ 5235072 w 5610579"/>
              <a:gd name="connsiteY3" fmla="*/ 507612 h 2121182"/>
              <a:gd name="connsiteX4" fmla="*/ 5610579 w 5610579"/>
              <a:gd name="connsiteY4" fmla="*/ 2121182 h 2121182"/>
              <a:gd name="connsiteX5" fmla="*/ 0 w 5610579"/>
              <a:gd name="connsiteY5" fmla="*/ 2110634 h 2121182"/>
              <a:gd name="connsiteX6" fmla="*/ 0 w 5610579"/>
              <a:gd name="connsiteY6" fmla="*/ 0 h 2121182"/>
              <a:gd name="connsiteX0" fmla="*/ 0 w 5610579"/>
              <a:gd name="connsiteY0" fmla="*/ 655144 h 2776326"/>
              <a:gd name="connsiteX1" fmla="*/ 3643338 w 5610579"/>
              <a:gd name="connsiteY1" fmla="*/ 655144 h 2776326"/>
              <a:gd name="connsiteX2" fmla="*/ 4752623 w 5610579"/>
              <a:gd name="connsiteY2" fmla="*/ 665303 h 2776326"/>
              <a:gd name="connsiteX3" fmla="*/ 5585027 w 5610579"/>
              <a:gd name="connsiteY3" fmla="*/ 0 h 2776326"/>
              <a:gd name="connsiteX4" fmla="*/ 5610579 w 5610579"/>
              <a:gd name="connsiteY4" fmla="*/ 2776326 h 2776326"/>
              <a:gd name="connsiteX5" fmla="*/ 0 w 5610579"/>
              <a:gd name="connsiteY5" fmla="*/ 2765778 h 2776326"/>
              <a:gd name="connsiteX6" fmla="*/ 0 w 5610579"/>
              <a:gd name="connsiteY6" fmla="*/ 655144 h 2776326"/>
              <a:gd name="connsiteX0" fmla="*/ 0 w 5610579"/>
              <a:gd name="connsiteY0" fmla="*/ 938108 h 3059290"/>
              <a:gd name="connsiteX1" fmla="*/ 3643338 w 5610579"/>
              <a:gd name="connsiteY1" fmla="*/ 938108 h 3059290"/>
              <a:gd name="connsiteX2" fmla="*/ 3556001 w 5610579"/>
              <a:gd name="connsiteY2" fmla="*/ 0 h 3059290"/>
              <a:gd name="connsiteX3" fmla="*/ 5585027 w 5610579"/>
              <a:gd name="connsiteY3" fmla="*/ 282964 h 3059290"/>
              <a:gd name="connsiteX4" fmla="*/ 5610579 w 5610579"/>
              <a:gd name="connsiteY4" fmla="*/ 3059290 h 3059290"/>
              <a:gd name="connsiteX5" fmla="*/ 0 w 5610579"/>
              <a:gd name="connsiteY5" fmla="*/ 3048742 h 3059290"/>
              <a:gd name="connsiteX6" fmla="*/ 0 w 5610579"/>
              <a:gd name="connsiteY6" fmla="*/ 938108 h 3059290"/>
              <a:gd name="connsiteX0" fmla="*/ 0 w 5610579"/>
              <a:gd name="connsiteY0" fmla="*/ 1027677 h 3148859"/>
              <a:gd name="connsiteX1" fmla="*/ 3643338 w 5610579"/>
              <a:gd name="connsiteY1" fmla="*/ 1027677 h 3148859"/>
              <a:gd name="connsiteX2" fmla="*/ 3556001 w 5610579"/>
              <a:gd name="connsiteY2" fmla="*/ 89569 h 3148859"/>
              <a:gd name="connsiteX3" fmla="*/ 5551161 w 5610579"/>
              <a:gd name="connsiteY3" fmla="*/ 0 h 3148859"/>
              <a:gd name="connsiteX4" fmla="*/ 5610579 w 5610579"/>
              <a:gd name="connsiteY4" fmla="*/ 3148859 h 3148859"/>
              <a:gd name="connsiteX5" fmla="*/ 0 w 5610579"/>
              <a:gd name="connsiteY5" fmla="*/ 3138311 h 3148859"/>
              <a:gd name="connsiteX6" fmla="*/ 0 w 5610579"/>
              <a:gd name="connsiteY6" fmla="*/ 1027677 h 3148859"/>
              <a:gd name="connsiteX0" fmla="*/ 0 w 5610579"/>
              <a:gd name="connsiteY0" fmla="*/ 1027677 h 3148859"/>
              <a:gd name="connsiteX1" fmla="*/ 3451427 w 5610579"/>
              <a:gd name="connsiteY1" fmla="*/ 982522 h 3148859"/>
              <a:gd name="connsiteX2" fmla="*/ 3556001 w 5610579"/>
              <a:gd name="connsiteY2" fmla="*/ 89569 h 3148859"/>
              <a:gd name="connsiteX3" fmla="*/ 5551161 w 5610579"/>
              <a:gd name="connsiteY3" fmla="*/ 0 h 3148859"/>
              <a:gd name="connsiteX4" fmla="*/ 5610579 w 5610579"/>
              <a:gd name="connsiteY4" fmla="*/ 3148859 h 3148859"/>
              <a:gd name="connsiteX5" fmla="*/ 0 w 5610579"/>
              <a:gd name="connsiteY5" fmla="*/ 3138311 h 3148859"/>
              <a:gd name="connsiteX6" fmla="*/ 0 w 5610579"/>
              <a:gd name="connsiteY6" fmla="*/ 1027677 h 3148859"/>
              <a:gd name="connsiteX0" fmla="*/ 0 w 5610579"/>
              <a:gd name="connsiteY0" fmla="*/ 1050997 h 3172179"/>
              <a:gd name="connsiteX1" fmla="*/ 3451427 w 5610579"/>
              <a:gd name="connsiteY1" fmla="*/ 1005842 h 3172179"/>
              <a:gd name="connsiteX2" fmla="*/ 3522134 w 5610579"/>
              <a:gd name="connsiteY2" fmla="*/ 0 h 3172179"/>
              <a:gd name="connsiteX3" fmla="*/ 5551161 w 5610579"/>
              <a:gd name="connsiteY3" fmla="*/ 23320 h 3172179"/>
              <a:gd name="connsiteX4" fmla="*/ 5610579 w 5610579"/>
              <a:gd name="connsiteY4" fmla="*/ 3172179 h 3172179"/>
              <a:gd name="connsiteX5" fmla="*/ 0 w 5610579"/>
              <a:gd name="connsiteY5" fmla="*/ 3161631 h 3172179"/>
              <a:gd name="connsiteX6" fmla="*/ 0 w 5610579"/>
              <a:gd name="connsiteY6" fmla="*/ 1050997 h 3172179"/>
              <a:gd name="connsiteX0" fmla="*/ 0 w 5610579"/>
              <a:gd name="connsiteY0" fmla="*/ 1050997 h 3172179"/>
              <a:gd name="connsiteX1" fmla="*/ 3496583 w 5610579"/>
              <a:gd name="connsiteY1" fmla="*/ 1073576 h 3172179"/>
              <a:gd name="connsiteX2" fmla="*/ 3522134 w 5610579"/>
              <a:gd name="connsiteY2" fmla="*/ 0 h 3172179"/>
              <a:gd name="connsiteX3" fmla="*/ 5551161 w 5610579"/>
              <a:gd name="connsiteY3" fmla="*/ 23320 h 3172179"/>
              <a:gd name="connsiteX4" fmla="*/ 5610579 w 5610579"/>
              <a:gd name="connsiteY4" fmla="*/ 3172179 h 3172179"/>
              <a:gd name="connsiteX5" fmla="*/ 0 w 5610579"/>
              <a:gd name="connsiteY5" fmla="*/ 3161631 h 3172179"/>
              <a:gd name="connsiteX6" fmla="*/ 0 w 5610579"/>
              <a:gd name="connsiteY6" fmla="*/ 1050997 h 3172179"/>
              <a:gd name="connsiteX0" fmla="*/ 0 w 5610579"/>
              <a:gd name="connsiteY0" fmla="*/ 1050997 h 3172179"/>
              <a:gd name="connsiteX1" fmla="*/ 3541739 w 5610579"/>
              <a:gd name="connsiteY1" fmla="*/ 1118731 h 3172179"/>
              <a:gd name="connsiteX2" fmla="*/ 3522134 w 5610579"/>
              <a:gd name="connsiteY2" fmla="*/ 0 h 3172179"/>
              <a:gd name="connsiteX3" fmla="*/ 5551161 w 5610579"/>
              <a:gd name="connsiteY3" fmla="*/ 23320 h 3172179"/>
              <a:gd name="connsiteX4" fmla="*/ 5610579 w 5610579"/>
              <a:gd name="connsiteY4" fmla="*/ 3172179 h 3172179"/>
              <a:gd name="connsiteX5" fmla="*/ 0 w 5610579"/>
              <a:gd name="connsiteY5" fmla="*/ 3161631 h 3172179"/>
              <a:gd name="connsiteX6" fmla="*/ 0 w 5610579"/>
              <a:gd name="connsiteY6" fmla="*/ 1050997 h 3172179"/>
              <a:gd name="connsiteX0" fmla="*/ 0 w 5610579"/>
              <a:gd name="connsiteY0" fmla="*/ 1050997 h 3172179"/>
              <a:gd name="connsiteX1" fmla="*/ 3513164 w 5610579"/>
              <a:gd name="connsiteY1" fmla="*/ 1083806 h 3172179"/>
              <a:gd name="connsiteX2" fmla="*/ 3522134 w 5610579"/>
              <a:gd name="connsiteY2" fmla="*/ 0 h 3172179"/>
              <a:gd name="connsiteX3" fmla="*/ 5551161 w 5610579"/>
              <a:gd name="connsiteY3" fmla="*/ 23320 h 3172179"/>
              <a:gd name="connsiteX4" fmla="*/ 5610579 w 5610579"/>
              <a:gd name="connsiteY4" fmla="*/ 3172179 h 3172179"/>
              <a:gd name="connsiteX5" fmla="*/ 0 w 5610579"/>
              <a:gd name="connsiteY5" fmla="*/ 3161631 h 3172179"/>
              <a:gd name="connsiteX6" fmla="*/ 0 w 5610579"/>
              <a:gd name="connsiteY6" fmla="*/ 1050997 h 3172179"/>
              <a:gd name="connsiteX0" fmla="*/ 3175 w 5610579"/>
              <a:gd name="connsiteY0" fmla="*/ 1076397 h 3172179"/>
              <a:gd name="connsiteX1" fmla="*/ 3513164 w 5610579"/>
              <a:gd name="connsiteY1" fmla="*/ 1083806 h 3172179"/>
              <a:gd name="connsiteX2" fmla="*/ 3522134 w 5610579"/>
              <a:gd name="connsiteY2" fmla="*/ 0 h 3172179"/>
              <a:gd name="connsiteX3" fmla="*/ 5551161 w 5610579"/>
              <a:gd name="connsiteY3" fmla="*/ 23320 h 3172179"/>
              <a:gd name="connsiteX4" fmla="*/ 5610579 w 5610579"/>
              <a:gd name="connsiteY4" fmla="*/ 3172179 h 3172179"/>
              <a:gd name="connsiteX5" fmla="*/ 0 w 5610579"/>
              <a:gd name="connsiteY5" fmla="*/ 3161631 h 3172179"/>
              <a:gd name="connsiteX6" fmla="*/ 3175 w 5610579"/>
              <a:gd name="connsiteY6" fmla="*/ 1076397 h 3172179"/>
              <a:gd name="connsiteX0" fmla="*/ 3175 w 5610579"/>
              <a:gd name="connsiteY0" fmla="*/ 1073222 h 3169004"/>
              <a:gd name="connsiteX1" fmla="*/ 3513164 w 5610579"/>
              <a:gd name="connsiteY1" fmla="*/ 1080631 h 3169004"/>
              <a:gd name="connsiteX2" fmla="*/ 3499909 w 5610579"/>
              <a:gd name="connsiteY2" fmla="*/ 0 h 3169004"/>
              <a:gd name="connsiteX3" fmla="*/ 5551161 w 5610579"/>
              <a:gd name="connsiteY3" fmla="*/ 20145 h 3169004"/>
              <a:gd name="connsiteX4" fmla="*/ 5610579 w 5610579"/>
              <a:gd name="connsiteY4" fmla="*/ 3169004 h 3169004"/>
              <a:gd name="connsiteX5" fmla="*/ 0 w 5610579"/>
              <a:gd name="connsiteY5" fmla="*/ 3158456 h 3169004"/>
              <a:gd name="connsiteX6" fmla="*/ 3175 w 5610579"/>
              <a:gd name="connsiteY6" fmla="*/ 1073222 h 3169004"/>
              <a:gd name="connsiteX0" fmla="*/ 3175 w 5610579"/>
              <a:gd name="connsiteY0" fmla="*/ 1073222 h 3169004"/>
              <a:gd name="connsiteX1" fmla="*/ 3500464 w 5610579"/>
              <a:gd name="connsiteY1" fmla="*/ 1080631 h 3169004"/>
              <a:gd name="connsiteX2" fmla="*/ 3499909 w 5610579"/>
              <a:gd name="connsiteY2" fmla="*/ 0 h 3169004"/>
              <a:gd name="connsiteX3" fmla="*/ 5551161 w 5610579"/>
              <a:gd name="connsiteY3" fmla="*/ 20145 h 3169004"/>
              <a:gd name="connsiteX4" fmla="*/ 5610579 w 5610579"/>
              <a:gd name="connsiteY4" fmla="*/ 3169004 h 3169004"/>
              <a:gd name="connsiteX5" fmla="*/ 0 w 5610579"/>
              <a:gd name="connsiteY5" fmla="*/ 3158456 h 3169004"/>
              <a:gd name="connsiteX6" fmla="*/ 3175 w 5610579"/>
              <a:gd name="connsiteY6" fmla="*/ 1073222 h 3169004"/>
              <a:gd name="connsiteX0" fmla="*/ 3175 w 5610579"/>
              <a:gd name="connsiteY0" fmla="*/ 1075302 h 3171084"/>
              <a:gd name="connsiteX1" fmla="*/ 3500464 w 5610579"/>
              <a:gd name="connsiteY1" fmla="*/ 1082711 h 3171084"/>
              <a:gd name="connsiteX2" fmla="*/ 3499909 w 5610579"/>
              <a:gd name="connsiteY2" fmla="*/ 2080 h 3171084"/>
              <a:gd name="connsiteX3" fmla="*/ 5557511 w 5610579"/>
              <a:gd name="connsiteY3" fmla="*/ 0 h 3171084"/>
              <a:gd name="connsiteX4" fmla="*/ 5610579 w 5610579"/>
              <a:gd name="connsiteY4" fmla="*/ 3171084 h 3171084"/>
              <a:gd name="connsiteX5" fmla="*/ 0 w 5610579"/>
              <a:gd name="connsiteY5" fmla="*/ 3160536 h 3171084"/>
              <a:gd name="connsiteX6" fmla="*/ 3175 w 5610579"/>
              <a:gd name="connsiteY6" fmla="*/ 1075302 h 3171084"/>
              <a:gd name="connsiteX0" fmla="*/ 3175 w 5610579"/>
              <a:gd name="connsiteY0" fmla="*/ 1075302 h 3171084"/>
              <a:gd name="connsiteX1" fmla="*/ 3500464 w 5610579"/>
              <a:gd name="connsiteY1" fmla="*/ 1082711 h 3171084"/>
              <a:gd name="connsiteX2" fmla="*/ 3499909 w 5610579"/>
              <a:gd name="connsiteY2" fmla="*/ 2080 h 3171084"/>
              <a:gd name="connsiteX3" fmla="*/ 5557511 w 5610579"/>
              <a:gd name="connsiteY3" fmla="*/ 0 h 3171084"/>
              <a:gd name="connsiteX4" fmla="*/ 5610579 w 5610579"/>
              <a:gd name="connsiteY4" fmla="*/ 3171084 h 3171084"/>
              <a:gd name="connsiteX5" fmla="*/ 0 w 5610579"/>
              <a:gd name="connsiteY5" fmla="*/ 3160536 h 3171084"/>
              <a:gd name="connsiteX6" fmla="*/ 3175 w 5610579"/>
              <a:gd name="connsiteY6" fmla="*/ 1075302 h 3171084"/>
              <a:gd name="connsiteX0" fmla="*/ 3175 w 5594704"/>
              <a:gd name="connsiteY0" fmla="*/ 1075302 h 3177434"/>
              <a:gd name="connsiteX1" fmla="*/ 3500464 w 5594704"/>
              <a:gd name="connsiteY1" fmla="*/ 1082711 h 3177434"/>
              <a:gd name="connsiteX2" fmla="*/ 3499909 w 5594704"/>
              <a:gd name="connsiteY2" fmla="*/ 2080 h 3177434"/>
              <a:gd name="connsiteX3" fmla="*/ 5557511 w 5594704"/>
              <a:gd name="connsiteY3" fmla="*/ 0 h 3177434"/>
              <a:gd name="connsiteX4" fmla="*/ 5594704 w 5594704"/>
              <a:gd name="connsiteY4" fmla="*/ 3177434 h 3177434"/>
              <a:gd name="connsiteX5" fmla="*/ 0 w 5594704"/>
              <a:gd name="connsiteY5" fmla="*/ 3160536 h 3177434"/>
              <a:gd name="connsiteX6" fmla="*/ 3175 w 5594704"/>
              <a:gd name="connsiteY6" fmla="*/ 1075302 h 3177434"/>
              <a:gd name="connsiteX0" fmla="*/ 3175 w 5585179"/>
              <a:gd name="connsiteY0" fmla="*/ 1075302 h 3177434"/>
              <a:gd name="connsiteX1" fmla="*/ 3500464 w 5585179"/>
              <a:gd name="connsiteY1" fmla="*/ 1082711 h 3177434"/>
              <a:gd name="connsiteX2" fmla="*/ 3499909 w 5585179"/>
              <a:gd name="connsiteY2" fmla="*/ 2080 h 3177434"/>
              <a:gd name="connsiteX3" fmla="*/ 5557511 w 5585179"/>
              <a:gd name="connsiteY3" fmla="*/ 0 h 3177434"/>
              <a:gd name="connsiteX4" fmla="*/ 5585179 w 5585179"/>
              <a:gd name="connsiteY4" fmla="*/ 3177434 h 3177434"/>
              <a:gd name="connsiteX5" fmla="*/ 0 w 5585179"/>
              <a:gd name="connsiteY5" fmla="*/ 3160536 h 3177434"/>
              <a:gd name="connsiteX6" fmla="*/ 3175 w 5585179"/>
              <a:gd name="connsiteY6" fmla="*/ 1075302 h 3177434"/>
              <a:gd name="connsiteX0" fmla="*/ 3175 w 5585182"/>
              <a:gd name="connsiteY0" fmla="*/ 1075302 h 3177434"/>
              <a:gd name="connsiteX1" fmla="*/ 3500464 w 5585182"/>
              <a:gd name="connsiteY1" fmla="*/ 1082711 h 3177434"/>
              <a:gd name="connsiteX2" fmla="*/ 3499909 w 5585182"/>
              <a:gd name="connsiteY2" fmla="*/ 2080 h 3177434"/>
              <a:gd name="connsiteX3" fmla="*/ 5557511 w 5585182"/>
              <a:gd name="connsiteY3" fmla="*/ 0 h 3177434"/>
              <a:gd name="connsiteX4" fmla="*/ 5585179 w 5585182"/>
              <a:gd name="connsiteY4" fmla="*/ 3177434 h 3177434"/>
              <a:gd name="connsiteX5" fmla="*/ 0 w 5585182"/>
              <a:gd name="connsiteY5" fmla="*/ 3160536 h 3177434"/>
              <a:gd name="connsiteX6" fmla="*/ 3175 w 5585182"/>
              <a:gd name="connsiteY6" fmla="*/ 1075302 h 3177434"/>
              <a:gd name="connsiteX0" fmla="*/ 3175 w 5585200"/>
              <a:gd name="connsiteY0" fmla="*/ 1075302 h 3177434"/>
              <a:gd name="connsiteX1" fmla="*/ 3500464 w 5585200"/>
              <a:gd name="connsiteY1" fmla="*/ 1082711 h 3177434"/>
              <a:gd name="connsiteX2" fmla="*/ 3499909 w 5585200"/>
              <a:gd name="connsiteY2" fmla="*/ 2080 h 3177434"/>
              <a:gd name="connsiteX3" fmla="*/ 5573386 w 5585200"/>
              <a:gd name="connsiteY3" fmla="*/ 0 h 3177434"/>
              <a:gd name="connsiteX4" fmla="*/ 5585179 w 5585200"/>
              <a:gd name="connsiteY4" fmla="*/ 3177434 h 3177434"/>
              <a:gd name="connsiteX5" fmla="*/ 0 w 5585200"/>
              <a:gd name="connsiteY5" fmla="*/ 3160536 h 3177434"/>
              <a:gd name="connsiteX6" fmla="*/ 3175 w 5585200"/>
              <a:gd name="connsiteY6" fmla="*/ 1075302 h 3177434"/>
              <a:gd name="connsiteX0" fmla="*/ 3175 w 5587781"/>
              <a:gd name="connsiteY0" fmla="*/ 1075302 h 3177434"/>
              <a:gd name="connsiteX1" fmla="*/ 3500464 w 5587781"/>
              <a:gd name="connsiteY1" fmla="*/ 1082711 h 3177434"/>
              <a:gd name="connsiteX2" fmla="*/ 3499909 w 5587781"/>
              <a:gd name="connsiteY2" fmla="*/ 2080 h 3177434"/>
              <a:gd name="connsiteX3" fmla="*/ 5582911 w 5587781"/>
              <a:gd name="connsiteY3" fmla="*/ 0 h 3177434"/>
              <a:gd name="connsiteX4" fmla="*/ 5585179 w 5587781"/>
              <a:gd name="connsiteY4" fmla="*/ 3177434 h 3177434"/>
              <a:gd name="connsiteX5" fmla="*/ 0 w 5587781"/>
              <a:gd name="connsiteY5" fmla="*/ 3160536 h 3177434"/>
              <a:gd name="connsiteX6" fmla="*/ 3175 w 5587781"/>
              <a:gd name="connsiteY6" fmla="*/ 1075302 h 3177434"/>
              <a:gd name="connsiteX0" fmla="*/ 3175 w 5586483"/>
              <a:gd name="connsiteY0" fmla="*/ 1075302 h 3163147"/>
              <a:gd name="connsiteX1" fmla="*/ 3500464 w 5586483"/>
              <a:gd name="connsiteY1" fmla="*/ 1082711 h 3163147"/>
              <a:gd name="connsiteX2" fmla="*/ 3499909 w 5586483"/>
              <a:gd name="connsiteY2" fmla="*/ 2080 h 3163147"/>
              <a:gd name="connsiteX3" fmla="*/ 5582911 w 5586483"/>
              <a:gd name="connsiteY3" fmla="*/ 0 h 3163147"/>
              <a:gd name="connsiteX4" fmla="*/ 5580322 w 5586483"/>
              <a:gd name="connsiteY4" fmla="*/ 3163147 h 3163147"/>
              <a:gd name="connsiteX5" fmla="*/ 0 w 5586483"/>
              <a:gd name="connsiteY5" fmla="*/ 3160536 h 3163147"/>
              <a:gd name="connsiteX6" fmla="*/ 3175 w 5586483"/>
              <a:gd name="connsiteY6" fmla="*/ 1075302 h 3163147"/>
              <a:gd name="connsiteX0" fmla="*/ 1573119 w 5586483"/>
              <a:gd name="connsiteY0" fmla="*/ 1084062 h 3163147"/>
              <a:gd name="connsiteX1" fmla="*/ 3500464 w 5586483"/>
              <a:gd name="connsiteY1" fmla="*/ 1082711 h 3163147"/>
              <a:gd name="connsiteX2" fmla="*/ 3499909 w 5586483"/>
              <a:gd name="connsiteY2" fmla="*/ 2080 h 3163147"/>
              <a:gd name="connsiteX3" fmla="*/ 5582911 w 5586483"/>
              <a:gd name="connsiteY3" fmla="*/ 0 h 3163147"/>
              <a:gd name="connsiteX4" fmla="*/ 5580322 w 5586483"/>
              <a:gd name="connsiteY4" fmla="*/ 3163147 h 3163147"/>
              <a:gd name="connsiteX5" fmla="*/ 0 w 5586483"/>
              <a:gd name="connsiteY5" fmla="*/ 3160536 h 3163147"/>
              <a:gd name="connsiteX6" fmla="*/ 1573119 w 5586483"/>
              <a:gd name="connsiteY6" fmla="*/ 1084062 h 3163147"/>
              <a:gd name="connsiteX0" fmla="*/ 37 w 4013401"/>
              <a:gd name="connsiteY0" fmla="*/ 1084062 h 3163147"/>
              <a:gd name="connsiteX1" fmla="*/ 1927382 w 4013401"/>
              <a:gd name="connsiteY1" fmla="*/ 1082711 h 3163147"/>
              <a:gd name="connsiteX2" fmla="*/ 1926827 w 4013401"/>
              <a:gd name="connsiteY2" fmla="*/ 2080 h 3163147"/>
              <a:gd name="connsiteX3" fmla="*/ 4009829 w 4013401"/>
              <a:gd name="connsiteY3" fmla="*/ 0 h 3163147"/>
              <a:gd name="connsiteX4" fmla="*/ 4007240 w 4013401"/>
              <a:gd name="connsiteY4" fmla="*/ 3163147 h 3163147"/>
              <a:gd name="connsiteX5" fmla="*/ 19949 w 4013401"/>
              <a:gd name="connsiteY5" fmla="*/ 3160536 h 3163147"/>
              <a:gd name="connsiteX6" fmla="*/ 37 w 4013401"/>
              <a:gd name="connsiteY6" fmla="*/ 1084062 h 3163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13401" h="3163147">
                <a:moveTo>
                  <a:pt x="37" y="1084062"/>
                </a:moveTo>
                <a:lnTo>
                  <a:pt x="1927382" y="1082711"/>
                </a:lnTo>
                <a:lnTo>
                  <a:pt x="1926827" y="2080"/>
                </a:lnTo>
                <a:lnTo>
                  <a:pt x="4009829" y="0"/>
                </a:lnTo>
                <a:cubicBezTo>
                  <a:pt x="4019052" y="1059145"/>
                  <a:pt x="4007542" y="2107177"/>
                  <a:pt x="4007240" y="3163147"/>
                </a:cubicBezTo>
                <a:lnTo>
                  <a:pt x="19949" y="3160536"/>
                </a:lnTo>
                <a:cubicBezTo>
                  <a:pt x="21007" y="2465458"/>
                  <a:pt x="-1021" y="1779140"/>
                  <a:pt x="37" y="1084062"/>
                </a:cubicBezTo>
                <a:close/>
              </a:path>
            </a:pathLst>
          </a:custGeom>
          <a:noFill/>
          <a:ln w="31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29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26E0F025-CB8E-47E6-A95D-84215726BCB9}"/>
              </a:ext>
            </a:extLst>
          </p:cNvPr>
          <p:cNvSpPr/>
          <p:nvPr/>
        </p:nvSpPr>
        <p:spPr>
          <a:xfrm>
            <a:off x="3001695" y="2660126"/>
            <a:ext cx="1396739" cy="655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H: Housing</a:t>
            </a: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</a:t>
            </a:r>
            <a:r>
              <a:rPr lang="en-GB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</a:t>
            </a:r>
            <a:r>
              <a:rPr lang="zh-CN" altLang="en-US" sz="914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Lens</a:t>
            </a:r>
            <a:endParaRPr lang="en-US" altLang="zh-CN" sz="914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M: Module/Cabling</a:t>
            </a: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R: Radar</a:t>
            </a:r>
            <a:endParaRPr lang="zh-CN" altLang="en-US" sz="914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90C13028-D0C9-4F3F-AD7C-68683407906D}"/>
              </a:ext>
            </a:extLst>
          </p:cNvPr>
          <p:cNvGrpSpPr/>
          <p:nvPr/>
        </p:nvGrpSpPr>
        <p:grpSpPr>
          <a:xfrm>
            <a:off x="3071816" y="2150864"/>
            <a:ext cx="801851" cy="528386"/>
            <a:chOff x="2165061" y="1685835"/>
            <a:chExt cx="1145186" cy="514331"/>
          </a:xfrm>
        </p:grpSpPr>
        <p:grpSp>
          <p:nvGrpSpPr>
            <p:cNvPr id="70" name="组合 69">
              <a:extLst>
                <a:ext uri="{FF2B5EF4-FFF2-40B4-BE49-F238E27FC236}">
                  <a16:creationId xmlns:a16="http://schemas.microsoft.com/office/drawing/2014/main" id="{CB4BEED2-393C-48BD-8532-66D34F5CF48B}"/>
                </a:ext>
              </a:extLst>
            </p:cNvPr>
            <p:cNvGrpSpPr/>
            <p:nvPr/>
          </p:nvGrpSpPr>
          <p:grpSpPr>
            <a:xfrm rot="16200000" flipH="1" flipV="1">
              <a:off x="2302444" y="1990285"/>
              <a:ext cx="72498" cy="347264"/>
              <a:chOff x="2557987" y="1673975"/>
              <a:chExt cx="72498" cy="347264"/>
            </a:xfrm>
          </p:grpSpPr>
          <p:cxnSp>
            <p:nvCxnSpPr>
              <p:cNvPr id="72" name="直接连接符 71">
                <a:extLst>
                  <a:ext uri="{FF2B5EF4-FFF2-40B4-BE49-F238E27FC236}">
                    <a16:creationId xmlns:a16="http://schemas.microsoft.com/office/drawing/2014/main" id="{E8EED691-0A50-453C-9412-0EC4DB5D468C}"/>
                  </a:ext>
                </a:extLst>
              </p:cNvPr>
              <p:cNvCxnSpPr/>
              <p:nvPr/>
            </p:nvCxnSpPr>
            <p:spPr bwMode="auto">
              <a:xfrm>
                <a:off x="2591012" y="1673975"/>
                <a:ext cx="0" cy="2880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73" name="椭圆 72">
                <a:extLst>
                  <a:ext uri="{FF2B5EF4-FFF2-40B4-BE49-F238E27FC236}">
                    <a16:creationId xmlns:a16="http://schemas.microsoft.com/office/drawing/2014/main" id="{805A6ABC-069D-4561-A5B3-7046FFEA6E8C}"/>
                  </a:ext>
                </a:extLst>
              </p:cNvPr>
              <p:cNvSpPr/>
              <p:nvPr/>
            </p:nvSpPr>
            <p:spPr bwMode="auto">
              <a:xfrm>
                <a:off x="2557987" y="1917126"/>
                <a:ext cx="72498" cy="10411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52261" tIns="26131" rIns="52261" bIns="26131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696634" fontAlgn="t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38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cxnSp>
          <p:nvCxnSpPr>
            <p:cNvPr id="71" name="直接连接符 70">
              <a:extLst>
                <a:ext uri="{FF2B5EF4-FFF2-40B4-BE49-F238E27FC236}">
                  <a16:creationId xmlns:a16="http://schemas.microsoft.com/office/drawing/2014/main" id="{CAA1ABC5-8D16-456E-81FF-F09A8FC3D5CD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301249" y="1685835"/>
              <a:ext cx="0" cy="47485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4" name="直接连接符 73">
              <a:extLst>
                <a:ext uri="{FF2B5EF4-FFF2-40B4-BE49-F238E27FC236}">
                  <a16:creationId xmlns:a16="http://schemas.microsoft.com/office/drawing/2014/main" id="{16320619-55DB-4D4A-8924-7236C046EB0E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494463" y="2160692"/>
              <a:ext cx="81578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F0249018-8061-4788-B2A5-F43EFD4E8858}"/>
              </a:ext>
            </a:extLst>
          </p:cNvPr>
          <p:cNvGrpSpPr/>
          <p:nvPr/>
        </p:nvGrpSpPr>
        <p:grpSpPr>
          <a:xfrm>
            <a:off x="2972878" y="2135122"/>
            <a:ext cx="68584" cy="214911"/>
            <a:chOff x="2495652" y="1491630"/>
            <a:chExt cx="67500" cy="211516"/>
          </a:xfrm>
        </p:grpSpPr>
        <p:cxnSp>
          <p:nvCxnSpPr>
            <p:cNvPr id="63" name="直接连接符 62">
              <a:extLst>
                <a:ext uri="{FF2B5EF4-FFF2-40B4-BE49-F238E27FC236}">
                  <a16:creationId xmlns:a16="http://schemas.microsoft.com/office/drawing/2014/main" id="{E5D3115B-E2FB-4AAB-B5F2-98C597AFED43}"/>
                </a:ext>
              </a:extLst>
            </p:cNvPr>
            <p:cNvCxnSpPr/>
            <p:nvPr/>
          </p:nvCxnSpPr>
          <p:spPr bwMode="auto">
            <a:xfrm>
              <a:off x="2529402" y="1491630"/>
              <a:ext cx="0" cy="180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5" name="椭圆 64">
              <a:extLst>
                <a:ext uri="{FF2B5EF4-FFF2-40B4-BE49-F238E27FC236}">
                  <a16:creationId xmlns:a16="http://schemas.microsoft.com/office/drawing/2014/main" id="{C10ED1E5-FE82-4627-A59D-A02CA1094870}"/>
                </a:ext>
              </a:extLst>
            </p:cNvPr>
            <p:cNvSpPr/>
            <p:nvPr/>
          </p:nvSpPr>
          <p:spPr bwMode="auto">
            <a:xfrm>
              <a:off x="2495652" y="1635646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2261" tIns="26131" rIns="52261" bIns="26131" numCol="1" rtlCol="0" anchor="t" anchorCtr="0" compatLnSpc="1">
              <a:prstTxWarp prst="textNoShape">
                <a:avLst/>
              </a:prstTxWarp>
            </a:bodyPr>
            <a:lstStyle/>
            <a:p>
              <a:pPr defTabSz="696634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838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cxnSp>
        <p:nvCxnSpPr>
          <p:cNvPr id="20" name="连接符: 肘形 19">
            <a:extLst>
              <a:ext uri="{FF2B5EF4-FFF2-40B4-BE49-F238E27FC236}">
                <a16:creationId xmlns:a16="http://schemas.microsoft.com/office/drawing/2014/main" id="{241CB3EE-AA5C-4A28-A4A3-395046A1DDB7}"/>
              </a:ext>
            </a:extLst>
          </p:cNvPr>
          <p:cNvCxnSpPr>
            <a:cxnSpLocks/>
          </p:cNvCxnSpPr>
          <p:nvPr/>
        </p:nvCxnSpPr>
        <p:spPr>
          <a:xfrm rot="16200000" flipH="1">
            <a:off x="6064252" y="2236496"/>
            <a:ext cx="524034" cy="335369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接连接符 82">
            <a:extLst>
              <a:ext uri="{FF2B5EF4-FFF2-40B4-BE49-F238E27FC236}">
                <a16:creationId xmlns:a16="http://schemas.microsoft.com/office/drawing/2014/main" id="{2A6807A2-4246-490F-8D36-A18D887ED85A}"/>
              </a:ext>
            </a:extLst>
          </p:cNvPr>
          <p:cNvCxnSpPr>
            <a:stCxn id="31" idx="2"/>
            <a:endCxn id="84" idx="4"/>
          </p:cNvCxnSpPr>
          <p:nvPr/>
        </p:nvCxnSpPr>
        <p:spPr bwMode="auto">
          <a:xfrm flipH="1">
            <a:off x="4990246" y="2142164"/>
            <a:ext cx="2787" cy="18343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4" name="椭圆 83">
            <a:extLst>
              <a:ext uri="{FF2B5EF4-FFF2-40B4-BE49-F238E27FC236}">
                <a16:creationId xmlns:a16="http://schemas.microsoft.com/office/drawing/2014/main" id="{A4C73826-D02F-497B-A8D7-9E32159FF6D4}"/>
              </a:ext>
            </a:extLst>
          </p:cNvPr>
          <p:cNvSpPr/>
          <p:nvPr/>
        </p:nvSpPr>
        <p:spPr bwMode="auto">
          <a:xfrm>
            <a:off x="4955953" y="2257013"/>
            <a:ext cx="68584" cy="68584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2261" tIns="26131" rIns="52261" bIns="26131" numCol="1" rtlCol="0" anchor="t" anchorCtr="0" compatLnSpc="1">
            <a:prstTxWarp prst="textNoShape">
              <a:avLst/>
            </a:prstTxWarp>
          </a:bodyPr>
          <a:lstStyle/>
          <a:p>
            <a:pPr defTabSz="696634" fontAlgn="t">
              <a:spcBef>
                <a:spcPct val="0"/>
              </a:spcBef>
              <a:spcAft>
                <a:spcPct val="0"/>
              </a:spcAft>
            </a:pPr>
            <a:endParaRPr lang="zh-CN" altLang="en-US" sz="838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7599601" y="2316565"/>
            <a:ext cx="2121269" cy="3724248"/>
            <a:chOff x="8068377" y="370368"/>
            <a:chExt cx="2783675" cy="4887214"/>
          </a:xfrm>
        </p:grpSpPr>
        <p:sp>
          <p:nvSpPr>
            <p:cNvPr id="54" name="TextBox 108">
              <a:extLst>
                <a:ext uri="{FF2B5EF4-FFF2-40B4-BE49-F238E27FC236}">
                  <a16:creationId xmlns:a16="http://schemas.microsoft.com/office/drawing/2014/main" id="{17F01D50-94A9-4E55-A67E-F15D3529B1B2}"/>
                </a:ext>
              </a:extLst>
            </p:cNvPr>
            <p:cNvSpPr txBox="1"/>
            <p:nvPr/>
          </p:nvSpPr>
          <p:spPr>
            <a:xfrm>
              <a:off x="8084576" y="370368"/>
              <a:ext cx="2767476" cy="1936601"/>
            </a:xfrm>
            <a:prstGeom prst="rect">
              <a:avLst/>
            </a:prstGeom>
            <a:noFill/>
          </p:spPr>
          <p:txBody>
            <a:bodyPr wrap="square" lIns="68306" tIns="34152" rIns="68306" bIns="34152" rtlCol="0">
              <a:spAutoFit/>
            </a:bodyPr>
            <a:lstStyle/>
            <a:p>
              <a:r>
                <a:rPr lang="en-US" altLang="zh-CN" sz="914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Extensions:</a:t>
              </a:r>
            </a:p>
            <a:p>
              <a:r>
                <a:rPr lang="en-US" altLang="zh-CN" sz="914" b="1" dirty="0">
                  <a:solidFill>
                    <a:srgbClr val="0066FF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For Housing: </a:t>
              </a:r>
            </a:p>
            <a:p>
              <a:r>
                <a:rPr lang="en-US" altLang="zh-CN" sz="914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H: With heater and cooler</a:t>
              </a:r>
            </a:p>
            <a:p>
              <a:r>
                <a:rPr lang="en-US" altLang="zh-CN" sz="914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W: With wiper, heater and cooler</a:t>
              </a:r>
            </a:p>
            <a:p>
              <a:r>
                <a:rPr lang="en-US" altLang="zh-CN" sz="914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IR: With IR, heater and cooler </a:t>
              </a:r>
            </a:p>
            <a:p>
              <a:r>
                <a:rPr lang="en-US" altLang="zh-CN" sz="914" dirty="0" err="1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PoE</a:t>
              </a:r>
              <a:r>
                <a:rPr lang="en-US" altLang="zh-CN" sz="914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: With </a:t>
              </a:r>
              <a:r>
                <a:rPr lang="en-US" altLang="zh-CN" sz="914" dirty="0" err="1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PoE</a:t>
              </a:r>
              <a:endPara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  <a:p>
              <a:r>
                <a:rPr lang="en-US" altLang="zh-CN" sz="914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C: With clean module and wiper</a:t>
              </a:r>
            </a:p>
            <a:p>
              <a:r>
                <a:rPr lang="en-US" altLang="zh-CN" sz="914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B: Black</a:t>
              </a:r>
            </a:p>
            <a:p>
              <a:r>
                <a:rPr lang="en-US" altLang="zh-CN" sz="914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G: Gray</a:t>
              </a:r>
            </a:p>
            <a:p>
              <a:r>
                <a:rPr lang="en-US" altLang="zh-CN" sz="914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SG: Silver gray</a:t>
              </a:r>
            </a:p>
          </p:txBody>
        </p:sp>
        <p:sp>
          <p:nvSpPr>
            <p:cNvPr id="55" name="TextBox 29">
              <a:extLst>
                <a:ext uri="{FF2B5EF4-FFF2-40B4-BE49-F238E27FC236}">
                  <a16:creationId xmlns:a16="http://schemas.microsoft.com/office/drawing/2014/main" id="{AA24AA33-9FD6-4EC9-8302-EF724B1EB1AF}"/>
                </a:ext>
              </a:extLst>
            </p:cNvPr>
            <p:cNvSpPr txBox="1"/>
            <p:nvPr/>
          </p:nvSpPr>
          <p:spPr>
            <a:xfrm>
              <a:off x="8070053" y="2328436"/>
              <a:ext cx="2663631" cy="828946"/>
            </a:xfrm>
            <a:prstGeom prst="rect">
              <a:avLst/>
            </a:prstGeom>
            <a:noFill/>
          </p:spPr>
          <p:txBody>
            <a:bodyPr wrap="square" lIns="68306" tIns="34152" rIns="68306" bIns="34152" rtlCol="0">
              <a:spAutoFit/>
            </a:bodyPr>
            <a:lstStyle/>
            <a:p>
              <a:r>
                <a:rPr lang="en-US" altLang="zh-CN" sz="914" b="1" dirty="0">
                  <a:solidFill>
                    <a:srgbClr val="0066FF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For Cabinet:</a:t>
              </a:r>
              <a:endParaRPr lang="en-US" altLang="zh-CN" sz="914" dirty="0">
                <a:solidFill>
                  <a:srgbClr val="0066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  <a:p>
              <a:r>
                <a:rPr lang="en-US" altLang="zh-CN" sz="914" dirty="0" err="1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xUxD</a:t>
              </a:r>
              <a:r>
                <a:rPr lang="en-GB" altLang="zh-CN" sz="914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:</a:t>
              </a:r>
              <a:r>
                <a:rPr lang="zh-CN" altLang="en-US" sz="914" dirty="0"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GB" altLang="zh-CN" sz="914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Height</a:t>
              </a:r>
              <a:r>
                <a:rPr lang="zh-CN" altLang="en-US" sz="914" dirty="0"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GB" altLang="zh-CN" sz="914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6U,depth 600mm</a:t>
              </a:r>
            </a:p>
            <a:p>
              <a:r>
                <a:rPr lang="en-GB" altLang="zh-CN" sz="914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E: High-end version intelligent </a:t>
              </a:r>
              <a:r>
                <a:rPr lang="en-US" altLang="zh-CN" sz="914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d</a:t>
              </a:r>
              <a:r>
                <a:rPr lang="en-GB" altLang="zh-CN" sz="914" dirty="0" err="1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istribution</a:t>
              </a:r>
              <a:r>
                <a:rPr lang="en-GB" altLang="zh-CN" sz="914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box</a:t>
              </a:r>
              <a:endPara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7" name="TextBox 29">
              <a:extLst>
                <a:ext uri="{FF2B5EF4-FFF2-40B4-BE49-F238E27FC236}">
                  <a16:creationId xmlns:a16="http://schemas.microsoft.com/office/drawing/2014/main" id="{CC859414-9C3A-4F17-A5B6-ECC53072ECB2}"/>
                </a:ext>
              </a:extLst>
            </p:cNvPr>
            <p:cNvSpPr txBox="1"/>
            <p:nvPr/>
          </p:nvSpPr>
          <p:spPr>
            <a:xfrm>
              <a:off x="8068377" y="3222111"/>
              <a:ext cx="1258051" cy="644337"/>
            </a:xfrm>
            <a:prstGeom prst="rect">
              <a:avLst/>
            </a:prstGeom>
            <a:noFill/>
          </p:spPr>
          <p:txBody>
            <a:bodyPr wrap="none" lIns="68306" tIns="34152" rIns="68306" bIns="34152" rtlCol="0">
              <a:spAutoFit/>
            </a:bodyPr>
            <a:lstStyle/>
            <a:p>
              <a:r>
                <a:rPr lang="en-US" altLang="zh-CN" sz="914" b="1" dirty="0">
                  <a:solidFill>
                    <a:srgbClr val="0066FF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For Module:</a:t>
              </a:r>
              <a:endParaRPr lang="en-US" altLang="zh-CN" sz="914" dirty="0">
                <a:solidFill>
                  <a:srgbClr val="0066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  <a:p>
              <a:r>
                <a:rPr lang="en-US" altLang="zh-CN" sz="914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E: Enhanced</a:t>
              </a:r>
            </a:p>
            <a:p>
              <a:r>
                <a:rPr lang="en-GB" altLang="zh-CN" sz="914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4CH: 4 channels</a:t>
              </a:r>
            </a:p>
          </p:txBody>
        </p:sp>
        <p:sp>
          <p:nvSpPr>
            <p:cNvPr id="66" name="TextBox 29">
              <a:extLst>
                <a:ext uri="{FF2B5EF4-FFF2-40B4-BE49-F238E27FC236}">
                  <a16:creationId xmlns:a16="http://schemas.microsoft.com/office/drawing/2014/main" id="{725E9A6F-878A-4DAB-8E3D-08398659B5E4}"/>
                </a:ext>
              </a:extLst>
            </p:cNvPr>
            <p:cNvSpPr txBox="1"/>
            <p:nvPr/>
          </p:nvSpPr>
          <p:spPr>
            <a:xfrm>
              <a:off x="8068377" y="3874808"/>
              <a:ext cx="1762907" cy="1382774"/>
            </a:xfrm>
            <a:prstGeom prst="rect">
              <a:avLst/>
            </a:prstGeom>
            <a:noFill/>
          </p:spPr>
          <p:txBody>
            <a:bodyPr wrap="none" lIns="68306" tIns="34152" rIns="68306" bIns="34152" rtlCol="0">
              <a:spAutoFit/>
            </a:bodyPr>
            <a:lstStyle/>
            <a:p>
              <a:r>
                <a:rPr lang="en-US" altLang="zh-CN" sz="914" b="1" dirty="0">
                  <a:solidFill>
                    <a:srgbClr val="0066FF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For Radar:</a:t>
              </a:r>
            </a:p>
            <a:p>
              <a:r>
                <a:rPr lang="en-US" altLang="zh-CN" sz="914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D300</a:t>
              </a:r>
              <a:r>
                <a:rPr lang="zh-CN" altLang="en-US" sz="914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：</a:t>
              </a:r>
              <a:r>
                <a:rPr lang="en-US" altLang="zh-CN" sz="914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60°~90°(300m)</a:t>
              </a:r>
            </a:p>
            <a:p>
              <a:r>
                <a:rPr lang="en-US" altLang="zh-CN" sz="914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D450</a:t>
              </a:r>
              <a:r>
                <a:rPr lang="zh-CN" altLang="en-US" sz="914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：</a:t>
              </a:r>
              <a:r>
                <a:rPr lang="en-US" altLang="zh-CN" sz="914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60°~90°(450m)</a:t>
              </a:r>
            </a:p>
            <a:p>
              <a:r>
                <a:rPr lang="en-US" altLang="zh-CN" sz="914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E120</a:t>
              </a:r>
              <a:r>
                <a:rPr lang="zh-CN" altLang="en-US" sz="914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：</a:t>
              </a:r>
              <a:r>
                <a:rPr lang="en-US" altLang="zh-CN" sz="914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90°~120°(120m)</a:t>
              </a:r>
            </a:p>
            <a:p>
              <a:r>
                <a:rPr lang="en-US" altLang="zh-CN" sz="914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E60</a:t>
              </a:r>
              <a:r>
                <a:rPr lang="zh-CN" altLang="en-US" sz="914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：</a:t>
              </a:r>
              <a:r>
                <a:rPr lang="en-US" altLang="zh-CN" sz="914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90°~120°(60m)</a:t>
              </a:r>
            </a:p>
            <a:p>
              <a:r>
                <a:rPr lang="en-US" altLang="zh-CN" sz="914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E50</a:t>
              </a:r>
              <a:r>
                <a:rPr lang="zh-CN" altLang="en-US" sz="914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：</a:t>
              </a:r>
              <a:r>
                <a:rPr lang="en-US" altLang="zh-CN" sz="914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90°~120°(50m)</a:t>
              </a:r>
            </a:p>
            <a:p>
              <a:r>
                <a:rPr lang="en-US" altLang="zh-CN" sz="914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B240</a:t>
              </a:r>
              <a:r>
                <a:rPr lang="zh-CN" altLang="en-US" sz="914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：</a:t>
              </a:r>
              <a:r>
                <a:rPr lang="en-US" altLang="zh-CN" sz="914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20°</a:t>
              </a:r>
              <a:r>
                <a:rPr lang="zh-CN" altLang="en-US" sz="914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（</a:t>
              </a:r>
              <a:r>
                <a:rPr lang="en-US" altLang="zh-CN" sz="914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240m</a:t>
              </a:r>
              <a:r>
                <a:rPr lang="zh-CN" altLang="en-US" sz="914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）</a:t>
              </a:r>
              <a:endPara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6179025" y="2666197"/>
            <a:ext cx="1214103" cy="2001670"/>
            <a:chOff x="6651967" y="2437799"/>
            <a:chExt cx="1593229" cy="2626729"/>
          </a:xfrm>
        </p:grpSpPr>
        <p:sp>
          <p:nvSpPr>
            <p:cNvPr id="51" name="TextBox 108">
              <a:extLst>
                <a:ext uri="{FF2B5EF4-FFF2-40B4-BE49-F238E27FC236}">
                  <a16:creationId xmlns:a16="http://schemas.microsoft.com/office/drawing/2014/main" id="{F364760B-ADE4-4C5B-97E1-14CA6B04A1EF}"/>
                </a:ext>
              </a:extLst>
            </p:cNvPr>
            <p:cNvSpPr txBox="1"/>
            <p:nvPr/>
          </p:nvSpPr>
          <p:spPr>
            <a:xfrm>
              <a:off x="6651967" y="2437799"/>
              <a:ext cx="1150769" cy="275118"/>
            </a:xfrm>
            <a:prstGeom prst="rect">
              <a:avLst/>
            </a:prstGeom>
            <a:noFill/>
          </p:spPr>
          <p:txBody>
            <a:bodyPr wrap="none" lIns="68306" tIns="34152" rIns="68306" bIns="34152" rtlCol="0">
              <a:spAutoFit/>
            </a:bodyPr>
            <a:lstStyle/>
            <a:p>
              <a:r>
                <a:rPr lang="en-US" altLang="zh-CN" sz="914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Performance:</a:t>
              </a:r>
            </a:p>
          </p:txBody>
        </p:sp>
        <p:sp>
          <p:nvSpPr>
            <p:cNvPr id="52" name="TextBox 108">
              <a:extLst>
                <a:ext uri="{FF2B5EF4-FFF2-40B4-BE49-F238E27FC236}">
                  <a16:creationId xmlns:a16="http://schemas.microsoft.com/office/drawing/2014/main" id="{5EDBEDD4-150C-4255-8109-3D278DF18A58}"/>
                </a:ext>
              </a:extLst>
            </p:cNvPr>
            <p:cNvSpPr txBox="1"/>
            <p:nvPr/>
          </p:nvSpPr>
          <p:spPr>
            <a:xfrm>
              <a:off x="6682126" y="2719733"/>
              <a:ext cx="1563070" cy="1013556"/>
            </a:xfrm>
            <a:prstGeom prst="rect">
              <a:avLst/>
            </a:prstGeom>
            <a:noFill/>
          </p:spPr>
          <p:txBody>
            <a:bodyPr wrap="none" lIns="68306" tIns="34152" rIns="68306" bIns="34152" rtlCol="0">
              <a:spAutoFit/>
            </a:bodyPr>
            <a:lstStyle/>
            <a:p>
              <a:r>
                <a:rPr lang="en-US" altLang="zh-CN" sz="914" b="1" dirty="0">
                  <a:solidFill>
                    <a:srgbClr val="00B05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For Housing: </a:t>
              </a:r>
            </a:p>
            <a:p>
              <a:r>
                <a:rPr lang="en-US" altLang="zh-CN" sz="914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N: Normal</a:t>
              </a:r>
            </a:p>
            <a:p>
              <a:r>
                <a:rPr lang="en-US" altLang="zh-CN" sz="914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A: Anti-corrosive</a:t>
              </a:r>
            </a:p>
            <a:p>
              <a:r>
                <a:rPr lang="en-US" altLang="zh-CN" sz="914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E: Extreme cold</a:t>
              </a:r>
            </a:p>
            <a:p>
              <a:r>
                <a:rPr lang="en-US" altLang="zh-CN" sz="914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V: Vandal protection</a:t>
              </a:r>
            </a:p>
          </p:txBody>
        </p:sp>
        <p:sp>
          <p:nvSpPr>
            <p:cNvPr id="67" name="TextBox 29">
              <a:extLst>
                <a:ext uri="{FF2B5EF4-FFF2-40B4-BE49-F238E27FC236}">
                  <a16:creationId xmlns:a16="http://schemas.microsoft.com/office/drawing/2014/main" id="{16A22D5F-5EBB-4144-9074-C5D03D94E2E3}"/>
                </a:ext>
              </a:extLst>
            </p:cNvPr>
            <p:cNvSpPr txBox="1"/>
            <p:nvPr/>
          </p:nvSpPr>
          <p:spPr>
            <a:xfrm>
              <a:off x="6682126" y="3866364"/>
              <a:ext cx="1535271" cy="1198164"/>
            </a:xfrm>
            <a:prstGeom prst="rect">
              <a:avLst/>
            </a:prstGeom>
            <a:noFill/>
          </p:spPr>
          <p:txBody>
            <a:bodyPr wrap="square" lIns="68306" tIns="34152" rIns="68306" bIns="34152" rtlCol="0">
              <a:spAutoFit/>
            </a:bodyPr>
            <a:lstStyle/>
            <a:p>
              <a:r>
                <a:rPr lang="en-US" altLang="zh-CN" sz="914" b="1" dirty="0">
                  <a:solidFill>
                    <a:srgbClr val="00B05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For Radar:</a:t>
              </a:r>
            </a:p>
            <a:p>
              <a:r>
                <a:rPr lang="en-GB" sz="914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K: 18-27GHz, Q: 57~64GHz,</a:t>
              </a:r>
            </a:p>
            <a:p>
              <a:r>
                <a:rPr lang="en-GB" sz="914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W: 75-110GHz</a:t>
              </a:r>
            </a:p>
            <a:p>
              <a:r>
                <a:rPr lang="en-US" altLang="zh-CN" sz="914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+S: </a:t>
              </a:r>
              <a:r>
                <a:rPr lang="en-US" altLang="zh-CN" sz="914" dirty="0" err="1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Radar+PTZ</a:t>
              </a:r>
              <a:endPara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  <a:p>
              <a:r>
                <a:rPr lang="en-GB" altLang="zh-CN" sz="914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+I: AI</a:t>
              </a: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4407100" y="2333184"/>
            <a:ext cx="1384005" cy="1721662"/>
            <a:chOff x="2200954" y="3448916"/>
            <a:chExt cx="1816186" cy="2259283"/>
          </a:xfrm>
        </p:grpSpPr>
        <p:sp>
          <p:nvSpPr>
            <p:cNvPr id="46" name="TextBox 29">
              <a:extLst>
                <a:ext uri="{FF2B5EF4-FFF2-40B4-BE49-F238E27FC236}">
                  <a16:creationId xmlns:a16="http://schemas.microsoft.com/office/drawing/2014/main" id="{CDE3D700-6F69-41DF-92DC-C311387C209E}"/>
                </a:ext>
              </a:extLst>
            </p:cNvPr>
            <p:cNvSpPr txBox="1"/>
            <p:nvPr/>
          </p:nvSpPr>
          <p:spPr>
            <a:xfrm>
              <a:off x="2200954" y="4252974"/>
              <a:ext cx="1645107" cy="644337"/>
            </a:xfrm>
            <a:prstGeom prst="rect">
              <a:avLst/>
            </a:prstGeom>
            <a:noFill/>
          </p:spPr>
          <p:txBody>
            <a:bodyPr wrap="none" lIns="68306" tIns="34152" rIns="68306" bIns="34152" rtlCol="0">
              <a:spAutoFit/>
            </a:bodyPr>
            <a:lstStyle/>
            <a:p>
              <a:r>
                <a:rPr lang="en-US" altLang="zh-CN" sz="914" b="1" dirty="0">
                  <a:solidFill>
                    <a:srgbClr val="FF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For Housing:</a:t>
              </a:r>
              <a:endParaRPr lang="en-US" altLang="zh-CN" sz="914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  <a:p>
              <a:r>
                <a:rPr lang="en-US" altLang="zh-CN" sz="914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5xx: Indoor housing</a:t>
              </a:r>
              <a:endParaRPr lang="zh-CN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  <a:p>
              <a:r>
                <a:rPr lang="en-US" altLang="zh-CN" sz="914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6xx: Outdoor housing</a:t>
              </a:r>
            </a:p>
          </p:txBody>
        </p:sp>
        <p:sp>
          <p:nvSpPr>
            <p:cNvPr id="49" name="TextBox 29">
              <a:extLst>
                <a:ext uri="{FF2B5EF4-FFF2-40B4-BE49-F238E27FC236}">
                  <a16:creationId xmlns:a16="http://schemas.microsoft.com/office/drawing/2014/main" id="{5248A082-1521-438D-B62B-F76773DB3804}"/>
                </a:ext>
              </a:extLst>
            </p:cNvPr>
            <p:cNvSpPr txBox="1"/>
            <p:nvPr/>
          </p:nvSpPr>
          <p:spPr>
            <a:xfrm>
              <a:off x="2212768" y="3448916"/>
              <a:ext cx="1804372" cy="828946"/>
            </a:xfrm>
            <a:prstGeom prst="rect">
              <a:avLst/>
            </a:prstGeom>
            <a:noFill/>
          </p:spPr>
          <p:txBody>
            <a:bodyPr wrap="square" lIns="68306" tIns="34152" rIns="68306" bIns="34152" rtlCol="0">
              <a:spAutoFit/>
            </a:bodyPr>
            <a:lstStyle/>
            <a:p>
              <a:r>
                <a:rPr lang="en-US" altLang="zh-CN" sz="914" b="1" dirty="0">
                  <a:solidFill>
                    <a:srgbClr val="FF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For Cabinet:</a:t>
              </a:r>
            </a:p>
            <a:p>
              <a:r>
                <a:rPr lang="en-US" altLang="zh-CN" sz="914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1xx: Distribution box</a:t>
              </a:r>
            </a:p>
            <a:p>
              <a:r>
                <a:rPr lang="en-US" altLang="zh-CN" sz="914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2xx: Cabinet</a:t>
              </a:r>
            </a:p>
            <a:p>
              <a:r>
                <a:rPr lang="en-US" altLang="zh-CN" sz="914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6xx: Cabinet accessory</a:t>
              </a:r>
            </a:p>
          </p:txBody>
        </p:sp>
        <p:sp>
          <p:nvSpPr>
            <p:cNvPr id="58" name="TextBox 29">
              <a:extLst>
                <a:ext uri="{FF2B5EF4-FFF2-40B4-BE49-F238E27FC236}">
                  <a16:creationId xmlns:a16="http://schemas.microsoft.com/office/drawing/2014/main" id="{EFFEE2B7-FCAD-4904-A336-918ADB439277}"/>
                </a:ext>
              </a:extLst>
            </p:cNvPr>
            <p:cNvSpPr txBox="1"/>
            <p:nvPr/>
          </p:nvSpPr>
          <p:spPr>
            <a:xfrm>
              <a:off x="2202480" y="4879253"/>
              <a:ext cx="1737664" cy="828946"/>
            </a:xfrm>
            <a:prstGeom prst="rect">
              <a:avLst/>
            </a:prstGeom>
            <a:noFill/>
          </p:spPr>
          <p:txBody>
            <a:bodyPr wrap="none" lIns="68306" tIns="34152" rIns="68306" bIns="34152" rtlCol="0">
              <a:spAutoFit/>
            </a:bodyPr>
            <a:lstStyle/>
            <a:p>
              <a:r>
                <a:rPr lang="en-US" altLang="zh-CN" sz="914" b="1" dirty="0">
                  <a:solidFill>
                    <a:srgbClr val="FF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For Radar:</a:t>
              </a:r>
            </a:p>
            <a:p>
              <a:r>
                <a:rPr lang="en-US" altLang="zh-CN" sz="914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1~3: Channel level</a:t>
              </a:r>
            </a:p>
            <a:p>
              <a:r>
                <a:rPr lang="en-US" altLang="zh-CN" sz="914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4~6: Professional level </a:t>
              </a:r>
            </a:p>
            <a:p>
              <a:r>
                <a:rPr lang="en-US" altLang="zh-CN" sz="914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7: Industry level</a:t>
              </a:r>
            </a:p>
          </p:txBody>
        </p:sp>
      </p:grpSp>
      <p:sp>
        <p:nvSpPr>
          <p:cNvPr id="79" name="矩形 78">
            <a:extLst>
              <a:ext uri="{FF2B5EF4-FFF2-40B4-BE49-F238E27FC236}">
                <a16:creationId xmlns:a16="http://schemas.microsoft.com/office/drawing/2014/main" id="{3378F1F1-2461-4EFD-8B80-8D672269E763}"/>
              </a:ext>
            </a:extLst>
          </p:cNvPr>
          <p:cNvSpPr/>
          <p:nvPr/>
        </p:nvSpPr>
        <p:spPr bwMode="auto">
          <a:xfrm>
            <a:off x="7936461" y="1585156"/>
            <a:ext cx="549065" cy="5486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69671" tIns="34840" rIns="69671" bIns="34840" numCol="1" rtlCol="0" anchor="ctr" anchorCtr="0" compatLnSpc="1">
            <a:prstTxWarp prst="textNoShape">
              <a:avLst/>
            </a:prstTxWarp>
          </a:bodyPr>
          <a:lstStyle/>
          <a:p>
            <a:pPr algn="ctr" defTabSz="696634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753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</a:t>
            </a:r>
            <a:endParaRPr lang="zh-CN" altLang="en-US" sz="1753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80" name="直接连接符 79">
            <a:extLst>
              <a:ext uri="{FF2B5EF4-FFF2-40B4-BE49-F238E27FC236}">
                <a16:creationId xmlns:a16="http://schemas.microsoft.com/office/drawing/2014/main" id="{A07B91A6-D828-43BD-875A-70AD7C7E87A0}"/>
              </a:ext>
            </a:extLst>
          </p:cNvPr>
          <p:cNvCxnSpPr>
            <a:cxnSpLocks/>
          </p:cNvCxnSpPr>
          <p:nvPr/>
        </p:nvCxnSpPr>
        <p:spPr bwMode="auto">
          <a:xfrm flipH="1">
            <a:off x="7618764" y="1867829"/>
            <a:ext cx="17138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82" name="组合 81">
            <a:extLst>
              <a:ext uri="{FF2B5EF4-FFF2-40B4-BE49-F238E27FC236}">
                <a16:creationId xmlns:a16="http://schemas.microsoft.com/office/drawing/2014/main" id="{F981F4BD-249B-48CD-B93D-0C59B32750E0}"/>
              </a:ext>
            </a:extLst>
          </p:cNvPr>
          <p:cNvGrpSpPr/>
          <p:nvPr/>
        </p:nvGrpSpPr>
        <p:grpSpPr>
          <a:xfrm rot="5400000" flipV="1">
            <a:off x="8704764" y="1653528"/>
            <a:ext cx="65661" cy="494271"/>
            <a:chOff x="2572615" y="1673975"/>
            <a:chExt cx="39501" cy="317203"/>
          </a:xfrm>
        </p:grpSpPr>
        <p:cxnSp>
          <p:nvCxnSpPr>
            <p:cNvPr id="86" name="直接连接符 85">
              <a:extLst>
                <a:ext uri="{FF2B5EF4-FFF2-40B4-BE49-F238E27FC236}">
                  <a16:creationId xmlns:a16="http://schemas.microsoft.com/office/drawing/2014/main" id="{9392C2C0-D10A-4DC5-9E2A-64FEF75C2EDA}"/>
                </a:ext>
              </a:extLst>
            </p:cNvPr>
            <p:cNvCxnSpPr/>
            <p:nvPr/>
          </p:nvCxnSpPr>
          <p:spPr bwMode="auto">
            <a:xfrm>
              <a:off x="2591012" y="1673975"/>
              <a:ext cx="0" cy="28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7" name="椭圆 86">
              <a:extLst>
                <a:ext uri="{FF2B5EF4-FFF2-40B4-BE49-F238E27FC236}">
                  <a16:creationId xmlns:a16="http://schemas.microsoft.com/office/drawing/2014/main" id="{42DA90B3-7D8A-4266-A5BD-0273B4381A45}"/>
                </a:ext>
              </a:extLst>
            </p:cNvPr>
            <p:cNvSpPr/>
            <p:nvPr/>
          </p:nvSpPr>
          <p:spPr bwMode="auto">
            <a:xfrm>
              <a:off x="2572615" y="1952008"/>
              <a:ext cx="39501" cy="3917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2261" tIns="26131" rIns="52261" bIns="26131" numCol="1" rtlCol="0" anchor="t" anchorCtr="0" compatLnSpc="1">
              <a:prstTxWarp prst="textNoShape">
                <a:avLst/>
              </a:prstTxWarp>
            </a:bodyPr>
            <a:lstStyle/>
            <a:p>
              <a:pPr defTabSz="696634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838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88" name="TextBox 108">
            <a:extLst>
              <a:ext uri="{FF2B5EF4-FFF2-40B4-BE49-F238E27FC236}">
                <a16:creationId xmlns:a16="http://schemas.microsoft.com/office/drawing/2014/main" id="{17F01D50-94A9-4E55-A67E-F15D3529B1B2}"/>
              </a:ext>
            </a:extLst>
          </p:cNvPr>
          <p:cNvSpPr txBox="1"/>
          <p:nvPr/>
        </p:nvSpPr>
        <p:spPr>
          <a:xfrm>
            <a:off x="8984728" y="1186466"/>
            <a:ext cx="1722645" cy="1464033"/>
          </a:xfrm>
          <a:prstGeom prst="rect">
            <a:avLst/>
          </a:prstGeom>
          <a:noFill/>
        </p:spPr>
        <p:txBody>
          <a:bodyPr wrap="square" lIns="68306" tIns="34152" rIns="68306" bIns="34152" rtlCol="0">
            <a:spAutoFit/>
          </a:bodyPr>
          <a:lstStyle/>
          <a:p>
            <a:r>
              <a:rPr lang="en-US" altLang="zh-CN" sz="914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Extensions:</a:t>
            </a:r>
          </a:p>
          <a:p>
            <a:r>
              <a:rPr lang="en-US" altLang="zh-CN" sz="914" b="1" dirty="0">
                <a:solidFill>
                  <a:srgbClr val="FFC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For Cabinet: </a:t>
            </a:r>
          </a:p>
          <a:p>
            <a:r>
              <a:rPr lang="en-GB" altLang="zh-CN" sz="838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For Intelligent </a:t>
            </a:r>
            <a:r>
              <a:rPr lang="en-US" altLang="zh-CN" sz="838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</a:t>
            </a:r>
            <a:r>
              <a:rPr lang="en-GB" altLang="zh-CN" sz="838" b="1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istribution</a:t>
            </a:r>
            <a:r>
              <a:rPr lang="en-GB" altLang="zh-CN" sz="838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Box:</a:t>
            </a:r>
            <a:endParaRPr lang="en-US" altLang="zh-CN" sz="838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C=With IP camera</a:t>
            </a: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S=With switch</a:t>
            </a: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A=With intelligence air switch</a:t>
            </a: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NC: Without IP camera</a:t>
            </a: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NS: Without switch</a:t>
            </a: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NA: Without intelligence air switch</a:t>
            </a:r>
          </a:p>
        </p:txBody>
      </p:sp>
    </p:spTree>
    <p:extLst>
      <p:ext uri="{BB962C8B-B14F-4D97-AF65-F5344CB8AC3E}">
        <p14:creationId xmlns:p14="http://schemas.microsoft.com/office/powerpoint/2010/main" val="27973606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D64B689D-6065-4668-BE52-D80AC06E1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906" y="244402"/>
            <a:ext cx="8595585" cy="661727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Accessory-Camera mount</a:t>
            </a:r>
            <a:endParaRPr lang="zh-CN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A2A3A057-05AD-43EB-BC82-F10B9D1643C2}"/>
              </a:ext>
            </a:extLst>
          </p:cNvPr>
          <p:cNvSpPr/>
          <p:nvPr/>
        </p:nvSpPr>
        <p:spPr bwMode="auto">
          <a:xfrm>
            <a:off x="3398396" y="1094426"/>
            <a:ext cx="626591" cy="5486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9671" tIns="34840" rIns="69671" bIns="34840" numCol="1" rtlCol="0" anchor="ctr" anchorCtr="0" compatLnSpc="1">
            <a:prstTxWarp prst="textNoShape">
              <a:avLst/>
            </a:prstTxWarp>
          </a:bodyPr>
          <a:lstStyle/>
          <a:p>
            <a:pPr algn="ctr" defTabSz="696634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753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</a:t>
            </a:r>
            <a:endParaRPr lang="zh-CN" altLang="en-US" sz="1753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1AD1CD3E-C3B5-4E95-B388-457F82E2882F}"/>
              </a:ext>
            </a:extLst>
          </p:cNvPr>
          <p:cNvSpPr/>
          <p:nvPr/>
        </p:nvSpPr>
        <p:spPr bwMode="auto">
          <a:xfrm>
            <a:off x="1540714" y="1094426"/>
            <a:ext cx="548668" cy="5486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9671" tIns="34840" rIns="69671" bIns="34840" numCol="1" rtlCol="0" anchor="ctr" anchorCtr="0" compatLnSpc="1">
            <a:prstTxWarp prst="textNoShape">
              <a:avLst/>
            </a:prstTxWarp>
          </a:bodyPr>
          <a:lstStyle/>
          <a:p>
            <a:pPr algn="ctr" defTabSz="696634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753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</a:t>
            </a:r>
            <a:endParaRPr lang="zh-CN" altLang="en-US" sz="1753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378F1F1-2461-4EFD-8B80-8D672269E763}"/>
              </a:ext>
            </a:extLst>
          </p:cNvPr>
          <p:cNvSpPr/>
          <p:nvPr/>
        </p:nvSpPr>
        <p:spPr bwMode="auto">
          <a:xfrm>
            <a:off x="8423742" y="1091750"/>
            <a:ext cx="548668" cy="5486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9671" tIns="34840" rIns="69671" bIns="34840" numCol="1" rtlCol="0" anchor="ctr" anchorCtr="0" compatLnSpc="1">
            <a:prstTxWarp prst="textNoShape">
              <a:avLst/>
            </a:prstTxWarp>
          </a:bodyPr>
          <a:lstStyle/>
          <a:p>
            <a:pPr algn="ctr" defTabSz="696634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753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</a:t>
            </a:r>
            <a:endParaRPr lang="zh-CN" altLang="en-US" sz="1753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73E74781-157E-4591-ABF1-407A64C0C17B}"/>
              </a:ext>
            </a:extLst>
          </p:cNvPr>
          <p:cNvSpPr/>
          <p:nvPr/>
        </p:nvSpPr>
        <p:spPr bwMode="auto">
          <a:xfrm>
            <a:off x="6426467" y="1094427"/>
            <a:ext cx="548668" cy="5486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9671" tIns="34840" rIns="69671" bIns="34840" numCol="1" rtlCol="0" anchor="ctr" anchorCtr="0" compatLnSpc="1">
            <a:prstTxWarp prst="textNoShape">
              <a:avLst/>
            </a:prstTxWarp>
          </a:bodyPr>
          <a:lstStyle/>
          <a:p>
            <a:pPr algn="ctr" defTabSz="696634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753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</a:t>
            </a:r>
            <a:endParaRPr lang="zh-CN" altLang="en-US" sz="1753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EC43A425-E1DC-4C3B-AB26-C58C92A71E76}"/>
              </a:ext>
            </a:extLst>
          </p:cNvPr>
          <p:cNvSpPr/>
          <p:nvPr/>
        </p:nvSpPr>
        <p:spPr bwMode="auto">
          <a:xfrm>
            <a:off x="2481450" y="1094426"/>
            <a:ext cx="626591" cy="5486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9671" tIns="34840" rIns="69671" bIns="34840" numCol="1" rtlCol="0" anchor="ctr" anchorCtr="0" compatLnSpc="1">
            <a:prstTxWarp prst="textNoShape">
              <a:avLst/>
            </a:prstTxWarp>
          </a:bodyPr>
          <a:lstStyle/>
          <a:p>
            <a:pPr algn="ctr" defTabSz="696634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753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PF </a:t>
            </a:r>
            <a:endParaRPr lang="zh-CN" altLang="en-US" sz="1753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A7D45BBE-A025-451B-8320-0349DB6D9497}"/>
              </a:ext>
            </a:extLst>
          </p:cNvPr>
          <p:cNvCxnSpPr>
            <a:cxnSpLocks/>
          </p:cNvCxnSpPr>
          <p:nvPr/>
        </p:nvCxnSpPr>
        <p:spPr bwMode="auto">
          <a:xfrm flipH="1">
            <a:off x="2212750" y="1368835"/>
            <a:ext cx="17138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" name="矩形 30">
            <a:extLst>
              <a:ext uri="{FF2B5EF4-FFF2-40B4-BE49-F238E27FC236}">
                <a16:creationId xmlns:a16="http://schemas.microsoft.com/office/drawing/2014/main" id="{27DC72D6-9D28-4730-B6A3-2481CE1E07AF}"/>
              </a:ext>
            </a:extLst>
          </p:cNvPr>
          <p:cNvSpPr/>
          <p:nvPr/>
        </p:nvSpPr>
        <p:spPr bwMode="auto">
          <a:xfrm>
            <a:off x="5188262" y="1094427"/>
            <a:ext cx="1035597" cy="5486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9671" tIns="34840" rIns="69671" bIns="34840" numCol="1" rtlCol="0" anchor="ctr" anchorCtr="0" compatLnSpc="1">
            <a:prstTxWarp prst="textNoShape">
              <a:avLst/>
            </a:prstTxWarp>
          </a:bodyPr>
          <a:lstStyle/>
          <a:p>
            <a:pPr algn="ctr" defTabSz="696634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753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130</a:t>
            </a:r>
            <a:endParaRPr lang="zh-CN" altLang="en-US" sz="1753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A07B91A6-D828-43BD-875A-70AD7C7E87A0}"/>
              </a:ext>
            </a:extLst>
          </p:cNvPr>
          <p:cNvCxnSpPr>
            <a:cxnSpLocks/>
          </p:cNvCxnSpPr>
          <p:nvPr/>
        </p:nvCxnSpPr>
        <p:spPr bwMode="auto">
          <a:xfrm flipH="1">
            <a:off x="8110318" y="1368761"/>
            <a:ext cx="17138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TextBox 25">
            <a:extLst>
              <a:ext uri="{FF2B5EF4-FFF2-40B4-BE49-F238E27FC236}">
                <a16:creationId xmlns:a16="http://schemas.microsoft.com/office/drawing/2014/main" id="{68C104E4-67ED-4289-9C06-DF1AEDB87DDF}"/>
              </a:ext>
            </a:extLst>
          </p:cNvPr>
          <p:cNvSpPr txBox="1"/>
          <p:nvPr/>
        </p:nvSpPr>
        <p:spPr>
          <a:xfrm>
            <a:off x="2150380" y="1874471"/>
            <a:ext cx="1450447" cy="209651"/>
          </a:xfrm>
          <a:prstGeom prst="rect">
            <a:avLst/>
          </a:prstGeom>
          <a:noFill/>
        </p:spPr>
        <p:txBody>
          <a:bodyPr wrap="square" lIns="68306" tIns="34152" rIns="68306" bIns="34152" rtlCol="0">
            <a:spAutoFit/>
          </a:bodyPr>
          <a:lstStyle/>
          <a:p>
            <a:pPr algn="ctr"/>
            <a:r>
              <a:rPr lang="en-US" altLang="zh-CN" sz="914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Public Fittings</a:t>
            </a:r>
            <a:endParaRPr lang="zh-CN" altLang="en-US" sz="914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4" name="TextBox 26">
            <a:extLst>
              <a:ext uri="{FF2B5EF4-FFF2-40B4-BE49-F238E27FC236}">
                <a16:creationId xmlns:a16="http://schemas.microsoft.com/office/drawing/2014/main" id="{F9B5DDD8-2909-47F1-A3DF-4E2DED2AAE27}"/>
              </a:ext>
            </a:extLst>
          </p:cNvPr>
          <p:cNvSpPr txBox="1"/>
          <p:nvPr/>
        </p:nvSpPr>
        <p:spPr>
          <a:xfrm>
            <a:off x="3298969" y="1874471"/>
            <a:ext cx="842654" cy="631689"/>
          </a:xfrm>
          <a:prstGeom prst="rect">
            <a:avLst/>
          </a:prstGeom>
          <a:noFill/>
        </p:spPr>
        <p:txBody>
          <a:bodyPr wrap="square" lIns="68306" tIns="34152" rIns="68306" bIns="34152" rtlCol="0">
            <a:spAutoFit/>
          </a:bodyPr>
          <a:lstStyle/>
          <a:p>
            <a:r>
              <a:rPr lang="en-US" altLang="zh-CN" sz="914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Category</a:t>
            </a: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A: Adapter/</a:t>
            </a: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junction box</a:t>
            </a: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B: Bracket</a:t>
            </a:r>
          </a:p>
        </p:txBody>
      </p:sp>
      <p:sp>
        <p:nvSpPr>
          <p:cNvPr id="41" name="TextBox 29">
            <a:extLst>
              <a:ext uri="{FF2B5EF4-FFF2-40B4-BE49-F238E27FC236}">
                <a16:creationId xmlns:a16="http://schemas.microsoft.com/office/drawing/2014/main" id="{A2481645-D674-4CCB-9E8C-26D99E7EC88E}"/>
              </a:ext>
            </a:extLst>
          </p:cNvPr>
          <p:cNvSpPr txBox="1"/>
          <p:nvPr/>
        </p:nvSpPr>
        <p:spPr>
          <a:xfrm>
            <a:off x="5154401" y="1874471"/>
            <a:ext cx="2182856" cy="4547120"/>
          </a:xfrm>
          <a:prstGeom prst="rect">
            <a:avLst/>
          </a:prstGeom>
          <a:noFill/>
        </p:spPr>
        <p:txBody>
          <a:bodyPr wrap="square" lIns="68306" tIns="34152" rIns="68306" bIns="34152" rtlCol="0">
            <a:spAutoFit/>
          </a:bodyPr>
          <a:lstStyle/>
          <a:p>
            <a:r>
              <a:rPr lang="en-US" altLang="zh-CN" sz="914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Specification</a:t>
            </a:r>
          </a:p>
          <a:p>
            <a:r>
              <a:rPr lang="en-US" altLang="zh-CN" sz="838" i="1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Old: </a:t>
            </a:r>
          </a:p>
          <a:p>
            <a:r>
              <a:rPr lang="en-US" altLang="zh-CN" sz="838" i="1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For Adapter: </a:t>
            </a:r>
          </a:p>
          <a:p>
            <a:r>
              <a:rPr lang="en-US" altLang="zh-CN" sz="838" i="1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10x: Plate adapter</a:t>
            </a:r>
          </a:p>
          <a:p>
            <a:r>
              <a:rPr lang="en-US" altLang="zh-CN" sz="838" i="1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11x: PTZ adapter</a:t>
            </a:r>
          </a:p>
          <a:p>
            <a:r>
              <a:rPr lang="en-US" altLang="zh-CN" sz="838" i="1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For Junction box: </a:t>
            </a:r>
          </a:p>
          <a:p>
            <a:r>
              <a:rPr lang="en-US" altLang="zh-CN" sz="838" i="1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12x: junction box</a:t>
            </a:r>
          </a:p>
          <a:p>
            <a:r>
              <a:rPr lang="en-US" altLang="zh-CN" sz="838" i="1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13x: Round junction box</a:t>
            </a:r>
          </a:p>
          <a:p>
            <a:r>
              <a:rPr lang="en-US" altLang="zh-CN" sz="838" i="1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14x: Power box</a:t>
            </a:r>
          </a:p>
          <a:p>
            <a:r>
              <a:rPr lang="en-US" altLang="zh-CN" sz="838" i="1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For Adapter bracket: </a:t>
            </a:r>
          </a:p>
          <a:p>
            <a:r>
              <a:rPr lang="en-US" altLang="zh-CN" sz="838" i="1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15x: Pole mount/corner mount</a:t>
            </a:r>
          </a:p>
          <a:p>
            <a:r>
              <a:rPr lang="en-US" altLang="zh-CN" sz="838" i="1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16x: Cardan</a:t>
            </a:r>
          </a:p>
          <a:p>
            <a:r>
              <a:rPr lang="en-US" altLang="zh-CN" sz="838" i="1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17x: Electric bracket</a:t>
            </a:r>
          </a:p>
          <a:p>
            <a:r>
              <a:rPr lang="en-US" altLang="zh-CN" sz="838" i="1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2xx: Dome camera sunshade</a:t>
            </a:r>
          </a:p>
          <a:p>
            <a:r>
              <a:rPr lang="en-US" altLang="zh-CN" sz="838" i="1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7xx: Other adapter</a:t>
            </a:r>
          </a:p>
          <a:p>
            <a:r>
              <a:rPr lang="en-US" altLang="zh-CN" sz="914" b="1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New:</a:t>
            </a:r>
          </a:p>
          <a:p>
            <a:r>
              <a:rPr lang="en-US" altLang="zh-CN" sz="914" b="1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For Adapter : </a:t>
            </a: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20x-23x: Plate adapter</a:t>
            </a: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24x-25x: PTZ Adapter</a:t>
            </a: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26x: Other adapter</a:t>
            </a:r>
          </a:p>
          <a:p>
            <a:r>
              <a:rPr lang="en-US" altLang="zh-CN" sz="914" b="1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For Junction box: </a:t>
            </a: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30x-32x: Bullet junction box</a:t>
            </a: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33x-34x: Dome/eyeball junction box</a:t>
            </a: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35x: PTZ junction box</a:t>
            </a: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36x: Other junction box</a:t>
            </a: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4xx: Power box</a:t>
            </a:r>
          </a:p>
          <a:p>
            <a:r>
              <a:rPr lang="en-US" altLang="zh-CN" sz="914" b="1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For bracket adapter</a:t>
            </a: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50x-53x: Pole mount bracket</a:t>
            </a: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54x: PTZ pole mount bracket</a:t>
            </a: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55x: other pole mount bracket</a:t>
            </a: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57x: Corner mount bracket</a:t>
            </a: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6xx:  ……</a:t>
            </a: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7xx: Other adapter</a:t>
            </a:r>
          </a:p>
        </p:txBody>
      </p:sp>
      <p:sp>
        <p:nvSpPr>
          <p:cNvPr id="56" name="TextBox 29">
            <a:extLst>
              <a:ext uri="{FF2B5EF4-FFF2-40B4-BE49-F238E27FC236}">
                <a16:creationId xmlns:a16="http://schemas.microsoft.com/office/drawing/2014/main" id="{DF237897-6B1F-4908-89EB-31A9BB4D80B8}"/>
              </a:ext>
            </a:extLst>
          </p:cNvPr>
          <p:cNvSpPr txBox="1"/>
          <p:nvPr/>
        </p:nvSpPr>
        <p:spPr>
          <a:xfrm>
            <a:off x="9516984" y="1915537"/>
            <a:ext cx="822429" cy="350330"/>
          </a:xfrm>
          <a:prstGeom prst="rect">
            <a:avLst/>
          </a:prstGeom>
          <a:noFill/>
        </p:spPr>
        <p:txBody>
          <a:bodyPr wrap="none" lIns="68306" tIns="34152" rIns="68306" bIns="34152" rtlCol="0">
            <a:spAutoFit/>
          </a:bodyPr>
          <a:lstStyle/>
          <a:p>
            <a:r>
              <a:rPr lang="en-US" altLang="zh-CN" sz="914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Extensions2:</a:t>
            </a:r>
            <a:endParaRPr lang="en-US" altLang="zh-CN" sz="914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E: Enhanced</a:t>
            </a:r>
          </a:p>
        </p:txBody>
      </p:sp>
      <p:sp>
        <p:nvSpPr>
          <p:cNvPr id="51" name="TextBox 108">
            <a:extLst>
              <a:ext uri="{FF2B5EF4-FFF2-40B4-BE49-F238E27FC236}">
                <a16:creationId xmlns:a16="http://schemas.microsoft.com/office/drawing/2014/main" id="{F364760B-ADE4-4C5B-97E1-14CA6B04A1EF}"/>
              </a:ext>
            </a:extLst>
          </p:cNvPr>
          <p:cNvSpPr txBox="1"/>
          <p:nvPr/>
        </p:nvSpPr>
        <p:spPr>
          <a:xfrm>
            <a:off x="7154182" y="3588562"/>
            <a:ext cx="1125396" cy="1335087"/>
          </a:xfrm>
          <a:prstGeom prst="rect">
            <a:avLst/>
          </a:prstGeom>
          <a:noFill/>
        </p:spPr>
        <p:txBody>
          <a:bodyPr wrap="none" lIns="68306" tIns="34152" rIns="68306" bIns="34152" rtlCol="0">
            <a:spAutoFit/>
          </a:bodyPr>
          <a:lstStyle/>
          <a:p>
            <a:r>
              <a:rPr lang="en-US" altLang="zh-CN" sz="914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Performance:</a:t>
            </a:r>
          </a:p>
          <a:p>
            <a:r>
              <a:rPr lang="en-US" altLang="zh-CN" sz="914" b="1" dirty="0">
                <a:solidFill>
                  <a:srgbClr val="00B05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For Junction box: </a:t>
            </a: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R: Round</a:t>
            </a: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S: Square</a:t>
            </a: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D: Deformity</a:t>
            </a:r>
          </a:p>
          <a:p>
            <a:r>
              <a:rPr lang="en-US" altLang="zh-CN" sz="914" b="1" dirty="0">
                <a:solidFill>
                  <a:srgbClr val="00B05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For Bracket: </a:t>
            </a: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W: Wall mount</a:t>
            </a: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C: Ceiling mount</a:t>
            </a:r>
            <a:endParaRPr lang="en-US" altLang="zh-CN" sz="914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S: Swan neck</a:t>
            </a:r>
          </a:p>
        </p:txBody>
      </p:sp>
      <p:sp>
        <p:nvSpPr>
          <p:cNvPr id="42" name="TextBox 29">
            <a:extLst>
              <a:ext uri="{FF2B5EF4-FFF2-40B4-BE49-F238E27FC236}">
                <a16:creationId xmlns:a16="http://schemas.microsoft.com/office/drawing/2014/main" id="{434EFAD9-8854-4DC0-9BD5-9B739F42CF35}"/>
              </a:ext>
            </a:extLst>
          </p:cNvPr>
          <p:cNvSpPr txBox="1"/>
          <p:nvPr/>
        </p:nvSpPr>
        <p:spPr>
          <a:xfrm>
            <a:off x="3386412" y="3946046"/>
            <a:ext cx="1511720" cy="1335087"/>
          </a:xfrm>
          <a:prstGeom prst="rect">
            <a:avLst/>
          </a:prstGeom>
          <a:noFill/>
        </p:spPr>
        <p:txBody>
          <a:bodyPr wrap="none" lIns="68306" tIns="34152" rIns="68306" bIns="34152" rtlCol="0">
            <a:spAutoFit/>
          </a:bodyPr>
          <a:lstStyle/>
          <a:p>
            <a:r>
              <a:rPr lang="en-US" altLang="zh-CN" sz="914" b="1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For Bracket:</a:t>
            </a:r>
            <a:endParaRPr lang="en-US" altLang="zh-CN" sz="914" dirty="0">
              <a:solidFill>
                <a:srgbClr val="FF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1xx: Bullet camera bracket </a:t>
            </a: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2xx: Dome camera bracket</a:t>
            </a: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3xx: PTZ camera bracket</a:t>
            </a: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4xx: Linkage bracket</a:t>
            </a: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5xx: Radar bracket</a:t>
            </a: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6xx: Housing bracket</a:t>
            </a: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7xx: Other adapter</a:t>
            </a:r>
          </a:p>
          <a:p>
            <a:endParaRPr lang="en-US" altLang="zh-CN" sz="914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9" name="矩形 78">
            <a:extLst>
              <a:ext uri="{FF2B5EF4-FFF2-40B4-BE49-F238E27FC236}">
                <a16:creationId xmlns:a16="http://schemas.microsoft.com/office/drawing/2014/main" id="{3378F1F1-2461-4EFD-8B80-8D672269E763}"/>
              </a:ext>
            </a:extLst>
          </p:cNvPr>
          <p:cNvSpPr/>
          <p:nvPr/>
        </p:nvSpPr>
        <p:spPr bwMode="auto">
          <a:xfrm>
            <a:off x="9378707" y="1086087"/>
            <a:ext cx="549065" cy="5486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69671" tIns="34840" rIns="69671" bIns="34840" numCol="1" rtlCol="0" anchor="ctr" anchorCtr="0" compatLnSpc="1">
            <a:prstTxWarp prst="textNoShape">
              <a:avLst/>
            </a:prstTxWarp>
          </a:bodyPr>
          <a:lstStyle/>
          <a:p>
            <a:pPr algn="ctr" defTabSz="696634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753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</a:t>
            </a:r>
            <a:endParaRPr lang="zh-CN" altLang="en-US" sz="1753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80" name="直接连接符 79">
            <a:extLst>
              <a:ext uri="{FF2B5EF4-FFF2-40B4-BE49-F238E27FC236}">
                <a16:creationId xmlns:a16="http://schemas.microsoft.com/office/drawing/2014/main" id="{A07B91A6-D828-43BD-875A-70AD7C7E87A0}"/>
              </a:ext>
            </a:extLst>
          </p:cNvPr>
          <p:cNvCxnSpPr>
            <a:cxnSpLocks/>
          </p:cNvCxnSpPr>
          <p:nvPr/>
        </p:nvCxnSpPr>
        <p:spPr bwMode="auto">
          <a:xfrm flipH="1">
            <a:off x="9109627" y="1368760"/>
            <a:ext cx="17138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8" name="TextBox 108">
            <a:extLst>
              <a:ext uri="{FF2B5EF4-FFF2-40B4-BE49-F238E27FC236}">
                <a16:creationId xmlns:a16="http://schemas.microsoft.com/office/drawing/2014/main" id="{17F01D50-94A9-4E55-A67E-F15D3529B1B2}"/>
              </a:ext>
            </a:extLst>
          </p:cNvPr>
          <p:cNvSpPr txBox="1"/>
          <p:nvPr/>
        </p:nvSpPr>
        <p:spPr>
          <a:xfrm>
            <a:off x="8483019" y="1924315"/>
            <a:ext cx="1722645" cy="772369"/>
          </a:xfrm>
          <a:prstGeom prst="rect">
            <a:avLst/>
          </a:prstGeom>
          <a:noFill/>
        </p:spPr>
        <p:txBody>
          <a:bodyPr wrap="square" lIns="68306" tIns="34152" rIns="68306" bIns="34152" rtlCol="0">
            <a:spAutoFit/>
          </a:bodyPr>
          <a:lstStyle/>
          <a:p>
            <a:r>
              <a:rPr lang="en-US" altLang="zh-CN" sz="914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Extensions1:</a:t>
            </a: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N/A=White</a:t>
            </a: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B=Black</a:t>
            </a: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G=Gray</a:t>
            </a: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SG=Silver gray</a:t>
            </a:r>
          </a:p>
        </p:txBody>
      </p:sp>
      <p:sp>
        <p:nvSpPr>
          <p:cNvPr id="75" name="矩形 74">
            <a:extLst>
              <a:ext uri="{FF2B5EF4-FFF2-40B4-BE49-F238E27FC236}">
                <a16:creationId xmlns:a16="http://schemas.microsoft.com/office/drawing/2014/main" id="{73E74781-157E-4591-ABF1-407A64C0C17B}"/>
              </a:ext>
            </a:extLst>
          </p:cNvPr>
          <p:cNvSpPr/>
          <p:nvPr/>
        </p:nvSpPr>
        <p:spPr bwMode="auto">
          <a:xfrm>
            <a:off x="4316410" y="1094426"/>
            <a:ext cx="548668" cy="5486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9671" tIns="34840" rIns="69671" bIns="34840" numCol="1" rtlCol="0" anchor="ctr" anchorCtr="0" compatLnSpc="1">
            <a:prstTxWarp prst="textNoShape">
              <a:avLst/>
            </a:prstTxWarp>
          </a:bodyPr>
          <a:lstStyle/>
          <a:p>
            <a:pPr algn="ctr" defTabSz="696634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753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</a:t>
            </a:r>
            <a:endParaRPr lang="zh-CN" altLang="en-US" sz="1753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7" name="TextBox 26">
            <a:extLst>
              <a:ext uri="{FF2B5EF4-FFF2-40B4-BE49-F238E27FC236}">
                <a16:creationId xmlns:a16="http://schemas.microsoft.com/office/drawing/2014/main" id="{F9B5DDD8-2909-47F1-A3DF-4E2DED2AAE27}"/>
              </a:ext>
            </a:extLst>
          </p:cNvPr>
          <p:cNvSpPr txBox="1"/>
          <p:nvPr/>
        </p:nvSpPr>
        <p:spPr>
          <a:xfrm>
            <a:off x="4087976" y="1874471"/>
            <a:ext cx="1050705" cy="1616446"/>
          </a:xfrm>
          <a:prstGeom prst="rect">
            <a:avLst/>
          </a:prstGeom>
          <a:noFill/>
        </p:spPr>
        <p:txBody>
          <a:bodyPr wrap="square" lIns="68306" tIns="34152" rIns="68306" bIns="34152" rtlCol="0">
            <a:spAutoFit/>
          </a:bodyPr>
          <a:lstStyle/>
          <a:p>
            <a:r>
              <a:rPr lang="en-US" altLang="zh-CN" sz="914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Series</a:t>
            </a: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1-4: Distribution</a:t>
            </a: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1: plastic</a:t>
            </a: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2: not waterproof,</a:t>
            </a: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   metal</a:t>
            </a: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3:  waterproof,</a:t>
            </a: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   metal</a:t>
            </a: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4: with functional module </a:t>
            </a:r>
          </a:p>
          <a:p>
            <a:endParaRPr lang="en-US" altLang="zh-CN" sz="914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5-9: Project</a:t>
            </a:r>
          </a:p>
        </p:txBody>
      </p:sp>
      <p:sp>
        <p:nvSpPr>
          <p:cNvPr id="78" name="矩形 77">
            <a:extLst>
              <a:ext uri="{FF2B5EF4-FFF2-40B4-BE49-F238E27FC236}">
                <a16:creationId xmlns:a16="http://schemas.microsoft.com/office/drawing/2014/main" id="{73E74781-157E-4591-ABF1-407A64C0C17B}"/>
              </a:ext>
            </a:extLst>
          </p:cNvPr>
          <p:cNvSpPr/>
          <p:nvPr/>
        </p:nvSpPr>
        <p:spPr bwMode="auto">
          <a:xfrm>
            <a:off x="7171892" y="1086325"/>
            <a:ext cx="548668" cy="5486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9671" tIns="34840" rIns="69671" bIns="34840" numCol="1" rtlCol="0" anchor="ctr" anchorCtr="0" compatLnSpc="1">
            <a:prstTxWarp prst="textNoShape">
              <a:avLst/>
            </a:prstTxWarp>
          </a:bodyPr>
          <a:lstStyle/>
          <a:p>
            <a:pPr algn="ctr" defTabSz="696634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753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</a:t>
            </a:r>
            <a:endParaRPr lang="zh-CN" altLang="en-US" sz="1753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1" name="TextBox 108">
            <a:extLst>
              <a:ext uri="{FF2B5EF4-FFF2-40B4-BE49-F238E27FC236}">
                <a16:creationId xmlns:a16="http://schemas.microsoft.com/office/drawing/2014/main" id="{F364760B-ADE4-4C5B-97E1-14CA6B04A1EF}"/>
              </a:ext>
            </a:extLst>
          </p:cNvPr>
          <p:cNvSpPr txBox="1"/>
          <p:nvPr/>
        </p:nvSpPr>
        <p:spPr>
          <a:xfrm>
            <a:off x="7080717" y="1924328"/>
            <a:ext cx="1356228" cy="491010"/>
          </a:xfrm>
          <a:prstGeom prst="rect">
            <a:avLst/>
          </a:prstGeom>
          <a:noFill/>
        </p:spPr>
        <p:txBody>
          <a:bodyPr wrap="none" lIns="68306" tIns="34152" rIns="68306" bIns="34152" rtlCol="0">
            <a:spAutoFit/>
          </a:bodyPr>
          <a:lstStyle/>
          <a:p>
            <a:r>
              <a:rPr lang="en-US" altLang="zh-CN" sz="914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Performance:</a:t>
            </a:r>
          </a:p>
          <a:p>
            <a:r>
              <a:rPr lang="en-US" altLang="zh-CN" sz="914" b="1" dirty="0">
                <a:solidFill>
                  <a:srgbClr val="00B05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For Adapter/ Bracket: </a:t>
            </a: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</a:t>
            </a:r>
            <a:r>
              <a:rPr lang="en-GB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</a:t>
            </a:r>
            <a:r>
              <a:rPr lang="zh-CN" altLang="en-US" sz="914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Anti-corrosive</a:t>
            </a:r>
          </a:p>
        </p:txBody>
      </p:sp>
      <p:cxnSp>
        <p:nvCxnSpPr>
          <p:cNvPr id="18" name="直接连接符 17"/>
          <p:cNvCxnSpPr/>
          <p:nvPr/>
        </p:nvCxnSpPr>
        <p:spPr>
          <a:xfrm>
            <a:off x="2801198" y="1643361"/>
            <a:ext cx="0" cy="192034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接连接符 91"/>
          <p:cNvCxnSpPr/>
          <p:nvPr/>
        </p:nvCxnSpPr>
        <p:spPr>
          <a:xfrm>
            <a:off x="4437329" y="1643361"/>
            <a:ext cx="0" cy="192034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连接符 92"/>
          <p:cNvCxnSpPr/>
          <p:nvPr/>
        </p:nvCxnSpPr>
        <p:spPr>
          <a:xfrm>
            <a:off x="3646812" y="1640417"/>
            <a:ext cx="0" cy="192034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连接符 93"/>
          <p:cNvCxnSpPr/>
          <p:nvPr/>
        </p:nvCxnSpPr>
        <p:spPr>
          <a:xfrm>
            <a:off x="5756724" y="1645257"/>
            <a:ext cx="0" cy="192034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接连接符 94"/>
          <p:cNvCxnSpPr/>
          <p:nvPr/>
        </p:nvCxnSpPr>
        <p:spPr>
          <a:xfrm>
            <a:off x="6692256" y="1645257"/>
            <a:ext cx="753971" cy="1913636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连接符 95"/>
          <p:cNvCxnSpPr/>
          <p:nvPr/>
        </p:nvCxnSpPr>
        <p:spPr>
          <a:xfrm>
            <a:off x="7456001" y="1634755"/>
            <a:ext cx="0" cy="192034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连接符 96"/>
          <p:cNvCxnSpPr/>
          <p:nvPr/>
        </p:nvCxnSpPr>
        <p:spPr>
          <a:xfrm>
            <a:off x="9659010" y="1636479"/>
            <a:ext cx="0" cy="192034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8698076" y="1645257"/>
            <a:ext cx="0" cy="192034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75390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A2A3A057-05AD-43EB-BC82-F10B9D1643C2}"/>
              </a:ext>
            </a:extLst>
          </p:cNvPr>
          <p:cNvSpPr/>
          <p:nvPr/>
        </p:nvSpPr>
        <p:spPr bwMode="auto">
          <a:xfrm>
            <a:off x="3753615" y="2021776"/>
            <a:ext cx="626591" cy="5486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9671" tIns="34840" rIns="69671" bIns="34840" numCol="1" rtlCol="0" anchor="ctr" anchorCtr="0" compatLnSpc="1">
            <a:prstTxWarp prst="textNoShape">
              <a:avLst/>
            </a:prstTxWarp>
          </a:bodyPr>
          <a:lstStyle/>
          <a:p>
            <a:pPr algn="ctr" defTabSz="696634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753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27</a:t>
            </a:r>
            <a:endParaRPr lang="zh-CN" altLang="en-US" sz="1753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1AD1CD3E-C3B5-4E95-B388-457F82E2882F}"/>
              </a:ext>
            </a:extLst>
          </p:cNvPr>
          <p:cNvSpPr/>
          <p:nvPr/>
        </p:nvSpPr>
        <p:spPr bwMode="auto">
          <a:xfrm>
            <a:off x="2034501" y="2016695"/>
            <a:ext cx="548668" cy="5486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9671" tIns="34840" rIns="69671" bIns="34840" numCol="1" rtlCol="0" anchor="ctr" anchorCtr="0" compatLnSpc="1">
            <a:prstTxWarp prst="textNoShape">
              <a:avLst/>
            </a:prstTxWarp>
          </a:bodyPr>
          <a:lstStyle/>
          <a:p>
            <a:pPr algn="ctr" defTabSz="696634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753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</a:t>
            </a:r>
            <a:endParaRPr lang="zh-CN" altLang="en-US" sz="1753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378F1F1-2461-4EFD-8B80-8D672269E763}"/>
              </a:ext>
            </a:extLst>
          </p:cNvPr>
          <p:cNvSpPr/>
          <p:nvPr/>
        </p:nvSpPr>
        <p:spPr bwMode="auto">
          <a:xfrm>
            <a:off x="7101571" y="2016695"/>
            <a:ext cx="548668" cy="5486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9671" tIns="34840" rIns="69671" bIns="34840" numCol="1" rtlCol="0" anchor="ctr" anchorCtr="0" compatLnSpc="1">
            <a:prstTxWarp prst="textNoShape">
              <a:avLst/>
            </a:prstTxWarp>
          </a:bodyPr>
          <a:lstStyle/>
          <a:p>
            <a:pPr algn="ctr" defTabSz="696634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753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</a:t>
            </a:r>
            <a:endParaRPr lang="zh-CN" altLang="en-US" sz="1753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468D88D4-83D8-4011-8DA8-ABBB4FA1B26E}"/>
              </a:ext>
            </a:extLst>
          </p:cNvPr>
          <p:cNvSpPr/>
          <p:nvPr/>
        </p:nvSpPr>
        <p:spPr bwMode="auto">
          <a:xfrm>
            <a:off x="4537667" y="2016695"/>
            <a:ext cx="626591" cy="5486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9671" tIns="34840" rIns="69671" bIns="34840" numCol="1" rtlCol="0" anchor="ctr" anchorCtr="0" compatLnSpc="1">
            <a:prstTxWarp prst="textNoShape">
              <a:avLst/>
            </a:prstTxWarp>
          </a:bodyPr>
          <a:lstStyle/>
          <a:p>
            <a:pPr algn="ctr" defTabSz="696634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753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12</a:t>
            </a:r>
            <a:endParaRPr lang="zh-CN" altLang="en-US" sz="1753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EC43A425-E1DC-4C3B-AB26-C58C92A71E76}"/>
              </a:ext>
            </a:extLst>
          </p:cNvPr>
          <p:cNvSpPr/>
          <p:nvPr/>
        </p:nvSpPr>
        <p:spPr bwMode="auto">
          <a:xfrm>
            <a:off x="2971848" y="2016695"/>
            <a:ext cx="626591" cy="5486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9671" tIns="34840" rIns="69671" bIns="34840" numCol="1" rtlCol="0" anchor="ctr" anchorCtr="0" compatLnSpc="1">
            <a:prstTxWarp prst="textNoShape">
              <a:avLst/>
            </a:prstTxWarp>
          </a:bodyPr>
          <a:lstStyle/>
          <a:p>
            <a:pPr algn="ctr" defTabSz="696634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753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PFL </a:t>
            </a:r>
            <a:endParaRPr lang="zh-CN" altLang="en-US" sz="1753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A7D45BBE-A025-451B-8320-0349DB6D9497}"/>
              </a:ext>
            </a:extLst>
          </p:cNvPr>
          <p:cNvCxnSpPr>
            <a:cxnSpLocks/>
          </p:cNvCxnSpPr>
          <p:nvPr/>
        </p:nvCxnSpPr>
        <p:spPr bwMode="auto">
          <a:xfrm flipH="1">
            <a:off x="2697288" y="2297971"/>
            <a:ext cx="17138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TextBox 26">
            <a:extLst>
              <a:ext uri="{FF2B5EF4-FFF2-40B4-BE49-F238E27FC236}">
                <a16:creationId xmlns:a16="http://schemas.microsoft.com/office/drawing/2014/main" id="{892E0AA4-3FBA-4AED-AB93-D94B6DBB9B28}"/>
              </a:ext>
            </a:extLst>
          </p:cNvPr>
          <p:cNvSpPr txBox="1"/>
          <p:nvPr/>
        </p:nvSpPr>
        <p:spPr>
          <a:xfrm>
            <a:off x="2806669" y="3115590"/>
            <a:ext cx="1164009" cy="2565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067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Optical lens</a:t>
            </a:r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5049A6C0-E1BA-4836-BB69-68590413B319}"/>
              </a:ext>
            </a:extLst>
          </p:cNvPr>
          <p:cNvSpPr/>
          <p:nvPr/>
        </p:nvSpPr>
        <p:spPr bwMode="auto">
          <a:xfrm>
            <a:off x="4021280" y="4217750"/>
            <a:ext cx="68584" cy="68584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2261" tIns="26131" rIns="52261" bIns="26131" numCol="1" rtlCol="0" anchor="t" anchorCtr="0" compatLnSpc="1">
            <a:prstTxWarp prst="textNoShape">
              <a:avLst/>
            </a:prstTxWarp>
          </a:bodyPr>
          <a:lstStyle/>
          <a:p>
            <a:pPr defTabSz="696634" fontAlgn="t">
              <a:spcBef>
                <a:spcPct val="0"/>
              </a:spcBef>
              <a:spcAft>
                <a:spcPct val="0"/>
              </a:spcAft>
            </a:pPr>
            <a:endParaRPr lang="zh-CN" altLang="en-US" sz="1067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TextBox 29">
            <a:extLst>
              <a:ext uri="{FF2B5EF4-FFF2-40B4-BE49-F238E27FC236}">
                <a16:creationId xmlns:a16="http://schemas.microsoft.com/office/drawing/2014/main" id="{FF05084D-4EA1-4CF8-BA4E-886ED76E6251}"/>
              </a:ext>
            </a:extLst>
          </p:cNvPr>
          <p:cNvSpPr txBox="1"/>
          <p:nvPr/>
        </p:nvSpPr>
        <p:spPr>
          <a:xfrm>
            <a:off x="3613020" y="4274786"/>
            <a:ext cx="1198283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67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Short focal length</a:t>
            </a:r>
            <a:endParaRPr lang="en-US" altLang="zh-CN" sz="1067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55450B14-34E3-450A-A9D0-1798F4FC2654}"/>
              </a:ext>
            </a:extLst>
          </p:cNvPr>
          <p:cNvGrpSpPr/>
          <p:nvPr/>
        </p:nvGrpSpPr>
        <p:grpSpPr>
          <a:xfrm>
            <a:off x="3264282" y="2570444"/>
            <a:ext cx="68584" cy="558453"/>
            <a:chOff x="2686859" y="2857598"/>
            <a:chExt cx="90000" cy="732840"/>
          </a:xfrm>
        </p:grpSpPr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43ABC588-EBC1-40C7-A94C-11F60FA0D94D}"/>
                </a:ext>
              </a:extLst>
            </p:cNvPr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EE6D2627-C26B-4AD7-9030-70EA72F14460}"/>
                </a:ext>
              </a:extLst>
            </p:cNvPr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2261" tIns="26131" rIns="52261" bIns="26131" numCol="1" rtlCol="0" anchor="t" anchorCtr="0" compatLnSpc="1">
              <a:prstTxWarp prst="textNoShape">
                <a:avLst/>
              </a:prstTxWarp>
            </a:bodyPr>
            <a:lstStyle/>
            <a:p>
              <a:pPr defTabSz="696634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838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745109D6-A253-4057-BB57-C190E4662705}"/>
              </a:ext>
            </a:extLst>
          </p:cNvPr>
          <p:cNvSpPr txBox="1"/>
          <p:nvPr/>
        </p:nvSpPr>
        <p:spPr>
          <a:xfrm>
            <a:off x="6306497" y="3129277"/>
            <a:ext cx="900849" cy="10776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zh-CN" sz="1067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Resolution:</a:t>
            </a:r>
          </a:p>
          <a:p>
            <a:r>
              <a:rPr lang="en-US" altLang="zh-CN" sz="1067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6=6MP</a:t>
            </a:r>
            <a:endParaRPr lang="zh-CN" altLang="en-US" sz="1067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altLang="zh-CN" sz="1067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8=8MP</a:t>
            </a:r>
          </a:p>
          <a:p>
            <a:r>
              <a:rPr lang="en-US" altLang="zh-CN" sz="1067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9=9MP</a:t>
            </a:r>
            <a:endParaRPr lang="zh-CN" altLang="en-US" sz="1067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altLang="zh-CN" sz="1067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10=10MP</a:t>
            </a:r>
            <a:endParaRPr lang="zh-CN" altLang="en-US" sz="1067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altLang="zh-CN" sz="1067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12=12MP</a:t>
            </a:r>
            <a:endParaRPr lang="fr-FR" altLang="zh-CN" sz="1067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2FA06609-76E1-4425-8248-072C01EAE01C}"/>
              </a:ext>
            </a:extLst>
          </p:cNvPr>
          <p:cNvSpPr/>
          <p:nvPr/>
        </p:nvSpPr>
        <p:spPr bwMode="auto">
          <a:xfrm>
            <a:off x="5642768" y="2021776"/>
            <a:ext cx="548668" cy="5486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9671" tIns="34840" rIns="69671" bIns="34840" numCol="1" rtlCol="0" anchor="ctr" anchorCtr="0" compatLnSpc="1">
            <a:prstTxWarp prst="textNoShape">
              <a:avLst/>
            </a:prstTxWarp>
          </a:bodyPr>
          <a:lstStyle/>
          <a:p>
            <a:pPr algn="ctr" defTabSz="696634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753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</a:t>
            </a:r>
            <a:endParaRPr lang="zh-CN" altLang="en-US" sz="1753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04D32C32-A2D5-49D1-A0BD-16FC83586939}"/>
              </a:ext>
            </a:extLst>
          </p:cNvPr>
          <p:cNvCxnSpPr>
            <a:cxnSpLocks/>
          </p:cNvCxnSpPr>
          <p:nvPr/>
        </p:nvCxnSpPr>
        <p:spPr bwMode="auto">
          <a:xfrm flipH="1">
            <a:off x="5319915" y="2298708"/>
            <a:ext cx="17138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8433340F-7E04-486B-9AB3-9AC1A197CEB4}"/>
              </a:ext>
            </a:extLst>
          </p:cNvPr>
          <p:cNvGrpSpPr/>
          <p:nvPr/>
        </p:nvGrpSpPr>
        <p:grpSpPr>
          <a:xfrm>
            <a:off x="6623612" y="2574500"/>
            <a:ext cx="68584" cy="558453"/>
            <a:chOff x="2686859" y="2857598"/>
            <a:chExt cx="90000" cy="732840"/>
          </a:xfrm>
        </p:grpSpPr>
        <p:cxnSp>
          <p:nvCxnSpPr>
            <p:cNvPr id="39" name="直接连接符 38">
              <a:extLst>
                <a:ext uri="{FF2B5EF4-FFF2-40B4-BE49-F238E27FC236}">
                  <a16:creationId xmlns:a16="http://schemas.microsoft.com/office/drawing/2014/main" id="{B0C6A839-9BD8-474F-8318-1D5E2EC0BB5A}"/>
                </a:ext>
              </a:extLst>
            </p:cNvPr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0" name="椭圆 39">
              <a:extLst>
                <a:ext uri="{FF2B5EF4-FFF2-40B4-BE49-F238E27FC236}">
                  <a16:creationId xmlns:a16="http://schemas.microsoft.com/office/drawing/2014/main" id="{C9056443-F4A3-4BF4-8AEB-097C2F97BF3F}"/>
                </a:ext>
              </a:extLst>
            </p:cNvPr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2261" tIns="26131" rIns="52261" bIns="26131" numCol="1" rtlCol="0" anchor="t" anchorCtr="0" compatLnSpc="1">
              <a:prstTxWarp prst="textNoShape">
                <a:avLst/>
              </a:prstTxWarp>
            </a:bodyPr>
            <a:lstStyle/>
            <a:p>
              <a:pPr defTabSz="696634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838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42" name="矩形 41">
            <a:extLst>
              <a:ext uri="{FF2B5EF4-FFF2-40B4-BE49-F238E27FC236}">
                <a16:creationId xmlns:a16="http://schemas.microsoft.com/office/drawing/2014/main" id="{3378F1F1-2461-4EFD-8B80-8D672269E763}"/>
              </a:ext>
            </a:extLst>
          </p:cNvPr>
          <p:cNvSpPr/>
          <p:nvPr/>
        </p:nvSpPr>
        <p:spPr bwMode="auto">
          <a:xfrm>
            <a:off x="6357439" y="2016695"/>
            <a:ext cx="548668" cy="5486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9671" tIns="34840" rIns="69671" bIns="34840" numCol="1" rtlCol="0" anchor="ctr" anchorCtr="0" compatLnSpc="1">
            <a:prstTxWarp prst="textNoShape">
              <a:avLst/>
            </a:prstTxWarp>
          </a:bodyPr>
          <a:lstStyle/>
          <a:p>
            <a:pPr algn="ctr" defTabSz="696634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753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6</a:t>
            </a:r>
            <a:endParaRPr lang="zh-CN" altLang="en-US" sz="1753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46" name="直接连接符 45">
            <a:extLst>
              <a:ext uri="{FF2B5EF4-FFF2-40B4-BE49-F238E27FC236}">
                <a16:creationId xmlns:a16="http://schemas.microsoft.com/office/drawing/2014/main" id="{D3974340-BB3F-4AC5-B8EC-FBD0A15658F8}"/>
              </a:ext>
            </a:extLst>
          </p:cNvPr>
          <p:cNvCxnSpPr>
            <a:cxnSpLocks/>
          </p:cNvCxnSpPr>
          <p:nvPr/>
        </p:nvCxnSpPr>
        <p:spPr bwMode="auto">
          <a:xfrm>
            <a:off x="4052002" y="2584664"/>
            <a:ext cx="0" cy="164185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7" name="椭圆 46">
            <a:extLst>
              <a:ext uri="{FF2B5EF4-FFF2-40B4-BE49-F238E27FC236}">
                <a16:creationId xmlns:a16="http://schemas.microsoft.com/office/drawing/2014/main" id="{5049A6C0-E1BA-4836-BB69-68590413B319}"/>
              </a:ext>
            </a:extLst>
          </p:cNvPr>
          <p:cNvSpPr/>
          <p:nvPr/>
        </p:nvSpPr>
        <p:spPr bwMode="auto">
          <a:xfrm>
            <a:off x="4794809" y="4217750"/>
            <a:ext cx="68584" cy="68584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2261" tIns="26131" rIns="52261" bIns="26131" numCol="1" rtlCol="0" anchor="t" anchorCtr="0" compatLnSpc="1">
            <a:prstTxWarp prst="textNoShape">
              <a:avLst/>
            </a:prstTxWarp>
          </a:bodyPr>
          <a:lstStyle/>
          <a:p>
            <a:pPr defTabSz="696634" fontAlgn="t">
              <a:spcBef>
                <a:spcPct val="0"/>
              </a:spcBef>
              <a:spcAft>
                <a:spcPct val="0"/>
              </a:spcAft>
            </a:pPr>
            <a:endParaRPr lang="zh-CN" altLang="en-US" sz="1067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9" name="TextBox 29">
            <a:extLst>
              <a:ext uri="{FF2B5EF4-FFF2-40B4-BE49-F238E27FC236}">
                <a16:creationId xmlns:a16="http://schemas.microsoft.com/office/drawing/2014/main" id="{FF05084D-4EA1-4CF8-BA4E-886ED76E6251}"/>
              </a:ext>
            </a:extLst>
          </p:cNvPr>
          <p:cNvSpPr txBox="1"/>
          <p:nvPr/>
        </p:nvSpPr>
        <p:spPr>
          <a:xfrm>
            <a:off x="4390906" y="4269704"/>
            <a:ext cx="1198283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67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Telephoto focal length</a:t>
            </a:r>
            <a:endParaRPr lang="en-US" altLang="zh-CN" sz="1067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50" name="直接连接符 49">
            <a:extLst>
              <a:ext uri="{FF2B5EF4-FFF2-40B4-BE49-F238E27FC236}">
                <a16:creationId xmlns:a16="http://schemas.microsoft.com/office/drawing/2014/main" id="{D3974340-BB3F-4AC5-B8EC-FBD0A15658F8}"/>
              </a:ext>
            </a:extLst>
          </p:cNvPr>
          <p:cNvCxnSpPr>
            <a:cxnSpLocks/>
          </p:cNvCxnSpPr>
          <p:nvPr/>
        </p:nvCxnSpPr>
        <p:spPr bwMode="auto">
          <a:xfrm>
            <a:off x="4829887" y="2579583"/>
            <a:ext cx="0" cy="164185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1" name="TextBox 29">
            <a:extLst>
              <a:ext uri="{FF2B5EF4-FFF2-40B4-BE49-F238E27FC236}">
                <a16:creationId xmlns:a16="http://schemas.microsoft.com/office/drawing/2014/main" id="{745109D6-A253-4057-BB57-C190E4662705}"/>
              </a:ext>
            </a:extLst>
          </p:cNvPr>
          <p:cNvSpPr txBox="1"/>
          <p:nvPr/>
        </p:nvSpPr>
        <p:spPr>
          <a:xfrm>
            <a:off x="5460617" y="3133978"/>
            <a:ext cx="1106460" cy="2062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zh-CN" sz="1067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Image size:</a:t>
            </a:r>
          </a:p>
          <a:p>
            <a:r>
              <a:rPr lang="pt-BR" altLang="zh-CN" sz="1067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A=1/1.7"</a:t>
            </a:r>
          </a:p>
          <a:p>
            <a:r>
              <a:rPr lang="pt-BR" altLang="zh-CN" sz="1067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B=1/1.8"</a:t>
            </a:r>
          </a:p>
          <a:p>
            <a:r>
              <a:rPr lang="pt-BR" altLang="zh-CN" sz="1067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C=1/2"</a:t>
            </a:r>
          </a:p>
          <a:p>
            <a:r>
              <a:rPr lang="pt-BR" altLang="zh-CN" sz="1067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D=1/2.5"</a:t>
            </a:r>
          </a:p>
          <a:p>
            <a:r>
              <a:rPr lang="pt-BR" altLang="zh-CN" sz="1067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E=1/2.7"</a:t>
            </a:r>
          </a:p>
          <a:p>
            <a:r>
              <a:rPr lang="pt-BR" altLang="zh-CN" sz="1067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F=1/3"</a:t>
            </a:r>
          </a:p>
          <a:p>
            <a:r>
              <a:rPr lang="pt-BR" altLang="zh-CN" sz="1067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G=2/3"</a:t>
            </a:r>
          </a:p>
          <a:p>
            <a:r>
              <a:rPr lang="pt-BR" altLang="zh-CN" sz="1067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H=3/4"</a:t>
            </a:r>
          </a:p>
          <a:p>
            <a:r>
              <a:rPr lang="pt-BR" altLang="zh-CN" sz="1067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J=4/3"</a:t>
            </a:r>
          </a:p>
          <a:p>
            <a:r>
              <a:rPr lang="pt-BR" altLang="zh-CN" sz="1067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K=1"</a:t>
            </a:r>
          </a:p>
          <a:p>
            <a:r>
              <a:rPr lang="pt-BR" altLang="zh-CN" sz="1067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L=1.1"</a:t>
            </a:r>
            <a:endParaRPr lang="fr-FR" altLang="zh-CN" sz="1067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8433340F-7E04-486B-9AB3-9AC1A197CEB4}"/>
              </a:ext>
            </a:extLst>
          </p:cNvPr>
          <p:cNvGrpSpPr/>
          <p:nvPr/>
        </p:nvGrpSpPr>
        <p:grpSpPr>
          <a:xfrm>
            <a:off x="5880293" y="2584663"/>
            <a:ext cx="68584" cy="558453"/>
            <a:chOff x="2686859" y="2857598"/>
            <a:chExt cx="90000" cy="732840"/>
          </a:xfrm>
        </p:grpSpPr>
        <p:cxnSp>
          <p:nvCxnSpPr>
            <p:cNvPr id="53" name="直接连接符 52">
              <a:extLst>
                <a:ext uri="{FF2B5EF4-FFF2-40B4-BE49-F238E27FC236}">
                  <a16:creationId xmlns:a16="http://schemas.microsoft.com/office/drawing/2014/main" id="{B0C6A839-9BD8-474F-8318-1D5E2EC0BB5A}"/>
                </a:ext>
              </a:extLst>
            </p:cNvPr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4" name="椭圆 53">
              <a:extLst>
                <a:ext uri="{FF2B5EF4-FFF2-40B4-BE49-F238E27FC236}">
                  <a16:creationId xmlns:a16="http://schemas.microsoft.com/office/drawing/2014/main" id="{C9056443-F4A3-4BF4-8AEB-097C2F97BF3F}"/>
                </a:ext>
              </a:extLst>
            </p:cNvPr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2261" tIns="26131" rIns="52261" bIns="26131" numCol="1" rtlCol="0" anchor="t" anchorCtr="0" compatLnSpc="1">
              <a:prstTxWarp prst="textNoShape">
                <a:avLst/>
              </a:prstTxWarp>
            </a:bodyPr>
            <a:lstStyle/>
            <a:p>
              <a:pPr defTabSz="696634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838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55" name="TextBox 29">
            <a:extLst>
              <a:ext uri="{FF2B5EF4-FFF2-40B4-BE49-F238E27FC236}">
                <a16:creationId xmlns:a16="http://schemas.microsoft.com/office/drawing/2014/main" id="{745109D6-A253-4057-BB57-C190E4662705}"/>
              </a:ext>
            </a:extLst>
          </p:cNvPr>
          <p:cNvSpPr txBox="1"/>
          <p:nvPr/>
        </p:nvSpPr>
        <p:spPr>
          <a:xfrm>
            <a:off x="7141316" y="4090400"/>
            <a:ext cx="1521747" cy="10776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zh-CN" sz="1067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IRIS</a:t>
            </a:r>
            <a:r>
              <a:rPr lang="zh-CN" altLang="en-US" sz="1067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：</a:t>
            </a:r>
            <a:endParaRPr lang="fr-FR" altLang="zh-CN" sz="1067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altLang="zh-CN" sz="1067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</a:t>
            </a:r>
            <a:r>
              <a:rPr lang="zh-CN" altLang="en-US" sz="1067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：</a:t>
            </a:r>
            <a:r>
              <a:rPr lang="en-US" altLang="zh-CN" sz="1067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DC-iris</a:t>
            </a:r>
            <a:endParaRPr lang="zh-CN" altLang="en-US" sz="1067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altLang="zh-CN" sz="1067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</a:t>
            </a:r>
            <a:r>
              <a:rPr lang="zh-CN" altLang="en-US" sz="1067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：</a:t>
            </a:r>
            <a:r>
              <a:rPr lang="en-US" altLang="zh-CN" sz="1067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Focus iris</a:t>
            </a:r>
          </a:p>
          <a:p>
            <a:r>
              <a:rPr lang="en-US" altLang="zh-CN" sz="1067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</a:t>
            </a:r>
            <a:r>
              <a:rPr lang="zh-CN" altLang="en-US" sz="1067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：</a:t>
            </a:r>
            <a:r>
              <a:rPr lang="en-US" altLang="zh-CN" sz="1067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P-iris</a:t>
            </a:r>
          </a:p>
          <a:p>
            <a:r>
              <a:rPr lang="en-US" altLang="zh-CN" sz="1067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M:  Manual iris</a:t>
            </a:r>
            <a:endParaRPr lang="zh-CN" altLang="en-US" sz="1067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altLang="zh-CN" sz="1067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</a:t>
            </a:r>
            <a:r>
              <a:rPr lang="zh-CN" altLang="en-US" sz="1067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：</a:t>
            </a:r>
            <a:r>
              <a:rPr lang="en-US" altLang="zh-CN" sz="1067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Video driver iris</a:t>
            </a:r>
            <a:endParaRPr lang="fr-FR" altLang="zh-CN" sz="1067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0" name="矩形 59">
            <a:extLst>
              <a:ext uri="{FF2B5EF4-FFF2-40B4-BE49-F238E27FC236}">
                <a16:creationId xmlns:a16="http://schemas.microsoft.com/office/drawing/2014/main" id="{3378F1F1-2461-4EFD-8B80-8D672269E763}"/>
              </a:ext>
            </a:extLst>
          </p:cNvPr>
          <p:cNvSpPr/>
          <p:nvPr/>
        </p:nvSpPr>
        <p:spPr bwMode="auto">
          <a:xfrm>
            <a:off x="7817258" y="2021776"/>
            <a:ext cx="548668" cy="5486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69671" tIns="34840" rIns="69671" bIns="34840" numCol="1" rtlCol="0" anchor="ctr" anchorCtr="0" compatLnSpc="1">
            <a:prstTxWarp prst="textNoShape">
              <a:avLst/>
            </a:prstTxWarp>
          </a:bodyPr>
          <a:lstStyle/>
          <a:p>
            <a:pPr algn="ctr" defTabSz="696634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753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</a:t>
            </a:r>
            <a:endParaRPr lang="zh-CN" altLang="en-US" sz="1753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7320972" y="2565364"/>
            <a:ext cx="68584" cy="1568975"/>
            <a:chOff x="7703492" y="2295676"/>
            <a:chExt cx="90000" cy="2058917"/>
          </a:xfrm>
        </p:grpSpPr>
        <p:sp>
          <p:nvSpPr>
            <p:cNvPr id="61" name="椭圆 60">
              <a:extLst>
                <a:ext uri="{FF2B5EF4-FFF2-40B4-BE49-F238E27FC236}">
                  <a16:creationId xmlns:a16="http://schemas.microsoft.com/office/drawing/2014/main" id="{5049A6C0-E1BA-4836-BB69-68590413B319}"/>
                </a:ext>
              </a:extLst>
            </p:cNvPr>
            <p:cNvSpPr/>
            <p:nvPr/>
          </p:nvSpPr>
          <p:spPr bwMode="auto">
            <a:xfrm>
              <a:off x="7703492" y="4264593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2261" tIns="26131" rIns="52261" bIns="26131" numCol="1" rtlCol="0" anchor="t" anchorCtr="0" compatLnSpc="1">
              <a:prstTxWarp prst="textNoShape">
                <a:avLst/>
              </a:prstTxWarp>
            </a:bodyPr>
            <a:lstStyle/>
            <a:p>
              <a:pPr defTabSz="696634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67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62" name="直接连接符 61">
              <a:extLst>
                <a:ext uri="{FF2B5EF4-FFF2-40B4-BE49-F238E27FC236}">
                  <a16:creationId xmlns:a16="http://schemas.microsoft.com/office/drawing/2014/main" id="{D3974340-BB3F-4AC5-B8EC-FBD0A15658F8}"/>
                </a:ext>
              </a:extLst>
            </p:cNvPr>
            <p:cNvCxnSpPr>
              <a:cxnSpLocks/>
              <a:stCxn id="7" idx="2"/>
            </p:cNvCxnSpPr>
            <p:nvPr/>
          </p:nvCxnSpPr>
          <p:spPr bwMode="auto">
            <a:xfrm flipH="1">
              <a:off x="7748942" y="2295676"/>
              <a:ext cx="26637" cy="197375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63" name="TextBox 29">
            <a:extLst>
              <a:ext uri="{FF2B5EF4-FFF2-40B4-BE49-F238E27FC236}">
                <a16:creationId xmlns:a16="http://schemas.microsoft.com/office/drawing/2014/main" id="{745109D6-A253-4057-BB57-C190E4662705}"/>
              </a:ext>
            </a:extLst>
          </p:cNvPr>
          <p:cNvSpPr txBox="1"/>
          <p:nvPr/>
        </p:nvSpPr>
        <p:spPr>
          <a:xfrm>
            <a:off x="7630157" y="3133979"/>
            <a:ext cx="1257483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zh-CN" sz="1067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Motorized lens</a:t>
            </a:r>
          </a:p>
        </p:txBody>
      </p:sp>
      <p:grpSp>
        <p:nvGrpSpPr>
          <p:cNvPr id="64" name="组合 63">
            <a:extLst>
              <a:ext uri="{FF2B5EF4-FFF2-40B4-BE49-F238E27FC236}">
                <a16:creationId xmlns:a16="http://schemas.microsoft.com/office/drawing/2014/main" id="{8433340F-7E04-486B-9AB3-9AC1A197CEB4}"/>
              </a:ext>
            </a:extLst>
          </p:cNvPr>
          <p:cNvGrpSpPr/>
          <p:nvPr/>
        </p:nvGrpSpPr>
        <p:grpSpPr>
          <a:xfrm>
            <a:off x="8049833" y="2584663"/>
            <a:ext cx="68584" cy="558453"/>
            <a:chOff x="2686859" y="2857598"/>
            <a:chExt cx="90000" cy="732840"/>
          </a:xfrm>
        </p:grpSpPr>
        <p:cxnSp>
          <p:nvCxnSpPr>
            <p:cNvPr id="65" name="直接连接符 64">
              <a:extLst>
                <a:ext uri="{FF2B5EF4-FFF2-40B4-BE49-F238E27FC236}">
                  <a16:creationId xmlns:a16="http://schemas.microsoft.com/office/drawing/2014/main" id="{B0C6A839-9BD8-474F-8318-1D5E2EC0BB5A}"/>
                </a:ext>
              </a:extLst>
            </p:cNvPr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6" name="椭圆 65">
              <a:extLst>
                <a:ext uri="{FF2B5EF4-FFF2-40B4-BE49-F238E27FC236}">
                  <a16:creationId xmlns:a16="http://schemas.microsoft.com/office/drawing/2014/main" id="{C9056443-F4A3-4BF4-8AEB-097C2F97BF3F}"/>
                </a:ext>
              </a:extLst>
            </p:cNvPr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2261" tIns="26131" rIns="52261" bIns="26131" numCol="1" rtlCol="0" anchor="t" anchorCtr="0" compatLnSpc="1">
              <a:prstTxWarp prst="textNoShape">
                <a:avLst/>
              </a:prstTxWarp>
            </a:bodyPr>
            <a:lstStyle/>
            <a:p>
              <a:pPr defTabSz="696634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838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41" name="矩形 40">
            <a:extLst>
              <a:ext uri="{FF2B5EF4-FFF2-40B4-BE49-F238E27FC236}">
                <a16:creationId xmlns:a16="http://schemas.microsoft.com/office/drawing/2014/main" id="{2FA06609-76E1-4425-8248-072C01EAE01C}"/>
              </a:ext>
            </a:extLst>
          </p:cNvPr>
          <p:cNvSpPr/>
          <p:nvPr/>
        </p:nvSpPr>
        <p:spPr bwMode="auto">
          <a:xfrm>
            <a:off x="8727914" y="2021776"/>
            <a:ext cx="548668" cy="5486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9671" tIns="34840" rIns="69671" bIns="34840" numCol="1" rtlCol="0" anchor="ctr" anchorCtr="0" compatLnSpc="1">
            <a:prstTxWarp prst="textNoShape">
              <a:avLst/>
            </a:prstTxWarp>
          </a:bodyPr>
          <a:lstStyle/>
          <a:p>
            <a:pPr algn="ctr" defTabSz="696634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753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</a:t>
            </a:r>
            <a:endParaRPr lang="zh-CN" altLang="en-US" sz="1753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43" name="直接连接符 42">
            <a:extLst>
              <a:ext uri="{FF2B5EF4-FFF2-40B4-BE49-F238E27FC236}">
                <a16:creationId xmlns:a16="http://schemas.microsoft.com/office/drawing/2014/main" id="{04D32C32-A2D5-49D1-A0BD-16FC83586939}"/>
              </a:ext>
            </a:extLst>
          </p:cNvPr>
          <p:cNvCxnSpPr>
            <a:cxnSpLocks/>
          </p:cNvCxnSpPr>
          <p:nvPr/>
        </p:nvCxnSpPr>
        <p:spPr bwMode="auto">
          <a:xfrm flipH="1">
            <a:off x="8465810" y="2300213"/>
            <a:ext cx="17138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44" name="组合 43"/>
          <p:cNvGrpSpPr/>
          <p:nvPr/>
        </p:nvGrpSpPr>
        <p:grpSpPr>
          <a:xfrm>
            <a:off x="8952891" y="2575630"/>
            <a:ext cx="68584" cy="1568975"/>
            <a:chOff x="7703492" y="2295676"/>
            <a:chExt cx="90000" cy="2058917"/>
          </a:xfrm>
        </p:grpSpPr>
        <p:sp>
          <p:nvSpPr>
            <p:cNvPr id="45" name="椭圆 44">
              <a:extLst>
                <a:ext uri="{FF2B5EF4-FFF2-40B4-BE49-F238E27FC236}">
                  <a16:creationId xmlns:a16="http://schemas.microsoft.com/office/drawing/2014/main" id="{5049A6C0-E1BA-4836-BB69-68590413B319}"/>
                </a:ext>
              </a:extLst>
            </p:cNvPr>
            <p:cNvSpPr/>
            <p:nvPr/>
          </p:nvSpPr>
          <p:spPr bwMode="auto">
            <a:xfrm>
              <a:off x="7703492" y="4264593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2261" tIns="26131" rIns="52261" bIns="26131" numCol="1" rtlCol="0" anchor="t" anchorCtr="0" compatLnSpc="1">
              <a:prstTxWarp prst="textNoShape">
                <a:avLst/>
              </a:prstTxWarp>
            </a:bodyPr>
            <a:lstStyle/>
            <a:p>
              <a:pPr defTabSz="696634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67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48" name="直接连接符 47">
              <a:extLst>
                <a:ext uri="{FF2B5EF4-FFF2-40B4-BE49-F238E27FC236}">
                  <a16:creationId xmlns:a16="http://schemas.microsoft.com/office/drawing/2014/main" id="{D3974340-BB3F-4AC5-B8EC-FBD0A15658F8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7748942" y="2295676"/>
              <a:ext cx="26637" cy="197375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56" name="矩形 55">
            <a:extLst>
              <a:ext uri="{FF2B5EF4-FFF2-40B4-BE49-F238E27FC236}">
                <a16:creationId xmlns:a16="http://schemas.microsoft.com/office/drawing/2014/main" id="{2FA06609-76E1-4425-8248-072C01EAE01C}"/>
              </a:ext>
            </a:extLst>
          </p:cNvPr>
          <p:cNvSpPr/>
          <p:nvPr/>
        </p:nvSpPr>
        <p:spPr bwMode="auto">
          <a:xfrm>
            <a:off x="9458297" y="2026961"/>
            <a:ext cx="548668" cy="5486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9671" tIns="34840" rIns="69671" bIns="34840" numCol="1" rtlCol="0" anchor="ctr" anchorCtr="0" compatLnSpc="1">
            <a:prstTxWarp prst="textNoShape">
              <a:avLst/>
            </a:prstTxWarp>
          </a:bodyPr>
          <a:lstStyle/>
          <a:p>
            <a:pPr algn="ctr" defTabSz="696634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753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IR</a:t>
            </a:r>
            <a:endParaRPr lang="zh-CN" altLang="en-US" sz="1753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9355492" y="3133979"/>
            <a:ext cx="947606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67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Infrared ray</a:t>
            </a:r>
          </a:p>
        </p:txBody>
      </p: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8433340F-7E04-486B-9AB3-9AC1A197CEB4}"/>
              </a:ext>
            </a:extLst>
          </p:cNvPr>
          <p:cNvGrpSpPr/>
          <p:nvPr/>
        </p:nvGrpSpPr>
        <p:grpSpPr>
          <a:xfrm>
            <a:off x="9713535" y="2584663"/>
            <a:ext cx="68584" cy="558453"/>
            <a:chOff x="2686859" y="2857598"/>
            <a:chExt cx="90000" cy="732840"/>
          </a:xfrm>
        </p:grpSpPr>
        <p:cxnSp>
          <p:nvCxnSpPr>
            <p:cNvPr id="58" name="直接连接符 57">
              <a:extLst>
                <a:ext uri="{FF2B5EF4-FFF2-40B4-BE49-F238E27FC236}">
                  <a16:creationId xmlns:a16="http://schemas.microsoft.com/office/drawing/2014/main" id="{B0C6A839-9BD8-474F-8318-1D5E2EC0BB5A}"/>
                </a:ext>
              </a:extLst>
            </p:cNvPr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9" name="椭圆 58">
              <a:extLst>
                <a:ext uri="{FF2B5EF4-FFF2-40B4-BE49-F238E27FC236}">
                  <a16:creationId xmlns:a16="http://schemas.microsoft.com/office/drawing/2014/main" id="{C9056443-F4A3-4BF4-8AEB-097C2F97BF3F}"/>
                </a:ext>
              </a:extLst>
            </p:cNvPr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2261" tIns="26131" rIns="52261" bIns="26131" numCol="1" rtlCol="0" anchor="t" anchorCtr="0" compatLnSpc="1">
              <a:prstTxWarp prst="textNoShape">
                <a:avLst/>
              </a:prstTxWarp>
            </a:bodyPr>
            <a:lstStyle/>
            <a:p>
              <a:pPr defTabSz="696634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838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3" name="矩形 12"/>
          <p:cNvSpPr/>
          <p:nvPr/>
        </p:nvSpPr>
        <p:spPr>
          <a:xfrm>
            <a:off x="8425295" y="4154219"/>
            <a:ext cx="2012509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67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</a:t>
            </a:r>
            <a:r>
              <a:rPr lang="zh-CN" altLang="en-US" sz="1067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istinguish </a:t>
            </a:r>
            <a:r>
              <a:rPr lang="en-US" altLang="zh-CN" sz="1067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models</a:t>
            </a:r>
            <a:endParaRPr lang="zh-CN" altLang="en-US" sz="1067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7" name="标题 3">
            <a:extLst>
              <a:ext uri="{FF2B5EF4-FFF2-40B4-BE49-F238E27FC236}">
                <a16:creationId xmlns:a16="http://schemas.microsoft.com/office/drawing/2014/main" id="{D64B689D-6065-4668-BE52-D80AC06E1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016" y="319883"/>
            <a:ext cx="8595585" cy="661727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Accessory-Lens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501939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D64B689D-6065-4668-BE52-D80AC06E1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678" y="255572"/>
            <a:ext cx="8595585" cy="661727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Accessory-power</a:t>
            </a:r>
            <a:endParaRPr lang="zh-CN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A2A3A057-05AD-43EB-BC82-F10B9D1643C2}"/>
              </a:ext>
            </a:extLst>
          </p:cNvPr>
          <p:cNvSpPr/>
          <p:nvPr/>
        </p:nvSpPr>
        <p:spPr bwMode="auto">
          <a:xfrm>
            <a:off x="3445426" y="1069408"/>
            <a:ext cx="603535" cy="5486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9671" tIns="34840" rIns="69671" bIns="34840" numCol="1" rtlCol="0" anchor="ctr" anchorCtr="0" compatLnSpc="1">
            <a:prstTxWarp prst="textNoShape">
              <a:avLst/>
            </a:prstTxWarp>
          </a:bodyPr>
          <a:lstStyle/>
          <a:p>
            <a:pPr algn="ctr" defTabSz="696634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753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</a:t>
            </a:r>
            <a:endParaRPr lang="zh-CN" altLang="en-US" sz="1753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1AD1CD3E-C3B5-4E95-B388-457F82E2882F}"/>
              </a:ext>
            </a:extLst>
          </p:cNvPr>
          <p:cNvSpPr/>
          <p:nvPr/>
        </p:nvSpPr>
        <p:spPr bwMode="auto">
          <a:xfrm>
            <a:off x="1819084" y="1069408"/>
            <a:ext cx="548668" cy="5486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9671" tIns="34840" rIns="69671" bIns="34840" numCol="1" rtlCol="0" anchor="ctr" anchorCtr="0" compatLnSpc="1">
            <a:prstTxWarp prst="textNoShape">
              <a:avLst/>
            </a:prstTxWarp>
          </a:bodyPr>
          <a:lstStyle/>
          <a:p>
            <a:pPr algn="ctr" defTabSz="696634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753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</a:t>
            </a:r>
            <a:endParaRPr lang="zh-CN" altLang="en-US" sz="1753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378F1F1-2461-4EFD-8B80-8D672269E763}"/>
              </a:ext>
            </a:extLst>
          </p:cNvPr>
          <p:cNvSpPr/>
          <p:nvPr/>
        </p:nvSpPr>
        <p:spPr bwMode="auto">
          <a:xfrm>
            <a:off x="6916673" y="1073183"/>
            <a:ext cx="603535" cy="5486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9671" tIns="34840" rIns="69671" bIns="34840" numCol="1" rtlCol="0" anchor="ctr" anchorCtr="0" compatLnSpc="1">
            <a:prstTxWarp prst="textNoShape">
              <a:avLst/>
            </a:prstTxWarp>
          </a:bodyPr>
          <a:lstStyle/>
          <a:p>
            <a:pPr algn="ctr" defTabSz="696634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753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010</a:t>
            </a:r>
            <a:endParaRPr lang="zh-CN" altLang="en-US" sz="1753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73E74781-157E-4591-ABF1-407A64C0C17B}"/>
              </a:ext>
            </a:extLst>
          </p:cNvPr>
          <p:cNvSpPr/>
          <p:nvPr/>
        </p:nvSpPr>
        <p:spPr bwMode="auto">
          <a:xfrm>
            <a:off x="5706786" y="1069408"/>
            <a:ext cx="603535" cy="5486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9671" tIns="34840" rIns="69671" bIns="34840" numCol="1" rtlCol="0" anchor="ctr" anchorCtr="0" compatLnSpc="1">
            <a:prstTxWarp prst="textNoShape">
              <a:avLst/>
            </a:prstTxWarp>
          </a:bodyPr>
          <a:lstStyle/>
          <a:p>
            <a:pPr algn="ctr" defTabSz="696634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753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</a:t>
            </a:r>
            <a:endParaRPr lang="zh-CN" altLang="en-US" sz="1753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EC43A425-E1DC-4C3B-AB26-C58C92A71E76}"/>
              </a:ext>
            </a:extLst>
          </p:cNvPr>
          <p:cNvSpPr/>
          <p:nvPr/>
        </p:nvSpPr>
        <p:spPr bwMode="auto">
          <a:xfrm>
            <a:off x="2703101" y="1069408"/>
            <a:ext cx="603535" cy="5486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9671" tIns="34840" rIns="69671" bIns="34840" numCol="1" rtlCol="0" anchor="ctr" anchorCtr="0" compatLnSpc="1">
            <a:prstTxWarp prst="textNoShape">
              <a:avLst/>
            </a:prstTxWarp>
          </a:bodyPr>
          <a:lstStyle/>
          <a:p>
            <a:pPr algn="ctr" defTabSz="696634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753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PF </a:t>
            </a:r>
            <a:endParaRPr lang="zh-CN" altLang="en-US" sz="1753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A7D45BBE-A025-451B-8320-0349DB6D9497}"/>
              </a:ext>
            </a:extLst>
          </p:cNvPr>
          <p:cNvCxnSpPr>
            <a:cxnSpLocks/>
          </p:cNvCxnSpPr>
          <p:nvPr/>
        </p:nvCxnSpPr>
        <p:spPr bwMode="auto">
          <a:xfrm flipH="1">
            <a:off x="2434401" y="1343742"/>
            <a:ext cx="17138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椭圆 27">
            <a:extLst>
              <a:ext uri="{FF2B5EF4-FFF2-40B4-BE49-F238E27FC236}">
                <a16:creationId xmlns:a16="http://schemas.microsoft.com/office/drawing/2014/main" id="{F17E8A4F-0B4E-4F7E-9D06-BE4284DFA252}"/>
              </a:ext>
            </a:extLst>
          </p:cNvPr>
          <p:cNvSpPr/>
          <p:nvPr/>
        </p:nvSpPr>
        <p:spPr bwMode="auto">
          <a:xfrm>
            <a:off x="6291914" y="2095901"/>
            <a:ext cx="68584" cy="68584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2261" tIns="26131" rIns="52261" bIns="26131" numCol="1" rtlCol="0" anchor="t" anchorCtr="0" compatLnSpc="1">
            <a:prstTxWarp prst="textNoShape">
              <a:avLst/>
            </a:prstTxWarp>
          </a:bodyPr>
          <a:lstStyle/>
          <a:p>
            <a:pPr defTabSz="696634" fontAlgn="t">
              <a:spcBef>
                <a:spcPct val="0"/>
              </a:spcBef>
              <a:spcAft>
                <a:spcPct val="0"/>
              </a:spcAft>
            </a:pPr>
            <a:endParaRPr lang="zh-CN" altLang="en-US" sz="838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27DC72D6-9D28-4730-B6A3-2481CE1E07AF}"/>
              </a:ext>
            </a:extLst>
          </p:cNvPr>
          <p:cNvSpPr/>
          <p:nvPr/>
        </p:nvSpPr>
        <p:spPr bwMode="auto">
          <a:xfrm>
            <a:off x="4196516" y="1069408"/>
            <a:ext cx="603535" cy="5486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9671" tIns="34840" rIns="69671" bIns="34840" numCol="1" rtlCol="0" anchor="ctr" anchorCtr="0" compatLnSpc="1">
            <a:prstTxWarp prst="textNoShape">
              <a:avLst/>
            </a:prstTxWarp>
          </a:bodyPr>
          <a:lstStyle/>
          <a:p>
            <a:pPr algn="ctr" defTabSz="696634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753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32</a:t>
            </a:r>
            <a:endParaRPr lang="zh-CN" altLang="en-US" sz="1753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A07B91A6-D828-43BD-875A-70AD7C7E87A0}"/>
              </a:ext>
            </a:extLst>
          </p:cNvPr>
          <p:cNvCxnSpPr>
            <a:cxnSpLocks/>
          </p:cNvCxnSpPr>
          <p:nvPr/>
        </p:nvCxnSpPr>
        <p:spPr bwMode="auto">
          <a:xfrm flipH="1">
            <a:off x="6410243" y="1350195"/>
            <a:ext cx="17138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TextBox 25">
            <a:extLst>
              <a:ext uri="{FF2B5EF4-FFF2-40B4-BE49-F238E27FC236}">
                <a16:creationId xmlns:a16="http://schemas.microsoft.com/office/drawing/2014/main" id="{68C104E4-67ED-4289-9C06-DF1AEDB87DDF}"/>
              </a:ext>
            </a:extLst>
          </p:cNvPr>
          <p:cNvSpPr txBox="1"/>
          <p:nvPr/>
        </p:nvSpPr>
        <p:spPr>
          <a:xfrm>
            <a:off x="1935165" y="1798106"/>
            <a:ext cx="1450447" cy="209651"/>
          </a:xfrm>
          <a:prstGeom prst="rect">
            <a:avLst/>
          </a:prstGeom>
          <a:noFill/>
        </p:spPr>
        <p:txBody>
          <a:bodyPr wrap="square" lIns="68306" tIns="34152" rIns="68306" bIns="34152" rtlCol="0">
            <a:spAutoFit/>
          </a:bodyPr>
          <a:lstStyle/>
          <a:p>
            <a:pPr algn="ctr"/>
            <a:r>
              <a:rPr lang="en-US" altLang="zh-CN" sz="914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Public Fittings</a:t>
            </a:r>
            <a:endParaRPr lang="zh-CN" altLang="en-US" sz="914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4" name="TextBox 26">
            <a:extLst>
              <a:ext uri="{FF2B5EF4-FFF2-40B4-BE49-F238E27FC236}">
                <a16:creationId xmlns:a16="http://schemas.microsoft.com/office/drawing/2014/main" id="{F9B5DDD8-2909-47F1-A3DF-4E2DED2AAE27}"/>
              </a:ext>
            </a:extLst>
          </p:cNvPr>
          <p:cNvSpPr txBox="1"/>
          <p:nvPr/>
        </p:nvSpPr>
        <p:spPr>
          <a:xfrm>
            <a:off x="3423918" y="1941401"/>
            <a:ext cx="873762" cy="350330"/>
          </a:xfrm>
          <a:prstGeom prst="rect">
            <a:avLst/>
          </a:prstGeom>
          <a:noFill/>
        </p:spPr>
        <p:txBody>
          <a:bodyPr wrap="square" lIns="68306" tIns="34152" rIns="68306" bIns="34152" rtlCol="0">
            <a:spAutoFit/>
          </a:bodyPr>
          <a:lstStyle/>
          <a:p>
            <a:r>
              <a:rPr lang="en-US" altLang="zh-CN" sz="914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Category</a:t>
            </a: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M: Module</a:t>
            </a:r>
          </a:p>
        </p:txBody>
      </p:sp>
      <p:sp>
        <p:nvSpPr>
          <p:cNvPr id="47" name="TextBox 29">
            <a:extLst>
              <a:ext uri="{FF2B5EF4-FFF2-40B4-BE49-F238E27FC236}">
                <a16:creationId xmlns:a16="http://schemas.microsoft.com/office/drawing/2014/main" id="{0A3CC1DE-D08A-4E73-B1E0-B3126D5AE756}"/>
              </a:ext>
            </a:extLst>
          </p:cNvPr>
          <p:cNvSpPr txBox="1"/>
          <p:nvPr/>
        </p:nvSpPr>
        <p:spPr>
          <a:xfrm>
            <a:off x="3960552" y="2270685"/>
            <a:ext cx="1671839" cy="1335087"/>
          </a:xfrm>
          <a:prstGeom prst="rect">
            <a:avLst/>
          </a:prstGeom>
          <a:noFill/>
        </p:spPr>
        <p:txBody>
          <a:bodyPr wrap="square" lIns="68306" tIns="34152" rIns="68306" bIns="34152" rtlCol="0">
            <a:spAutoFit/>
          </a:bodyPr>
          <a:lstStyle/>
          <a:p>
            <a:r>
              <a:rPr lang="en-US" altLang="zh-CN" sz="914" b="1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For Power series</a:t>
            </a: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30: special appearance</a:t>
            </a: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31</a:t>
            </a:r>
            <a:r>
              <a:rPr lang="zh-CN" altLang="en-US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：</a:t>
            </a:r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AC power adapter</a:t>
            </a: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32</a:t>
            </a:r>
            <a:r>
              <a:rPr lang="zh-CN" altLang="en-US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：</a:t>
            </a:r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DC power adapter</a:t>
            </a: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33</a:t>
            </a:r>
            <a:r>
              <a:rPr lang="zh-CN" altLang="en-US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：</a:t>
            </a:r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POE power adapter</a:t>
            </a: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34</a:t>
            </a:r>
            <a:r>
              <a:rPr lang="zh-CN" altLang="en-US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：</a:t>
            </a:r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Distribution power</a:t>
            </a: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35</a:t>
            </a:r>
            <a:r>
              <a:rPr lang="zh-CN" altLang="en-US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：</a:t>
            </a:r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UPS</a:t>
            </a:r>
          </a:p>
          <a:p>
            <a:r>
              <a:rPr lang="en-US" altLang="zh-CN" sz="914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38</a:t>
            </a:r>
            <a:r>
              <a:rPr lang="zh-CN" altLang="en-US" sz="914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：</a:t>
            </a:r>
            <a:r>
              <a:rPr lang="en-US" altLang="zh-CN" sz="914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Expanding batteries</a:t>
            </a:r>
            <a:endParaRPr lang="en-US" altLang="zh-CN" sz="914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39</a:t>
            </a:r>
            <a:r>
              <a:rPr lang="zh-CN" altLang="en-US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：</a:t>
            </a:r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Power Strip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60665295-D894-42C9-AD96-E8B2A53529C2}"/>
              </a:ext>
            </a:extLst>
          </p:cNvPr>
          <p:cNvGrpSpPr/>
          <p:nvPr/>
        </p:nvGrpSpPr>
        <p:grpSpPr>
          <a:xfrm flipV="1">
            <a:off x="7171384" y="1621851"/>
            <a:ext cx="417373" cy="319550"/>
            <a:chOff x="6703070" y="820425"/>
            <a:chExt cx="528347" cy="317962"/>
          </a:xfrm>
        </p:grpSpPr>
        <p:grpSp>
          <p:nvGrpSpPr>
            <p:cNvPr id="60" name="组合 59">
              <a:extLst>
                <a:ext uri="{FF2B5EF4-FFF2-40B4-BE49-F238E27FC236}">
                  <a16:creationId xmlns:a16="http://schemas.microsoft.com/office/drawing/2014/main" id="{F981F4BD-249B-48CD-B93D-0C59B32750E0}"/>
                </a:ext>
              </a:extLst>
            </p:cNvPr>
            <p:cNvGrpSpPr/>
            <p:nvPr/>
          </p:nvGrpSpPr>
          <p:grpSpPr>
            <a:xfrm rot="16200000">
              <a:off x="6934712" y="588784"/>
              <a:ext cx="65063" cy="528346"/>
              <a:chOff x="2559699" y="1673975"/>
              <a:chExt cx="65063" cy="528346"/>
            </a:xfrm>
          </p:grpSpPr>
          <p:cxnSp>
            <p:nvCxnSpPr>
              <p:cNvPr id="61" name="直接连接符 60">
                <a:extLst>
                  <a:ext uri="{FF2B5EF4-FFF2-40B4-BE49-F238E27FC236}">
                    <a16:creationId xmlns:a16="http://schemas.microsoft.com/office/drawing/2014/main" id="{9392C2C0-D10A-4DC5-9E2A-64FEF75C2EDA}"/>
                  </a:ext>
                </a:extLst>
              </p:cNvPr>
              <p:cNvCxnSpPr/>
              <p:nvPr/>
            </p:nvCxnSpPr>
            <p:spPr bwMode="auto">
              <a:xfrm rot="5400000" flipV="1">
                <a:off x="2332580" y="1932408"/>
                <a:ext cx="516865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62" name="椭圆 61">
                <a:extLst>
                  <a:ext uri="{FF2B5EF4-FFF2-40B4-BE49-F238E27FC236}">
                    <a16:creationId xmlns:a16="http://schemas.microsoft.com/office/drawing/2014/main" id="{42DA90B3-7D8A-4266-A5BD-0273B4381A45}"/>
                  </a:ext>
                </a:extLst>
              </p:cNvPr>
              <p:cNvSpPr/>
              <p:nvPr/>
            </p:nvSpPr>
            <p:spPr bwMode="auto">
              <a:xfrm>
                <a:off x="2559699" y="2128165"/>
                <a:ext cx="65063" cy="74156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52261" tIns="26131" rIns="52261" bIns="26131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696634" fontAlgn="t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38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cxnSp>
          <p:nvCxnSpPr>
            <p:cNvPr id="64" name="直接连接符 63">
              <a:extLst>
                <a:ext uri="{FF2B5EF4-FFF2-40B4-BE49-F238E27FC236}">
                  <a16:creationId xmlns:a16="http://schemas.microsoft.com/office/drawing/2014/main" id="{D83B34BF-8F3B-4352-868E-051C50E4009B}"/>
                </a:ext>
              </a:extLst>
            </p:cNvPr>
            <p:cNvCxnSpPr/>
            <p:nvPr/>
          </p:nvCxnSpPr>
          <p:spPr bwMode="auto">
            <a:xfrm>
              <a:off x="6703070" y="850387"/>
              <a:ext cx="0" cy="28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90C13028-D0C9-4F3F-AD7C-68683407906D}"/>
              </a:ext>
            </a:extLst>
          </p:cNvPr>
          <p:cNvGrpSpPr/>
          <p:nvPr/>
        </p:nvGrpSpPr>
        <p:grpSpPr>
          <a:xfrm>
            <a:off x="3695283" y="1633230"/>
            <a:ext cx="72899" cy="323015"/>
            <a:chOff x="3244042" y="1685835"/>
            <a:chExt cx="104113" cy="314423"/>
          </a:xfrm>
        </p:grpSpPr>
        <p:sp>
          <p:nvSpPr>
            <p:cNvPr id="73" name="椭圆 72">
              <a:extLst>
                <a:ext uri="{FF2B5EF4-FFF2-40B4-BE49-F238E27FC236}">
                  <a16:creationId xmlns:a16="http://schemas.microsoft.com/office/drawing/2014/main" id="{805A6ABC-069D-4561-A5B3-7046FFEA6E8C}"/>
                </a:ext>
              </a:extLst>
            </p:cNvPr>
            <p:cNvSpPr/>
            <p:nvPr/>
          </p:nvSpPr>
          <p:spPr bwMode="auto">
            <a:xfrm rot="16200000" flipH="1" flipV="1">
              <a:off x="3259850" y="1911952"/>
              <a:ext cx="72498" cy="10411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2261" tIns="26131" rIns="52261" bIns="26131" numCol="1" rtlCol="0" anchor="t" anchorCtr="0" compatLnSpc="1">
              <a:prstTxWarp prst="textNoShape">
                <a:avLst/>
              </a:prstTxWarp>
            </a:bodyPr>
            <a:lstStyle/>
            <a:p>
              <a:pPr defTabSz="696634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838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71" name="直接连接符 70">
              <a:extLst>
                <a:ext uri="{FF2B5EF4-FFF2-40B4-BE49-F238E27FC236}">
                  <a16:creationId xmlns:a16="http://schemas.microsoft.com/office/drawing/2014/main" id="{CAA1ABC5-8D16-456E-81FF-F09A8FC3D5CD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301249" y="1685835"/>
              <a:ext cx="0" cy="24033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F0249018-8061-4788-B2A5-F43EFD4E8858}"/>
              </a:ext>
            </a:extLst>
          </p:cNvPr>
          <p:cNvGrpSpPr/>
          <p:nvPr/>
        </p:nvGrpSpPr>
        <p:grpSpPr>
          <a:xfrm>
            <a:off x="2972878" y="1617487"/>
            <a:ext cx="68584" cy="214911"/>
            <a:chOff x="2495652" y="1491630"/>
            <a:chExt cx="67500" cy="211516"/>
          </a:xfrm>
        </p:grpSpPr>
        <p:cxnSp>
          <p:nvCxnSpPr>
            <p:cNvPr id="63" name="直接连接符 62">
              <a:extLst>
                <a:ext uri="{FF2B5EF4-FFF2-40B4-BE49-F238E27FC236}">
                  <a16:creationId xmlns:a16="http://schemas.microsoft.com/office/drawing/2014/main" id="{E5D3115B-E2FB-4AAB-B5F2-98C597AFED43}"/>
                </a:ext>
              </a:extLst>
            </p:cNvPr>
            <p:cNvCxnSpPr/>
            <p:nvPr/>
          </p:nvCxnSpPr>
          <p:spPr bwMode="auto">
            <a:xfrm>
              <a:off x="2529402" y="1491630"/>
              <a:ext cx="0" cy="180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5" name="椭圆 64">
              <a:extLst>
                <a:ext uri="{FF2B5EF4-FFF2-40B4-BE49-F238E27FC236}">
                  <a16:creationId xmlns:a16="http://schemas.microsoft.com/office/drawing/2014/main" id="{C10ED1E5-FE82-4627-A59D-A02CA1094870}"/>
                </a:ext>
              </a:extLst>
            </p:cNvPr>
            <p:cNvSpPr/>
            <p:nvPr/>
          </p:nvSpPr>
          <p:spPr bwMode="auto">
            <a:xfrm>
              <a:off x="2495652" y="1635646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2261" tIns="26131" rIns="52261" bIns="26131" numCol="1" rtlCol="0" anchor="t" anchorCtr="0" compatLnSpc="1">
              <a:prstTxWarp prst="textNoShape">
                <a:avLst/>
              </a:prstTxWarp>
            </a:bodyPr>
            <a:lstStyle/>
            <a:p>
              <a:pPr defTabSz="696634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838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cxnSp>
        <p:nvCxnSpPr>
          <p:cNvPr id="20" name="连接符: 肘形 19">
            <a:extLst>
              <a:ext uri="{FF2B5EF4-FFF2-40B4-BE49-F238E27FC236}">
                <a16:creationId xmlns:a16="http://schemas.microsoft.com/office/drawing/2014/main" id="{241CB3EE-AA5C-4A28-A4A3-395046A1DDB7}"/>
              </a:ext>
            </a:extLst>
          </p:cNvPr>
          <p:cNvCxnSpPr>
            <a:cxnSpLocks/>
          </p:cNvCxnSpPr>
          <p:nvPr/>
        </p:nvCxnSpPr>
        <p:spPr>
          <a:xfrm rot="16200000" flipH="1">
            <a:off x="5895554" y="1718861"/>
            <a:ext cx="524034" cy="335369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12"/>
          <p:cNvGrpSpPr/>
          <p:nvPr/>
        </p:nvGrpSpPr>
        <p:grpSpPr>
          <a:xfrm>
            <a:off x="4435186" y="1624529"/>
            <a:ext cx="68584" cy="667289"/>
            <a:chOff x="3916566" y="2811094"/>
            <a:chExt cx="90000" cy="875663"/>
          </a:xfrm>
        </p:grpSpPr>
        <p:cxnSp>
          <p:nvCxnSpPr>
            <p:cNvPr id="83" name="直接连接符 82">
              <a:extLst>
                <a:ext uri="{FF2B5EF4-FFF2-40B4-BE49-F238E27FC236}">
                  <a16:creationId xmlns:a16="http://schemas.microsoft.com/office/drawing/2014/main" id="{2A6807A2-4246-490F-8D36-A18D887ED85A}"/>
                </a:ext>
              </a:extLst>
            </p:cNvPr>
            <p:cNvCxnSpPr/>
            <p:nvPr/>
          </p:nvCxnSpPr>
          <p:spPr bwMode="auto">
            <a:xfrm>
              <a:off x="3955600" y="2811094"/>
              <a:ext cx="1256" cy="87566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4" name="椭圆 83">
              <a:extLst>
                <a:ext uri="{FF2B5EF4-FFF2-40B4-BE49-F238E27FC236}">
                  <a16:creationId xmlns:a16="http://schemas.microsoft.com/office/drawing/2014/main" id="{A4C73826-D02F-497B-A8D7-9E32159FF6D4}"/>
                </a:ext>
              </a:extLst>
            </p:cNvPr>
            <p:cNvSpPr/>
            <p:nvPr/>
          </p:nvSpPr>
          <p:spPr bwMode="auto">
            <a:xfrm>
              <a:off x="3916566" y="3587451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2261" tIns="26131" rIns="52261" bIns="26131" numCol="1" rtlCol="0" anchor="t" anchorCtr="0" compatLnSpc="1">
              <a:prstTxWarp prst="textNoShape">
                <a:avLst/>
              </a:prstTxWarp>
            </a:bodyPr>
            <a:lstStyle/>
            <a:p>
              <a:pPr defTabSz="696634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838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7611944" y="1798929"/>
            <a:ext cx="2108926" cy="2074805"/>
            <a:chOff x="8084575" y="370368"/>
            <a:chExt cx="2767477" cy="2722699"/>
          </a:xfrm>
        </p:grpSpPr>
        <p:sp>
          <p:nvSpPr>
            <p:cNvPr id="54" name="TextBox 108">
              <a:extLst>
                <a:ext uri="{FF2B5EF4-FFF2-40B4-BE49-F238E27FC236}">
                  <a16:creationId xmlns:a16="http://schemas.microsoft.com/office/drawing/2014/main" id="{17F01D50-94A9-4E55-A67E-F15D3529B1B2}"/>
                </a:ext>
              </a:extLst>
            </p:cNvPr>
            <p:cNvSpPr txBox="1"/>
            <p:nvPr/>
          </p:nvSpPr>
          <p:spPr>
            <a:xfrm>
              <a:off x="8084575" y="370368"/>
              <a:ext cx="2767477" cy="275118"/>
            </a:xfrm>
            <a:prstGeom prst="rect">
              <a:avLst/>
            </a:prstGeom>
            <a:noFill/>
          </p:spPr>
          <p:txBody>
            <a:bodyPr wrap="square" lIns="68306" tIns="34152" rIns="68306" bIns="34152" rtlCol="0">
              <a:spAutoFit/>
            </a:bodyPr>
            <a:lstStyle/>
            <a:p>
              <a:r>
                <a:rPr lang="en-US" altLang="zh-CN" sz="914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Extensions:</a:t>
              </a:r>
            </a:p>
          </p:txBody>
        </p:sp>
        <p:sp>
          <p:nvSpPr>
            <p:cNvPr id="66" name="TextBox 29">
              <a:extLst>
                <a:ext uri="{FF2B5EF4-FFF2-40B4-BE49-F238E27FC236}">
                  <a16:creationId xmlns:a16="http://schemas.microsoft.com/office/drawing/2014/main" id="{725E9A6F-878A-4DAB-8E3D-08398659B5E4}"/>
                </a:ext>
              </a:extLst>
            </p:cNvPr>
            <p:cNvSpPr txBox="1"/>
            <p:nvPr/>
          </p:nvSpPr>
          <p:spPr>
            <a:xfrm>
              <a:off x="8261924" y="787249"/>
              <a:ext cx="2395589" cy="2305818"/>
            </a:xfrm>
            <a:prstGeom prst="rect">
              <a:avLst/>
            </a:prstGeom>
            <a:noFill/>
          </p:spPr>
          <p:txBody>
            <a:bodyPr wrap="square" lIns="68306" tIns="34152" rIns="68306" bIns="34152" rtlCol="0">
              <a:spAutoFit/>
            </a:bodyPr>
            <a:lstStyle/>
            <a:p>
              <a:r>
                <a:rPr lang="en-US" altLang="zh-CN" sz="914" b="1" dirty="0">
                  <a:solidFill>
                    <a:srgbClr val="00B05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For </a:t>
              </a:r>
              <a:r>
                <a:rPr lang="en-US" altLang="zh-CN" sz="914" b="1">
                  <a:solidFill>
                    <a:srgbClr val="00B05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power adapter</a:t>
              </a:r>
            </a:p>
            <a:p>
              <a:r>
                <a:rPr lang="en-US" altLang="zh-CN" sz="914" b="1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007</a:t>
              </a:r>
              <a:r>
                <a:rPr lang="en-US" altLang="zh-CN" sz="914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: 0.7A</a:t>
              </a:r>
            </a:p>
            <a:p>
              <a:r>
                <a:rPr lang="en-US" altLang="zh-CN" sz="914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010</a:t>
              </a:r>
              <a:r>
                <a:rPr lang="en-US" altLang="zh-CN" sz="914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: 1A</a:t>
              </a:r>
            </a:p>
            <a:p>
              <a:r>
                <a:rPr lang="en-US" altLang="zh-CN" sz="914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015</a:t>
              </a:r>
              <a:r>
                <a:rPr lang="en-US" altLang="zh-CN" sz="914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: 1.5A</a:t>
              </a:r>
            </a:p>
            <a:p>
              <a:r>
                <a:rPr lang="en-US" altLang="zh-CN" sz="914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020</a:t>
              </a:r>
              <a:r>
                <a:rPr lang="en-US" altLang="zh-CN" sz="914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: 2A</a:t>
              </a:r>
            </a:p>
            <a:p>
              <a:r>
                <a:rPr lang="en-US" altLang="zh-CN" sz="914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030</a:t>
              </a:r>
              <a:r>
                <a:rPr lang="en-US" altLang="zh-CN" sz="914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: 3A</a:t>
              </a:r>
            </a:p>
            <a:p>
              <a:r>
                <a:rPr lang="en-GB" altLang="zh-CN" sz="914" b="1" dirty="0" err="1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xCH</a:t>
              </a:r>
              <a:r>
                <a:rPr lang="en-GB" altLang="zh-CN" sz="914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: </a:t>
              </a:r>
              <a:r>
                <a:rPr lang="en-GB" altLang="zh-CN" sz="914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x channels</a:t>
              </a:r>
            </a:p>
            <a:p>
              <a:r>
                <a:rPr lang="en-US" altLang="zh-CN" sz="914" b="1">
                  <a:solidFill>
                    <a:srgbClr val="00B05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Distribution power:</a:t>
              </a:r>
              <a:endParaRPr lang="en-US" altLang="zh-CN" sz="914" b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  <a:p>
              <a:endParaRPr lang="en-GB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  <a:p>
              <a:r>
                <a:rPr lang="en-US" altLang="zh-CN" sz="914" b="1" dirty="0">
                  <a:solidFill>
                    <a:srgbClr val="00B05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For UPS</a:t>
              </a:r>
              <a:endPara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  <a:p>
              <a:r>
                <a:rPr lang="en-GB" altLang="zh-CN" sz="914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360: 360W</a:t>
              </a:r>
            </a:p>
            <a:p>
              <a:r>
                <a:rPr lang="en-GB" altLang="zh-CN" sz="914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900: 900W</a:t>
              </a:r>
            </a:p>
          </p:txBody>
        </p:sp>
      </p:grpSp>
      <p:sp>
        <p:nvSpPr>
          <p:cNvPr id="51" name="TextBox 108">
            <a:extLst>
              <a:ext uri="{FF2B5EF4-FFF2-40B4-BE49-F238E27FC236}">
                <a16:creationId xmlns:a16="http://schemas.microsoft.com/office/drawing/2014/main" id="{F364760B-ADE4-4C5B-97E1-14CA6B04A1EF}"/>
              </a:ext>
            </a:extLst>
          </p:cNvPr>
          <p:cNvSpPr txBox="1"/>
          <p:nvPr/>
        </p:nvSpPr>
        <p:spPr>
          <a:xfrm>
            <a:off x="5455847" y="2164485"/>
            <a:ext cx="2326046" cy="1757125"/>
          </a:xfrm>
          <a:prstGeom prst="rect">
            <a:avLst/>
          </a:prstGeom>
          <a:noFill/>
        </p:spPr>
        <p:txBody>
          <a:bodyPr wrap="none" lIns="68306" tIns="34152" rIns="68306" bIns="34152" rtlCol="0">
            <a:spAutoFit/>
          </a:bodyPr>
          <a:lstStyle/>
          <a:p>
            <a:r>
              <a:rPr lang="en-US" altLang="zh-CN" sz="914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Performance:</a:t>
            </a:r>
          </a:p>
          <a:p>
            <a:r>
              <a:rPr lang="en-US" altLang="zh-CN" sz="914" b="1" dirty="0">
                <a:solidFill>
                  <a:srgbClr val="00B05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For power </a:t>
            </a:r>
            <a:r>
              <a:rPr lang="en-US" altLang="zh-CN" sz="914" b="1" dirty="0" err="1">
                <a:solidFill>
                  <a:srgbClr val="00B05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adapter&amp;Distribution</a:t>
            </a:r>
            <a:r>
              <a:rPr lang="en-US" altLang="zh-CN" sz="914" b="1" dirty="0">
                <a:solidFill>
                  <a:srgbClr val="00B05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power:</a:t>
            </a:r>
            <a:endParaRPr lang="en-US" altLang="zh-CN" sz="914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NA: wall-mounted</a:t>
            </a: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D: desk-top</a:t>
            </a: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</a:t>
            </a:r>
            <a:r>
              <a:rPr lang="en-US" altLang="zh-CN" sz="914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 Switching</a:t>
            </a:r>
          </a:p>
          <a:p>
            <a:r>
              <a:rPr lang="en-US" altLang="zh-CN" sz="914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B: Bare wire </a:t>
            </a:r>
          </a:p>
          <a:p>
            <a:r>
              <a:rPr lang="en-US" altLang="zh-CN" sz="914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NA: Wall mounted</a:t>
            </a:r>
            <a:endParaRPr lang="en-US" altLang="zh-CN" sz="914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altLang="zh-CN" sz="914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altLang="zh-CN" sz="914" b="1" dirty="0">
                <a:solidFill>
                  <a:srgbClr val="00B05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For UPS</a:t>
            </a:r>
            <a:endParaRPr lang="en-US" altLang="zh-CN" sz="914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NA: </a:t>
            </a: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R: rock-mount</a:t>
            </a:r>
          </a:p>
          <a:p>
            <a:endParaRPr lang="en-US" altLang="zh-CN" sz="914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9" name="矩形 78">
            <a:extLst>
              <a:ext uri="{FF2B5EF4-FFF2-40B4-BE49-F238E27FC236}">
                <a16:creationId xmlns:a16="http://schemas.microsoft.com/office/drawing/2014/main" id="{3378F1F1-2461-4EFD-8B80-8D672269E763}"/>
              </a:ext>
            </a:extLst>
          </p:cNvPr>
          <p:cNvSpPr/>
          <p:nvPr/>
        </p:nvSpPr>
        <p:spPr bwMode="auto">
          <a:xfrm>
            <a:off x="7695377" y="1060150"/>
            <a:ext cx="603535" cy="5486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69671" tIns="34840" rIns="69671" bIns="34840" numCol="1" rtlCol="0" anchor="ctr" anchorCtr="0" compatLnSpc="1">
            <a:prstTxWarp prst="textNoShape">
              <a:avLst/>
            </a:prstTxWarp>
          </a:bodyPr>
          <a:lstStyle/>
          <a:p>
            <a:pPr algn="ctr" defTabSz="696634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753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EN</a:t>
            </a:r>
            <a:endParaRPr lang="zh-CN" altLang="en-US" sz="1753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82" name="组合 81">
            <a:extLst>
              <a:ext uri="{FF2B5EF4-FFF2-40B4-BE49-F238E27FC236}">
                <a16:creationId xmlns:a16="http://schemas.microsoft.com/office/drawing/2014/main" id="{F981F4BD-249B-48CD-B93D-0C59B32750E0}"/>
              </a:ext>
            </a:extLst>
          </p:cNvPr>
          <p:cNvGrpSpPr/>
          <p:nvPr/>
        </p:nvGrpSpPr>
        <p:grpSpPr>
          <a:xfrm rot="5400000" flipV="1">
            <a:off x="8463681" y="1128522"/>
            <a:ext cx="65661" cy="494271"/>
            <a:chOff x="2572615" y="1673975"/>
            <a:chExt cx="39501" cy="317203"/>
          </a:xfrm>
        </p:grpSpPr>
        <p:cxnSp>
          <p:nvCxnSpPr>
            <p:cNvPr id="86" name="直接连接符 85">
              <a:extLst>
                <a:ext uri="{FF2B5EF4-FFF2-40B4-BE49-F238E27FC236}">
                  <a16:creationId xmlns:a16="http://schemas.microsoft.com/office/drawing/2014/main" id="{9392C2C0-D10A-4DC5-9E2A-64FEF75C2EDA}"/>
                </a:ext>
              </a:extLst>
            </p:cNvPr>
            <p:cNvCxnSpPr/>
            <p:nvPr/>
          </p:nvCxnSpPr>
          <p:spPr bwMode="auto">
            <a:xfrm>
              <a:off x="2591012" y="1673975"/>
              <a:ext cx="0" cy="28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7" name="椭圆 86">
              <a:extLst>
                <a:ext uri="{FF2B5EF4-FFF2-40B4-BE49-F238E27FC236}">
                  <a16:creationId xmlns:a16="http://schemas.microsoft.com/office/drawing/2014/main" id="{42DA90B3-7D8A-4266-A5BD-0273B4381A45}"/>
                </a:ext>
              </a:extLst>
            </p:cNvPr>
            <p:cNvSpPr/>
            <p:nvPr/>
          </p:nvSpPr>
          <p:spPr bwMode="auto">
            <a:xfrm>
              <a:off x="2572615" y="1952008"/>
              <a:ext cx="39501" cy="3917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2261" tIns="26131" rIns="52261" bIns="26131" numCol="1" rtlCol="0" anchor="t" anchorCtr="0" compatLnSpc="1">
              <a:prstTxWarp prst="textNoShape">
                <a:avLst/>
              </a:prstTxWarp>
            </a:bodyPr>
            <a:lstStyle/>
            <a:p>
              <a:pPr defTabSz="696634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838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88" name="TextBox 108">
            <a:extLst>
              <a:ext uri="{FF2B5EF4-FFF2-40B4-BE49-F238E27FC236}">
                <a16:creationId xmlns:a16="http://schemas.microsoft.com/office/drawing/2014/main" id="{17F01D50-94A9-4E55-A67E-F15D3529B1B2}"/>
              </a:ext>
            </a:extLst>
          </p:cNvPr>
          <p:cNvSpPr txBox="1"/>
          <p:nvPr/>
        </p:nvSpPr>
        <p:spPr>
          <a:xfrm>
            <a:off x="8806896" y="410884"/>
            <a:ext cx="1922560" cy="1757125"/>
          </a:xfrm>
          <a:prstGeom prst="rect">
            <a:avLst/>
          </a:prstGeom>
          <a:noFill/>
        </p:spPr>
        <p:txBody>
          <a:bodyPr wrap="square" lIns="68306" tIns="34152" rIns="68306" bIns="34152" rtlCol="0">
            <a:spAutoFit/>
          </a:bodyPr>
          <a:lstStyle/>
          <a:p>
            <a:r>
              <a:rPr lang="en-US" altLang="zh-CN" sz="914" b="1" dirty="0">
                <a:solidFill>
                  <a:srgbClr val="00B05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For power </a:t>
            </a:r>
            <a:r>
              <a:rPr lang="en-US" altLang="zh-CN" sz="914" b="1" dirty="0" err="1">
                <a:solidFill>
                  <a:srgbClr val="00B05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adapter&amp;Distribution</a:t>
            </a:r>
            <a:r>
              <a:rPr lang="en-US" altLang="zh-CN" sz="914" b="1" dirty="0">
                <a:solidFill>
                  <a:srgbClr val="00B05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power:</a:t>
            </a:r>
            <a:endParaRPr lang="en-US" altLang="zh-CN" sz="914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zh-CN" altLang="en-US" sz="914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缺省</a:t>
            </a:r>
            <a:r>
              <a:rPr lang="en-US" altLang="zh-CN" sz="914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=</a:t>
            </a:r>
            <a:r>
              <a:rPr lang="zh-CN" altLang="en-US" sz="914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中国</a:t>
            </a:r>
            <a:r>
              <a:rPr lang="en-US" altLang="zh-CN" sz="914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(Chinese Standard)</a:t>
            </a:r>
            <a:endParaRPr lang="zh-CN" altLang="en-US" sz="914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altLang="zh-CN" sz="914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EN=</a:t>
            </a:r>
            <a:r>
              <a:rPr lang="zh-CN" altLang="en-US" sz="914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欧标</a:t>
            </a:r>
            <a:r>
              <a:rPr lang="en-US" altLang="zh-CN" sz="914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(European Standard)</a:t>
            </a:r>
            <a:endParaRPr lang="zh-CN" altLang="en-US" sz="914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altLang="zh-CN" sz="914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BS=</a:t>
            </a:r>
            <a:r>
              <a:rPr lang="zh-CN" altLang="en-US" sz="914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英标</a:t>
            </a:r>
            <a:r>
              <a:rPr lang="en-US" altLang="zh-CN" sz="914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(British Standard)</a:t>
            </a:r>
            <a:endParaRPr lang="zh-CN" altLang="en-US" sz="914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altLang="zh-CN" sz="914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US=</a:t>
            </a:r>
            <a:r>
              <a:rPr lang="zh-CN" altLang="en-US" sz="914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美标</a:t>
            </a:r>
            <a:r>
              <a:rPr lang="en-US" altLang="zh-CN" sz="914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(North American Standard)</a:t>
            </a:r>
            <a:endParaRPr lang="zh-CN" altLang="en-US" sz="914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altLang="zh-CN" sz="914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AS=</a:t>
            </a:r>
            <a:r>
              <a:rPr lang="zh-CN" altLang="en-US" sz="914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澳标</a:t>
            </a:r>
            <a:r>
              <a:rPr lang="en-US" altLang="zh-CN" sz="914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(Australian Standard)</a:t>
            </a:r>
            <a:endParaRPr lang="zh-CN" altLang="en-US" sz="914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altLang="zh-CN" sz="914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JA=</a:t>
            </a:r>
            <a:r>
              <a:rPr lang="zh-CN" altLang="en-US" sz="914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日标</a:t>
            </a:r>
            <a:r>
              <a:rPr lang="en-US" altLang="zh-CN" sz="914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(Japanese Standard)</a:t>
            </a:r>
            <a:endParaRPr lang="zh-CN" altLang="en-US" sz="914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altLang="zh-CN" sz="914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KS=</a:t>
            </a:r>
            <a:r>
              <a:rPr lang="zh-CN" altLang="en-US" sz="914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韩标</a:t>
            </a:r>
            <a:r>
              <a:rPr lang="en-US" altLang="zh-CN" sz="914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(Korean Standard)</a:t>
            </a:r>
            <a:endParaRPr lang="zh-CN" altLang="en-US" sz="914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altLang="zh-CN" sz="914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IS=</a:t>
            </a:r>
            <a:r>
              <a:rPr lang="zh-CN" altLang="en-US" sz="914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意大利</a:t>
            </a:r>
            <a:r>
              <a:rPr lang="en-US" altLang="zh-CN" sz="914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(Italian Standard)</a:t>
            </a:r>
            <a:endParaRPr lang="zh-CN" altLang="en-US" sz="914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altLang="zh-CN" sz="914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ARG=</a:t>
            </a:r>
            <a:r>
              <a:rPr lang="zh-CN" altLang="en-US" sz="914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阿根廷</a:t>
            </a:r>
            <a:r>
              <a:rPr lang="en-US" altLang="zh-CN" sz="914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(Argentina Standard)</a:t>
            </a:r>
            <a:endParaRPr lang="en-US" altLang="zh-CN" sz="914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6" name="矩形 55">
            <a:extLst>
              <a:ext uri="{FF2B5EF4-FFF2-40B4-BE49-F238E27FC236}">
                <a16:creationId xmlns:a16="http://schemas.microsoft.com/office/drawing/2014/main" id="{27DC72D6-9D28-4730-B6A3-2481CE1E07AF}"/>
              </a:ext>
            </a:extLst>
          </p:cNvPr>
          <p:cNvSpPr/>
          <p:nvPr/>
        </p:nvSpPr>
        <p:spPr bwMode="auto">
          <a:xfrm>
            <a:off x="4943016" y="1067521"/>
            <a:ext cx="603535" cy="5486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9671" tIns="34840" rIns="69671" bIns="34840" numCol="1" rtlCol="0" anchor="ctr" anchorCtr="0" compatLnSpc="1">
            <a:prstTxWarp prst="textNoShape">
              <a:avLst/>
            </a:prstTxWarp>
          </a:bodyPr>
          <a:lstStyle/>
          <a:p>
            <a:pPr algn="ctr" defTabSz="696634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753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zh-CN" altLang="en-US" sz="1753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59" name="组合 58"/>
          <p:cNvGrpSpPr/>
          <p:nvPr/>
        </p:nvGrpSpPr>
        <p:grpSpPr>
          <a:xfrm>
            <a:off x="5220011" y="1624527"/>
            <a:ext cx="92005" cy="2168804"/>
            <a:chOff x="3916566" y="2811093"/>
            <a:chExt cx="90000" cy="2560403"/>
          </a:xfrm>
        </p:grpSpPr>
        <p:cxnSp>
          <p:nvCxnSpPr>
            <p:cNvPr id="68" name="直接连接符 67">
              <a:extLst>
                <a:ext uri="{FF2B5EF4-FFF2-40B4-BE49-F238E27FC236}">
                  <a16:creationId xmlns:a16="http://schemas.microsoft.com/office/drawing/2014/main" id="{2A6807A2-4246-490F-8D36-A18D887ED85A}"/>
                </a:ext>
              </a:extLst>
            </p:cNvPr>
            <p:cNvCxnSpPr/>
            <p:nvPr/>
          </p:nvCxnSpPr>
          <p:spPr bwMode="auto">
            <a:xfrm>
              <a:off x="3955600" y="2811093"/>
              <a:ext cx="1256" cy="2484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9" name="椭圆 68">
              <a:extLst>
                <a:ext uri="{FF2B5EF4-FFF2-40B4-BE49-F238E27FC236}">
                  <a16:creationId xmlns:a16="http://schemas.microsoft.com/office/drawing/2014/main" id="{A4C73826-D02F-497B-A8D7-9E32159FF6D4}"/>
                </a:ext>
              </a:extLst>
            </p:cNvPr>
            <p:cNvSpPr/>
            <p:nvPr/>
          </p:nvSpPr>
          <p:spPr bwMode="auto">
            <a:xfrm>
              <a:off x="3916566" y="5281496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2261" tIns="26131" rIns="52261" bIns="26131" numCol="1" rtlCol="0" anchor="t" anchorCtr="0" compatLnSpc="1">
              <a:prstTxWarp prst="textNoShape">
                <a:avLst/>
              </a:prstTxWarp>
            </a:bodyPr>
            <a:lstStyle/>
            <a:p>
              <a:pPr defTabSz="696634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838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75" name="TextBox 29">
            <a:extLst>
              <a:ext uri="{FF2B5EF4-FFF2-40B4-BE49-F238E27FC236}">
                <a16:creationId xmlns:a16="http://schemas.microsoft.com/office/drawing/2014/main" id="{0A3CC1DE-D08A-4E73-B1E0-B3126D5AE756}"/>
              </a:ext>
            </a:extLst>
          </p:cNvPr>
          <p:cNvSpPr txBox="1"/>
          <p:nvPr/>
        </p:nvSpPr>
        <p:spPr>
          <a:xfrm>
            <a:off x="4563892" y="3733445"/>
            <a:ext cx="2352781" cy="3163921"/>
          </a:xfrm>
          <a:prstGeom prst="rect">
            <a:avLst/>
          </a:prstGeom>
          <a:noFill/>
        </p:spPr>
        <p:txBody>
          <a:bodyPr wrap="square" lIns="68306" tIns="34152" rIns="68306" bIns="34152" rtlCol="0">
            <a:spAutoFit/>
          </a:bodyPr>
          <a:lstStyle/>
          <a:p>
            <a:r>
              <a:rPr lang="en-US" altLang="zh-CN" sz="914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Performance:</a:t>
            </a:r>
          </a:p>
          <a:p>
            <a:r>
              <a:rPr lang="en-US" altLang="zh-CN" sz="914" b="1" dirty="0">
                <a:solidFill>
                  <a:srgbClr val="00B05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For power </a:t>
            </a:r>
            <a:r>
              <a:rPr lang="en-US" altLang="zh-CN" sz="914" b="1" dirty="0" err="1">
                <a:solidFill>
                  <a:srgbClr val="00B05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adapter&amp;Distribution</a:t>
            </a:r>
            <a:r>
              <a:rPr lang="en-US" altLang="zh-CN" sz="914" b="1" dirty="0">
                <a:solidFill>
                  <a:srgbClr val="00B05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power:</a:t>
            </a:r>
            <a:endParaRPr lang="en-US" altLang="zh-CN" sz="914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0: DC12V</a:t>
            </a: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1: DC24V</a:t>
            </a: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2: DC36V</a:t>
            </a: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3: DC48V</a:t>
            </a:r>
          </a:p>
          <a:p>
            <a:endParaRPr lang="en-US" altLang="zh-CN" sz="914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altLang="zh-CN" sz="914" b="1">
                <a:solidFill>
                  <a:srgbClr val="00B05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For UPS</a:t>
            </a:r>
          </a:p>
          <a:p>
            <a:r>
              <a:rPr lang="en-US" altLang="zh-CN" sz="914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0: Backup</a:t>
            </a:r>
            <a:endParaRPr lang="en-US" altLang="zh-CN" sz="914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altLang="zh-CN" sz="914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1: Line-interactive</a:t>
            </a:r>
          </a:p>
          <a:p>
            <a:r>
              <a:rPr lang="en-US" altLang="zh-CN" sz="914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2: Cabinet style</a:t>
            </a:r>
          </a:p>
          <a:p>
            <a:endParaRPr lang="en-US" altLang="zh-CN" sz="914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altLang="zh-CN" sz="914" b="1">
                <a:solidFill>
                  <a:srgbClr val="00B05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For expanding batteries:</a:t>
            </a:r>
          </a:p>
          <a:p>
            <a:r>
              <a:rPr lang="en-US" altLang="zh-CN" sz="914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0: Battery compartment</a:t>
            </a:r>
          </a:p>
          <a:p>
            <a:r>
              <a:rPr lang="en-US" altLang="zh-CN" sz="914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1: Lead acid battery</a:t>
            </a:r>
          </a:p>
          <a:p>
            <a:r>
              <a:rPr lang="en-US" altLang="zh-CN" sz="914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2: Colloidal battery</a:t>
            </a:r>
            <a:endParaRPr lang="en-US" altLang="zh-CN" sz="914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altLang="zh-CN" sz="914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altLang="zh-CN" sz="914" b="1" dirty="0">
                <a:solidFill>
                  <a:srgbClr val="00B05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For power strip</a:t>
            </a:r>
            <a:endParaRPr lang="en-US" altLang="zh-CN" sz="914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2: 2-outlet</a:t>
            </a: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3: 3-outlet</a:t>
            </a: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6: 6-outlet</a:t>
            </a: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8</a:t>
            </a:r>
            <a:r>
              <a:rPr lang="en-US" altLang="zh-CN" sz="914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 8-outlet</a:t>
            </a:r>
            <a:endParaRPr lang="en-US" altLang="zh-CN" sz="914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152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Box 30"/>
          <p:cNvSpPr txBox="1">
            <a:spLocks noChangeArrowheads="1"/>
          </p:cNvSpPr>
          <p:nvPr/>
        </p:nvSpPr>
        <p:spPr bwMode="auto">
          <a:xfrm>
            <a:off x="7044385" y="3257149"/>
            <a:ext cx="1624171" cy="13849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9pPr>
          </a:lstStyle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Generation: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t-IT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</a:t>
            </a:r>
            <a:r>
              <a:rPr kumimoji="0" lang="zh-CN" alt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＝</a:t>
            </a:r>
            <a:r>
              <a:rPr kumimoji="0" lang="it-IT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CMOS Sensor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t-IT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</a:t>
            </a:r>
            <a:r>
              <a:rPr kumimoji="0" lang="zh-CN" alt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＝ </a:t>
            </a:r>
            <a:r>
              <a:rPr kumimoji="0" lang="it-IT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CCD Sensor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t-IT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= </a:t>
            </a:r>
            <a:r>
              <a:rPr kumimoji="0" lang="pt-BR" altLang="zh-CN" sz="14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2</a:t>
            </a:r>
            <a:r>
              <a:rPr kumimoji="0" lang="pt-BR" altLang="zh-CN" sz="1400" b="0" i="0" u="none" strike="noStrike" kern="1200" cap="none" spc="0" normalizeH="0" baseline="3000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nd</a:t>
            </a:r>
            <a:r>
              <a:rPr kumimoji="0" lang="pt-BR" altLang="zh-CN" sz="14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 </a:t>
            </a:r>
            <a:r>
              <a:rPr kumimoji="0" lang="en-US" altLang="zh-CN" sz="14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G</a:t>
            </a:r>
            <a:r>
              <a:rPr kumimoji="0" lang="pt-BR" altLang="zh-CN" sz="14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en</a:t>
            </a:r>
            <a:endParaRPr kumimoji="0" lang="it-IT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t-IT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 = H.265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t-IT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 = AI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7" name="TextBox 33"/>
          <p:cNvSpPr txBox="1"/>
          <p:nvPr/>
        </p:nvSpPr>
        <p:spPr>
          <a:xfrm>
            <a:off x="216850" y="2806740"/>
            <a:ext cx="5444631" cy="440505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Camera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Type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HF: Box Camera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HFW: IR Bullet </a:t>
            </a:r>
          </a:p>
          <a:p>
            <a:pPr lvl="0" defTabSz="1219200" eaLnBrk="1" hangingPunct="1">
              <a:defRPr/>
            </a:pPr>
            <a:r>
              <a:rPr lang="en-US" altLang="zh-CN" sz="1065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HPT: Pan &amp; Tilt Camera</a:t>
            </a:r>
            <a:endParaRPr kumimoji="0" lang="en-US" altLang="zh-CN" sz="1065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HDP: Plastic Dome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HDPW: Plastic IR Dome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HDW: IR Eyeball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HD: Dome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HDB: Vandal-proof Dome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HDBW: Vandal-proof IR Dome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HFS: All-in-one(Box + Housing)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HUM: Pin-hole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E: Fisheye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EB: Vandal-proof Fisheye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EW: IR Fisheye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EBW: Vandal-proof IR Fisheye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MBW: Mobile Vandal-proof IR Camera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MDW: Mobile IR Eyeball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MF: Multi-smart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MFW: Multi-smart IR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HDEW: </a:t>
            </a:r>
            <a:r>
              <a:rPr kumimoji="0" lang="zh-CN" altLang="zh-CN" sz="10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Ⅱ</a:t>
            </a:r>
            <a:r>
              <a:rPr kumimoji="0" lang="en-US" altLang="zh-CN" sz="10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Explosion-proof IR Dome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65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EBE</a:t>
            </a:r>
            <a:r>
              <a:rPr kumimoji="0" lang="zh-CN" altLang="zh-CN" sz="1065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：</a:t>
            </a:r>
            <a:r>
              <a:rPr kumimoji="0" lang="en-US" altLang="zh-CN" sz="1065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Explosion-proof fisheye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1065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HFE</a:t>
            </a:r>
            <a:r>
              <a:rPr lang="zh-CN" altLang="en-US" sz="1065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：</a:t>
            </a:r>
            <a:r>
              <a:rPr lang="en-US" altLang="zh-CN" sz="1065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+mn-ea"/>
              </a:rPr>
              <a:t>Explosion-proof IR Bullet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1065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PFW: Dual</a:t>
            </a:r>
            <a:r>
              <a:rPr lang="zh-CN" altLang="en-US" sz="1065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-</a:t>
            </a:r>
            <a:r>
              <a:rPr lang="en-US" altLang="zh-CN" sz="1065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lens IR Bullet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65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PDW: Dual</a:t>
            </a:r>
            <a:r>
              <a:rPr kumimoji="0" lang="zh-CN" altLang="en-US" sz="1065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-</a:t>
            </a:r>
            <a:r>
              <a:rPr kumimoji="0" lang="en-US" altLang="zh-CN" sz="1065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lens IR Eyeball</a:t>
            </a:r>
          </a:p>
        </p:txBody>
      </p:sp>
      <p:sp>
        <p:nvSpPr>
          <p:cNvPr id="18" name="矩形 17"/>
          <p:cNvSpPr/>
          <p:nvPr/>
        </p:nvSpPr>
        <p:spPr bwMode="auto">
          <a:xfrm>
            <a:off x="5386084" y="1373803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矩形 18"/>
          <p:cNvSpPr/>
          <p:nvPr/>
        </p:nvSpPr>
        <p:spPr bwMode="auto">
          <a:xfrm>
            <a:off x="6280589" y="1373803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7" name="矩形 46"/>
          <p:cNvSpPr/>
          <p:nvPr/>
        </p:nvSpPr>
        <p:spPr bwMode="auto">
          <a:xfrm>
            <a:off x="7175095" y="1373803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9" name="矩形 48"/>
          <p:cNvSpPr/>
          <p:nvPr/>
        </p:nvSpPr>
        <p:spPr bwMode="auto">
          <a:xfrm>
            <a:off x="10255819" y="1373803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Z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0" name="矩形 49"/>
          <p:cNvSpPr/>
          <p:nvPr/>
        </p:nvSpPr>
        <p:spPr bwMode="auto">
          <a:xfrm>
            <a:off x="8069600" y="1373803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xtBox 69"/>
          <p:cNvSpPr>
            <a:spLocks noChangeArrowheads="1"/>
          </p:cNvSpPr>
          <p:nvPr/>
        </p:nvSpPr>
        <p:spPr bwMode="auto">
          <a:xfrm>
            <a:off x="224791" y="2522045"/>
            <a:ext cx="1252917" cy="284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Brand</a:t>
            </a:r>
            <a:r>
              <a:rPr kumimoji="0" lang="en-US" altLang="zh-CN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:Dahua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  <a:sym typeface="文泉驿微米黑" charset="-122"/>
            </a:endParaRPr>
          </a:p>
        </p:txBody>
      </p:sp>
      <p:sp>
        <p:nvSpPr>
          <p:cNvPr id="15" name="矩形 14"/>
          <p:cNvSpPr/>
          <p:nvPr/>
        </p:nvSpPr>
        <p:spPr bwMode="auto">
          <a:xfrm>
            <a:off x="516348" y="1373803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16" name="矩形 15"/>
          <p:cNvSpPr/>
          <p:nvPr/>
        </p:nvSpPr>
        <p:spPr bwMode="auto">
          <a:xfrm>
            <a:off x="2848775" y="1363888"/>
            <a:ext cx="1407795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HFW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1" name="直接连接符 20"/>
          <p:cNvCxnSpPr/>
          <p:nvPr/>
        </p:nvCxnSpPr>
        <p:spPr bwMode="auto">
          <a:xfrm flipV="1">
            <a:off x="1410853" y="1700809"/>
            <a:ext cx="222704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矩形 12"/>
          <p:cNvSpPr/>
          <p:nvPr/>
        </p:nvSpPr>
        <p:spPr bwMode="auto">
          <a:xfrm>
            <a:off x="1808063" y="1373803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IPC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5" name="椭圆 54"/>
          <p:cNvSpPr/>
          <p:nvPr/>
        </p:nvSpPr>
        <p:spPr bwMode="auto">
          <a:xfrm flipH="1">
            <a:off x="1489898" y="3076918"/>
            <a:ext cx="131633" cy="117857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17" name="矩形 16"/>
          <p:cNvSpPr/>
          <p:nvPr/>
        </p:nvSpPr>
        <p:spPr bwMode="auto">
          <a:xfrm>
            <a:off x="4491579" y="1373803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6" name="椭圆 25"/>
          <p:cNvSpPr/>
          <p:nvPr/>
        </p:nvSpPr>
        <p:spPr bwMode="auto">
          <a:xfrm>
            <a:off x="4649080" y="2468893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cxnSp>
        <p:nvCxnSpPr>
          <p:cNvPr id="86" name="直接连接符 85"/>
          <p:cNvCxnSpPr/>
          <p:nvPr/>
        </p:nvCxnSpPr>
        <p:spPr bwMode="auto">
          <a:xfrm flipV="1">
            <a:off x="9858611" y="1796818"/>
            <a:ext cx="222704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3" name="肘形连接符 141"/>
          <p:cNvCxnSpPr>
            <a:endCxn id="91" idx="0"/>
          </p:cNvCxnSpPr>
          <p:nvPr/>
        </p:nvCxnSpPr>
        <p:spPr bwMode="auto">
          <a:xfrm rot="16200000" flipH="1">
            <a:off x="6476981" y="2201549"/>
            <a:ext cx="1063740" cy="815097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6" name="肘形连接符 141"/>
          <p:cNvCxnSpPr>
            <a:stCxn id="47" idx="2"/>
          </p:cNvCxnSpPr>
          <p:nvPr/>
        </p:nvCxnSpPr>
        <p:spPr bwMode="auto">
          <a:xfrm rot="16200000" flipH="1">
            <a:off x="8312494" y="1316404"/>
            <a:ext cx="515293" cy="2070091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1" name="矩形 50"/>
          <p:cNvSpPr/>
          <p:nvPr/>
        </p:nvSpPr>
        <p:spPr bwMode="auto">
          <a:xfrm>
            <a:off x="8964105" y="1373803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2" name="TextBox 22"/>
          <p:cNvSpPr txBox="1">
            <a:spLocks noChangeArrowheads="1"/>
          </p:cNvSpPr>
          <p:nvPr/>
        </p:nvSpPr>
        <p:spPr bwMode="auto">
          <a:xfrm>
            <a:off x="1435096" y="2522920"/>
            <a:ext cx="1370696" cy="3077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9pPr>
          </a:lstStyle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IPC: Network </a:t>
            </a:r>
          </a:p>
        </p:txBody>
      </p:sp>
      <p:cxnSp>
        <p:nvCxnSpPr>
          <p:cNvPr id="58" name="直接连接符 57"/>
          <p:cNvCxnSpPr>
            <a:stCxn id="13" idx="2"/>
            <a:endCxn id="60" idx="2"/>
          </p:cNvCxnSpPr>
          <p:nvPr/>
        </p:nvCxnSpPr>
        <p:spPr bwMode="auto">
          <a:xfrm flipH="1">
            <a:off x="2163154" y="2093803"/>
            <a:ext cx="4909" cy="35957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直接连接符 58"/>
          <p:cNvCxnSpPr/>
          <p:nvPr/>
        </p:nvCxnSpPr>
        <p:spPr bwMode="auto">
          <a:xfrm>
            <a:off x="876348" y="2113856"/>
            <a:ext cx="0" cy="38364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0" name="椭圆 59"/>
          <p:cNvSpPr/>
          <p:nvPr/>
        </p:nvSpPr>
        <p:spPr bwMode="auto">
          <a:xfrm>
            <a:off x="2163153" y="2408376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72" name="椭圆 71"/>
          <p:cNvSpPr/>
          <p:nvPr/>
        </p:nvSpPr>
        <p:spPr bwMode="auto">
          <a:xfrm>
            <a:off x="836663" y="2468893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cxnSp>
        <p:nvCxnSpPr>
          <p:cNvPr id="76" name="肘形连接符 144"/>
          <p:cNvCxnSpPr>
            <a:stCxn id="16" idx="2"/>
          </p:cNvCxnSpPr>
          <p:nvPr/>
        </p:nvCxnSpPr>
        <p:spPr bwMode="auto">
          <a:xfrm rot="5400000">
            <a:off x="2059963" y="1632520"/>
            <a:ext cx="1041343" cy="1944077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0" name="直接连接符 79"/>
          <p:cNvCxnSpPr/>
          <p:nvPr/>
        </p:nvCxnSpPr>
        <p:spPr bwMode="auto">
          <a:xfrm>
            <a:off x="4677089" y="2095307"/>
            <a:ext cx="0" cy="38364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1" name="TextBox 66"/>
          <p:cNvSpPr txBox="1">
            <a:spLocks noChangeArrowheads="1"/>
          </p:cNvSpPr>
          <p:nvPr/>
        </p:nvSpPr>
        <p:spPr bwMode="auto">
          <a:xfrm>
            <a:off x="3594670" y="2475377"/>
            <a:ext cx="2368925" cy="24929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9pPr>
          </a:lstStyle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Platform</a:t>
            </a: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194BA5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lvl="0" defTabSz="1219200" eaLnBrk="1" hangingPunct="1"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1: Entry </a:t>
            </a: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Series/Wireless Series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2: Lite Series/WizSense 2 Series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3: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WizSense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3 Series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4: WizMind 4 Series/Pro Series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5: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WizMind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5 Series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7/8: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WizMind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7 Series/Ultra Series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8: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WizMind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Multi-Sensor Panoramic Series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/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WizMind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Fisheye Series/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WizMind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Dual-Lens Series/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WizMind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Corner Series</a:t>
            </a:r>
          </a:p>
        </p:txBody>
      </p:sp>
      <p:sp>
        <p:nvSpPr>
          <p:cNvPr id="83" name="TextBox 50"/>
          <p:cNvSpPr txBox="1"/>
          <p:nvPr/>
        </p:nvSpPr>
        <p:spPr>
          <a:xfrm>
            <a:off x="5916979" y="4127257"/>
            <a:ext cx="113767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9pPr>
          </a:lstStyle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Resolution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32:32Mega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16:16Mega</a:t>
            </a:r>
          </a:p>
          <a:p>
            <a:pPr lvl="0" defTabSz="1219200" eaLnBrk="1" hangingPunct="1">
              <a:defRPr/>
            </a:pPr>
            <a:r>
              <a:rPr lang="en-US" altLang="zh-CN" sz="1400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14:14Mega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12:12Mega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8: 8 Mega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6: 6 Mega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5: 5 Mega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3: 3Mega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2: 2Mega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1: 1.3Mega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0:1Mega</a:t>
            </a:r>
          </a:p>
        </p:txBody>
      </p:sp>
      <p:sp>
        <p:nvSpPr>
          <p:cNvPr id="91" name="椭圆 90"/>
          <p:cNvSpPr/>
          <p:nvPr/>
        </p:nvSpPr>
        <p:spPr bwMode="auto">
          <a:xfrm>
            <a:off x="7371399" y="3140968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92" name="TextBox 52"/>
          <p:cNvSpPr txBox="1"/>
          <p:nvPr/>
        </p:nvSpPr>
        <p:spPr>
          <a:xfrm>
            <a:off x="9222709" y="2756925"/>
            <a:ext cx="166407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9pPr>
          </a:lstStyle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Function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0: Standard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1: WDR/Starlight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2: Starlight+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3: Polar light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9: Full-color</a:t>
            </a:r>
          </a:p>
        </p:txBody>
      </p:sp>
      <p:sp>
        <p:nvSpPr>
          <p:cNvPr id="95" name="椭圆 94"/>
          <p:cNvSpPr/>
          <p:nvPr/>
        </p:nvSpPr>
        <p:spPr bwMode="auto">
          <a:xfrm>
            <a:off x="9573633" y="2564904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0" y="496"/>
            <a:ext cx="10515600" cy="1325563"/>
          </a:xfrm>
        </p:spPr>
        <p:txBody>
          <a:bodyPr/>
          <a:lstStyle/>
          <a:p>
            <a:r>
              <a:rPr lang="en-US" altLang="zh-CN" dirty="0"/>
              <a:t>Network Camera(1/2)</a:t>
            </a:r>
            <a:endParaRPr lang="zh-CN" altLang="en-US" dirty="0"/>
          </a:p>
        </p:txBody>
      </p:sp>
      <p:cxnSp>
        <p:nvCxnSpPr>
          <p:cNvPr id="69" name="肘形连接符 141"/>
          <p:cNvCxnSpPr>
            <a:endCxn id="71" idx="0"/>
          </p:cNvCxnSpPr>
          <p:nvPr/>
        </p:nvCxnSpPr>
        <p:spPr bwMode="auto">
          <a:xfrm rot="16200000" flipH="1">
            <a:off x="5052746" y="2799548"/>
            <a:ext cx="1922487" cy="500565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1" name="椭圆 70"/>
          <p:cNvSpPr/>
          <p:nvPr/>
        </p:nvSpPr>
        <p:spPr bwMode="auto">
          <a:xfrm>
            <a:off x="6219271" y="4011075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36" name="矩形 35"/>
          <p:cNvSpPr/>
          <p:nvPr/>
        </p:nvSpPr>
        <p:spPr bwMode="auto">
          <a:xfrm>
            <a:off x="11376587" y="1360280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S2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37" name="直接连接符 36"/>
          <p:cNvCxnSpPr/>
          <p:nvPr/>
        </p:nvCxnSpPr>
        <p:spPr bwMode="auto">
          <a:xfrm flipV="1">
            <a:off x="11088555" y="1783296"/>
            <a:ext cx="222704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5790990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D64B689D-6065-4668-BE52-D80AC06E1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627" y="114517"/>
            <a:ext cx="8595585" cy="661727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Accessory-Cabling</a:t>
            </a:r>
            <a:endParaRPr lang="zh-CN" altLang="en-US" dirty="0"/>
          </a:p>
        </p:txBody>
      </p:sp>
      <p:grpSp>
        <p:nvGrpSpPr>
          <p:cNvPr id="82" name="组合 81">
            <a:extLst>
              <a:ext uri="{FF2B5EF4-FFF2-40B4-BE49-F238E27FC236}">
                <a16:creationId xmlns:a16="http://schemas.microsoft.com/office/drawing/2014/main" id="{F981F4BD-249B-48CD-B93D-0C59B32750E0}"/>
              </a:ext>
            </a:extLst>
          </p:cNvPr>
          <p:cNvGrpSpPr/>
          <p:nvPr/>
        </p:nvGrpSpPr>
        <p:grpSpPr>
          <a:xfrm rot="5400000" flipV="1">
            <a:off x="8722544" y="-680185"/>
            <a:ext cx="30101" cy="494271"/>
            <a:chOff x="2572615" y="1673975"/>
            <a:chExt cx="39501" cy="317203"/>
          </a:xfrm>
        </p:grpSpPr>
        <p:cxnSp>
          <p:nvCxnSpPr>
            <p:cNvPr id="86" name="直接连接符 85">
              <a:extLst>
                <a:ext uri="{FF2B5EF4-FFF2-40B4-BE49-F238E27FC236}">
                  <a16:creationId xmlns:a16="http://schemas.microsoft.com/office/drawing/2014/main" id="{9392C2C0-D10A-4DC5-9E2A-64FEF75C2EDA}"/>
                </a:ext>
              </a:extLst>
            </p:cNvPr>
            <p:cNvCxnSpPr/>
            <p:nvPr/>
          </p:nvCxnSpPr>
          <p:spPr bwMode="auto">
            <a:xfrm>
              <a:off x="2591012" y="1673975"/>
              <a:ext cx="0" cy="28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7" name="椭圆 86">
              <a:extLst>
                <a:ext uri="{FF2B5EF4-FFF2-40B4-BE49-F238E27FC236}">
                  <a16:creationId xmlns:a16="http://schemas.microsoft.com/office/drawing/2014/main" id="{42DA90B3-7D8A-4266-A5BD-0273B4381A45}"/>
                </a:ext>
              </a:extLst>
            </p:cNvPr>
            <p:cNvSpPr/>
            <p:nvPr/>
          </p:nvSpPr>
          <p:spPr bwMode="auto">
            <a:xfrm>
              <a:off x="2572615" y="1952008"/>
              <a:ext cx="39501" cy="3917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2261" tIns="26131" rIns="52261" bIns="26131" numCol="1" rtlCol="0" anchor="t" anchorCtr="0" compatLnSpc="1">
              <a:prstTxWarp prst="textNoShape">
                <a:avLst/>
              </a:prstTxWarp>
            </a:bodyPr>
            <a:lstStyle/>
            <a:p>
              <a:pPr defTabSz="696634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838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1640353" y="2990015"/>
            <a:ext cx="8218704" cy="1673938"/>
            <a:chOff x="884549" y="5222116"/>
            <a:chExt cx="10785147" cy="2196656"/>
          </a:xfrm>
        </p:grpSpPr>
        <p:sp>
          <p:nvSpPr>
            <p:cNvPr id="126" name="矩形 125">
              <a:extLst>
                <a:ext uri="{FF2B5EF4-FFF2-40B4-BE49-F238E27FC236}">
                  <a16:creationId xmlns:a16="http://schemas.microsoft.com/office/drawing/2014/main" id="{A2A3A057-05AD-43EB-BC82-F10B9D1643C2}"/>
                </a:ext>
              </a:extLst>
            </p:cNvPr>
            <p:cNvSpPr/>
            <p:nvPr/>
          </p:nvSpPr>
          <p:spPr bwMode="auto">
            <a:xfrm>
              <a:off x="3116609" y="5225629"/>
              <a:ext cx="822256" cy="72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9671" tIns="34840" rIns="69671" bIns="3484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96634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753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M</a:t>
              </a:r>
              <a:endParaRPr lang="zh-CN" altLang="en-US" sz="1753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7" name="矩形 126">
              <a:extLst>
                <a:ext uri="{FF2B5EF4-FFF2-40B4-BE49-F238E27FC236}">
                  <a16:creationId xmlns:a16="http://schemas.microsoft.com/office/drawing/2014/main" id="{3378F1F1-2461-4EFD-8B80-8D672269E763}"/>
                </a:ext>
              </a:extLst>
            </p:cNvPr>
            <p:cNvSpPr/>
            <p:nvPr/>
          </p:nvSpPr>
          <p:spPr bwMode="auto">
            <a:xfrm>
              <a:off x="7150856" y="5238076"/>
              <a:ext cx="720000" cy="72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9671" tIns="34840" rIns="69671" bIns="3484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96634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753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6</a:t>
              </a:r>
              <a:endParaRPr lang="zh-CN" altLang="en-US" sz="1753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8" name="矩形 127">
              <a:extLst>
                <a:ext uri="{FF2B5EF4-FFF2-40B4-BE49-F238E27FC236}">
                  <a16:creationId xmlns:a16="http://schemas.microsoft.com/office/drawing/2014/main" id="{27DC72D6-9D28-4730-B6A3-2481CE1E07AF}"/>
                </a:ext>
              </a:extLst>
            </p:cNvPr>
            <p:cNvSpPr/>
            <p:nvPr/>
          </p:nvSpPr>
          <p:spPr bwMode="auto">
            <a:xfrm>
              <a:off x="4253256" y="5222116"/>
              <a:ext cx="1358981" cy="72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9671" tIns="34840" rIns="69671" bIns="3484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96634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753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976</a:t>
              </a:r>
              <a:endParaRPr lang="zh-CN" altLang="en-US" sz="1753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0" name="TextBox 29">
              <a:extLst>
                <a:ext uri="{FF2B5EF4-FFF2-40B4-BE49-F238E27FC236}">
                  <a16:creationId xmlns:a16="http://schemas.microsoft.com/office/drawing/2014/main" id="{0A3CC1DE-D08A-4E73-B1E0-B3126D5AE756}"/>
                </a:ext>
              </a:extLst>
            </p:cNvPr>
            <p:cNvSpPr txBox="1"/>
            <p:nvPr/>
          </p:nvSpPr>
          <p:spPr>
            <a:xfrm>
              <a:off x="3938016" y="6306110"/>
              <a:ext cx="1879022" cy="459727"/>
            </a:xfrm>
            <a:prstGeom prst="rect">
              <a:avLst/>
            </a:prstGeom>
            <a:noFill/>
          </p:spPr>
          <p:txBody>
            <a:bodyPr wrap="square" lIns="68306" tIns="34152" rIns="68306" bIns="34152" rtlCol="0">
              <a:spAutoFit/>
            </a:bodyPr>
            <a:lstStyle/>
            <a:p>
              <a:r>
                <a:rPr lang="en-US" altLang="zh-CN" sz="914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For Cabling accessory:</a:t>
              </a:r>
              <a:endPara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  <a:p>
              <a:r>
                <a:rPr lang="en-US" altLang="zh-CN" sz="914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97x: Connector</a:t>
              </a:r>
            </a:p>
          </p:txBody>
        </p:sp>
        <p:sp>
          <p:nvSpPr>
            <p:cNvPr id="138" name="矩形 137">
              <a:extLst>
                <a:ext uri="{FF2B5EF4-FFF2-40B4-BE49-F238E27FC236}">
                  <a16:creationId xmlns:a16="http://schemas.microsoft.com/office/drawing/2014/main" id="{3378F1F1-2461-4EFD-8B80-8D672269E763}"/>
                </a:ext>
              </a:extLst>
            </p:cNvPr>
            <p:cNvSpPr/>
            <p:nvPr/>
          </p:nvSpPr>
          <p:spPr bwMode="auto">
            <a:xfrm>
              <a:off x="8078868" y="5238076"/>
              <a:ext cx="720521" cy="72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9671" tIns="34840" rIns="69671" bIns="3484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96634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753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3</a:t>
              </a:r>
              <a:endParaRPr lang="zh-CN" altLang="en-US" sz="1753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139" name="直接连接符 138">
              <a:extLst>
                <a:ext uri="{FF2B5EF4-FFF2-40B4-BE49-F238E27FC236}">
                  <a16:creationId xmlns:a16="http://schemas.microsoft.com/office/drawing/2014/main" id="{A07B91A6-D828-43BD-875A-70AD7C7E87A0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6841453" y="5607977"/>
              <a:ext cx="224897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140" name="组合 139"/>
            <p:cNvGrpSpPr/>
            <p:nvPr/>
          </p:nvGrpSpPr>
          <p:grpSpPr>
            <a:xfrm>
              <a:off x="5715559" y="5222116"/>
              <a:ext cx="1249637" cy="2082637"/>
              <a:chOff x="5550556" y="2091094"/>
              <a:chExt cx="1249637" cy="2082637"/>
            </a:xfrm>
          </p:grpSpPr>
          <p:sp>
            <p:nvSpPr>
              <p:cNvPr id="141" name="矩形 140">
                <a:extLst>
                  <a:ext uri="{FF2B5EF4-FFF2-40B4-BE49-F238E27FC236}">
                    <a16:creationId xmlns:a16="http://schemas.microsoft.com/office/drawing/2014/main" id="{73E74781-157E-4591-ABF1-407A64C0C17B}"/>
                  </a:ext>
                </a:extLst>
              </p:cNvPr>
              <p:cNvSpPr/>
              <p:nvPr/>
            </p:nvSpPr>
            <p:spPr bwMode="auto">
              <a:xfrm>
                <a:off x="5806624" y="2091094"/>
                <a:ext cx="720000" cy="720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9671" tIns="34840" rIns="69671" bIns="3484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96634" fontAlgn="t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753" dirty="0">
                    <a:solidFill>
                      <a:prstClr val="black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F</a:t>
                </a:r>
                <a:endParaRPr lang="zh-CN" altLang="en-US" sz="1753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grpSp>
            <p:nvGrpSpPr>
              <p:cNvPr id="142" name="组合 141"/>
              <p:cNvGrpSpPr/>
              <p:nvPr/>
            </p:nvGrpSpPr>
            <p:grpSpPr>
              <a:xfrm>
                <a:off x="6122295" y="2811094"/>
                <a:ext cx="90000" cy="728330"/>
                <a:chOff x="6122295" y="2811094"/>
                <a:chExt cx="90000" cy="728330"/>
              </a:xfrm>
            </p:grpSpPr>
            <p:sp>
              <p:nvSpPr>
                <p:cNvPr id="146" name="椭圆 145">
                  <a:extLst>
                    <a:ext uri="{FF2B5EF4-FFF2-40B4-BE49-F238E27FC236}">
                      <a16:creationId xmlns:a16="http://schemas.microsoft.com/office/drawing/2014/main" id="{F17E8A4F-0B4E-4F7E-9D06-BE4284DFA252}"/>
                    </a:ext>
                  </a:extLst>
                </p:cNvPr>
                <p:cNvSpPr/>
                <p:nvPr/>
              </p:nvSpPr>
              <p:spPr bwMode="auto">
                <a:xfrm>
                  <a:off x="6122295" y="3449424"/>
                  <a:ext cx="90000" cy="90000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 w="3175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52261" tIns="26131" rIns="52261" bIns="2613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96634" fontAlgn="t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838" dirty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cxnSp>
              <p:nvCxnSpPr>
                <p:cNvPr id="147" name="连接符: 肘形 19">
                  <a:extLst>
                    <a:ext uri="{FF2B5EF4-FFF2-40B4-BE49-F238E27FC236}">
                      <a16:creationId xmlns:a16="http://schemas.microsoft.com/office/drawing/2014/main" id="{241CB3EE-AA5C-4A28-A4A3-395046A1DDB7}"/>
                    </a:ext>
                  </a:extLst>
                </p:cNvPr>
                <p:cNvCxnSpPr>
                  <a:cxnSpLocks/>
                  <a:stCxn id="141" idx="2"/>
                  <a:endCxn id="146" idx="0"/>
                </p:cNvCxnSpPr>
                <p:nvPr/>
              </p:nvCxnSpPr>
              <p:spPr>
                <a:xfrm rot="16200000" flipH="1">
                  <a:off x="5847794" y="3129923"/>
                  <a:ext cx="638330" cy="671"/>
                </a:xfrm>
                <a:prstGeom prst="bentConnector3">
                  <a:avLst>
                    <a:gd name="adj1" fmla="val 50000"/>
                  </a:avLst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5" name="TextBox 108">
                <a:extLst>
                  <a:ext uri="{FF2B5EF4-FFF2-40B4-BE49-F238E27FC236}">
                    <a16:creationId xmlns:a16="http://schemas.microsoft.com/office/drawing/2014/main" id="{5EDBEDD4-150C-4255-8109-3D278DF18A58}"/>
                  </a:ext>
                </a:extLst>
              </p:cNvPr>
              <p:cNvSpPr txBox="1"/>
              <p:nvPr/>
            </p:nvSpPr>
            <p:spPr>
              <a:xfrm>
                <a:off x="5550556" y="3529394"/>
                <a:ext cx="1249637" cy="644337"/>
              </a:xfrm>
              <a:prstGeom prst="rect">
                <a:avLst/>
              </a:prstGeom>
              <a:noFill/>
            </p:spPr>
            <p:txBody>
              <a:bodyPr wrap="none" lIns="68306" tIns="34152" rIns="68306" bIns="34152" rtlCol="0">
                <a:spAutoFit/>
              </a:bodyPr>
              <a:lstStyle/>
              <a:p>
                <a:r>
                  <a:rPr lang="en-US" altLang="zh-CN" sz="914" b="1" dirty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For Connector:</a:t>
                </a:r>
              </a:p>
              <a:p>
                <a:r>
                  <a:rPr lang="en-US" altLang="zh-CN" sz="914" dirty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F: FTP</a:t>
                </a:r>
              </a:p>
              <a:p>
                <a:r>
                  <a:rPr lang="en-US" altLang="zh-CN" sz="914" dirty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/: UTP</a:t>
                </a:r>
              </a:p>
            </p:txBody>
          </p:sp>
        </p:grpSp>
        <p:grpSp>
          <p:nvGrpSpPr>
            <p:cNvPr id="148" name="组合 147"/>
            <p:cNvGrpSpPr/>
            <p:nvPr/>
          </p:nvGrpSpPr>
          <p:grpSpPr>
            <a:xfrm>
              <a:off x="7465971" y="5958076"/>
              <a:ext cx="90000" cy="276293"/>
              <a:chOff x="4468971" y="2807581"/>
              <a:chExt cx="90000" cy="276293"/>
            </a:xfrm>
          </p:grpSpPr>
          <p:cxnSp>
            <p:nvCxnSpPr>
              <p:cNvPr id="149" name="直接连接符 148">
                <a:extLst>
                  <a:ext uri="{FF2B5EF4-FFF2-40B4-BE49-F238E27FC236}">
                    <a16:creationId xmlns:a16="http://schemas.microsoft.com/office/drawing/2014/main" id="{2A6807A2-4246-490F-8D36-A18D887ED85A}"/>
                  </a:ext>
                </a:extLst>
              </p:cNvPr>
              <p:cNvCxnSpPr>
                <a:endCxn id="150" idx="4"/>
              </p:cNvCxnSpPr>
              <p:nvPr/>
            </p:nvCxnSpPr>
            <p:spPr bwMode="auto">
              <a:xfrm>
                <a:off x="4511415" y="2807581"/>
                <a:ext cx="2556" cy="276293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50" name="椭圆 149">
                <a:extLst>
                  <a:ext uri="{FF2B5EF4-FFF2-40B4-BE49-F238E27FC236}">
                    <a16:creationId xmlns:a16="http://schemas.microsoft.com/office/drawing/2014/main" id="{A4C73826-D02F-497B-A8D7-9E32159FF6D4}"/>
                  </a:ext>
                </a:extLst>
              </p:cNvPr>
              <p:cNvSpPr/>
              <p:nvPr/>
            </p:nvSpPr>
            <p:spPr bwMode="auto">
              <a:xfrm>
                <a:off x="4468971" y="2993874"/>
                <a:ext cx="90000" cy="90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52261" tIns="26131" rIns="52261" bIns="26131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696634" fontAlgn="t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38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151" name="TextBox 108">
              <a:extLst>
                <a:ext uri="{FF2B5EF4-FFF2-40B4-BE49-F238E27FC236}">
                  <a16:creationId xmlns:a16="http://schemas.microsoft.com/office/drawing/2014/main" id="{F364760B-ADE4-4C5B-97E1-14CA6B04A1EF}"/>
                </a:ext>
              </a:extLst>
            </p:cNvPr>
            <p:cNvSpPr txBox="1"/>
            <p:nvPr/>
          </p:nvSpPr>
          <p:spPr>
            <a:xfrm>
              <a:off x="7040898" y="6213329"/>
              <a:ext cx="919377" cy="275118"/>
            </a:xfrm>
            <a:prstGeom prst="rect">
              <a:avLst/>
            </a:prstGeom>
            <a:noFill/>
          </p:spPr>
          <p:txBody>
            <a:bodyPr wrap="none" lIns="68306" tIns="34152" rIns="68306" bIns="34152" rtlCol="0">
              <a:spAutoFit/>
            </a:bodyPr>
            <a:lstStyle/>
            <a:p>
              <a:r>
                <a:rPr lang="en-US" altLang="zh-CN" sz="914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Category :</a:t>
              </a:r>
            </a:p>
          </p:txBody>
        </p:sp>
        <p:sp>
          <p:nvSpPr>
            <p:cNvPr id="152" name="TextBox 108">
              <a:extLst>
                <a:ext uri="{FF2B5EF4-FFF2-40B4-BE49-F238E27FC236}">
                  <a16:creationId xmlns:a16="http://schemas.microsoft.com/office/drawing/2014/main" id="{5EDBEDD4-150C-4255-8109-3D278DF18A58}"/>
                </a:ext>
              </a:extLst>
            </p:cNvPr>
            <p:cNvSpPr txBox="1"/>
            <p:nvPr/>
          </p:nvSpPr>
          <p:spPr>
            <a:xfrm>
              <a:off x="7040898" y="6406782"/>
              <a:ext cx="849958" cy="459727"/>
            </a:xfrm>
            <a:prstGeom prst="rect">
              <a:avLst/>
            </a:prstGeom>
            <a:noFill/>
          </p:spPr>
          <p:txBody>
            <a:bodyPr wrap="none" lIns="68306" tIns="34152" rIns="68306" bIns="34152" rtlCol="0">
              <a:spAutoFit/>
            </a:bodyPr>
            <a:lstStyle/>
            <a:p>
              <a:r>
                <a:rPr lang="en-US" altLang="zh-CN" sz="914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6: CAT6</a:t>
              </a:r>
            </a:p>
            <a:p>
              <a:r>
                <a:rPr lang="en-US" altLang="zh-CN" sz="914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5E: CAT5E</a:t>
              </a:r>
            </a:p>
          </p:txBody>
        </p:sp>
        <p:sp>
          <p:nvSpPr>
            <p:cNvPr id="154" name="TextBox 108">
              <a:extLst>
                <a:ext uri="{FF2B5EF4-FFF2-40B4-BE49-F238E27FC236}">
                  <a16:creationId xmlns:a16="http://schemas.microsoft.com/office/drawing/2014/main" id="{F364760B-ADE4-4C5B-97E1-14CA6B04A1EF}"/>
                </a:ext>
              </a:extLst>
            </p:cNvPr>
            <p:cNvSpPr txBox="1"/>
            <p:nvPr/>
          </p:nvSpPr>
          <p:spPr>
            <a:xfrm>
              <a:off x="7102278" y="7143654"/>
              <a:ext cx="1962747" cy="275118"/>
            </a:xfrm>
            <a:prstGeom prst="rect">
              <a:avLst/>
            </a:prstGeom>
            <a:noFill/>
          </p:spPr>
          <p:txBody>
            <a:bodyPr wrap="none" lIns="68306" tIns="34152" rIns="68306" bIns="34152" rtlCol="0">
              <a:spAutoFit/>
            </a:bodyPr>
            <a:lstStyle/>
            <a:p>
              <a:r>
                <a:rPr lang="en-US" altLang="zh-CN" sz="914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Number of Golden Cross</a:t>
              </a:r>
            </a:p>
          </p:txBody>
        </p:sp>
        <p:cxnSp>
          <p:nvCxnSpPr>
            <p:cNvPr id="156" name="连接符: 肘形 19">
              <a:extLst>
                <a:ext uri="{FF2B5EF4-FFF2-40B4-BE49-F238E27FC236}">
                  <a16:creationId xmlns:a16="http://schemas.microsoft.com/office/drawing/2014/main" id="{241CB3EE-AA5C-4A28-A4A3-395046A1DDB7}"/>
                </a:ext>
              </a:extLst>
            </p:cNvPr>
            <p:cNvCxnSpPr>
              <a:cxnSpLocks/>
              <a:stCxn id="138" idx="2"/>
              <a:endCxn id="164" idx="0"/>
            </p:cNvCxnSpPr>
            <p:nvPr/>
          </p:nvCxnSpPr>
          <p:spPr>
            <a:xfrm rot="5400000">
              <a:off x="7882449" y="6514756"/>
              <a:ext cx="1113361" cy="1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7" name="矩形 156">
              <a:extLst>
                <a:ext uri="{FF2B5EF4-FFF2-40B4-BE49-F238E27FC236}">
                  <a16:creationId xmlns:a16="http://schemas.microsoft.com/office/drawing/2014/main" id="{3378F1F1-2461-4EFD-8B80-8D672269E763}"/>
                </a:ext>
              </a:extLst>
            </p:cNvPr>
            <p:cNvSpPr/>
            <p:nvPr/>
          </p:nvSpPr>
          <p:spPr bwMode="auto">
            <a:xfrm>
              <a:off x="10327353" y="5239510"/>
              <a:ext cx="720000" cy="72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9671" tIns="34840" rIns="69671" bIns="3484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96634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753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PT</a:t>
              </a:r>
              <a:endParaRPr lang="zh-CN" altLang="en-US" sz="1753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158" name="组合 157"/>
            <p:cNvGrpSpPr/>
            <p:nvPr/>
          </p:nvGrpSpPr>
          <p:grpSpPr>
            <a:xfrm>
              <a:off x="10642353" y="5959510"/>
              <a:ext cx="90000" cy="559349"/>
              <a:chOff x="4479652" y="2797024"/>
              <a:chExt cx="90000" cy="559349"/>
            </a:xfrm>
          </p:grpSpPr>
          <p:cxnSp>
            <p:nvCxnSpPr>
              <p:cNvPr id="159" name="直接连接符 158">
                <a:extLst>
                  <a:ext uri="{FF2B5EF4-FFF2-40B4-BE49-F238E27FC236}">
                    <a16:creationId xmlns:a16="http://schemas.microsoft.com/office/drawing/2014/main" id="{2A6807A2-4246-490F-8D36-A18D887ED85A}"/>
                  </a:ext>
                </a:extLst>
              </p:cNvPr>
              <p:cNvCxnSpPr>
                <a:stCxn id="157" idx="2"/>
                <a:endCxn id="160" idx="0"/>
              </p:cNvCxnSpPr>
              <p:nvPr/>
            </p:nvCxnSpPr>
            <p:spPr bwMode="auto">
              <a:xfrm>
                <a:off x="4524652" y="2797024"/>
                <a:ext cx="0" cy="469349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60" name="椭圆 159">
                <a:extLst>
                  <a:ext uri="{FF2B5EF4-FFF2-40B4-BE49-F238E27FC236}">
                    <a16:creationId xmlns:a16="http://schemas.microsoft.com/office/drawing/2014/main" id="{A4C73826-D02F-497B-A8D7-9E32159FF6D4}"/>
                  </a:ext>
                </a:extLst>
              </p:cNvPr>
              <p:cNvSpPr/>
              <p:nvPr/>
            </p:nvSpPr>
            <p:spPr bwMode="auto">
              <a:xfrm>
                <a:off x="4479652" y="3266373"/>
                <a:ext cx="90000" cy="90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52261" tIns="26131" rIns="52261" bIns="26131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696634" fontAlgn="t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38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161" name="组合 160"/>
            <p:cNvGrpSpPr/>
            <p:nvPr/>
          </p:nvGrpSpPr>
          <p:grpSpPr>
            <a:xfrm>
              <a:off x="10334299" y="6473859"/>
              <a:ext cx="1335397" cy="506099"/>
              <a:chOff x="9933694" y="2414515"/>
              <a:chExt cx="1335397" cy="506099"/>
            </a:xfrm>
          </p:grpSpPr>
          <p:sp>
            <p:nvSpPr>
              <p:cNvPr id="162" name="TextBox 108">
                <a:extLst>
                  <a:ext uri="{FF2B5EF4-FFF2-40B4-BE49-F238E27FC236}">
                    <a16:creationId xmlns:a16="http://schemas.microsoft.com/office/drawing/2014/main" id="{F364760B-ADE4-4C5B-97E1-14CA6B04A1EF}"/>
                  </a:ext>
                </a:extLst>
              </p:cNvPr>
              <p:cNvSpPr txBox="1"/>
              <p:nvPr/>
            </p:nvSpPr>
            <p:spPr>
              <a:xfrm>
                <a:off x="9933694" y="2414515"/>
                <a:ext cx="574390" cy="275118"/>
              </a:xfrm>
              <a:prstGeom prst="rect">
                <a:avLst/>
              </a:prstGeom>
              <a:noFill/>
            </p:spPr>
            <p:txBody>
              <a:bodyPr wrap="none" lIns="68306" tIns="34152" rIns="68306" bIns="34152" rtlCol="0">
                <a:spAutoFit/>
              </a:bodyPr>
              <a:lstStyle/>
              <a:p>
                <a:r>
                  <a:rPr lang="en-US" altLang="zh-CN" sz="914" b="1" dirty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Type:</a:t>
                </a:r>
              </a:p>
            </p:txBody>
          </p:sp>
          <p:sp>
            <p:nvSpPr>
              <p:cNvPr id="163" name="TextBox 108">
                <a:extLst>
                  <a:ext uri="{FF2B5EF4-FFF2-40B4-BE49-F238E27FC236}">
                    <a16:creationId xmlns:a16="http://schemas.microsoft.com/office/drawing/2014/main" id="{5EDBEDD4-150C-4255-8109-3D278DF18A58}"/>
                  </a:ext>
                </a:extLst>
              </p:cNvPr>
              <p:cNvSpPr txBox="1"/>
              <p:nvPr/>
            </p:nvSpPr>
            <p:spPr>
              <a:xfrm>
                <a:off x="9937416" y="2645496"/>
                <a:ext cx="1331675" cy="275118"/>
              </a:xfrm>
              <a:prstGeom prst="rect">
                <a:avLst/>
              </a:prstGeom>
              <a:noFill/>
            </p:spPr>
            <p:txBody>
              <a:bodyPr wrap="none" lIns="68306" tIns="34152" rIns="68306" bIns="34152" rtlCol="0">
                <a:spAutoFit/>
              </a:bodyPr>
              <a:lstStyle/>
              <a:p>
                <a:r>
                  <a:rPr lang="en-US" altLang="zh-CN" sz="914" dirty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PT: Pass Through</a:t>
                </a:r>
              </a:p>
            </p:txBody>
          </p:sp>
        </p:grpSp>
        <p:sp>
          <p:nvSpPr>
            <p:cNvPr id="164" name="椭圆 163">
              <a:extLst>
                <a:ext uri="{FF2B5EF4-FFF2-40B4-BE49-F238E27FC236}">
                  <a16:creationId xmlns:a16="http://schemas.microsoft.com/office/drawing/2014/main" id="{A4C73826-D02F-497B-A8D7-9E32159FF6D4}"/>
                </a:ext>
              </a:extLst>
            </p:cNvPr>
            <p:cNvSpPr/>
            <p:nvPr/>
          </p:nvSpPr>
          <p:spPr bwMode="auto">
            <a:xfrm>
              <a:off x="8394128" y="7071437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2261" tIns="26131" rIns="52261" bIns="26131" numCol="1" rtlCol="0" anchor="t" anchorCtr="0" compatLnSpc="1">
              <a:prstTxWarp prst="textNoShape">
                <a:avLst/>
              </a:prstTxWarp>
            </a:bodyPr>
            <a:lstStyle/>
            <a:p>
              <a:pPr defTabSz="696634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838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5" name="椭圆 164">
              <a:extLst>
                <a:ext uri="{FF2B5EF4-FFF2-40B4-BE49-F238E27FC236}">
                  <a16:creationId xmlns:a16="http://schemas.microsoft.com/office/drawing/2014/main" id="{C10ED1E5-FE82-4627-A59D-A02CA1094870}"/>
                </a:ext>
              </a:extLst>
            </p:cNvPr>
            <p:cNvSpPr/>
            <p:nvPr/>
          </p:nvSpPr>
          <p:spPr bwMode="auto">
            <a:xfrm>
              <a:off x="2885183" y="6654073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2261" tIns="26131" rIns="52261" bIns="26131" numCol="1" rtlCol="0" anchor="t" anchorCtr="0" compatLnSpc="1">
              <a:prstTxWarp prst="textNoShape">
                <a:avLst/>
              </a:prstTxWarp>
            </a:bodyPr>
            <a:lstStyle/>
            <a:p>
              <a:pPr defTabSz="696634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838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173" name="直接连接符 172">
              <a:extLst>
                <a:ext uri="{FF2B5EF4-FFF2-40B4-BE49-F238E27FC236}">
                  <a16:creationId xmlns:a16="http://schemas.microsoft.com/office/drawing/2014/main" id="{A07B91A6-D828-43BD-875A-70AD7C7E87A0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9908888" y="5585728"/>
              <a:ext cx="224897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4" name="矩形 173">
              <a:extLst>
                <a:ext uri="{FF2B5EF4-FFF2-40B4-BE49-F238E27FC236}">
                  <a16:creationId xmlns:a16="http://schemas.microsoft.com/office/drawing/2014/main" id="{1AD1CD3E-C3B5-4E95-B388-457F82E2882F}"/>
                </a:ext>
              </a:extLst>
            </p:cNvPr>
            <p:cNvSpPr/>
            <p:nvPr/>
          </p:nvSpPr>
          <p:spPr bwMode="auto">
            <a:xfrm>
              <a:off x="884549" y="5225629"/>
              <a:ext cx="720000" cy="72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9671" tIns="34840" rIns="69671" bIns="3484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96634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753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DH</a:t>
              </a:r>
              <a:endParaRPr lang="zh-CN" altLang="en-US" sz="1753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33" name="组合 32"/>
            <p:cNvGrpSpPr/>
            <p:nvPr/>
          </p:nvGrpSpPr>
          <p:grpSpPr>
            <a:xfrm>
              <a:off x="2044617" y="5225629"/>
              <a:ext cx="2934007" cy="2137581"/>
              <a:chOff x="2044617" y="5225629"/>
              <a:chExt cx="2934007" cy="2137581"/>
            </a:xfrm>
          </p:grpSpPr>
          <p:grpSp>
            <p:nvGrpSpPr>
              <p:cNvPr id="135" name="组合 134"/>
              <p:cNvGrpSpPr/>
              <p:nvPr/>
            </p:nvGrpSpPr>
            <p:grpSpPr>
              <a:xfrm>
                <a:off x="4888402" y="5942117"/>
                <a:ext cx="90222" cy="403795"/>
                <a:chOff x="4504223" y="2747635"/>
                <a:chExt cx="90000" cy="419521"/>
              </a:xfrm>
            </p:grpSpPr>
            <p:cxnSp>
              <p:nvCxnSpPr>
                <p:cNvPr id="136" name="直接连接符 135">
                  <a:extLst>
                    <a:ext uri="{FF2B5EF4-FFF2-40B4-BE49-F238E27FC236}">
                      <a16:creationId xmlns:a16="http://schemas.microsoft.com/office/drawing/2014/main" id="{2A6807A2-4246-490F-8D36-A18D887ED85A}"/>
                    </a:ext>
                  </a:extLst>
                </p:cNvPr>
                <p:cNvCxnSpPr>
                  <a:stCxn id="128" idx="2"/>
                  <a:endCxn id="137" idx="4"/>
                </p:cNvCxnSpPr>
                <p:nvPr/>
              </p:nvCxnSpPr>
              <p:spPr bwMode="auto">
                <a:xfrm>
                  <a:off x="4548459" y="2747635"/>
                  <a:ext cx="764" cy="419521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37" name="椭圆 136">
                  <a:extLst>
                    <a:ext uri="{FF2B5EF4-FFF2-40B4-BE49-F238E27FC236}">
                      <a16:creationId xmlns:a16="http://schemas.microsoft.com/office/drawing/2014/main" id="{A4C73826-D02F-497B-A8D7-9E32159FF6D4}"/>
                    </a:ext>
                  </a:extLst>
                </p:cNvPr>
                <p:cNvSpPr/>
                <p:nvPr/>
              </p:nvSpPr>
              <p:spPr bwMode="auto">
                <a:xfrm>
                  <a:off x="4504223" y="3077156"/>
                  <a:ext cx="90000" cy="90000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 w="3175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52261" tIns="26131" rIns="52261" bIns="2613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96634" fontAlgn="t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838" dirty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</p:grpSp>
          <p:grpSp>
            <p:nvGrpSpPr>
              <p:cNvPr id="32" name="组合 31"/>
              <p:cNvGrpSpPr/>
              <p:nvPr/>
            </p:nvGrpSpPr>
            <p:grpSpPr>
              <a:xfrm>
                <a:off x="2044617" y="5225629"/>
                <a:ext cx="1490783" cy="2137581"/>
                <a:chOff x="2044617" y="5225629"/>
                <a:chExt cx="1490783" cy="2137581"/>
              </a:xfrm>
            </p:grpSpPr>
            <p:sp>
              <p:nvSpPr>
                <p:cNvPr id="129" name="TextBox 26">
                  <a:extLst>
                    <a:ext uri="{FF2B5EF4-FFF2-40B4-BE49-F238E27FC236}">
                      <a16:creationId xmlns:a16="http://schemas.microsoft.com/office/drawing/2014/main" id="{F9B5DDD8-2909-47F1-A3DF-4E2DED2AAE27}"/>
                    </a:ext>
                  </a:extLst>
                </p:cNvPr>
                <p:cNvSpPr txBox="1"/>
                <p:nvPr/>
              </p:nvSpPr>
              <p:spPr>
                <a:xfrm>
                  <a:off x="2440826" y="6718873"/>
                  <a:ext cx="1034614" cy="644337"/>
                </a:xfrm>
                <a:prstGeom prst="rect">
                  <a:avLst/>
                </a:prstGeom>
                <a:noFill/>
              </p:spPr>
              <p:txBody>
                <a:bodyPr wrap="square" lIns="68306" tIns="34152" rIns="68306" bIns="34152" rtlCol="0">
                  <a:spAutoFit/>
                </a:bodyPr>
                <a:lstStyle/>
                <a:p>
                  <a:r>
                    <a:rPr lang="en-US" altLang="zh-CN" sz="914" b="1" dirty="0">
                      <a:latin typeface="Segoe UI" panose="020B0502040204020203" pitchFamily="34" charset="0"/>
                      <a:ea typeface="Segoe UI" panose="020B0502040204020203" pitchFamily="34" charset="0"/>
                      <a:cs typeface="Segoe UI" panose="020B0502040204020203" pitchFamily="34" charset="0"/>
                    </a:rPr>
                    <a:t>Catalog:</a:t>
                  </a:r>
                </a:p>
                <a:p>
                  <a:r>
                    <a:rPr lang="en-US" altLang="zh-CN" sz="914" dirty="0">
                      <a:latin typeface="Segoe UI" panose="020B0502040204020203" pitchFamily="34" charset="0"/>
                      <a:ea typeface="Segoe UI" panose="020B0502040204020203" pitchFamily="34" charset="0"/>
                      <a:cs typeface="Segoe UI" panose="020B0502040204020203" pitchFamily="34" charset="0"/>
                    </a:rPr>
                    <a:t>M: Cabling</a:t>
                  </a:r>
                </a:p>
                <a:p>
                  <a:endParaRPr lang="en-US" altLang="zh-CN" sz="914" b="1" dirty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grpSp>
              <p:nvGrpSpPr>
                <p:cNvPr id="131" name="组合 130">
                  <a:extLst>
                    <a:ext uri="{FF2B5EF4-FFF2-40B4-BE49-F238E27FC236}">
                      <a16:creationId xmlns:a16="http://schemas.microsoft.com/office/drawing/2014/main" id="{90C13028-D0C9-4F3F-AD7C-68683407906D}"/>
                    </a:ext>
                  </a:extLst>
                </p:cNvPr>
                <p:cNvGrpSpPr/>
                <p:nvPr/>
              </p:nvGrpSpPr>
              <p:grpSpPr>
                <a:xfrm>
                  <a:off x="2982846" y="5932389"/>
                  <a:ext cx="552554" cy="757214"/>
                  <a:chOff x="3091497" y="1715926"/>
                  <a:chExt cx="1035177" cy="459706"/>
                </a:xfrm>
              </p:grpSpPr>
              <p:cxnSp>
                <p:nvCxnSpPr>
                  <p:cNvPr id="132" name="直接连接符 131">
                    <a:extLst>
                      <a:ext uri="{FF2B5EF4-FFF2-40B4-BE49-F238E27FC236}">
                        <a16:creationId xmlns:a16="http://schemas.microsoft.com/office/drawing/2014/main" id="{E8EED691-0A50-453C-9412-0EC4DB5D468C}"/>
                      </a:ext>
                    </a:extLst>
                  </p:cNvPr>
                  <p:cNvCxnSpPr>
                    <a:endCxn id="165" idx="6"/>
                  </p:cNvCxnSpPr>
                  <p:nvPr/>
                </p:nvCxnSpPr>
                <p:spPr bwMode="auto">
                  <a:xfrm flipH="1">
                    <a:off x="3091497" y="2173343"/>
                    <a:ext cx="1035175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bg1">
                        <a:lumMod val="5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33" name="直接连接符 132">
                    <a:extLst>
                      <a:ext uri="{FF2B5EF4-FFF2-40B4-BE49-F238E27FC236}">
                        <a16:creationId xmlns:a16="http://schemas.microsoft.com/office/drawing/2014/main" id="{CAA1ABC5-8D16-456E-81FF-F09A8FC3D5CD}"/>
                      </a:ext>
                    </a:extLst>
                  </p:cNvPr>
                  <p:cNvCxnSpPr>
                    <a:cxnSpLocks/>
                    <a:endCxn id="126" idx="2"/>
                  </p:cNvCxnSpPr>
                  <p:nvPr/>
                </p:nvCxnSpPr>
                <p:spPr bwMode="auto">
                  <a:xfrm flipH="1" flipV="1">
                    <a:off x="4126672" y="1715926"/>
                    <a:ext cx="2" cy="45970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bg1">
                        <a:lumMod val="5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sp>
              <p:nvSpPr>
                <p:cNvPr id="175" name="矩形 174">
                  <a:extLst>
                    <a:ext uri="{FF2B5EF4-FFF2-40B4-BE49-F238E27FC236}">
                      <a16:creationId xmlns:a16="http://schemas.microsoft.com/office/drawing/2014/main" id="{EC43A425-E1DC-4C3B-AB26-C58C92A71E76}"/>
                    </a:ext>
                  </a:extLst>
                </p:cNvPr>
                <p:cNvSpPr/>
                <p:nvPr/>
              </p:nvSpPr>
              <p:spPr bwMode="auto">
                <a:xfrm>
                  <a:off x="2044617" y="5225629"/>
                  <a:ext cx="822256" cy="720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9671" tIns="34840" rIns="69671" bIns="3484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696634" fontAlgn="t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zh-CN" sz="1753" dirty="0">
                      <a:solidFill>
                        <a:prstClr val="black"/>
                      </a:solidFill>
                      <a:latin typeface="Segoe UI" panose="020B0502040204020203" pitchFamily="34" charset="0"/>
                      <a:ea typeface="Segoe UI" panose="020B0502040204020203" pitchFamily="34" charset="0"/>
                      <a:cs typeface="Segoe UI" panose="020B0502040204020203" pitchFamily="34" charset="0"/>
                    </a:rPr>
                    <a:t>PF </a:t>
                  </a:r>
                  <a:endParaRPr lang="zh-CN" altLang="en-US" sz="1753" dirty="0">
                    <a:solidFill>
                      <a:prstClr val="black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</p:grpSp>
        </p:grpSp>
        <p:cxnSp>
          <p:nvCxnSpPr>
            <p:cNvPr id="176" name="直接连接符 175">
              <a:extLst>
                <a:ext uri="{FF2B5EF4-FFF2-40B4-BE49-F238E27FC236}">
                  <a16:creationId xmlns:a16="http://schemas.microsoft.com/office/drawing/2014/main" id="{A7D45BBE-A025-451B-8320-0349DB6D9497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1692010" y="5585728"/>
              <a:ext cx="224897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7" name="TextBox 25">
              <a:extLst>
                <a:ext uri="{FF2B5EF4-FFF2-40B4-BE49-F238E27FC236}">
                  <a16:creationId xmlns:a16="http://schemas.microsoft.com/office/drawing/2014/main" id="{68C104E4-67ED-4289-9C06-DF1AEDB87DDF}"/>
                </a:ext>
              </a:extLst>
            </p:cNvPr>
            <p:cNvSpPr txBox="1"/>
            <p:nvPr/>
          </p:nvSpPr>
          <p:spPr>
            <a:xfrm>
              <a:off x="1036878" y="6173410"/>
              <a:ext cx="1903376" cy="275118"/>
            </a:xfrm>
            <a:prstGeom prst="rect">
              <a:avLst/>
            </a:prstGeom>
            <a:noFill/>
          </p:spPr>
          <p:txBody>
            <a:bodyPr wrap="square" lIns="68306" tIns="34152" rIns="68306" bIns="34152" rtlCol="0">
              <a:spAutoFit/>
            </a:bodyPr>
            <a:lstStyle/>
            <a:p>
              <a:pPr algn="ctr"/>
              <a:r>
                <a:rPr lang="en-US" altLang="zh-CN" sz="914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Public Fittings</a:t>
              </a:r>
              <a:endParaRPr lang="zh-CN" altLang="en-US" sz="914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178" name="组合 177">
              <a:extLst>
                <a:ext uri="{FF2B5EF4-FFF2-40B4-BE49-F238E27FC236}">
                  <a16:creationId xmlns:a16="http://schemas.microsoft.com/office/drawing/2014/main" id="{F0249018-8061-4788-B2A5-F43EFD4E8858}"/>
                </a:ext>
              </a:extLst>
            </p:cNvPr>
            <p:cNvGrpSpPr/>
            <p:nvPr/>
          </p:nvGrpSpPr>
          <p:grpSpPr>
            <a:xfrm>
              <a:off x="2398638" y="5936388"/>
              <a:ext cx="90000" cy="282021"/>
              <a:chOff x="2495652" y="1491630"/>
              <a:chExt cx="67500" cy="211516"/>
            </a:xfrm>
          </p:grpSpPr>
          <p:cxnSp>
            <p:nvCxnSpPr>
              <p:cNvPr id="179" name="直接连接符 178">
                <a:extLst>
                  <a:ext uri="{FF2B5EF4-FFF2-40B4-BE49-F238E27FC236}">
                    <a16:creationId xmlns:a16="http://schemas.microsoft.com/office/drawing/2014/main" id="{E5D3115B-E2FB-4AAB-B5F2-98C597AFED43}"/>
                  </a:ext>
                </a:extLst>
              </p:cNvPr>
              <p:cNvCxnSpPr/>
              <p:nvPr/>
            </p:nvCxnSpPr>
            <p:spPr bwMode="auto">
              <a:xfrm>
                <a:off x="2529402" y="1491630"/>
                <a:ext cx="0" cy="1800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80" name="椭圆 179">
                <a:extLst>
                  <a:ext uri="{FF2B5EF4-FFF2-40B4-BE49-F238E27FC236}">
                    <a16:creationId xmlns:a16="http://schemas.microsoft.com/office/drawing/2014/main" id="{C10ED1E5-FE82-4627-A59D-A02CA1094870}"/>
                  </a:ext>
                </a:extLst>
              </p:cNvPr>
              <p:cNvSpPr/>
              <p:nvPr/>
            </p:nvSpPr>
            <p:spPr bwMode="auto">
              <a:xfrm>
                <a:off x="2495652" y="1635646"/>
                <a:ext cx="67500" cy="675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52261" tIns="26131" rIns="52261" bIns="26131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696634" fontAlgn="t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38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181" name="矩形 180">
              <a:extLst>
                <a:ext uri="{FF2B5EF4-FFF2-40B4-BE49-F238E27FC236}">
                  <a16:creationId xmlns:a16="http://schemas.microsoft.com/office/drawing/2014/main" id="{3378F1F1-2461-4EFD-8B80-8D672269E763}"/>
                </a:ext>
              </a:extLst>
            </p:cNvPr>
            <p:cNvSpPr/>
            <p:nvPr/>
          </p:nvSpPr>
          <p:spPr bwMode="auto">
            <a:xfrm>
              <a:off x="8984666" y="5247977"/>
              <a:ext cx="720521" cy="72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9671" tIns="34840" rIns="69671" bIns="3484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96634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753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1</a:t>
              </a:r>
              <a:endParaRPr lang="zh-CN" altLang="en-US" sz="1753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182" name="组合 181"/>
            <p:cNvGrpSpPr/>
            <p:nvPr/>
          </p:nvGrpSpPr>
          <p:grpSpPr>
            <a:xfrm>
              <a:off x="8985637" y="6362927"/>
              <a:ext cx="1373164" cy="844095"/>
              <a:chOff x="8387159" y="3824166"/>
              <a:chExt cx="1373164" cy="844095"/>
            </a:xfrm>
          </p:grpSpPr>
          <p:sp>
            <p:nvSpPr>
              <p:cNvPr id="183" name="TextBox 108">
                <a:extLst>
                  <a:ext uri="{FF2B5EF4-FFF2-40B4-BE49-F238E27FC236}">
                    <a16:creationId xmlns:a16="http://schemas.microsoft.com/office/drawing/2014/main" id="{F364760B-ADE4-4C5B-97E1-14CA6B04A1EF}"/>
                  </a:ext>
                </a:extLst>
              </p:cNvPr>
              <p:cNvSpPr txBox="1"/>
              <p:nvPr/>
            </p:nvSpPr>
            <p:spPr>
              <a:xfrm>
                <a:off x="8387159" y="3824166"/>
                <a:ext cx="1373164" cy="459727"/>
              </a:xfrm>
              <a:prstGeom prst="rect">
                <a:avLst/>
              </a:prstGeom>
              <a:noFill/>
            </p:spPr>
            <p:txBody>
              <a:bodyPr wrap="square" lIns="68306" tIns="34152" rIns="68306" bIns="34152" rtlCol="0">
                <a:spAutoFit/>
              </a:bodyPr>
              <a:lstStyle/>
              <a:p>
                <a:r>
                  <a:rPr lang="en-US" altLang="zh-CN" sz="914" b="1" dirty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Gold Plating Thickness:</a:t>
                </a:r>
              </a:p>
            </p:txBody>
          </p:sp>
          <p:sp>
            <p:nvSpPr>
              <p:cNvPr id="184" name="TextBox 108">
                <a:extLst>
                  <a:ext uri="{FF2B5EF4-FFF2-40B4-BE49-F238E27FC236}">
                    <a16:creationId xmlns:a16="http://schemas.microsoft.com/office/drawing/2014/main" id="{5EDBEDD4-150C-4255-8109-3D278DF18A58}"/>
                  </a:ext>
                </a:extLst>
              </p:cNvPr>
              <p:cNvSpPr txBox="1"/>
              <p:nvPr/>
            </p:nvSpPr>
            <p:spPr>
              <a:xfrm>
                <a:off x="8440948" y="4208534"/>
                <a:ext cx="591219" cy="459727"/>
              </a:xfrm>
              <a:prstGeom prst="rect">
                <a:avLst/>
              </a:prstGeom>
              <a:noFill/>
            </p:spPr>
            <p:txBody>
              <a:bodyPr wrap="none" lIns="68306" tIns="34152" rIns="68306" bIns="34152" rtlCol="0">
                <a:spAutoFit/>
              </a:bodyPr>
              <a:lstStyle/>
              <a:p>
                <a:r>
                  <a:rPr lang="en-US" altLang="zh-CN" sz="914" dirty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0: 3μ</a:t>
                </a:r>
              </a:p>
              <a:p>
                <a:r>
                  <a:rPr lang="en-US" altLang="zh-CN" sz="914" dirty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1: 15μ</a:t>
                </a:r>
              </a:p>
            </p:txBody>
          </p:sp>
        </p:grpSp>
        <p:cxnSp>
          <p:nvCxnSpPr>
            <p:cNvPr id="185" name="连接符: 肘形 19">
              <a:extLst>
                <a:ext uri="{FF2B5EF4-FFF2-40B4-BE49-F238E27FC236}">
                  <a16:creationId xmlns:a16="http://schemas.microsoft.com/office/drawing/2014/main" id="{241CB3EE-AA5C-4A28-A4A3-395046A1DDB7}"/>
                </a:ext>
              </a:extLst>
            </p:cNvPr>
            <p:cNvCxnSpPr>
              <a:cxnSpLocks/>
              <a:stCxn id="181" idx="2"/>
              <a:endCxn id="186" idx="0"/>
            </p:cNvCxnSpPr>
            <p:nvPr/>
          </p:nvCxnSpPr>
          <p:spPr>
            <a:xfrm rot="5400000">
              <a:off x="9171007" y="6141897"/>
              <a:ext cx="347840" cy="1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6" name="椭圆 185">
              <a:extLst>
                <a:ext uri="{FF2B5EF4-FFF2-40B4-BE49-F238E27FC236}">
                  <a16:creationId xmlns:a16="http://schemas.microsoft.com/office/drawing/2014/main" id="{A4C73826-D02F-497B-A8D7-9E32159FF6D4}"/>
                </a:ext>
              </a:extLst>
            </p:cNvPr>
            <p:cNvSpPr/>
            <p:nvPr/>
          </p:nvSpPr>
          <p:spPr bwMode="auto">
            <a:xfrm>
              <a:off x="9299926" y="6315817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2261" tIns="26131" rIns="52261" bIns="26131" numCol="1" rtlCol="0" anchor="t" anchorCtr="0" compatLnSpc="1">
              <a:prstTxWarp prst="textNoShape">
                <a:avLst/>
              </a:prstTxWarp>
            </a:bodyPr>
            <a:lstStyle/>
            <a:p>
              <a:pPr defTabSz="696634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838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758612" y="990938"/>
            <a:ext cx="9858767" cy="2020159"/>
            <a:chOff x="-792254" y="1511147"/>
            <a:chExt cx="12937349" cy="2650992"/>
          </a:xfrm>
        </p:grpSpPr>
        <p:grpSp>
          <p:nvGrpSpPr>
            <p:cNvPr id="28" name="组合 27"/>
            <p:cNvGrpSpPr/>
            <p:nvPr/>
          </p:nvGrpSpPr>
          <p:grpSpPr>
            <a:xfrm>
              <a:off x="-792254" y="1511147"/>
              <a:ext cx="12937349" cy="2650992"/>
              <a:chOff x="-670947" y="2087581"/>
              <a:chExt cx="12937349" cy="2650992"/>
            </a:xfrm>
          </p:grpSpPr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A2A3A057-05AD-43EB-BC82-F10B9D1643C2}"/>
                  </a:ext>
                </a:extLst>
              </p:cNvPr>
              <p:cNvSpPr/>
              <p:nvPr/>
            </p:nvSpPr>
            <p:spPr bwMode="auto">
              <a:xfrm>
                <a:off x="1561114" y="2091094"/>
                <a:ext cx="822256" cy="720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9671" tIns="34840" rIns="69671" bIns="3484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96634" fontAlgn="t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753" dirty="0">
                    <a:solidFill>
                      <a:prstClr val="black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M</a:t>
                </a:r>
                <a:endParaRPr lang="zh-CN" altLang="en-US" sz="1753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3378F1F1-2461-4EFD-8B80-8D672269E763}"/>
                  </a:ext>
                </a:extLst>
              </p:cNvPr>
              <p:cNvSpPr/>
              <p:nvPr/>
            </p:nvSpPr>
            <p:spPr bwMode="auto">
              <a:xfrm>
                <a:off x="6749844" y="2103541"/>
                <a:ext cx="720000" cy="720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9671" tIns="34840" rIns="69671" bIns="3484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96634" fontAlgn="t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753" dirty="0">
                    <a:solidFill>
                      <a:prstClr val="black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6</a:t>
                </a:r>
                <a:endParaRPr lang="zh-CN" altLang="en-US" sz="1753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1" name="矩形 30">
                <a:extLst>
                  <a:ext uri="{FF2B5EF4-FFF2-40B4-BE49-F238E27FC236}">
                    <a16:creationId xmlns:a16="http://schemas.microsoft.com/office/drawing/2014/main" id="{27DC72D6-9D28-4730-B6A3-2481CE1E07AF}"/>
                  </a:ext>
                </a:extLst>
              </p:cNvPr>
              <p:cNvSpPr/>
              <p:nvPr/>
            </p:nvSpPr>
            <p:spPr bwMode="auto">
              <a:xfrm>
                <a:off x="2697760" y="2087581"/>
                <a:ext cx="1358981" cy="720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9671" tIns="34840" rIns="69671" bIns="3484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96634" fontAlgn="t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753" dirty="0">
                    <a:solidFill>
                      <a:prstClr val="black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92</a:t>
                </a:r>
                <a:endParaRPr lang="zh-CN" altLang="en-US" sz="1753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4" name="TextBox 26">
                <a:extLst>
                  <a:ext uri="{FF2B5EF4-FFF2-40B4-BE49-F238E27FC236}">
                    <a16:creationId xmlns:a16="http://schemas.microsoft.com/office/drawing/2014/main" id="{F9B5DDD8-2909-47F1-A3DF-4E2DED2AAE27}"/>
                  </a:ext>
                </a:extLst>
              </p:cNvPr>
              <p:cNvSpPr txBox="1"/>
              <p:nvPr/>
            </p:nvSpPr>
            <p:spPr>
              <a:xfrm>
                <a:off x="885330" y="3584337"/>
                <a:ext cx="1034613" cy="644337"/>
              </a:xfrm>
              <a:prstGeom prst="rect">
                <a:avLst/>
              </a:prstGeom>
              <a:noFill/>
            </p:spPr>
            <p:txBody>
              <a:bodyPr wrap="square" lIns="68306" tIns="34152" rIns="68306" bIns="34152" rtlCol="0">
                <a:spAutoFit/>
              </a:bodyPr>
              <a:lstStyle/>
              <a:p>
                <a:r>
                  <a:rPr lang="en-US" altLang="zh-CN" sz="914" b="1" dirty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Catalog:</a:t>
                </a:r>
              </a:p>
              <a:p>
                <a:r>
                  <a:rPr lang="en-US" altLang="zh-CN" sz="914" dirty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M: Cabling</a:t>
                </a:r>
              </a:p>
              <a:p>
                <a:endParaRPr lang="en-US" altLang="zh-CN" sz="914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7" name="TextBox 29">
                <a:extLst>
                  <a:ext uri="{FF2B5EF4-FFF2-40B4-BE49-F238E27FC236}">
                    <a16:creationId xmlns:a16="http://schemas.microsoft.com/office/drawing/2014/main" id="{0A3CC1DE-D08A-4E73-B1E0-B3126D5AE756}"/>
                  </a:ext>
                </a:extLst>
              </p:cNvPr>
              <p:cNvSpPr txBox="1"/>
              <p:nvPr/>
            </p:nvSpPr>
            <p:spPr>
              <a:xfrm>
                <a:off x="2263630" y="3149648"/>
                <a:ext cx="1879021" cy="1382774"/>
              </a:xfrm>
              <a:prstGeom prst="rect">
                <a:avLst/>
              </a:prstGeom>
              <a:noFill/>
            </p:spPr>
            <p:txBody>
              <a:bodyPr wrap="square" lIns="68306" tIns="34152" rIns="68306" bIns="34152" rtlCol="0">
                <a:spAutoFit/>
              </a:bodyPr>
              <a:lstStyle/>
              <a:p>
                <a:r>
                  <a:rPr lang="en-US" altLang="zh-CN" sz="914" b="1" dirty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For Cable:</a:t>
                </a:r>
                <a:endParaRPr lang="en-US" altLang="zh-CN" sz="914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  <a:p>
                <a:r>
                  <a:rPr lang="en-US" altLang="zh-CN" sz="914" dirty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92x: Network cable</a:t>
                </a:r>
              </a:p>
              <a:p>
                <a:r>
                  <a:rPr lang="en-US" altLang="zh-CN" sz="914" dirty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93x: Coaxial Cable</a:t>
                </a:r>
              </a:p>
              <a:p>
                <a:r>
                  <a:rPr lang="en-US" altLang="zh-CN" sz="914" dirty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94x: Siamese Cable</a:t>
                </a:r>
              </a:p>
              <a:p>
                <a:r>
                  <a:rPr lang="en-US" altLang="zh-CN" sz="914" dirty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96x: Plastic Optical Fiber cable</a:t>
                </a:r>
              </a:p>
              <a:p>
                <a:r>
                  <a:rPr lang="en-US" altLang="zh-CN" sz="914" dirty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98x: Special Cable</a:t>
                </a:r>
              </a:p>
            </p:txBody>
          </p:sp>
          <p:grpSp>
            <p:nvGrpSpPr>
              <p:cNvPr id="16" name="组合 15">
                <a:extLst>
                  <a:ext uri="{FF2B5EF4-FFF2-40B4-BE49-F238E27FC236}">
                    <a16:creationId xmlns:a16="http://schemas.microsoft.com/office/drawing/2014/main" id="{90C13028-D0C9-4F3F-AD7C-68683407906D}"/>
                  </a:ext>
                </a:extLst>
              </p:cNvPr>
              <p:cNvGrpSpPr/>
              <p:nvPr/>
            </p:nvGrpSpPr>
            <p:grpSpPr>
              <a:xfrm>
                <a:off x="1503690" y="2811095"/>
                <a:ext cx="471897" cy="757824"/>
                <a:chOff x="334743" y="1700388"/>
                <a:chExt cx="884074" cy="460076"/>
              </a:xfrm>
            </p:grpSpPr>
            <p:cxnSp>
              <p:nvCxnSpPr>
                <p:cNvPr id="71" name="直接连接符 70">
                  <a:extLst>
                    <a:ext uri="{FF2B5EF4-FFF2-40B4-BE49-F238E27FC236}">
                      <a16:creationId xmlns:a16="http://schemas.microsoft.com/office/drawing/2014/main" id="{CAA1ABC5-8D16-456E-81FF-F09A8FC3D5CD}"/>
                    </a:ext>
                  </a:extLst>
                </p:cNvPr>
                <p:cNvCxnSpPr>
                  <a:cxnSpLocks/>
                  <a:endCxn id="5" idx="2"/>
                </p:cNvCxnSpPr>
                <p:nvPr/>
              </p:nvCxnSpPr>
              <p:spPr bwMode="auto">
                <a:xfrm flipH="1" flipV="1">
                  <a:off x="1212538" y="1700388"/>
                  <a:ext cx="6279" cy="459706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4" name="直接连接符 73">
                  <a:extLst>
                    <a:ext uri="{FF2B5EF4-FFF2-40B4-BE49-F238E27FC236}">
                      <a16:creationId xmlns:a16="http://schemas.microsoft.com/office/drawing/2014/main" id="{16320619-55DB-4D4A-8924-7236C046EB0E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334743" y="2159866"/>
                  <a:ext cx="880934" cy="598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23" name="组合 22"/>
              <p:cNvGrpSpPr/>
              <p:nvPr/>
            </p:nvGrpSpPr>
            <p:grpSpPr>
              <a:xfrm>
                <a:off x="3332252" y="2807581"/>
                <a:ext cx="89998" cy="392845"/>
                <a:chOff x="3348886" y="2759435"/>
                <a:chExt cx="89998" cy="392845"/>
              </a:xfrm>
            </p:grpSpPr>
            <p:cxnSp>
              <p:nvCxnSpPr>
                <p:cNvPr id="83" name="直接连接符 82">
                  <a:extLst>
                    <a:ext uri="{FF2B5EF4-FFF2-40B4-BE49-F238E27FC236}">
                      <a16:creationId xmlns:a16="http://schemas.microsoft.com/office/drawing/2014/main" id="{2A6807A2-4246-490F-8D36-A18D887ED85A}"/>
                    </a:ext>
                  </a:extLst>
                </p:cNvPr>
                <p:cNvCxnSpPr>
                  <a:stCxn id="31" idx="2"/>
                </p:cNvCxnSpPr>
                <p:nvPr/>
              </p:nvCxnSpPr>
              <p:spPr bwMode="auto">
                <a:xfrm flipH="1">
                  <a:off x="3393884" y="2759435"/>
                  <a:ext cx="1" cy="392845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84" name="椭圆 83">
                  <a:extLst>
                    <a:ext uri="{FF2B5EF4-FFF2-40B4-BE49-F238E27FC236}">
                      <a16:creationId xmlns:a16="http://schemas.microsoft.com/office/drawing/2014/main" id="{A4C73826-D02F-497B-A8D7-9E32159FF6D4}"/>
                    </a:ext>
                  </a:extLst>
                </p:cNvPr>
                <p:cNvSpPr/>
                <p:nvPr/>
              </p:nvSpPr>
              <p:spPr bwMode="auto">
                <a:xfrm>
                  <a:off x="3348886" y="3062281"/>
                  <a:ext cx="89998" cy="89999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 w="3175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52261" tIns="26131" rIns="52261" bIns="2613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96634" fontAlgn="t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838" dirty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</p:grpSp>
          <p:sp>
            <p:nvSpPr>
              <p:cNvPr id="79" name="矩形 78">
                <a:extLst>
                  <a:ext uri="{FF2B5EF4-FFF2-40B4-BE49-F238E27FC236}">
                    <a16:creationId xmlns:a16="http://schemas.microsoft.com/office/drawing/2014/main" id="{3378F1F1-2461-4EFD-8B80-8D672269E763}"/>
                  </a:ext>
                </a:extLst>
              </p:cNvPr>
              <p:cNvSpPr/>
              <p:nvPr/>
            </p:nvSpPr>
            <p:spPr bwMode="auto">
              <a:xfrm>
                <a:off x="7677856" y="2103541"/>
                <a:ext cx="720521" cy="720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9671" tIns="34840" rIns="69671" bIns="3484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96634" fontAlgn="t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753" dirty="0">
                    <a:solidFill>
                      <a:prstClr val="black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U</a:t>
                </a:r>
                <a:endParaRPr lang="zh-CN" altLang="en-US" sz="1753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cxnSp>
            <p:nvCxnSpPr>
              <p:cNvPr id="80" name="直接连接符 79">
                <a:extLst>
                  <a:ext uri="{FF2B5EF4-FFF2-40B4-BE49-F238E27FC236}">
                    <a16:creationId xmlns:a16="http://schemas.microsoft.com/office/drawing/2014/main" id="{A07B91A6-D828-43BD-875A-70AD7C7E87A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6440441" y="2473442"/>
                <a:ext cx="224897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69" name="组合 68"/>
              <p:cNvGrpSpPr/>
              <p:nvPr/>
            </p:nvGrpSpPr>
            <p:grpSpPr>
              <a:xfrm>
                <a:off x="5570615" y="2087581"/>
                <a:ext cx="986683" cy="2084210"/>
                <a:chOff x="5806624" y="2091094"/>
                <a:chExt cx="986683" cy="2084210"/>
              </a:xfrm>
            </p:grpSpPr>
            <p:sp>
              <p:nvSpPr>
                <p:cNvPr id="75" name="矩形 74">
                  <a:extLst>
                    <a:ext uri="{FF2B5EF4-FFF2-40B4-BE49-F238E27FC236}">
                      <a16:creationId xmlns:a16="http://schemas.microsoft.com/office/drawing/2014/main" id="{73E74781-157E-4591-ABF1-407A64C0C17B}"/>
                    </a:ext>
                  </a:extLst>
                </p:cNvPr>
                <p:cNvSpPr/>
                <p:nvPr/>
              </p:nvSpPr>
              <p:spPr bwMode="auto">
                <a:xfrm>
                  <a:off x="5806624" y="2091094"/>
                  <a:ext cx="720000" cy="720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9671" tIns="34840" rIns="69671" bIns="3484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696634" fontAlgn="t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zh-CN" sz="1753" dirty="0">
                      <a:solidFill>
                        <a:prstClr val="black"/>
                      </a:solidFill>
                      <a:latin typeface="Segoe UI" panose="020B0502040204020203" pitchFamily="34" charset="0"/>
                      <a:ea typeface="Segoe UI" panose="020B0502040204020203" pitchFamily="34" charset="0"/>
                      <a:cs typeface="Segoe UI" panose="020B0502040204020203" pitchFamily="34" charset="0"/>
                    </a:rPr>
                    <a:t>I</a:t>
                  </a:r>
                  <a:endParaRPr lang="zh-CN" altLang="en-US" sz="1753" dirty="0">
                    <a:solidFill>
                      <a:prstClr val="black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grpSp>
              <p:nvGrpSpPr>
                <p:cNvPr id="76" name="组合 75"/>
                <p:cNvGrpSpPr/>
                <p:nvPr/>
              </p:nvGrpSpPr>
              <p:grpSpPr>
                <a:xfrm>
                  <a:off x="6142593" y="2811092"/>
                  <a:ext cx="90000" cy="726406"/>
                  <a:chOff x="6142593" y="2811092"/>
                  <a:chExt cx="90000" cy="726406"/>
                </a:xfrm>
              </p:grpSpPr>
              <p:sp>
                <p:nvSpPr>
                  <p:cNvPr id="85" name="椭圆 84">
                    <a:extLst>
                      <a:ext uri="{FF2B5EF4-FFF2-40B4-BE49-F238E27FC236}">
                        <a16:creationId xmlns:a16="http://schemas.microsoft.com/office/drawing/2014/main" id="{F17E8A4F-0B4E-4F7E-9D06-BE4284DFA25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142593" y="3447498"/>
                    <a:ext cx="90000" cy="90000"/>
                  </a:xfrm>
                  <a:prstGeom prst="ellipse">
                    <a:avLst/>
                  </a:prstGeom>
                  <a:solidFill>
                    <a:schemeClr val="bg1">
                      <a:lumMod val="50000"/>
                    </a:schemeClr>
                  </a:solidFill>
                  <a:ln w="3175" cap="flat" cmpd="sng" algn="ctr">
                    <a:solidFill>
                      <a:schemeClr val="bg1">
                        <a:lumMod val="5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52261" tIns="26131" rIns="52261" bIns="26131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96634" fontAlgn="t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 sz="838" dirty="0">
                      <a:solidFill>
                        <a:prstClr val="black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</p:txBody>
              </p:sp>
              <p:cxnSp>
                <p:nvCxnSpPr>
                  <p:cNvPr id="89" name="连接符: 肘形 19">
                    <a:extLst>
                      <a:ext uri="{FF2B5EF4-FFF2-40B4-BE49-F238E27FC236}">
                        <a16:creationId xmlns:a16="http://schemas.microsoft.com/office/drawing/2014/main" id="{241CB3EE-AA5C-4A28-A4A3-395046A1DDB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 flipH="1">
                    <a:off x="5831904" y="3162396"/>
                    <a:ext cx="704803" cy="2195"/>
                  </a:xfrm>
                  <a:prstGeom prst="bentConnector3">
                    <a:avLst>
                      <a:gd name="adj1" fmla="val 50000"/>
                    </a:avLst>
                  </a:prstGeom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7" name="组合 76"/>
                <p:cNvGrpSpPr/>
                <p:nvPr/>
              </p:nvGrpSpPr>
              <p:grpSpPr>
                <a:xfrm>
                  <a:off x="5899173" y="3522123"/>
                  <a:ext cx="894134" cy="653181"/>
                  <a:chOff x="6716727" y="2415664"/>
                  <a:chExt cx="894134" cy="653181"/>
                </a:xfrm>
              </p:grpSpPr>
              <p:sp>
                <p:nvSpPr>
                  <p:cNvPr id="78" name="TextBox 108">
                    <a:extLst>
                      <a:ext uri="{FF2B5EF4-FFF2-40B4-BE49-F238E27FC236}">
                        <a16:creationId xmlns:a16="http://schemas.microsoft.com/office/drawing/2014/main" id="{F364760B-ADE4-4C5B-97E1-14CA6B04A1EF}"/>
                      </a:ext>
                    </a:extLst>
                  </p:cNvPr>
                  <p:cNvSpPr txBox="1"/>
                  <p:nvPr/>
                </p:nvSpPr>
                <p:spPr>
                  <a:xfrm>
                    <a:off x="6716727" y="2415664"/>
                    <a:ext cx="786851" cy="275119"/>
                  </a:xfrm>
                  <a:prstGeom prst="rect">
                    <a:avLst/>
                  </a:prstGeom>
                  <a:noFill/>
                </p:spPr>
                <p:txBody>
                  <a:bodyPr wrap="none" lIns="68306" tIns="34152" rIns="68306" bIns="34152" rtlCol="0">
                    <a:spAutoFit/>
                  </a:bodyPr>
                  <a:lstStyle/>
                  <a:p>
                    <a:r>
                      <a:rPr lang="en-US" altLang="zh-CN" sz="914" b="1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rPr>
                      <a:t>Scenery:</a:t>
                    </a:r>
                  </a:p>
                </p:txBody>
              </p:sp>
              <p:sp>
                <p:nvSpPr>
                  <p:cNvPr id="81" name="TextBox 108">
                    <a:extLst>
                      <a:ext uri="{FF2B5EF4-FFF2-40B4-BE49-F238E27FC236}">
                        <a16:creationId xmlns:a16="http://schemas.microsoft.com/office/drawing/2014/main" id="{5EDBEDD4-150C-4255-8109-3D278DF18A58}"/>
                      </a:ext>
                    </a:extLst>
                  </p:cNvPr>
                  <p:cNvSpPr txBox="1"/>
                  <p:nvPr/>
                </p:nvSpPr>
                <p:spPr>
                  <a:xfrm>
                    <a:off x="6716727" y="2609117"/>
                    <a:ext cx="894134" cy="459728"/>
                  </a:xfrm>
                  <a:prstGeom prst="rect">
                    <a:avLst/>
                  </a:prstGeom>
                  <a:noFill/>
                </p:spPr>
                <p:txBody>
                  <a:bodyPr wrap="none" lIns="68306" tIns="34152" rIns="68306" bIns="34152" rtlCol="0">
                    <a:spAutoFit/>
                  </a:bodyPr>
                  <a:lstStyle/>
                  <a:p>
                    <a:r>
                      <a:rPr lang="en-US" altLang="zh-CN" sz="914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rPr>
                      <a:t>I: Indoor</a:t>
                    </a:r>
                  </a:p>
                  <a:p>
                    <a:r>
                      <a:rPr lang="en-US" altLang="zh-CN" sz="914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rPr>
                      <a:t>/: Outdoor</a:t>
                    </a:r>
                  </a:p>
                </p:txBody>
              </p:sp>
            </p:grpSp>
          </p:grpSp>
          <p:grpSp>
            <p:nvGrpSpPr>
              <p:cNvPr id="90" name="组合 89"/>
              <p:cNvGrpSpPr/>
              <p:nvPr/>
            </p:nvGrpSpPr>
            <p:grpSpPr>
              <a:xfrm>
                <a:off x="7064959" y="2823541"/>
                <a:ext cx="90000" cy="276293"/>
                <a:chOff x="4468971" y="2807581"/>
                <a:chExt cx="90000" cy="276293"/>
              </a:xfrm>
            </p:grpSpPr>
            <p:cxnSp>
              <p:nvCxnSpPr>
                <p:cNvPr id="91" name="直接连接符 90">
                  <a:extLst>
                    <a:ext uri="{FF2B5EF4-FFF2-40B4-BE49-F238E27FC236}">
                      <a16:creationId xmlns:a16="http://schemas.microsoft.com/office/drawing/2014/main" id="{2A6807A2-4246-490F-8D36-A18D887ED85A}"/>
                    </a:ext>
                  </a:extLst>
                </p:cNvPr>
                <p:cNvCxnSpPr>
                  <a:endCxn id="92" idx="4"/>
                </p:cNvCxnSpPr>
                <p:nvPr/>
              </p:nvCxnSpPr>
              <p:spPr bwMode="auto">
                <a:xfrm>
                  <a:off x="4511415" y="2807581"/>
                  <a:ext cx="2556" cy="276293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92" name="椭圆 91">
                  <a:extLst>
                    <a:ext uri="{FF2B5EF4-FFF2-40B4-BE49-F238E27FC236}">
                      <a16:creationId xmlns:a16="http://schemas.microsoft.com/office/drawing/2014/main" id="{A4C73826-D02F-497B-A8D7-9E32159FF6D4}"/>
                    </a:ext>
                  </a:extLst>
                </p:cNvPr>
                <p:cNvSpPr/>
                <p:nvPr/>
              </p:nvSpPr>
              <p:spPr bwMode="auto">
                <a:xfrm>
                  <a:off x="4468971" y="2993874"/>
                  <a:ext cx="90000" cy="90000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 w="3175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52261" tIns="26131" rIns="52261" bIns="2613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96634" fontAlgn="t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838" dirty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</p:grpSp>
          <p:sp>
            <p:nvSpPr>
              <p:cNvPr id="93" name="TextBox 108">
                <a:extLst>
                  <a:ext uri="{FF2B5EF4-FFF2-40B4-BE49-F238E27FC236}">
                    <a16:creationId xmlns:a16="http://schemas.microsoft.com/office/drawing/2014/main" id="{F364760B-ADE4-4C5B-97E1-14CA6B04A1EF}"/>
                  </a:ext>
                </a:extLst>
              </p:cNvPr>
              <p:cNvSpPr txBox="1"/>
              <p:nvPr/>
            </p:nvSpPr>
            <p:spPr>
              <a:xfrm>
                <a:off x="6639886" y="3078794"/>
                <a:ext cx="919377" cy="275118"/>
              </a:xfrm>
              <a:prstGeom prst="rect">
                <a:avLst/>
              </a:prstGeom>
              <a:noFill/>
            </p:spPr>
            <p:txBody>
              <a:bodyPr wrap="none" lIns="68306" tIns="34152" rIns="68306" bIns="34152" rtlCol="0">
                <a:spAutoFit/>
              </a:bodyPr>
              <a:lstStyle/>
              <a:p>
                <a:r>
                  <a:rPr lang="en-US" altLang="zh-CN" sz="914" b="1" dirty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Category :</a:t>
                </a:r>
              </a:p>
            </p:txBody>
          </p:sp>
          <p:sp>
            <p:nvSpPr>
              <p:cNvPr id="94" name="TextBox 108">
                <a:extLst>
                  <a:ext uri="{FF2B5EF4-FFF2-40B4-BE49-F238E27FC236}">
                    <a16:creationId xmlns:a16="http://schemas.microsoft.com/office/drawing/2014/main" id="{5EDBEDD4-150C-4255-8109-3D278DF18A58}"/>
                  </a:ext>
                </a:extLst>
              </p:cNvPr>
              <p:cNvSpPr txBox="1"/>
              <p:nvPr/>
            </p:nvSpPr>
            <p:spPr>
              <a:xfrm>
                <a:off x="6639887" y="3272248"/>
                <a:ext cx="849958" cy="1198164"/>
              </a:xfrm>
              <a:prstGeom prst="rect">
                <a:avLst/>
              </a:prstGeom>
              <a:noFill/>
            </p:spPr>
            <p:txBody>
              <a:bodyPr wrap="none" lIns="68306" tIns="34152" rIns="68306" bIns="34152" rtlCol="0">
                <a:spAutoFit/>
              </a:bodyPr>
              <a:lstStyle/>
              <a:p>
                <a:r>
                  <a:rPr lang="en-US" altLang="zh-CN" sz="914" dirty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6: CAT6</a:t>
                </a:r>
              </a:p>
              <a:p>
                <a:r>
                  <a:rPr lang="en-US" altLang="zh-CN" sz="914" dirty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5E: CAT5E</a:t>
                </a:r>
              </a:p>
              <a:p>
                <a:r>
                  <a:rPr lang="en-US" altLang="zh-CN" sz="914" dirty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59=RG59</a:t>
                </a:r>
              </a:p>
              <a:p>
                <a:r>
                  <a:rPr lang="en-US" altLang="zh-CN" sz="914" dirty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60=RG60</a:t>
                </a:r>
              </a:p>
              <a:p>
                <a:r>
                  <a:rPr lang="en-US" altLang="zh-CN" sz="914" dirty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73=75-3</a:t>
                </a:r>
              </a:p>
              <a:p>
                <a:r>
                  <a:rPr lang="en-US" altLang="zh-CN" sz="914" dirty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75=75-5</a:t>
                </a:r>
              </a:p>
            </p:txBody>
          </p:sp>
          <p:grpSp>
            <p:nvGrpSpPr>
              <p:cNvPr id="119" name="组合 118"/>
              <p:cNvGrpSpPr/>
              <p:nvPr/>
            </p:nvGrpSpPr>
            <p:grpSpPr>
              <a:xfrm>
                <a:off x="7708898" y="3672959"/>
                <a:ext cx="657951" cy="683558"/>
                <a:chOff x="8552270" y="3473603"/>
                <a:chExt cx="657951" cy="683558"/>
              </a:xfrm>
            </p:grpSpPr>
            <p:sp>
              <p:nvSpPr>
                <p:cNvPr id="97" name="TextBox 108">
                  <a:extLst>
                    <a:ext uri="{FF2B5EF4-FFF2-40B4-BE49-F238E27FC236}">
                      <a16:creationId xmlns:a16="http://schemas.microsoft.com/office/drawing/2014/main" id="{F364760B-ADE4-4C5B-97E1-14CA6B04A1EF}"/>
                    </a:ext>
                  </a:extLst>
                </p:cNvPr>
                <p:cNvSpPr txBox="1"/>
                <p:nvPr/>
              </p:nvSpPr>
              <p:spPr>
                <a:xfrm>
                  <a:off x="8552270" y="3473603"/>
                  <a:ext cx="574390" cy="275118"/>
                </a:xfrm>
                <a:prstGeom prst="rect">
                  <a:avLst/>
                </a:prstGeom>
                <a:noFill/>
              </p:spPr>
              <p:txBody>
                <a:bodyPr wrap="none" lIns="68306" tIns="34152" rIns="68306" bIns="34152" rtlCol="0">
                  <a:spAutoFit/>
                </a:bodyPr>
                <a:lstStyle/>
                <a:p>
                  <a:r>
                    <a:rPr lang="en-US" altLang="zh-CN" sz="914" b="1" dirty="0">
                      <a:latin typeface="Segoe UI" panose="020B0502040204020203" pitchFamily="34" charset="0"/>
                      <a:ea typeface="Segoe UI" panose="020B0502040204020203" pitchFamily="34" charset="0"/>
                      <a:cs typeface="Segoe UI" panose="020B0502040204020203" pitchFamily="34" charset="0"/>
                    </a:rPr>
                    <a:t>Type:</a:t>
                  </a:r>
                </a:p>
              </p:txBody>
            </p:sp>
            <p:sp>
              <p:nvSpPr>
                <p:cNvPr id="98" name="TextBox 108">
                  <a:extLst>
                    <a:ext uri="{FF2B5EF4-FFF2-40B4-BE49-F238E27FC236}">
                      <a16:creationId xmlns:a16="http://schemas.microsoft.com/office/drawing/2014/main" id="{5EDBEDD4-150C-4255-8109-3D278DF18A58}"/>
                    </a:ext>
                  </a:extLst>
                </p:cNvPr>
                <p:cNvSpPr txBox="1"/>
                <p:nvPr/>
              </p:nvSpPr>
              <p:spPr>
                <a:xfrm>
                  <a:off x="8576931" y="3697434"/>
                  <a:ext cx="633290" cy="459727"/>
                </a:xfrm>
                <a:prstGeom prst="rect">
                  <a:avLst/>
                </a:prstGeom>
                <a:noFill/>
              </p:spPr>
              <p:txBody>
                <a:bodyPr wrap="none" lIns="68306" tIns="34152" rIns="68306" bIns="34152" rtlCol="0">
                  <a:spAutoFit/>
                </a:bodyPr>
                <a:lstStyle/>
                <a:p>
                  <a:r>
                    <a:rPr lang="en-US" altLang="zh-CN" sz="914" dirty="0">
                      <a:latin typeface="Segoe UI" panose="020B0502040204020203" pitchFamily="34" charset="0"/>
                      <a:ea typeface="Segoe UI" panose="020B0502040204020203" pitchFamily="34" charset="0"/>
                      <a:cs typeface="Segoe UI" panose="020B0502040204020203" pitchFamily="34" charset="0"/>
                    </a:rPr>
                    <a:t>U: UTP</a:t>
                  </a:r>
                </a:p>
                <a:p>
                  <a:r>
                    <a:rPr lang="en-US" altLang="zh-CN" sz="914" dirty="0">
                      <a:latin typeface="Segoe UI" panose="020B0502040204020203" pitchFamily="34" charset="0"/>
                      <a:ea typeface="Segoe UI" panose="020B0502040204020203" pitchFamily="34" charset="0"/>
                      <a:cs typeface="Segoe UI" panose="020B0502040204020203" pitchFamily="34" charset="0"/>
                    </a:rPr>
                    <a:t>F: FTP</a:t>
                  </a:r>
                </a:p>
              </p:txBody>
            </p:sp>
          </p:grpSp>
          <p:cxnSp>
            <p:nvCxnSpPr>
              <p:cNvPr id="100" name="连接符: 肘形 19">
                <a:extLst>
                  <a:ext uri="{FF2B5EF4-FFF2-40B4-BE49-F238E27FC236}">
                    <a16:creationId xmlns:a16="http://schemas.microsoft.com/office/drawing/2014/main" id="{241CB3EE-AA5C-4A28-A4A3-395046A1DDB7}"/>
                  </a:ext>
                </a:extLst>
              </p:cNvPr>
              <p:cNvCxnSpPr>
                <a:cxnSpLocks/>
                <a:stCxn id="79" idx="2"/>
                <a:endCxn id="108" idx="0"/>
              </p:cNvCxnSpPr>
              <p:nvPr/>
            </p:nvCxnSpPr>
            <p:spPr>
              <a:xfrm rot="5400000">
                <a:off x="7636363" y="3225295"/>
                <a:ext cx="803509" cy="1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2" name="组合 101"/>
              <p:cNvGrpSpPr/>
              <p:nvPr/>
            </p:nvGrpSpPr>
            <p:grpSpPr>
              <a:xfrm>
                <a:off x="10241341" y="2833442"/>
                <a:ext cx="90000" cy="316206"/>
                <a:chOff x="4479652" y="2805491"/>
                <a:chExt cx="90000" cy="316206"/>
              </a:xfrm>
            </p:grpSpPr>
            <p:cxnSp>
              <p:nvCxnSpPr>
                <p:cNvPr id="103" name="直接连接符 102">
                  <a:extLst>
                    <a:ext uri="{FF2B5EF4-FFF2-40B4-BE49-F238E27FC236}">
                      <a16:creationId xmlns:a16="http://schemas.microsoft.com/office/drawing/2014/main" id="{2A6807A2-4246-490F-8D36-A18D887ED85A}"/>
                    </a:ext>
                  </a:extLst>
                </p:cNvPr>
                <p:cNvCxnSpPr/>
                <p:nvPr/>
              </p:nvCxnSpPr>
              <p:spPr bwMode="auto">
                <a:xfrm>
                  <a:off x="4524652" y="2805491"/>
                  <a:ext cx="0" cy="250435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04" name="椭圆 103">
                  <a:extLst>
                    <a:ext uri="{FF2B5EF4-FFF2-40B4-BE49-F238E27FC236}">
                      <a16:creationId xmlns:a16="http://schemas.microsoft.com/office/drawing/2014/main" id="{A4C73826-D02F-497B-A8D7-9E32159FF6D4}"/>
                    </a:ext>
                  </a:extLst>
                </p:cNvPr>
                <p:cNvSpPr/>
                <p:nvPr/>
              </p:nvSpPr>
              <p:spPr bwMode="auto">
                <a:xfrm>
                  <a:off x="4479652" y="3031696"/>
                  <a:ext cx="90000" cy="90001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 w="3175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52261" tIns="26131" rIns="52261" bIns="2613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96634" fontAlgn="t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838" dirty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</p:grpSp>
          <p:grpSp>
            <p:nvGrpSpPr>
              <p:cNvPr id="24" name="组合 23"/>
              <p:cNvGrpSpPr/>
              <p:nvPr/>
            </p:nvGrpSpPr>
            <p:grpSpPr>
              <a:xfrm>
                <a:off x="9802479" y="3149114"/>
                <a:ext cx="1725043" cy="1589459"/>
                <a:chOff x="9802886" y="2224305"/>
                <a:chExt cx="1725043" cy="1589459"/>
              </a:xfrm>
            </p:grpSpPr>
            <p:sp>
              <p:nvSpPr>
                <p:cNvPr id="105" name="TextBox 108">
                  <a:extLst>
                    <a:ext uri="{FF2B5EF4-FFF2-40B4-BE49-F238E27FC236}">
                      <a16:creationId xmlns:a16="http://schemas.microsoft.com/office/drawing/2014/main" id="{F364760B-ADE4-4C5B-97E1-14CA6B04A1EF}"/>
                    </a:ext>
                  </a:extLst>
                </p:cNvPr>
                <p:cNvSpPr txBox="1"/>
                <p:nvPr/>
              </p:nvSpPr>
              <p:spPr>
                <a:xfrm>
                  <a:off x="9917572" y="2224305"/>
                  <a:ext cx="1117112" cy="275118"/>
                </a:xfrm>
                <a:prstGeom prst="rect">
                  <a:avLst/>
                </a:prstGeom>
                <a:noFill/>
              </p:spPr>
              <p:txBody>
                <a:bodyPr wrap="none" lIns="68306" tIns="34152" rIns="68306" bIns="34152" rtlCol="0">
                  <a:spAutoFit/>
                </a:bodyPr>
                <a:lstStyle/>
                <a:p>
                  <a:r>
                    <a:rPr lang="en-US" altLang="zh-CN" sz="914" b="1" dirty="0">
                      <a:latin typeface="Segoe UI" panose="020B0502040204020203" pitchFamily="34" charset="0"/>
                      <a:ea typeface="Segoe UI" panose="020B0502040204020203" pitchFamily="34" charset="0"/>
                      <a:cs typeface="Segoe UI" panose="020B0502040204020203" pitchFamily="34" charset="0"/>
                    </a:rPr>
                    <a:t>Certification:</a:t>
                  </a:r>
                </a:p>
              </p:txBody>
            </p:sp>
            <p:sp>
              <p:nvSpPr>
                <p:cNvPr id="106" name="TextBox 108">
                  <a:extLst>
                    <a:ext uri="{FF2B5EF4-FFF2-40B4-BE49-F238E27FC236}">
                      <a16:creationId xmlns:a16="http://schemas.microsoft.com/office/drawing/2014/main" id="{5EDBEDD4-150C-4255-8109-3D278DF18A58}"/>
                    </a:ext>
                  </a:extLst>
                </p:cNvPr>
                <p:cNvSpPr txBox="1"/>
                <p:nvPr/>
              </p:nvSpPr>
              <p:spPr>
                <a:xfrm>
                  <a:off x="9802886" y="2430990"/>
                  <a:ext cx="1725043" cy="1382774"/>
                </a:xfrm>
                <a:prstGeom prst="rect">
                  <a:avLst/>
                </a:prstGeom>
                <a:noFill/>
              </p:spPr>
              <p:txBody>
                <a:bodyPr wrap="none" lIns="68306" tIns="34152" rIns="68306" bIns="34152" rtlCol="0">
                  <a:spAutoFit/>
                </a:bodyPr>
                <a:lstStyle/>
                <a:p>
                  <a:r>
                    <a:rPr lang="en-US" altLang="zh-CN" sz="914" dirty="0">
                      <a:latin typeface="Segoe UI" panose="020B0502040204020203" pitchFamily="34" charset="0"/>
                      <a:ea typeface="Segoe UI" panose="020B0502040204020203" pitchFamily="34" charset="0"/>
                      <a:cs typeface="Segoe UI" panose="020B0502040204020203" pitchFamily="34" charset="0"/>
                    </a:rPr>
                    <a:t>X=U: UL</a:t>
                  </a:r>
                </a:p>
                <a:p>
                  <a:r>
                    <a:rPr lang="en-US" altLang="zh-CN" sz="914" dirty="0">
                      <a:latin typeface="Segoe UI" panose="020B0502040204020203" pitchFamily="34" charset="0"/>
                      <a:ea typeface="Segoe UI" panose="020B0502040204020203" pitchFamily="34" charset="0"/>
                      <a:cs typeface="Segoe UI" panose="020B0502040204020203" pitchFamily="34" charset="0"/>
                    </a:rPr>
                    <a:t>X=C: CPR</a:t>
                  </a:r>
                </a:p>
                <a:p>
                  <a:r>
                    <a:rPr lang="en-US" altLang="zh-CN" sz="914" dirty="0">
                      <a:latin typeface="Segoe UI" panose="020B0502040204020203" pitchFamily="34" charset="0"/>
                      <a:ea typeface="Segoe UI" panose="020B0502040204020203" pitchFamily="34" charset="0"/>
                      <a:cs typeface="Segoe UI" panose="020B0502040204020203" pitchFamily="34" charset="0"/>
                    </a:rPr>
                    <a:t>X=A: ANSI/TIA 568-C.2</a:t>
                  </a:r>
                </a:p>
                <a:p>
                  <a:r>
                    <a:rPr lang="en-US" altLang="zh-CN" sz="914" dirty="0">
                      <a:latin typeface="Segoe UI" panose="020B0502040204020203" pitchFamily="34" charset="0"/>
                      <a:ea typeface="Segoe UI" panose="020B0502040204020203" pitchFamily="34" charset="0"/>
                      <a:cs typeface="Segoe UI" panose="020B0502040204020203" pitchFamily="34" charset="0"/>
                    </a:rPr>
                    <a:t>Y=Y: YD/T 1019-2013</a:t>
                  </a:r>
                </a:p>
                <a:p>
                  <a:r>
                    <a:rPr lang="en-US" altLang="zh-CN" sz="914" dirty="0">
                      <a:latin typeface="Segoe UI" panose="020B0502040204020203" pitchFamily="34" charset="0"/>
                      <a:ea typeface="Segoe UI" panose="020B0502040204020203" pitchFamily="34" charset="0"/>
                      <a:cs typeface="Segoe UI" panose="020B0502040204020203" pitchFamily="34" charset="0"/>
                    </a:rPr>
                    <a:t>Y=R: CMR</a:t>
                  </a:r>
                </a:p>
                <a:p>
                  <a:r>
                    <a:rPr lang="en-US" altLang="zh-CN" sz="914" dirty="0">
                      <a:latin typeface="Segoe UI" panose="020B0502040204020203" pitchFamily="34" charset="0"/>
                      <a:ea typeface="Segoe UI" panose="020B0502040204020203" pitchFamily="34" charset="0"/>
                      <a:cs typeface="Segoe UI" panose="020B0502040204020203" pitchFamily="34" charset="0"/>
                    </a:rPr>
                    <a:t>Y=C: </a:t>
                  </a:r>
                  <a:r>
                    <a:rPr lang="en-US" altLang="zh-CN" sz="914" dirty="0" err="1">
                      <a:latin typeface="Segoe UI" panose="020B0502040204020203" pitchFamily="34" charset="0"/>
                      <a:ea typeface="Segoe UI" panose="020B0502040204020203" pitchFamily="34" charset="0"/>
                      <a:cs typeface="Segoe UI" panose="020B0502040204020203" pitchFamily="34" charset="0"/>
                    </a:rPr>
                    <a:t>Cca</a:t>
                  </a:r>
                  <a:endParaRPr lang="en-US" altLang="zh-CN" sz="914" dirty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endParaRPr>
                </a:p>
                <a:p>
                  <a:r>
                    <a:rPr lang="en-US" altLang="zh-CN" sz="914" dirty="0">
                      <a:latin typeface="Segoe UI" panose="020B0502040204020203" pitchFamily="34" charset="0"/>
                      <a:ea typeface="Segoe UI" panose="020B0502040204020203" pitchFamily="34" charset="0"/>
                      <a:cs typeface="Segoe UI" panose="020B0502040204020203" pitchFamily="34" charset="0"/>
                    </a:rPr>
                    <a:t>Y=D: </a:t>
                  </a:r>
                  <a:r>
                    <a:rPr lang="en-US" altLang="zh-CN" sz="914" dirty="0" err="1">
                      <a:latin typeface="Segoe UI" panose="020B0502040204020203" pitchFamily="34" charset="0"/>
                      <a:ea typeface="Segoe UI" panose="020B0502040204020203" pitchFamily="34" charset="0"/>
                      <a:cs typeface="Segoe UI" panose="020B0502040204020203" pitchFamily="34" charset="0"/>
                    </a:rPr>
                    <a:t>Dca</a:t>
                  </a:r>
                  <a:endParaRPr lang="en-US" altLang="zh-CN" sz="914" dirty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</p:grpSp>
          <p:sp>
            <p:nvSpPr>
              <p:cNvPr id="108" name="椭圆 107">
                <a:extLst>
                  <a:ext uri="{FF2B5EF4-FFF2-40B4-BE49-F238E27FC236}">
                    <a16:creationId xmlns:a16="http://schemas.microsoft.com/office/drawing/2014/main" id="{A4C73826-D02F-497B-A8D7-9E32159FF6D4}"/>
                  </a:ext>
                </a:extLst>
              </p:cNvPr>
              <p:cNvSpPr/>
              <p:nvPr/>
            </p:nvSpPr>
            <p:spPr bwMode="auto">
              <a:xfrm>
                <a:off x="7993116" y="3627050"/>
                <a:ext cx="90000" cy="90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52261" tIns="26131" rIns="52261" bIns="26131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696634" fontAlgn="t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38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09" name="椭圆 108">
                <a:extLst>
                  <a:ext uri="{FF2B5EF4-FFF2-40B4-BE49-F238E27FC236}">
                    <a16:creationId xmlns:a16="http://schemas.microsoft.com/office/drawing/2014/main" id="{C10ED1E5-FE82-4627-A59D-A02CA1094870}"/>
                  </a:ext>
                </a:extLst>
              </p:cNvPr>
              <p:cNvSpPr/>
              <p:nvPr/>
            </p:nvSpPr>
            <p:spPr bwMode="auto">
              <a:xfrm>
                <a:off x="1421266" y="3512382"/>
                <a:ext cx="90001" cy="90001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52261" tIns="26131" rIns="52261" bIns="26131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696634" fontAlgn="t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38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10" name="矩形 109">
                <a:extLst>
                  <a:ext uri="{FF2B5EF4-FFF2-40B4-BE49-F238E27FC236}">
                    <a16:creationId xmlns:a16="http://schemas.microsoft.com/office/drawing/2014/main" id="{3378F1F1-2461-4EFD-8B80-8D672269E763}"/>
                  </a:ext>
                </a:extLst>
              </p:cNvPr>
              <p:cNvSpPr/>
              <p:nvPr/>
            </p:nvSpPr>
            <p:spPr bwMode="auto">
              <a:xfrm>
                <a:off x="11181909" y="2113442"/>
                <a:ext cx="720000" cy="720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9671" tIns="34840" rIns="69671" bIns="3484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96634" fontAlgn="t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753" dirty="0">
                    <a:solidFill>
                      <a:prstClr val="black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100</a:t>
                </a:r>
                <a:endParaRPr lang="zh-CN" altLang="en-US" sz="1753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grpSp>
            <p:nvGrpSpPr>
              <p:cNvPr id="111" name="组合 110"/>
              <p:cNvGrpSpPr/>
              <p:nvPr/>
            </p:nvGrpSpPr>
            <p:grpSpPr>
              <a:xfrm>
                <a:off x="11506546" y="2835532"/>
                <a:ext cx="90000" cy="276293"/>
                <a:chOff x="4525954" y="2807581"/>
                <a:chExt cx="90000" cy="276293"/>
              </a:xfrm>
            </p:grpSpPr>
            <p:cxnSp>
              <p:nvCxnSpPr>
                <p:cNvPr id="112" name="直接连接符 111">
                  <a:extLst>
                    <a:ext uri="{FF2B5EF4-FFF2-40B4-BE49-F238E27FC236}">
                      <a16:creationId xmlns:a16="http://schemas.microsoft.com/office/drawing/2014/main" id="{2A6807A2-4246-490F-8D36-A18D887ED85A}"/>
                    </a:ext>
                  </a:extLst>
                </p:cNvPr>
                <p:cNvCxnSpPr>
                  <a:endCxn id="113" idx="4"/>
                </p:cNvCxnSpPr>
                <p:nvPr/>
              </p:nvCxnSpPr>
              <p:spPr bwMode="auto">
                <a:xfrm>
                  <a:off x="4568398" y="2807581"/>
                  <a:ext cx="2556" cy="276293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13" name="椭圆 112">
                  <a:extLst>
                    <a:ext uri="{FF2B5EF4-FFF2-40B4-BE49-F238E27FC236}">
                      <a16:creationId xmlns:a16="http://schemas.microsoft.com/office/drawing/2014/main" id="{A4C73826-D02F-497B-A8D7-9E32159FF6D4}"/>
                    </a:ext>
                  </a:extLst>
                </p:cNvPr>
                <p:cNvSpPr/>
                <p:nvPr/>
              </p:nvSpPr>
              <p:spPr bwMode="auto">
                <a:xfrm>
                  <a:off x="4525954" y="2993875"/>
                  <a:ext cx="90000" cy="89999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 w="3175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52261" tIns="26131" rIns="52261" bIns="2613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96634" fontAlgn="t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838" dirty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</p:grpSp>
          <p:grpSp>
            <p:nvGrpSpPr>
              <p:cNvPr id="114" name="组合 113"/>
              <p:cNvGrpSpPr/>
              <p:nvPr/>
            </p:nvGrpSpPr>
            <p:grpSpPr>
              <a:xfrm>
                <a:off x="11384888" y="3132913"/>
                <a:ext cx="881514" cy="653180"/>
                <a:chOff x="9908900" y="3093775"/>
                <a:chExt cx="881514" cy="653180"/>
              </a:xfrm>
            </p:grpSpPr>
            <p:sp>
              <p:nvSpPr>
                <p:cNvPr id="115" name="TextBox 108">
                  <a:extLst>
                    <a:ext uri="{FF2B5EF4-FFF2-40B4-BE49-F238E27FC236}">
                      <a16:creationId xmlns:a16="http://schemas.microsoft.com/office/drawing/2014/main" id="{F364760B-ADE4-4C5B-97E1-14CA6B04A1EF}"/>
                    </a:ext>
                  </a:extLst>
                </p:cNvPr>
                <p:cNvSpPr txBox="1"/>
                <p:nvPr/>
              </p:nvSpPr>
              <p:spPr>
                <a:xfrm>
                  <a:off x="9908900" y="3093775"/>
                  <a:ext cx="723744" cy="275118"/>
                </a:xfrm>
                <a:prstGeom prst="rect">
                  <a:avLst/>
                </a:prstGeom>
                <a:noFill/>
              </p:spPr>
              <p:txBody>
                <a:bodyPr wrap="none" lIns="68306" tIns="34152" rIns="68306" bIns="34152" rtlCol="0">
                  <a:spAutoFit/>
                </a:bodyPr>
                <a:lstStyle/>
                <a:p>
                  <a:r>
                    <a:rPr lang="en-US" altLang="zh-CN" sz="914" b="1" dirty="0">
                      <a:latin typeface="Segoe UI" panose="020B0502040204020203" pitchFamily="34" charset="0"/>
                      <a:ea typeface="Segoe UI" panose="020B0502040204020203" pitchFamily="34" charset="0"/>
                      <a:cs typeface="Segoe UI" panose="020B0502040204020203" pitchFamily="34" charset="0"/>
                    </a:rPr>
                    <a:t>Length:</a:t>
                  </a:r>
                </a:p>
              </p:txBody>
            </p:sp>
            <p:sp>
              <p:nvSpPr>
                <p:cNvPr id="116" name="TextBox 108">
                  <a:extLst>
                    <a:ext uri="{FF2B5EF4-FFF2-40B4-BE49-F238E27FC236}">
                      <a16:creationId xmlns:a16="http://schemas.microsoft.com/office/drawing/2014/main" id="{5EDBEDD4-150C-4255-8109-3D278DF18A58}"/>
                    </a:ext>
                  </a:extLst>
                </p:cNvPr>
                <p:cNvSpPr txBox="1"/>
                <p:nvPr/>
              </p:nvSpPr>
              <p:spPr>
                <a:xfrm>
                  <a:off x="9908901" y="3287230"/>
                  <a:ext cx="881513" cy="459725"/>
                </a:xfrm>
                <a:prstGeom prst="rect">
                  <a:avLst/>
                </a:prstGeom>
                <a:noFill/>
              </p:spPr>
              <p:txBody>
                <a:bodyPr wrap="none" lIns="68306" tIns="34152" rIns="68306" bIns="34152" rtlCol="0">
                  <a:spAutoFit/>
                </a:bodyPr>
                <a:lstStyle/>
                <a:p>
                  <a:r>
                    <a:rPr lang="en-US" altLang="zh-CN" sz="914" dirty="0">
                      <a:latin typeface="Segoe UI" panose="020B0502040204020203" pitchFamily="34" charset="0"/>
                      <a:ea typeface="Segoe UI" panose="020B0502040204020203" pitchFamily="34" charset="0"/>
                      <a:cs typeface="Segoe UI" panose="020B0502040204020203" pitchFamily="34" charset="0"/>
                    </a:rPr>
                    <a:t>100: 100m</a:t>
                  </a:r>
                </a:p>
                <a:p>
                  <a:r>
                    <a:rPr lang="en-US" altLang="zh-CN" sz="914" dirty="0">
                      <a:latin typeface="Segoe UI" panose="020B0502040204020203" pitchFamily="34" charset="0"/>
                      <a:ea typeface="Segoe UI" panose="020B0502040204020203" pitchFamily="34" charset="0"/>
                      <a:cs typeface="Segoe UI" panose="020B0502040204020203" pitchFamily="34" charset="0"/>
                    </a:rPr>
                    <a:t>/: 305m</a:t>
                  </a:r>
                </a:p>
              </p:txBody>
            </p:sp>
          </p:grpSp>
          <p:cxnSp>
            <p:nvCxnSpPr>
              <p:cNvPr id="117" name="直接连接符 116">
                <a:extLst>
                  <a:ext uri="{FF2B5EF4-FFF2-40B4-BE49-F238E27FC236}">
                    <a16:creationId xmlns:a16="http://schemas.microsoft.com/office/drawing/2014/main" id="{A07B91A6-D828-43BD-875A-70AD7C7E87A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9507876" y="2451193"/>
                <a:ext cx="224897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66" name="矩形 65">
                <a:extLst>
                  <a:ext uri="{FF2B5EF4-FFF2-40B4-BE49-F238E27FC236}">
                    <a16:creationId xmlns:a16="http://schemas.microsoft.com/office/drawing/2014/main" id="{1AD1CD3E-C3B5-4E95-B388-457F82E2882F}"/>
                  </a:ext>
                </a:extLst>
              </p:cNvPr>
              <p:cNvSpPr/>
              <p:nvPr/>
            </p:nvSpPr>
            <p:spPr bwMode="auto">
              <a:xfrm>
                <a:off x="-670947" y="2122683"/>
                <a:ext cx="720000" cy="720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9671" tIns="34840" rIns="69671" bIns="3484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96634" fontAlgn="t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753" dirty="0">
                    <a:solidFill>
                      <a:prstClr val="black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DH</a:t>
                </a:r>
                <a:endParaRPr lang="zh-CN" altLang="en-US" sz="1753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67" name="矩形 66">
                <a:extLst>
                  <a:ext uri="{FF2B5EF4-FFF2-40B4-BE49-F238E27FC236}">
                    <a16:creationId xmlns:a16="http://schemas.microsoft.com/office/drawing/2014/main" id="{EC43A425-E1DC-4C3B-AB26-C58C92A71E76}"/>
                  </a:ext>
                </a:extLst>
              </p:cNvPr>
              <p:cNvSpPr/>
              <p:nvPr/>
            </p:nvSpPr>
            <p:spPr bwMode="auto">
              <a:xfrm>
                <a:off x="489122" y="2122683"/>
                <a:ext cx="822256" cy="720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9671" tIns="34840" rIns="69671" bIns="3484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96634" fontAlgn="t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753" dirty="0">
                    <a:solidFill>
                      <a:prstClr val="black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PF </a:t>
                </a:r>
                <a:endParaRPr lang="zh-CN" altLang="en-US" sz="1753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cxnSp>
            <p:nvCxnSpPr>
              <p:cNvPr id="68" name="直接连接符 67">
                <a:extLst>
                  <a:ext uri="{FF2B5EF4-FFF2-40B4-BE49-F238E27FC236}">
                    <a16:creationId xmlns:a16="http://schemas.microsoft.com/office/drawing/2014/main" id="{A7D45BBE-A025-451B-8320-0349DB6D949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136514" y="2482782"/>
                <a:ext cx="224897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99" name="TextBox 25">
                <a:extLst>
                  <a:ext uri="{FF2B5EF4-FFF2-40B4-BE49-F238E27FC236}">
                    <a16:creationId xmlns:a16="http://schemas.microsoft.com/office/drawing/2014/main" id="{68C104E4-67ED-4289-9C06-DF1AEDB87DDF}"/>
                  </a:ext>
                </a:extLst>
              </p:cNvPr>
              <p:cNvSpPr txBox="1"/>
              <p:nvPr/>
            </p:nvSpPr>
            <p:spPr>
              <a:xfrm>
                <a:off x="-518619" y="3038875"/>
                <a:ext cx="1903376" cy="275118"/>
              </a:xfrm>
              <a:prstGeom prst="rect">
                <a:avLst/>
              </a:prstGeom>
              <a:noFill/>
            </p:spPr>
            <p:txBody>
              <a:bodyPr wrap="square" lIns="68306" tIns="34152" rIns="68306" bIns="34152" rtlCol="0">
                <a:spAutoFit/>
              </a:bodyPr>
              <a:lstStyle/>
              <a:p>
                <a:pPr algn="ctr"/>
                <a:r>
                  <a:rPr lang="en-US" altLang="zh-CN" sz="914" b="1" dirty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Public Fittings</a:t>
                </a:r>
                <a:endParaRPr lang="zh-CN" altLang="en-US" sz="914" b="1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grpSp>
            <p:nvGrpSpPr>
              <p:cNvPr id="118" name="组合 117">
                <a:extLst>
                  <a:ext uri="{FF2B5EF4-FFF2-40B4-BE49-F238E27FC236}">
                    <a16:creationId xmlns:a16="http://schemas.microsoft.com/office/drawing/2014/main" id="{F0249018-8061-4788-B2A5-F43EFD4E8858}"/>
                  </a:ext>
                </a:extLst>
              </p:cNvPr>
              <p:cNvGrpSpPr/>
              <p:nvPr/>
            </p:nvGrpSpPr>
            <p:grpSpPr>
              <a:xfrm>
                <a:off x="834048" y="2833445"/>
                <a:ext cx="89999" cy="250432"/>
                <a:chOff x="1622984" y="1515322"/>
                <a:chExt cx="67500" cy="187824"/>
              </a:xfrm>
            </p:grpSpPr>
            <p:cxnSp>
              <p:nvCxnSpPr>
                <p:cNvPr id="120" name="直接连接符 119">
                  <a:extLst>
                    <a:ext uri="{FF2B5EF4-FFF2-40B4-BE49-F238E27FC236}">
                      <a16:creationId xmlns:a16="http://schemas.microsoft.com/office/drawing/2014/main" id="{E5D3115B-E2FB-4AAB-B5F2-98C597AFED43}"/>
                    </a:ext>
                  </a:extLst>
                </p:cNvPr>
                <p:cNvCxnSpPr/>
                <p:nvPr/>
              </p:nvCxnSpPr>
              <p:spPr bwMode="auto">
                <a:xfrm>
                  <a:off x="1663535" y="1515322"/>
                  <a:ext cx="0" cy="180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21" name="椭圆 120">
                  <a:extLst>
                    <a:ext uri="{FF2B5EF4-FFF2-40B4-BE49-F238E27FC236}">
                      <a16:creationId xmlns:a16="http://schemas.microsoft.com/office/drawing/2014/main" id="{C10ED1E5-FE82-4627-A59D-A02CA1094870}"/>
                    </a:ext>
                  </a:extLst>
                </p:cNvPr>
                <p:cNvSpPr/>
                <p:nvPr/>
              </p:nvSpPr>
              <p:spPr bwMode="auto">
                <a:xfrm>
                  <a:off x="1622984" y="1635646"/>
                  <a:ext cx="67500" cy="67500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 w="3175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52261" tIns="26131" rIns="52261" bIns="2613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96634" fontAlgn="t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838" dirty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</p:grpSp>
          <p:sp>
            <p:nvSpPr>
              <p:cNvPr id="88" name="矩形 87">
                <a:extLst>
                  <a:ext uri="{FF2B5EF4-FFF2-40B4-BE49-F238E27FC236}">
                    <a16:creationId xmlns:a16="http://schemas.microsoft.com/office/drawing/2014/main" id="{3378F1F1-2461-4EFD-8B80-8D672269E763}"/>
                  </a:ext>
                </a:extLst>
              </p:cNvPr>
              <p:cNvSpPr/>
              <p:nvPr/>
            </p:nvSpPr>
            <p:spPr bwMode="auto">
              <a:xfrm>
                <a:off x="8583654" y="2113442"/>
                <a:ext cx="720521" cy="720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9671" tIns="34840" rIns="69671" bIns="3484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96634" fontAlgn="t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753" dirty="0">
                    <a:solidFill>
                      <a:prstClr val="black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N</a:t>
                </a:r>
                <a:endParaRPr lang="zh-CN" altLang="en-US" sz="1753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grpSp>
            <p:nvGrpSpPr>
              <p:cNvPr id="95" name="组合 94"/>
              <p:cNvGrpSpPr/>
              <p:nvPr/>
            </p:nvGrpSpPr>
            <p:grpSpPr>
              <a:xfrm>
                <a:off x="8510682" y="3199310"/>
                <a:ext cx="1307954" cy="683558"/>
                <a:chOff x="8313216" y="3795084"/>
                <a:chExt cx="1307954" cy="683558"/>
              </a:xfrm>
            </p:grpSpPr>
            <p:sp>
              <p:nvSpPr>
                <p:cNvPr id="96" name="TextBox 108">
                  <a:extLst>
                    <a:ext uri="{FF2B5EF4-FFF2-40B4-BE49-F238E27FC236}">
                      <a16:creationId xmlns:a16="http://schemas.microsoft.com/office/drawing/2014/main" id="{F364760B-ADE4-4C5B-97E1-14CA6B04A1EF}"/>
                    </a:ext>
                  </a:extLst>
                </p:cNvPr>
                <p:cNvSpPr txBox="1"/>
                <p:nvPr/>
              </p:nvSpPr>
              <p:spPr>
                <a:xfrm>
                  <a:off x="8313216" y="3795084"/>
                  <a:ext cx="875201" cy="275118"/>
                </a:xfrm>
                <a:prstGeom prst="rect">
                  <a:avLst/>
                </a:prstGeom>
                <a:noFill/>
              </p:spPr>
              <p:txBody>
                <a:bodyPr wrap="none" lIns="68306" tIns="34152" rIns="68306" bIns="34152" rtlCol="0">
                  <a:spAutoFit/>
                </a:bodyPr>
                <a:lstStyle/>
                <a:p>
                  <a:r>
                    <a:rPr lang="en-US" altLang="zh-CN" sz="914" b="1" dirty="0">
                      <a:latin typeface="Segoe UI" panose="020B0502040204020203" pitchFamily="34" charset="0"/>
                      <a:ea typeface="Segoe UI" panose="020B0502040204020203" pitchFamily="34" charset="0"/>
                      <a:cs typeface="Segoe UI" panose="020B0502040204020203" pitchFamily="34" charset="0"/>
                    </a:rPr>
                    <a:t>Standard:</a:t>
                  </a:r>
                </a:p>
              </p:txBody>
            </p:sp>
            <p:sp>
              <p:nvSpPr>
                <p:cNvPr id="122" name="TextBox 108">
                  <a:extLst>
                    <a:ext uri="{FF2B5EF4-FFF2-40B4-BE49-F238E27FC236}">
                      <a16:creationId xmlns:a16="http://schemas.microsoft.com/office/drawing/2014/main" id="{5EDBEDD4-150C-4255-8109-3D278DF18A58}"/>
                    </a:ext>
                  </a:extLst>
                </p:cNvPr>
                <p:cNvSpPr txBox="1"/>
                <p:nvPr/>
              </p:nvSpPr>
              <p:spPr>
                <a:xfrm>
                  <a:off x="8337877" y="4018915"/>
                  <a:ext cx="1283293" cy="459727"/>
                </a:xfrm>
                <a:prstGeom prst="rect">
                  <a:avLst/>
                </a:prstGeom>
                <a:noFill/>
              </p:spPr>
              <p:txBody>
                <a:bodyPr wrap="none" lIns="68306" tIns="34152" rIns="68306" bIns="34152" rtlCol="0">
                  <a:spAutoFit/>
                </a:bodyPr>
                <a:lstStyle/>
                <a:p>
                  <a:r>
                    <a:rPr lang="en-US" altLang="zh-CN" sz="914" dirty="0">
                      <a:latin typeface="Segoe UI" panose="020B0502040204020203" pitchFamily="34" charset="0"/>
                      <a:ea typeface="Segoe UI" panose="020B0502040204020203" pitchFamily="34" charset="0"/>
                      <a:cs typeface="Segoe UI" panose="020B0502040204020203" pitchFamily="34" charset="0"/>
                    </a:rPr>
                    <a:t>N: Not Standard</a:t>
                  </a:r>
                </a:p>
                <a:p>
                  <a:r>
                    <a:rPr lang="en-US" altLang="zh-CN" sz="914" dirty="0">
                      <a:latin typeface="Segoe UI" panose="020B0502040204020203" pitchFamily="34" charset="0"/>
                      <a:ea typeface="Segoe UI" panose="020B0502040204020203" pitchFamily="34" charset="0"/>
                      <a:cs typeface="Segoe UI" panose="020B0502040204020203" pitchFamily="34" charset="0"/>
                    </a:rPr>
                    <a:t>/: Standard</a:t>
                  </a:r>
                </a:p>
              </p:txBody>
            </p:sp>
          </p:grpSp>
          <p:cxnSp>
            <p:nvCxnSpPr>
              <p:cNvPr id="123" name="连接符: 肘形 19">
                <a:extLst>
                  <a:ext uri="{FF2B5EF4-FFF2-40B4-BE49-F238E27FC236}">
                    <a16:creationId xmlns:a16="http://schemas.microsoft.com/office/drawing/2014/main" id="{241CB3EE-AA5C-4A28-A4A3-395046A1DDB7}"/>
                  </a:ext>
                </a:extLst>
              </p:cNvPr>
              <p:cNvCxnSpPr>
                <a:cxnSpLocks/>
                <a:stCxn id="88" idx="2"/>
              </p:cNvCxnSpPr>
              <p:nvPr/>
            </p:nvCxnSpPr>
            <p:spPr>
              <a:xfrm rot="16200000" flipH="1">
                <a:off x="8814418" y="2962938"/>
                <a:ext cx="258996" cy="1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4" name="椭圆 123">
                <a:extLst>
                  <a:ext uri="{FF2B5EF4-FFF2-40B4-BE49-F238E27FC236}">
                    <a16:creationId xmlns:a16="http://schemas.microsoft.com/office/drawing/2014/main" id="{A4C73826-D02F-497B-A8D7-9E32159FF6D4}"/>
                  </a:ext>
                </a:extLst>
              </p:cNvPr>
              <p:cNvSpPr/>
              <p:nvPr/>
            </p:nvSpPr>
            <p:spPr bwMode="auto">
              <a:xfrm>
                <a:off x="8898913" y="3069057"/>
                <a:ext cx="90001" cy="90001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52261" tIns="26131" rIns="52261" bIns="26131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696634" fontAlgn="t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38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cxnSp>
            <p:nvCxnSpPr>
              <p:cNvPr id="125" name="直接连接符 124">
                <a:extLst>
                  <a:ext uri="{FF2B5EF4-FFF2-40B4-BE49-F238E27FC236}">
                    <a16:creationId xmlns:a16="http://schemas.microsoft.com/office/drawing/2014/main" id="{A07B91A6-D828-43BD-875A-70AD7C7E87A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10786627" y="2492592"/>
                <a:ext cx="224897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88" name="矩形 187">
              <a:extLst>
                <a:ext uri="{FF2B5EF4-FFF2-40B4-BE49-F238E27FC236}">
                  <a16:creationId xmlns:a16="http://schemas.microsoft.com/office/drawing/2014/main" id="{3378F1F1-2461-4EFD-8B80-8D672269E763}"/>
                </a:ext>
              </a:extLst>
            </p:cNvPr>
            <p:cNvSpPr/>
            <p:nvPr/>
          </p:nvSpPr>
          <p:spPr bwMode="auto">
            <a:xfrm>
              <a:off x="9827074" y="1537008"/>
              <a:ext cx="720521" cy="72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9671" tIns="34840" rIns="69671" bIns="3484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96634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753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XY</a:t>
              </a:r>
              <a:endParaRPr lang="zh-CN" altLang="en-US" sz="1753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66" name="矩形 165">
            <a:extLst>
              <a:ext uri="{FF2B5EF4-FFF2-40B4-BE49-F238E27FC236}">
                <a16:creationId xmlns:a16="http://schemas.microsoft.com/office/drawing/2014/main" id="{3378F1F1-2461-4EFD-8B80-8D672269E763}"/>
              </a:ext>
            </a:extLst>
          </p:cNvPr>
          <p:cNvSpPr/>
          <p:nvPr/>
        </p:nvSpPr>
        <p:spPr bwMode="auto">
          <a:xfrm>
            <a:off x="3832262" y="4848175"/>
            <a:ext cx="548668" cy="5486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9671" tIns="34840" rIns="69671" bIns="34840" numCol="1" rtlCol="0" anchor="ctr" anchorCtr="0" compatLnSpc="1">
            <a:prstTxWarp prst="textNoShape">
              <a:avLst/>
            </a:prstTxWarp>
          </a:bodyPr>
          <a:lstStyle/>
          <a:p>
            <a:pPr algn="ctr" defTabSz="696634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753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6</a:t>
            </a:r>
            <a:endParaRPr lang="zh-CN" altLang="en-US" sz="1753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7" name="矩形 166">
            <a:extLst>
              <a:ext uri="{FF2B5EF4-FFF2-40B4-BE49-F238E27FC236}">
                <a16:creationId xmlns:a16="http://schemas.microsoft.com/office/drawing/2014/main" id="{EC43A425-E1DC-4C3B-AB26-C58C92A71E76}"/>
              </a:ext>
            </a:extLst>
          </p:cNvPr>
          <p:cNvSpPr/>
          <p:nvPr/>
        </p:nvSpPr>
        <p:spPr bwMode="auto">
          <a:xfrm>
            <a:off x="2495173" y="4848175"/>
            <a:ext cx="626591" cy="5486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9671" tIns="34840" rIns="69671" bIns="34840" numCol="1" rtlCol="0" anchor="ctr" anchorCtr="0" compatLnSpc="1">
            <a:prstTxWarp prst="textNoShape">
              <a:avLst/>
            </a:prstTxWarp>
          </a:bodyPr>
          <a:lstStyle/>
          <a:p>
            <a:pPr algn="ctr" defTabSz="696634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753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NC </a:t>
            </a:r>
            <a:endParaRPr lang="zh-CN" altLang="en-US" sz="1753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8" name="TextBox 25">
            <a:extLst>
              <a:ext uri="{FF2B5EF4-FFF2-40B4-BE49-F238E27FC236}">
                <a16:creationId xmlns:a16="http://schemas.microsoft.com/office/drawing/2014/main" id="{68C104E4-67ED-4289-9C06-DF1AEDB87DDF}"/>
              </a:ext>
            </a:extLst>
          </p:cNvPr>
          <p:cNvSpPr txBox="1"/>
          <p:nvPr/>
        </p:nvSpPr>
        <p:spPr>
          <a:xfrm>
            <a:off x="2124536" y="5617215"/>
            <a:ext cx="1450447" cy="209651"/>
          </a:xfrm>
          <a:prstGeom prst="rect">
            <a:avLst/>
          </a:prstGeom>
          <a:noFill/>
        </p:spPr>
        <p:txBody>
          <a:bodyPr wrap="square" lIns="68306" tIns="34152" rIns="68306" bIns="34152" rtlCol="0">
            <a:spAutoFit/>
          </a:bodyPr>
          <a:lstStyle/>
          <a:p>
            <a:pPr algn="ctr"/>
            <a:r>
              <a:rPr lang="en-US" altLang="zh-CN" sz="914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Network Cable</a:t>
            </a:r>
            <a:endParaRPr lang="zh-CN" altLang="en-US" sz="914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69" name="组合 168">
            <a:extLst>
              <a:ext uri="{FF2B5EF4-FFF2-40B4-BE49-F238E27FC236}">
                <a16:creationId xmlns:a16="http://schemas.microsoft.com/office/drawing/2014/main" id="{F0249018-8061-4788-B2A5-F43EFD4E8858}"/>
              </a:ext>
            </a:extLst>
          </p:cNvPr>
          <p:cNvGrpSpPr/>
          <p:nvPr/>
        </p:nvGrpSpPr>
        <p:grpSpPr>
          <a:xfrm>
            <a:off x="2764951" y="5389802"/>
            <a:ext cx="68584" cy="214911"/>
            <a:chOff x="2495652" y="1491630"/>
            <a:chExt cx="67500" cy="211516"/>
          </a:xfrm>
        </p:grpSpPr>
        <p:cxnSp>
          <p:nvCxnSpPr>
            <p:cNvPr id="170" name="直接连接符 169">
              <a:extLst>
                <a:ext uri="{FF2B5EF4-FFF2-40B4-BE49-F238E27FC236}">
                  <a16:creationId xmlns:a16="http://schemas.microsoft.com/office/drawing/2014/main" id="{E5D3115B-E2FB-4AAB-B5F2-98C597AFED43}"/>
                </a:ext>
              </a:extLst>
            </p:cNvPr>
            <p:cNvCxnSpPr/>
            <p:nvPr/>
          </p:nvCxnSpPr>
          <p:spPr bwMode="auto">
            <a:xfrm>
              <a:off x="2529402" y="1491630"/>
              <a:ext cx="0" cy="180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1" name="椭圆 170">
              <a:extLst>
                <a:ext uri="{FF2B5EF4-FFF2-40B4-BE49-F238E27FC236}">
                  <a16:creationId xmlns:a16="http://schemas.microsoft.com/office/drawing/2014/main" id="{C10ED1E5-FE82-4627-A59D-A02CA1094870}"/>
                </a:ext>
              </a:extLst>
            </p:cNvPr>
            <p:cNvSpPr/>
            <p:nvPr/>
          </p:nvSpPr>
          <p:spPr bwMode="auto">
            <a:xfrm>
              <a:off x="2495652" y="1635646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2261" tIns="26131" rIns="52261" bIns="26131" numCol="1" rtlCol="0" anchor="t" anchorCtr="0" compatLnSpc="1">
              <a:prstTxWarp prst="textNoShape">
                <a:avLst/>
              </a:prstTxWarp>
            </a:bodyPr>
            <a:lstStyle/>
            <a:p>
              <a:pPr defTabSz="696634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838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72" name="矩形 171">
            <a:extLst>
              <a:ext uri="{FF2B5EF4-FFF2-40B4-BE49-F238E27FC236}">
                <a16:creationId xmlns:a16="http://schemas.microsoft.com/office/drawing/2014/main" id="{3378F1F1-2461-4EFD-8B80-8D672269E763}"/>
              </a:ext>
            </a:extLst>
          </p:cNvPr>
          <p:cNvSpPr/>
          <p:nvPr/>
        </p:nvSpPr>
        <p:spPr bwMode="auto">
          <a:xfrm>
            <a:off x="4601764" y="4848175"/>
            <a:ext cx="549065" cy="5486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9671" tIns="34840" rIns="69671" bIns="34840" numCol="1" rtlCol="0" anchor="ctr" anchorCtr="0" compatLnSpc="1">
            <a:prstTxWarp prst="textNoShape">
              <a:avLst/>
            </a:prstTxWarp>
          </a:bodyPr>
          <a:lstStyle/>
          <a:p>
            <a:pPr algn="ctr" defTabSz="696634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753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</a:t>
            </a:r>
            <a:endParaRPr lang="zh-CN" altLang="en-US" sz="1753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87" name="直接连接符 186">
            <a:extLst>
              <a:ext uri="{FF2B5EF4-FFF2-40B4-BE49-F238E27FC236}">
                <a16:creationId xmlns:a16="http://schemas.microsoft.com/office/drawing/2014/main" id="{A07B91A6-D828-43BD-875A-70AD7C7E87A0}"/>
              </a:ext>
            </a:extLst>
          </p:cNvPr>
          <p:cNvCxnSpPr>
            <a:cxnSpLocks/>
          </p:cNvCxnSpPr>
          <p:nvPr/>
        </p:nvCxnSpPr>
        <p:spPr bwMode="auto">
          <a:xfrm flipH="1">
            <a:off x="3373082" y="5127975"/>
            <a:ext cx="17138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22" name="组合 221"/>
          <p:cNvGrpSpPr/>
          <p:nvPr/>
        </p:nvGrpSpPr>
        <p:grpSpPr>
          <a:xfrm>
            <a:off x="4072392" y="5396844"/>
            <a:ext cx="68584" cy="210546"/>
            <a:chOff x="4468971" y="2807581"/>
            <a:chExt cx="90000" cy="276293"/>
          </a:xfrm>
        </p:grpSpPr>
        <p:cxnSp>
          <p:nvCxnSpPr>
            <p:cNvPr id="223" name="直接连接符 222">
              <a:extLst>
                <a:ext uri="{FF2B5EF4-FFF2-40B4-BE49-F238E27FC236}">
                  <a16:creationId xmlns:a16="http://schemas.microsoft.com/office/drawing/2014/main" id="{2A6807A2-4246-490F-8D36-A18D887ED85A}"/>
                </a:ext>
              </a:extLst>
            </p:cNvPr>
            <p:cNvCxnSpPr>
              <a:endCxn id="224" idx="4"/>
            </p:cNvCxnSpPr>
            <p:nvPr/>
          </p:nvCxnSpPr>
          <p:spPr bwMode="auto">
            <a:xfrm>
              <a:off x="4511415" y="2807581"/>
              <a:ext cx="2556" cy="27629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24" name="椭圆 223">
              <a:extLst>
                <a:ext uri="{FF2B5EF4-FFF2-40B4-BE49-F238E27FC236}">
                  <a16:creationId xmlns:a16="http://schemas.microsoft.com/office/drawing/2014/main" id="{A4C73826-D02F-497B-A8D7-9E32159FF6D4}"/>
                </a:ext>
              </a:extLst>
            </p:cNvPr>
            <p:cNvSpPr/>
            <p:nvPr/>
          </p:nvSpPr>
          <p:spPr bwMode="auto">
            <a:xfrm>
              <a:off x="4468971" y="2993874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2261" tIns="26131" rIns="52261" bIns="26131" numCol="1" rtlCol="0" anchor="t" anchorCtr="0" compatLnSpc="1">
              <a:prstTxWarp prst="textNoShape">
                <a:avLst/>
              </a:prstTxWarp>
            </a:bodyPr>
            <a:lstStyle/>
            <a:p>
              <a:pPr defTabSz="696634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838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225" name="TextBox 108">
            <a:extLst>
              <a:ext uri="{FF2B5EF4-FFF2-40B4-BE49-F238E27FC236}">
                <a16:creationId xmlns:a16="http://schemas.microsoft.com/office/drawing/2014/main" id="{F364760B-ADE4-4C5B-97E1-14CA6B04A1EF}"/>
              </a:ext>
            </a:extLst>
          </p:cNvPr>
          <p:cNvSpPr txBox="1"/>
          <p:nvPr/>
        </p:nvSpPr>
        <p:spPr>
          <a:xfrm>
            <a:off x="3710883" y="5591357"/>
            <a:ext cx="700601" cy="209651"/>
          </a:xfrm>
          <a:prstGeom prst="rect">
            <a:avLst/>
          </a:prstGeom>
          <a:noFill/>
        </p:spPr>
        <p:txBody>
          <a:bodyPr wrap="none" lIns="68306" tIns="34152" rIns="68306" bIns="34152" rtlCol="0">
            <a:spAutoFit/>
          </a:bodyPr>
          <a:lstStyle/>
          <a:p>
            <a:r>
              <a:rPr lang="en-US" altLang="zh-CN" sz="914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Category :</a:t>
            </a:r>
          </a:p>
        </p:txBody>
      </p:sp>
      <p:sp>
        <p:nvSpPr>
          <p:cNvPr id="226" name="TextBox 108">
            <a:extLst>
              <a:ext uri="{FF2B5EF4-FFF2-40B4-BE49-F238E27FC236}">
                <a16:creationId xmlns:a16="http://schemas.microsoft.com/office/drawing/2014/main" id="{5EDBEDD4-150C-4255-8109-3D278DF18A58}"/>
              </a:ext>
            </a:extLst>
          </p:cNvPr>
          <p:cNvSpPr txBox="1"/>
          <p:nvPr/>
        </p:nvSpPr>
        <p:spPr>
          <a:xfrm>
            <a:off x="3710882" y="5738776"/>
            <a:ext cx="647701" cy="350330"/>
          </a:xfrm>
          <a:prstGeom prst="rect">
            <a:avLst/>
          </a:prstGeom>
          <a:noFill/>
        </p:spPr>
        <p:txBody>
          <a:bodyPr wrap="none" lIns="68306" tIns="34152" rIns="68306" bIns="34152" rtlCol="0">
            <a:spAutoFit/>
          </a:bodyPr>
          <a:lstStyle/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6: CAT6</a:t>
            </a: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5E: CAT5E</a:t>
            </a:r>
          </a:p>
        </p:txBody>
      </p:sp>
      <p:grpSp>
        <p:nvGrpSpPr>
          <p:cNvPr id="227" name="组合 226"/>
          <p:cNvGrpSpPr/>
          <p:nvPr/>
        </p:nvGrpSpPr>
        <p:grpSpPr>
          <a:xfrm>
            <a:off x="4625085" y="6313852"/>
            <a:ext cx="501385" cy="520898"/>
            <a:chOff x="8313216" y="3840137"/>
            <a:chExt cx="657951" cy="683558"/>
          </a:xfrm>
        </p:grpSpPr>
        <p:sp>
          <p:nvSpPr>
            <p:cNvPr id="228" name="TextBox 108">
              <a:extLst>
                <a:ext uri="{FF2B5EF4-FFF2-40B4-BE49-F238E27FC236}">
                  <a16:creationId xmlns:a16="http://schemas.microsoft.com/office/drawing/2014/main" id="{F364760B-ADE4-4C5B-97E1-14CA6B04A1EF}"/>
                </a:ext>
              </a:extLst>
            </p:cNvPr>
            <p:cNvSpPr txBox="1"/>
            <p:nvPr/>
          </p:nvSpPr>
          <p:spPr>
            <a:xfrm>
              <a:off x="8313216" y="3840137"/>
              <a:ext cx="574390" cy="275118"/>
            </a:xfrm>
            <a:prstGeom prst="rect">
              <a:avLst/>
            </a:prstGeom>
            <a:noFill/>
          </p:spPr>
          <p:txBody>
            <a:bodyPr wrap="none" lIns="68306" tIns="34152" rIns="68306" bIns="34152" rtlCol="0">
              <a:spAutoFit/>
            </a:bodyPr>
            <a:lstStyle/>
            <a:p>
              <a:r>
                <a:rPr lang="en-US" altLang="zh-CN" sz="914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Type:</a:t>
              </a:r>
            </a:p>
          </p:txBody>
        </p:sp>
        <p:sp>
          <p:nvSpPr>
            <p:cNvPr id="229" name="TextBox 108">
              <a:extLst>
                <a:ext uri="{FF2B5EF4-FFF2-40B4-BE49-F238E27FC236}">
                  <a16:creationId xmlns:a16="http://schemas.microsoft.com/office/drawing/2014/main" id="{5EDBEDD4-150C-4255-8109-3D278DF18A58}"/>
                </a:ext>
              </a:extLst>
            </p:cNvPr>
            <p:cNvSpPr txBox="1"/>
            <p:nvPr/>
          </p:nvSpPr>
          <p:spPr>
            <a:xfrm>
              <a:off x="8337877" y="4063968"/>
              <a:ext cx="633290" cy="459727"/>
            </a:xfrm>
            <a:prstGeom prst="rect">
              <a:avLst/>
            </a:prstGeom>
            <a:noFill/>
          </p:spPr>
          <p:txBody>
            <a:bodyPr wrap="none" lIns="68306" tIns="34152" rIns="68306" bIns="34152" rtlCol="0">
              <a:spAutoFit/>
            </a:bodyPr>
            <a:lstStyle/>
            <a:p>
              <a:r>
                <a:rPr lang="en-US" altLang="zh-CN" sz="914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U: UTP</a:t>
              </a:r>
            </a:p>
            <a:p>
              <a:r>
                <a:rPr lang="en-US" altLang="zh-CN" sz="914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F: FTP</a:t>
              </a:r>
            </a:p>
          </p:txBody>
        </p:sp>
      </p:grpSp>
      <p:cxnSp>
        <p:nvCxnSpPr>
          <p:cNvPr id="230" name="连接符: 肘形 19">
            <a:extLst>
              <a:ext uri="{FF2B5EF4-FFF2-40B4-BE49-F238E27FC236}">
                <a16:creationId xmlns:a16="http://schemas.microsoft.com/office/drawing/2014/main" id="{241CB3EE-AA5C-4A28-A4A3-395046A1DDB7}"/>
              </a:ext>
            </a:extLst>
          </p:cNvPr>
          <p:cNvCxnSpPr>
            <a:cxnSpLocks/>
            <a:stCxn id="172" idx="2"/>
            <a:endCxn id="232" idx="0"/>
          </p:cNvCxnSpPr>
          <p:nvPr/>
        </p:nvCxnSpPr>
        <p:spPr>
          <a:xfrm rot="5400000">
            <a:off x="4463705" y="5821056"/>
            <a:ext cx="848425" cy="1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直接连接符 230">
            <a:extLst>
              <a:ext uri="{FF2B5EF4-FFF2-40B4-BE49-F238E27FC236}">
                <a16:creationId xmlns:a16="http://schemas.microsoft.com/office/drawing/2014/main" id="{A07B91A6-D828-43BD-875A-70AD7C7E87A0}"/>
              </a:ext>
            </a:extLst>
          </p:cNvPr>
          <p:cNvCxnSpPr>
            <a:cxnSpLocks/>
          </p:cNvCxnSpPr>
          <p:nvPr/>
        </p:nvCxnSpPr>
        <p:spPr bwMode="auto">
          <a:xfrm flipH="1">
            <a:off x="7124263" y="5140484"/>
            <a:ext cx="17138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2" name="椭圆 231">
            <a:extLst>
              <a:ext uri="{FF2B5EF4-FFF2-40B4-BE49-F238E27FC236}">
                <a16:creationId xmlns:a16="http://schemas.microsoft.com/office/drawing/2014/main" id="{A4C73826-D02F-497B-A8D7-9E32159FF6D4}"/>
              </a:ext>
            </a:extLst>
          </p:cNvPr>
          <p:cNvSpPr/>
          <p:nvPr/>
        </p:nvSpPr>
        <p:spPr bwMode="auto">
          <a:xfrm>
            <a:off x="4853624" y="6245268"/>
            <a:ext cx="68584" cy="68584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2261" tIns="26131" rIns="52261" bIns="26131" numCol="1" rtlCol="0" anchor="t" anchorCtr="0" compatLnSpc="1">
            <a:prstTxWarp prst="textNoShape">
              <a:avLst/>
            </a:prstTxWarp>
          </a:bodyPr>
          <a:lstStyle/>
          <a:p>
            <a:pPr defTabSz="696634" fontAlgn="t">
              <a:spcBef>
                <a:spcPct val="0"/>
              </a:spcBef>
              <a:spcAft>
                <a:spcPct val="0"/>
              </a:spcAft>
            </a:pPr>
            <a:endParaRPr lang="zh-CN" altLang="en-US" sz="838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3" name="矩形 232">
            <a:extLst>
              <a:ext uri="{FF2B5EF4-FFF2-40B4-BE49-F238E27FC236}">
                <a16:creationId xmlns:a16="http://schemas.microsoft.com/office/drawing/2014/main" id="{3378F1F1-2461-4EFD-8B80-8D672269E763}"/>
              </a:ext>
            </a:extLst>
          </p:cNvPr>
          <p:cNvSpPr/>
          <p:nvPr/>
        </p:nvSpPr>
        <p:spPr bwMode="auto">
          <a:xfrm>
            <a:off x="7434030" y="4853641"/>
            <a:ext cx="723594" cy="5486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69671" tIns="34840" rIns="69671" bIns="34840" numCol="1" rtlCol="0" anchor="ctr" anchorCtr="0" compatLnSpc="1">
            <a:prstTxWarp prst="textNoShape">
              <a:avLst/>
            </a:prstTxWarp>
          </a:bodyPr>
          <a:lstStyle/>
          <a:p>
            <a:pPr algn="ctr" defTabSz="696634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753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305M</a:t>
            </a:r>
            <a:endParaRPr lang="zh-CN" altLang="en-US" sz="1753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34" name="组合 233"/>
          <p:cNvGrpSpPr/>
          <p:nvPr/>
        </p:nvGrpSpPr>
        <p:grpSpPr>
          <a:xfrm>
            <a:off x="7681418" y="5403903"/>
            <a:ext cx="68584" cy="210546"/>
            <a:chOff x="4489291" y="2807581"/>
            <a:chExt cx="90000" cy="276293"/>
          </a:xfrm>
        </p:grpSpPr>
        <p:cxnSp>
          <p:nvCxnSpPr>
            <p:cNvPr id="235" name="直接连接符 234">
              <a:extLst>
                <a:ext uri="{FF2B5EF4-FFF2-40B4-BE49-F238E27FC236}">
                  <a16:creationId xmlns:a16="http://schemas.microsoft.com/office/drawing/2014/main" id="{2A6807A2-4246-490F-8D36-A18D887ED85A}"/>
                </a:ext>
              </a:extLst>
            </p:cNvPr>
            <p:cNvCxnSpPr>
              <a:endCxn id="236" idx="4"/>
            </p:cNvCxnSpPr>
            <p:nvPr/>
          </p:nvCxnSpPr>
          <p:spPr bwMode="auto">
            <a:xfrm>
              <a:off x="4531735" y="2807581"/>
              <a:ext cx="2556" cy="27629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36" name="椭圆 235">
              <a:extLst>
                <a:ext uri="{FF2B5EF4-FFF2-40B4-BE49-F238E27FC236}">
                  <a16:creationId xmlns:a16="http://schemas.microsoft.com/office/drawing/2014/main" id="{A4C73826-D02F-497B-A8D7-9E32159FF6D4}"/>
                </a:ext>
              </a:extLst>
            </p:cNvPr>
            <p:cNvSpPr/>
            <p:nvPr/>
          </p:nvSpPr>
          <p:spPr bwMode="auto">
            <a:xfrm>
              <a:off x="4489291" y="2993874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2261" tIns="26131" rIns="52261" bIns="26131" numCol="1" rtlCol="0" anchor="t" anchorCtr="0" compatLnSpc="1">
              <a:prstTxWarp prst="textNoShape">
                <a:avLst/>
              </a:prstTxWarp>
            </a:bodyPr>
            <a:lstStyle/>
            <a:p>
              <a:pPr defTabSz="696634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838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237" name="组合 236"/>
          <p:cNvGrpSpPr/>
          <p:nvPr/>
        </p:nvGrpSpPr>
        <p:grpSpPr>
          <a:xfrm>
            <a:off x="7491109" y="5630517"/>
            <a:ext cx="777545" cy="497749"/>
            <a:chOff x="9744153" y="3093775"/>
            <a:chExt cx="1020348" cy="653180"/>
          </a:xfrm>
        </p:grpSpPr>
        <p:sp>
          <p:nvSpPr>
            <p:cNvPr id="238" name="TextBox 108">
              <a:extLst>
                <a:ext uri="{FF2B5EF4-FFF2-40B4-BE49-F238E27FC236}">
                  <a16:creationId xmlns:a16="http://schemas.microsoft.com/office/drawing/2014/main" id="{F364760B-ADE4-4C5B-97E1-14CA6B04A1EF}"/>
                </a:ext>
              </a:extLst>
            </p:cNvPr>
            <p:cNvSpPr txBox="1"/>
            <p:nvPr/>
          </p:nvSpPr>
          <p:spPr>
            <a:xfrm>
              <a:off x="9744153" y="3093775"/>
              <a:ext cx="723744" cy="275118"/>
            </a:xfrm>
            <a:prstGeom prst="rect">
              <a:avLst/>
            </a:prstGeom>
            <a:noFill/>
          </p:spPr>
          <p:txBody>
            <a:bodyPr wrap="none" lIns="68306" tIns="34152" rIns="68306" bIns="34152" rtlCol="0">
              <a:spAutoFit/>
            </a:bodyPr>
            <a:lstStyle/>
            <a:p>
              <a:r>
                <a:rPr lang="en-US" altLang="zh-CN" sz="914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Length:</a:t>
              </a:r>
            </a:p>
          </p:txBody>
        </p:sp>
        <p:sp>
          <p:nvSpPr>
            <p:cNvPr id="239" name="TextBox 108">
              <a:extLst>
                <a:ext uri="{FF2B5EF4-FFF2-40B4-BE49-F238E27FC236}">
                  <a16:creationId xmlns:a16="http://schemas.microsoft.com/office/drawing/2014/main" id="{5EDBEDD4-150C-4255-8109-3D278DF18A58}"/>
                </a:ext>
              </a:extLst>
            </p:cNvPr>
            <p:cNvSpPr txBox="1"/>
            <p:nvPr/>
          </p:nvSpPr>
          <p:spPr>
            <a:xfrm>
              <a:off x="9744153" y="3287229"/>
              <a:ext cx="1020348" cy="459726"/>
            </a:xfrm>
            <a:prstGeom prst="rect">
              <a:avLst/>
            </a:prstGeom>
            <a:noFill/>
          </p:spPr>
          <p:txBody>
            <a:bodyPr wrap="none" lIns="68306" tIns="34152" rIns="68306" bIns="34152" rtlCol="0">
              <a:spAutoFit/>
            </a:bodyPr>
            <a:lstStyle/>
            <a:p>
              <a:r>
                <a:rPr lang="en-US" altLang="zh-CN" sz="914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100M: 100m</a:t>
              </a:r>
            </a:p>
            <a:p>
              <a:r>
                <a:rPr lang="en-US" altLang="zh-CN" sz="914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305M: 305m</a:t>
              </a:r>
            </a:p>
          </p:txBody>
        </p:sp>
      </p:grpSp>
      <p:sp>
        <p:nvSpPr>
          <p:cNvPr id="240" name="矩形 239">
            <a:extLst>
              <a:ext uri="{FF2B5EF4-FFF2-40B4-BE49-F238E27FC236}">
                <a16:creationId xmlns:a16="http://schemas.microsoft.com/office/drawing/2014/main" id="{EC43A425-E1DC-4C3B-AB26-C58C92A71E76}"/>
              </a:ext>
            </a:extLst>
          </p:cNvPr>
          <p:cNvSpPr/>
          <p:nvPr/>
        </p:nvSpPr>
        <p:spPr bwMode="auto">
          <a:xfrm>
            <a:off x="1670204" y="4844304"/>
            <a:ext cx="626591" cy="5486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69671" tIns="34840" rIns="69671" bIns="34840" numCol="1" rtlCol="0" anchor="ctr" anchorCtr="0" compatLnSpc="1">
            <a:prstTxWarp prst="textNoShape">
              <a:avLst/>
            </a:prstTxWarp>
          </a:bodyPr>
          <a:lstStyle/>
          <a:p>
            <a:pPr algn="ctr" defTabSz="696634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753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 </a:t>
            </a:r>
            <a:endParaRPr lang="zh-CN" altLang="en-US" sz="1753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41" name="组合 240">
            <a:extLst>
              <a:ext uri="{FF2B5EF4-FFF2-40B4-BE49-F238E27FC236}">
                <a16:creationId xmlns:a16="http://schemas.microsoft.com/office/drawing/2014/main" id="{F0249018-8061-4788-B2A5-F43EFD4E8858}"/>
              </a:ext>
            </a:extLst>
          </p:cNvPr>
          <p:cNvGrpSpPr/>
          <p:nvPr/>
        </p:nvGrpSpPr>
        <p:grpSpPr>
          <a:xfrm>
            <a:off x="1939981" y="5389802"/>
            <a:ext cx="68584" cy="214911"/>
            <a:chOff x="2495652" y="1491630"/>
            <a:chExt cx="67500" cy="211516"/>
          </a:xfrm>
        </p:grpSpPr>
        <p:cxnSp>
          <p:nvCxnSpPr>
            <p:cNvPr id="242" name="直接连接符 241">
              <a:extLst>
                <a:ext uri="{FF2B5EF4-FFF2-40B4-BE49-F238E27FC236}">
                  <a16:creationId xmlns:a16="http://schemas.microsoft.com/office/drawing/2014/main" id="{E5D3115B-E2FB-4AAB-B5F2-98C597AFED43}"/>
                </a:ext>
              </a:extLst>
            </p:cNvPr>
            <p:cNvCxnSpPr/>
            <p:nvPr/>
          </p:nvCxnSpPr>
          <p:spPr bwMode="auto">
            <a:xfrm>
              <a:off x="2529402" y="1491630"/>
              <a:ext cx="0" cy="180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43" name="椭圆 242">
              <a:extLst>
                <a:ext uri="{FF2B5EF4-FFF2-40B4-BE49-F238E27FC236}">
                  <a16:creationId xmlns:a16="http://schemas.microsoft.com/office/drawing/2014/main" id="{C10ED1E5-FE82-4627-A59D-A02CA1094870}"/>
                </a:ext>
              </a:extLst>
            </p:cNvPr>
            <p:cNvSpPr/>
            <p:nvPr/>
          </p:nvSpPr>
          <p:spPr bwMode="auto">
            <a:xfrm>
              <a:off x="2495652" y="1635646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2261" tIns="26131" rIns="52261" bIns="26131" numCol="1" rtlCol="0" anchor="t" anchorCtr="0" compatLnSpc="1">
              <a:prstTxWarp prst="textNoShape">
                <a:avLst/>
              </a:prstTxWarp>
            </a:bodyPr>
            <a:lstStyle/>
            <a:p>
              <a:pPr defTabSz="696634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838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244" name="TextBox 108">
            <a:extLst>
              <a:ext uri="{FF2B5EF4-FFF2-40B4-BE49-F238E27FC236}">
                <a16:creationId xmlns:a16="http://schemas.microsoft.com/office/drawing/2014/main" id="{F364760B-ADE4-4C5B-97E1-14CA6B04A1EF}"/>
              </a:ext>
            </a:extLst>
          </p:cNvPr>
          <p:cNvSpPr txBox="1"/>
          <p:nvPr/>
        </p:nvSpPr>
        <p:spPr>
          <a:xfrm>
            <a:off x="1643513" y="5626315"/>
            <a:ext cx="724645" cy="491010"/>
          </a:xfrm>
          <a:prstGeom prst="rect">
            <a:avLst/>
          </a:prstGeom>
          <a:noFill/>
        </p:spPr>
        <p:txBody>
          <a:bodyPr wrap="none" lIns="68306" tIns="34152" rIns="68306" bIns="34152" rtlCol="0">
            <a:spAutoFit/>
          </a:bodyPr>
          <a:lstStyle/>
          <a:p>
            <a:r>
              <a:rPr lang="en-US" altLang="zh-CN" sz="914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Scenario:</a:t>
            </a: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/: Indoor</a:t>
            </a: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O: Outdoor</a:t>
            </a:r>
          </a:p>
        </p:txBody>
      </p:sp>
      <p:sp>
        <p:nvSpPr>
          <p:cNvPr id="245" name="矩形 244">
            <a:extLst>
              <a:ext uri="{FF2B5EF4-FFF2-40B4-BE49-F238E27FC236}">
                <a16:creationId xmlns:a16="http://schemas.microsoft.com/office/drawing/2014/main" id="{3378F1F1-2461-4EFD-8B80-8D672269E763}"/>
              </a:ext>
            </a:extLst>
          </p:cNvPr>
          <p:cNvSpPr/>
          <p:nvPr/>
        </p:nvSpPr>
        <p:spPr bwMode="auto">
          <a:xfrm>
            <a:off x="5444781" y="4848175"/>
            <a:ext cx="549065" cy="5486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9671" tIns="34840" rIns="69671" bIns="34840" numCol="1" rtlCol="0" anchor="ctr" anchorCtr="0" compatLnSpc="1">
            <a:prstTxWarp prst="textNoShape">
              <a:avLst/>
            </a:prstTxWarp>
          </a:bodyPr>
          <a:lstStyle/>
          <a:p>
            <a:pPr algn="ctr" defTabSz="696634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753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</a:t>
            </a:r>
            <a:endParaRPr lang="zh-CN" altLang="en-US" sz="1753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46" name="组合 245"/>
          <p:cNvGrpSpPr/>
          <p:nvPr/>
        </p:nvGrpSpPr>
        <p:grpSpPr>
          <a:xfrm>
            <a:off x="5389175" y="5709982"/>
            <a:ext cx="996713" cy="520898"/>
            <a:chOff x="8313216" y="3840137"/>
            <a:chExt cx="1307954" cy="683558"/>
          </a:xfrm>
        </p:grpSpPr>
        <p:sp>
          <p:nvSpPr>
            <p:cNvPr id="247" name="TextBox 108">
              <a:extLst>
                <a:ext uri="{FF2B5EF4-FFF2-40B4-BE49-F238E27FC236}">
                  <a16:creationId xmlns:a16="http://schemas.microsoft.com/office/drawing/2014/main" id="{F364760B-ADE4-4C5B-97E1-14CA6B04A1EF}"/>
                </a:ext>
              </a:extLst>
            </p:cNvPr>
            <p:cNvSpPr txBox="1"/>
            <p:nvPr/>
          </p:nvSpPr>
          <p:spPr>
            <a:xfrm>
              <a:off x="8313216" y="3840137"/>
              <a:ext cx="875200" cy="275118"/>
            </a:xfrm>
            <a:prstGeom prst="rect">
              <a:avLst/>
            </a:prstGeom>
            <a:noFill/>
          </p:spPr>
          <p:txBody>
            <a:bodyPr wrap="none" lIns="68306" tIns="34152" rIns="68306" bIns="34152" rtlCol="0">
              <a:spAutoFit/>
            </a:bodyPr>
            <a:lstStyle/>
            <a:p>
              <a:r>
                <a:rPr lang="en-US" altLang="zh-CN" sz="914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Standard:</a:t>
              </a:r>
            </a:p>
          </p:txBody>
        </p:sp>
        <p:sp>
          <p:nvSpPr>
            <p:cNvPr id="248" name="TextBox 108">
              <a:extLst>
                <a:ext uri="{FF2B5EF4-FFF2-40B4-BE49-F238E27FC236}">
                  <a16:creationId xmlns:a16="http://schemas.microsoft.com/office/drawing/2014/main" id="{5EDBEDD4-150C-4255-8109-3D278DF18A58}"/>
                </a:ext>
              </a:extLst>
            </p:cNvPr>
            <p:cNvSpPr txBox="1"/>
            <p:nvPr/>
          </p:nvSpPr>
          <p:spPr>
            <a:xfrm>
              <a:off x="8337877" y="4063968"/>
              <a:ext cx="1283293" cy="459727"/>
            </a:xfrm>
            <a:prstGeom prst="rect">
              <a:avLst/>
            </a:prstGeom>
            <a:noFill/>
          </p:spPr>
          <p:txBody>
            <a:bodyPr wrap="none" lIns="68306" tIns="34152" rIns="68306" bIns="34152" rtlCol="0">
              <a:spAutoFit/>
            </a:bodyPr>
            <a:lstStyle/>
            <a:p>
              <a:r>
                <a:rPr lang="en-US" altLang="zh-CN" sz="914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N: Not Standard</a:t>
              </a:r>
            </a:p>
            <a:p>
              <a:r>
                <a:rPr lang="en-US" altLang="zh-CN" sz="914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/: Standard</a:t>
              </a:r>
            </a:p>
          </p:txBody>
        </p:sp>
      </p:grpSp>
      <p:cxnSp>
        <p:nvCxnSpPr>
          <p:cNvPr id="249" name="连接符: 肘形 19">
            <a:extLst>
              <a:ext uri="{FF2B5EF4-FFF2-40B4-BE49-F238E27FC236}">
                <a16:creationId xmlns:a16="http://schemas.microsoft.com/office/drawing/2014/main" id="{241CB3EE-AA5C-4A28-A4A3-395046A1DDB7}"/>
              </a:ext>
            </a:extLst>
          </p:cNvPr>
          <p:cNvCxnSpPr>
            <a:cxnSpLocks/>
            <a:stCxn id="245" idx="2"/>
            <a:endCxn id="247" idx="0"/>
          </p:cNvCxnSpPr>
          <p:nvPr/>
        </p:nvCxnSpPr>
        <p:spPr>
          <a:xfrm rot="16200000" flipH="1">
            <a:off x="5564163" y="5551995"/>
            <a:ext cx="313138" cy="2835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0" name="椭圆 249">
            <a:extLst>
              <a:ext uri="{FF2B5EF4-FFF2-40B4-BE49-F238E27FC236}">
                <a16:creationId xmlns:a16="http://schemas.microsoft.com/office/drawing/2014/main" id="{A4C73826-D02F-497B-A8D7-9E32159FF6D4}"/>
              </a:ext>
            </a:extLst>
          </p:cNvPr>
          <p:cNvSpPr/>
          <p:nvPr/>
        </p:nvSpPr>
        <p:spPr bwMode="auto">
          <a:xfrm>
            <a:off x="5685021" y="5661911"/>
            <a:ext cx="68584" cy="68584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2261" tIns="26131" rIns="52261" bIns="26131" numCol="1" rtlCol="0" anchor="t" anchorCtr="0" compatLnSpc="1">
            <a:prstTxWarp prst="textNoShape">
              <a:avLst/>
            </a:prstTxWarp>
          </a:bodyPr>
          <a:lstStyle/>
          <a:p>
            <a:pPr defTabSz="696634" fontAlgn="t">
              <a:spcBef>
                <a:spcPct val="0"/>
              </a:spcBef>
              <a:spcAft>
                <a:spcPct val="0"/>
              </a:spcAft>
            </a:pPr>
            <a:endParaRPr lang="zh-CN" altLang="en-US" sz="838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51" name="组合 250"/>
          <p:cNvGrpSpPr/>
          <p:nvPr/>
        </p:nvGrpSpPr>
        <p:grpSpPr>
          <a:xfrm>
            <a:off x="6466285" y="6245268"/>
            <a:ext cx="748691" cy="520898"/>
            <a:chOff x="8313216" y="3840137"/>
            <a:chExt cx="982484" cy="683558"/>
          </a:xfrm>
        </p:grpSpPr>
        <p:sp>
          <p:nvSpPr>
            <p:cNvPr id="252" name="TextBox 108">
              <a:extLst>
                <a:ext uri="{FF2B5EF4-FFF2-40B4-BE49-F238E27FC236}">
                  <a16:creationId xmlns:a16="http://schemas.microsoft.com/office/drawing/2014/main" id="{F364760B-ADE4-4C5B-97E1-14CA6B04A1EF}"/>
                </a:ext>
              </a:extLst>
            </p:cNvPr>
            <p:cNvSpPr txBox="1"/>
            <p:nvPr/>
          </p:nvSpPr>
          <p:spPr>
            <a:xfrm>
              <a:off x="8313216" y="3840137"/>
              <a:ext cx="982484" cy="275118"/>
            </a:xfrm>
            <a:prstGeom prst="rect">
              <a:avLst/>
            </a:prstGeom>
            <a:noFill/>
          </p:spPr>
          <p:txBody>
            <a:bodyPr wrap="none" lIns="68306" tIns="34152" rIns="68306" bIns="34152" rtlCol="0">
              <a:spAutoFit/>
            </a:bodyPr>
            <a:lstStyle/>
            <a:p>
              <a:r>
                <a:rPr lang="en-US" altLang="zh-CN" sz="914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Conductor:</a:t>
              </a:r>
            </a:p>
          </p:txBody>
        </p:sp>
        <p:sp>
          <p:nvSpPr>
            <p:cNvPr id="253" name="TextBox 108">
              <a:extLst>
                <a:ext uri="{FF2B5EF4-FFF2-40B4-BE49-F238E27FC236}">
                  <a16:creationId xmlns:a16="http://schemas.microsoft.com/office/drawing/2014/main" id="{5EDBEDD4-150C-4255-8109-3D278DF18A58}"/>
                </a:ext>
              </a:extLst>
            </p:cNvPr>
            <p:cNvSpPr txBox="1"/>
            <p:nvPr/>
          </p:nvSpPr>
          <p:spPr>
            <a:xfrm>
              <a:off x="8337877" y="4063968"/>
              <a:ext cx="643808" cy="459727"/>
            </a:xfrm>
            <a:prstGeom prst="rect">
              <a:avLst/>
            </a:prstGeom>
            <a:noFill/>
          </p:spPr>
          <p:txBody>
            <a:bodyPr wrap="none" lIns="68306" tIns="34152" rIns="68306" bIns="34152" rtlCol="0">
              <a:spAutoFit/>
            </a:bodyPr>
            <a:lstStyle/>
            <a:p>
              <a:r>
                <a:rPr lang="en-US" altLang="zh-CN" sz="914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/: OFC</a:t>
              </a:r>
            </a:p>
            <a:p>
              <a:r>
                <a:rPr lang="en-US" altLang="zh-CN" sz="914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A: CCA</a:t>
              </a:r>
            </a:p>
          </p:txBody>
        </p:sp>
      </p:grpSp>
      <p:cxnSp>
        <p:nvCxnSpPr>
          <p:cNvPr id="254" name="连接符: 肘形 19">
            <a:extLst>
              <a:ext uri="{FF2B5EF4-FFF2-40B4-BE49-F238E27FC236}">
                <a16:creationId xmlns:a16="http://schemas.microsoft.com/office/drawing/2014/main" id="{241CB3EE-AA5C-4A28-A4A3-395046A1DDB7}"/>
              </a:ext>
            </a:extLst>
          </p:cNvPr>
          <p:cNvCxnSpPr>
            <a:cxnSpLocks/>
            <a:endCxn id="252" idx="0"/>
          </p:cNvCxnSpPr>
          <p:nvPr/>
        </p:nvCxnSpPr>
        <p:spPr>
          <a:xfrm rot="16200000" flipH="1">
            <a:off x="6192721" y="5595218"/>
            <a:ext cx="1066717" cy="233382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5" name="椭圆 254">
            <a:extLst>
              <a:ext uri="{FF2B5EF4-FFF2-40B4-BE49-F238E27FC236}">
                <a16:creationId xmlns:a16="http://schemas.microsoft.com/office/drawing/2014/main" id="{A4C73826-D02F-497B-A8D7-9E32159FF6D4}"/>
              </a:ext>
            </a:extLst>
          </p:cNvPr>
          <p:cNvSpPr/>
          <p:nvPr/>
        </p:nvSpPr>
        <p:spPr bwMode="auto">
          <a:xfrm>
            <a:off x="6808477" y="6210620"/>
            <a:ext cx="68584" cy="68584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2261" tIns="26131" rIns="52261" bIns="26131" numCol="1" rtlCol="0" anchor="t" anchorCtr="0" compatLnSpc="1">
            <a:prstTxWarp prst="textNoShape">
              <a:avLst/>
            </a:prstTxWarp>
          </a:bodyPr>
          <a:lstStyle/>
          <a:p>
            <a:pPr defTabSz="696634" fontAlgn="t">
              <a:spcBef>
                <a:spcPct val="0"/>
              </a:spcBef>
              <a:spcAft>
                <a:spcPct val="0"/>
              </a:spcAft>
            </a:pPr>
            <a:endParaRPr lang="zh-CN" altLang="en-US" sz="838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56" name="矩形 255">
            <a:extLst>
              <a:ext uri="{FF2B5EF4-FFF2-40B4-BE49-F238E27FC236}">
                <a16:creationId xmlns:a16="http://schemas.microsoft.com/office/drawing/2014/main" id="{3378F1F1-2461-4EFD-8B80-8D672269E763}"/>
              </a:ext>
            </a:extLst>
          </p:cNvPr>
          <p:cNvSpPr/>
          <p:nvPr/>
        </p:nvSpPr>
        <p:spPr bwMode="auto">
          <a:xfrm>
            <a:off x="6287797" y="4847584"/>
            <a:ext cx="589264" cy="5486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69671" tIns="34840" rIns="69671" bIns="34840" numCol="1" rtlCol="0" anchor="ctr" anchorCtr="0" compatLnSpc="1">
            <a:prstTxWarp prst="textNoShape">
              <a:avLst/>
            </a:prstTxWarp>
          </a:bodyPr>
          <a:lstStyle/>
          <a:p>
            <a:pPr algn="ctr" defTabSz="696634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753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</a:t>
            </a:r>
            <a:endParaRPr lang="zh-CN" altLang="en-US" sz="1753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587516" y="4541257"/>
            <a:ext cx="2595582" cy="3034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372" dirty="0"/>
              <a:t>General Cabling-Network Cable</a:t>
            </a:r>
            <a:endParaRPr lang="zh-CN" altLang="en-US" sz="1372" dirty="0"/>
          </a:p>
        </p:txBody>
      </p:sp>
      <p:sp>
        <p:nvSpPr>
          <p:cNvPr id="189" name="矩形 188">
            <a:extLst>
              <a:ext uri="{FF2B5EF4-FFF2-40B4-BE49-F238E27FC236}">
                <a16:creationId xmlns:a16="http://schemas.microsoft.com/office/drawing/2014/main" id="{3378F1F1-2461-4EFD-8B80-8D672269E763}"/>
              </a:ext>
            </a:extLst>
          </p:cNvPr>
          <p:cNvSpPr/>
          <p:nvPr/>
        </p:nvSpPr>
        <p:spPr bwMode="auto">
          <a:xfrm>
            <a:off x="4691724" y="993615"/>
            <a:ext cx="548668" cy="5486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9671" tIns="34840" rIns="69671" bIns="34840" numCol="1" rtlCol="0" anchor="ctr" anchorCtr="0" compatLnSpc="1">
            <a:prstTxWarp prst="textNoShape">
              <a:avLst/>
            </a:prstTxWarp>
          </a:bodyPr>
          <a:lstStyle/>
          <a:p>
            <a:pPr algn="ctr" defTabSz="696634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753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X</a:t>
            </a:r>
            <a:endParaRPr lang="zh-CN" altLang="en-US" sz="1753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90" name="直接连接符 189">
            <a:extLst>
              <a:ext uri="{FF2B5EF4-FFF2-40B4-BE49-F238E27FC236}">
                <a16:creationId xmlns:a16="http://schemas.microsoft.com/office/drawing/2014/main" id="{2A6807A2-4246-490F-8D36-A18D887ED85A}"/>
              </a:ext>
            </a:extLst>
          </p:cNvPr>
          <p:cNvCxnSpPr/>
          <p:nvPr/>
        </p:nvCxnSpPr>
        <p:spPr bwMode="auto">
          <a:xfrm flipH="1">
            <a:off x="4995218" y="1539606"/>
            <a:ext cx="1" cy="21054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1" name="椭圆 190">
            <a:extLst>
              <a:ext uri="{FF2B5EF4-FFF2-40B4-BE49-F238E27FC236}">
                <a16:creationId xmlns:a16="http://schemas.microsoft.com/office/drawing/2014/main" id="{A4C73826-D02F-497B-A8D7-9E32159FF6D4}"/>
              </a:ext>
            </a:extLst>
          </p:cNvPr>
          <p:cNvSpPr/>
          <p:nvPr/>
        </p:nvSpPr>
        <p:spPr bwMode="auto">
          <a:xfrm>
            <a:off x="4959498" y="1740251"/>
            <a:ext cx="68582" cy="68583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2261" tIns="26131" rIns="52261" bIns="26131" numCol="1" rtlCol="0" anchor="t" anchorCtr="0" compatLnSpc="1">
            <a:prstTxWarp prst="textNoShape">
              <a:avLst/>
            </a:prstTxWarp>
          </a:bodyPr>
          <a:lstStyle/>
          <a:p>
            <a:pPr defTabSz="696634" fontAlgn="t">
              <a:spcBef>
                <a:spcPct val="0"/>
              </a:spcBef>
              <a:spcAft>
                <a:spcPct val="0"/>
              </a:spcAft>
            </a:pPr>
            <a:endParaRPr lang="zh-CN" altLang="en-US" sz="838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2" name="TextBox 29">
            <a:extLst>
              <a:ext uri="{FF2B5EF4-FFF2-40B4-BE49-F238E27FC236}">
                <a16:creationId xmlns:a16="http://schemas.microsoft.com/office/drawing/2014/main" id="{0A3CC1DE-D08A-4E73-B1E0-B3126D5AE756}"/>
              </a:ext>
            </a:extLst>
          </p:cNvPr>
          <p:cNvSpPr txBox="1"/>
          <p:nvPr/>
        </p:nvSpPr>
        <p:spPr>
          <a:xfrm>
            <a:off x="4301370" y="1793033"/>
            <a:ext cx="1431888" cy="1194407"/>
          </a:xfrm>
          <a:prstGeom prst="rect">
            <a:avLst/>
          </a:prstGeom>
          <a:noFill/>
        </p:spPr>
        <p:txBody>
          <a:bodyPr wrap="square" lIns="68306" tIns="34152" rIns="68306" bIns="34152" rtlCol="0">
            <a:spAutoFit/>
          </a:bodyPr>
          <a:lstStyle/>
          <a:p>
            <a:r>
              <a:rPr lang="en-US" altLang="zh-CN" sz="914" b="1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For Network/Coaxial Cable:</a:t>
            </a:r>
            <a:endParaRPr lang="en-US" altLang="zh-CN" sz="914" dirty="0">
              <a:solidFill>
                <a:srgbClr val="FF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X=0: OFC</a:t>
            </a: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X=1: CCS</a:t>
            </a: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X=2: CCA</a:t>
            </a: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X=3: LSZH</a:t>
            </a:r>
          </a:p>
          <a:p>
            <a:r>
              <a:rPr lang="en-US" altLang="zh-CN" sz="914" b="1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For Special Cable:</a:t>
            </a: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X=0: Solar related</a:t>
            </a:r>
          </a:p>
        </p:txBody>
      </p:sp>
      <p:sp>
        <p:nvSpPr>
          <p:cNvPr id="193" name="矩形 192">
            <a:extLst>
              <a:ext uri="{FF2B5EF4-FFF2-40B4-BE49-F238E27FC236}">
                <a16:creationId xmlns:a16="http://schemas.microsoft.com/office/drawing/2014/main" id="{3378F1F1-2461-4EFD-8B80-8D672269E763}"/>
              </a:ext>
            </a:extLst>
          </p:cNvPr>
          <p:cNvSpPr/>
          <p:nvPr/>
        </p:nvSpPr>
        <p:spPr bwMode="auto">
          <a:xfrm>
            <a:off x="10654356" y="1010645"/>
            <a:ext cx="549065" cy="5486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9671" tIns="34840" rIns="69671" bIns="34840" numCol="1" rtlCol="0" anchor="ctr" anchorCtr="0" compatLnSpc="1">
            <a:prstTxWarp prst="textNoShape">
              <a:avLst/>
            </a:prstTxWarp>
          </a:bodyPr>
          <a:lstStyle/>
          <a:p>
            <a:pPr algn="ctr" defTabSz="696634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753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VX</a:t>
            </a:r>
            <a:endParaRPr lang="zh-CN" altLang="en-US" sz="1753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94" name="直接连接符 193">
            <a:extLst>
              <a:ext uri="{FF2B5EF4-FFF2-40B4-BE49-F238E27FC236}">
                <a16:creationId xmlns:a16="http://schemas.microsoft.com/office/drawing/2014/main" id="{A07B91A6-D828-43BD-875A-70AD7C7E87A0}"/>
              </a:ext>
            </a:extLst>
          </p:cNvPr>
          <p:cNvCxnSpPr>
            <a:cxnSpLocks/>
          </p:cNvCxnSpPr>
          <p:nvPr/>
        </p:nvCxnSpPr>
        <p:spPr bwMode="auto">
          <a:xfrm flipH="1">
            <a:off x="10411462" y="1299572"/>
            <a:ext cx="17138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5" name="直接连接符 194">
            <a:extLst>
              <a:ext uri="{FF2B5EF4-FFF2-40B4-BE49-F238E27FC236}">
                <a16:creationId xmlns:a16="http://schemas.microsoft.com/office/drawing/2014/main" id="{2A6807A2-4246-490F-8D36-A18D887ED85A}"/>
              </a:ext>
            </a:extLst>
          </p:cNvPr>
          <p:cNvCxnSpPr>
            <a:endCxn id="196" idx="4"/>
          </p:cNvCxnSpPr>
          <p:nvPr/>
        </p:nvCxnSpPr>
        <p:spPr bwMode="auto">
          <a:xfrm>
            <a:off x="10919043" y="1559840"/>
            <a:ext cx="1948" cy="21054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6" name="椭圆 195">
            <a:extLst>
              <a:ext uri="{FF2B5EF4-FFF2-40B4-BE49-F238E27FC236}">
                <a16:creationId xmlns:a16="http://schemas.microsoft.com/office/drawing/2014/main" id="{A4C73826-D02F-497B-A8D7-9E32159FF6D4}"/>
              </a:ext>
            </a:extLst>
          </p:cNvPr>
          <p:cNvSpPr/>
          <p:nvPr/>
        </p:nvSpPr>
        <p:spPr bwMode="auto">
          <a:xfrm>
            <a:off x="10886699" y="1701803"/>
            <a:ext cx="68584" cy="68583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2261" tIns="26131" rIns="52261" bIns="26131" numCol="1" rtlCol="0" anchor="t" anchorCtr="0" compatLnSpc="1">
            <a:prstTxWarp prst="textNoShape">
              <a:avLst/>
            </a:prstTxWarp>
          </a:bodyPr>
          <a:lstStyle/>
          <a:p>
            <a:pPr defTabSz="696634" fontAlgn="t">
              <a:spcBef>
                <a:spcPct val="0"/>
              </a:spcBef>
              <a:spcAft>
                <a:spcPct val="0"/>
              </a:spcAft>
            </a:pPr>
            <a:endParaRPr lang="zh-CN" altLang="en-US" sz="838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7" name="TextBox 108">
            <a:extLst>
              <a:ext uri="{FF2B5EF4-FFF2-40B4-BE49-F238E27FC236}">
                <a16:creationId xmlns:a16="http://schemas.microsoft.com/office/drawing/2014/main" id="{F364760B-ADE4-4C5B-97E1-14CA6B04A1EF}"/>
              </a:ext>
            </a:extLst>
          </p:cNvPr>
          <p:cNvSpPr txBox="1"/>
          <p:nvPr/>
        </p:nvSpPr>
        <p:spPr>
          <a:xfrm>
            <a:off x="10632850" y="1787522"/>
            <a:ext cx="586787" cy="209651"/>
          </a:xfrm>
          <a:prstGeom prst="rect">
            <a:avLst/>
          </a:prstGeom>
          <a:noFill/>
        </p:spPr>
        <p:txBody>
          <a:bodyPr wrap="none" lIns="68306" tIns="34152" rIns="68306" bIns="34152" rtlCol="0">
            <a:spAutoFit/>
          </a:bodyPr>
          <a:lstStyle/>
          <a:p>
            <a:r>
              <a:rPr lang="en-US" altLang="zh-CN" sz="914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Version:</a:t>
            </a:r>
          </a:p>
        </p:txBody>
      </p:sp>
      <p:sp>
        <p:nvSpPr>
          <p:cNvPr id="198" name="TextBox 108">
            <a:extLst>
              <a:ext uri="{FF2B5EF4-FFF2-40B4-BE49-F238E27FC236}">
                <a16:creationId xmlns:a16="http://schemas.microsoft.com/office/drawing/2014/main" id="{5EDBEDD4-150C-4255-8109-3D278DF18A58}"/>
              </a:ext>
            </a:extLst>
          </p:cNvPr>
          <p:cNvSpPr txBox="1"/>
          <p:nvPr/>
        </p:nvSpPr>
        <p:spPr>
          <a:xfrm>
            <a:off x="10632851" y="1934942"/>
            <a:ext cx="833649" cy="350330"/>
          </a:xfrm>
          <a:prstGeom prst="rect">
            <a:avLst/>
          </a:prstGeom>
          <a:noFill/>
        </p:spPr>
        <p:txBody>
          <a:bodyPr wrap="none" lIns="68306" tIns="34152" rIns="68306" bIns="34152" rtlCol="0">
            <a:spAutoFit/>
          </a:bodyPr>
          <a:lstStyle/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X=1,2,3</a:t>
            </a: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V1=Version 1</a:t>
            </a:r>
          </a:p>
        </p:txBody>
      </p:sp>
    </p:spTree>
    <p:extLst>
      <p:ext uri="{BB962C8B-B14F-4D97-AF65-F5344CB8AC3E}">
        <p14:creationId xmlns:p14="http://schemas.microsoft.com/office/powerpoint/2010/main" val="26596067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D64B689D-6065-4668-BE52-D80AC06E1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627" y="150642"/>
            <a:ext cx="8595585" cy="661727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Accessory-Cabling</a:t>
            </a:r>
            <a:endParaRPr lang="zh-CN" altLang="en-US" dirty="0"/>
          </a:p>
        </p:txBody>
      </p:sp>
      <p:grpSp>
        <p:nvGrpSpPr>
          <p:cNvPr id="82" name="组合 81">
            <a:extLst>
              <a:ext uri="{FF2B5EF4-FFF2-40B4-BE49-F238E27FC236}">
                <a16:creationId xmlns:a16="http://schemas.microsoft.com/office/drawing/2014/main" id="{F981F4BD-249B-48CD-B93D-0C59B32750E0}"/>
              </a:ext>
            </a:extLst>
          </p:cNvPr>
          <p:cNvGrpSpPr/>
          <p:nvPr/>
        </p:nvGrpSpPr>
        <p:grpSpPr>
          <a:xfrm rot="5400000" flipV="1">
            <a:off x="8722544" y="-680185"/>
            <a:ext cx="30101" cy="494271"/>
            <a:chOff x="2572615" y="1673975"/>
            <a:chExt cx="39501" cy="317203"/>
          </a:xfrm>
        </p:grpSpPr>
        <p:cxnSp>
          <p:nvCxnSpPr>
            <p:cNvPr id="86" name="直接连接符 85">
              <a:extLst>
                <a:ext uri="{FF2B5EF4-FFF2-40B4-BE49-F238E27FC236}">
                  <a16:creationId xmlns:a16="http://schemas.microsoft.com/office/drawing/2014/main" id="{9392C2C0-D10A-4DC5-9E2A-64FEF75C2EDA}"/>
                </a:ext>
              </a:extLst>
            </p:cNvPr>
            <p:cNvCxnSpPr/>
            <p:nvPr/>
          </p:nvCxnSpPr>
          <p:spPr bwMode="auto">
            <a:xfrm>
              <a:off x="2591012" y="1673975"/>
              <a:ext cx="0" cy="28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7" name="椭圆 86">
              <a:extLst>
                <a:ext uri="{FF2B5EF4-FFF2-40B4-BE49-F238E27FC236}">
                  <a16:creationId xmlns:a16="http://schemas.microsoft.com/office/drawing/2014/main" id="{42DA90B3-7D8A-4266-A5BD-0273B4381A45}"/>
                </a:ext>
              </a:extLst>
            </p:cNvPr>
            <p:cNvSpPr/>
            <p:nvPr/>
          </p:nvSpPr>
          <p:spPr bwMode="auto">
            <a:xfrm>
              <a:off x="2572615" y="1952008"/>
              <a:ext cx="39501" cy="3917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2261" tIns="26131" rIns="52261" bIns="26131" numCol="1" rtlCol="0" anchor="t" anchorCtr="0" compatLnSpc="1">
              <a:prstTxWarp prst="textNoShape">
                <a:avLst/>
              </a:prstTxWarp>
            </a:bodyPr>
            <a:lstStyle/>
            <a:p>
              <a:pPr defTabSz="696634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838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739791" y="1420482"/>
            <a:ext cx="10029096" cy="2062784"/>
            <a:chOff x="-792254" y="1511147"/>
            <a:chExt cx="13160867" cy="2706922"/>
          </a:xfrm>
        </p:grpSpPr>
        <p:grpSp>
          <p:nvGrpSpPr>
            <p:cNvPr id="28" name="组合 27"/>
            <p:cNvGrpSpPr/>
            <p:nvPr/>
          </p:nvGrpSpPr>
          <p:grpSpPr>
            <a:xfrm>
              <a:off x="-792254" y="1511147"/>
              <a:ext cx="13160867" cy="2706922"/>
              <a:chOff x="-670947" y="2087581"/>
              <a:chExt cx="13160867" cy="2706922"/>
            </a:xfrm>
          </p:grpSpPr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A2A3A057-05AD-43EB-BC82-F10B9D1643C2}"/>
                  </a:ext>
                </a:extLst>
              </p:cNvPr>
              <p:cNvSpPr/>
              <p:nvPr/>
            </p:nvSpPr>
            <p:spPr bwMode="auto">
              <a:xfrm>
                <a:off x="1561114" y="2091094"/>
                <a:ext cx="822256" cy="720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9671" tIns="34840" rIns="69671" bIns="3484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96634" fontAlgn="t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753" dirty="0">
                    <a:solidFill>
                      <a:prstClr val="black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M</a:t>
                </a:r>
                <a:endParaRPr lang="zh-CN" altLang="en-US" sz="1753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3378F1F1-2461-4EFD-8B80-8D672269E763}"/>
                  </a:ext>
                </a:extLst>
              </p:cNvPr>
              <p:cNvSpPr/>
              <p:nvPr/>
            </p:nvSpPr>
            <p:spPr bwMode="auto">
              <a:xfrm>
                <a:off x="7379325" y="2103541"/>
                <a:ext cx="720000" cy="720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9671" tIns="34840" rIns="69671" bIns="3484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96634" fontAlgn="t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753" dirty="0">
                    <a:solidFill>
                      <a:prstClr val="black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6</a:t>
                </a:r>
                <a:endParaRPr lang="zh-CN" altLang="en-US" sz="1753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1" name="矩形 30">
                <a:extLst>
                  <a:ext uri="{FF2B5EF4-FFF2-40B4-BE49-F238E27FC236}">
                    <a16:creationId xmlns:a16="http://schemas.microsoft.com/office/drawing/2014/main" id="{27DC72D6-9D28-4730-B6A3-2481CE1E07AF}"/>
                  </a:ext>
                </a:extLst>
              </p:cNvPr>
              <p:cNvSpPr/>
              <p:nvPr/>
            </p:nvSpPr>
            <p:spPr bwMode="auto">
              <a:xfrm>
                <a:off x="2844419" y="2087581"/>
                <a:ext cx="1358981" cy="720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9671" tIns="34840" rIns="69671" bIns="3484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96634" fontAlgn="t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753" dirty="0">
                    <a:solidFill>
                      <a:prstClr val="black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97</a:t>
                </a:r>
                <a:endParaRPr lang="zh-CN" altLang="en-US" sz="1753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4" name="TextBox 26">
                <a:extLst>
                  <a:ext uri="{FF2B5EF4-FFF2-40B4-BE49-F238E27FC236}">
                    <a16:creationId xmlns:a16="http://schemas.microsoft.com/office/drawing/2014/main" id="{F9B5DDD8-2909-47F1-A3DF-4E2DED2AAE27}"/>
                  </a:ext>
                </a:extLst>
              </p:cNvPr>
              <p:cNvSpPr txBox="1"/>
              <p:nvPr/>
            </p:nvSpPr>
            <p:spPr>
              <a:xfrm>
                <a:off x="885330" y="3584337"/>
                <a:ext cx="1034613" cy="644337"/>
              </a:xfrm>
              <a:prstGeom prst="rect">
                <a:avLst/>
              </a:prstGeom>
              <a:noFill/>
            </p:spPr>
            <p:txBody>
              <a:bodyPr wrap="square" lIns="68306" tIns="34152" rIns="68306" bIns="34152" rtlCol="0">
                <a:spAutoFit/>
              </a:bodyPr>
              <a:lstStyle/>
              <a:p>
                <a:r>
                  <a:rPr lang="en-US" altLang="zh-CN" sz="914" b="1" dirty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Catalog:</a:t>
                </a:r>
              </a:p>
              <a:p>
                <a:r>
                  <a:rPr lang="en-US" altLang="zh-CN" sz="914" dirty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M: Cabling</a:t>
                </a:r>
              </a:p>
              <a:p>
                <a:endParaRPr lang="en-US" altLang="zh-CN" sz="914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7" name="TextBox 29">
                <a:extLst>
                  <a:ext uri="{FF2B5EF4-FFF2-40B4-BE49-F238E27FC236}">
                    <a16:creationId xmlns:a16="http://schemas.microsoft.com/office/drawing/2014/main" id="{0A3CC1DE-D08A-4E73-B1E0-B3126D5AE756}"/>
                  </a:ext>
                </a:extLst>
              </p:cNvPr>
              <p:cNvSpPr txBox="1"/>
              <p:nvPr/>
            </p:nvSpPr>
            <p:spPr>
              <a:xfrm>
                <a:off x="2339922" y="3589768"/>
                <a:ext cx="999485" cy="459727"/>
              </a:xfrm>
              <a:prstGeom prst="rect">
                <a:avLst/>
              </a:prstGeom>
              <a:noFill/>
            </p:spPr>
            <p:txBody>
              <a:bodyPr wrap="square" lIns="68306" tIns="34152" rIns="68306" bIns="34152" rtlCol="0">
                <a:spAutoFit/>
              </a:bodyPr>
              <a:lstStyle/>
              <a:p>
                <a:r>
                  <a:rPr lang="en-US" altLang="zh-CN" sz="914" b="1" dirty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For Cable:</a:t>
                </a:r>
                <a:endParaRPr lang="en-US" altLang="zh-CN" sz="914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  <a:p>
                <a:r>
                  <a:rPr lang="en-US" altLang="zh-CN" sz="914" dirty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97x: </a:t>
                </a:r>
              </a:p>
            </p:txBody>
          </p:sp>
          <p:grpSp>
            <p:nvGrpSpPr>
              <p:cNvPr id="16" name="组合 15">
                <a:extLst>
                  <a:ext uri="{FF2B5EF4-FFF2-40B4-BE49-F238E27FC236}">
                    <a16:creationId xmlns:a16="http://schemas.microsoft.com/office/drawing/2014/main" id="{90C13028-D0C9-4F3F-AD7C-68683407906D}"/>
                  </a:ext>
                </a:extLst>
              </p:cNvPr>
              <p:cNvGrpSpPr/>
              <p:nvPr/>
            </p:nvGrpSpPr>
            <p:grpSpPr>
              <a:xfrm>
                <a:off x="1503690" y="2811095"/>
                <a:ext cx="471897" cy="757824"/>
                <a:chOff x="334743" y="1700388"/>
                <a:chExt cx="884074" cy="460076"/>
              </a:xfrm>
            </p:grpSpPr>
            <p:cxnSp>
              <p:nvCxnSpPr>
                <p:cNvPr id="71" name="直接连接符 70">
                  <a:extLst>
                    <a:ext uri="{FF2B5EF4-FFF2-40B4-BE49-F238E27FC236}">
                      <a16:creationId xmlns:a16="http://schemas.microsoft.com/office/drawing/2014/main" id="{CAA1ABC5-8D16-456E-81FF-F09A8FC3D5CD}"/>
                    </a:ext>
                  </a:extLst>
                </p:cNvPr>
                <p:cNvCxnSpPr>
                  <a:cxnSpLocks/>
                  <a:endCxn id="5" idx="2"/>
                </p:cNvCxnSpPr>
                <p:nvPr/>
              </p:nvCxnSpPr>
              <p:spPr bwMode="auto">
                <a:xfrm flipH="1" flipV="1">
                  <a:off x="1212538" y="1700388"/>
                  <a:ext cx="6279" cy="459706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4" name="直接连接符 73">
                  <a:extLst>
                    <a:ext uri="{FF2B5EF4-FFF2-40B4-BE49-F238E27FC236}">
                      <a16:creationId xmlns:a16="http://schemas.microsoft.com/office/drawing/2014/main" id="{16320619-55DB-4D4A-8924-7236C046EB0E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334743" y="2159866"/>
                  <a:ext cx="880934" cy="598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84" name="椭圆 83">
                <a:extLst>
                  <a:ext uri="{FF2B5EF4-FFF2-40B4-BE49-F238E27FC236}">
                    <a16:creationId xmlns:a16="http://schemas.microsoft.com/office/drawing/2014/main" id="{A4C73826-D02F-497B-A8D7-9E32159FF6D4}"/>
                  </a:ext>
                </a:extLst>
              </p:cNvPr>
              <p:cNvSpPr/>
              <p:nvPr/>
            </p:nvSpPr>
            <p:spPr bwMode="auto">
              <a:xfrm>
                <a:off x="3028659" y="3507836"/>
                <a:ext cx="89998" cy="89999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52261" tIns="26131" rIns="52261" bIns="26131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696634" fontAlgn="t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38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79" name="矩形 78">
                <a:extLst>
                  <a:ext uri="{FF2B5EF4-FFF2-40B4-BE49-F238E27FC236}">
                    <a16:creationId xmlns:a16="http://schemas.microsoft.com/office/drawing/2014/main" id="{3378F1F1-2461-4EFD-8B80-8D672269E763}"/>
                  </a:ext>
                </a:extLst>
              </p:cNvPr>
              <p:cNvSpPr/>
              <p:nvPr/>
            </p:nvSpPr>
            <p:spPr bwMode="auto">
              <a:xfrm>
                <a:off x="8557811" y="2103541"/>
                <a:ext cx="720521" cy="720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9671" tIns="34840" rIns="69671" bIns="3484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96634" fontAlgn="t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753" dirty="0">
                    <a:solidFill>
                      <a:prstClr val="black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U</a:t>
                </a:r>
                <a:endParaRPr lang="zh-CN" altLang="en-US" sz="1753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cxnSp>
            <p:nvCxnSpPr>
              <p:cNvPr id="80" name="直接连接符 79">
                <a:extLst>
                  <a:ext uri="{FF2B5EF4-FFF2-40B4-BE49-F238E27FC236}">
                    <a16:creationId xmlns:a16="http://schemas.microsoft.com/office/drawing/2014/main" id="{A07B91A6-D828-43BD-875A-70AD7C7E87A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6869525" y="2482781"/>
                <a:ext cx="224897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69" name="组合 68"/>
              <p:cNvGrpSpPr/>
              <p:nvPr/>
            </p:nvGrpSpPr>
            <p:grpSpPr>
              <a:xfrm>
                <a:off x="5254662" y="2087581"/>
                <a:ext cx="1455877" cy="1917516"/>
                <a:chOff x="5490671" y="2091094"/>
                <a:chExt cx="1455877" cy="1917516"/>
              </a:xfrm>
            </p:grpSpPr>
            <p:sp>
              <p:nvSpPr>
                <p:cNvPr id="75" name="矩形 74">
                  <a:extLst>
                    <a:ext uri="{FF2B5EF4-FFF2-40B4-BE49-F238E27FC236}">
                      <a16:creationId xmlns:a16="http://schemas.microsoft.com/office/drawing/2014/main" id="{73E74781-157E-4591-ABF1-407A64C0C17B}"/>
                    </a:ext>
                  </a:extLst>
                </p:cNvPr>
                <p:cNvSpPr/>
                <p:nvPr/>
              </p:nvSpPr>
              <p:spPr bwMode="auto">
                <a:xfrm>
                  <a:off x="6226548" y="2091094"/>
                  <a:ext cx="720000" cy="720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9671" tIns="34840" rIns="69671" bIns="3484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696634" fontAlgn="t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zh-CN" sz="1753" dirty="0">
                      <a:solidFill>
                        <a:prstClr val="black"/>
                      </a:solidFill>
                      <a:latin typeface="Segoe UI" panose="020B0502040204020203" pitchFamily="34" charset="0"/>
                      <a:ea typeface="Segoe UI" panose="020B0502040204020203" pitchFamily="34" charset="0"/>
                      <a:cs typeface="Segoe UI" panose="020B0502040204020203" pitchFamily="34" charset="0"/>
                    </a:rPr>
                    <a:t>M</a:t>
                  </a:r>
                  <a:endParaRPr lang="zh-CN" altLang="en-US" sz="1753" dirty="0">
                    <a:solidFill>
                      <a:prstClr val="black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grpSp>
              <p:nvGrpSpPr>
                <p:cNvPr id="76" name="组合 75"/>
                <p:cNvGrpSpPr/>
                <p:nvPr/>
              </p:nvGrpSpPr>
              <p:grpSpPr>
                <a:xfrm>
                  <a:off x="6230224" y="2811092"/>
                  <a:ext cx="375100" cy="736775"/>
                  <a:chOff x="6230224" y="2811092"/>
                  <a:chExt cx="375100" cy="736775"/>
                </a:xfrm>
              </p:grpSpPr>
              <p:sp>
                <p:nvSpPr>
                  <p:cNvPr id="85" name="椭圆 84">
                    <a:extLst>
                      <a:ext uri="{FF2B5EF4-FFF2-40B4-BE49-F238E27FC236}">
                        <a16:creationId xmlns:a16="http://schemas.microsoft.com/office/drawing/2014/main" id="{F17E8A4F-0B4E-4F7E-9D06-BE4284DFA25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230224" y="3457868"/>
                    <a:ext cx="89999" cy="89999"/>
                  </a:xfrm>
                  <a:prstGeom prst="ellipse">
                    <a:avLst/>
                  </a:prstGeom>
                  <a:solidFill>
                    <a:schemeClr val="bg1">
                      <a:lumMod val="50000"/>
                    </a:schemeClr>
                  </a:solidFill>
                  <a:ln w="3175" cap="flat" cmpd="sng" algn="ctr">
                    <a:solidFill>
                      <a:schemeClr val="bg1">
                        <a:lumMod val="5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52261" tIns="26131" rIns="52261" bIns="26131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96634" fontAlgn="t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 sz="838" dirty="0">
                      <a:solidFill>
                        <a:prstClr val="black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</p:txBody>
              </p:sp>
              <p:cxnSp>
                <p:nvCxnSpPr>
                  <p:cNvPr id="89" name="连接符: 肘形 19">
                    <a:extLst>
                      <a:ext uri="{FF2B5EF4-FFF2-40B4-BE49-F238E27FC236}">
                        <a16:creationId xmlns:a16="http://schemas.microsoft.com/office/drawing/2014/main" id="{241CB3EE-AA5C-4A28-A4A3-395046A1DDB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 flipH="1">
                    <a:off x="6251825" y="3162396"/>
                    <a:ext cx="704803" cy="2195"/>
                  </a:xfrm>
                  <a:prstGeom prst="bentConnector3">
                    <a:avLst>
                      <a:gd name="adj1" fmla="val 50000"/>
                    </a:avLst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7" name="组合 76"/>
                <p:cNvGrpSpPr/>
                <p:nvPr/>
              </p:nvGrpSpPr>
              <p:grpSpPr>
                <a:xfrm>
                  <a:off x="5490671" y="3533042"/>
                  <a:ext cx="1268569" cy="475568"/>
                  <a:chOff x="6308225" y="2426583"/>
                  <a:chExt cx="1268569" cy="475568"/>
                </a:xfrm>
              </p:grpSpPr>
              <p:sp>
                <p:nvSpPr>
                  <p:cNvPr id="78" name="TextBox 108">
                    <a:extLst>
                      <a:ext uri="{FF2B5EF4-FFF2-40B4-BE49-F238E27FC236}">
                        <a16:creationId xmlns:a16="http://schemas.microsoft.com/office/drawing/2014/main" id="{F364760B-ADE4-4C5B-97E1-14CA6B04A1EF}"/>
                      </a:ext>
                    </a:extLst>
                  </p:cNvPr>
                  <p:cNvSpPr txBox="1"/>
                  <p:nvPr/>
                </p:nvSpPr>
                <p:spPr>
                  <a:xfrm>
                    <a:off x="6308225" y="2426583"/>
                    <a:ext cx="1268569" cy="275118"/>
                  </a:xfrm>
                  <a:prstGeom prst="rect">
                    <a:avLst/>
                  </a:prstGeom>
                  <a:noFill/>
                </p:spPr>
                <p:txBody>
                  <a:bodyPr wrap="none" lIns="68306" tIns="34152" rIns="68306" bIns="34152" rtlCol="0">
                    <a:spAutoFit/>
                  </a:bodyPr>
                  <a:lstStyle/>
                  <a:p>
                    <a:r>
                      <a:rPr lang="en-US" altLang="zh-CN" sz="914" b="1" dirty="0">
                        <a:solidFill>
                          <a:srgbClr val="FF0000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rPr>
                      <a:t>For patch cord:</a:t>
                    </a:r>
                  </a:p>
                </p:txBody>
              </p:sp>
              <p:sp>
                <p:nvSpPr>
                  <p:cNvPr id="81" name="TextBox 108">
                    <a:extLst>
                      <a:ext uri="{FF2B5EF4-FFF2-40B4-BE49-F238E27FC236}">
                        <a16:creationId xmlns:a16="http://schemas.microsoft.com/office/drawing/2014/main" id="{5EDBEDD4-150C-4255-8109-3D278DF18A58}"/>
                      </a:ext>
                    </a:extLst>
                  </p:cNvPr>
                  <p:cNvSpPr txBox="1"/>
                  <p:nvPr/>
                </p:nvSpPr>
                <p:spPr>
                  <a:xfrm>
                    <a:off x="6345681" y="2627032"/>
                    <a:ext cx="690087" cy="275119"/>
                  </a:xfrm>
                  <a:prstGeom prst="rect">
                    <a:avLst/>
                  </a:prstGeom>
                  <a:noFill/>
                </p:spPr>
                <p:txBody>
                  <a:bodyPr wrap="none" lIns="68306" tIns="34152" rIns="68306" bIns="34152" rtlCol="0">
                    <a:spAutoFit/>
                  </a:bodyPr>
                  <a:lstStyle/>
                  <a:p>
                    <a:r>
                      <a:rPr lang="en-US" altLang="zh-CN" sz="914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rPr>
                      <a:t>3: LSZH</a:t>
                    </a:r>
                  </a:p>
                </p:txBody>
              </p:sp>
            </p:grpSp>
          </p:grpSp>
          <p:grpSp>
            <p:nvGrpSpPr>
              <p:cNvPr id="90" name="组合 89"/>
              <p:cNvGrpSpPr/>
              <p:nvPr/>
            </p:nvGrpSpPr>
            <p:grpSpPr>
              <a:xfrm>
                <a:off x="7702347" y="2823541"/>
                <a:ext cx="90001" cy="536276"/>
                <a:chOff x="5106359" y="2807581"/>
                <a:chExt cx="90001" cy="536276"/>
              </a:xfrm>
            </p:grpSpPr>
            <p:cxnSp>
              <p:nvCxnSpPr>
                <p:cNvPr id="91" name="直接连接符 90">
                  <a:extLst>
                    <a:ext uri="{FF2B5EF4-FFF2-40B4-BE49-F238E27FC236}">
                      <a16:creationId xmlns:a16="http://schemas.microsoft.com/office/drawing/2014/main" id="{2A6807A2-4246-490F-8D36-A18D887ED85A}"/>
                    </a:ext>
                  </a:extLst>
                </p:cNvPr>
                <p:cNvCxnSpPr>
                  <a:endCxn id="92" idx="0"/>
                </p:cNvCxnSpPr>
                <p:nvPr/>
              </p:nvCxnSpPr>
              <p:spPr bwMode="auto">
                <a:xfrm>
                  <a:off x="5140891" y="2807581"/>
                  <a:ext cx="10468" cy="446277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92" name="椭圆 91">
                  <a:extLst>
                    <a:ext uri="{FF2B5EF4-FFF2-40B4-BE49-F238E27FC236}">
                      <a16:creationId xmlns:a16="http://schemas.microsoft.com/office/drawing/2014/main" id="{A4C73826-D02F-497B-A8D7-9E32159FF6D4}"/>
                    </a:ext>
                  </a:extLst>
                </p:cNvPr>
                <p:cNvSpPr/>
                <p:nvPr/>
              </p:nvSpPr>
              <p:spPr bwMode="auto">
                <a:xfrm>
                  <a:off x="5106359" y="3253858"/>
                  <a:ext cx="90001" cy="89999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 w="3175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52261" tIns="26131" rIns="52261" bIns="2613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96634" fontAlgn="t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838" dirty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</p:grpSp>
          <p:sp>
            <p:nvSpPr>
              <p:cNvPr id="93" name="TextBox 108">
                <a:extLst>
                  <a:ext uri="{FF2B5EF4-FFF2-40B4-BE49-F238E27FC236}">
                    <a16:creationId xmlns:a16="http://schemas.microsoft.com/office/drawing/2014/main" id="{F364760B-ADE4-4C5B-97E1-14CA6B04A1EF}"/>
                  </a:ext>
                </a:extLst>
              </p:cNvPr>
              <p:cNvSpPr txBox="1"/>
              <p:nvPr/>
            </p:nvSpPr>
            <p:spPr>
              <a:xfrm>
                <a:off x="7201033" y="3402884"/>
                <a:ext cx="877305" cy="275118"/>
              </a:xfrm>
              <a:prstGeom prst="rect">
                <a:avLst/>
              </a:prstGeom>
              <a:noFill/>
            </p:spPr>
            <p:txBody>
              <a:bodyPr wrap="none" lIns="68306" tIns="34152" rIns="68306" bIns="34152" rtlCol="0">
                <a:spAutoFit/>
              </a:bodyPr>
              <a:lstStyle/>
              <a:p>
                <a:r>
                  <a:rPr lang="en-US" altLang="zh-CN" sz="914" b="1" dirty="0">
                    <a:solidFill>
                      <a:srgbClr val="00B0F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Category:</a:t>
                </a:r>
              </a:p>
            </p:txBody>
          </p:sp>
          <p:sp>
            <p:nvSpPr>
              <p:cNvPr id="94" name="TextBox 108">
                <a:extLst>
                  <a:ext uri="{FF2B5EF4-FFF2-40B4-BE49-F238E27FC236}">
                    <a16:creationId xmlns:a16="http://schemas.microsoft.com/office/drawing/2014/main" id="{5EDBEDD4-150C-4255-8109-3D278DF18A58}"/>
                  </a:ext>
                </a:extLst>
              </p:cNvPr>
              <p:cNvSpPr txBox="1"/>
              <p:nvPr/>
            </p:nvSpPr>
            <p:spPr>
              <a:xfrm>
                <a:off x="7201034" y="3596338"/>
                <a:ext cx="849958" cy="1198165"/>
              </a:xfrm>
              <a:prstGeom prst="rect">
                <a:avLst/>
              </a:prstGeom>
              <a:noFill/>
            </p:spPr>
            <p:txBody>
              <a:bodyPr wrap="none" lIns="68306" tIns="34152" rIns="68306" bIns="34152" rtlCol="0">
                <a:spAutoFit/>
              </a:bodyPr>
              <a:lstStyle/>
              <a:p>
                <a:r>
                  <a:rPr lang="en-US" altLang="zh-CN" sz="914" dirty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6: CAT6</a:t>
                </a:r>
              </a:p>
              <a:p>
                <a:r>
                  <a:rPr lang="en-US" altLang="zh-CN" sz="914" dirty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5E: CAT5E</a:t>
                </a:r>
              </a:p>
              <a:p>
                <a:r>
                  <a:rPr lang="en-US" altLang="zh-CN" sz="914" dirty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59=RG59</a:t>
                </a:r>
              </a:p>
              <a:p>
                <a:r>
                  <a:rPr lang="en-US" altLang="zh-CN" sz="914" dirty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60=RG60</a:t>
                </a:r>
              </a:p>
              <a:p>
                <a:r>
                  <a:rPr lang="en-US" altLang="zh-CN" sz="914" dirty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73=75-3</a:t>
                </a:r>
              </a:p>
              <a:p>
                <a:r>
                  <a:rPr lang="en-US" altLang="zh-CN" sz="914" dirty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75=75-5</a:t>
                </a:r>
              </a:p>
            </p:txBody>
          </p:sp>
          <p:grpSp>
            <p:nvGrpSpPr>
              <p:cNvPr id="119" name="组合 118"/>
              <p:cNvGrpSpPr/>
              <p:nvPr/>
            </p:nvGrpSpPr>
            <p:grpSpPr>
              <a:xfrm>
                <a:off x="8898128" y="3711373"/>
                <a:ext cx="2240746" cy="857104"/>
                <a:chOff x="9741500" y="3512017"/>
                <a:chExt cx="2240746" cy="857104"/>
              </a:xfrm>
            </p:grpSpPr>
            <p:sp>
              <p:nvSpPr>
                <p:cNvPr id="97" name="TextBox 108">
                  <a:extLst>
                    <a:ext uri="{FF2B5EF4-FFF2-40B4-BE49-F238E27FC236}">
                      <a16:creationId xmlns:a16="http://schemas.microsoft.com/office/drawing/2014/main" id="{F364760B-ADE4-4C5B-97E1-14CA6B04A1EF}"/>
                    </a:ext>
                  </a:extLst>
                </p:cNvPr>
                <p:cNvSpPr txBox="1"/>
                <p:nvPr/>
              </p:nvSpPr>
              <p:spPr>
                <a:xfrm>
                  <a:off x="9741500" y="3512017"/>
                  <a:ext cx="2240746" cy="459728"/>
                </a:xfrm>
                <a:prstGeom prst="rect">
                  <a:avLst/>
                </a:prstGeom>
                <a:noFill/>
              </p:spPr>
              <p:txBody>
                <a:bodyPr wrap="square" lIns="68306" tIns="34152" rIns="68306" bIns="34152" rtlCol="0">
                  <a:spAutoFit/>
                </a:bodyPr>
                <a:lstStyle/>
                <a:p>
                  <a:r>
                    <a:rPr lang="en-US" altLang="zh-CN" sz="914" b="1" dirty="0">
                      <a:solidFill>
                        <a:srgbClr val="00B050"/>
                      </a:solidFill>
                      <a:latin typeface="Segoe UI" panose="020B0502040204020203" pitchFamily="34" charset="0"/>
                      <a:ea typeface="Segoe UI" panose="020B0502040204020203" pitchFamily="34" charset="0"/>
                      <a:cs typeface="Segoe UI" panose="020B0502040204020203" pitchFamily="34" charset="0"/>
                    </a:rPr>
                    <a:t>For module, Distribution frame and Patch cord:</a:t>
                  </a:r>
                </a:p>
              </p:txBody>
            </p:sp>
            <p:sp>
              <p:nvSpPr>
                <p:cNvPr id="98" name="TextBox 108">
                  <a:extLst>
                    <a:ext uri="{FF2B5EF4-FFF2-40B4-BE49-F238E27FC236}">
                      <a16:creationId xmlns:a16="http://schemas.microsoft.com/office/drawing/2014/main" id="{5EDBEDD4-150C-4255-8109-3D278DF18A58}"/>
                    </a:ext>
                  </a:extLst>
                </p:cNvPr>
                <p:cNvSpPr txBox="1"/>
                <p:nvPr/>
              </p:nvSpPr>
              <p:spPr>
                <a:xfrm>
                  <a:off x="9771869" y="3909393"/>
                  <a:ext cx="633302" cy="459728"/>
                </a:xfrm>
                <a:prstGeom prst="rect">
                  <a:avLst/>
                </a:prstGeom>
                <a:noFill/>
              </p:spPr>
              <p:txBody>
                <a:bodyPr wrap="none" lIns="68306" tIns="34152" rIns="68306" bIns="34152" rtlCol="0">
                  <a:spAutoFit/>
                </a:bodyPr>
                <a:lstStyle/>
                <a:p>
                  <a:r>
                    <a:rPr lang="en-US" altLang="zh-CN" sz="914" dirty="0">
                      <a:latin typeface="Segoe UI" panose="020B0502040204020203" pitchFamily="34" charset="0"/>
                      <a:ea typeface="Segoe UI" panose="020B0502040204020203" pitchFamily="34" charset="0"/>
                      <a:cs typeface="Segoe UI" panose="020B0502040204020203" pitchFamily="34" charset="0"/>
                    </a:rPr>
                    <a:t>U: UTP</a:t>
                  </a:r>
                </a:p>
                <a:p>
                  <a:r>
                    <a:rPr lang="en-US" altLang="zh-CN" sz="914" dirty="0">
                      <a:latin typeface="Segoe UI" panose="020B0502040204020203" pitchFamily="34" charset="0"/>
                      <a:ea typeface="Segoe UI" panose="020B0502040204020203" pitchFamily="34" charset="0"/>
                      <a:cs typeface="Segoe UI" panose="020B0502040204020203" pitchFamily="34" charset="0"/>
                    </a:rPr>
                    <a:t>F: FTP</a:t>
                  </a:r>
                </a:p>
              </p:txBody>
            </p:sp>
          </p:grpSp>
          <p:cxnSp>
            <p:nvCxnSpPr>
              <p:cNvPr id="100" name="连接符: 肘形 19">
                <a:extLst>
                  <a:ext uri="{FF2B5EF4-FFF2-40B4-BE49-F238E27FC236}">
                    <a16:creationId xmlns:a16="http://schemas.microsoft.com/office/drawing/2014/main" id="{241CB3EE-AA5C-4A28-A4A3-395046A1DDB7}"/>
                  </a:ext>
                </a:extLst>
              </p:cNvPr>
              <p:cNvCxnSpPr>
                <a:cxnSpLocks/>
                <a:stCxn id="79" idx="2"/>
              </p:cNvCxnSpPr>
              <p:nvPr/>
            </p:nvCxnSpPr>
            <p:spPr>
              <a:xfrm rot="5400000">
                <a:off x="8516318" y="3225295"/>
                <a:ext cx="803509" cy="1"/>
              </a:xfrm>
              <a:prstGeom prst="bentConnector3">
                <a:avLst>
                  <a:gd name="adj1" fmla="val 50000"/>
                </a:avLst>
              </a:prstGeom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4" name="椭圆 103">
                <a:extLst>
                  <a:ext uri="{FF2B5EF4-FFF2-40B4-BE49-F238E27FC236}">
                    <a16:creationId xmlns:a16="http://schemas.microsoft.com/office/drawing/2014/main" id="{A4C73826-D02F-497B-A8D7-9E32159FF6D4}"/>
                  </a:ext>
                </a:extLst>
              </p:cNvPr>
              <p:cNvSpPr/>
              <p:nvPr/>
            </p:nvSpPr>
            <p:spPr bwMode="auto">
              <a:xfrm>
                <a:off x="11652562" y="3688497"/>
                <a:ext cx="90001" cy="90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52261" tIns="26131" rIns="52261" bIns="26131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696634" fontAlgn="t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38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grpSp>
            <p:nvGrpSpPr>
              <p:cNvPr id="24" name="组合 23"/>
              <p:cNvGrpSpPr/>
              <p:nvPr/>
            </p:nvGrpSpPr>
            <p:grpSpPr>
              <a:xfrm>
                <a:off x="11190911" y="3759288"/>
                <a:ext cx="1299009" cy="487801"/>
                <a:chOff x="11191318" y="2834479"/>
                <a:chExt cx="1299009" cy="487801"/>
              </a:xfrm>
            </p:grpSpPr>
            <p:sp>
              <p:nvSpPr>
                <p:cNvPr id="105" name="TextBox 108">
                  <a:extLst>
                    <a:ext uri="{FF2B5EF4-FFF2-40B4-BE49-F238E27FC236}">
                      <a16:creationId xmlns:a16="http://schemas.microsoft.com/office/drawing/2014/main" id="{F364760B-ADE4-4C5B-97E1-14CA6B04A1EF}"/>
                    </a:ext>
                  </a:extLst>
                </p:cNvPr>
                <p:cNvSpPr txBox="1"/>
                <p:nvPr/>
              </p:nvSpPr>
              <p:spPr>
                <a:xfrm>
                  <a:off x="11191318" y="2834479"/>
                  <a:ext cx="1268568" cy="275119"/>
                </a:xfrm>
                <a:prstGeom prst="rect">
                  <a:avLst/>
                </a:prstGeom>
                <a:noFill/>
              </p:spPr>
              <p:txBody>
                <a:bodyPr wrap="none" lIns="68306" tIns="34152" rIns="68306" bIns="34152" rtlCol="0">
                  <a:spAutoFit/>
                </a:bodyPr>
                <a:lstStyle/>
                <a:p>
                  <a:r>
                    <a:rPr lang="en-US" altLang="zh-CN" sz="914" b="1" dirty="0">
                      <a:latin typeface="Segoe UI" panose="020B0502040204020203" pitchFamily="34" charset="0"/>
                      <a:ea typeface="Segoe UI" panose="020B0502040204020203" pitchFamily="34" charset="0"/>
                      <a:cs typeface="Segoe UI" panose="020B0502040204020203" pitchFamily="34" charset="0"/>
                    </a:rPr>
                    <a:t>For patch cord:</a:t>
                  </a:r>
                </a:p>
              </p:txBody>
            </p:sp>
            <p:sp>
              <p:nvSpPr>
                <p:cNvPr id="106" name="TextBox 108">
                  <a:extLst>
                    <a:ext uri="{FF2B5EF4-FFF2-40B4-BE49-F238E27FC236}">
                      <a16:creationId xmlns:a16="http://schemas.microsoft.com/office/drawing/2014/main" id="{5EDBEDD4-150C-4255-8109-3D278DF18A58}"/>
                    </a:ext>
                  </a:extLst>
                </p:cNvPr>
                <p:cNvSpPr txBox="1"/>
                <p:nvPr/>
              </p:nvSpPr>
              <p:spPr>
                <a:xfrm>
                  <a:off x="11211241" y="3047161"/>
                  <a:ext cx="1279086" cy="275119"/>
                </a:xfrm>
                <a:prstGeom prst="rect">
                  <a:avLst/>
                </a:prstGeom>
                <a:noFill/>
              </p:spPr>
              <p:txBody>
                <a:bodyPr wrap="none" lIns="68306" tIns="34152" rIns="68306" bIns="34152" rtlCol="0">
                  <a:spAutoFit/>
                </a:bodyPr>
                <a:lstStyle/>
                <a:p>
                  <a:r>
                    <a:rPr lang="en-US" altLang="zh-CN" sz="914" dirty="0">
                      <a:latin typeface="Segoe UI" panose="020B0502040204020203" pitchFamily="34" charset="0"/>
                      <a:ea typeface="Segoe UI" panose="020B0502040204020203" pitchFamily="34" charset="0"/>
                      <a:cs typeface="Segoe UI" panose="020B0502040204020203" pitchFamily="34" charset="0"/>
                    </a:rPr>
                    <a:t>1/2/3: length(m)</a:t>
                  </a:r>
                </a:p>
              </p:txBody>
            </p:sp>
          </p:grpSp>
          <p:sp>
            <p:nvSpPr>
              <p:cNvPr id="108" name="椭圆 107">
                <a:extLst>
                  <a:ext uri="{FF2B5EF4-FFF2-40B4-BE49-F238E27FC236}">
                    <a16:creationId xmlns:a16="http://schemas.microsoft.com/office/drawing/2014/main" id="{A4C73826-D02F-497B-A8D7-9E32159FF6D4}"/>
                  </a:ext>
                </a:extLst>
              </p:cNvPr>
              <p:cNvSpPr/>
              <p:nvPr/>
            </p:nvSpPr>
            <p:spPr bwMode="auto">
              <a:xfrm>
                <a:off x="8865027" y="3587789"/>
                <a:ext cx="90001" cy="89999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52261" tIns="26131" rIns="52261" bIns="26131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696634" fontAlgn="t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38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09" name="椭圆 108">
                <a:extLst>
                  <a:ext uri="{FF2B5EF4-FFF2-40B4-BE49-F238E27FC236}">
                    <a16:creationId xmlns:a16="http://schemas.microsoft.com/office/drawing/2014/main" id="{C10ED1E5-FE82-4627-A59D-A02CA1094870}"/>
                  </a:ext>
                </a:extLst>
              </p:cNvPr>
              <p:cNvSpPr/>
              <p:nvPr/>
            </p:nvSpPr>
            <p:spPr bwMode="auto">
              <a:xfrm>
                <a:off x="1421266" y="3512382"/>
                <a:ext cx="90001" cy="90001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52261" tIns="26131" rIns="52261" bIns="26131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696634" fontAlgn="t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38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cxnSp>
            <p:nvCxnSpPr>
              <p:cNvPr id="117" name="直接连接符 116">
                <a:extLst>
                  <a:ext uri="{FF2B5EF4-FFF2-40B4-BE49-F238E27FC236}">
                    <a16:creationId xmlns:a16="http://schemas.microsoft.com/office/drawing/2014/main" id="{A07B91A6-D828-43BD-875A-70AD7C7E87A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9507876" y="2451193"/>
                <a:ext cx="224897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66" name="矩形 65">
                <a:extLst>
                  <a:ext uri="{FF2B5EF4-FFF2-40B4-BE49-F238E27FC236}">
                    <a16:creationId xmlns:a16="http://schemas.microsoft.com/office/drawing/2014/main" id="{1AD1CD3E-C3B5-4E95-B388-457F82E2882F}"/>
                  </a:ext>
                </a:extLst>
              </p:cNvPr>
              <p:cNvSpPr/>
              <p:nvPr/>
            </p:nvSpPr>
            <p:spPr bwMode="auto">
              <a:xfrm>
                <a:off x="-670947" y="2122683"/>
                <a:ext cx="720000" cy="720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9671" tIns="34840" rIns="69671" bIns="3484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96634" fontAlgn="t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753" dirty="0">
                    <a:solidFill>
                      <a:prstClr val="black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DH</a:t>
                </a:r>
                <a:endParaRPr lang="zh-CN" altLang="en-US" sz="1753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67" name="矩形 66">
                <a:extLst>
                  <a:ext uri="{FF2B5EF4-FFF2-40B4-BE49-F238E27FC236}">
                    <a16:creationId xmlns:a16="http://schemas.microsoft.com/office/drawing/2014/main" id="{EC43A425-E1DC-4C3B-AB26-C58C92A71E76}"/>
                  </a:ext>
                </a:extLst>
              </p:cNvPr>
              <p:cNvSpPr/>
              <p:nvPr/>
            </p:nvSpPr>
            <p:spPr bwMode="auto">
              <a:xfrm>
                <a:off x="489122" y="2122683"/>
                <a:ext cx="822256" cy="720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9671" tIns="34840" rIns="69671" bIns="3484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96634" fontAlgn="t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753" dirty="0">
                    <a:solidFill>
                      <a:prstClr val="black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PF </a:t>
                </a:r>
                <a:endParaRPr lang="zh-CN" altLang="en-US" sz="1753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cxnSp>
            <p:nvCxnSpPr>
              <p:cNvPr id="68" name="直接连接符 67">
                <a:extLst>
                  <a:ext uri="{FF2B5EF4-FFF2-40B4-BE49-F238E27FC236}">
                    <a16:creationId xmlns:a16="http://schemas.microsoft.com/office/drawing/2014/main" id="{A7D45BBE-A025-451B-8320-0349DB6D949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136514" y="2482782"/>
                <a:ext cx="224897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99" name="TextBox 25">
                <a:extLst>
                  <a:ext uri="{FF2B5EF4-FFF2-40B4-BE49-F238E27FC236}">
                    <a16:creationId xmlns:a16="http://schemas.microsoft.com/office/drawing/2014/main" id="{68C104E4-67ED-4289-9C06-DF1AEDB87DDF}"/>
                  </a:ext>
                </a:extLst>
              </p:cNvPr>
              <p:cNvSpPr txBox="1"/>
              <p:nvPr/>
            </p:nvSpPr>
            <p:spPr>
              <a:xfrm>
                <a:off x="-518619" y="3038875"/>
                <a:ext cx="1903376" cy="275118"/>
              </a:xfrm>
              <a:prstGeom prst="rect">
                <a:avLst/>
              </a:prstGeom>
              <a:noFill/>
            </p:spPr>
            <p:txBody>
              <a:bodyPr wrap="square" lIns="68306" tIns="34152" rIns="68306" bIns="34152" rtlCol="0">
                <a:spAutoFit/>
              </a:bodyPr>
              <a:lstStyle/>
              <a:p>
                <a:pPr algn="ctr"/>
                <a:r>
                  <a:rPr lang="en-US" altLang="zh-CN" sz="914" b="1" dirty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Public Fittings</a:t>
                </a:r>
                <a:endParaRPr lang="zh-CN" altLang="en-US" sz="914" b="1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grpSp>
            <p:nvGrpSpPr>
              <p:cNvPr id="118" name="组合 117">
                <a:extLst>
                  <a:ext uri="{FF2B5EF4-FFF2-40B4-BE49-F238E27FC236}">
                    <a16:creationId xmlns:a16="http://schemas.microsoft.com/office/drawing/2014/main" id="{F0249018-8061-4788-B2A5-F43EFD4E8858}"/>
                  </a:ext>
                </a:extLst>
              </p:cNvPr>
              <p:cNvGrpSpPr/>
              <p:nvPr/>
            </p:nvGrpSpPr>
            <p:grpSpPr>
              <a:xfrm>
                <a:off x="834048" y="2833445"/>
                <a:ext cx="89999" cy="250432"/>
                <a:chOff x="1622984" y="1515322"/>
                <a:chExt cx="67500" cy="187824"/>
              </a:xfrm>
            </p:grpSpPr>
            <p:cxnSp>
              <p:nvCxnSpPr>
                <p:cNvPr id="120" name="直接连接符 119">
                  <a:extLst>
                    <a:ext uri="{FF2B5EF4-FFF2-40B4-BE49-F238E27FC236}">
                      <a16:creationId xmlns:a16="http://schemas.microsoft.com/office/drawing/2014/main" id="{E5D3115B-E2FB-4AAB-B5F2-98C597AFED43}"/>
                    </a:ext>
                  </a:extLst>
                </p:cNvPr>
                <p:cNvCxnSpPr/>
                <p:nvPr/>
              </p:nvCxnSpPr>
              <p:spPr bwMode="auto">
                <a:xfrm>
                  <a:off x="1663535" y="1515322"/>
                  <a:ext cx="0" cy="180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21" name="椭圆 120">
                  <a:extLst>
                    <a:ext uri="{FF2B5EF4-FFF2-40B4-BE49-F238E27FC236}">
                      <a16:creationId xmlns:a16="http://schemas.microsoft.com/office/drawing/2014/main" id="{C10ED1E5-FE82-4627-A59D-A02CA1094870}"/>
                    </a:ext>
                  </a:extLst>
                </p:cNvPr>
                <p:cNvSpPr/>
                <p:nvPr/>
              </p:nvSpPr>
              <p:spPr bwMode="auto">
                <a:xfrm>
                  <a:off x="1622984" y="1635646"/>
                  <a:ext cx="67500" cy="67500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 w="3175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52261" tIns="26131" rIns="52261" bIns="2613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96634" fontAlgn="t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838" dirty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</p:grpSp>
        </p:grpSp>
        <p:sp>
          <p:nvSpPr>
            <p:cNvPr id="188" name="矩形 187">
              <a:extLst>
                <a:ext uri="{FF2B5EF4-FFF2-40B4-BE49-F238E27FC236}">
                  <a16:creationId xmlns:a16="http://schemas.microsoft.com/office/drawing/2014/main" id="{3378F1F1-2461-4EFD-8B80-8D672269E763}"/>
                </a:ext>
              </a:extLst>
            </p:cNvPr>
            <p:cNvSpPr/>
            <p:nvPr/>
          </p:nvSpPr>
          <p:spPr bwMode="auto">
            <a:xfrm>
              <a:off x="9827074" y="1537008"/>
              <a:ext cx="720521" cy="72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9671" tIns="34840" rIns="69671" bIns="3484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96634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753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2</a:t>
              </a:r>
              <a:endParaRPr lang="zh-CN" altLang="en-US" sz="1753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89" name="矩形 188">
            <a:extLst>
              <a:ext uri="{FF2B5EF4-FFF2-40B4-BE49-F238E27FC236}">
                <a16:creationId xmlns:a16="http://schemas.microsoft.com/office/drawing/2014/main" id="{3378F1F1-2461-4EFD-8B80-8D672269E763}"/>
              </a:ext>
            </a:extLst>
          </p:cNvPr>
          <p:cNvSpPr/>
          <p:nvPr/>
        </p:nvSpPr>
        <p:spPr bwMode="auto">
          <a:xfrm>
            <a:off x="4833161" y="1423159"/>
            <a:ext cx="548668" cy="5486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9671" tIns="34840" rIns="69671" bIns="34840" numCol="1" rtlCol="0" anchor="ctr" anchorCtr="0" compatLnSpc="1">
            <a:prstTxWarp prst="textNoShape">
              <a:avLst/>
            </a:prstTxWarp>
          </a:bodyPr>
          <a:lstStyle/>
          <a:p>
            <a:pPr algn="ctr" defTabSz="696634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753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</a:t>
            </a:r>
            <a:endParaRPr lang="zh-CN" altLang="en-US" sz="1753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90" name="直接连接符 189">
            <a:extLst>
              <a:ext uri="{FF2B5EF4-FFF2-40B4-BE49-F238E27FC236}">
                <a16:creationId xmlns:a16="http://schemas.microsoft.com/office/drawing/2014/main" id="{2A6807A2-4246-490F-8D36-A18D887ED85A}"/>
              </a:ext>
            </a:extLst>
          </p:cNvPr>
          <p:cNvCxnSpPr>
            <a:stCxn id="189" idx="2"/>
          </p:cNvCxnSpPr>
          <p:nvPr/>
        </p:nvCxnSpPr>
        <p:spPr bwMode="auto">
          <a:xfrm flipH="1">
            <a:off x="5104236" y="1971827"/>
            <a:ext cx="3259" cy="4103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1" name="椭圆 190">
            <a:extLst>
              <a:ext uri="{FF2B5EF4-FFF2-40B4-BE49-F238E27FC236}">
                <a16:creationId xmlns:a16="http://schemas.microsoft.com/office/drawing/2014/main" id="{A4C73826-D02F-497B-A8D7-9E32159FF6D4}"/>
              </a:ext>
            </a:extLst>
          </p:cNvPr>
          <p:cNvSpPr/>
          <p:nvPr/>
        </p:nvSpPr>
        <p:spPr bwMode="auto">
          <a:xfrm>
            <a:off x="4415079" y="2352680"/>
            <a:ext cx="68582" cy="68583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2261" tIns="26131" rIns="52261" bIns="26131" numCol="1" rtlCol="0" anchor="t" anchorCtr="0" compatLnSpc="1">
            <a:prstTxWarp prst="textNoShape">
              <a:avLst/>
            </a:prstTxWarp>
          </a:bodyPr>
          <a:lstStyle/>
          <a:p>
            <a:pPr defTabSz="696634" fontAlgn="t">
              <a:spcBef>
                <a:spcPct val="0"/>
              </a:spcBef>
              <a:spcAft>
                <a:spcPct val="0"/>
              </a:spcAft>
            </a:pPr>
            <a:endParaRPr lang="zh-CN" altLang="en-US" sz="838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2" name="TextBox 29">
            <a:extLst>
              <a:ext uri="{FF2B5EF4-FFF2-40B4-BE49-F238E27FC236}">
                <a16:creationId xmlns:a16="http://schemas.microsoft.com/office/drawing/2014/main" id="{0A3CC1DE-D08A-4E73-B1E0-B3126D5AE756}"/>
              </a:ext>
            </a:extLst>
          </p:cNvPr>
          <p:cNvSpPr txBox="1"/>
          <p:nvPr/>
        </p:nvSpPr>
        <p:spPr>
          <a:xfrm>
            <a:off x="3841518" y="2412053"/>
            <a:ext cx="1613466" cy="1335087"/>
          </a:xfrm>
          <a:prstGeom prst="rect">
            <a:avLst/>
          </a:prstGeom>
          <a:noFill/>
        </p:spPr>
        <p:txBody>
          <a:bodyPr wrap="square" lIns="68306" tIns="34152" rIns="68306" bIns="34152" rtlCol="0">
            <a:spAutoFit/>
          </a:bodyPr>
          <a:lstStyle/>
          <a:p>
            <a:r>
              <a:rPr lang="en-US" altLang="zh-CN" sz="914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For series:</a:t>
            </a: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0: Module</a:t>
            </a: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1: Panel</a:t>
            </a: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2: Patch cord</a:t>
            </a: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3: Distribution frame</a:t>
            </a: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4: Cable management frame</a:t>
            </a: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5: Fiber optic mounting panel</a:t>
            </a: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6: Connector</a:t>
            </a:r>
          </a:p>
        </p:txBody>
      </p:sp>
      <p:sp>
        <p:nvSpPr>
          <p:cNvPr id="199" name="TextBox 108">
            <a:extLst>
              <a:ext uri="{FF2B5EF4-FFF2-40B4-BE49-F238E27FC236}">
                <a16:creationId xmlns:a16="http://schemas.microsoft.com/office/drawing/2014/main" id="{F364760B-ADE4-4C5B-97E1-14CA6B04A1EF}"/>
              </a:ext>
            </a:extLst>
          </p:cNvPr>
          <p:cNvSpPr txBox="1"/>
          <p:nvPr/>
        </p:nvSpPr>
        <p:spPr>
          <a:xfrm>
            <a:off x="6738511" y="3409503"/>
            <a:ext cx="684571" cy="209651"/>
          </a:xfrm>
          <a:prstGeom prst="rect">
            <a:avLst/>
          </a:prstGeom>
          <a:noFill/>
        </p:spPr>
        <p:txBody>
          <a:bodyPr wrap="none" lIns="68306" tIns="34152" rIns="68306" bIns="34152" rtlCol="0">
            <a:spAutoFit/>
          </a:bodyPr>
          <a:lstStyle/>
          <a:p>
            <a:r>
              <a:rPr lang="en-US" altLang="zh-CN" sz="914" b="1" dirty="0">
                <a:solidFill>
                  <a:srgbClr val="00B0F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For panel:</a:t>
            </a:r>
          </a:p>
        </p:txBody>
      </p:sp>
      <p:sp>
        <p:nvSpPr>
          <p:cNvPr id="200" name="TextBox 108">
            <a:extLst>
              <a:ext uri="{FF2B5EF4-FFF2-40B4-BE49-F238E27FC236}">
                <a16:creationId xmlns:a16="http://schemas.microsoft.com/office/drawing/2014/main" id="{5EDBEDD4-150C-4255-8109-3D278DF18A58}"/>
              </a:ext>
            </a:extLst>
          </p:cNvPr>
          <p:cNvSpPr txBox="1"/>
          <p:nvPr/>
        </p:nvSpPr>
        <p:spPr>
          <a:xfrm>
            <a:off x="6741797" y="3582813"/>
            <a:ext cx="1412334" cy="1335087"/>
          </a:xfrm>
          <a:prstGeom prst="rect">
            <a:avLst/>
          </a:prstGeom>
          <a:noFill/>
        </p:spPr>
        <p:txBody>
          <a:bodyPr wrap="none" lIns="68306" tIns="34152" rIns="68306" bIns="34152" rtlCol="0">
            <a:spAutoFit/>
          </a:bodyPr>
          <a:lstStyle/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EN: European standard</a:t>
            </a: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BS: British Standard</a:t>
            </a: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US: American Standard</a:t>
            </a: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AS: Standard Australia</a:t>
            </a: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JA: Japanese standard</a:t>
            </a: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KS: Korean standard</a:t>
            </a: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IS: Italian standard</a:t>
            </a: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ARG: Argentine standard</a:t>
            </a: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IN: Indian standard</a:t>
            </a:r>
          </a:p>
        </p:txBody>
      </p:sp>
      <p:cxnSp>
        <p:nvCxnSpPr>
          <p:cNvPr id="201" name="直接连接符 200">
            <a:extLst>
              <a:ext uri="{FF2B5EF4-FFF2-40B4-BE49-F238E27FC236}">
                <a16:creationId xmlns:a16="http://schemas.microsoft.com/office/drawing/2014/main" id="{2A6807A2-4246-490F-8D36-A18D887ED85A}"/>
              </a:ext>
            </a:extLst>
          </p:cNvPr>
          <p:cNvCxnSpPr>
            <a:endCxn id="191" idx="6"/>
          </p:cNvCxnSpPr>
          <p:nvPr/>
        </p:nvCxnSpPr>
        <p:spPr bwMode="auto">
          <a:xfrm flipH="1">
            <a:off x="4483661" y="2386972"/>
            <a:ext cx="6205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2" name="TextBox 108">
            <a:extLst>
              <a:ext uri="{FF2B5EF4-FFF2-40B4-BE49-F238E27FC236}">
                <a16:creationId xmlns:a16="http://schemas.microsoft.com/office/drawing/2014/main" id="{F364760B-ADE4-4C5B-97E1-14CA6B04A1EF}"/>
              </a:ext>
            </a:extLst>
          </p:cNvPr>
          <p:cNvSpPr txBox="1"/>
          <p:nvPr/>
        </p:nvSpPr>
        <p:spPr>
          <a:xfrm>
            <a:off x="5276565" y="2844148"/>
            <a:ext cx="684571" cy="209651"/>
          </a:xfrm>
          <a:prstGeom prst="rect">
            <a:avLst/>
          </a:prstGeom>
          <a:noFill/>
        </p:spPr>
        <p:txBody>
          <a:bodyPr wrap="none" lIns="68306" tIns="34152" rIns="68306" bIns="34152" rtlCol="0">
            <a:spAutoFit/>
          </a:bodyPr>
          <a:lstStyle/>
          <a:p>
            <a:r>
              <a:rPr lang="en-US" altLang="zh-CN" sz="914" b="1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For panel:</a:t>
            </a:r>
          </a:p>
        </p:txBody>
      </p:sp>
      <p:sp>
        <p:nvSpPr>
          <p:cNvPr id="203" name="TextBox 108">
            <a:extLst>
              <a:ext uri="{FF2B5EF4-FFF2-40B4-BE49-F238E27FC236}">
                <a16:creationId xmlns:a16="http://schemas.microsoft.com/office/drawing/2014/main" id="{5EDBEDD4-150C-4255-8109-3D278DF18A58}"/>
              </a:ext>
            </a:extLst>
          </p:cNvPr>
          <p:cNvSpPr txBox="1"/>
          <p:nvPr/>
        </p:nvSpPr>
        <p:spPr>
          <a:xfrm>
            <a:off x="5305108" y="2996898"/>
            <a:ext cx="997156" cy="772369"/>
          </a:xfrm>
          <a:prstGeom prst="rect">
            <a:avLst/>
          </a:prstGeom>
          <a:noFill/>
        </p:spPr>
        <p:txBody>
          <a:bodyPr wrap="none" lIns="68306" tIns="34152" rIns="68306" bIns="34152" rtlCol="0">
            <a:spAutoFit/>
          </a:bodyPr>
          <a:lstStyle/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/: Flat</a:t>
            </a: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A: Bevel</a:t>
            </a: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F: Function</a:t>
            </a: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D: Ground</a:t>
            </a: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B: Mounting box</a:t>
            </a:r>
          </a:p>
        </p:txBody>
      </p:sp>
      <p:sp>
        <p:nvSpPr>
          <p:cNvPr id="204" name="TextBox 108">
            <a:extLst>
              <a:ext uri="{FF2B5EF4-FFF2-40B4-BE49-F238E27FC236}">
                <a16:creationId xmlns:a16="http://schemas.microsoft.com/office/drawing/2014/main" id="{F364760B-ADE4-4C5B-97E1-14CA6B04A1EF}"/>
              </a:ext>
            </a:extLst>
          </p:cNvPr>
          <p:cNvSpPr txBox="1"/>
          <p:nvPr/>
        </p:nvSpPr>
        <p:spPr>
          <a:xfrm>
            <a:off x="5303313" y="3747140"/>
            <a:ext cx="1260048" cy="209651"/>
          </a:xfrm>
          <a:prstGeom prst="rect">
            <a:avLst/>
          </a:prstGeom>
          <a:noFill/>
        </p:spPr>
        <p:txBody>
          <a:bodyPr wrap="none" lIns="68306" tIns="34152" rIns="68306" bIns="34152" rtlCol="0">
            <a:spAutoFit/>
          </a:bodyPr>
          <a:lstStyle/>
          <a:p>
            <a:r>
              <a:rPr lang="en-US" altLang="zh-CN" sz="914" b="1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For fiber patch cord:</a:t>
            </a:r>
          </a:p>
        </p:txBody>
      </p:sp>
      <p:sp>
        <p:nvSpPr>
          <p:cNvPr id="205" name="TextBox 108">
            <a:extLst>
              <a:ext uri="{FF2B5EF4-FFF2-40B4-BE49-F238E27FC236}">
                <a16:creationId xmlns:a16="http://schemas.microsoft.com/office/drawing/2014/main" id="{5EDBEDD4-150C-4255-8109-3D278DF18A58}"/>
              </a:ext>
            </a:extLst>
          </p:cNvPr>
          <p:cNvSpPr txBox="1"/>
          <p:nvPr/>
        </p:nvSpPr>
        <p:spPr>
          <a:xfrm>
            <a:off x="5320353" y="3902257"/>
            <a:ext cx="888151" cy="350330"/>
          </a:xfrm>
          <a:prstGeom prst="rect">
            <a:avLst/>
          </a:prstGeom>
          <a:noFill/>
        </p:spPr>
        <p:txBody>
          <a:bodyPr wrap="none" lIns="68306" tIns="34152" rIns="68306" bIns="34152" rtlCol="0">
            <a:spAutoFit/>
          </a:bodyPr>
          <a:lstStyle/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/: Single mode</a:t>
            </a: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M: Multimode</a:t>
            </a:r>
          </a:p>
        </p:txBody>
      </p:sp>
      <p:sp>
        <p:nvSpPr>
          <p:cNvPr id="206" name="TextBox 108">
            <a:extLst>
              <a:ext uri="{FF2B5EF4-FFF2-40B4-BE49-F238E27FC236}">
                <a16:creationId xmlns:a16="http://schemas.microsoft.com/office/drawing/2014/main" id="{F364760B-ADE4-4C5B-97E1-14CA6B04A1EF}"/>
              </a:ext>
            </a:extLst>
          </p:cNvPr>
          <p:cNvSpPr txBox="1"/>
          <p:nvPr/>
        </p:nvSpPr>
        <p:spPr>
          <a:xfrm>
            <a:off x="5310458" y="4215190"/>
            <a:ext cx="1399510" cy="209651"/>
          </a:xfrm>
          <a:prstGeom prst="rect">
            <a:avLst/>
          </a:prstGeom>
          <a:noFill/>
        </p:spPr>
        <p:txBody>
          <a:bodyPr wrap="none" lIns="68306" tIns="34152" rIns="68306" bIns="34152" rtlCol="0">
            <a:spAutoFit/>
          </a:bodyPr>
          <a:lstStyle/>
          <a:p>
            <a:r>
              <a:rPr lang="en-US" altLang="zh-CN" sz="914" b="1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For Distribution frame:</a:t>
            </a:r>
          </a:p>
        </p:txBody>
      </p:sp>
      <p:sp>
        <p:nvSpPr>
          <p:cNvPr id="207" name="TextBox 108">
            <a:extLst>
              <a:ext uri="{FF2B5EF4-FFF2-40B4-BE49-F238E27FC236}">
                <a16:creationId xmlns:a16="http://schemas.microsoft.com/office/drawing/2014/main" id="{5EDBEDD4-150C-4255-8109-3D278DF18A58}"/>
              </a:ext>
            </a:extLst>
          </p:cNvPr>
          <p:cNvSpPr txBox="1"/>
          <p:nvPr/>
        </p:nvSpPr>
        <p:spPr>
          <a:xfrm>
            <a:off x="5339001" y="4367940"/>
            <a:ext cx="950669" cy="491010"/>
          </a:xfrm>
          <a:prstGeom prst="rect">
            <a:avLst/>
          </a:prstGeom>
          <a:noFill/>
        </p:spPr>
        <p:txBody>
          <a:bodyPr wrap="none" lIns="68306" tIns="34152" rIns="68306" bIns="34152" rtlCol="0">
            <a:spAutoFit/>
          </a:bodyPr>
          <a:lstStyle/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/: None module</a:t>
            </a: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M: Module</a:t>
            </a: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U: Unitary</a:t>
            </a:r>
          </a:p>
        </p:txBody>
      </p:sp>
      <p:sp>
        <p:nvSpPr>
          <p:cNvPr id="208" name="TextBox 108">
            <a:extLst>
              <a:ext uri="{FF2B5EF4-FFF2-40B4-BE49-F238E27FC236}">
                <a16:creationId xmlns:a16="http://schemas.microsoft.com/office/drawing/2014/main" id="{F364760B-ADE4-4C5B-97E1-14CA6B04A1EF}"/>
              </a:ext>
            </a:extLst>
          </p:cNvPr>
          <p:cNvSpPr txBox="1"/>
          <p:nvPr/>
        </p:nvSpPr>
        <p:spPr>
          <a:xfrm>
            <a:off x="6770340" y="4844997"/>
            <a:ext cx="1260048" cy="209651"/>
          </a:xfrm>
          <a:prstGeom prst="rect">
            <a:avLst/>
          </a:prstGeom>
          <a:noFill/>
        </p:spPr>
        <p:txBody>
          <a:bodyPr wrap="none" lIns="68306" tIns="34152" rIns="68306" bIns="34152" rtlCol="0">
            <a:spAutoFit/>
          </a:bodyPr>
          <a:lstStyle/>
          <a:p>
            <a:r>
              <a:rPr lang="en-US" altLang="zh-CN" sz="914" b="1" dirty="0">
                <a:solidFill>
                  <a:srgbClr val="00B0F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For fiber patch cord:</a:t>
            </a:r>
          </a:p>
        </p:txBody>
      </p:sp>
      <p:sp>
        <p:nvSpPr>
          <p:cNvPr id="209" name="TextBox 108">
            <a:extLst>
              <a:ext uri="{FF2B5EF4-FFF2-40B4-BE49-F238E27FC236}">
                <a16:creationId xmlns:a16="http://schemas.microsoft.com/office/drawing/2014/main" id="{5EDBEDD4-150C-4255-8109-3D278DF18A58}"/>
              </a:ext>
            </a:extLst>
          </p:cNvPr>
          <p:cNvSpPr txBox="1"/>
          <p:nvPr/>
        </p:nvSpPr>
        <p:spPr>
          <a:xfrm>
            <a:off x="6773626" y="5018307"/>
            <a:ext cx="820825" cy="1053728"/>
          </a:xfrm>
          <a:prstGeom prst="rect">
            <a:avLst/>
          </a:prstGeom>
          <a:noFill/>
        </p:spPr>
        <p:txBody>
          <a:bodyPr wrap="none" lIns="68306" tIns="34152" rIns="68306" bIns="34152" rtlCol="0">
            <a:spAutoFit/>
          </a:bodyPr>
          <a:lstStyle/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LN: LC</a:t>
            </a:r>
            <a:r>
              <a:rPr lang="zh-CN" altLang="en-US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pigtail</a:t>
            </a:r>
            <a:endParaRPr lang="zh-CN" altLang="en-US" sz="914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LF: LC/FC</a:t>
            </a: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LS: LC/SC</a:t>
            </a:r>
            <a:endParaRPr lang="zh-CN" altLang="en-US" sz="914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LL: LC/LC</a:t>
            </a:r>
            <a:endParaRPr lang="zh-CN" altLang="en-US" sz="914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LT: LC/ST</a:t>
            </a:r>
            <a:endParaRPr lang="zh-CN" altLang="en-US" sz="914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SC: SC/SC</a:t>
            </a:r>
            <a:endParaRPr lang="zh-CN" altLang="en-US" sz="914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FC: FC/FC</a:t>
            </a:r>
          </a:p>
        </p:txBody>
      </p:sp>
      <p:sp>
        <p:nvSpPr>
          <p:cNvPr id="210" name="TextBox 108">
            <a:extLst>
              <a:ext uri="{FF2B5EF4-FFF2-40B4-BE49-F238E27FC236}">
                <a16:creationId xmlns:a16="http://schemas.microsoft.com/office/drawing/2014/main" id="{F364760B-ADE4-4C5B-97E1-14CA6B04A1EF}"/>
              </a:ext>
            </a:extLst>
          </p:cNvPr>
          <p:cNvSpPr txBox="1"/>
          <p:nvPr/>
        </p:nvSpPr>
        <p:spPr>
          <a:xfrm>
            <a:off x="9778991" y="3030384"/>
            <a:ext cx="1385082" cy="209651"/>
          </a:xfrm>
          <a:prstGeom prst="rect">
            <a:avLst/>
          </a:prstGeom>
          <a:noFill/>
        </p:spPr>
        <p:txBody>
          <a:bodyPr wrap="none" lIns="68306" tIns="34152" rIns="68306" bIns="34152" rtlCol="0">
            <a:spAutoFit/>
          </a:bodyPr>
          <a:lstStyle/>
          <a:p>
            <a:r>
              <a:rPr lang="en-US" altLang="zh-CN" sz="914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For distribution frame:</a:t>
            </a:r>
          </a:p>
        </p:txBody>
      </p:sp>
      <p:sp>
        <p:nvSpPr>
          <p:cNvPr id="211" name="TextBox 108">
            <a:extLst>
              <a:ext uri="{FF2B5EF4-FFF2-40B4-BE49-F238E27FC236}">
                <a16:creationId xmlns:a16="http://schemas.microsoft.com/office/drawing/2014/main" id="{5EDBEDD4-150C-4255-8109-3D278DF18A58}"/>
              </a:ext>
            </a:extLst>
          </p:cNvPr>
          <p:cNvSpPr txBox="1"/>
          <p:nvPr/>
        </p:nvSpPr>
        <p:spPr>
          <a:xfrm>
            <a:off x="9794173" y="3192456"/>
            <a:ext cx="1425158" cy="209651"/>
          </a:xfrm>
          <a:prstGeom prst="rect">
            <a:avLst/>
          </a:prstGeom>
          <a:noFill/>
        </p:spPr>
        <p:txBody>
          <a:bodyPr wrap="none" lIns="68306" tIns="34152" rIns="68306" bIns="34152" rtlCol="0">
            <a:spAutoFit/>
          </a:bodyPr>
          <a:lstStyle/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12/24/48: 12/24/48 ports</a:t>
            </a:r>
          </a:p>
        </p:txBody>
      </p:sp>
      <p:sp>
        <p:nvSpPr>
          <p:cNvPr id="212" name="TextBox 108">
            <a:extLst>
              <a:ext uri="{FF2B5EF4-FFF2-40B4-BE49-F238E27FC236}">
                <a16:creationId xmlns:a16="http://schemas.microsoft.com/office/drawing/2014/main" id="{F364760B-ADE4-4C5B-97E1-14CA6B04A1EF}"/>
              </a:ext>
            </a:extLst>
          </p:cNvPr>
          <p:cNvSpPr txBox="1"/>
          <p:nvPr/>
        </p:nvSpPr>
        <p:spPr>
          <a:xfrm>
            <a:off x="9786841" y="3372326"/>
            <a:ext cx="2121043" cy="631689"/>
          </a:xfrm>
          <a:prstGeom prst="rect">
            <a:avLst/>
          </a:prstGeom>
          <a:noFill/>
        </p:spPr>
        <p:txBody>
          <a:bodyPr wrap="square" lIns="68306" tIns="34152" rIns="68306" bIns="34152" rtlCol="0">
            <a:spAutoFit/>
          </a:bodyPr>
          <a:lstStyle/>
          <a:p>
            <a:r>
              <a:rPr lang="en-US" altLang="zh-CN" sz="914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For Fiber optic mounting panel:</a:t>
            </a: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8: 8</a:t>
            </a:r>
            <a:r>
              <a:rPr lang="zh-CN" altLang="en-US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ports adapter</a:t>
            </a:r>
            <a:endParaRPr lang="zh-CN" altLang="en-US" sz="914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12: 12 ports adapter</a:t>
            </a:r>
            <a:endParaRPr lang="zh-CN" altLang="en-US" sz="914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16: 16</a:t>
            </a:r>
            <a:r>
              <a:rPr lang="zh-CN" altLang="en-US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ports adapter</a:t>
            </a:r>
            <a:endParaRPr lang="zh-CN" altLang="en-US" sz="914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14" name="直接连接符 213">
            <a:extLst>
              <a:ext uri="{FF2B5EF4-FFF2-40B4-BE49-F238E27FC236}">
                <a16:creationId xmlns:a16="http://schemas.microsoft.com/office/drawing/2014/main" id="{2A6807A2-4246-490F-8D36-A18D887ED85A}"/>
              </a:ext>
            </a:extLst>
          </p:cNvPr>
          <p:cNvCxnSpPr/>
          <p:nvPr/>
        </p:nvCxnSpPr>
        <p:spPr bwMode="auto">
          <a:xfrm flipH="1">
            <a:off x="5857875" y="2501695"/>
            <a:ext cx="24860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5" name="连接符: 肘形 19">
            <a:extLst>
              <a:ext uri="{FF2B5EF4-FFF2-40B4-BE49-F238E27FC236}">
                <a16:creationId xmlns:a16="http://schemas.microsoft.com/office/drawing/2014/main" id="{241CB3EE-AA5C-4A28-A4A3-395046A1DDB7}"/>
              </a:ext>
            </a:extLst>
          </p:cNvPr>
          <p:cNvCxnSpPr>
            <a:cxnSpLocks/>
          </p:cNvCxnSpPr>
          <p:nvPr/>
        </p:nvCxnSpPr>
        <p:spPr>
          <a:xfrm rot="5400000">
            <a:off x="3472576" y="2085965"/>
            <a:ext cx="576224" cy="341266"/>
          </a:xfrm>
          <a:prstGeom prst="bentConnector3">
            <a:avLst>
              <a:gd name="adj1" fmla="val 50000"/>
            </a:avLst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6" name="TextBox 108">
            <a:extLst>
              <a:ext uri="{FF2B5EF4-FFF2-40B4-BE49-F238E27FC236}">
                <a16:creationId xmlns:a16="http://schemas.microsoft.com/office/drawing/2014/main" id="{F364760B-ADE4-4C5B-97E1-14CA6B04A1EF}"/>
              </a:ext>
            </a:extLst>
          </p:cNvPr>
          <p:cNvSpPr txBox="1"/>
          <p:nvPr/>
        </p:nvSpPr>
        <p:spPr>
          <a:xfrm>
            <a:off x="8061484" y="3240035"/>
            <a:ext cx="934639" cy="772369"/>
          </a:xfrm>
          <a:prstGeom prst="rect">
            <a:avLst/>
          </a:prstGeom>
          <a:noFill/>
        </p:spPr>
        <p:txBody>
          <a:bodyPr wrap="none" lIns="68306" tIns="34152" rIns="68306" bIns="34152" rtlCol="0">
            <a:spAutoFit/>
          </a:bodyPr>
          <a:lstStyle/>
          <a:p>
            <a:r>
              <a:rPr lang="en-US" altLang="zh-CN" sz="914" b="1" dirty="0">
                <a:solidFill>
                  <a:srgbClr val="00B05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For connector:</a:t>
            </a:r>
          </a:p>
          <a:p>
            <a:r>
              <a:rPr lang="el-GR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</a:t>
            </a:r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el-GR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3μ</a:t>
            </a:r>
            <a:endParaRPr lang="en-US" altLang="zh-CN" sz="914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l-GR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</a:t>
            </a:r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el-GR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15μ</a:t>
            </a:r>
            <a:endParaRPr lang="en-US" altLang="zh-CN" sz="914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l-GR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el-GR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50μ</a:t>
            </a: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F: 1</a:t>
            </a:r>
            <a:r>
              <a:rPr lang="el-GR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μ</a:t>
            </a:r>
            <a:endParaRPr lang="en-US" altLang="zh-CN" sz="914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19" name="直接连接符 218">
            <a:extLst>
              <a:ext uri="{FF2B5EF4-FFF2-40B4-BE49-F238E27FC236}">
                <a16:creationId xmlns:a16="http://schemas.microsoft.com/office/drawing/2014/main" id="{A07B91A6-D828-43BD-875A-70AD7C7E87A0}"/>
              </a:ext>
            </a:extLst>
          </p:cNvPr>
          <p:cNvCxnSpPr>
            <a:cxnSpLocks/>
          </p:cNvCxnSpPr>
          <p:nvPr/>
        </p:nvCxnSpPr>
        <p:spPr bwMode="auto">
          <a:xfrm flipH="1">
            <a:off x="9140343" y="2281617"/>
            <a:ext cx="102473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1" name="直接连接符 220">
            <a:extLst>
              <a:ext uri="{FF2B5EF4-FFF2-40B4-BE49-F238E27FC236}">
                <a16:creationId xmlns:a16="http://schemas.microsoft.com/office/drawing/2014/main" id="{A07B91A6-D828-43BD-875A-70AD7C7E87A0}"/>
              </a:ext>
            </a:extLst>
          </p:cNvPr>
          <p:cNvCxnSpPr>
            <a:cxnSpLocks/>
          </p:cNvCxnSpPr>
          <p:nvPr/>
        </p:nvCxnSpPr>
        <p:spPr bwMode="auto">
          <a:xfrm flipV="1">
            <a:off x="10165080" y="2281617"/>
            <a:ext cx="1" cy="39680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7" name="直接连接符 256">
            <a:extLst>
              <a:ext uri="{FF2B5EF4-FFF2-40B4-BE49-F238E27FC236}">
                <a16:creationId xmlns:a16="http://schemas.microsoft.com/office/drawing/2014/main" id="{A07B91A6-D828-43BD-875A-70AD7C7E87A0}"/>
              </a:ext>
            </a:extLst>
          </p:cNvPr>
          <p:cNvCxnSpPr>
            <a:cxnSpLocks/>
          </p:cNvCxnSpPr>
          <p:nvPr/>
        </p:nvCxnSpPr>
        <p:spPr bwMode="auto">
          <a:xfrm flipV="1">
            <a:off x="9134605" y="1988858"/>
            <a:ext cx="0" cy="29275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0733152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矩形 32">
            <a:extLst>
              <a:ext uri="{FF2B5EF4-FFF2-40B4-BE49-F238E27FC236}">
                <a16:creationId xmlns:a16="http://schemas.microsoft.com/office/drawing/2014/main" id="{3378F1F1-2461-4EFD-8B80-8D672269E763}"/>
              </a:ext>
            </a:extLst>
          </p:cNvPr>
          <p:cNvSpPr/>
          <p:nvPr/>
        </p:nvSpPr>
        <p:spPr bwMode="auto">
          <a:xfrm>
            <a:off x="3525932" y="1456715"/>
            <a:ext cx="548668" cy="5486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9671" tIns="34840" rIns="69671" bIns="34840" numCol="1" rtlCol="0" anchor="ctr" anchorCtr="0" compatLnSpc="1">
            <a:prstTxWarp prst="textNoShape">
              <a:avLst/>
            </a:prstTxWarp>
          </a:bodyPr>
          <a:lstStyle/>
          <a:p>
            <a:pPr algn="ctr" defTabSz="696634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753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710</a:t>
            </a:r>
            <a:endParaRPr lang="zh-CN" altLang="en-US" sz="1753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EC43A425-E1DC-4C3B-AB26-C58C92A71E76}"/>
              </a:ext>
            </a:extLst>
          </p:cNvPr>
          <p:cNvSpPr/>
          <p:nvPr/>
        </p:nvSpPr>
        <p:spPr bwMode="auto">
          <a:xfrm>
            <a:off x="526165" y="1456715"/>
            <a:ext cx="626591" cy="5486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9671" tIns="34840" rIns="69671" bIns="34840" numCol="1" rtlCol="0" anchor="ctr" anchorCtr="0" compatLnSpc="1">
            <a:prstTxWarp prst="textNoShape">
              <a:avLst/>
            </a:prstTxWarp>
          </a:bodyPr>
          <a:lstStyle/>
          <a:p>
            <a:pPr algn="ctr" defTabSz="696634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753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 </a:t>
            </a:r>
            <a:endParaRPr lang="zh-CN" altLang="en-US" sz="1753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3378F1F1-2461-4EFD-8B80-8D672269E763}"/>
              </a:ext>
            </a:extLst>
          </p:cNvPr>
          <p:cNvSpPr/>
          <p:nvPr/>
        </p:nvSpPr>
        <p:spPr bwMode="auto">
          <a:xfrm>
            <a:off x="4589121" y="1456715"/>
            <a:ext cx="549065" cy="5486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9671" tIns="34840" rIns="69671" bIns="34840" numCol="1" rtlCol="0" anchor="ctr" anchorCtr="0" compatLnSpc="1">
            <a:prstTxWarp prst="textNoShape">
              <a:avLst/>
            </a:prstTxWarp>
          </a:bodyPr>
          <a:lstStyle/>
          <a:p>
            <a:pPr algn="ctr" defTabSz="696634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753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</a:t>
            </a:r>
            <a:endParaRPr lang="zh-CN" altLang="en-US" sz="1753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40" name="直接连接符 39">
            <a:extLst>
              <a:ext uri="{FF2B5EF4-FFF2-40B4-BE49-F238E27FC236}">
                <a16:creationId xmlns:a16="http://schemas.microsoft.com/office/drawing/2014/main" id="{A07B91A6-D828-43BD-875A-70AD7C7E87A0}"/>
              </a:ext>
            </a:extLst>
          </p:cNvPr>
          <p:cNvCxnSpPr>
            <a:cxnSpLocks/>
          </p:cNvCxnSpPr>
          <p:nvPr/>
        </p:nvCxnSpPr>
        <p:spPr bwMode="auto">
          <a:xfrm flipH="1">
            <a:off x="1404074" y="1729455"/>
            <a:ext cx="17138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直接连接符 41">
            <a:extLst>
              <a:ext uri="{FF2B5EF4-FFF2-40B4-BE49-F238E27FC236}">
                <a16:creationId xmlns:a16="http://schemas.microsoft.com/office/drawing/2014/main" id="{2A6807A2-4246-490F-8D36-A18D887ED85A}"/>
              </a:ext>
            </a:extLst>
          </p:cNvPr>
          <p:cNvCxnSpPr>
            <a:stCxn id="33" idx="2"/>
          </p:cNvCxnSpPr>
          <p:nvPr/>
        </p:nvCxnSpPr>
        <p:spPr bwMode="auto">
          <a:xfrm flipH="1">
            <a:off x="3799021" y="2005383"/>
            <a:ext cx="1245" cy="36078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3" name="椭圆 42">
            <a:extLst>
              <a:ext uri="{FF2B5EF4-FFF2-40B4-BE49-F238E27FC236}">
                <a16:creationId xmlns:a16="http://schemas.microsoft.com/office/drawing/2014/main" id="{A4C73826-D02F-497B-A8D7-9E32159FF6D4}"/>
              </a:ext>
            </a:extLst>
          </p:cNvPr>
          <p:cNvSpPr/>
          <p:nvPr/>
        </p:nvSpPr>
        <p:spPr bwMode="auto">
          <a:xfrm>
            <a:off x="3757109" y="2301320"/>
            <a:ext cx="68584" cy="64852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2261" tIns="26131" rIns="52261" bIns="26131" numCol="1" rtlCol="0" anchor="t" anchorCtr="0" compatLnSpc="1">
            <a:prstTxWarp prst="textNoShape">
              <a:avLst/>
            </a:prstTxWarp>
          </a:bodyPr>
          <a:lstStyle/>
          <a:p>
            <a:pPr defTabSz="696634" fontAlgn="t">
              <a:spcBef>
                <a:spcPct val="0"/>
              </a:spcBef>
              <a:spcAft>
                <a:spcPct val="0"/>
              </a:spcAft>
            </a:pPr>
            <a:endParaRPr lang="zh-CN" altLang="en-US" sz="838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4" name="TextBox 108">
            <a:extLst>
              <a:ext uri="{FF2B5EF4-FFF2-40B4-BE49-F238E27FC236}">
                <a16:creationId xmlns:a16="http://schemas.microsoft.com/office/drawing/2014/main" id="{F364760B-ADE4-4C5B-97E1-14CA6B04A1EF}"/>
              </a:ext>
            </a:extLst>
          </p:cNvPr>
          <p:cNvSpPr txBox="1"/>
          <p:nvPr/>
        </p:nvSpPr>
        <p:spPr>
          <a:xfrm>
            <a:off x="3036740" y="2324591"/>
            <a:ext cx="495416" cy="209651"/>
          </a:xfrm>
          <a:prstGeom prst="rect">
            <a:avLst/>
          </a:prstGeom>
          <a:noFill/>
        </p:spPr>
        <p:txBody>
          <a:bodyPr wrap="none" lIns="68306" tIns="34152" rIns="68306" bIns="34152" rtlCol="0">
            <a:spAutoFit/>
          </a:bodyPr>
          <a:lstStyle/>
          <a:p>
            <a:r>
              <a:rPr lang="en-US" altLang="zh-CN" sz="914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Series:</a:t>
            </a:r>
          </a:p>
        </p:txBody>
      </p:sp>
      <p:sp>
        <p:nvSpPr>
          <p:cNvPr id="45" name="TextBox 108">
            <a:extLst>
              <a:ext uri="{FF2B5EF4-FFF2-40B4-BE49-F238E27FC236}">
                <a16:creationId xmlns:a16="http://schemas.microsoft.com/office/drawing/2014/main" id="{5EDBEDD4-150C-4255-8109-3D278DF18A58}"/>
              </a:ext>
            </a:extLst>
          </p:cNvPr>
          <p:cNvSpPr txBox="1"/>
          <p:nvPr/>
        </p:nvSpPr>
        <p:spPr>
          <a:xfrm>
            <a:off x="3020242" y="2450597"/>
            <a:ext cx="1518435" cy="1194407"/>
          </a:xfrm>
          <a:prstGeom prst="rect">
            <a:avLst/>
          </a:prstGeom>
          <a:noFill/>
        </p:spPr>
        <p:txBody>
          <a:bodyPr wrap="square" lIns="68306" tIns="34152" rIns="68306" bIns="34152" rtlCol="0">
            <a:spAutoFit/>
          </a:bodyPr>
          <a:lstStyle/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710: Solar panel </a:t>
            </a: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720: Battery</a:t>
            </a: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730: Bracket</a:t>
            </a: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750: Controller</a:t>
            </a: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760: Power supply conversion device</a:t>
            </a: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770: For other product line</a:t>
            </a: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790: Other accessory</a:t>
            </a:r>
          </a:p>
        </p:txBody>
      </p:sp>
      <p:sp>
        <p:nvSpPr>
          <p:cNvPr id="48" name="椭圆 47">
            <a:extLst>
              <a:ext uri="{FF2B5EF4-FFF2-40B4-BE49-F238E27FC236}">
                <a16:creationId xmlns:a16="http://schemas.microsoft.com/office/drawing/2014/main" id="{A4C73826-D02F-497B-A8D7-9E32159FF6D4}"/>
              </a:ext>
            </a:extLst>
          </p:cNvPr>
          <p:cNvSpPr/>
          <p:nvPr/>
        </p:nvSpPr>
        <p:spPr bwMode="auto">
          <a:xfrm>
            <a:off x="4832597" y="2209990"/>
            <a:ext cx="68584" cy="68584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2261" tIns="26131" rIns="52261" bIns="26131" numCol="1" rtlCol="0" anchor="t" anchorCtr="0" compatLnSpc="1">
            <a:prstTxWarp prst="textNoShape">
              <a:avLst/>
            </a:prstTxWarp>
          </a:bodyPr>
          <a:lstStyle/>
          <a:p>
            <a:pPr defTabSz="696634" fontAlgn="t">
              <a:spcBef>
                <a:spcPct val="0"/>
              </a:spcBef>
              <a:spcAft>
                <a:spcPct val="0"/>
              </a:spcAft>
            </a:pPr>
            <a:endParaRPr lang="zh-CN" altLang="en-US" sz="838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3378F1F1-2461-4EFD-8B80-8D672269E763}"/>
              </a:ext>
            </a:extLst>
          </p:cNvPr>
          <p:cNvSpPr/>
          <p:nvPr/>
        </p:nvSpPr>
        <p:spPr bwMode="auto">
          <a:xfrm>
            <a:off x="5680283" y="1431670"/>
            <a:ext cx="608759" cy="5486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9671" tIns="34840" rIns="69671" bIns="34840" numCol="1" rtlCol="0" anchor="ctr" anchorCtr="0" compatLnSpc="1">
            <a:prstTxWarp prst="textNoShape">
              <a:avLst/>
            </a:prstTxWarp>
          </a:bodyPr>
          <a:lstStyle/>
          <a:p>
            <a:pPr algn="ctr" defTabSz="696634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753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18</a:t>
            </a:r>
            <a:endParaRPr lang="zh-CN" altLang="en-US" sz="1753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62" name="组合 61"/>
          <p:cNvGrpSpPr/>
          <p:nvPr/>
        </p:nvGrpSpPr>
        <p:grpSpPr>
          <a:xfrm>
            <a:off x="5957595" y="2334428"/>
            <a:ext cx="1190035" cy="1263378"/>
            <a:chOff x="8230930" y="3058616"/>
            <a:chExt cx="7219874" cy="1657892"/>
          </a:xfrm>
        </p:grpSpPr>
        <p:sp>
          <p:nvSpPr>
            <p:cNvPr id="63" name="TextBox 108">
              <a:extLst>
                <a:ext uri="{FF2B5EF4-FFF2-40B4-BE49-F238E27FC236}">
                  <a16:creationId xmlns:a16="http://schemas.microsoft.com/office/drawing/2014/main" id="{F364760B-ADE4-4C5B-97E1-14CA6B04A1EF}"/>
                </a:ext>
              </a:extLst>
            </p:cNvPr>
            <p:cNvSpPr txBox="1"/>
            <p:nvPr/>
          </p:nvSpPr>
          <p:spPr>
            <a:xfrm>
              <a:off x="8230930" y="3058616"/>
              <a:ext cx="7219874" cy="828946"/>
            </a:xfrm>
            <a:prstGeom prst="rect">
              <a:avLst/>
            </a:prstGeom>
            <a:noFill/>
          </p:spPr>
          <p:txBody>
            <a:bodyPr wrap="square" lIns="68306" tIns="34152" rIns="68306" bIns="34152" rtlCol="0">
              <a:spAutoFit/>
            </a:bodyPr>
            <a:lstStyle/>
            <a:p>
              <a:r>
                <a:rPr lang="en-US" altLang="zh-CN" sz="914" b="1" dirty="0">
                  <a:solidFill>
                    <a:srgbClr val="FF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For solar panel, battery, controller and power supply conversion:</a:t>
              </a:r>
            </a:p>
          </p:txBody>
        </p:sp>
        <p:sp>
          <p:nvSpPr>
            <p:cNvPr id="64" name="TextBox 108">
              <a:extLst>
                <a:ext uri="{FF2B5EF4-FFF2-40B4-BE49-F238E27FC236}">
                  <a16:creationId xmlns:a16="http://schemas.microsoft.com/office/drawing/2014/main" id="{5EDBEDD4-150C-4255-8109-3D278DF18A58}"/>
                </a:ext>
              </a:extLst>
            </p:cNvPr>
            <p:cNvSpPr txBox="1"/>
            <p:nvPr/>
          </p:nvSpPr>
          <p:spPr>
            <a:xfrm>
              <a:off x="8299614" y="3887562"/>
              <a:ext cx="5941339" cy="828946"/>
            </a:xfrm>
            <a:prstGeom prst="rect">
              <a:avLst/>
            </a:prstGeom>
            <a:noFill/>
          </p:spPr>
          <p:txBody>
            <a:bodyPr wrap="square" lIns="68306" tIns="34152" rIns="68306" bIns="34152" rtlCol="0">
              <a:spAutoFit/>
            </a:bodyPr>
            <a:lstStyle/>
            <a:p>
              <a:r>
                <a:rPr lang="en-US" altLang="zh-CN" sz="914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12: DC 12V</a:t>
              </a:r>
            </a:p>
            <a:p>
              <a:r>
                <a:rPr lang="en-US" altLang="zh-CN" sz="914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18: DC 18V</a:t>
              </a:r>
            </a:p>
            <a:p>
              <a:r>
                <a:rPr lang="en-US" altLang="zh-CN" sz="914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24: DC 24V</a:t>
              </a:r>
            </a:p>
            <a:p>
              <a:r>
                <a:rPr lang="en-US" altLang="zh-CN" sz="914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60: DC 36V</a:t>
              </a:r>
            </a:p>
          </p:txBody>
        </p:sp>
      </p:grpSp>
      <p:sp>
        <p:nvSpPr>
          <p:cNvPr id="66" name="椭圆 65">
            <a:extLst>
              <a:ext uri="{FF2B5EF4-FFF2-40B4-BE49-F238E27FC236}">
                <a16:creationId xmlns:a16="http://schemas.microsoft.com/office/drawing/2014/main" id="{A4C73826-D02F-497B-A8D7-9E32159FF6D4}"/>
              </a:ext>
            </a:extLst>
          </p:cNvPr>
          <p:cNvSpPr/>
          <p:nvPr/>
        </p:nvSpPr>
        <p:spPr bwMode="auto">
          <a:xfrm>
            <a:off x="6271463" y="2232335"/>
            <a:ext cx="68584" cy="68584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2261" tIns="26131" rIns="52261" bIns="26131" numCol="1" rtlCol="0" anchor="t" anchorCtr="0" compatLnSpc="1">
            <a:prstTxWarp prst="textNoShape">
              <a:avLst/>
            </a:prstTxWarp>
          </a:bodyPr>
          <a:lstStyle/>
          <a:p>
            <a:pPr defTabSz="696634" fontAlgn="t">
              <a:spcBef>
                <a:spcPct val="0"/>
              </a:spcBef>
              <a:spcAft>
                <a:spcPct val="0"/>
              </a:spcAft>
            </a:pPr>
            <a:endParaRPr lang="zh-CN" altLang="en-US" sz="838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A2A3A057-05AD-43EB-BC82-F10B9D1643C2}"/>
              </a:ext>
            </a:extLst>
          </p:cNvPr>
          <p:cNvSpPr/>
          <p:nvPr/>
        </p:nvSpPr>
        <p:spPr bwMode="auto">
          <a:xfrm>
            <a:off x="2613188" y="1456715"/>
            <a:ext cx="626591" cy="5486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9671" tIns="34840" rIns="69671" bIns="34840" numCol="1" rtlCol="0" anchor="ctr" anchorCtr="0" compatLnSpc="1">
            <a:prstTxWarp prst="textNoShape">
              <a:avLst/>
            </a:prstTxWarp>
          </a:bodyPr>
          <a:lstStyle/>
          <a:p>
            <a:pPr algn="ctr" defTabSz="696634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753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</a:t>
            </a:r>
            <a:endParaRPr lang="zh-CN" altLang="en-US" sz="1753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4" name="矩形 73">
            <a:extLst>
              <a:ext uri="{FF2B5EF4-FFF2-40B4-BE49-F238E27FC236}">
                <a16:creationId xmlns:a16="http://schemas.microsoft.com/office/drawing/2014/main" id="{EC43A425-E1DC-4C3B-AB26-C58C92A71E76}"/>
              </a:ext>
            </a:extLst>
          </p:cNvPr>
          <p:cNvSpPr/>
          <p:nvPr/>
        </p:nvSpPr>
        <p:spPr bwMode="auto">
          <a:xfrm>
            <a:off x="1796288" y="1456715"/>
            <a:ext cx="626591" cy="5486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9671" tIns="34840" rIns="69671" bIns="34840" numCol="1" rtlCol="0" anchor="ctr" anchorCtr="0" compatLnSpc="1">
            <a:prstTxWarp prst="textNoShape">
              <a:avLst/>
            </a:prstTxWarp>
          </a:bodyPr>
          <a:lstStyle/>
          <a:p>
            <a:pPr algn="ctr" defTabSz="696634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753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PF </a:t>
            </a:r>
            <a:endParaRPr lang="zh-CN" altLang="en-US" sz="1753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5" name="TextBox 26">
            <a:extLst>
              <a:ext uri="{FF2B5EF4-FFF2-40B4-BE49-F238E27FC236}">
                <a16:creationId xmlns:a16="http://schemas.microsoft.com/office/drawing/2014/main" id="{F9B5DDD8-2909-47F1-A3DF-4E2DED2AAE27}"/>
              </a:ext>
            </a:extLst>
          </p:cNvPr>
          <p:cNvSpPr txBox="1"/>
          <p:nvPr/>
        </p:nvSpPr>
        <p:spPr>
          <a:xfrm>
            <a:off x="2004588" y="2309917"/>
            <a:ext cx="788416" cy="491010"/>
          </a:xfrm>
          <a:prstGeom prst="rect">
            <a:avLst/>
          </a:prstGeom>
          <a:noFill/>
        </p:spPr>
        <p:txBody>
          <a:bodyPr wrap="square" lIns="68306" tIns="34152" rIns="68306" bIns="34152" rtlCol="0">
            <a:spAutoFit/>
          </a:bodyPr>
          <a:lstStyle/>
          <a:p>
            <a:r>
              <a:rPr lang="en-US" altLang="zh-CN" sz="914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Catalog:</a:t>
            </a: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E=Solar </a:t>
            </a:r>
          </a:p>
          <a:p>
            <a:endParaRPr lang="en-US" altLang="zh-CN" sz="914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76" name="直接连接符 75">
            <a:extLst>
              <a:ext uri="{FF2B5EF4-FFF2-40B4-BE49-F238E27FC236}">
                <a16:creationId xmlns:a16="http://schemas.microsoft.com/office/drawing/2014/main" id="{CAA1ABC5-8D16-456E-81FF-F09A8FC3D5CD}"/>
              </a:ext>
            </a:extLst>
          </p:cNvPr>
          <p:cNvCxnSpPr>
            <a:cxnSpLocks/>
            <a:endCxn id="73" idx="2"/>
          </p:cNvCxnSpPr>
          <p:nvPr/>
        </p:nvCxnSpPr>
        <p:spPr bwMode="auto">
          <a:xfrm flipV="1">
            <a:off x="2926484" y="2005383"/>
            <a:ext cx="0" cy="32904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7" name="直接连接符 76">
            <a:extLst>
              <a:ext uri="{FF2B5EF4-FFF2-40B4-BE49-F238E27FC236}">
                <a16:creationId xmlns:a16="http://schemas.microsoft.com/office/drawing/2014/main" id="{16320619-55DB-4D4A-8924-7236C046EB0E}"/>
              </a:ext>
            </a:extLst>
          </p:cNvPr>
          <p:cNvCxnSpPr>
            <a:cxnSpLocks/>
          </p:cNvCxnSpPr>
          <p:nvPr/>
        </p:nvCxnSpPr>
        <p:spPr bwMode="auto">
          <a:xfrm flipH="1">
            <a:off x="2313519" y="2325495"/>
            <a:ext cx="60857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8" name="椭圆 77">
            <a:extLst>
              <a:ext uri="{FF2B5EF4-FFF2-40B4-BE49-F238E27FC236}">
                <a16:creationId xmlns:a16="http://schemas.microsoft.com/office/drawing/2014/main" id="{C10ED1E5-FE82-4627-A59D-A02CA1094870}"/>
              </a:ext>
            </a:extLst>
          </p:cNvPr>
          <p:cNvSpPr/>
          <p:nvPr/>
        </p:nvSpPr>
        <p:spPr bwMode="auto">
          <a:xfrm>
            <a:off x="2257111" y="2283163"/>
            <a:ext cx="68584" cy="68584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2261" tIns="26131" rIns="52261" bIns="26131" numCol="1" rtlCol="0" anchor="t" anchorCtr="0" compatLnSpc="1">
            <a:prstTxWarp prst="textNoShape">
              <a:avLst/>
            </a:prstTxWarp>
          </a:bodyPr>
          <a:lstStyle/>
          <a:p>
            <a:pPr defTabSz="696634" fontAlgn="t">
              <a:spcBef>
                <a:spcPct val="0"/>
              </a:spcBef>
              <a:spcAft>
                <a:spcPct val="0"/>
              </a:spcAft>
            </a:pPr>
            <a:endParaRPr lang="zh-CN" altLang="en-US" sz="838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79" name="直接连接符 78">
            <a:extLst>
              <a:ext uri="{FF2B5EF4-FFF2-40B4-BE49-F238E27FC236}">
                <a16:creationId xmlns:a16="http://schemas.microsoft.com/office/drawing/2014/main" id="{A07B91A6-D828-43BD-875A-70AD7C7E87A0}"/>
              </a:ext>
            </a:extLst>
          </p:cNvPr>
          <p:cNvCxnSpPr>
            <a:cxnSpLocks/>
          </p:cNvCxnSpPr>
          <p:nvPr/>
        </p:nvCxnSpPr>
        <p:spPr bwMode="auto">
          <a:xfrm flipH="1">
            <a:off x="4233246" y="1729455"/>
            <a:ext cx="17138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8" name="TextBox 108">
            <a:extLst>
              <a:ext uri="{FF2B5EF4-FFF2-40B4-BE49-F238E27FC236}">
                <a16:creationId xmlns:a16="http://schemas.microsoft.com/office/drawing/2014/main" id="{F364760B-ADE4-4C5B-97E1-14CA6B04A1EF}"/>
              </a:ext>
            </a:extLst>
          </p:cNvPr>
          <p:cNvSpPr txBox="1"/>
          <p:nvPr/>
        </p:nvSpPr>
        <p:spPr>
          <a:xfrm>
            <a:off x="4453481" y="2345771"/>
            <a:ext cx="989141" cy="209651"/>
          </a:xfrm>
          <a:prstGeom prst="rect">
            <a:avLst/>
          </a:prstGeom>
          <a:noFill/>
        </p:spPr>
        <p:txBody>
          <a:bodyPr wrap="none" lIns="68306" tIns="34152" rIns="68306" bIns="34152" rtlCol="0">
            <a:spAutoFit/>
          </a:bodyPr>
          <a:lstStyle/>
          <a:p>
            <a:r>
              <a:rPr lang="en-US" altLang="zh-CN" sz="914" b="1" dirty="0">
                <a:solidFill>
                  <a:schemeClr val="accent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For DIY system:</a:t>
            </a:r>
          </a:p>
        </p:txBody>
      </p:sp>
      <p:cxnSp>
        <p:nvCxnSpPr>
          <p:cNvPr id="101" name="直接连接符 100">
            <a:extLst>
              <a:ext uri="{FF2B5EF4-FFF2-40B4-BE49-F238E27FC236}">
                <a16:creationId xmlns:a16="http://schemas.microsoft.com/office/drawing/2014/main" id="{A07B91A6-D828-43BD-875A-70AD7C7E87A0}"/>
              </a:ext>
            </a:extLst>
          </p:cNvPr>
          <p:cNvCxnSpPr>
            <a:cxnSpLocks/>
          </p:cNvCxnSpPr>
          <p:nvPr/>
        </p:nvCxnSpPr>
        <p:spPr bwMode="auto">
          <a:xfrm flipH="1">
            <a:off x="5405778" y="1713827"/>
            <a:ext cx="17138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7" name="直接连接符 116">
            <a:extLst>
              <a:ext uri="{FF2B5EF4-FFF2-40B4-BE49-F238E27FC236}">
                <a16:creationId xmlns:a16="http://schemas.microsoft.com/office/drawing/2014/main" id="{2A6807A2-4246-490F-8D36-A18D887ED85A}"/>
              </a:ext>
            </a:extLst>
          </p:cNvPr>
          <p:cNvCxnSpPr/>
          <p:nvPr/>
        </p:nvCxnSpPr>
        <p:spPr bwMode="auto">
          <a:xfrm>
            <a:off x="5984662" y="1980338"/>
            <a:ext cx="0" cy="28628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9" name="直接连接符 118">
            <a:extLst>
              <a:ext uri="{FF2B5EF4-FFF2-40B4-BE49-F238E27FC236}">
                <a16:creationId xmlns:a16="http://schemas.microsoft.com/office/drawing/2014/main" id="{2A6807A2-4246-490F-8D36-A18D887ED85A}"/>
              </a:ext>
            </a:extLst>
          </p:cNvPr>
          <p:cNvCxnSpPr>
            <a:stCxn id="39" idx="2"/>
          </p:cNvCxnSpPr>
          <p:nvPr/>
        </p:nvCxnSpPr>
        <p:spPr bwMode="auto">
          <a:xfrm>
            <a:off x="4863654" y="2005383"/>
            <a:ext cx="6688" cy="22695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3" name="矩形 122">
            <a:extLst>
              <a:ext uri="{FF2B5EF4-FFF2-40B4-BE49-F238E27FC236}">
                <a16:creationId xmlns:a16="http://schemas.microsoft.com/office/drawing/2014/main" id="{3378F1F1-2461-4EFD-8B80-8D672269E763}"/>
              </a:ext>
            </a:extLst>
          </p:cNvPr>
          <p:cNvSpPr/>
          <p:nvPr/>
        </p:nvSpPr>
        <p:spPr bwMode="auto">
          <a:xfrm>
            <a:off x="6796149" y="1458938"/>
            <a:ext cx="608759" cy="5486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9671" tIns="34840" rIns="69671" bIns="34840" numCol="1" rtlCol="0" anchor="ctr" anchorCtr="0" compatLnSpc="1">
            <a:prstTxWarp prst="textNoShape">
              <a:avLst/>
            </a:prstTxWarp>
          </a:bodyPr>
          <a:lstStyle/>
          <a:p>
            <a:pPr algn="ctr" defTabSz="696634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753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100</a:t>
            </a:r>
            <a:endParaRPr lang="zh-CN" altLang="en-US" sz="1753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4" name="椭圆 123">
            <a:extLst>
              <a:ext uri="{FF2B5EF4-FFF2-40B4-BE49-F238E27FC236}">
                <a16:creationId xmlns:a16="http://schemas.microsoft.com/office/drawing/2014/main" id="{A4C73826-D02F-497B-A8D7-9E32159FF6D4}"/>
              </a:ext>
            </a:extLst>
          </p:cNvPr>
          <p:cNvSpPr/>
          <p:nvPr/>
        </p:nvSpPr>
        <p:spPr bwMode="auto">
          <a:xfrm>
            <a:off x="7236396" y="2209990"/>
            <a:ext cx="68584" cy="68584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2261" tIns="26131" rIns="52261" bIns="26131" numCol="1" rtlCol="0" anchor="t" anchorCtr="0" compatLnSpc="1">
            <a:prstTxWarp prst="textNoShape">
              <a:avLst/>
            </a:prstTxWarp>
          </a:bodyPr>
          <a:lstStyle/>
          <a:p>
            <a:pPr defTabSz="696634" fontAlgn="t">
              <a:spcBef>
                <a:spcPct val="0"/>
              </a:spcBef>
              <a:spcAft>
                <a:spcPct val="0"/>
              </a:spcAft>
            </a:pPr>
            <a:endParaRPr lang="zh-CN" altLang="en-US" sz="838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25" name="直接连接符 124">
            <a:extLst>
              <a:ext uri="{FF2B5EF4-FFF2-40B4-BE49-F238E27FC236}">
                <a16:creationId xmlns:a16="http://schemas.microsoft.com/office/drawing/2014/main" id="{2A6807A2-4246-490F-8D36-A18D887ED85A}"/>
              </a:ext>
            </a:extLst>
          </p:cNvPr>
          <p:cNvCxnSpPr/>
          <p:nvPr/>
        </p:nvCxnSpPr>
        <p:spPr bwMode="auto">
          <a:xfrm>
            <a:off x="7009959" y="2003409"/>
            <a:ext cx="4178" cy="24247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8" name="TextBox 108">
            <a:extLst>
              <a:ext uri="{FF2B5EF4-FFF2-40B4-BE49-F238E27FC236}">
                <a16:creationId xmlns:a16="http://schemas.microsoft.com/office/drawing/2014/main" id="{5EDBEDD4-150C-4255-8109-3D278DF18A58}"/>
              </a:ext>
            </a:extLst>
          </p:cNvPr>
          <p:cNvSpPr txBox="1"/>
          <p:nvPr/>
        </p:nvSpPr>
        <p:spPr>
          <a:xfrm>
            <a:off x="4450481" y="2503277"/>
            <a:ext cx="1476270" cy="2601203"/>
          </a:xfrm>
          <a:prstGeom prst="rect">
            <a:avLst/>
          </a:prstGeom>
          <a:noFill/>
        </p:spPr>
        <p:txBody>
          <a:bodyPr wrap="square" lIns="68306" tIns="34152" rIns="68306" bIns="34152" rtlCol="0">
            <a:spAutoFit/>
          </a:bodyPr>
          <a:lstStyle/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M: Solar panel</a:t>
            </a: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Q: Battery</a:t>
            </a: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L: Lithium battery system</a:t>
            </a: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   P= iron phosphate</a:t>
            </a: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   S= ternary lithium</a:t>
            </a: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B: Bracket</a:t>
            </a:r>
          </a:p>
          <a:p>
            <a:r>
              <a:rPr lang="en-US" altLang="zh-CN" sz="914" b="1" dirty="0">
                <a:solidFill>
                  <a:schemeClr val="accent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For controller:</a:t>
            </a: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CP: PWM</a:t>
            </a: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CM: MPPT</a:t>
            </a: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CE: Photovoltaic hybrid power</a:t>
            </a: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UPS: Backup power box</a:t>
            </a:r>
          </a:p>
          <a:p>
            <a:r>
              <a:rPr lang="en-US" altLang="zh-CN" sz="914" b="1" dirty="0">
                <a:solidFill>
                  <a:schemeClr val="accent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For power supply conversion:</a:t>
            </a:r>
            <a:endParaRPr lang="en-US" altLang="zh-CN" sz="914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N: Inverter</a:t>
            </a: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T: DCDC power</a:t>
            </a:r>
          </a:p>
          <a:p>
            <a:r>
              <a:rPr lang="en-US" altLang="zh-CN" sz="914" b="1" dirty="0">
                <a:solidFill>
                  <a:schemeClr val="accent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Others:</a:t>
            </a: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H= Battery box</a:t>
            </a:r>
          </a:p>
        </p:txBody>
      </p:sp>
      <p:cxnSp>
        <p:nvCxnSpPr>
          <p:cNvPr id="115" name="直接连接符 114">
            <a:extLst>
              <a:ext uri="{FF2B5EF4-FFF2-40B4-BE49-F238E27FC236}">
                <a16:creationId xmlns:a16="http://schemas.microsoft.com/office/drawing/2014/main" id="{2A6807A2-4246-490F-8D36-A18D887ED85A}"/>
              </a:ext>
            </a:extLst>
          </p:cNvPr>
          <p:cNvCxnSpPr/>
          <p:nvPr/>
        </p:nvCxnSpPr>
        <p:spPr bwMode="auto">
          <a:xfrm flipH="1">
            <a:off x="5984662" y="2266627"/>
            <a:ext cx="30438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0" name="TextBox 108">
            <a:extLst>
              <a:ext uri="{FF2B5EF4-FFF2-40B4-BE49-F238E27FC236}">
                <a16:creationId xmlns:a16="http://schemas.microsoft.com/office/drawing/2014/main" id="{F364760B-ADE4-4C5B-97E1-14CA6B04A1EF}"/>
              </a:ext>
            </a:extLst>
          </p:cNvPr>
          <p:cNvSpPr txBox="1"/>
          <p:nvPr/>
        </p:nvSpPr>
        <p:spPr>
          <a:xfrm>
            <a:off x="5962099" y="3549434"/>
            <a:ext cx="820875" cy="491010"/>
          </a:xfrm>
          <a:prstGeom prst="rect">
            <a:avLst/>
          </a:prstGeom>
          <a:noFill/>
        </p:spPr>
        <p:txBody>
          <a:bodyPr wrap="square" lIns="68306" tIns="34152" rIns="68306" bIns="34152" rtlCol="0">
            <a:spAutoFit/>
          </a:bodyPr>
          <a:lstStyle/>
          <a:p>
            <a:r>
              <a:rPr lang="en-US" altLang="zh-CN" sz="914" b="1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For bracket, available solar panel:</a:t>
            </a:r>
          </a:p>
        </p:txBody>
      </p:sp>
      <p:sp>
        <p:nvSpPr>
          <p:cNvPr id="121" name="TextBox 108">
            <a:extLst>
              <a:ext uri="{FF2B5EF4-FFF2-40B4-BE49-F238E27FC236}">
                <a16:creationId xmlns:a16="http://schemas.microsoft.com/office/drawing/2014/main" id="{5EDBEDD4-150C-4255-8109-3D278DF18A58}"/>
              </a:ext>
            </a:extLst>
          </p:cNvPr>
          <p:cNvSpPr txBox="1"/>
          <p:nvPr/>
        </p:nvSpPr>
        <p:spPr>
          <a:xfrm>
            <a:off x="5944865" y="3990735"/>
            <a:ext cx="900455" cy="209651"/>
          </a:xfrm>
          <a:prstGeom prst="rect">
            <a:avLst/>
          </a:prstGeom>
          <a:noFill/>
        </p:spPr>
        <p:txBody>
          <a:bodyPr wrap="square" lIns="68306" tIns="34152" rIns="68306" bIns="34152" rtlCol="0">
            <a:spAutoFit/>
          </a:bodyPr>
          <a:lstStyle/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100: 100W</a:t>
            </a:r>
          </a:p>
        </p:txBody>
      </p:sp>
      <p:sp>
        <p:nvSpPr>
          <p:cNvPr id="122" name="TextBox 108">
            <a:extLst>
              <a:ext uri="{FF2B5EF4-FFF2-40B4-BE49-F238E27FC236}">
                <a16:creationId xmlns:a16="http://schemas.microsoft.com/office/drawing/2014/main" id="{F364760B-ADE4-4C5B-97E1-14CA6B04A1EF}"/>
              </a:ext>
            </a:extLst>
          </p:cNvPr>
          <p:cNvSpPr txBox="1"/>
          <p:nvPr/>
        </p:nvSpPr>
        <p:spPr>
          <a:xfrm>
            <a:off x="5975274" y="4149650"/>
            <a:ext cx="820875" cy="350330"/>
          </a:xfrm>
          <a:prstGeom prst="rect">
            <a:avLst/>
          </a:prstGeom>
          <a:noFill/>
        </p:spPr>
        <p:txBody>
          <a:bodyPr wrap="square" lIns="68306" tIns="34152" rIns="68306" bIns="34152" rtlCol="0">
            <a:spAutoFit/>
          </a:bodyPr>
          <a:lstStyle/>
          <a:p>
            <a:r>
              <a:rPr lang="en-US" altLang="zh-CN" sz="914" b="1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For battery box:</a:t>
            </a:r>
          </a:p>
        </p:txBody>
      </p:sp>
      <p:sp>
        <p:nvSpPr>
          <p:cNvPr id="170" name="TextBox 108">
            <a:extLst>
              <a:ext uri="{FF2B5EF4-FFF2-40B4-BE49-F238E27FC236}">
                <a16:creationId xmlns:a16="http://schemas.microsoft.com/office/drawing/2014/main" id="{5EDBEDD4-150C-4255-8109-3D278DF18A58}"/>
              </a:ext>
            </a:extLst>
          </p:cNvPr>
          <p:cNvSpPr txBox="1"/>
          <p:nvPr/>
        </p:nvSpPr>
        <p:spPr>
          <a:xfrm>
            <a:off x="5975274" y="4455681"/>
            <a:ext cx="900455" cy="350330"/>
          </a:xfrm>
          <a:prstGeom prst="rect">
            <a:avLst/>
          </a:prstGeom>
          <a:noFill/>
        </p:spPr>
        <p:txBody>
          <a:bodyPr wrap="square" lIns="68306" tIns="34152" rIns="68306" bIns="34152" rtlCol="0">
            <a:spAutoFit/>
          </a:bodyPr>
          <a:lstStyle/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400: Available battery</a:t>
            </a:r>
            <a:r>
              <a:rPr lang="zh-CN" altLang="en-US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400Ah</a:t>
            </a:r>
          </a:p>
        </p:txBody>
      </p:sp>
      <p:cxnSp>
        <p:nvCxnSpPr>
          <p:cNvPr id="171" name="直接连接符 170">
            <a:extLst>
              <a:ext uri="{FF2B5EF4-FFF2-40B4-BE49-F238E27FC236}">
                <a16:creationId xmlns:a16="http://schemas.microsoft.com/office/drawing/2014/main" id="{2A6807A2-4246-490F-8D36-A18D887ED85A}"/>
              </a:ext>
            </a:extLst>
          </p:cNvPr>
          <p:cNvCxnSpPr/>
          <p:nvPr/>
        </p:nvCxnSpPr>
        <p:spPr bwMode="auto">
          <a:xfrm>
            <a:off x="7009959" y="2244280"/>
            <a:ext cx="235302" cy="324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0" name="组合 19"/>
          <p:cNvGrpSpPr/>
          <p:nvPr/>
        </p:nvGrpSpPr>
        <p:grpSpPr>
          <a:xfrm>
            <a:off x="7078596" y="2300919"/>
            <a:ext cx="1072054" cy="2917073"/>
            <a:chOff x="7127610" y="2324591"/>
            <a:chExt cx="1072054" cy="2917073"/>
          </a:xfrm>
        </p:grpSpPr>
        <p:grpSp>
          <p:nvGrpSpPr>
            <p:cNvPr id="126" name="组合 125"/>
            <p:cNvGrpSpPr/>
            <p:nvPr/>
          </p:nvGrpSpPr>
          <p:grpSpPr>
            <a:xfrm>
              <a:off x="7127610" y="2324591"/>
              <a:ext cx="698554" cy="661578"/>
              <a:chOff x="8313216" y="3840137"/>
              <a:chExt cx="916689" cy="868168"/>
            </a:xfrm>
          </p:grpSpPr>
          <p:sp>
            <p:nvSpPr>
              <p:cNvPr id="127" name="TextBox 108">
                <a:extLst>
                  <a:ext uri="{FF2B5EF4-FFF2-40B4-BE49-F238E27FC236}">
                    <a16:creationId xmlns:a16="http://schemas.microsoft.com/office/drawing/2014/main" id="{F364760B-ADE4-4C5B-97E1-14CA6B04A1EF}"/>
                  </a:ext>
                </a:extLst>
              </p:cNvPr>
              <p:cNvSpPr txBox="1"/>
              <p:nvPr/>
            </p:nvSpPr>
            <p:spPr>
              <a:xfrm>
                <a:off x="8313216" y="3840137"/>
                <a:ext cx="679568" cy="275119"/>
              </a:xfrm>
              <a:prstGeom prst="rect">
                <a:avLst/>
              </a:prstGeom>
              <a:noFill/>
            </p:spPr>
            <p:txBody>
              <a:bodyPr wrap="none" lIns="68306" tIns="34152" rIns="68306" bIns="34152" rtlCol="0">
                <a:spAutoFit/>
              </a:bodyPr>
              <a:lstStyle/>
              <a:p>
                <a:r>
                  <a:rPr lang="en-US" altLang="zh-CN" sz="914" b="1" dirty="0">
                    <a:solidFill>
                      <a:srgbClr val="00B0F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Power:</a:t>
                </a:r>
              </a:p>
            </p:txBody>
          </p:sp>
          <p:sp>
            <p:nvSpPr>
              <p:cNvPr id="128" name="TextBox 108">
                <a:extLst>
                  <a:ext uri="{FF2B5EF4-FFF2-40B4-BE49-F238E27FC236}">
                    <a16:creationId xmlns:a16="http://schemas.microsoft.com/office/drawing/2014/main" id="{5EDBEDD4-150C-4255-8109-3D278DF18A58}"/>
                  </a:ext>
                </a:extLst>
              </p:cNvPr>
              <p:cNvSpPr txBox="1"/>
              <p:nvPr/>
            </p:nvSpPr>
            <p:spPr>
              <a:xfrm>
                <a:off x="8337877" y="4063968"/>
                <a:ext cx="892028" cy="644337"/>
              </a:xfrm>
              <a:prstGeom prst="rect">
                <a:avLst/>
              </a:prstGeom>
              <a:noFill/>
            </p:spPr>
            <p:txBody>
              <a:bodyPr wrap="none" lIns="68306" tIns="34152" rIns="68306" bIns="34152" rtlCol="0">
                <a:spAutoFit/>
              </a:bodyPr>
              <a:lstStyle/>
              <a:p>
                <a:r>
                  <a:rPr lang="en-US" altLang="zh-CN" sz="914" dirty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60: 60W</a:t>
                </a:r>
              </a:p>
              <a:p>
                <a:r>
                  <a:rPr lang="en-US" altLang="zh-CN" sz="914" dirty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100: 100W</a:t>
                </a:r>
              </a:p>
              <a:p>
                <a:r>
                  <a:rPr lang="en-US" altLang="zh-CN" sz="914" dirty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200: 200W</a:t>
                </a:r>
              </a:p>
            </p:txBody>
          </p:sp>
        </p:grpSp>
        <p:grpSp>
          <p:nvGrpSpPr>
            <p:cNvPr id="172" name="组合 171"/>
            <p:cNvGrpSpPr/>
            <p:nvPr/>
          </p:nvGrpSpPr>
          <p:grpSpPr>
            <a:xfrm>
              <a:off x="7146403" y="2999626"/>
              <a:ext cx="1053261" cy="661578"/>
              <a:chOff x="8313216" y="3840137"/>
              <a:chExt cx="1382159" cy="868168"/>
            </a:xfrm>
          </p:grpSpPr>
          <p:sp>
            <p:nvSpPr>
              <p:cNvPr id="173" name="TextBox 108">
                <a:extLst>
                  <a:ext uri="{FF2B5EF4-FFF2-40B4-BE49-F238E27FC236}">
                    <a16:creationId xmlns:a16="http://schemas.microsoft.com/office/drawing/2014/main" id="{F364760B-ADE4-4C5B-97E1-14CA6B04A1EF}"/>
                  </a:ext>
                </a:extLst>
              </p:cNvPr>
              <p:cNvSpPr txBox="1"/>
              <p:nvPr/>
            </p:nvSpPr>
            <p:spPr>
              <a:xfrm>
                <a:off x="8313216" y="3840137"/>
                <a:ext cx="1382159" cy="275118"/>
              </a:xfrm>
              <a:prstGeom prst="rect">
                <a:avLst/>
              </a:prstGeom>
              <a:noFill/>
            </p:spPr>
            <p:txBody>
              <a:bodyPr wrap="none" lIns="68306" tIns="34152" rIns="68306" bIns="34152" rtlCol="0">
                <a:spAutoFit/>
              </a:bodyPr>
              <a:lstStyle/>
              <a:p>
                <a:r>
                  <a:rPr lang="en-US" altLang="zh-CN" sz="914" b="1" dirty="0">
                    <a:solidFill>
                      <a:srgbClr val="00B0F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Battery capacity:</a:t>
                </a:r>
              </a:p>
            </p:txBody>
          </p:sp>
          <p:sp>
            <p:nvSpPr>
              <p:cNvPr id="178" name="TextBox 108">
                <a:extLst>
                  <a:ext uri="{FF2B5EF4-FFF2-40B4-BE49-F238E27FC236}">
                    <a16:creationId xmlns:a16="http://schemas.microsoft.com/office/drawing/2014/main" id="{5EDBEDD4-150C-4255-8109-3D278DF18A58}"/>
                  </a:ext>
                </a:extLst>
              </p:cNvPr>
              <p:cNvSpPr txBox="1"/>
              <p:nvPr/>
            </p:nvSpPr>
            <p:spPr>
              <a:xfrm>
                <a:off x="8337877" y="4063968"/>
                <a:ext cx="934099" cy="644337"/>
              </a:xfrm>
              <a:prstGeom prst="rect">
                <a:avLst/>
              </a:prstGeom>
              <a:noFill/>
            </p:spPr>
            <p:txBody>
              <a:bodyPr wrap="none" lIns="68306" tIns="34152" rIns="68306" bIns="34152" rtlCol="0">
                <a:spAutoFit/>
              </a:bodyPr>
              <a:lstStyle/>
              <a:p>
                <a:r>
                  <a:rPr lang="en-US" altLang="zh-CN" sz="914" dirty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20: 20Ah</a:t>
                </a:r>
              </a:p>
              <a:p>
                <a:r>
                  <a:rPr lang="en-US" altLang="zh-CN" sz="914" dirty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40: 40Ah</a:t>
                </a:r>
              </a:p>
              <a:p>
                <a:r>
                  <a:rPr lang="en-US" altLang="zh-CN" sz="914" dirty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100: 100Ah</a:t>
                </a:r>
              </a:p>
            </p:txBody>
          </p:sp>
        </p:grpSp>
        <p:sp>
          <p:nvSpPr>
            <p:cNvPr id="179" name="TextBox 108">
              <a:extLst>
                <a:ext uri="{FF2B5EF4-FFF2-40B4-BE49-F238E27FC236}">
                  <a16:creationId xmlns:a16="http://schemas.microsoft.com/office/drawing/2014/main" id="{F364760B-ADE4-4C5B-97E1-14CA6B04A1EF}"/>
                </a:ext>
              </a:extLst>
            </p:cNvPr>
            <p:cNvSpPr txBox="1"/>
            <p:nvPr/>
          </p:nvSpPr>
          <p:spPr>
            <a:xfrm>
              <a:off x="7165196" y="3645004"/>
              <a:ext cx="820875" cy="491010"/>
            </a:xfrm>
            <a:prstGeom prst="rect">
              <a:avLst/>
            </a:prstGeom>
            <a:noFill/>
          </p:spPr>
          <p:txBody>
            <a:bodyPr wrap="square" lIns="68306" tIns="34152" rIns="68306" bIns="34152" rtlCol="0">
              <a:spAutoFit/>
            </a:bodyPr>
            <a:lstStyle/>
            <a:p>
              <a:r>
                <a:rPr lang="en-US" altLang="zh-CN" sz="914" b="1" dirty="0">
                  <a:solidFill>
                    <a:srgbClr val="00B0F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For bracket , available solar panel:</a:t>
              </a:r>
            </a:p>
          </p:txBody>
        </p:sp>
        <p:sp>
          <p:nvSpPr>
            <p:cNvPr id="180" name="TextBox 108">
              <a:extLst>
                <a:ext uri="{FF2B5EF4-FFF2-40B4-BE49-F238E27FC236}">
                  <a16:creationId xmlns:a16="http://schemas.microsoft.com/office/drawing/2014/main" id="{5EDBEDD4-150C-4255-8109-3D278DF18A58}"/>
                </a:ext>
              </a:extLst>
            </p:cNvPr>
            <p:cNvSpPr txBox="1"/>
            <p:nvPr/>
          </p:nvSpPr>
          <p:spPr>
            <a:xfrm>
              <a:off x="7165196" y="4096931"/>
              <a:ext cx="900455" cy="350330"/>
            </a:xfrm>
            <a:prstGeom prst="rect">
              <a:avLst/>
            </a:prstGeom>
            <a:noFill/>
          </p:spPr>
          <p:txBody>
            <a:bodyPr wrap="square" lIns="68306" tIns="34152" rIns="68306" bIns="34152" rtlCol="0">
              <a:spAutoFit/>
            </a:bodyPr>
            <a:lstStyle/>
            <a:p>
              <a:r>
                <a:rPr lang="en-US" altLang="zh-CN" sz="914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x1: 1 panel</a:t>
              </a:r>
            </a:p>
            <a:p>
              <a:r>
                <a:rPr lang="en-US" altLang="zh-CN" sz="914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X2: 2 panels</a:t>
              </a:r>
            </a:p>
          </p:txBody>
        </p:sp>
        <p:sp>
          <p:nvSpPr>
            <p:cNvPr id="181" name="TextBox 108">
              <a:extLst>
                <a:ext uri="{FF2B5EF4-FFF2-40B4-BE49-F238E27FC236}">
                  <a16:creationId xmlns:a16="http://schemas.microsoft.com/office/drawing/2014/main" id="{F364760B-ADE4-4C5B-97E1-14CA6B04A1EF}"/>
                </a:ext>
              </a:extLst>
            </p:cNvPr>
            <p:cNvSpPr txBox="1"/>
            <p:nvPr/>
          </p:nvSpPr>
          <p:spPr>
            <a:xfrm>
              <a:off x="7195240" y="4431061"/>
              <a:ext cx="820875" cy="350330"/>
            </a:xfrm>
            <a:prstGeom prst="rect">
              <a:avLst/>
            </a:prstGeom>
            <a:noFill/>
          </p:spPr>
          <p:txBody>
            <a:bodyPr wrap="square" lIns="68306" tIns="34152" rIns="68306" bIns="34152" rtlCol="0">
              <a:spAutoFit/>
            </a:bodyPr>
            <a:lstStyle/>
            <a:p>
              <a:r>
                <a:rPr lang="en-US" altLang="zh-CN" sz="914" b="1" dirty="0">
                  <a:solidFill>
                    <a:srgbClr val="00B0F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For DCDC power:</a:t>
              </a:r>
            </a:p>
          </p:txBody>
        </p:sp>
        <p:sp>
          <p:nvSpPr>
            <p:cNvPr id="182" name="TextBox 108">
              <a:extLst>
                <a:ext uri="{FF2B5EF4-FFF2-40B4-BE49-F238E27FC236}">
                  <a16:creationId xmlns:a16="http://schemas.microsoft.com/office/drawing/2014/main" id="{5EDBEDD4-150C-4255-8109-3D278DF18A58}"/>
                </a:ext>
              </a:extLst>
            </p:cNvPr>
            <p:cNvSpPr txBox="1"/>
            <p:nvPr/>
          </p:nvSpPr>
          <p:spPr>
            <a:xfrm>
              <a:off x="7183400" y="4750654"/>
              <a:ext cx="900455" cy="491010"/>
            </a:xfrm>
            <a:prstGeom prst="rect">
              <a:avLst/>
            </a:prstGeom>
            <a:noFill/>
          </p:spPr>
          <p:txBody>
            <a:bodyPr wrap="square" lIns="68306" tIns="34152" rIns="68306" bIns="34152" rtlCol="0">
              <a:spAutoFit/>
            </a:bodyPr>
            <a:lstStyle/>
            <a:p>
              <a:r>
                <a:rPr lang="en-US" altLang="zh-CN" sz="914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15: 15A</a:t>
              </a:r>
            </a:p>
            <a:p>
              <a:r>
                <a:rPr lang="en-US" altLang="zh-CN" sz="914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20: 20A</a:t>
              </a:r>
            </a:p>
            <a:p>
              <a:r>
                <a:rPr lang="en-US" altLang="zh-CN" sz="914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30: 30A</a:t>
              </a:r>
            </a:p>
          </p:txBody>
        </p:sp>
      </p:grpSp>
      <p:sp>
        <p:nvSpPr>
          <p:cNvPr id="183" name="矩形 182">
            <a:extLst>
              <a:ext uri="{FF2B5EF4-FFF2-40B4-BE49-F238E27FC236}">
                <a16:creationId xmlns:a16="http://schemas.microsoft.com/office/drawing/2014/main" id="{3378F1F1-2461-4EFD-8B80-8D672269E763}"/>
              </a:ext>
            </a:extLst>
          </p:cNvPr>
          <p:cNvSpPr/>
          <p:nvPr/>
        </p:nvSpPr>
        <p:spPr bwMode="auto">
          <a:xfrm>
            <a:off x="7840940" y="1456715"/>
            <a:ext cx="589264" cy="5486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69671" tIns="34840" rIns="69671" bIns="34840" numCol="1" rtlCol="0" anchor="ctr" anchorCtr="0" compatLnSpc="1">
            <a:prstTxWarp prst="textNoShape">
              <a:avLst/>
            </a:prstTxWarp>
          </a:bodyPr>
          <a:lstStyle/>
          <a:p>
            <a:pPr algn="ctr" defTabSz="696634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753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D1</a:t>
            </a:r>
            <a:endParaRPr lang="zh-CN" altLang="en-US" sz="1753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8" name="椭圆 187">
            <a:extLst>
              <a:ext uri="{FF2B5EF4-FFF2-40B4-BE49-F238E27FC236}">
                <a16:creationId xmlns:a16="http://schemas.microsoft.com/office/drawing/2014/main" id="{A4C73826-D02F-497B-A8D7-9E32159FF6D4}"/>
              </a:ext>
            </a:extLst>
          </p:cNvPr>
          <p:cNvSpPr/>
          <p:nvPr/>
        </p:nvSpPr>
        <p:spPr bwMode="auto">
          <a:xfrm>
            <a:off x="8305735" y="2206664"/>
            <a:ext cx="68584" cy="68584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2261" tIns="26131" rIns="52261" bIns="26131" numCol="1" rtlCol="0" anchor="t" anchorCtr="0" compatLnSpc="1">
            <a:prstTxWarp prst="textNoShape">
              <a:avLst/>
            </a:prstTxWarp>
          </a:bodyPr>
          <a:lstStyle/>
          <a:p>
            <a:pPr defTabSz="696634" fontAlgn="t">
              <a:spcBef>
                <a:spcPct val="0"/>
              </a:spcBef>
              <a:spcAft>
                <a:spcPct val="0"/>
              </a:spcAft>
            </a:pPr>
            <a:endParaRPr lang="zh-CN" altLang="en-US" sz="838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90" name="组合 189"/>
          <p:cNvGrpSpPr/>
          <p:nvPr/>
        </p:nvGrpSpPr>
        <p:grpSpPr>
          <a:xfrm>
            <a:off x="8146040" y="2319898"/>
            <a:ext cx="779147" cy="520898"/>
            <a:chOff x="8313213" y="3840137"/>
            <a:chExt cx="1022448" cy="683558"/>
          </a:xfrm>
        </p:grpSpPr>
        <p:sp>
          <p:nvSpPr>
            <p:cNvPr id="191" name="TextBox 108">
              <a:extLst>
                <a:ext uri="{FF2B5EF4-FFF2-40B4-BE49-F238E27FC236}">
                  <a16:creationId xmlns:a16="http://schemas.microsoft.com/office/drawing/2014/main" id="{F364760B-ADE4-4C5B-97E1-14CA6B04A1EF}"/>
                </a:ext>
              </a:extLst>
            </p:cNvPr>
            <p:cNvSpPr txBox="1"/>
            <p:nvPr/>
          </p:nvSpPr>
          <p:spPr>
            <a:xfrm>
              <a:off x="8313213" y="3840137"/>
              <a:ext cx="1022448" cy="275118"/>
            </a:xfrm>
            <a:prstGeom prst="rect">
              <a:avLst/>
            </a:prstGeom>
            <a:noFill/>
          </p:spPr>
          <p:txBody>
            <a:bodyPr wrap="none" lIns="68306" tIns="34152" rIns="68306" bIns="34152" rtlCol="0">
              <a:spAutoFit/>
            </a:bodyPr>
            <a:lstStyle/>
            <a:p>
              <a:r>
                <a:rPr lang="en-US" altLang="zh-CN" sz="914" b="1" dirty="0">
                  <a:solidFill>
                    <a:srgbClr val="FF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For battery:</a:t>
              </a:r>
            </a:p>
          </p:txBody>
        </p:sp>
        <p:sp>
          <p:nvSpPr>
            <p:cNvPr id="192" name="TextBox 108">
              <a:extLst>
                <a:ext uri="{FF2B5EF4-FFF2-40B4-BE49-F238E27FC236}">
                  <a16:creationId xmlns:a16="http://schemas.microsoft.com/office/drawing/2014/main" id="{5EDBEDD4-150C-4255-8109-3D278DF18A58}"/>
                </a:ext>
              </a:extLst>
            </p:cNvPr>
            <p:cNvSpPr txBox="1"/>
            <p:nvPr/>
          </p:nvSpPr>
          <p:spPr>
            <a:xfrm>
              <a:off x="8337877" y="4063968"/>
              <a:ext cx="955134" cy="459727"/>
            </a:xfrm>
            <a:prstGeom prst="rect">
              <a:avLst/>
            </a:prstGeom>
            <a:noFill/>
          </p:spPr>
          <p:txBody>
            <a:bodyPr wrap="none" lIns="68306" tIns="34152" rIns="68306" bIns="34152" rtlCol="0">
              <a:spAutoFit/>
            </a:bodyPr>
            <a:lstStyle/>
            <a:p>
              <a:r>
                <a:rPr lang="en-US" altLang="zh-CN" sz="914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L: Terminal </a:t>
              </a:r>
            </a:p>
            <a:p>
              <a:r>
                <a:rPr lang="en-US" altLang="zh-CN" sz="914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/: Line</a:t>
              </a:r>
            </a:p>
          </p:txBody>
        </p:sp>
      </p:grpSp>
      <p:grpSp>
        <p:nvGrpSpPr>
          <p:cNvPr id="196" name="组合 195"/>
          <p:cNvGrpSpPr/>
          <p:nvPr/>
        </p:nvGrpSpPr>
        <p:grpSpPr>
          <a:xfrm>
            <a:off x="8146040" y="2796523"/>
            <a:ext cx="1219531" cy="942937"/>
            <a:chOff x="8313216" y="3840137"/>
            <a:chExt cx="1600349" cy="1237387"/>
          </a:xfrm>
        </p:grpSpPr>
        <p:sp>
          <p:nvSpPr>
            <p:cNvPr id="197" name="TextBox 108">
              <a:extLst>
                <a:ext uri="{FF2B5EF4-FFF2-40B4-BE49-F238E27FC236}">
                  <a16:creationId xmlns:a16="http://schemas.microsoft.com/office/drawing/2014/main" id="{F364760B-ADE4-4C5B-97E1-14CA6B04A1EF}"/>
                </a:ext>
              </a:extLst>
            </p:cNvPr>
            <p:cNvSpPr txBox="1"/>
            <p:nvPr/>
          </p:nvSpPr>
          <p:spPr>
            <a:xfrm>
              <a:off x="8313216" y="3840137"/>
              <a:ext cx="1041381" cy="275119"/>
            </a:xfrm>
            <a:prstGeom prst="rect">
              <a:avLst/>
            </a:prstGeom>
            <a:noFill/>
          </p:spPr>
          <p:txBody>
            <a:bodyPr wrap="none" lIns="68306" tIns="34152" rIns="68306" bIns="34152" rtlCol="0">
              <a:spAutoFit/>
            </a:bodyPr>
            <a:lstStyle/>
            <a:p>
              <a:r>
                <a:rPr lang="en-US" altLang="zh-CN" sz="914" b="1" dirty="0">
                  <a:solidFill>
                    <a:srgbClr val="FF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For bracket:</a:t>
              </a:r>
            </a:p>
          </p:txBody>
        </p:sp>
        <p:sp>
          <p:nvSpPr>
            <p:cNvPr id="198" name="TextBox 108">
              <a:extLst>
                <a:ext uri="{FF2B5EF4-FFF2-40B4-BE49-F238E27FC236}">
                  <a16:creationId xmlns:a16="http://schemas.microsoft.com/office/drawing/2014/main" id="{5EDBEDD4-150C-4255-8109-3D278DF18A58}"/>
                </a:ext>
              </a:extLst>
            </p:cNvPr>
            <p:cNvSpPr txBox="1"/>
            <p:nvPr/>
          </p:nvSpPr>
          <p:spPr>
            <a:xfrm>
              <a:off x="8337877" y="4063968"/>
              <a:ext cx="1575688" cy="1013556"/>
            </a:xfrm>
            <a:prstGeom prst="rect">
              <a:avLst/>
            </a:prstGeom>
            <a:noFill/>
          </p:spPr>
          <p:txBody>
            <a:bodyPr wrap="none" lIns="68306" tIns="34152" rIns="68306" bIns="34152" rtlCol="0">
              <a:spAutoFit/>
            </a:bodyPr>
            <a:lstStyle/>
            <a:p>
              <a:r>
                <a:rPr lang="en-US" altLang="zh-CN" sz="914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A: Angle adjustable</a:t>
              </a:r>
            </a:p>
            <a:p>
              <a:r>
                <a:rPr lang="en-US" altLang="zh-CN" sz="914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P: Pole</a:t>
              </a:r>
            </a:p>
            <a:p>
              <a:r>
                <a:rPr lang="en-US" altLang="zh-CN" sz="914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G: Ground</a:t>
              </a:r>
            </a:p>
            <a:p>
              <a:r>
                <a:rPr lang="en-US" altLang="zh-CN" sz="914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F: Flange connection</a:t>
              </a:r>
            </a:p>
            <a:p>
              <a:r>
                <a:rPr lang="en-US" altLang="zh-CN" sz="914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T: Tower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8135572" y="2005383"/>
            <a:ext cx="195525" cy="242472"/>
            <a:chOff x="8135572" y="2005383"/>
            <a:chExt cx="195525" cy="242472"/>
          </a:xfrm>
        </p:grpSpPr>
        <p:cxnSp>
          <p:nvCxnSpPr>
            <p:cNvPr id="184" name="直接连接符 183">
              <a:extLst>
                <a:ext uri="{FF2B5EF4-FFF2-40B4-BE49-F238E27FC236}">
                  <a16:creationId xmlns:a16="http://schemas.microsoft.com/office/drawing/2014/main" id="{2A6807A2-4246-490F-8D36-A18D887ED85A}"/>
                </a:ext>
              </a:extLst>
            </p:cNvPr>
            <p:cNvCxnSpPr>
              <a:stCxn id="183" idx="2"/>
            </p:cNvCxnSpPr>
            <p:nvPr/>
          </p:nvCxnSpPr>
          <p:spPr bwMode="auto">
            <a:xfrm>
              <a:off x="8135572" y="2005383"/>
              <a:ext cx="4178" cy="24247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9" name="直接连接符 198">
              <a:extLst>
                <a:ext uri="{FF2B5EF4-FFF2-40B4-BE49-F238E27FC236}">
                  <a16:creationId xmlns:a16="http://schemas.microsoft.com/office/drawing/2014/main" id="{2A6807A2-4246-490F-8D36-A18D887ED85A}"/>
                </a:ext>
              </a:extLst>
            </p:cNvPr>
            <p:cNvCxnSpPr/>
            <p:nvPr/>
          </p:nvCxnSpPr>
          <p:spPr bwMode="auto">
            <a:xfrm flipH="1">
              <a:off x="8146040" y="2242097"/>
              <a:ext cx="185057" cy="35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00" name="标题 3">
            <a:extLst>
              <a:ext uri="{FF2B5EF4-FFF2-40B4-BE49-F238E27FC236}">
                <a16:creationId xmlns:a16="http://schemas.microsoft.com/office/drawing/2014/main" id="{D64B689D-6065-4668-BE52-D80AC06E1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627" y="114517"/>
            <a:ext cx="8595585" cy="661727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Accessory-Solar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053846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矩形 32">
            <a:extLst>
              <a:ext uri="{FF2B5EF4-FFF2-40B4-BE49-F238E27FC236}">
                <a16:creationId xmlns:a16="http://schemas.microsoft.com/office/drawing/2014/main" id="{3378F1F1-2461-4EFD-8B80-8D672269E763}"/>
              </a:ext>
            </a:extLst>
          </p:cNvPr>
          <p:cNvSpPr/>
          <p:nvPr/>
        </p:nvSpPr>
        <p:spPr bwMode="auto">
          <a:xfrm>
            <a:off x="3525932" y="1456715"/>
            <a:ext cx="548668" cy="5486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9671" tIns="34840" rIns="69671" bIns="34840" numCol="1" rtlCol="0" anchor="ctr" anchorCtr="0" compatLnSpc="1">
            <a:prstTxWarp prst="textNoShape">
              <a:avLst/>
            </a:prstTxWarp>
          </a:bodyPr>
          <a:lstStyle/>
          <a:p>
            <a:pPr algn="ctr" defTabSz="696634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753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100</a:t>
            </a:r>
            <a:endParaRPr lang="zh-CN" altLang="en-US" sz="1753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EC43A425-E1DC-4C3B-AB26-C58C92A71E76}"/>
              </a:ext>
            </a:extLst>
          </p:cNvPr>
          <p:cNvSpPr/>
          <p:nvPr/>
        </p:nvSpPr>
        <p:spPr bwMode="auto">
          <a:xfrm>
            <a:off x="526165" y="1456715"/>
            <a:ext cx="626591" cy="5486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9671" tIns="34840" rIns="69671" bIns="34840" numCol="1" rtlCol="0" anchor="ctr" anchorCtr="0" compatLnSpc="1">
            <a:prstTxWarp prst="textNoShape">
              <a:avLst/>
            </a:prstTxWarp>
          </a:bodyPr>
          <a:lstStyle/>
          <a:p>
            <a:pPr algn="ctr" defTabSz="696634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753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 </a:t>
            </a:r>
            <a:endParaRPr lang="zh-CN" altLang="en-US" sz="1753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3378F1F1-2461-4EFD-8B80-8D672269E763}"/>
              </a:ext>
            </a:extLst>
          </p:cNvPr>
          <p:cNvSpPr/>
          <p:nvPr/>
        </p:nvSpPr>
        <p:spPr bwMode="auto">
          <a:xfrm>
            <a:off x="7316275" y="1474700"/>
            <a:ext cx="549065" cy="5486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9671" tIns="34840" rIns="69671" bIns="34840" numCol="1" rtlCol="0" anchor="ctr" anchorCtr="0" compatLnSpc="1">
            <a:prstTxWarp prst="textNoShape">
              <a:avLst/>
            </a:prstTxWarp>
          </a:bodyPr>
          <a:lstStyle/>
          <a:p>
            <a:pPr algn="ctr" defTabSz="696634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753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CP</a:t>
            </a:r>
            <a:endParaRPr lang="zh-CN" altLang="en-US" sz="1753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40" name="直接连接符 39">
            <a:extLst>
              <a:ext uri="{FF2B5EF4-FFF2-40B4-BE49-F238E27FC236}">
                <a16:creationId xmlns:a16="http://schemas.microsoft.com/office/drawing/2014/main" id="{A07B91A6-D828-43BD-875A-70AD7C7E87A0}"/>
              </a:ext>
            </a:extLst>
          </p:cNvPr>
          <p:cNvCxnSpPr>
            <a:cxnSpLocks/>
          </p:cNvCxnSpPr>
          <p:nvPr/>
        </p:nvCxnSpPr>
        <p:spPr bwMode="auto">
          <a:xfrm flipH="1">
            <a:off x="1404074" y="1729455"/>
            <a:ext cx="17138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41" name="组合 40"/>
          <p:cNvGrpSpPr/>
          <p:nvPr/>
        </p:nvGrpSpPr>
        <p:grpSpPr>
          <a:xfrm>
            <a:off x="3766062" y="1998323"/>
            <a:ext cx="68584" cy="199090"/>
            <a:chOff x="4468971" y="2807581"/>
            <a:chExt cx="90000" cy="276293"/>
          </a:xfrm>
        </p:grpSpPr>
        <p:cxnSp>
          <p:nvCxnSpPr>
            <p:cNvPr id="42" name="直接连接符 41">
              <a:extLst>
                <a:ext uri="{FF2B5EF4-FFF2-40B4-BE49-F238E27FC236}">
                  <a16:creationId xmlns:a16="http://schemas.microsoft.com/office/drawing/2014/main" id="{2A6807A2-4246-490F-8D36-A18D887ED85A}"/>
                </a:ext>
              </a:extLst>
            </p:cNvPr>
            <p:cNvCxnSpPr>
              <a:endCxn id="43" idx="4"/>
            </p:cNvCxnSpPr>
            <p:nvPr/>
          </p:nvCxnSpPr>
          <p:spPr bwMode="auto">
            <a:xfrm>
              <a:off x="4511415" y="2807581"/>
              <a:ext cx="2556" cy="27629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3" name="椭圆 42">
              <a:extLst>
                <a:ext uri="{FF2B5EF4-FFF2-40B4-BE49-F238E27FC236}">
                  <a16:creationId xmlns:a16="http://schemas.microsoft.com/office/drawing/2014/main" id="{A4C73826-D02F-497B-A8D7-9E32159FF6D4}"/>
                </a:ext>
              </a:extLst>
            </p:cNvPr>
            <p:cNvSpPr/>
            <p:nvPr/>
          </p:nvSpPr>
          <p:spPr bwMode="auto">
            <a:xfrm>
              <a:off x="4468971" y="2993874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2261" tIns="26131" rIns="52261" bIns="26131" numCol="1" rtlCol="0" anchor="t" anchorCtr="0" compatLnSpc="1">
              <a:prstTxWarp prst="textNoShape">
                <a:avLst/>
              </a:prstTxWarp>
            </a:bodyPr>
            <a:lstStyle/>
            <a:p>
              <a:pPr defTabSz="696634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838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44" name="TextBox 108">
            <a:extLst>
              <a:ext uri="{FF2B5EF4-FFF2-40B4-BE49-F238E27FC236}">
                <a16:creationId xmlns:a16="http://schemas.microsoft.com/office/drawing/2014/main" id="{F364760B-ADE4-4C5B-97E1-14CA6B04A1EF}"/>
              </a:ext>
            </a:extLst>
          </p:cNvPr>
          <p:cNvSpPr txBox="1"/>
          <p:nvPr/>
        </p:nvSpPr>
        <p:spPr>
          <a:xfrm>
            <a:off x="3404553" y="2181380"/>
            <a:ext cx="495416" cy="209651"/>
          </a:xfrm>
          <a:prstGeom prst="rect">
            <a:avLst/>
          </a:prstGeom>
          <a:noFill/>
        </p:spPr>
        <p:txBody>
          <a:bodyPr wrap="none" lIns="68306" tIns="34152" rIns="68306" bIns="34152" rtlCol="0">
            <a:spAutoFit/>
          </a:bodyPr>
          <a:lstStyle/>
          <a:p>
            <a:r>
              <a:rPr lang="en-US" altLang="zh-CN" sz="914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Series:</a:t>
            </a:r>
          </a:p>
        </p:txBody>
      </p:sp>
      <p:sp>
        <p:nvSpPr>
          <p:cNvPr id="45" name="TextBox 108">
            <a:extLst>
              <a:ext uri="{FF2B5EF4-FFF2-40B4-BE49-F238E27FC236}">
                <a16:creationId xmlns:a16="http://schemas.microsoft.com/office/drawing/2014/main" id="{5EDBEDD4-150C-4255-8109-3D278DF18A58}"/>
              </a:ext>
            </a:extLst>
          </p:cNvPr>
          <p:cNvSpPr txBox="1"/>
          <p:nvPr/>
        </p:nvSpPr>
        <p:spPr>
          <a:xfrm>
            <a:off x="3404552" y="2328799"/>
            <a:ext cx="1593473" cy="772369"/>
          </a:xfrm>
          <a:prstGeom prst="rect">
            <a:avLst/>
          </a:prstGeom>
          <a:noFill/>
        </p:spPr>
        <p:txBody>
          <a:bodyPr wrap="none" lIns="68306" tIns="34152" rIns="68306" bIns="34152" rtlCol="0">
            <a:spAutoFit/>
          </a:bodyPr>
          <a:lstStyle/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100: not support camera</a:t>
            </a: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200: support bullet</a:t>
            </a: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220: support dome</a:t>
            </a: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310: integrated solar panel</a:t>
            </a: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320: integrated solar battery</a:t>
            </a:r>
          </a:p>
        </p:txBody>
      </p:sp>
      <p:sp>
        <p:nvSpPr>
          <p:cNvPr id="48" name="椭圆 47">
            <a:extLst>
              <a:ext uri="{FF2B5EF4-FFF2-40B4-BE49-F238E27FC236}">
                <a16:creationId xmlns:a16="http://schemas.microsoft.com/office/drawing/2014/main" id="{A4C73826-D02F-497B-A8D7-9E32159FF6D4}"/>
              </a:ext>
            </a:extLst>
          </p:cNvPr>
          <p:cNvSpPr/>
          <p:nvPr/>
        </p:nvSpPr>
        <p:spPr bwMode="auto">
          <a:xfrm>
            <a:off x="7563204" y="2697519"/>
            <a:ext cx="68584" cy="68584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2261" tIns="26131" rIns="52261" bIns="26131" numCol="1" rtlCol="0" anchor="t" anchorCtr="0" compatLnSpc="1">
            <a:prstTxWarp prst="textNoShape">
              <a:avLst/>
            </a:prstTxWarp>
          </a:bodyPr>
          <a:lstStyle/>
          <a:p>
            <a:pPr defTabSz="696634" fontAlgn="t">
              <a:spcBef>
                <a:spcPct val="0"/>
              </a:spcBef>
              <a:spcAft>
                <a:spcPct val="0"/>
              </a:spcAft>
            </a:pPr>
            <a:endParaRPr lang="zh-CN" altLang="en-US" sz="838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3378F1F1-2461-4EFD-8B80-8D672269E763}"/>
              </a:ext>
            </a:extLst>
          </p:cNvPr>
          <p:cNvSpPr/>
          <p:nvPr/>
        </p:nvSpPr>
        <p:spPr bwMode="auto">
          <a:xfrm>
            <a:off x="8407437" y="1449655"/>
            <a:ext cx="608759" cy="5486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9671" tIns="34840" rIns="69671" bIns="34840" numCol="1" rtlCol="0" anchor="ctr" anchorCtr="0" compatLnSpc="1">
            <a:prstTxWarp prst="textNoShape">
              <a:avLst/>
            </a:prstTxWarp>
          </a:bodyPr>
          <a:lstStyle/>
          <a:p>
            <a:pPr algn="ctr" defTabSz="696634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753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M18</a:t>
            </a:r>
            <a:endParaRPr lang="zh-CN" altLang="en-US" sz="1753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62" name="组合 61"/>
          <p:cNvGrpSpPr/>
          <p:nvPr/>
        </p:nvGrpSpPr>
        <p:grpSpPr>
          <a:xfrm>
            <a:off x="8188284" y="2270290"/>
            <a:ext cx="1120587" cy="1083616"/>
            <a:chOff x="8313216" y="3840137"/>
            <a:chExt cx="1470510" cy="1421996"/>
          </a:xfrm>
        </p:grpSpPr>
        <p:sp>
          <p:nvSpPr>
            <p:cNvPr id="63" name="TextBox 108">
              <a:extLst>
                <a:ext uri="{FF2B5EF4-FFF2-40B4-BE49-F238E27FC236}">
                  <a16:creationId xmlns:a16="http://schemas.microsoft.com/office/drawing/2014/main" id="{F364760B-ADE4-4C5B-97E1-14CA6B04A1EF}"/>
                </a:ext>
              </a:extLst>
            </p:cNvPr>
            <p:cNvSpPr txBox="1"/>
            <p:nvPr/>
          </p:nvSpPr>
          <p:spPr>
            <a:xfrm>
              <a:off x="8313216" y="3840137"/>
              <a:ext cx="1470510" cy="275118"/>
            </a:xfrm>
            <a:prstGeom prst="rect">
              <a:avLst/>
            </a:prstGeom>
            <a:noFill/>
          </p:spPr>
          <p:txBody>
            <a:bodyPr wrap="none" lIns="68306" tIns="34152" rIns="68306" bIns="34152" rtlCol="0">
              <a:spAutoFit/>
            </a:bodyPr>
            <a:lstStyle/>
            <a:p>
              <a:r>
                <a:rPr lang="en-US" altLang="zh-CN" sz="914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Type and voltage:</a:t>
              </a:r>
            </a:p>
          </p:txBody>
        </p:sp>
        <p:sp>
          <p:nvSpPr>
            <p:cNvPr id="64" name="TextBox 108">
              <a:extLst>
                <a:ext uri="{FF2B5EF4-FFF2-40B4-BE49-F238E27FC236}">
                  <a16:creationId xmlns:a16="http://schemas.microsoft.com/office/drawing/2014/main" id="{5EDBEDD4-150C-4255-8109-3D278DF18A58}"/>
                </a:ext>
              </a:extLst>
            </p:cNvPr>
            <p:cNvSpPr txBox="1"/>
            <p:nvPr/>
          </p:nvSpPr>
          <p:spPr>
            <a:xfrm>
              <a:off x="8337877" y="4063968"/>
              <a:ext cx="1232807" cy="1198165"/>
            </a:xfrm>
            <a:prstGeom prst="rect">
              <a:avLst/>
            </a:prstGeom>
            <a:noFill/>
          </p:spPr>
          <p:txBody>
            <a:bodyPr wrap="none" lIns="68306" tIns="34152" rIns="68306" bIns="34152" rtlCol="0">
              <a:spAutoFit/>
            </a:bodyPr>
            <a:lstStyle/>
            <a:p>
              <a:r>
                <a:rPr lang="en-US" altLang="zh-CN" sz="914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M: </a:t>
              </a:r>
              <a:r>
                <a:rPr lang="en-US" altLang="zh-CN" sz="914" dirty="0" err="1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Monocrystal</a:t>
              </a:r>
              <a:endPara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  <a:p>
              <a:r>
                <a:rPr lang="en-US" altLang="zh-CN" sz="914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/: </a:t>
              </a:r>
              <a:r>
                <a:rPr lang="en-US" altLang="zh-CN" sz="914" dirty="0" err="1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Polycrystal</a:t>
              </a:r>
              <a:endPara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  <a:p>
              <a:endPara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  <a:p>
              <a:r>
                <a:rPr lang="en-US" altLang="zh-CN" sz="914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05: DC 5V</a:t>
              </a:r>
            </a:p>
            <a:p>
              <a:r>
                <a:rPr lang="en-US" altLang="zh-CN" sz="914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18: DC 18V</a:t>
              </a:r>
            </a:p>
            <a:p>
              <a:r>
                <a:rPr lang="en-US" altLang="zh-CN" sz="914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60: DC 36V</a:t>
              </a:r>
            </a:p>
          </p:txBody>
        </p:sp>
      </p:grpSp>
      <p:sp>
        <p:nvSpPr>
          <p:cNvPr id="66" name="椭圆 65">
            <a:extLst>
              <a:ext uri="{FF2B5EF4-FFF2-40B4-BE49-F238E27FC236}">
                <a16:creationId xmlns:a16="http://schemas.microsoft.com/office/drawing/2014/main" id="{A4C73826-D02F-497B-A8D7-9E32159FF6D4}"/>
              </a:ext>
            </a:extLst>
          </p:cNvPr>
          <p:cNvSpPr/>
          <p:nvPr/>
        </p:nvSpPr>
        <p:spPr bwMode="auto">
          <a:xfrm>
            <a:off x="8686842" y="2226869"/>
            <a:ext cx="68584" cy="68584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2261" tIns="26131" rIns="52261" bIns="26131" numCol="1" rtlCol="0" anchor="t" anchorCtr="0" compatLnSpc="1">
            <a:prstTxWarp prst="textNoShape">
              <a:avLst/>
            </a:prstTxWarp>
          </a:bodyPr>
          <a:lstStyle/>
          <a:p>
            <a:pPr defTabSz="696634" fontAlgn="t">
              <a:spcBef>
                <a:spcPct val="0"/>
              </a:spcBef>
              <a:spcAft>
                <a:spcPct val="0"/>
              </a:spcAft>
            </a:pPr>
            <a:endParaRPr lang="zh-CN" altLang="en-US" sz="838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67" name="组合 66"/>
          <p:cNvGrpSpPr/>
          <p:nvPr/>
        </p:nvGrpSpPr>
        <p:grpSpPr>
          <a:xfrm>
            <a:off x="5003272" y="2880682"/>
            <a:ext cx="1495064" cy="1083616"/>
            <a:chOff x="8313216" y="3840137"/>
            <a:chExt cx="1961932" cy="1421996"/>
          </a:xfrm>
        </p:grpSpPr>
        <p:sp>
          <p:nvSpPr>
            <p:cNvPr id="68" name="TextBox 108">
              <a:extLst>
                <a:ext uri="{FF2B5EF4-FFF2-40B4-BE49-F238E27FC236}">
                  <a16:creationId xmlns:a16="http://schemas.microsoft.com/office/drawing/2014/main" id="{F364760B-ADE4-4C5B-97E1-14CA6B04A1EF}"/>
                </a:ext>
              </a:extLst>
            </p:cNvPr>
            <p:cNvSpPr txBox="1"/>
            <p:nvPr/>
          </p:nvSpPr>
          <p:spPr>
            <a:xfrm>
              <a:off x="8313216" y="3840137"/>
              <a:ext cx="574392" cy="275119"/>
            </a:xfrm>
            <a:prstGeom prst="rect">
              <a:avLst/>
            </a:prstGeom>
            <a:noFill/>
          </p:spPr>
          <p:txBody>
            <a:bodyPr wrap="none" lIns="68306" tIns="34152" rIns="68306" bIns="34152" rtlCol="0">
              <a:spAutoFit/>
            </a:bodyPr>
            <a:lstStyle/>
            <a:p>
              <a:r>
                <a:rPr lang="en-US" altLang="zh-CN" sz="914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Type:</a:t>
              </a:r>
            </a:p>
          </p:txBody>
        </p:sp>
        <p:sp>
          <p:nvSpPr>
            <p:cNvPr id="69" name="TextBox 108">
              <a:extLst>
                <a:ext uri="{FF2B5EF4-FFF2-40B4-BE49-F238E27FC236}">
                  <a16:creationId xmlns:a16="http://schemas.microsoft.com/office/drawing/2014/main" id="{5EDBEDD4-150C-4255-8109-3D278DF18A58}"/>
                </a:ext>
              </a:extLst>
            </p:cNvPr>
            <p:cNvSpPr txBox="1"/>
            <p:nvPr/>
          </p:nvSpPr>
          <p:spPr>
            <a:xfrm>
              <a:off x="8337879" y="4063968"/>
              <a:ext cx="1937269" cy="1198165"/>
            </a:xfrm>
            <a:prstGeom prst="rect">
              <a:avLst/>
            </a:prstGeom>
            <a:noFill/>
          </p:spPr>
          <p:txBody>
            <a:bodyPr wrap="square" lIns="68306" tIns="34152" rIns="68306" bIns="34152" rtlCol="0">
              <a:spAutoFit/>
            </a:bodyPr>
            <a:lstStyle/>
            <a:p>
              <a:r>
                <a:rPr lang="en-US" altLang="zh-CN" sz="914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L: Lithium battery system</a:t>
              </a:r>
            </a:p>
            <a:p>
              <a:r>
                <a:rPr lang="en-US" altLang="zh-CN" sz="914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   P= iron phosphate</a:t>
              </a:r>
            </a:p>
            <a:p>
              <a:r>
                <a:rPr lang="en-US" altLang="zh-CN" sz="914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   S= ternary lithium</a:t>
              </a:r>
            </a:p>
            <a:p>
              <a:r>
                <a:rPr lang="en-US" altLang="zh-CN" sz="914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Q: Lead-acid battery system/colloidal battery system</a:t>
              </a:r>
            </a:p>
          </p:txBody>
        </p:sp>
      </p:grpSp>
      <p:sp>
        <p:nvSpPr>
          <p:cNvPr id="73" name="矩形 72">
            <a:extLst>
              <a:ext uri="{FF2B5EF4-FFF2-40B4-BE49-F238E27FC236}">
                <a16:creationId xmlns:a16="http://schemas.microsoft.com/office/drawing/2014/main" id="{A2A3A057-05AD-43EB-BC82-F10B9D1643C2}"/>
              </a:ext>
            </a:extLst>
          </p:cNvPr>
          <p:cNvSpPr/>
          <p:nvPr/>
        </p:nvSpPr>
        <p:spPr bwMode="auto">
          <a:xfrm>
            <a:off x="2613188" y="1456715"/>
            <a:ext cx="626591" cy="5486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9671" tIns="34840" rIns="69671" bIns="34840" numCol="1" rtlCol="0" anchor="ctr" anchorCtr="0" compatLnSpc="1">
            <a:prstTxWarp prst="textNoShape">
              <a:avLst/>
            </a:prstTxWarp>
          </a:bodyPr>
          <a:lstStyle/>
          <a:p>
            <a:pPr algn="ctr" defTabSz="696634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753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</a:t>
            </a:r>
            <a:endParaRPr lang="zh-CN" altLang="en-US" sz="1753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4" name="矩形 73">
            <a:extLst>
              <a:ext uri="{FF2B5EF4-FFF2-40B4-BE49-F238E27FC236}">
                <a16:creationId xmlns:a16="http://schemas.microsoft.com/office/drawing/2014/main" id="{EC43A425-E1DC-4C3B-AB26-C58C92A71E76}"/>
              </a:ext>
            </a:extLst>
          </p:cNvPr>
          <p:cNvSpPr/>
          <p:nvPr/>
        </p:nvSpPr>
        <p:spPr bwMode="auto">
          <a:xfrm>
            <a:off x="1796288" y="1456715"/>
            <a:ext cx="626591" cy="5486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9671" tIns="34840" rIns="69671" bIns="34840" numCol="1" rtlCol="0" anchor="ctr" anchorCtr="0" compatLnSpc="1">
            <a:prstTxWarp prst="textNoShape">
              <a:avLst/>
            </a:prstTxWarp>
          </a:bodyPr>
          <a:lstStyle/>
          <a:p>
            <a:pPr algn="ctr" defTabSz="696634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753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PF </a:t>
            </a:r>
            <a:endParaRPr lang="zh-CN" altLang="en-US" sz="1753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5" name="TextBox 26">
            <a:extLst>
              <a:ext uri="{FF2B5EF4-FFF2-40B4-BE49-F238E27FC236}">
                <a16:creationId xmlns:a16="http://schemas.microsoft.com/office/drawing/2014/main" id="{F9B5DDD8-2909-47F1-A3DF-4E2DED2AAE27}"/>
              </a:ext>
            </a:extLst>
          </p:cNvPr>
          <p:cNvSpPr txBox="1"/>
          <p:nvPr/>
        </p:nvSpPr>
        <p:spPr>
          <a:xfrm>
            <a:off x="2092547" y="2566595"/>
            <a:ext cx="788416" cy="491010"/>
          </a:xfrm>
          <a:prstGeom prst="rect">
            <a:avLst/>
          </a:prstGeom>
          <a:noFill/>
        </p:spPr>
        <p:txBody>
          <a:bodyPr wrap="square" lIns="68306" tIns="34152" rIns="68306" bIns="34152" rtlCol="0">
            <a:spAutoFit/>
          </a:bodyPr>
          <a:lstStyle/>
          <a:p>
            <a:r>
              <a:rPr lang="en-US" altLang="zh-CN" sz="914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Catalog:</a:t>
            </a: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E=Solar </a:t>
            </a:r>
          </a:p>
          <a:p>
            <a:endParaRPr lang="en-US" altLang="zh-CN" sz="914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76" name="直接连接符 75">
            <a:extLst>
              <a:ext uri="{FF2B5EF4-FFF2-40B4-BE49-F238E27FC236}">
                <a16:creationId xmlns:a16="http://schemas.microsoft.com/office/drawing/2014/main" id="{CAA1ABC5-8D16-456E-81FF-F09A8FC3D5CD}"/>
              </a:ext>
            </a:extLst>
          </p:cNvPr>
          <p:cNvCxnSpPr>
            <a:cxnSpLocks/>
            <a:endCxn id="73" idx="2"/>
          </p:cNvCxnSpPr>
          <p:nvPr/>
        </p:nvCxnSpPr>
        <p:spPr bwMode="auto">
          <a:xfrm flipV="1">
            <a:off x="2923366" y="2005383"/>
            <a:ext cx="3118" cy="549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7" name="直接连接符 76">
            <a:extLst>
              <a:ext uri="{FF2B5EF4-FFF2-40B4-BE49-F238E27FC236}">
                <a16:creationId xmlns:a16="http://schemas.microsoft.com/office/drawing/2014/main" id="{16320619-55DB-4D4A-8924-7236C046EB0E}"/>
              </a:ext>
            </a:extLst>
          </p:cNvPr>
          <p:cNvCxnSpPr>
            <a:cxnSpLocks/>
          </p:cNvCxnSpPr>
          <p:nvPr/>
        </p:nvCxnSpPr>
        <p:spPr bwMode="auto">
          <a:xfrm flipH="1">
            <a:off x="2563762" y="2554095"/>
            <a:ext cx="358327" cy="75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8" name="椭圆 77">
            <a:extLst>
              <a:ext uri="{FF2B5EF4-FFF2-40B4-BE49-F238E27FC236}">
                <a16:creationId xmlns:a16="http://schemas.microsoft.com/office/drawing/2014/main" id="{C10ED1E5-FE82-4627-A59D-A02CA1094870}"/>
              </a:ext>
            </a:extLst>
          </p:cNvPr>
          <p:cNvSpPr/>
          <p:nvPr/>
        </p:nvSpPr>
        <p:spPr bwMode="auto">
          <a:xfrm>
            <a:off x="2500951" y="2511763"/>
            <a:ext cx="68584" cy="68584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2261" tIns="26131" rIns="52261" bIns="26131" numCol="1" rtlCol="0" anchor="t" anchorCtr="0" compatLnSpc="1">
            <a:prstTxWarp prst="textNoShape">
              <a:avLst/>
            </a:prstTxWarp>
          </a:bodyPr>
          <a:lstStyle/>
          <a:p>
            <a:pPr defTabSz="696634" fontAlgn="t">
              <a:spcBef>
                <a:spcPct val="0"/>
              </a:spcBef>
              <a:spcAft>
                <a:spcPct val="0"/>
              </a:spcAft>
            </a:pPr>
            <a:endParaRPr lang="zh-CN" altLang="en-US" sz="838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79" name="直接连接符 78">
            <a:extLst>
              <a:ext uri="{FF2B5EF4-FFF2-40B4-BE49-F238E27FC236}">
                <a16:creationId xmlns:a16="http://schemas.microsoft.com/office/drawing/2014/main" id="{A07B91A6-D828-43BD-875A-70AD7C7E87A0}"/>
              </a:ext>
            </a:extLst>
          </p:cNvPr>
          <p:cNvCxnSpPr>
            <a:cxnSpLocks/>
          </p:cNvCxnSpPr>
          <p:nvPr/>
        </p:nvCxnSpPr>
        <p:spPr bwMode="auto">
          <a:xfrm flipH="1">
            <a:off x="4233246" y="1729455"/>
            <a:ext cx="17138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1" name="连接符: 肘形 19">
            <a:extLst>
              <a:ext uri="{FF2B5EF4-FFF2-40B4-BE49-F238E27FC236}">
                <a16:creationId xmlns:a16="http://schemas.microsoft.com/office/drawing/2014/main" id="{241CB3EE-AA5C-4A28-A4A3-395046A1DDB7}"/>
              </a:ext>
            </a:extLst>
          </p:cNvPr>
          <p:cNvCxnSpPr>
            <a:cxnSpLocks/>
          </p:cNvCxnSpPr>
          <p:nvPr/>
        </p:nvCxnSpPr>
        <p:spPr>
          <a:xfrm rot="16200000" flipH="1">
            <a:off x="4517270" y="2209969"/>
            <a:ext cx="1066717" cy="233382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矩形 81">
            <a:extLst>
              <a:ext uri="{FF2B5EF4-FFF2-40B4-BE49-F238E27FC236}">
                <a16:creationId xmlns:a16="http://schemas.microsoft.com/office/drawing/2014/main" id="{3378F1F1-2461-4EFD-8B80-8D672269E763}"/>
              </a:ext>
            </a:extLst>
          </p:cNvPr>
          <p:cNvSpPr/>
          <p:nvPr/>
        </p:nvSpPr>
        <p:spPr bwMode="auto">
          <a:xfrm>
            <a:off x="4612346" y="1462335"/>
            <a:ext cx="589264" cy="5486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69671" tIns="34840" rIns="69671" bIns="34840" numCol="1" rtlCol="0" anchor="ctr" anchorCtr="0" compatLnSpc="1">
            <a:prstTxWarp prst="textNoShape">
              <a:avLst/>
            </a:prstTxWarp>
          </a:bodyPr>
          <a:lstStyle/>
          <a:p>
            <a:pPr algn="ctr" defTabSz="696634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753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LS</a:t>
            </a:r>
            <a:endParaRPr lang="zh-CN" altLang="en-US" sz="1753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83" name="连接符: 肘形 19">
            <a:extLst>
              <a:ext uri="{FF2B5EF4-FFF2-40B4-BE49-F238E27FC236}">
                <a16:creationId xmlns:a16="http://schemas.microsoft.com/office/drawing/2014/main" id="{241CB3EE-AA5C-4A28-A4A3-395046A1DDB7}"/>
              </a:ext>
            </a:extLst>
          </p:cNvPr>
          <p:cNvCxnSpPr>
            <a:cxnSpLocks/>
          </p:cNvCxnSpPr>
          <p:nvPr/>
        </p:nvCxnSpPr>
        <p:spPr>
          <a:xfrm rot="16200000" flipH="1">
            <a:off x="5570445" y="2020937"/>
            <a:ext cx="444767" cy="81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矩形 83">
            <a:extLst>
              <a:ext uri="{FF2B5EF4-FFF2-40B4-BE49-F238E27FC236}">
                <a16:creationId xmlns:a16="http://schemas.microsoft.com/office/drawing/2014/main" id="{3378F1F1-2461-4EFD-8B80-8D672269E763}"/>
              </a:ext>
            </a:extLst>
          </p:cNvPr>
          <p:cNvSpPr/>
          <p:nvPr/>
        </p:nvSpPr>
        <p:spPr bwMode="auto">
          <a:xfrm>
            <a:off x="5471197" y="1467630"/>
            <a:ext cx="589264" cy="5486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69671" tIns="34840" rIns="69671" bIns="34840" numCol="1" rtlCol="0" anchor="ctr" anchorCtr="0" compatLnSpc="1">
            <a:prstTxWarp prst="textNoShape">
              <a:avLst/>
            </a:prstTxWarp>
          </a:bodyPr>
          <a:lstStyle/>
          <a:p>
            <a:pPr algn="ctr" defTabSz="696634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753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12</a:t>
            </a:r>
            <a:endParaRPr lang="zh-CN" altLang="en-US" sz="1753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7" name="椭圆 86">
            <a:extLst>
              <a:ext uri="{FF2B5EF4-FFF2-40B4-BE49-F238E27FC236}">
                <a16:creationId xmlns:a16="http://schemas.microsoft.com/office/drawing/2014/main" id="{C10ED1E5-FE82-4627-A59D-A02CA1094870}"/>
              </a:ext>
            </a:extLst>
          </p:cNvPr>
          <p:cNvSpPr/>
          <p:nvPr/>
        </p:nvSpPr>
        <p:spPr bwMode="auto">
          <a:xfrm>
            <a:off x="5128530" y="2812098"/>
            <a:ext cx="68584" cy="68584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2261" tIns="26131" rIns="52261" bIns="26131" numCol="1" rtlCol="0" anchor="t" anchorCtr="0" compatLnSpc="1">
            <a:prstTxWarp prst="textNoShape">
              <a:avLst/>
            </a:prstTxWarp>
          </a:bodyPr>
          <a:lstStyle/>
          <a:p>
            <a:pPr defTabSz="696634" fontAlgn="t">
              <a:spcBef>
                <a:spcPct val="0"/>
              </a:spcBef>
              <a:spcAft>
                <a:spcPct val="0"/>
              </a:spcAft>
            </a:pPr>
            <a:endParaRPr lang="zh-CN" altLang="en-US" sz="838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8" name="椭圆 87">
            <a:extLst>
              <a:ext uri="{FF2B5EF4-FFF2-40B4-BE49-F238E27FC236}">
                <a16:creationId xmlns:a16="http://schemas.microsoft.com/office/drawing/2014/main" id="{C10ED1E5-FE82-4627-A59D-A02CA1094870}"/>
              </a:ext>
            </a:extLst>
          </p:cNvPr>
          <p:cNvSpPr/>
          <p:nvPr/>
        </p:nvSpPr>
        <p:spPr bwMode="auto">
          <a:xfrm>
            <a:off x="5760201" y="2212299"/>
            <a:ext cx="68584" cy="68584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2261" tIns="26131" rIns="52261" bIns="26131" numCol="1" rtlCol="0" anchor="t" anchorCtr="0" compatLnSpc="1">
            <a:prstTxWarp prst="textNoShape">
              <a:avLst/>
            </a:prstTxWarp>
          </a:bodyPr>
          <a:lstStyle/>
          <a:p>
            <a:pPr defTabSz="696634" fontAlgn="t">
              <a:spcBef>
                <a:spcPct val="0"/>
              </a:spcBef>
              <a:spcAft>
                <a:spcPct val="0"/>
              </a:spcAft>
            </a:pPr>
            <a:endParaRPr lang="zh-CN" altLang="en-US" sz="838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90" name="组合 89"/>
          <p:cNvGrpSpPr/>
          <p:nvPr/>
        </p:nvGrpSpPr>
        <p:grpSpPr>
          <a:xfrm>
            <a:off x="5287679" y="2280883"/>
            <a:ext cx="1268156" cy="520898"/>
            <a:chOff x="8313216" y="3840137"/>
            <a:chExt cx="1961932" cy="683558"/>
          </a:xfrm>
        </p:grpSpPr>
        <p:sp>
          <p:nvSpPr>
            <p:cNvPr id="91" name="TextBox 108">
              <a:extLst>
                <a:ext uri="{FF2B5EF4-FFF2-40B4-BE49-F238E27FC236}">
                  <a16:creationId xmlns:a16="http://schemas.microsoft.com/office/drawing/2014/main" id="{F364760B-ADE4-4C5B-97E1-14CA6B04A1EF}"/>
                </a:ext>
              </a:extLst>
            </p:cNvPr>
            <p:cNvSpPr txBox="1"/>
            <p:nvPr/>
          </p:nvSpPr>
          <p:spPr>
            <a:xfrm>
              <a:off x="8313216" y="3840137"/>
              <a:ext cx="925163" cy="275118"/>
            </a:xfrm>
            <a:prstGeom prst="rect">
              <a:avLst/>
            </a:prstGeom>
            <a:noFill/>
          </p:spPr>
          <p:txBody>
            <a:bodyPr wrap="none" lIns="68306" tIns="34152" rIns="68306" bIns="34152" rtlCol="0">
              <a:spAutoFit/>
            </a:bodyPr>
            <a:lstStyle/>
            <a:p>
              <a:r>
                <a:rPr lang="en-US" altLang="zh-CN" sz="914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Voltage:</a:t>
              </a:r>
            </a:p>
          </p:txBody>
        </p:sp>
        <p:sp>
          <p:nvSpPr>
            <p:cNvPr id="92" name="TextBox 108">
              <a:extLst>
                <a:ext uri="{FF2B5EF4-FFF2-40B4-BE49-F238E27FC236}">
                  <a16:creationId xmlns:a16="http://schemas.microsoft.com/office/drawing/2014/main" id="{5EDBEDD4-150C-4255-8109-3D278DF18A58}"/>
                </a:ext>
              </a:extLst>
            </p:cNvPr>
            <p:cNvSpPr txBox="1"/>
            <p:nvPr/>
          </p:nvSpPr>
          <p:spPr>
            <a:xfrm>
              <a:off x="8337879" y="4063968"/>
              <a:ext cx="1937269" cy="459727"/>
            </a:xfrm>
            <a:prstGeom prst="rect">
              <a:avLst/>
            </a:prstGeom>
            <a:noFill/>
          </p:spPr>
          <p:txBody>
            <a:bodyPr wrap="square" lIns="68306" tIns="34152" rIns="68306" bIns="34152" rtlCol="0">
              <a:spAutoFit/>
            </a:bodyPr>
            <a:lstStyle/>
            <a:p>
              <a:r>
                <a:rPr lang="en-US" altLang="zh-CN" sz="914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12: DC 12V</a:t>
              </a:r>
            </a:p>
            <a:p>
              <a:r>
                <a:rPr lang="en-US" altLang="zh-CN" sz="914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24: DC 24V</a:t>
              </a:r>
            </a:p>
          </p:txBody>
        </p:sp>
      </p:grpSp>
      <p:sp>
        <p:nvSpPr>
          <p:cNvPr id="94" name="矩形 93">
            <a:extLst>
              <a:ext uri="{FF2B5EF4-FFF2-40B4-BE49-F238E27FC236}">
                <a16:creationId xmlns:a16="http://schemas.microsoft.com/office/drawing/2014/main" id="{3378F1F1-2461-4EFD-8B80-8D672269E763}"/>
              </a:ext>
            </a:extLst>
          </p:cNvPr>
          <p:cNvSpPr/>
          <p:nvPr/>
        </p:nvSpPr>
        <p:spPr bwMode="auto">
          <a:xfrm>
            <a:off x="6405144" y="1470021"/>
            <a:ext cx="589264" cy="5486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69671" tIns="34840" rIns="69671" bIns="34840" numCol="1" rtlCol="0" anchor="ctr" anchorCtr="0" compatLnSpc="1">
            <a:prstTxWarp prst="textNoShape">
              <a:avLst/>
            </a:prstTxWarp>
          </a:bodyPr>
          <a:lstStyle/>
          <a:p>
            <a:pPr algn="ctr" defTabSz="696634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753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</a:t>
            </a:r>
            <a:endParaRPr lang="zh-CN" altLang="en-US" sz="1753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95" name="组合 94"/>
          <p:cNvGrpSpPr/>
          <p:nvPr/>
        </p:nvGrpSpPr>
        <p:grpSpPr>
          <a:xfrm>
            <a:off x="6468805" y="2297683"/>
            <a:ext cx="1042610" cy="661578"/>
            <a:chOff x="8313216" y="3840137"/>
            <a:chExt cx="1961932" cy="868168"/>
          </a:xfrm>
        </p:grpSpPr>
        <p:sp>
          <p:nvSpPr>
            <p:cNvPr id="96" name="TextBox 108">
              <a:extLst>
                <a:ext uri="{FF2B5EF4-FFF2-40B4-BE49-F238E27FC236}">
                  <a16:creationId xmlns:a16="http://schemas.microsoft.com/office/drawing/2014/main" id="{F364760B-ADE4-4C5B-97E1-14CA6B04A1EF}"/>
                </a:ext>
              </a:extLst>
            </p:cNvPr>
            <p:cNvSpPr txBox="1"/>
            <p:nvPr/>
          </p:nvSpPr>
          <p:spPr>
            <a:xfrm>
              <a:off x="8313216" y="3840137"/>
              <a:ext cx="987162" cy="275118"/>
            </a:xfrm>
            <a:prstGeom prst="rect">
              <a:avLst/>
            </a:prstGeom>
            <a:noFill/>
          </p:spPr>
          <p:txBody>
            <a:bodyPr wrap="none" lIns="68306" tIns="34152" rIns="68306" bIns="34152" rtlCol="0">
              <a:spAutoFit/>
            </a:bodyPr>
            <a:lstStyle/>
            <a:p>
              <a:r>
                <a:rPr lang="en-US" altLang="zh-CN" sz="914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Capacity:</a:t>
              </a:r>
            </a:p>
          </p:txBody>
        </p:sp>
        <p:sp>
          <p:nvSpPr>
            <p:cNvPr id="97" name="TextBox 108">
              <a:extLst>
                <a:ext uri="{FF2B5EF4-FFF2-40B4-BE49-F238E27FC236}">
                  <a16:creationId xmlns:a16="http://schemas.microsoft.com/office/drawing/2014/main" id="{5EDBEDD4-150C-4255-8109-3D278DF18A58}"/>
                </a:ext>
              </a:extLst>
            </p:cNvPr>
            <p:cNvSpPr txBox="1"/>
            <p:nvPr/>
          </p:nvSpPr>
          <p:spPr>
            <a:xfrm>
              <a:off x="8337879" y="4063968"/>
              <a:ext cx="1937269" cy="644337"/>
            </a:xfrm>
            <a:prstGeom prst="rect">
              <a:avLst/>
            </a:prstGeom>
            <a:noFill/>
          </p:spPr>
          <p:txBody>
            <a:bodyPr wrap="square" lIns="68306" tIns="34152" rIns="68306" bIns="34152" rtlCol="0">
              <a:spAutoFit/>
            </a:bodyPr>
            <a:lstStyle/>
            <a:p>
              <a:r>
                <a:rPr lang="en-US" altLang="zh-CN" sz="914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20: 20Ah</a:t>
              </a:r>
            </a:p>
            <a:p>
              <a:r>
                <a:rPr lang="en-US" altLang="zh-CN" sz="914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40: 40Ah</a:t>
              </a:r>
            </a:p>
            <a:p>
              <a:r>
                <a:rPr lang="en-US" altLang="zh-CN" sz="914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60: 60Ah</a:t>
              </a:r>
            </a:p>
          </p:txBody>
        </p:sp>
      </p:grpSp>
      <p:sp>
        <p:nvSpPr>
          <p:cNvPr id="98" name="TextBox 108">
            <a:extLst>
              <a:ext uri="{FF2B5EF4-FFF2-40B4-BE49-F238E27FC236}">
                <a16:creationId xmlns:a16="http://schemas.microsoft.com/office/drawing/2014/main" id="{F364760B-ADE4-4C5B-97E1-14CA6B04A1EF}"/>
              </a:ext>
            </a:extLst>
          </p:cNvPr>
          <p:cNvSpPr txBox="1"/>
          <p:nvPr/>
        </p:nvSpPr>
        <p:spPr>
          <a:xfrm>
            <a:off x="7315088" y="2812098"/>
            <a:ext cx="727851" cy="209651"/>
          </a:xfrm>
          <a:prstGeom prst="rect">
            <a:avLst/>
          </a:prstGeom>
          <a:noFill/>
        </p:spPr>
        <p:txBody>
          <a:bodyPr wrap="none" lIns="68306" tIns="34152" rIns="68306" bIns="34152" rtlCol="0">
            <a:spAutoFit/>
          </a:bodyPr>
          <a:lstStyle/>
          <a:p>
            <a:r>
              <a:rPr lang="en-US" altLang="zh-CN" sz="914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Controller:</a:t>
            </a:r>
          </a:p>
        </p:txBody>
      </p:sp>
      <p:sp>
        <p:nvSpPr>
          <p:cNvPr id="99" name="TextBox 108">
            <a:extLst>
              <a:ext uri="{FF2B5EF4-FFF2-40B4-BE49-F238E27FC236}">
                <a16:creationId xmlns:a16="http://schemas.microsoft.com/office/drawing/2014/main" id="{5EDBEDD4-150C-4255-8109-3D278DF18A58}"/>
              </a:ext>
            </a:extLst>
          </p:cNvPr>
          <p:cNvSpPr txBox="1"/>
          <p:nvPr/>
        </p:nvSpPr>
        <p:spPr>
          <a:xfrm>
            <a:off x="7333882" y="2982666"/>
            <a:ext cx="937206" cy="772369"/>
          </a:xfrm>
          <a:prstGeom prst="rect">
            <a:avLst/>
          </a:prstGeom>
          <a:noFill/>
        </p:spPr>
        <p:txBody>
          <a:bodyPr wrap="square" lIns="68306" tIns="34152" rIns="68306" bIns="34152" rtlCol="0">
            <a:spAutoFit/>
          </a:bodyPr>
          <a:lstStyle/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CP: PWM</a:t>
            </a: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CM: MPPT</a:t>
            </a: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CE: Photovoltaic hybrid power</a:t>
            </a:r>
          </a:p>
        </p:txBody>
      </p:sp>
      <p:cxnSp>
        <p:nvCxnSpPr>
          <p:cNvPr id="101" name="直接连接符 100">
            <a:extLst>
              <a:ext uri="{FF2B5EF4-FFF2-40B4-BE49-F238E27FC236}">
                <a16:creationId xmlns:a16="http://schemas.microsoft.com/office/drawing/2014/main" id="{A07B91A6-D828-43BD-875A-70AD7C7E87A0}"/>
              </a:ext>
            </a:extLst>
          </p:cNvPr>
          <p:cNvCxnSpPr>
            <a:cxnSpLocks/>
          </p:cNvCxnSpPr>
          <p:nvPr/>
        </p:nvCxnSpPr>
        <p:spPr bwMode="auto">
          <a:xfrm flipH="1">
            <a:off x="8132932" y="1731812"/>
            <a:ext cx="17138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2" name="直接连接符 101">
            <a:extLst>
              <a:ext uri="{FF2B5EF4-FFF2-40B4-BE49-F238E27FC236}">
                <a16:creationId xmlns:a16="http://schemas.microsoft.com/office/drawing/2014/main" id="{A07B91A6-D828-43BD-875A-70AD7C7E87A0}"/>
              </a:ext>
            </a:extLst>
          </p:cNvPr>
          <p:cNvCxnSpPr>
            <a:cxnSpLocks/>
          </p:cNvCxnSpPr>
          <p:nvPr/>
        </p:nvCxnSpPr>
        <p:spPr bwMode="auto">
          <a:xfrm flipH="1">
            <a:off x="4968438" y="1283044"/>
            <a:ext cx="16487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4" name="直接连接符 103">
            <a:extLst>
              <a:ext uri="{FF2B5EF4-FFF2-40B4-BE49-F238E27FC236}">
                <a16:creationId xmlns:a16="http://schemas.microsoft.com/office/drawing/2014/main" id="{A07B91A6-D828-43BD-875A-70AD7C7E87A0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4968438" y="1279989"/>
            <a:ext cx="1569" cy="13444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6" name="直接连接符 105">
            <a:extLst>
              <a:ext uri="{FF2B5EF4-FFF2-40B4-BE49-F238E27FC236}">
                <a16:creationId xmlns:a16="http://schemas.microsoft.com/office/drawing/2014/main" id="{A07B91A6-D828-43BD-875A-70AD7C7E87A0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615569" y="1276933"/>
            <a:ext cx="1569" cy="13444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7" name="TextBox 108">
            <a:extLst>
              <a:ext uri="{FF2B5EF4-FFF2-40B4-BE49-F238E27FC236}">
                <a16:creationId xmlns:a16="http://schemas.microsoft.com/office/drawing/2014/main" id="{F364760B-ADE4-4C5B-97E1-14CA6B04A1EF}"/>
              </a:ext>
            </a:extLst>
          </p:cNvPr>
          <p:cNvSpPr txBox="1"/>
          <p:nvPr/>
        </p:nvSpPr>
        <p:spPr>
          <a:xfrm>
            <a:off x="5433582" y="1023671"/>
            <a:ext cx="747087" cy="209651"/>
          </a:xfrm>
          <a:prstGeom prst="rect">
            <a:avLst/>
          </a:prstGeom>
          <a:noFill/>
        </p:spPr>
        <p:txBody>
          <a:bodyPr wrap="none" lIns="68306" tIns="34152" rIns="68306" bIns="34152" rtlCol="0">
            <a:spAutoFit/>
          </a:bodyPr>
          <a:lstStyle/>
          <a:p>
            <a:r>
              <a:rPr lang="en-US" altLang="zh-CN" sz="914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For battery</a:t>
            </a:r>
          </a:p>
        </p:txBody>
      </p:sp>
      <p:cxnSp>
        <p:nvCxnSpPr>
          <p:cNvPr id="113" name="直接连接符 112">
            <a:extLst>
              <a:ext uri="{FF2B5EF4-FFF2-40B4-BE49-F238E27FC236}">
                <a16:creationId xmlns:a16="http://schemas.microsoft.com/office/drawing/2014/main" id="{2A6807A2-4246-490F-8D36-A18D887ED85A}"/>
              </a:ext>
            </a:extLst>
          </p:cNvPr>
          <p:cNvCxnSpPr>
            <a:stCxn id="94" idx="2"/>
            <a:endCxn id="114" idx="4"/>
          </p:cNvCxnSpPr>
          <p:nvPr/>
        </p:nvCxnSpPr>
        <p:spPr bwMode="auto">
          <a:xfrm>
            <a:off x="6699776" y="2018689"/>
            <a:ext cx="4178" cy="24247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4" name="椭圆 113">
            <a:extLst>
              <a:ext uri="{FF2B5EF4-FFF2-40B4-BE49-F238E27FC236}">
                <a16:creationId xmlns:a16="http://schemas.microsoft.com/office/drawing/2014/main" id="{A4C73826-D02F-497B-A8D7-9E32159FF6D4}"/>
              </a:ext>
            </a:extLst>
          </p:cNvPr>
          <p:cNvSpPr/>
          <p:nvPr/>
        </p:nvSpPr>
        <p:spPr bwMode="auto">
          <a:xfrm>
            <a:off x="6669662" y="2196309"/>
            <a:ext cx="68584" cy="64852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2261" tIns="26131" rIns="52261" bIns="26131" numCol="1" rtlCol="0" anchor="t" anchorCtr="0" compatLnSpc="1">
            <a:prstTxWarp prst="textNoShape">
              <a:avLst/>
            </a:prstTxWarp>
          </a:bodyPr>
          <a:lstStyle/>
          <a:p>
            <a:pPr defTabSz="696634" fontAlgn="t">
              <a:spcBef>
                <a:spcPct val="0"/>
              </a:spcBef>
              <a:spcAft>
                <a:spcPct val="0"/>
              </a:spcAft>
            </a:pPr>
            <a:endParaRPr lang="zh-CN" altLang="en-US" sz="838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17" name="直接连接符 116">
            <a:extLst>
              <a:ext uri="{FF2B5EF4-FFF2-40B4-BE49-F238E27FC236}">
                <a16:creationId xmlns:a16="http://schemas.microsoft.com/office/drawing/2014/main" id="{2A6807A2-4246-490F-8D36-A18D887ED85A}"/>
              </a:ext>
            </a:extLst>
          </p:cNvPr>
          <p:cNvCxnSpPr/>
          <p:nvPr/>
        </p:nvCxnSpPr>
        <p:spPr bwMode="auto">
          <a:xfrm>
            <a:off x="8711816" y="1998323"/>
            <a:ext cx="4178" cy="24247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9" name="直接连接符 118">
            <a:extLst>
              <a:ext uri="{FF2B5EF4-FFF2-40B4-BE49-F238E27FC236}">
                <a16:creationId xmlns:a16="http://schemas.microsoft.com/office/drawing/2014/main" id="{2A6807A2-4246-490F-8D36-A18D887ED85A}"/>
              </a:ext>
            </a:extLst>
          </p:cNvPr>
          <p:cNvCxnSpPr>
            <a:stCxn id="39" idx="2"/>
          </p:cNvCxnSpPr>
          <p:nvPr/>
        </p:nvCxnSpPr>
        <p:spPr bwMode="auto">
          <a:xfrm>
            <a:off x="7590808" y="2023368"/>
            <a:ext cx="6688" cy="69674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3" name="矩形 122">
            <a:extLst>
              <a:ext uri="{FF2B5EF4-FFF2-40B4-BE49-F238E27FC236}">
                <a16:creationId xmlns:a16="http://schemas.microsoft.com/office/drawing/2014/main" id="{3378F1F1-2461-4EFD-8B80-8D672269E763}"/>
              </a:ext>
            </a:extLst>
          </p:cNvPr>
          <p:cNvSpPr/>
          <p:nvPr/>
        </p:nvSpPr>
        <p:spPr bwMode="auto">
          <a:xfrm>
            <a:off x="9393658" y="1455121"/>
            <a:ext cx="608759" cy="5486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9671" tIns="34840" rIns="69671" bIns="34840" numCol="1" rtlCol="0" anchor="ctr" anchorCtr="0" compatLnSpc="1">
            <a:prstTxWarp prst="textNoShape">
              <a:avLst/>
            </a:prstTxWarp>
          </a:bodyPr>
          <a:lstStyle/>
          <a:p>
            <a:pPr algn="ctr" defTabSz="696634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753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60</a:t>
            </a:r>
            <a:endParaRPr lang="zh-CN" altLang="en-US" sz="1753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4" name="椭圆 123">
            <a:extLst>
              <a:ext uri="{FF2B5EF4-FFF2-40B4-BE49-F238E27FC236}">
                <a16:creationId xmlns:a16="http://schemas.microsoft.com/office/drawing/2014/main" id="{A4C73826-D02F-497B-A8D7-9E32159FF6D4}"/>
              </a:ext>
            </a:extLst>
          </p:cNvPr>
          <p:cNvSpPr/>
          <p:nvPr/>
        </p:nvSpPr>
        <p:spPr bwMode="auto">
          <a:xfrm>
            <a:off x="9673063" y="2232335"/>
            <a:ext cx="68584" cy="68584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2261" tIns="26131" rIns="52261" bIns="26131" numCol="1" rtlCol="0" anchor="t" anchorCtr="0" compatLnSpc="1">
            <a:prstTxWarp prst="textNoShape">
              <a:avLst/>
            </a:prstTxWarp>
          </a:bodyPr>
          <a:lstStyle/>
          <a:p>
            <a:pPr defTabSz="696634" fontAlgn="t">
              <a:spcBef>
                <a:spcPct val="0"/>
              </a:spcBef>
              <a:spcAft>
                <a:spcPct val="0"/>
              </a:spcAft>
            </a:pPr>
            <a:endParaRPr lang="zh-CN" altLang="en-US" sz="838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25" name="直接连接符 124">
            <a:extLst>
              <a:ext uri="{FF2B5EF4-FFF2-40B4-BE49-F238E27FC236}">
                <a16:creationId xmlns:a16="http://schemas.microsoft.com/office/drawing/2014/main" id="{2A6807A2-4246-490F-8D36-A18D887ED85A}"/>
              </a:ext>
            </a:extLst>
          </p:cNvPr>
          <p:cNvCxnSpPr/>
          <p:nvPr/>
        </p:nvCxnSpPr>
        <p:spPr bwMode="auto">
          <a:xfrm>
            <a:off x="9698037" y="2003789"/>
            <a:ext cx="4178" cy="24247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26" name="组合 125"/>
          <p:cNvGrpSpPr/>
          <p:nvPr/>
        </p:nvGrpSpPr>
        <p:grpSpPr>
          <a:xfrm>
            <a:off x="9375552" y="2268400"/>
            <a:ext cx="698554" cy="661578"/>
            <a:chOff x="8313216" y="3840137"/>
            <a:chExt cx="916689" cy="868168"/>
          </a:xfrm>
        </p:grpSpPr>
        <p:sp>
          <p:nvSpPr>
            <p:cNvPr id="127" name="TextBox 108">
              <a:extLst>
                <a:ext uri="{FF2B5EF4-FFF2-40B4-BE49-F238E27FC236}">
                  <a16:creationId xmlns:a16="http://schemas.microsoft.com/office/drawing/2014/main" id="{F364760B-ADE4-4C5B-97E1-14CA6B04A1EF}"/>
                </a:ext>
              </a:extLst>
            </p:cNvPr>
            <p:cNvSpPr txBox="1"/>
            <p:nvPr/>
          </p:nvSpPr>
          <p:spPr>
            <a:xfrm>
              <a:off x="8313216" y="3840137"/>
              <a:ext cx="679568" cy="275119"/>
            </a:xfrm>
            <a:prstGeom prst="rect">
              <a:avLst/>
            </a:prstGeom>
            <a:noFill/>
          </p:spPr>
          <p:txBody>
            <a:bodyPr wrap="none" lIns="68306" tIns="34152" rIns="68306" bIns="34152" rtlCol="0">
              <a:spAutoFit/>
            </a:bodyPr>
            <a:lstStyle/>
            <a:p>
              <a:r>
                <a:rPr lang="en-US" altLang="zh-CN" sz="914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Power:</a:t>
              </a:r>
            </a:p>
          </p:txBody>
        </p:sp>
        <p:sp>
          <p:nvSpPr>
            <p:cNvPr id="128" name="TextBox 108">
              <a:extLst>
                <a:ext uri="{FF2B5EF4-FFF2-40B4-BE49-F238E27FC236}">
                  <a16:creationId xmlns:a16="http://schemas.microsoft.com/office/drawing/2014/main" id="{5EDBEDD4-150C-4255-8109-3D278DF18A58}"/>
                </a:ext>
              </a:extLst>
            </p:cNvPr>
            <p:cNvSpPr txBox="1"/>
            <p:nvPr/>
          </p:nvSpPr>
          <p:spPr>
            <a:xfrm>
              <a:off x="8337877" y="4063968"/>
              <a:ext cx="892028" cy="644337"/>
            </a:xfrm>
            <a:prstGeom prst="rect">
              <a:avLst/>
            </a:prstGeom>
            <a:noFill/>
          </p:spPr>
          <p:txBody>
            <a:bodyPr wrap="none" lIns="68306" tIns="34152" rIns="68306" bIns="34152" rtlCol="0">
              <a:spAutoFit/>
            </a:bodyPr>
            <a:lstStyle/>
            <a:p>
              <a:r>
                <a:rPr lang="en-US" altLang="zh-CN" sz="914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60: 60W</a:t>
              </a:r>
            </a:p>
            <a:p>
              <a:r>
                <a:rPr lang="en-US" altLang="zh-CN" sz="914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100: 100W</a:t>
              </a:r>
            </a:p>
            <a:p>
              <a:r>
                <a:rPr lang="en-US" altLang="zh-CN" sz="914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200: 200W</a:t>
              </a:r>
            </a:p>
          </p:txBody>
        </p:sp>
      </p:grpSp>
      <p:sp>
        <p:nvSpPr>
          <p:cNvPr id="129" name="矩形 128">
            <a:extLst>
              <a:ext uri="{FF2B5EF4-FFF2-40B4-BE49-F238E27FC236}">
                <a16:creationId xmlns:a16="http://schemas.microsoft.com/office/drawing/2014/main" id="{3378F1F1-2461-4EFD-8B80-8D672269E763}"/>
              </a:ext>
            </a:extLst>
          </p:cNvPr>
          <p:cNvSpPr/>
          <p:nvPr/>
        </p:nvSpPr>
        <p:spPr bwMode="auto">
          <a:xfrm>
            <a:off x="3619124" y="4118229"/>
            <a:ext cx="548668" cy="5486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9671" tIns="34840" rIns="69671" bIns="34840" numCol="1" rtlCol="0" anchor="ctr" anchorCtr="0" compatLnSpc="1">
            <a:prstTxWarp prst="textNoShape">
              <a:avLst/>
            </a:prstTxWarp>
          </a:bodyPr>
          <a:lstStyle/>
          <a:p>
            <a:pPr algn="ctr" defTabSz="696634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753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400</a:t>
            </a:r>
            <a:endParaRPr lang="zh-CN" altLang="en-US" sz="1753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0" name="矩形 129">
            <a:extLst>
              <a:ext uri="{FF2B5EF4-FFF2-40B4-BE49-F238E27FC236}">
                <a16:creationId xmlns:a16="http://schemas.microsoft.com/office/drawing/2014/main" id="{EC43A425-E1DC-4C3B-AB26-C58C92A71E76}"/>
              </a:ext>
            </a:extLst>
          </p:cNvPr>
          <p:cNvSpPr/>
          <p:nvPr/>
        </p:nvSpPr>
        <p:spPr bwMode="auto">
          <a:xfrm>
            <a:off x="619357" y="4118229"/>
            <a:ext cx="626591" cy="5486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9671" tIns="34840" rIns="69671" bIns="34840" numCol="1" rtlCol="0" anchor="ctr" anchorCtr="0" compatLnSpc="1">
            <a:prstTxWarp prst="textNoShape">
              <a:avLst/>
            </a:prstTxWarp>
          </a:bodyPr>
          <a:lstStyle/>
          <a:p>
            <a:pPr algn="ctr" defTabSz="696634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753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 </a:t>
            </a:r>
            <a:endParaRPr lang="zh-CN" altLang="en-US" sz="1753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1" name="矩形 130">
            <a:extLst>
              <a:ext uri="{FF2B5EF4-FFF2-40B4-BE49-F238E27FC236}">
                <a16:creationId xmlns:a16="http://schemas.microsoft.com/office/drawing/2014/main" id="{3378F1F1-2461-4EFD-8B80-8D672269E763}"/>
              </a:ext>
            </a:extLst>
          </p:cNvPr>
          <p:cNvSpPr/>
          <p:nvPr/>
        </p:nvSpPr>
        <p:spPr bwMode="auto">
          <a:xfrm>
            <a:off x="7409467" y="4136214"/>
            <a:ext cx="549065" cy="5486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9671" tIns="34840" rIns="69671" bIns="34840" numCol="1" rtlCol="0" anchor="ctr" anchorCtr="0" compatLnSpc="1">
            <a:prstTxWarp prst="textNoShape">
              <a:avLst/>
            </a:prstTxWarp>
          </a:bodyPr>
          <a:lstStyle/>
          <a:p>
            <a:pPr algn="ctr" defTabSz="696634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753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CP</a:t>
            </a:r>
            <a:endParaRPr lang="zh-CN" altLang="en-US" sz="1753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32" name="直接连接符 131">
            <a:extLst>
              <a:ext uri="{FF2B5EF4-FFF2-40B4-BE49-F238E27FC236}">
                <a16:creationId xmlns:a16="http://schemas.microsoft.com/office/drawing/2014/main" id="{A07B91A6-D828-43BD-875A-70AD7C7E87A0}"/>
              </a:ext>
            </a:extLst>
          </p:cNvPr>
          <p:cNvCxnSpPr>
            <a:cxnSpLocks/>
          </p:cNvCxnSpPr>
          <p:nvPr/>
        </p:nvCxnSpPr>
        <p:spPr bwMode="auto">
          <a:xfrm flipH="1">
            <a:off x="1497266" y="4390969"/>
            <a:ext cx="17138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33" name="组合 132"/>
          <p:cNvGrpSpPr/>
          <p:nvPr/>
        </p:nvGrpSpPr>
        <p:grpSpPr>
          <a:xfrm>
            <a:off x="3859254" y="4659837"/>
            <a:ext cx="68584" cy="199090"/>
            <a:chOff x="4468971" y="2807581"/>
            <a:chExt cx="90000" cy="276293"/>
          </a:xfrm>
        </p:grpSpPr>
        <p:cxnSp>
          <p:nvCxnSpPr>
            <p:cNvPr id="134" name="直接连接符 133">
              <a:extLst>
                <a:ext uri="{FF2B5EF4-FFF2-40B4-BE49-F238E27FC236}">
                  <a16:creationId xmlns:a16="http://schemas.microsoft.com/office/drawing/2014/main" id="{2A6807A2-4246-490F-8D36-A18D887ED85A}"/>
                </a:ext>
              </a:extLst>
            </p:cNvPr>
            <p:cNvCxnSpPr>
              <a:endCxn id="135" idx="4"/>
            </p:cNvCxnSpPr>
            <p:nvPr/>
          </p:nvCxnSpPr>
          <p:spPr bwMode="auto">
            <a:xfrm>
              <a:off x="4511415" y="2807581"/>
              <a:ext cx="2556" cy="27629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5" name="椭圆 134">
              <a:extLst>
                <a:ext uri="{FF2B5EF4-FFF2-40B4-BE49-F238E27FC236}">
                  <a16:creationId xmlns:a16="http://schemas.microsoft.com/office/drawing/2014/main" id="{A4C73826-D02F-497B-A8D7-9E32159FF6D4}"/>
                </a:ext>
              </a:extLst>
            </p:cNvPr>
            <p:cNvSpPr/>
            <p:nvPr/>
          </p:nvSpPr>
          <p:spPr bwMode="auto">
            <a:xfrm>
              <a:off x="4468971" y="2993874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2261" tIns="26131" rIns="52261" bIns="26131" numCol="1" rtlCol="0" anchor="t" anchorCtr="0" compatLnSpc="1">
              <a:prstTxWarp prst="textNoShape">
                <a:avLst/>
              </a:prstTxWarp>
            </a:bodyPr>
            <a:lstStyle/>
            <a:p>
              <a:pPr defTabSz="696634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838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36" name="TextBox 108">
            <a:extLst>
              <a:ext uri="{FF2B5EF4-FFF2-40B4-BE49-F238E27FC236}">
                <a16:creationId xmlns:a16="http://schemas.microsoft.com/office/drawing/2014/main" id="{F364760B-ADE4-4C5B-97E1-14CA6B04A1EF}"/>
              </a:ext>
            </a:extLst>
          </p:cNvPr>
          <p:cNvSpPr txBox="1"/>
          <p:nvPr/>
        </p:nvSpPr>
        <p:spPr>
          <a:xfrm>
            <a:off x="3497745" y="4842894"/>
            <a:ext cx="495416" cy="209651"/>
          </a:xfrm>
          <a:prstGeom prst="rect">
            <a:avLst/>
          </a:prstGeom>
          <a:noFill/>
        </p:spPr>
        <p:txBody>
          <a:bodyPr wrap="none" lIns="68306" tIns="34152" rIns="68306" bIns="34152" rtlCol="0">
            <a:spAutoFit/>
          </a:bodyPr>
          <a:lstStyle/>
          <a:p>
            <a:r>
              <a:rPr lang="en-US" altLang="zh-CN" sz="914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Series:</a:t>
            </a:r>
          </a:p>
        </p:txBody>
      </p:sp>
      <p:sp>
        <p:nvSpPr>
          <p:cNvPr id="137" name="TextBox 108">
            <a:extLst>
              <a:ext uri="{FF2B5EF4-FFF2-40B4-BE49-F238E27FC236}">
                <a16:creationId xmlns:a16="http://schemas.microsoft.com/office/drawing/2014/main" id="{5EDBEDD4-150C-4255-8109-3D278DF18A58}"/>
              </a:ext>
            </a:extLst>
          </p:cNvPr>
          <p:cNvSpPr txBox="1"/>
          <p:nvPr/>
        </p:nvSpPr>
        <p:spPr>
          <a:xfrm>
            <a:off x="3282476" y="4988174"/>
            <a:ext cx="1816291" cy="350330"/>
          </a:xfrm>
          <a:prstGeom prst="rect">
            <a:avLst/>
          </a:prstGeom>
          <a:noFill/>
        </p:spPr>
        <p:txBody>
          <a:bodyPr wrap="none" lIns="68306" tIns="34152" rIns="68306" bIns="34152" rtlCol="0">
            <a:spAutoFit/>
          </a:bodyPr>
          <a:lstStyle/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400: Integrated general system</a:t>
            </a: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500: Integrated industrial system</a:t>
            </a:r>
          </a:p>
        </p:txBody>
      </p:sp>
      <p:sp>
        <p:nvSpPr>
          <p:cNvPr id="138" name="椭圆 137">
            <a:extLst>
              <a:ext uri="{FF2B5EF4-FFF2-40B4-BE49-F238E27FC236}">
                <a16:creationId xmlns:a16="http://schemas.microsoft.com/office/drawing/2014/main" id="{A4C73826-D02F-497B-A8D7-9E32159FF6D4}"/>
              </a:ext>
            </a:extLst>
          </p:cNvPr>
          <p:cNvSpPr/>
          <p:nvPr/>
        </p:nvSpPr>
        <p:spPr bwMode="auto">
          <a:xfrm>
            <a:off x="7656396" y="5359033"/>
            <a:ext cx="68584" cy="68584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2261" tIns="26131" rIns="52261" bIns="26131" numCol="1" rtlCol="0" anchor="t" anchorCtr="0" compatLnSpc="1">
            <a:prstTxWarp prst="textNoShape">
              <a:avLst/>
            </a:prstTxWarp>
          </a:bodyPr>
          <a:lstStyle/>
          <a:p>
            <a:pPr defTabSz="696634" fontAlgn="t">
              <a:spcBef>
                <a:spcPct val="0"/>
              </a:spcBef>
              <a:spcAft>
                <a:spcPct val="0"/>
              </a:spcAft>
            </a:pPr>
            <a:endParaRPr lang="zh-CN" altLang="en-US" sz="838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9" name="矩形 138">
            <a:extLst>
              <a:ext uri="{FF2B5EF4-FFF2-40B4-BE49-F238E27FC236}">
                <a16:creationId xmlns:a16="http://schemas.microsoft.com/office/drawing/2014/main" id="{3378F1F1-2461-4EFD-8B80-8D672269E763}"/>
              </a:ext>
            </a:extLst>
          </p:cNvPr>
          <p:cNvSpPr/>
          <p:nvPr/>
        </p:nvSpPr>
        <p:spPr bwMode="auto">
          <a:xfrm>
            <a:off x="8500629" y="4111169"/>
            <a:ext cx="608759" cy="5486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9671" tIns="34840" rIns="69671" bIns="34840" numCol="1" rtlCol="0" anchor="ctr" anchorCtr="0" compatLnSpc="1">
            <a:prstTxWarp prst="textNoShape">
              <a:avLst/>
            </a:prstTxWarp>
          </a:bodyPr>
          <a:lstStyle/>
          <a:p>
            <a:pPr algn="ctr" defTabSz="696634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753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AP</a:t>
            </a:r>
            <a:endParaRPr lang="zh-CN" altLang="en-US" sz="1753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40" name="组合 139"/>
          <p:cNvGrpSpPr/>
          <p:nvPr/>
        </p:nvGrpSpPr>
        <p:grpSpPr>
          <a:xfrm>
            <a:off x="8281484" y="4931805"/>
            <a:ext cx="1219531" cy="942937"/>
            <a:chOff x="8313216" y="3840137"/>
            <a:chExt cx="1600349" cy="1237387"/>
          </a:xfrm>
        </p:grpSpPr>
        <p:sp>
          <p:nvSpPr>
            <p:cNvPr id="141" name="TextBox 108">
              <a:extLst>
                <a:ext uri="{FF2B5EF4-FFF2-40B4-BE49-F238E27FC236}">
                  <a16:creationId xmlns:a16="http://schemas.microsoft.com/office/drawing/2014/main" id="{F364760B-ADE4-4C5B-97E1-14CA6B04A1EF}"/>
                </a:ext>
              </a:extLst>
            </p:cNvPr>
            <p:cNvSpPr txBox="1"/>
            <p:nvPr/>
          </p:nvSpPr>
          <p:spPr>
            <a:xfrm>
              <a:off x="8313216" y="3840137"/>
              <a:ext cx="1470510" cy="275118"/>
            </a:xfrm>
            <a:prstGeom prst="rect">
              <a:avLst/>
            </a:prstGeom>
            <a:noFill/>
          </p:spPr>
          <p:txBody>
            <a:bodyPr wrap="none" lIns="68306" tIns="34152" rIns="68306" bIns="34152" rtlCol="0">
              <a:spAutoFit/>
            </a:bodyPr>
            <a:lstStyle/>
            <a:p>
              <a:r>
                <a:rPr lang="en-US" altLang="zh-CN" sz="914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Type and voltage:</a:t>
              </a:r>
            </a:p>
          </p:txBody>
        </p:sp>
        <p:sp>
          <p:nvSpPr>
            <p:cNvPr id="142" name="TextBox 108">
              <a:extLst>
                <a:ext uri="{FF2B5EF4-FFF2-40B4-BE49-F238E27FC236}">
                  <a16:creationId xmlns:a16="http://schemas.microsoft.com/office/drawing/2014/main" id="{5EDBEDD4-150C-4255-8109-3D278DF18A58}"/>
                </a:ext>
              </a:extLst>
            </p:cNvPr>
            <p:cNvSpPr txBox="1"/>
            <p:nvPr/>
          </p:nvSpPr>
          <p:spPr>
            <a:xfrm>
              <a:off x="8337877" y="4063968"/>
              <a:ext cx="1575688" cy="1013556"/>
            </a:xfrm>
            <a:prstGeom prst="rect">
              <a:avLst/>
            </a:prstGeom>
            <a:noFill/>
          </p:spPr>
          <p:txBody>
            <a:bodyPr wrap="none" lIns="68306" tIns="34152" rIns="68306" bIns="34152" rtlCol="0">
              <a:spAutoFit/>
            </a:bodyPr>
            <a:lstStyle/>
            <a:p>
              <a:r>
                <a:rPr lang="en-US" altLang="zh-CN" sz="914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A: Angle adjustable</a:t>
              </a:r>
            </a:p>
            <a:p>
              <a:r>
                <a:rPr lang="en-US" altLang="zh-CN" sz="914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P: Pole</a:t>
              </a:r>
            </a:p>
            <a:p>
              <a:r>
                <a:rPr lang="en-US" altLang="zh-CN" sz="914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G: Ground</a:t>
              </a:r>
            </a:p>
            <a:p>
              <a:r>
                <a:rPr lang="en-US" altLang="zh-CN" sz="914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F: Flange connection</a:t>
              </a:r>
            </a:p>
            <a:p>
              <a:r>
                <a:rPr lang="en-US" altLang="zh-CN" sz="914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T: Tower</a:t>
              </a:r>
            </a:p>
          </p:txBody>
        </p:sp>
      </p:grpSp>
      <p:sp>
        <p:nvSpPr>
          <p:cNvPr id="143" name="椭圆 142">
            <a:extLst>
              <a:ext uri="{FF2B5EF4-FFF2-40B4-BE49-F238E27FC236}">
                <a16:creationId xmlns:a16="http://schemas.microsoft.com/office/drawing/2014/main" id="{A4C73826-D02F-497B-A8D7-9E32159FF6D4}"/>
              </a:ext>
            </a:extLst>
          </p:cNvPr>
          <p:cNvSpPr/>
          <p:nvPr/>
        </p:nvSpPr>
        <p:spPr bwMode="auto">
          <a:xfrm>
            <a:off x="8780034" y="4888383"/>
            <a:ext cx="68584" cy="68584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2261" tIns="26131" rIns="52261" bIns="26131" numCol="1" rtlCol="0" anchor="t" anchorCtr="0" compatLnSpc="1">
            <a:prstTxWarp prst="textNoShape">
              <a:avLst/>
            </a:prstTxWarp>
          </a:bodyPr>
          <a:lstStyle/>
          <a:p>
            <a:pPr defTabSz="696634" fontAlgn="t">
              <a:spcBef>
                <a:spcPct val="0"/>
              </a:spcBef>
              <a:spcAft>
                <a:spcPct val="0"/>
              </a:spcAft>
            </a:pPr>
            <a:endParaRPr lang="zh-CN" altLang="en-US" sz="838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44" name="组合 143"/>
          <p:cNvGrpSpPr/>
          <p:nvPr/>
        </p:nvGrpSpPr>
        <p:grpSpPr>
          <a:xfrm>
            <a:off x="4121170" y="5400638"/>
            <a:ext cx="1495064" cy="1364975"/>
            <a:chOff x="8313216" y="3840137"/>
            <a:chExt cx="1961932" cy="1791216"/>
          </a:xfrm>
        </p:grpSpPr>
        <p:sp>
          <p:nvSpPr>
            <p:cNvPr id="145" name="TextBox 108">
              <a:extLst>
                <a:ext uri="{FF2B5EF4-FFF2-40B4-BE49-F238E27FC236}">
                  <a16:creationId xmlns:a16="http://schemas.microsoft.com/office/drawing/2014/main" id="{F364760B-ADE4-4C5B-97E1-14CA6B04A1EF}"/>
                </a:ext>
              </a:extLst>
            </p:cNvPr>
            <p:cNvSpPr txBox="1"/>
            <p:nvPr/>
          </p:nvSpPr>
          <p:spPr>
            <a:xfrm>
              <a:off x="8313216" y="3840137"/>
              <a:ext cx="1203362" cy="275119"/>
            </a:xfrm>
            <a:prstGeom prst="rect">
              <a:avLst/>
            </a:prstGeom>
            <a:noFill/>
          </p:spPr>
          <p:txBody>
            <a:bodyPr wrap="none" lIns="68306" tIns="34152" rIns="68306" bIns="34152" rtlCol="0">
              <a:spAutoFit/>
            </a:bodyPr>
            <a:lstStyle/>
            <a:p>
              <a:r>
                <a:rPr lang="en-US" altLang="zh-CN" sz="914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Characteristic:</a:t>
              </a:r>
            </a:p>
          </p:txBody>
        </p:sp>
        <p:sp>
          <p:nvSpPr>
            <p:cNvPr id="146" name="TextBox 108">
              <a:extLst>
                <a:ext uri="{FF2B5EF4-FFF2-40B4-BE49-F238E27FC236}">
                  <a16:creationId xmlns:a16="http://schemas.microsoft.com/office/drawing/2014/main" id="{5EDBEDD4-150C-4255-8109-3D278DF18A58}"/>
                </a:ext>
              </a:extLst>
            </p:cNvPr>
            <p:cNvSpPr txBox="1"/>
            <p:nvPr/>
          </p:nvSpPr>
          <p:spPr>
            <a:xfrm>
              <a:off x="8337879" y="4063968"/>
              <a:ext cx="1937269" cy="1567385"/>
            </a:xfrm>
            <a:prstGeom prst="rect">
              <a:avLst/>
            </a:prstGeom>
            <a:noFill/>
          </p:spPr>
          <p:txBody>
            <a:bodyPr wrap="square" lIns="68306" tIns="34152" rIns="68306" bIns="34152" rtlCol="0">
              <a:spAutoFit/>
            </a:bodyPr>
            <a:lstStyle/>
            <a:p>
              <a:r>
                <a:rPr lang="en-US" altLang="zh-CN" sz="914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M: Solar panel</a:t>
              </a:r>
            </a:p>
            <a:p>
              <a:r>
                <a:rPr lang="en-US" altLang="zh-CN" sz="914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L: Lithium battery system</a:t>
              </a:r>
            </a:p>
            <a:p>
              <a:r>
                <a:rPr lang="en-US" altLang="zh-CN" sz="914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   P= iron phosphate</a:t>
              </a:r>
            </a:p>
            <a:p>
              <a:r>
                <a:rPr lang="en-US" altLang="zh-CN" sz="914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   S= ternary lithium</a:t>
              </a:r>
            </a:p>
            <a:p>
              <a:r>
                <a:rPr lang="en-US" altLang="zh-CN" sz="914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Q: Lead-acid battery system/colloidal battery system</a:t>
              </a:r>
            </a:p>
            <a:p>
              <a:r>
                <a:rPr lang="en-US" altLang="zh-CN" sz="914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B: Bracket</a:t>
              </a:r>
            </a:p>
          </p:txBody>
        </p:sp>
      </p:grpSp>
      <p:sp>
        <p:nvSpPr>
          <p:cNvPr id="147" name="矩形 146">
            <a:extLst>
              <a:ext uri="{FF2B5EF4-FFF2-40B4-BE49-F238E27FC236}">
                <a16:creationId xmlns:a16="http://schemas.microsoft.com/office/drawing/2014/main" id="{A2A3A057-05AD-43EB-BC82-F10B9D1643C2}"/>
              </a:ext>
            </a:extLst>
          </p:cNvPr>
          <p:cNvSpPr/>
          <p:nvPr/>
        </p:nvSpPr>
        <p:spPr bwMode="auto">
          <a:xfrm>
            <a:off x="2706380" y="4118229"/>
            <a:ext cx="626591" cy="5486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9671" tIns="34840" rIns="69671" bIns="34840" numCol="1" rtlCol="0" anchor="ctr" anchorCtr="0" compatLnSpc="1">
            <a:prstTxWarp prst="textNoShape">
              <a:avLst/>
            </a:prstTxWarp>
          </a:bodyPr>
          <a:lstStyle/>
          <a:p>
            <a:pPr algn="ctr" defTabSz="696634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753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</a:t>
            </a:r>
            <a:endParaRPr lang="zh-CN" altLang="en-US" sz="1753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8" name="矩形 147">
            <a:extLst>
              <a:ext uri="{FF2B5EF4-FFF2-40B4-BE49-F238E27FC236}">
                <a16:creationId xmlns:a16="http://schemas.microsoft.com/office/drawing/2014/main" id="{EC43A425-E1DC-4C3B-AB26-C58C92A71E76}"/>
              </a:ext>
            </a:extLst>
          </p:cNvPr>
          <p:cNvSpPr/>
          <p:nvPr/>
        </p:nvSpPr>
        <p:spPr bwMode="auto">
          <a:xfrm>
            <a:off x="1889480" y="4118229"/>
            <a:ext cx="626591" cy="5486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9671" tIns="34840" rIns="69671" bIns="34840" numCol="1" rtlCol="0" anchor="ctr" anchorCtr="0" compatLnSpc="1">
            <a:prstTxWarp prst="textNoShape">
              <a:avLst/>
            </a:prstTxWarp>
          </a:bodyPr>
          <a:lstStyle/>
          <a:p>
            <a:pPr algn="ctr" defTabSz="696634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753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PF </a:t>
            </a:r>
            <a:endParaRPr lang="zh-CN" altLang="en-US" sz="1753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9" name="TextBox 26">
            <a:extLst>
              <a:ext uri="{FF2B5EF4-FFF2-40B4-BE49-F238E27FC236}">
                <a16:creationId xmlns:a16="http://schemas.microsoft.com/office/drawing/2014/main" id="{F9B5DDD8-2909-47F1-A3DF-4E2DED2AAE27}"/>
              </a:ext>
            </a:extLst>
          </p:cNvPr>
          <p:cNvSpPr txBox="1"/>
          <p:nvPr/>
        </p:nvSpPr>
        <p:spPr>
          <a:xfrm>
            <a:off x="2185739" y="5228109"/>
            <a:ext cx="788416" cy="491010"/>
          </a:xfrm>
          <a:prstGeom prst="rect">
            <a:avLst/>
          </a:prstGeom>
          <a:noFill/>
        </p:spPr>
        <p:txBody>
          <a:bodyPr wrap="square" lIns="68306" tIns="34152" rIns="68306" bIns="34152" rtlCol="0">
            <a:spAutoFit/>
          </a:bodyPr>
          <a:lstStyle/>
          <a:p>
            <a:r>
              <a:rPr lang="en-US" altLang="zh-CN" sz="914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Catalog:</a:t>
            </a: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E=Solar </a:t>
            </a:r>
          </a:p>
          <a:p>
            <a:endParaRPr lang="en-US" altLang="zh-CN" sz="914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50" name="直接连接符 149">
            <a:extLst>
              <a:ext uri="{FF2B5EF4-FFF2-40B4-BE49-F238E27FC236}">
                <a16:creationId xmlns:a16="http://schemas.microsoft.com/office/drawing/2014/main" id="{CAA1ABC5-8D16-456E-81FF-F09A8FC3D5CD}"/>
              </a:ext>
            </a:extLst>
          </p:cNvPr>
          <p:cNvCxnSpPr>
            <a:cxnSpLocks/>
            <a:endCxn id="147" idx="2"/>
          </p:cNvCxnSpPr>
          <p:nvPr/>
        </p:nvCxnSpPr>
        <p:spPr bwMode="auto">
          <a:xfrm flipV="1">
            <a:off x="3016558" y="4666897"/>
            <a:ext cx="3118" cy="549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1" name="直接连接符 150">
            <a:extLst>
              <a:ext uri="{FF2B5EF4-FFF2-40B4-BE49-F238E27FC236}">
                <a16:creationId xmlns:a16="http://schemas.microsoft.com/office/drawing/2014/main" id="{16320619-55DB-4D4A-8924-7236C046EB0E}"/>
              </a:ext>
            </a:extLst>
          </p:cNvPr>
          <p:cNvCxnSpPr>
            <a:cxnSpLocks/>
          </p:cNvCxnSpPr>
          <p:nvPr/>
        </p:nvCxnSpPr>
        <p:spPr bwMode="auto">
          <a:xfrm flipH="1">
            <a:off x="2656954" y="5215609"/>
            <a:ext cx="358327" cy="75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2" name="椭圆 151">
            <a:extLst>
              <a:ext uri="{FF2B5EF4-FFF2-40B4-BE49-F238E27FC236}">
                <a16:creationId xmlns:a16="http://schemas.microsoft.com/office/drawing/2014/main" id="{C10ED1E5-FE82-4627-A59D-A02CA1094870}"/>
              </a:ext>
            </a:extLst>
          </p:cNvPr>
          <p:cNvSpPr/>
          <p:nvPr/>
        </p:nvSpPr>
        <p:spPr bwMode="auto">
          <a:xfrm>
            <a:off x="2594143" y="5173277"/>
            <a:ext cx="68584" cy="68584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2261" tIns="26131" rIns="52261" bIns="26131" numCol="1" rtlCol="0" anchor="t" anchorCtr="0" compatLnSpc="1">
            <a:prstTxWarp prst="textNoShape">
              <a:avLst/>
            </a:prstTxWarp>
          </a:bodyPr>
          <a:lstStyle/>
          <a:p>
            <a:pPr defTabSz="696634" fontAlgn="t">
              <a:spcBef>
                <a:spcPct val="0"/>
              </a:spcBef>
              <a:spcAft>
                <a:spcPct val="0"/>
              </a:spcAft>
            </a:pPr>
            <a:endParaRPr lang="zh-CN" altLang="en-US" sz="838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53" name="直接连接符 152">
            <a:extLst>
              <a:ext uri="{FF2B5EF4-FFF2-40B4-BE49-F238E27FC236}">
                <a16:creationId xmlns:a16="http://schemas.microsoft.com/office/drawing/2014/main" id="{A07B91A6-D828-43BD-875A-70AD7C7E87A0}"/>
              </a:ext>
            </a:extLst>
          </p:cNvPr>
          <p:cNvCxnSpPr>
            <a:cxnSpLocks/>
          </p:cNvCxnSpPr>
          <p:nvPr/>
        </p:nvCxnSpPr>
        <p:spPr bwMode="auto">
          <a:xfrm flipH="1">
            <a:off x="4326438" y="4390969"/>
            <a:ext cx="17138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4" name="连接符: 肘形 19">
            <a:extLst>
              <a:ext uri="{FF2B5EF4-FFF2-40B4-BE49-F238E27FC236}">
                <a16:creationId xmlns:a16="http://schemas.microsoft.com/office/drawing/2014/main" id="{241CB3EE-AA5C-4A28-A4A3-395046A1DDB7}"/>
              </a:ext>
            </a:extLst>
          </p:cNvPr>
          <p:cNvCxnSpPr>
            <a:cxnSpLocks/>
          </p:cNvCxnSpPr>
          <p:nvPr/>
        </p:nvCxnSpPr>
        <p:spPr>
          <a:xfrm rot="16200000" flipH="1">
            <a:off x="4543627" y="4938318"/>
            <a:ext cx="968974" cy="1968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矩形 154">
            <a:extLst>
              <a:ext uri="{FF2B5EF4-FFF2-40B4-BE49-F238E27FC236}">
                <a16:creationId xmlns:a16="http://schemas.microsoft.com/office/drawing/2014/main" id="{3378F1F1-2461-4EFD-8B80-8D672269E763}"/>
              </a:ext>
            </a:extLst>
          </p:cNvPr>
          <p:cNvSpPr/>
          <p:nvPr/>
        </p:nvSpPr>
        <p:spPr bwMode="auto">
          <a:xfrm>
            <a:off x="4705538" y="4123849"/>
            <a:ext cx="589264" cy="5486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69671" tIns="34840" rIns="69671" bIns="34840" numCol="1" rtlCol="0" anchor="ctr" anchorCtr="0" compatLnSpc="1">
            <a:prstTxWarp prst="textNoShape">
              <a:avLst/>
            </a:prstTxWarp>
          </a:bodyPr>
          <a:lstStyle/>
          <a:p>
            <a:pPr algn="ctr" defTabSz="696634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753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LP</a:t>
            </a:r>
            <a:endParaRPr lang="zh-CN" altLang="en-US" sz="1753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56" name="连接符: 肘形 19">
            <a:extLst>
              <a:ext uri="{FF2B5EF4-FFF2-40B4-BE49-F238E27FC236}">
                <a16:creationId xmlns:a16="http://schemas.microsoft.com/office/drawing/2014/main" id="{241CB3EE-AA5C-4A28-A4A3-395046A1DDB7}"/>
              </a:ext>
            </a:extLst>
          </p:cNvPr>
          <p:cNvCxnSpPr>
            <a:cxnSpLocks/>
          </p:cNvCxnSpPr>
          <p:nvPr/>
        </p:nvCxnSpPr>
        <p:spPr>
          <a:xfrm rot="16200000" flipH="1">
            <a:off x="5663637" y="4682451"/>
            <a:ext cx="444767" cy="81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矩形 156">
            <a:extLst>
              <a:ext uri="{FF2B5EF4-FFF2-40B4-BE49-F238E27FC236}">
                <a16:creationId xmlns:a16="http://schemas.microsoft.com/office/drawing/2014/main" id="{3378F1F1-2461-4EFD-8B80-8D672269E763}"/>
              </a:ext>
            </a:extLst>
          </p:cNvPr>
          <p:cNvSpPr/>
          <p:nvPr/>
        </p:nvSpPr>
        <p:spPr bwMode="auto">
          <a:xfrm>
            <a:off x="5564389" y="4129144"/>
            <a:ext cx="589264" cy="5486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69671" tIns="34840" rIns="69671" bIns="34840" numCol="1" rtlCol="0" anchor="ctr" anchorCtr="0" compatLnSpc="1">
            <a:prstTxWarp prst="textNoShape">
              <a:avLst/>
            </a:prstTxWarp>
          </a:bodyPr>
          <a:lstStyle/>
          <a:p>
            <a:pPr algn="ctr" defTabSz="696634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753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12</a:t>
            </a:r>
            <a:endParaRPr lang="zh-CN" altLang="en-US" sz="1753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8" name="椭圆 157">
            <a:extLst>
              <a:ext uri="{FF2B5EF4-FFF2-40B4-BE49-F238E27FC236}">
                <a16:creationId xmlns:a16="http://schemas.microsoft.com/office/drawing/2014/main" id="{C10ED1E5-FE82-4627-A59D-A02CA1094870}"/>
              </a:ext>
            </a:extLst>
          </p:cNvPr>
          <p:cNvSpPr/>
          <p:nvPr/>
        </p:nvSpPr>
        <p:spPr bwMode="auto">
          <a:xfrm>
            <a:off x="4989652" y="5363555"/>
            <a:ext cx="68584" cy="68584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2261" tIns="26131" rIns="52261" bIns="26131" numCol="1" rtlCol="0" anchor="t" anchorCtr="0" compatLnSpc="1">
            <a:prstTxWarp prst="textNoShape">
              <a:avLst/>
            </a:prstTxWarp>
          </a:bodyPr>
          <a:lstStyle/>
          <a:p>
            <a:pPr defTabSz="696634" fontAlgn="t">
              <a:spcBef>
                <a:spcPct val="0"/>
              </a:spcBef>
              <a:spcAft>
                <a:spcPct val="0"/>
              </a:spcAft>
            </a:pPr>
            <a:endParaRPr lang="zh-CN" altLang="en-US" sz="838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9" name="椭圆 158">
            <a:extLst>
              <a:ext uri="{FF2B5EF4-FFF2-40B4-BE49-F238E27FC236}">
                <a16:creationId xmlns:a16="http://schemas.microsoft.com/office/drawing/2014/main" id="{C10ED1E5-FE82-4627-A59D-A02CA1094870}"/>
              </a:ext>
            </a:extLst>
          </p:cNvPr>
          <p:cNvSpPr/>
          <p:nvPr/>
        </p:nvSpPr>
        <p:spPr bwMode="auto">
          <a:xfrm>
            <a:off x="5853393" y="4873813"/>
            <a:ext cx="68584" cy="68584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2261" tIns="26131" rIns="52261" bIns="26131" numCol="1" rtlCol="0" anchor="t" anchorCtr="0" compatLnSpc="1">
            <a:prstTxWarp prst="textNoShape">
              <a:avLst/>
            </a:prstTxWarp>
          </a:bodyPr>
          <a:lstStyle/>
          <a:p>
            <a:pPr defTabSz="696634" fontAlgn="t">
              <a:spcBef>
                <a:spcPct val="0"/>
              </a:spcBef>
              <a:spcAft>
                <a:spcPct val="0"/>
              </a:spcAft>
            </a:pPr>
            <a:endParaRPr lang="zh-CN" altLang="en-US" sz="838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60" name="组合 159"/>
          <p:cNvGrpSpPr/>
          <p:nvPr/>
        </p:nvGrpSpPr>
        <p:grpSpPr>
          <a:xfrm>
            <a:off x="5498207" y="4937375"/>
            <a:ext cx="911920" cy="949371"/>
            <a:chOff x="8313216" y="3840137"/>
            <a:chExt cx="1961932" cy="1200543"/>
          </a:xfrm>
        </p:grpSpPr>
        <p:sp>
          <p:nvSpPr>
            <p:cNvPr id="161" name="TextBox 108">
              <a:extLst>
                <a:ext uri="{FF2B5EF4-FFF2-40B4-BE49-F238E27FC236}">
                  <a16:creationId xmlns:a16="http://schemas.microsoft.com/office/drawing/2014/main" id="{F364760B-ADE4-4C5B-97E1-14CA6B04A1EF}"/>
                </a:ext>
              </a:extLst>
            </p:cNvPr>
            <p:cNvSpPr txBox="1"/>
            <p:nvPr/>
          </p:nvSpPr>
          <p:spPr>
            <a:xfrm>
              <a:off x="8313216" y="3840137"/>
              <a:ext cx="1286572" cy="275119"/>
            </a:xfrm>
            <a:prstGeom prst="rect">
              <a:avLst/>
            </a:prstGeom>
            <a:noFill/>
          </p:spPr>
          <p:txBody>
            <a:bodyPr wrap="none" lIns="68306" tIns="34152" rIns="68306" bIns="34152" rtlCol="0">
              <a:spAutoFit/>
            </a:bodyPr>
            <a:lstStyle/>
            <a:p>
              <a:r>
                <a:rPr lang="en-US" altLang="zh-CN" sz="914" b="1" dirty="0">
                  <a:solidFill>
                    <a:srgbClr val="FF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Voltage:</a:t>
              </a:r>
            </a:p>
          </p:txBody>
        </p:sp>
        <p:sp>
          <p:nvSpPr>
            <p:cNvPr id="162" name="TextBox 108">
              <a:extLst>
                <a:ext uri="{FF2B5EF4-FFF2-40B4-BE49-F238E27FC236}">
                  <a16:creationId xmlns:a16="http://schemas.microsoft.com/office/drawing/2014/main" id="{5EDBEDD4-150C-4255-8109-3D278DF18A58}"/>
                </a:ext>
              </a:extLst>
            </p:cNvPr>
            <p:cNvSpPr txBox="1"/>
            <p:nvPr/>
          </p:nvSpPr>
          <p:spPr>
            <a:xfrm>
              <a:off x="8337880" y="4063968"/>
              <a:ext cx="1937268" cy="976712"/>
            </a:xfrm>
            <a:prstGeom prst="rect">
              <a:avLst/>
            </a:prstGeom>
            <a:noFill/>
          </p:spPr>
          <p:txBody>
            <a:bodyPr wrap="square" lIns="68306" tIns="34152" rIns="68306" bIns="34152" rtlCol="0">
              <a:spAutoFit/>
            </a:bodyPr>
            <a:lstStyle/>
            <a:p>
              <a:r>
                <a:rPr lang="en-US" altLang="zh-CN" sz="914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12: DC 12V</a:t>
              </a:r>
            </a:p>
            <a:p>
              <a:r>
                <a:rPr lang="en-US" altLang="zh-CN" sz="914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24: DC 24V</a:t>
              </a:r>
            </a:p>
            <a:p>
              <a:r>
                <a:rPr lang="en-US" altLang="zh-CN" sz="914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36: DC 36V</a:t>
              </a:r>
            </a:p>
            <a:p>
              <a:r>
                <a:rPr lang="en-US" altLang="zh-CN" sz="914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100: 100W</a:t>
              </a:r>
            </a:p>
            <a:p>
              <a:endPara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63" name="矩形 162">
            <a:extLst>
              <a:ext uri="{FF2B5EF4-FFF2-40B4-BE49-F238E27FC236}">
                <a16:creationId xmlns:a16="http://schemas.microsoft.com/office/drawing/2014/main" id="{3378F1F1-2461-4EFD-8B80-8D672269E763}"/>
              </a:ext>
            </a:extLst>
          </p:cNvPr>
          <p:cNvSpPr/>
          <p:nvPr/>
        </p:nvSpPr>
        <p:spPr bwMode="auto">
          <a:xfrm>
            <a:off x="6498336" y="4131535"/>
            <a:ext cx="589264" cy="5486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69671" tIns="34840" rIns="69671" bIns="34840" numCol="1" rtlCol="0" anchor="ctr" anchorCtr="0" compatLnSpc="1">
            <a:prstTxWarp prst="textNoShape">
              <a:avLst/>
            </a:prstTxWarp>
          </a:bodyPr>
          <a:lstStyle/>
          <a:p>
            <a:pPr algn="ctr" defTabSz="696634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753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100</a:t>
            </a:r>
            <a:endParaRPr lang="zh-CN" altLang="en-US" sz="1753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64" name="组合 163"/>
          <p:cNvGrpSpPr/>
          <p:nvPr/>
        </p:nvGrpSpPr>
        <p:grpSpPr>
          <a:xfrm>
            <a:off x="6561996" y="4959195"/>
            <a:ext cx="1042611" cy="1787014"/>
            <a:chOff x="8313216" y="3840137"/>
            <a:chExt cx="1961934" cy="2345044"/>
          </a:xfrm>
        </p:grpSpPr>
        <p:sp>
          <p:nvSpPr>
            <p:cNvPr id="165" name="TextBox 108">
              <a:extLst>
                <a:ext uri="{FF2B5EF4-FFF2-40B4-BE49-F238E27FC236}">
                  <a16:creationId xmlns:a16="http://schemas.microsoft.com/office/drawing/2014/main" id="{F364760B-ADE4-4C5B-97E1-14CA6B04A1EF}"/>
                </a:ext>
              </a:extLst>
            </p:cNvPr>
            <p:cNvSpPr txBox="1"/>
            <p:nvPr/>
          </p:nvSpPr>
          <p:spPr>
            <a:xfrm>
              <a:off x="8313216" y="3840137"/>
              <a:ext cx="1849251" cy="275118"/>
            </a:xfrm>
            <a:prstGeom prst="rect">
              <a:avLst/>
            </a:prstGeom>
            <a:noFill/>
          </p:spPr>
          <p:txBody>
            <a:bodyPr wrap="none" lIns="68306" tIns="34152" rIns="68306" bIns="34152" rtlCol="0">
              <a:spAutoFit/>
            </a:bodyPr>
            <a:lstStyle/>
            <a:p>
              <a:r>
                <a:rPr lang="en-US" altLang="zh-CN" sz="914" b="1" dirty="0">
                  <a:solidFill>
                    <a:srgbClr val="00B05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For solar panel:</a:t>
              </a:r>
            </a:p>
          </p:txBody>
        </p:sp>
        <p:sp>
          <p:nvSpPr>
            <p:cNvPr id="166" name="TextBox 108">
              <a:extLst>
                <a:ext uri="{FF2B5EF4-FFF2-40B4-BE49-F238E27FC236}">
                  <a16:creationId xmlns:a16="http://schemas.microsoft.com/office/drawing/2014/main" id="{5EDBEDD4-150C-4255-8109-3D278DF18A58}"/>
                </a:ext>
              </a:extLst>
            </p:cNvPr>
            <p:cNvSpPr txBox="1"/>
            <p:nvPr/>
          </p:nvSpPr>
          <p:spPr>
            <a:xfrm>
              <a:off x="8337880" y="4063968"/>
              <a:ext cx="1937270" cy="2121213"/>
            </a:xfrm>
            <a:prstGeom prst="rect">
              <a:avLst/>
            </a:prstGeom>
            <a:noFill/>
          </p:spPr>
          <p:txBody>
            <a:bodyPr wrap="square" lIns="68306" tIns="34152" rIns="68306" bIns="34152" rtlCol="0">
              <a:spAutoFit/>
            </a:bodyPr>
            <a:lstStyle/>
            <a:p>
              <a:r>
                <a:rPr lang="en-US" altLang="zh-CN" sz="914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100: 100W</a:t>
              </a:r>
            </a:p>
            <a:p>
              <a:r>
                <a:rPr lang="en-US" altLang="zh-CN" sz="914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150: 150W</a:t>
              </a:r>
            </a:p>
            <a:p>
              <a:r>
                <a:rPr lang="en-US" altLang="zh-CN" sz="914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200: 200W</a:t>
              </a:r>
            </a:p>
            <a:p>
              <a:r>
                <a:rPr lang="en-US" altLang="zh-CN" sz="914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275: 275W</a:t>
              </a:r>
            </a:p>
            <a:p>
              <a:endPara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  <a:p>
              <a:r>
                <a:rPr lang="en-US" altLang="zh-CN" sz="914" b="1" dirty="0">
                  <a:solidFill>
                    <a:srgbClr val="00B05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For battery capacity:</a:t>
              </a:r>
            </a:p>
            <a:p>
              <a:r>
                <a:rPr lang="en-US" altLang="zh-CN" sz="914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20: 20Ah</a:t>
              </a:r>
            </a:p>
            <a:p>
              <a:r>
                <a:rPr lang="en-US" altLang="zh-CN" sz="914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100: 100Ah</a:t>
              </a:r>
            </a:p>
            <a:p>
              <a:r>
                <a:rPr lang="en-US" altLang="zh-CN" sz="914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200: 200Ah</a:t>
              </a:r>
            </a:p>
            <a:p>
              <a:endPara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67" name="TextBox 108">
            <a:extLst>
              <a:ext uri="{FF2B5EF4-FFF2-40B4-BE49-F238E27FC236}">
                <a16:creationId xmlns:a16="http://schemas.microsoft.com/office/drawing/2014/main" id="{F364760B-ADE4-4C5B-97E1-14CA6B04A1EF}"/>
              </a:ext>
            </a:extLst>
          </p:cNvPr>
          <p:cNvSpPr txBox="1"/>
          <p:nvPr/>
        </p:nvSpPr>
        <p:spPr>
          <a:xfrm>
            <a:off x="7408280" y="5473612"/>
            <a:ext cx="727851" cy="209651"/>
          </a:xfrm>
          <a:prstGeom prst="rect">
            <a:avLst/>
          </a:prstGeom>
          <a:noFill/>
        </p:spPr>
        <p:txBody>
          <a:bodyPr wrap="none" lIns="68306" tIns="34152" rIns="68306" bIns="34152" rtlCol="0">
            <a:spAutoFit/>
          </a:bodyPr>
          <a:lstStyle/>
          <a:p>
            <a:r>
              <a:rPr lang="en-US" altLang="zh-CN" sz="914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Controller:</a:t>
            </a:r>
          </a:p>
        </p:txBody>
      </p:sp>
      <p:sp>
        <p:nvSpPr>
          <p:cNvPr id="168" name="TextBox 108">
            <a:extLst>
              <a:ext uri="{FF2B5EF4-FFF2-40B4-BE49-F238E27FC236}">
                <a16:creationId xmlns:a16="http://schemas.microsoft.com/office/drawing/2014/main" id="{5EDBEDD4-150C-4255-8109-3D278DF18A58}"/>
              </a:ext>
            </a:extLst>
          </p:cNvPr>
          <p:cNvSpPr txBox="1"/>
          <p:nvPr/>
        </p:nvSpPr>
        <p:spPr>
          <a:xfrm>
            <a:off x="7427074" y="5644180"/>
            <a:ext cx="937206" cy="772369"/>
          </a:xfrm>
          <a:prstGeom prst="rect">
            <a:avLst/>
          </a:prstGeom>
          <a:noFill/>
        </p:spPr>
        <p:txBody>
          <a:bodyPr wrap="square" lIns="68306" tIns="34152" rIns="68306" bIns="34152" rtlCol="0">
            <a:spAutoFit/>
          </a:bodyPr>
          <a:lstStyle/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CP: PWM</a:t>
            </a: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CM: MPPT</a:t>
            </a:r>
          </a:p>
          <a:p>
            <a:r>
              <a:rPr lang="en-US" altLang="zh-CN" sz="9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CE: Photovoltaic hybrid power</a:t>
            </a:r>
          </a:p>
        </p:txBody>
      </p:sp>
      <p:cxnSp>
        <p:nvCxnSpPr>
          <p:cNvPr id="169" name="直接连接符 168">
            <a:extLst>
              <a:ext uri="{FF2B5EF4-FFF2-40B4-BE49-F238E27FC236}">
                <a16:creationId xmlns:a16="http://schemas.microsoft.com/office/drawing/2014/main" id="{A07B91A6-D828-43BD-875A-70AD7C7E87A0}"/>
              </a:ext>
            </a:extLst>
          </p:cNvPr>
          <p:cNvCxnSpPr>
            <a:cxnSpLocks/>
          </p:cNvCxnSpPr>
          <p:nvPr/>
        </p:nvCxnSpPr>
        <p:spPr bwMode="auto">
          <a:xfrm flipH="1">
            <a:off x="8226124" y="4393326"/>
            <a:ext cx="17138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4" name="直接连接符 173">
            <a:extLst>
              <a:ext uri="{FF2B5EF4-FFF2-40B4-BE49-F238E27FC236}">
                <a16:creationId xmlns:a16="http://schemas.microsoft.com/office/drawing/2014/main" id="{2A6807A2-4246-490F-8D36-A18D887ED85A}"/>
              </a:ext>
            </a:extLst>
          </p:cNvPr>
          <p:cNvCxnSpPr>
            <a:stCxn id="163" idx="2"/>
            <a:endCxn id="175" idx="4"/>
          </p:cNvCxnSpPr>
          <p:nvPr/>
        </p:nvCxnSpPr>
        <p:spPr bwMode="auto">
          <a:xfrm>
            <a:off x="6792968" y="4680203"/>
            <a:ext cx="4178" cy="24247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5" name="椭圆 174">
            <a:extLst>
              <a:ext uri="{FF2B5EF4-FFF2-40B4-BE49-F238E27FC236}">
                <a16:creationId xmlns:a16="http://schemas.microsoft.com/office/drawing/2014/main" id="{A4C73826-D02F-497B-A8D7-9E32159FF6D4}"/>
              </a:ext>
            </a:extLst>
          </p:cNvPr>
          <p:cNvSpPr/>
          <p:nvPr/>
        </p:nvSpPr>
        <p:spPr bwMode="auto">
          <a:xfrm>
            <a:off x="6762854" y="4857823"/>
            <a:ext cx="68584" cy="64852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2261" tIns="26131" rIns="52261" bIns="26131" numCol="1" rtlCol="0" anchor="t" anchorCtr="0" compatLnSpc="1">
            <a:prstTxWarp prst="textNoShape">
              <a:avLst/>
            </a:prstTxWarp>
          </a:bodyPr>
          <a:lstStyle/>
          <a:p>
            <a:pPr defTabSz="696634" fontAlgn="t">
              <a:spcBef>
                <a:spcPct val="0"/>
              </a:spcBef>
              <a:spcAft>
                <a:spcPct val="0"/>
              </a:spcAft>
            </a:pPr>
            <a:endParaRPr lang="zh-CN" altLang="en-US" sz="838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76" name="直接连接符 175">
            <a:extLst>
              <a:ext uri="{FF2B5EF4-FFF2-40B4-BE49-F238E27FC236}">
                <a16:creationId xmlns:a16="http://schemas.microsoft.com/office/drawing/2014/main" id="{2A6807A2-4246-490F-8D36-A18D887ED85A}"/>
              </a:ext>
            </a:extLst>
          </p:cNvPr>
          <p:cNvCxnSpPr/>
          <p:nvPr/>
        </p:nvCxnSpPr>
        <p:spPr bwMode="auto">
          <a:xfrm>
            <a:off x="8805008" y="4659837"/>
            <a:ext cx="4178" cy="24247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7" name="直接连接符 176">
            <a:extLst>
              <a:ext uri="{FF2B5EF4-FFF2-40B4-BE49-F238E27FC236}">
                <a16:creationId xmlns:a16="http://schemas.microsoft.com/office/drawing/2014/main" id="{2A6807A2-4246-490F-8D36-A18D887ED85A}"/>
              </a:ext>
            </a:extLst>
          </p:cNvPr>
          <p:cNvCxnSpPr>
            <a:stCxn id="131" idx="2"/>
          </p:cNvCxnSpPr>
          <p:nvPr/>
        </p:nvCxnSpPr>
        <p:spPr bwMode="auto">
          <a:xfrm>
            <a:off x="7684000" y="4684882"/>
            <a:ext cx="6688" cy="69674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85" name="组合 184"/>
          <p:cNvGrpSpPr/>
          <p:nvPr/>
        </p:nvGrpSpPr>
        <p:grpSpPr>
          <a:xfrm>
            <a:off x="5499762" y="5674367"/>
            <a:ext cx="900455" cy="650952"/>
            <a:chOff x="8276136" y="3733540"/>
            <a:chExt cx="1937268" cy="823173"/>
          </a:xfrm>
        </p:grpSpPr>
        <p:sp>
          <p:nvSpPr>
            <p:cNvPr id="186" name="TextBox 108">
              <a:extLst>
                <a:ext uri="{FF2B5EF4-FFF2-40B4-BE49-F238E27FC236}">
                  <a16:creationId xmlns:a16="http://schemas.microsoft.com/office/drawing/2014/main" id="{F364760B-ADE4-4C5B-97E1-14CA6B04A1EF}"/>
                </a:ext>
              </a:extLst>
            </p:cNvPr>
            <p:cNvSpPr txBox="1"/>
            <p:nvPr/>
          </p:nvSpPr>
          <p:spPr>
            <a:xfrm>
              <a:off x="8313214" y="3733540"/>
              <a:ext cx="1766057" cy="620915"/>
            </a:xfrm>
            <a:prstGeom prst="rect">
              <a:avLst/>
            </a:prstGeom>
            <a:noFill/>
          </p:spPr>
          <p:txBody>
            <a:bodyPr wrap="square" lIns="68306" tIns="34152" rIns="68306" bIns="34152" rtlCol="0">
              <a:spAutoFit/>
            </a:bodyPr>
            <a:lstStyle/>
            <a:p>
              <a:r>
                <a:rPr lang="en-US" altLang="zh-CN" sz="914" b="1" dirty="0">
                  <a:solidFill>
                    <a:srgbClr val="FF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For bracket , available solar panel:</a:t>
              </a:r>
            </a:p>
          </p:txBody>
        </p:sp>
        <p:sp>
          <p:nvSpPr>
            <p:cNvPr id="187" name="TextBox 108">
              <a:extLst>
                <a:ext uri="{FF2B5EF4-FFF2-40B4-BE49-F238E27FC236}">
                  <a16:creationId xmlns:a16="http://schemas.microsoft.com/office/drawing/2014/main" id="{5EDBEDD4-150C-4255-8109-3D278DF18A58}"/>
                </a:ext>
              </a:extLst>
            </p:cNvPr>
            <p:cNvSpPr txBox="1"/>
            <p:nvPr/>
          </p:nvSpPr>
          <p:spPr>
            <a:xfrm>
              <a:off x="8276136" y="4291595"/>
              <a:ext cx="1937268" cy="265118"/>
            </a:xfrm>
            <a:prstGeom prst="rect">
              <a:avLst/>
            </a:prstGeom>
            <a:noFill/>
          </p:spPr>
          <p:txBody>
            <a:bodyPr wrap="square" lIns="68306" tIns="34152" rIns="68306" bIns="34152" rtlCol="0">
              <a:spAutoFit/>
            </a:bodyPr>
            <a:lstStyle/>
            <a:p>
              <a:r>
                <a:rPr lang="en-US" altLang="zh-CN" sz="914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100: 100W</a:t>
              </a:r>
            </a:p>
          </p:txBody>
        </p:sp>
      </p:grpSp>
      <p:sp>
        <p:nvSpPr>
          <p:cNvPr id="189" name="标题 3">
            <a:extLst>
              <a:ext uri="{FF2B5EF4-FFF2-40B4-BE49-F238E27FC236}">
                <a16:creationId xmlns:a16="http://schemas.microsoft.com/office/drawing/2014/main" id="{D64B689D-6065-4668-BE52-D80AC06E1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627" y="114517"/>
            <a:ext cx="8595585" cy="661727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Accessory-Solar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78229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808145" y="1931670"/>
            <a:ext cx="11041380" cy="2698750"/>
            <a:chOff x="608" y="1922"/>
            <a:chExt cx="17388" cy="4250"/>
          </a:xfrm>
        </p:grpSpPr>
        <p:sp>
          <p:nvSpPr>
            <p:cNvPr id="39" name="矩形 38"/>
            <p:cNvSpPr/>
            <p:nvPr/>
          </p:nvSpPr>
          <p:spPr bwMode="auto">
            <a:xfrm>
              <a:off x="8708" y="1922"/>
              <a:ext cx="1187" cy="113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HS</a:t>
              </a:r>
              <a:endParaRPr lang="zh-CN" alt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0" name="矩形 39"/>
            <p:cNvSpPr/>
            <p:nvPr/>
          </p:nvSpPr>
          <p:spPr bwMode="auto">
            <a:xfrm>
              <a:off x="10764" y="1922"/>
              <a:ext cx="1187" cy="113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</a:t>
              </a:r>
              <a:endParaRPr lang="zh-CN" alt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4" name="矩形 43"/>
            <p:cNvSpPr/>
            <p:nvPr/>
          </p:nvSpPr>
          <p:spPr bwMode="auto">
            <a:xfrm>
              <a:off x="12819" y="1922"/>
              <a:ext cx="1187" cy="113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4K</a:t>
              </a:r>
              <a:endParaRPr lang="zh-CN" alt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6" name="矩形 45"/>
            <p:cNvSpPr/>
            <p:nvPr/>
          </p:nvSpPr>
          <p:spPr bwMode="auto">
            <a:xfrm>
              <a:off x="14257" y="1922"/>
              <a:ext cx="1187" cy="113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S2</a:t>
              </a:r>
              <a:endParaRPr lang="zh-CN" alt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7" name="TextBox 69"/>
            <p:cNvSpPr>
              <a:spLocks noChangeArrowheads="1"/>
            </p:cNvSpPr>
            <p:nvPr/>
          </p:nvSpPr>
          <p:spPr bwMode="auto">
            <a:xfrm>
              <a:off x="608" y="3981"/>
              <a:ext cx="1991" cy="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1" rIns="68580" bIns="34291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400" b="1" dirty="0">
                  <a:solidFill>
                    <a:srgbClr val="000000"/>
                  </a:solidFill>
                  <a:latin typeface="等线 Light" panose="02010600030101010101" charset="-122"/>
                  <a:ea typeface="等线 Light" panose="02010600030101010101" charset="-122"/>
                  <a:cs typeface="Segoe UI" panose="020B0502040204020203" pitchFamily="34" charset="0"/>
                  <a:sym typeface="Calibri" panose="020F0502020204030204" charset="0"/>
                </a:rPr>
                <a:t>Brand</a:t>
              </a:r>
              <a:r>
                <a:rPr lang="en-US" altLang="zh-CN" sz="1400" dirty="0">
                  <a:solidFill>
                    <a:srgbClr val="000000"/>
                  </a:solidFill>
                  <a:latin typeface="等线 Light" panose="02010600030101010101" charset="-122"/>
                  <a:ea typeface="等线 Light" panose="02010600030101010101" charset="-122"/>
                  <a:cs typeface="Segoe UI" panose="020B0502040204020203" pitchFamily="34" charset="0"/>
                  <a:sym typeface="Calibri" panose="020F0502020204030204" charset="0"/>
                </a:rPr>
                <a:t>: Dahua</a:t>
              </a:r>
              <a:endParaRPr lang="zh-CN" altLang="en-US" sz="1400" dirty="0">
                <a:latin typeface="等线 Light" panose="02010600030101010101" charset="-122"/>
                <a:ea typeface="等线 Light" panose="02010600030101010101" charset="-122"/>
                <a:cs typeface="Segoe UI" panose="020B0502040204020203" pitchFamily="34" charset="0"/>
              </a:endParaRPr>
            </a:p>
          </p:txBody>
        </p:sp>
        <p:sp>
          <p:nvSpPr>
            <p:cNvPr id="49" name="TextBox 69"/>
            <p:cNvSpPr>
              <a:spLocks noChangeArrowheads="1"/>
            </p:cNvSpPr>
            <p:nvPr/>
          </p:nvSpPr>
          <p:spPr bwMode="auto">
            <a:xfrm>
              <a:off x="2471" y="3991"/>
              <a:ext cx="1924" cy="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1" rIns="68580" bIns="34291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</a:pPr>
              <a:r>
                <a:rPr lang="en-US" altLang="zh-CN" sz="1400" b="1" dirty="0">
                  <a:latin typeface="等线 Light" panose="02010600030101010101" charset="-122"/>
                  <a:ea typeface="等线 Light" panose="02010600030101010101" charset="-122"/>
                  <a:cs typeface="Segoe UI" panose="020B0502040204020203" pitchFamily="34" charset="0"/>
                </a:rPr>
                <a:t>Network Video Record</a:t>
              </a:r>
            </a:p>
          </p:txBody>
        </p:sp>
        <p:sp>
          <p:nvSpPr>
            <p:cNvPr id="51" name="矩形 50"/>
            <p:cNvSpPr/>
            <p:nvPr/>
          </p:nvSpPr>
          <p:spPr bwMode="auto">
            <a:xfrm>
              <a:off x="4395" y="1922"/>
              <a:ext cx="1187" cy="113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4</a:t>
              </a:r>
              <a:endParaRPr lang="zh-CN" alt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2" name="矩形 51"/>
            <p:cNvSpPr/>
            <p:nvPr/>
          </p:nvSpPr>
          <p:spPr bwMode="auto">
            <a:xfrm>
              <a:off x="902" y="1922"/>
              <a:ext cx="1187" cy="113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DHI</a:t>
              </a:r>
              <a:endParaRPr lang="zh-CN" altLang="en-US" sz="2200" dirty="0"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endParaRPr>
            </a:p>
          </p:txBody>
        </p:sp>
        <p:sp>
          <p:nvSpPr>
            <p:cNvPr id="53" name="矩形 52"/>
            <p:cNvSpPr/>
            <p:nvPr/>
          </p:nvSpPr>
          <p:spPr bwMode="auto">
            <a:xfrm>
              <a:off x="5833" y="1922"/>
              <a:ext cx="1187" cy="113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1</a:t>
              </a:r>
              <a:endParaRPr lang="zh-CN" alt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54" name="直接连接符 53"/>
            <p:cNvCxnSpPr/>
            <p:nvPr/>
          </p:nvCxnSpPr>
          <p:spPr bwMode="auto">
            <a:xfrm flipV="1">
              <a:off x="2340" y="2489"/>
              <a:ext cx="367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1" name="直接连接符 80"/>
            <p:cNvCxnSpPr/>
            <p:nvPr/>
          </p:nvCxnSpPr>
          <p:spPr bwMode="auto">
            <a:xfrm>
              <a:off x="1510" y="3051"/>
              <a:ext cx="0" cy="68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2" name="椭圆 81"/>
            <p:cNvSpPr/>
            <p:nvPr/>
          </p:nvSpPr>
          <p:spPr bwMode="auto">
            <a:xfrm>
              <a:off x="1436" y="3715"/>
              <a:ext cx="148" cy="14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等线 Light" panose="02010600030101010101" charset="-122"/>
                <a:ea typeface="等线 Light" panose="02010600030101010101" charset="-122"/>
                <a:cs typeface="Segoe UI" panose="020B0502040204020203" pitchFamily="34" charset="0"/>
              </a:endParaRPr>
            </a:p>
          </p:txBody>
        </p:sp>
        <p:sp>
          <p:nvSpPr>
            <p:cNvPr id="56" name="矩形 55"/>
            <p:cNvSpPr/>
            <p:nvPr/>
          </p:nvSpPr>
          <p:spPr bwMode="auto">
            <a:xfrm>
              <a:off x="2958" y="1922"/>
              <a:ext cx="1187" cy="113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NVR</a:t>
              </a:r>
              <a:endParaRPr lang="zh-CN" alt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3" name="矩形 62"/>
            <p:cNvSpPr/>
            <p:nvPr/>
          </p:nvSpPr>
          <p:spPr bwMode="auto">
            <a:xfrm>
              <a:off x="7271" y="1922"/>
              <a:ext cx="1187" cy="113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16</a:t>
              </a:r>
              <a:endParaRPr lang="zh-CN" alt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65" name="直接连接符 64"/>
            <p:cNvCxnSpPr/>
            <p:nvPr/>
          </p:nvCxnSpPr>
          <p:spPr bwMode="auto">
            <a:xfrm flipV="1">
              <a:off x="12201" y="2489"/>
              <a:ext cx="367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6" name="直接连接符 65"/>
            <p:cNvCxnSpPr/>
            <p:nvPr/>
          </p:nvCxnSpPr>
          <p:spPr bwMode="auto">
            <a:xfrm flipV="1">
              <a:off x="10146" y="2489"/>
              <a:ext cx="367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7" name="TextBox 16"/>
            <p:cNvSpPr txBox="1"/>
            <p:nvPr/>
          </p:nvSpPr>
          <p:spPr>
            <a:xfrm>
              <a:off x="5669" y="3991"/>
              <a:ext cx="1602" cy="185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defRPr/>
              </a:pPr>
              <a:r>
                <a:rPr lang="en-US" altLang="zh-CN" sz="1465" b="1" dirty="0">
                  <a:latin typeface="等线 Light" panose="02010600030101010101" charset="-122"/>
                  <a:ea typeface="等线 Light" panose="02010600030101010101" charset="-122"/>
                </a:rPr>
                <a:t>HDD</a:t>
              </a:r>
            </a:p>
            <a:p>
              <a:pPr algn="l">
                <a:defRPr/>
              </a:pPr>
              <a:r>
                <a:rPr lang="en-US" altLang="zh-CN" sz="1400" dirty="0">
                  <a:latin typeface="等线 Light" panose="02010600030101010101" charset="-122"/>
                  <a:ea typeface="等线 Light" panose="02010600030101010101" charset="-122"/>
                  <a:cs typeface="Calibri" panose="020F0502020204030204" charset="0"/>
                </a:rPr>
                <a:t>1: 1HDD</a:t>
              </a:r>
            </a:p>
            <a:p>
              <a:pPr algn="l">
                <a:defRPr/>
              </a:pPr>
              <a:r>
                <a:rPr lang="en-US" altLang="zh-CN" sz="1400" dirty="0">
                  <a:latin typeface="等线 Light" panose="02010600030101010101" charset="-122"/>
                  <a:ea typeface="等线 Light" panose="02010600030101010101" charset="-122"/>
                  <a:cs typeface="Calibri" panose="020F0502020204030204" charset="0"/>
                </a:rPr>
                <a:t>2: 2HDD</a:t>
              </a:r>
            </a:p>
            <a:p>
              <a:pPr algn="l">
                <a:defRPr/>
              </a:pPr>
              <a:r>
                <a:rPr lang="en-US" altLang="zh-CN" sz="1400" dirty="0">
                  <a:latin typeface="等线 Light" panose="02010600030101010101" charset="-122"/>
                  <a:ea typeface="等线 Light" panose="02010600030101010101" charset="-122"/>
                  <a:cs typeface="Calibri" panose="020F0502020204030204" charset="0"/>
                </a:rPr>
                <a:t>4: 4HDD</a:t>
              </a:r>
            </a:p>
            <a:p>
              <a:pPr algn="l">
                <a:defRPr/>
              </a:pPr>
              <a:r>
                <a:rPr lang="en-US" altLang="zh-CN" sz="1400" dirty="0">
                  <a:latin typeface="等线 Light" panose="02010600030101010101" charset="-122"/>
                  <a:ea typeface="等线 Light" panose="02010600030101010101" charset="-122"/>
                  <a:cs typeface="Calibri" panose="020F0502020204030204" charset="0"/>
                </a:rPr>
                <a:t>8: 8HDD</a:t>
              </a:r>
            </a:p>
          </p:txBody>
        </p:sp>
        <p:sp>
          <p:nvSpPr>
            <p:cNvPr id="91" name="TextBox 19"/>
            <p:cNvSpPr txBox="1"/>
            <p:nvPr/>
          </p:nvSpPr>
          <p:spPr>
            <a:xfrm>
              <a:off x="7270" y="3991"/>
              <a:ext cx="1754" cy="218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defRPr/>
              </a:pPr>
              <a:r>
                <a:rPr lang="en-US" altLang="zh-CN" sz="1400" b="1" dirty="0">
                  <a:latin typeface="等线 Light" panose="02010600030101010101" charset="-122"/>
                  <a:ea typeface="等线 Light" panose="02010600030101010101" charset="-122"/>
                </a:rPr>
                <a:t>Channel</a:t>
              </a:r>
            </a:p>
            <a:p>
              <a:pPr algn="l">
                <a:defRPr/>
              </a:pPr>
              <a:r>
                <a:rPr lang="en-US" altLang="zh-CN" sz="1400" dirty="0">
                  <a:latin typeface="等线 Light" panose="02010600030101010101" charset="-122"/>
                  <a:ea typeface="等线 Light" panose="02010600030101010101" charset="-122"/>
                  <a:cs typeface="Calibri" panose="020F0502020204030204" charset="0"/>
                </a:rPr>
                <a:t>04: 4CH</a:t>
              </a:r>
            </a:p>
            <a:p>
              <a:pPr algn="l">
                <a:defRPr/>
              </a:pPr>
              <a:r>
                <a:rPr lang="en-US" altLang="zh-CN" sz="1400" dirty="0">
                  <a:latin typeface="等线 Light" panose="02010600030101010101" charset="-122"/>
                  <a:ea typeface="等线 Light" panose="02010600030101010101" charset="-122"/>
                  <a:cs typeface="Calibri" panose="020F0502020204030204" charset="0"/>
                </a:rPr>
                <a:t>08: 8CH</a:t>
              </a:r>
            </a:p>
            <a:p>
              <a:pPr algn="l">
                <a:defRPr/>
              </a:pPr>
              <a:r>
                <a:rPr lang="en-US" altLang="zh-CN" sz="1400" dirty="0">
                  <a:latin typeface="等线 Light" panose="02010600030101010101" charset="-122"/>
                  <a:ea typeface="等线 Light" panose="02010600030101010101" charset="-122"/>
                  <a:cs typeface="Calibri" panose="020F0502020204030204" charset="0"/>
                </a:rPr>
                <a:t>16: 16CH</a:t>
              </a:r>
            </a:p>
            <a:p>
              <a:pPr algn="l">
                <a:defRPr/>
              </a:pPr>
              <a:r>
                <a:rPr lang="en-US" altLang="zh-CN" sz="1400" dirty="0">
                  <a:latin typeface="等线 Light" panose="02010600030101010101" charset="-122"/>
                  <a:ea typeface="等线 Light" panose="02010600030101010101" charset="-122"/>
                  <a:cs typeface="Calibri" panose="020F0502020204030204" charset="0"/>
                </a:rPr>
                <a:t>32: 32CH</a:t>
              </a:r>
            </a:p>
            <a:p>
              <a:pPr algn="l">
                <a:defRPr/>
              </a:pPr>
              <a:r>
                <a:rPr lang="en-US" altLang="zh-CN" sz="1400" dirty="0">
                  <a:latin typeface="等线 Light" panose="02010600030101010101" charset="-122"/>
                  <a:ea typeface="等线 Light" panose="02010600030101010101" charset="-122"/>
                  <a:cs typeface="Calibri" panose="020F0502020204030204" charset="0"/>
                </a:rPr>
                <a:t>64: 64CH</a:t>
              </a:r>
            </a:p>
          </p:txBody>
        </p:sp>
        <p:sp>
          <p:nvSpPr>
            <p:cNvPr id="94" name="TextBox 26"/>
            <p:cNvSpPr txBox="1"/>
            <p:nvPr/>
          </p:nvSpPr>
          <p:spPr>
            <a:xfrm>
              <a:off x="8872" y="3991"/>
              <a:ext cx="2581" cy="856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400" b="1" dirty="0">
                  <a:latin typeface="等线 Light" panose="02010600030101010101" charset="-122"/>
                  <a:ea typeface="等线 Light" panose="02010600030101010101" charset="-122"/>
                </a:rPr>
                <a:t>Case</a:t>
              </a:r>
            </a:p>
            <a:p>
              <a:r>
                <a:rPr lang="en-US" altLang="zh-CN" sz="1400" dirty="0">
                  <a:latin typeface="等线 Light" panose="02010600030101010101" charset="-122"/>
                  <a:ea typeface="等线 Light" panose="02010600030101010101" charset="-122"/>
                  <a:cs typeface="Calibri" panose="020F0502020204030204" charset="0"/>
                </a:rPr>
                <a:t>HS: Compact 1U</a:t>
              </a:r>
            </a:p>
          </p:txBody>
        </p:sp>
        <p:sp>
          <p:nvSpPr>
            <p:cNvPr id="97" name="TextBox 18"/>
            <p:cNvSpPr txBox="1"/>
            <p:nvPr/>
          </p:nvSpPr>
          <p:spPr>
            <a:xfrm>
              <a:off x="11040" y="3991"/>
              <a:ext cx="1529" cy="11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zh-CN" sz="1400" b="1" dirty="0">
                  <a:latin typeface="等线 Light" panose="02010600030101010101" charset="-122"/>
                  <a:ea typeface="等线 Light" panose="02010600030101010101" charset="-122"/>
                </a:rPr>
                <a:t>Function</a:t>
              </a:r>
            </a:p>
            <a:p>
              <a:pPr>
                <a:defRPr/>
              </a:pPr>
              <a:r>
                <a:rPr lang="en-US" altLang="zh-CN" sz="1400" dirty="0">
                  <a:latin typeface="等线 Light" panose="02010600030101010101" charset="-122"/>
                  <a:ea typeface="等线 Light" panose="02010600030101010101" charset="-122"/>
                  <a:cs typeface="Calibri" panose="020F0502020204030204" charset="0"/>
                </a:rPr>
                <a:t>P: </a:t>
              </a:r>
              <a:r>
                <a:rPr lang="en-US" altLang="zh-CN" sz="1400" dirty="0" err="1">
                  <a:latin typeface="等线 Light" panose="02010600030101010101" charset="-122"/>
                  <a:ea typeface="等线 Light" panose="02010600030101010101" charset="-122"/>
                  <a:cs typeface="Calibri" panose="020F0502020204030204" charset="0"/>
                </a:rPr>
                <a:t>PoE</a:t>
              </a:r>
              <a:endParaRPr lang="en-US" altLang="zh-CN" sz="1400" dirty="0">
                <a:latin typeface="等线 Light" panose="02010600030101010101" charset="-122"/>
                <a:ea typeface="等线 Light" panose="02010600030101010101" charset="-122"/>
                <a:cs typeface="Calibri" panose="020F0502020204030204" charset="0"/>
              </a:endParaRPr>
            </a:p>
            <a:p>
              <a:pPr>
                <a:defRPr/>
              </a:pPr>
              <a:r>
                <a:rPr lang="en-US" altLang="zh-CN" sz="1400" dirty="0">
                  <a:latin typeface="等线 Light" panose="02010600030101010101" charset="-122"/>
                  <a:ea typeface="等线 Light" panose="02010600030101010101" charset="-122"/>
                  <a:cs typeface="Calibri" panose="020F0502020204030204" charset="0"/>
                </a:rPr>
                <a:t>W: </a:t>
              </a:r>
              <a:r>
                <a:rPr lang="en-US" altLang="zh-CN" sz="1400" dirty="0" err="1">
                  <a:latin typeface="等线 Light" panose="02010600030101010101" charset="-122"/>
                  <a:ea typeface="等线 Light" panose="02010600030101010101" charset="-122"/>
                  <a:cs typeface="Calibri" panose="020F0502020204030204" charset="0"/>
                </a:rPr>
                <a:t>WiFi</a:t>
              </a:r>
              <a:endParaRPr lang="en-US" altLang="zh-CN" sz="1400" dirty="0">
                <a:latin typeface="等线 Light" panose="02010600030101010101" charset="-122"/>
                <a:ea typeface="等线 Light" panose="02010600030101010101" charset="-122"/>
                <a:cs typeface="Calibri" panose="020F0502020204030204" charset="0"/>
              </a:endParaRPr>
            </a:p>
          </p:txBody>
        </p:sp>
        <p:sp>
          <p:nvSpPr>
            <p:cNvPr id="100" name="TextBox 48"/>
            <p:cNvSpPr txBox="1"/>
            <p:nvPr/>
          </p:nvSpPr>
          <p:spPr>
            <a:xfrm>
              <a:off x="12742" y="4039"/>
              <a:ext cx="2594" cy="49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zh-CN" sz="1400" b="1" dirty="0">
                  <a:latin typeface="等线 Light" panose="02010600030101010101" charset="-122"/>
                  <a:ea typeface="等线 Light" panose="02010600030101010101" charset="-122"/>
                  <a:cs typeface="Calibri" panose="020F0502020204030204" charset="0"/>
                  <a:sym typeface="+mn-ea"/>
                </a:rPr>
                <a:t>Resolution </a:t>
              </a:r>
            </a:p>
          </p:txBody>
        </p:sp>
        <p:sp>
          <p:nvSpPr>
            <p:cNvPr id="105" name="TextBox 52"/>
            <p:cNvSpPr txBox="1"/>
            <p:nvPr/>
          </p:nvSpPr>
          <p:spPr>
            <a:xfrm>
              <a:off x="14280" y="4039"/>
              <a:ext cx="1928" cy="11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zh-CN" sz="1400" b="1" dirty="0">
                  <a:latin typeface="等线 Light" panose="02010600030101010101" charset="-122"/>
                  <a:ea typeface="等线 Light" panose="02010600030101010101" charset="-122"/>
                </a:rPr>
                <a:t>Generation</a:t>
              </a:r>
            </a:p>
            <a:p>
              <a:pPr>
                <a:defRPr/>
              </a:pPr>
              <a:r>
                <a:rPr lang="en-US" altLang="zh-CN" sz="1400" dirty="0">
                  <a:latin typeface="等线 Light" panose="02010600030101010101" charset="-122"/>
                  <a:ea typeface="等线 Light" panose="02010600030101010101" charset="-122"/>
                  <a:cs typeface="Calibri" panose="020F0502020204030204" charset="0"/>
                </a:rPr>
                <a:t>S2: Gen 2</a:t>
              </a:r>
            </a:p>
            <a:p>
              <a:pPr>
                <a:defRPr/>
              </a:pPr>
              <a:r>
                <a:rPr lang="en-US" altLang="zh-CN" sz="1400" dirty="0">
                  <a:latin typeface="等线 Light" panose="02010600030101010101" charset="-122"/>
                  <a:ea typeface="等线 Light" panose="02010600030101010101" charset="-122"/>
                  <a:cs typeface="Calibri" panose="020F0502020204030204" charset="0"/>
                </a:rPr>
                <a:t>S3: </a:t>
              </a:r>
              <a:r>
                <a:rPr lang="en-US" altLang="zh-CN" sz="1400" dirty="0">
                  <a:latin typeface="等线 Light" panose="02010600030101010101" charset="-122"/>
                  <a:ea typeface="等线 Light" panose="02010600030101010101" charset="-122"/>
                  <a:cs typeface="Calibri" panose="020F0502020204030204" charset="0"/>
                  <a:sym typeface="+mn-ea"/>
                </a:rPr>
                <a:t>Gen 3</a:t>
              </a:r>
              <a:endParaRPr lang="en-US" altLang="zh-CN" sz="1400" dirty="0">
                <a:latin typeface="等线 Light" panose="02010600030101010101" charset="-122"/>
                <a:ea typeface="等线 Light" panose="02010600030101010101" charset="-122"/>
                <a:cs typeface="Calibri" panose="020F0502020204030204" charset="0"/>
              </a:endParaRPr>
            </a:p>
          </p:txBody>
        </p:sp>
        <p:sp>
          <p:nvSpPr>
            <p:cNvPr id="45" name="TextBox 69"/>
            <p:cNvSpPr>
              <a:spLocks noChangeArrowheads="1"/>
            </p:cNvSpPr>
            <p:nvPr/>
          </p:nvSpPr>
          <p:spPr bwMode="auto">
            <a:xfrm>
              <a:off x="4531" y="3993"/>
              <a:ext cx="2222" cy="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1" rIns="68580" bIns="34291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r>
                <a:rPr lang="en-US" altLang="zh-CN" sz="1400" b="1" dirty="0">
                  <a:latin typeface="等线 Light" panose="02010600030101010101" charset="-122"/>
                  <a:ea typeface="等线 Light" panose="02010600030101010101" charset="-122"/>
                  <a:cs typeface="Segoe UI" panose="020B0502040204020203" pitchFamily="34" charset="0"/>
                </a:rPr>
                <a:t>Series</a:t>
              </a:r>
            </a:p>
          </p:txBody>
        </p:sp>
        <p:cxnSp>
          <p:nvCxnSpPr>
            <p:cNvPr id="108" name="直接连接符 107"/>
            <p:cNvCxnSpPr/>
            <p:nvPr/>
          </p:nvCxnSpPr>
          <p:spPr bwMode="auto">
            <a:xfrm>
              <a:off x="3551" y="3051"/>
              <a:ext cx="0" cy="68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9" name="椭圆 108"/>
            <p:cNvSpPr/>
            <p:nvPr/>
          </p:nvSpPr>
          <p:spPr bwMode="auto">
            <a:xfrm>
              <a:off x="3477" y="3715"/>
              <a:ext cx="148" cy="14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等线 Light" panose="02010600030101010101" charset="-122"/>
                <a:ea typeface="等线 Light" panose="02010600030101010101" charset="-122"/>
                <a:cs typeface="Segoe UI" panose="020B0502040204020203" pitchFamily="34" charset="0"/>
              </a:endParaRPr>
            </a:p>
          </p:txBody>
        </p:sp>
        <p:cxnSp>
          <p:nvCxnSpPr>
            <p:cNvPr id="112" name="直接连接符 111"/>
            <p:cNvCxnSpPr/>
            <p:nvPr/>
          </p:nvCxnSpPr>
          <p:spPr bwMode="auto">
            <a:xfrm>
              <a:off x="4989" y="3051"/>
              <a:ext cx="0" cy="68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3" name="椭圆 112"/>
            <p:cNvSpPr/>
            <p:nvPr/>
          </p:nvSpPr>
          <p:spPr bwMode="auto">
            <a:xfrm>
              <a:off x="4915" y="3715"/>
              <a:ext cx="148" cy="14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等线 Light" panose="02010600030101010101" charset="-122"/>
                <a:ea typeface="等线 Light" panose="02010600030101010101" charset="-122"/>
                <a:cs typeface="Segoe UI" panose="020B0502040204020203" pitchFamily="34" charset="0"/>
              </a:endParaRPr>
            </a:p>
          </p:txBody>
        </p:sp>
        <p:cxnSp>
          <p:nvCxnSpPr>
            <p:cNvPr id="115" name="直接连接符 114"/>
            <p:cNvCxnSpPr/>
            <p:nvPr/>
          </p:nvCxnSpPr>
          <p:spPr bwMode="auto">
            <a:xfrm>
              <a:off x="6441" y="3051"/>
              <a:ext cx="0" cy="68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6" name="椭圆 115"/>
            <p:cNvSpPr/>
            <p:nvPr/>
          </p:nvSpPr>
          <p:spPr bwMode="auto">
            <a:xfrm>
              <a:off x="6367" y="3715"/>
              <a:ext cx="148" cy="14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等线 Light" panose="02010600030101010101" charset="-122"/>
                <a:ea typeface="等线 Light" panose="02010600030101010101" charset="-122"/>
                <a:cs typeface="Segoe UI" panose="020B0502040204020203" pitchFamily="34" charset="0"/>
              </a:endParaRPr>
            </a:p>
          </p:txBody>
        </p:sp>
        <p:cxnSp>
          <p:nvCxnSpPr>
            <p:cNvPr id="118" name="直接连接符 117"/>
            <p:cNvCxnSpPr/>
            <p:nvPr/>
          </p:nvCxnSpPr>
          <p:spPr bwMode="auto">
            <a:xfrm>
              <a:off x="7883" y="3051"/>
              <a:ext cx="0" cy="68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9" name="椭圆 118"/>
            <p:cNvSpPr/>
            <p:nvPr/>
          </p:nvSpPr>
          <p:spPr bwMode="auto">
            <a:xfrm>
              <a:off x="7809" y="3715"/>
              <a:ext cx="148" cy="14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等线 Light" panose="02010600030101010101" charset="-122"/>
                <a:ea typeface="等线 Light" panose="02010600030101010101" charset="-122"/>
                <a:cs typeface="Segoe UI" panose="020B0502040204020203" pitchFamily="34" charset="0"/>
              </a:endParaRPr>
            </a:p>
          </p:txBody>
        </p:sp>
        <p:cxnSp>
          <p:nvCxnSpPr>
            <p:cNvPr id="121" name="直接连接符 120"/>
            <p:cNvCxnSpPr/>
            <p:nvPr/>
          </p:nvCxnSpPr>
          <p:spPr bwMode="auto">
            <a:xfrm>
              <a:off x="9325" y="3051"/>
              <a:ext cx="0" cy="68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2" name="椭圆 121"/>
            <p:cNvSpPr/>
            <p:nvPr/>
          </p:nvSpPr>
          <p:spPr bwMode="auto">
            <a:xfrm>
              <a:off x="9251" y="3715"/>
              <a:ext cx="148" cy="14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等线 Light" panose="02010600030101010101" charset="-122"/>
                <a:ea typeface="等线 Light" panose="02010600030101010101" charset="-122"/>
                <a:cs typeface="Segoe UI" panose="020B0502040204020203" pitchFamily="34" charset="0"/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11350" y="3051"/>
              <a:ext cx="148" cy="806"/>
              <a:chOff x="11350" y="3051"/>
              <a:chExt cx="148" cy="806"/>
            </a:xfrm>
          </p:grpSpPr>
          <p:cxnSp>
            <p:nvCxnSpPr>
              <p:cNvPr id="124" name="直接连接符 123"/>
              <p:cNvCxnSpPr/>
              <p:nvPr/>
            </p:nvCxnSpPr>
            <p:spPr bwMode="auto">
              <a:xfrm>
                <a:off x="11424" y="3051"/>
                <a:ext cx="0" cy="68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25" name="椭圆 124"/>
              <p:cNvSpPr/>
              <p:nvPr/>
            </p:nvSpPr>
            <p:spPr bwMode="auto">
              <a:xfrm>
                <a:off x="11350" y="3715"/>
                <a:ext cx="148" cy="142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defTabSz="914400" fontAlgn="t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00" dirty="0">
                  <a:latin typeface="等线 Light" panose="02010600030101010101" charset="-122"/>
                  <a:ea typeface="等线 Light" panose="02010600030101010101" charset="-122"/>
                  <a:cs typeface="Segoe UI" panose="020B0502040204020203" pitchFamily="34" charset="0"/>
                </a:endParaRPr>
              </a:p>
            </p:txBody>
          </p:sp>
        </p:grpSp>
        <p:cxnSp>
          <p:nvCxnSpPr>
            <p:cNvPr id="130" name="直接连接符 129"/>
            <p:cNvCxnSpPr/>
            <p:nvPr/>
          </p:nvCxnSpPr>
          <p:spPr bwMode="auto">
            <a:xfrm>
              <a:off x="14910" y="3051"/>
              <a:ext cx="0" cy="68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1" name="椭圆 130"/>
            <p:cNvSpPr/>
            <p:nvPr/>
          </p:nvSpPr>
          <p:spPr bwMode="auto">
            <a:xfrm>
              <a:off x="14836" y="3715"/>
              <a:ext cx="148" cy="14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等线 Light" panose="02010600030101010101" charset="-122"/>
                <a:ea typeface="等线 Light" panose="02010600030101010101" charset="-122"/>
                <a:cs typeface="Segoe UI" panose="020B0502040204020203" pitchFamily="34" charset="0"/>
              </a:endParaRPr>
            </a:p>
          </p:txBody>
        </p:sp>
        <p:sp>
          <p:nvSpPr>
            <p:cNvPr id="83" name="矩形 82"/>
            <p:cNvSpPr/>
            <p:nvPr/>
          </p:nvSpPr>
          <p:spPr bwMode="auto">
            <a:xfrm>
              <a:off x="15687" y="1922"/>
              <a:ext cx="1187" cy="113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/L</a:t>
              </a:r>
              <a:endParaRPr lang="zh-CN" alt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4" name="TextBox 52"/>
            <p:cNvSpPr txBox="1"/>
            <p:nvPr/>
          </p:nvSpPr>
          <p:spPr>
            <a:xfrm>
              <a:off x="15826" y="4039"/>
              <a:ext cx="2170" cy="120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zh-CN" sz="1400" b="1" dirty="0">
                  <a:latin typeface="+mj-lt"/>
                  <a:ea typeface="宋体" panose="02010600030101010101" pitchFamily="2" charset="-122"/>
                </a:rPr>
                <a:t>Feature</a:t>
              </a:r>
            </a:p>
            <a:p>
              <a:pPr>
                <a:defRPr/>
              </a:pPr>
              <a:r>
                <a:rPr lang="en-US" altLang="zh-CN" sz="1400" dirty="0">
                  <a:latin typeface="+mj-lt"/>
                  <a:ea typeface="宋体" panose="02010600030101010101" pitchFamily="2" charset="-122"/>
                  <a:cs typeface="Calibri" panose="020F0502020204030204" charset="0"/>
                </a:rPr>
                <a:t>/L: Lite Version</a:t>
              </a: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13339" y="3035"/>
              <a:ext cx="148" cy="806"/>
              <a:chOff x="11350" y="3051"/>
              <a:chExt cx="148" cy="806"/>
            </a:xfrm>
          </p:grpSpPr>
          <p:cxnSp>
            <p:nvCxnSpPr>
              <p:cNvPr id="8" name="直接连接符 7"/>
              <p:cNvCxnSpPr/>
              <p:nvPr/>
            </p:nvCxnSpPr>
            <p:spPr bwMode="auto">
              <a:xfrm>
                <a:off x="11424" y="3051"/>
                <a:ext cx="0" cy="68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9" name="椭圆 8"/>
              <p:cNvSpPr/>
              <p:nvPr/>
            </p:nvSpPr>
            <p:spPr bwMode="auto">
              <a:xfrm>
                <a:off x="11350" y="3715"/>
                <a:ext cx="148" cy="142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defTabSz="914400" fontAlgn="t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00" dirty="0">
                  <a:latin typeface="等线 Light" panose="02010600030101010101" charset="-122"/>
                  <a:ea typeface="等线 Light" panose="02010600030101010101" charset="-122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16207" y="3051"/>
              <a:ext cx="148" cy="806"/>
              <a:chOff x="11350" y="3051"/>
              <a:chExt cx="148" cy="806"/>
            </a:xfrm>
          </p:grpSpPr>
          <p:cxnSp>
            <p:nvCxnSpPr>
              <p:cNvPr id="11" name="直接连接符 10"/>
              <p:cNvCxnSpPr/>
              <p:nvPr/>
            </p:nvCxnSpPr>
            <p:spPr bwMode="auto">
              <a:xfrm>
                <a:off x="11424" y="3051"/>
                <a:ext cx="0" cy="68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2" name="椭圆 11"/>
              <p:cNvSpPr/>
              <p:nvPr/>
            </p:nvSpPr>
            <p:spPr bwMode="auto">
              <a:xfrm>
                <a:off x="11350" y="3715"/>
                <a:ext cx="148" cy="142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defTabSz="914400" fontAlgn="t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00" dirty="0">
                  <a:latin typeface="等线 Light" panose="02010600030101010101" charset="-122"/>
                  <a:ea typeface="等线 Light" panose="02010600030101010101" charset="-122"/>
                  <a:cs typeface="Segoe UI" panose="020B0502040204020203" pitchFamily="34" charset="0"/>
                </a:endParaRPr>
              </a:p>
            </p:txBody>
          </p:sp>
        </p:grpSp>
      </p:grpSp>
      <p:sp>
        <p:nvSpPr>
          <p:cNvPr id="18" name="标题 17"/>
          <p:cNvSpPr>
            <a:spLocks noGrp="1"/>
          </p:cNvSpPr>
          <p:nvPr>
            <p:ph type="title"/>
          </p:nvPr>
        </p:nvSpPr>
        <p:spPr>
          <a:xfrm>
            <a:off x="808145" y="348617"/>
            <a:ext cx="11279716" cy="868363"/>
          </a:xfrm>
        </p:spPr>
        <p:txBody>
          <a:bodyPr/>
          <a:lstStyle/>
          <a:p>
            <a:r>
              <a:rPr lang="en-US" altLang="zh-CN" dirty="0"/>
              <a:t>General NVR</a:t>
            </a:r>
          </a:p>
        </p:txBody>
      </p:sp>
    </p:spTree>
    <p:extLst>
      <p:ext uri="{BB962C8B-B14F-4D97-AF65-F5344CB8AC3E}">
        <p14:creationId xmlns:p14="http://schemas.microsoft.com/office/powerpoint/2010/main" val="20834038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808145" y="348617"/>
            <a:ext cx="11279716" cy="868363"/>
          </a:xfrm>
        </p:spPr>
        <p:txBody>
          <a:bodyPr/>
          <a:lstStyle/>
          <a:p>
            <a:r>
              <a:rPr lang="en-US" altLang="zh-CN" dirty="0"/>
              <a:t>AI NVR</a:t>
            </a:r>
          </a:p>
        </p:txBody>
      </p:sp>
      <p:sp>
        <p:nvSpPr>
          <p:cNvPr id="136" name="TextBox 69"/>
          <p:cNvSpPr>
            <a:spLocks noChangeArrowheads="1"/>
          </p:cNvSpPr>
          <p:nvPr/>
        </p:nvSpPr>
        <p:spPr bwMode="auto">
          <a:xfrm>
            <a:off x="1390015" y="5471795"/>
            <a:ext cx="1264285" cy="283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+mj-ea"/>
                <a:ea typeface="+mj-ea"/>
                <a:cs typeface="Segoe UI" panose="020B0502040204020203" pitchFamily="34" charset="0"/>
                <a:sym typeface="Calibri" panose="020F0502020204030204" charset="0"/>
              </a:rPr>
              <a:t>Brand</a:t>
            </a:r>
            <a:r>
              <a:rPr lang="en-US" altLang="zh-CN" sz="1400" dirty="0">
                <a:solidFill>
                  <a:srgbClr val="000000"/>
                </a:solidFill>
                <a:latin typeface="+mj-ea"/>
                <a:ea typeface="+mj-ea"/>
                <a:cs typeface="Segoe UI" panose="020B0502040204020203" pitchFamily="34" charset="0"/>
                <a:sym typeface="Calibri" panose="020F0502020204030204" charset="0"/>
              </a:rPr>
              <a:t>: Dahua</a:t>
            </a:r>
            <a:endParaRPr lang="zh-CN" altLang="en-US" sz="1400" dirty="0">
              <a:latin typeface="+mj-ea"/>
              <a:ea typeface="+mj-ea"/>
              <a:cs typeface="Segoe UI" panose="020B0502040204020203" pitchFamily="34" charset="0"/>
            </a:endParaRPr>
          </a:p>
        </p:txBody>
      </p:sp>
      <p:sp>
        <p:nvSpPr>
          <p:cNvPr id="139" name="矩形 138"/>
          <p:cNvSpPr/>
          <p:nvPr/>
        </p:nvSpPr>
        <p:spPr bwMode="auto">
          <a:xfrm>
            <a:off x="1635125" y="4214495"/>
            <a:ext cx="753745" cy="72009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DHI</a:t>
            </a:r>
            <a:endParaRPr lang="zh-CN" altLang="en-US" sz="2200" dirty="0"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</a:endParaRPr>
          </a:p>
        </p:txBody>
      </p:sp>
      <p:cxnSp>
        <p:nvCxnSpPr>
          <p:cNvPr id="141" name="直接连接符 140"/>
          <p:cNvCxnSpPr/>
          <p:nvPr/>
        </p:nvCxnSpPr>
        <p:spPr bwMode="auto">
          <a:xfrm flipV="1">
            <a:off x="2616835" y="4574540"/>
            <a:ext cx="23304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2" name="直接连接符 141"/>
          <p:cNvCxnSpPr/>
          <p:nvPr/>
        </p:nvCxnSpPr>
        <p:spPr bwMode="auto">
          <a:xfrm>
            <a:off x="2021840" y="4931410"/>
            <a:ext cx="0" cy="431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3" name="椭圆 142"/>
          <p:cNvSpPr/>
          <p:nvPr/>
        </p:nvSpPr>
        <p:spPr bwMode="auto">
          <a:xfrm>
            <a:off x="1974850" y="5352415"/>
            <a:ext cx="93980" cy="9017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4400" fontAlgn="t">
              <a:spcBef>
                <a:spcPct val="0"/>
              </a:spcBef>
              <a:spcAft>
                <a:spcPct val="0"/>
              </a:spcAft>
            </a:pPr>
            <a:endParaRPr lang="zh-CN" altLang="en-US" sz="1000" dirty="0"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7857490" y="4215130"/>
            <a:ext cx="4001770" cy="2213610"/>
            <a:chOff x="11978" y="6637"/>
            <a:chExt cx="6302" cy="3486"/>
          </a:xfrm>
        </p:grpSpPr>
        <p:sp>
          <p:nvSpPr>
            <p:cNvPr id="133" name="矩形 132"/>
            <p:cNvSpPr/>
            <p:nvPr/>
          </p:nvSpPr>
          <p:spPr bwMode="auto">
            <a:xfrm>
              <a:off x="11998" y="6637"/>
              <a:ext cx="1187" cy="113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128</a:t>
              </a:r>
            </a:p>
          </p:txBody>
        </p:sp>
        <p:sp>
          <p:nvSpPr>
            <p:cNvPr id="134" name="矩形 133"/>
            <p:cNvSpPr/>
            <p:nvPr/>
          </p:nvSpPr>
          <p:spPr bwMode="auto">
            <a:xfrm>
              <a:off x="14054" y="6637"/>
              <a:ext cx="1376" cy="113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XI</a:t>
              </a:r>
              <a:endParaRPr lang="zh-CN" alt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146" name="直接连接符 145"/>
            <p:cNvCxnSpPr/>
            <p:nvPr/>
          </p:nvCxnSpPr>
          <p:spPr bwMode="auto">
            <a:xfrm flipV="1">
              <a:off x="13436" y="7204"/>
              <a:ext cx="367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1" name="TextBox 18"/>
            <p:cNvSpPr txBox="1"/>
            <p:nvPr/>
          </p:nvSpPr>
          <p:spPr>
            <a:xfrm>
              <a:off x="11978" y="8620"/>
              <a:ext cx="2079" cy="150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zh-CN" sz="1400" b="1" dirty="0">
                  <a:latin typeface="+mj-lt"/>
                  <a:ea typeface="+mj-lt"/>
                </a:rPr>
                <a:t>Channel</a:t>
              </a:r>
            </a:p>
            <a:p>
              <a:pPr>
                <a:defRPr/>
              </a:pPr>
              <a:r>
                <a:rPr lang="en-US" altLang="zh-CN" sz="1400" dirty="0">
                  <a:latin typeface="+mj-lt"/>
                  <a:ea typeface="+mj-lt"/>
                </a:rPr>
                <a:t>32: 32CH</a:t>
              </a:r>
            </a:p>
            <a:p>
              <a:pPr>
                <a:defRPr/>
              </a:pPr>
              <a:r>
                <a:rPr lang="en-US" altLang="zh-CN" sz="1400" dirty="0">
                  <a:latin typeface="+mj-lt"/>
                  <a:ea typeface="+mj-lt"/>
                  <a:cs typeface="Calibri" panose="020F0502020204030204" charset="0"/>
                </a:rPr>
                <a:t>64: 64CH</a:t>
              </a:r>
            </a:p>
            <a:p>
              <a:pPr>
                <a:defRPr/>
              </a:pPr>
              <a:r>
                <a:rPr lang="en-US" altLang="zh-CN" sz="1400" dirty="0">
                  <a:latin typeface="+mj-lt"/>
                  <a:ea typeface="+mj-lt"/>
                  <a:cs typeface="Calibri" panose="020F0502020204030204" charset="0"/>
                </a:rPr>
                <a:t>128: 128CH</a:t>
              </a:r>
            </a:p>
          </p:txBody>
        </p:sp>
        <p:sp>
          <p:nvSpPr>
            <p:cNvPr id="152" name="TextBox 48"/>
            <p:cNvSpPr txBox="1"/>
            <p:nvPr/>
          </p:nvSpPr>
          <p:spPr>
            <a:xfrm>
              <a:off x="14224" y="8620"/>
              <a:ext cx="4056" cy="85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zh-CN" sz="1400" b="1" dirty="0">
                  <a:latin typeface="+mj-lt"/>
                  <a:ea typeface="宋体" panose="02010600030101010101" pitchFamily="2" charset="-122"/>
                </a:rPr>
                <a:t>Version</a:t>
              </a:r>
            </a:p>
            <a:p>
              <a:pPr>
                <a:defRPr/>
              </a:pPr>
              <a:r>
                <a:rPr lang="en-US" altLang="zh-CN" sz="1400" dirty="0">
                  <a:latin typeface="+mj-lt"/>
                  <a:ea typeface="宋体" panose="02010600030101010101" pitchFamily="2" charset="-122"/>
                  <a:cs typeface="Calibri" panose="020F0502020204030204" charset="0"/>
                </a:rPr>
                <a:t>XI:  </a:t>
              </a:r>
              <a:r>
                <a:rPr lang="en-US" altLang="zh-CN" sz="1400" dirty="0">
                  <a:latin typeface="+mj-lt"/>
                  <a:ea typeface="宋体" panose="02010600030101010101" pitchFamily="2" charset="-122"/>
                  <a:cs typeface="Calibri" panose="020F0502020204030204" charset="0"/>
                  <a:sym typeface="+mn-ea"/>
                </a:rPr>
                <a:t>AI NVR</a:t>
              </a:r>
              <a:r>
                <a:rPr lang="en-US" altLang="zh-CN" sz="1400" dirty="0">
                  <a:latin typeface="+mj-lt"/>
                  <a:ea typeface="宋体" panose="02010600030101010101" pitchFamily="2" charset="-122"/>
                  <a:cs typeface="Calibri" panose="020F0502020204030204" charset="0"/>
                </a:rPr>
                <a:t> </a:t>
              </a:r>
            </a:p>
          </p:txBody>
        </p:sp>
        <p:cxnSp>
          <p:nvCxnSpPr>
            <p:cNvPr id="165" name="直接连接符 164"/>
            <p:cNvCxnSpPr/>
            <p:nvPr/>
          </p:nvCxnSpPr>
          <p:spPr bwMode="auto">
            <a:xfrm>
              <a:off x="12658" y="7766"/>
              <a:ext cx="0" cy="68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6" name="椭圆 165"/>
            <p:cNvSpPr/>
            <p:nvPr/>
          </p:nvSpPr>
          <p:spPr bwMode="auto">
            <a:xfrm>
              <a:off x="12584" y="8429"/>
              <a:ext cx="148" cy="14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endParaRPr>
            </a:p>
          </p:txBody>
        </p:sp>
        <p:cxnSp>
          <p:nvCxnSpPr>
            <p:cNvPr id="167" name="直接连接符 166"/>
            <p:cNvCxnSpPr/>
            <p:nvPr/>
          </p:nvCxnSpPr>
          <p:spPr bwMode="auto">
            <a:xfrm>
              <a:off x="14670" y="7766"/>
              <a:ext cx="0" cy="68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8" name="椭圆 167"/>
            <p:cNvSpPr/>
            <p:nvPr/>
          </p:nvSpPr>
          <p:spPr bwMode="auto">
            <a:xfrm>
              <a:off x="14596" y="8429"/>
              <a:ext cx="148" cy="14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3006090" y="4215130"/>
            <a:ext cx="5330190" cy="1995805"/>
            <a:chOff x="3768" y="6351"/>
            <a:chExt cx="8394" cy="3143"/>
          </a:xfrm>
        </p:grpSpPr>
        <p:sp>
          <p:nvSpPr>
            <p:cNvPr id="137" name="TextBox 69"/>
            <p:cNvSpPr>
              <a:spLocks noChangeArrowheads="1"/>
            </p:cNvSpPr>
            <p:nvPr/>
          </p:nvSpPr>
          <p:spPr bwMode="auto">
            <a:xfrm>
              <a:off x="3768" y="8331"/>
              <a:ext cx="1924" cy="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1" rIns="68580" bIns="34291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</a:pPr>
              <a:r>
                <a:rPr lang="en-US" altLang="zh-CN" sz="1400" b="1" dirty="0">
                  <a:latin typeface="+mj-ea"/>
                  <a:ea typeface="+mj-ea"/>
                  <a:cs typeface="Segoe UI" panose="020B0502040204020203" pitchFamily="34" charset="0"/>
                </a:rPr>
                <a:t>Network Video Record</a:t>
              </a:r>
            </a:p>
          </p:txBody>
        </p:sp>
        <p:sp>
          <p:nvSpPr>
            <p:cNvPr id="138" name="矩形 137"/>
            <p:cNvSpPr/>
            <p:nvPr/>
          </p:nvSpPr>
          <p:spPr bwMode="auto">
            <a:xfrm>
              <a:off x="5794" y="6351"/>
              <a:ext cx="1187" cy="1134"/>
            </a:xfrm>
            <a:prstGeom prst="rect">
              <a:avLst/>
            </a:prstGeom>
            <a:noFill/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6</a:t>
              </a:r>
              <a:endParaRPr lang="zh-CN" alt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0" name="矩形 139"/>
            <p:cNvSpPr/>
            <p:nvPr/>
          </p:nvSpPr>
          <p:spPr bwMode="auto">
            <a:xfrm>
              <a:off x="7231" y="6351"/>
              <a:ext cx="1187" cy="113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08</a:t>
              </a:r>
            </a:p>
          </p:txBody>
        </p:sp>
        <p:sp>
          <p:nvSpPr>
            <p:cNvPr id="144" name="矩形 143"/>
            <p:cNvSpPr/>
            <p:nvPr/>
          </p:nvSpPr>
          <p:spPr bwMode="auto">
            <a:xfrm>
              <a:off x="4216" y="6351"/>
              <a:ext cx="1187" cy="113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NVR</a:t>
              </a:r>
              <a:endParaRPr lang="zh-CN" alt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5" name="矩形 144"/>
            <p:cNvSpPr/>
            <p:nvPr/>
          </p:nvSpPr>
          <p:spPr bwMode="auto">
            <a:xfrm>
              <a:off x="8669" y="6351"/>
              <a:ext cx="1187" cy="113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H</a:t>
              </a:r>
            </a:p>
          </p:txBody>
        </p:sp>
        <p:sp>
          <p:nvSpPr>
            <p:cNvPr id="148" name="TextBox 16"/>
            <p:cNvSpPr txBox="1"/>
            <p:nvPr/>
          </p:nvSpPr>
          <p:spPr>
            <a:xfrm>
              <a:off x="6981" y="8331"/>
              <a:ext cx="1699" cy="11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zh-CN" sz="1400" b="1" dirty="0">
                  <a:latin typeface="+mj-lt"/>
                  <a:ea typeface="宋体" panose="02010600030101010101" pitchFamily="2" charset="-122"/>
                </a:rPr>
                <a:t>HDD</a:t>
              </a:r>
            </a:p>
            <a:p>
              <a:pPr>
                <a:defRPr/>
              </a:pPr>
              <a:r>
                <a:rPr lang="en-US" altLang="zh-CN" sz="1400" dirty="0">
                  <a:latin typeface="+mj-lt"/>
                  <a:cs typeface="Calibri" panose="020F0502020204030204" charset="0"/>
                </a:rPr>
                <a:t>08: 8 HDD</a:t>
              </a:r>
            </a:p>
            <a:p>
              <a:pPr>
                <a:defRPr/>
              </a:pPr>
              <a:r>
                <a:rPr lang="en-US" altLang="zh-CN" sz="1400" dirty="0">
                  <a:latin typeface="+mj-lt"/>
                  <a:cs typeface="Calibri" panose="020F0502020204030204" charset="0"/>
                </a:rPr>
                <a:t>16: 16HDD</a:t>
              </a:r>
            </a:p>
          </p:txBody>
        </p:sp>
        <p:sp>
          <p:nvSpPr>
            <p:cNvPr id="154" name="TextBox 69"/>
            <p:cNvSpPr>
              <a:spLocks noChangeArrowheads="1"/>
            </p:cNvSpPr>
            <p:nvPr/>
          </p:nvSpPr>
          <p:spPr bwMode="auto">
            <a:xfrm>
              <a:off x="5742" y="8331"/>
              <a:ext cx="1289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1" rIns="68580" bIns="34291">
              <a:no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r>
                <a:rPr lang="en-US" altLang="zh-CN" sz="1400" b="1" dirty="0">
                  <a:latin typeface="+mj-ea"/>
                  <a:ea typeface="+mj-ea"/>
                  <a:cs typeface="Segoe UI" panose="020B0502040204020203" pitchFamily="34" charset="0"/>
                </a:rPr>
                <a:t>Series</a:t>
              </a:r>
            </a:p>
          </p:txBody>
        </p:sp>
        <p:cxnSp>
          <p:nvCxnSpPr>
            <p:cNvPr id="155" name="直接连接符 154"/>
            <p:cNvCxnSpPr/>
            <p:nvPr/>
          </p:nvCxnSpPr>
          <p:spPr bwMode="auto">
            <a:xfrm>
              <a:off x="4832" y="7480"/>
              <a:ext cx="0" cy="68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6" name="椭圆 155"/>
            <p:cNvSpPr/>
            <p:nvPr/>
          </p:nvSpPr>
          <p:spPr bwMode="auto">
            <a:xfrm>
              <a:off x="4758" y="8143"/>
              <a:ext cx="148" cy="14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endParaRPr>
            </a:p>
          </p:txBody>
        </p:sp>
        <p:cxnSp>
          <p:nvCxnSpPr>
            <p:cNvPr id="157" name="直接连接符 156"/>
            <p:cNvCxnSpPr/>
            <p:nvPr/>
          </p:nvCxnSpPr>
          <p:spPr bwMode="auto">
            <a:xfrm>
              <a:off x="6387" y="7480"/>
              <a:ext cx="0" cy="68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8" name="椭圆 157"/>
            <p:cNvSpPr/>
            <p:nvPr/>
          </p:nvSpPr>
          <p:spPr bwMode="auto">
            <a:xfrm>
              <a:off x="6313" y="8143"/>
              <a:ext cx="148" cy="14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endParaRPr>
            </a:p>
          </p:txBody>
        </p:sp>
        <p:cxnSp>
          <p:nvCxnSpPr>
            <p:cNvPr id="159" name="直接连接符 158"/>
            <p:cNvCxnSpPr/>
            <p:nvPr/>
          </p:nvCxnSpPr>
          <p:spPr bwMode="auto">
            <a:xfrm>
              <a:off x="7840" y="7480"/>
              <a:ext cx="0" cy="68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0" name="椭圆 159"/>
            <p:cNvSpPr/>
            <p:nvPr/>
          </p:nvSpPr>
          <p:spPr bwMode="auto">
            <a:xfrm>
              <a:off x="7766" y="8143"/>
              <a:ext cx="148" cy="14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endParaRPr>
            </a:p>
          </p:txBody>
        </p:sp>
        <p:cxnSp>
          <p:nvCxnSpPr>
            <p:cNvPr id="161" name="直接连接符 160"/>
            <p:cNvCxnSpPr/>
            <p:nvPr/>
          </p:nvCxnSpPr>
          <p:spPr bwMode="auto">
            <a:xfrm>
              <a:off x="9282" y="7480"/>
              <a:ext cx="0" cy="68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2" name="椭圆 161"/>
            <p:cNvSpPr/>
            <p:nvPr/>
          </p:nvSpPr>
          <p:spPr bwMode="auto">
            <a:xfrm>
              <a:off x="9207" y="8143"/>
              <a:ext cx="148" cy="14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endParaRPr>
            </a:p>
          </p:txBody>
        </p:sp>
        <p:sp>
          <p:nvSpPr>
            <p:cNvPr id="171" name="TextBox 36"/>
            <p:cNvSpPr txBox="1"/>
            <p:nvPr/>
          </p:nvSpPr>
          <p:spPr>
            <a:xfrm>
              <a:off x="8605" y="8330"/>
              <a:ext cx="3557" cy="11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zh-CN" sz="1400" b="1" dirty="0">
                  <a:latin typeface="+mj-lt"/>
                  <a:ea typeface="宋体" panose="02010600030101010101" pitchFamily="2" charset="-122"/>
                </a:rPr>
                <a:t>Function</a:t>
              </a:r>
            </a:p>
            <a:p>
              <a:pPr>
                <a:defRPr/>
              </a:pPr>
              <a:r>
                <a:rPr lang="en-US" altLang="zh-CN" sz="1400" dirty="0">
                  <a:latin typeface="+mj-lt"/>
                  <a:ea typeface="宋体" panose="02010600030101010101" pitchFamily="2" charset="-122"/>
                  <a:cs typeface="Calibri" panose="020F0502020204030204" charset="0"/>
                </a:rPr>
                <a:t>R: Redundant power</a:t>
              </a:r>
            </a:p>
            <a:p>
              <a:pPr>
                <a:defRPr/>
              </a:pPr>
              <a:r>
                <a:rPr lang="en-US" altLang="zh-CN" sz="1400" dirty="0">
                  <a:latin typeface="+mj-lt"/>
                  <a:ea typeface="宋体" panose="02010600030101010101" pitchFamily="2" charset="-122"/>
                  <a:cs typeface="Calibri" panose="020F0502020204030204" charset="0"/>
                </a:rPr>
                <a:t>H: Drawer-like chassis</a:t>
              </a:r>
            </a:p>
          </p:txBody>
        </p:sp>
      </p:grpSp>
      <p:cxnSp>
        <p:nvCxnSpPr>
          <p:cNvPr id="3" name="直接连接符 2"/>
          <p:cNvCxnSpPr/>
          <p:nvPr/>
        </p:nvCxnSpPr>
        <p:spPr bwMode="auto">
          <a:xfrm flipV="1">
            <a:off x="7322185" y="4574540"/>
            <a:ext cx="23304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4" name="组合 3"/>
          <p:cNvGrpSpPr/>
          <p:nvPr/>
        </p:nvGrpSpPr>
        <p:grpSpPr>
          <a:xfrm>
            <a:off x="1453197" y="1216980"/>
            <a:ext cx="9853295" cy="2698810"/>
            <a:chOff x="808355" y="1217295"/>
            <a:chExt cx="9853295" cy="2698810"/>
          </a:xfrm>
        </p:grpSpPr>
        <p:sp>
          <p:nvSpPr>
            <p:cNvPr id="39" name="矩形 38"/>
            <p:cNvSpPr/>
            <p:nvPr/>
          </p:nvSpPr>
          <p:spPr bwMode="auto">
            <a:xfrm>
              <a:off x="5951855" y="1217295"/>
              <a:ext cx="753745" cy="72009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HS</a:t>
              </a:r>
              <a:endParaRPr lang="zh-CN" alt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7" name="TextBox 69"/>
            <p:cNvSpPr>
              <a:spLocks noChangeArrowheads="1"/>
            </p:cNvSpPr>
            <p:nvPr/>
          </p:nvSpPr>
          <p:spPr bwMode="auto">
            <a:xfrm>
              <a:off x="808355" y="2524760"/>
              <a:ext cx="1264285" cy="2838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1" rIns="68580" bIns="34291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400" b="1" dirty="0">
                  <a:solidFill>
                    <a:srgbClr val="000000"/>
                  </a:solidFill>
                  <a:latin typeface="等线 Light" panose="02010600030101010101" charset="-122"/>
                  <a:ea typeface="等线 Light" panose="02010600030101010101" charset="-122"/>
                  <a:cs typeface="Segoe UI" panose="020B0502040204020203" pitchFamily="34" charset="0"/>
                  <a:sym typeface="Calibri" panose="020F0502020204030204" charset="0"/>
                </a:rPr>
                <a:t>Brand</a:t>
              </a:r>
              <a:r>
                <a:rPr lang="en-US" altLang="zh-CN" sz="1400" dirty="0">
                  <a:solidFill>
                    <a:srgbClr val="000000"/>
                  </a:solidFill>
                  <a:latin typeface="等线 Light" panose="02010600030101010101" charset="-122"/>
                  <a:ea typeface="等线 Light" panose="02010600030101010101" charset="-122"/>
                  <a:cs typeface="Segoe UI" panose="020B0502040204020203" pitchFamily="34" charset="0"/>
                  <a:sym typeface="Calibri" panose="020F0502020204030204" charset="0"/>
                </a:rPr>
                <a:t>: Dahua</a:t>
              </a:r>
              <a:endParaRPr lang="zh-CN" altLang="en-US" sz="1400" dirty="0">
                <a:latin typeface="等线 Light" panose="02010600030101010101" charset="-122"/>
                <a:ea typeface="等线 Light" panose="02010600030101010101" charset="-122"/>
                <a:cs typeface="Segoe UI" panose="020B0502040204020203" pitchFamily="34" charset="0"/>
              </a:endParaRPr>
            </a:p>
          </p:txBody>
        </p:sp>
        <p:sp>
          <p:nvSpPr>
            <p:cNvPr id="49" name="TextBox 69"/>
            <p:cNvSpPr>
              <a:spLocks noChangeArrowheads="1"/>
            </p:cNvSpPr>
            <p:nvPr/>
          </p:nvSpPr>
          <p:spPr bwMode="auto">
            <a:xfrm>
              <a:off x="1991360" y="2531110"/>
              <a:ext cx="1221740" cy="499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1" rIns="68580" bIns="34291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</a:pPr>
              <a:r>
                <a:rPr lang="en-US" altLang="zh-CN" sz="1400" b="1" dirty="0">
                  <a:latin typeface="等线 Light" panose="02010600030101010101" charset="-122"/>
                  <a:ea typeface="等线 Light" panose="02010600030101010101" charset="-122"/>
                  <a:cs typeface="Segoe UI" panose="020B0502040204020203" pitchFamily="34" charset="0"/>
                </a:rPr>
                <a:t>Network Video Record</a:t>
              </a:r>
            </a:p>
          </p:txBody>
        </p:sp>
        <p:sp>
          <p:nvSpPr>
            <p:cNvPr id="51" name="矩形 50"/>
            <p:cNvSpPr/>
            <p:nvPr/>
          </p:nvSpPr>
          <p:spPr bwMode="auto">
            <a:xfrm>
              <a:off x="3213100" y="1217295"/>
              <a:ext cx="753745" cy="72009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2</a:t>
              </a:r>
            </a:p>
          </p:txBody>
        </p:sp>
        <p:sp>
          <p:nvSpPr>
            <p:cNvPr id="52" name="矩形 51"/>
            <p:cNvSpPr/>
            <p:nvPr/>
          </p:nvSpPr>
          <p:spPr bwMode="auto">
            <a:xfrm>
              <a:off x="995045" y="1217295"/>
              <a:ext cx="753745" cy="72009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DHI</a:t>
              </a:r>
              <a:endParaRPr lang="zh-CN" altLang="en-US" sz="2200" dirty="0"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endParaRPr>
            </a:p>
          </p:txBody>
        </p:sp>
        <p:sp>
          <p:nvSpPr>
            <p:cNvPr id="53" name="矩形 52"/>
            <p:cNvSpPr/>
            <p:nvPr/>
          </p:nvSpPr>
          <p:spPr bwMode="auto">
            <a:xfrm>
              <a:off x="4126230" y="1217295"/>
              <a:ext cx="753745" cy="72009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1</a:t>
              </a:r>
              <a:endParaRPr lang="zh-CN" alt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54" name="直接连接符 53"/>
            <p:cNvCxnSpPr/>
            <p:nvPr/>
          </p:nvCxnSpPr>
          <p:spPr bwMode="auto">
            <a:xfrm flipV="1">
              <a:off x="1908175" y="1577340"/>
              <a:ext cx="233045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1" name="直接连接符 80"/>
            <p:cNvCxnSpPr/>
            <p:nvPr/>
          </p:nvCxnSpPr>
          <p:spPr bwMode="auto">
            <a:xfrm>
              <a:off x="1381125" y="1934210"/>
              <a:ext cx="0" cy="431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2" name="椭圆 81"/>
            <p:cNvSpPr/>
            <p:nvPr/>
          </p:nvSpPr>
          <p:spPr bwMode="auto">
            <a:xfrm>
              <a:off x="1334135" y="2355850"/>
              <a:ext cx="93980" cy="9017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等线 Light" panose="02010600030101010101" charset="-122"/>
                <a:ea typeface="等线 Light" panose="02010600030101010101" charset="-122"/>
                <a:cs typeface="Segoe UI" panose="020B0502040204020203" pitchFamily="34" charset="0"/>
              </a:endParaRPr>
            </a:p>
          </p:txBody>
        </p:sp>
        <p:sp>
          <p:nvSpPr>
            <p:cNvPr id="56" name="矩形 55"/>
            <p:cNvSpPr/>
            <p:nvPr/>
          </p:nvSpPr>
          <p:spPr bwMode="auto">
            <a:xfrm>
              <a:off x="2300605" y="1217295"/>
              <a:ext cx="753745" cy="72009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NVR</a:t>
              </a:r>
              <a:endParaRPr lang="zh-CN" alt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3" name="矩形 62"/>
            <p:cNvSpPr/>
            <p:nvPr/>
          </p:nvSpPr>
          <p:spPr bwMode="auto">
            <a:xfrm>
              <a:off x="5039360" y="1217295"/>
              <a:ext cx="753745" cy="72009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08</a:t>
              </a:r>
            </a:p>
          </p:txBody>
        </p:sp>
        <p:sp>
          <p:nvSpPr>
            <p:cNvPr id="87" name="TextBox 16"/>
            <p:cNvSpPr txBox="1"/>
            <p:nvPr/>
          </p:nvSpPr>
          <p:spPr>
            <a:xfrm>
              <a:off x="4022090" y="2531110"/>
              <a:ext cx="1017270" cy="138499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defRPr/>
              </a:pPr>
              <a:r>
                <a:rPr lang="en-US" altLang="zh-CN" sz="1400" b="1" dirty="0">
                  <a:latin typeface="等线 Light" panose="02010600030101010101" charset="-122"/>
                  <a:ea typeface="等线 Light" panose="02010600030101010101" charset="-122"/>
                </a:rPr>
                <a:t>HDD</a:t>
              </a:r>
            </a:p>
            <a:p>
              <a:pPr algn="l">
                <a:defRPr/>
              </a:pPr>
              <a:r>
                <a:rPr lang="en-US" altLang="zh-CN" sz="1400" dirty="0">
                  <a:latin typeface="等线 Light" panose="02010600030101010101" charset="-122"/>
                  <a:ea typeface="等线 Light" panose="02010600030101010101" charset="-122"/>
                  <a:cs typeface="Calibri" panose="020F0502020204030204" charset="0"/>
                </a:rPr>
                <a:t>1: 1HDD</a:t>
              </a:r>
            </a:p>
            <a:p>
              <a:pPr algn="l">
                <a:defRPr/>
              </a:pPr>
              <a:r>
                <a:rPr lang="en-US" altLang="zh-CN" sz="1400" dirty="0">
                  <a:latin typeface="等线 Light" panose="02010600030101010101" charset="-122"/>
                  <a:ea typeface="等线 Light" panose="02010600030101010101" charset="-122"/>
                  <a:cs typeface="Calibri" panose="020F0502020204030204" charset="0"/>
                </a:rPr>
                <a:t>2: 2HDD</a:t>
              </a:r>
            </a:p>
            <a:p>
              <a:pPr algn="l">
                <a:defRPr/>
              </a:pPr>
              <a:r>
                <a:rPr lang="en-US" altLang="zh-CN" sz="1400" dirty="0">
                  <a:latin typeface="等线 Light" panose="02010600030101010101" charset="-122"/>
                  <a:ea typeface="等线 Light" panose="02010600030101010101" charset="-122"/>
                  <a:cs typeface="Calibri" panose="020F0502020204030204" charset="0"/>
                </a:rPr>
                <a:t>4: 4HDD</a:t>
              </a:r>
            </a:p>
            <a:p>
              <a:pPr algn="l">
                <a:defRPr/>
              </a:pPr>
              <a:r>
                <a:rPr lang="en-US" altLang="zh-CN" sz="1400" dirty="0">
                  <a:latin typeface="等线 Light" panose="02010600030101010101" charset="-122"/>
                  <a:ea typeface="等线 Light" panose="02010600030101010101" charset="-122"/>
                  <a:cs typeface="Calibri" panose="020F0502020204030204" charset="0"/>
                </a:rPr>
                <a:t>8: 8HDD</a:t>
              </a:r>
            </a:p>
            <a:p>
              <a:pPr algn="l">
                <a:defRPr/>
              </a:pPr>
              <a:r>
                <a:rPr lang="en-US" altLang="zh-CN" sz="1400" dirty="0">
                  <a:solidFill>
                    <a:schemeClr val="tx1"/>
                  </a:solidFill>
                  <a:latin typeface="等线 Light" panose="02010600030101010101" charset="-122"/>
                  <a:ea typeface="等线 Light" panose="02010600030101010101" charset="-122"/>
                  <a:cs typeface="Calibri" panose="020F0502020204030204" charset="0"/>
                </a:rPr>
                <a:t>0: 16HDD</a:t>
              </a:r>
            </a:p>
          </p:txBody>
        </p:sp>
        <p:sp>
          <p:nvSpPr>
            <p:cNvPr id="91" name="TextBox 19"/>
            <p:cNvSpPr txBox="1"/>
            <p:nvPr/>
          </p:nvSpPr>
          <p:spPr>
            <a:xfrm>
              <a:off x="5038725" y="2531110"/>
              <a:ext cx="1113790" cy="138499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defRPr/>
              </a:pPr>
              <a:r>
                <a:rPr lang="en-US" altLang="zh-CN" sz="1400" b="1" dirty="0">
                  <a:latin typeface="等线 Light" panose="02010600030101010101" charset="-122"/>
                  <a:ea typeface="等线 Light" panose="02010600030101010101" charset="-122"/>
                </a:rPr>
                <a:t>Channel</a:t>
              </a:r>
            </a:p>
            <a:p>
              <a:pPr algn="l">
                <a:defRPr/>
              </a:pPr>
              <a:r>
                <a:rPr lang="en-US" altLang="zh-CN" sz="1400" dirty="0">
                  <a:latin typeface="等线 Light" panose="02010600030101010101" charset="-122"/>
                  <a:ea typeface="等线 Light" panose="02010600030101010101" charset="-122"/>
                  <a:cs typeface="Calibri" panose="020F0502020204030204" charset="0"/>
                </a:rPr>
                <a:t>04: 4CH</a:t>
              </a:r>
            </a:p>
            <a:p>
              <a:pPr algn="l">
                <a:defRPr/>
              </a:pPr>
              <a:r>
                <a:rPr lang="en-US" altLang="zh-CN" sz="1400" dirty="0">
                  <a:latin typeface="等线 Light" panose="02010600030101010101" charset="-122"/>
                  <a:ea typeface="等线 Light" panose="02010600030101010101" charset="-122"/>
                  <a:cs typeface="Calibri" panose="020F0502020204030204" charset="0"/>
                </a:rPr>
                <a:t>08: 8CH</a:t>
              </a:r>
            </a:p>
            <a:p>
              <a:pPr algn="l">
                <a:defRPr/>
              </a:pPr>
              <a:r>
                <a:rPr lang="en-US" altLang="zh-CN" sz="1400" dirty="0">
                  <a:latin typeface="等线 Light" panose="02010600030101010101" charset="-122"/>
                  <a:ea typeface="等线 Light" panose="02010600030101010101" charset="-122"/>
                  <a:cs typeface="Calibri" panose="020F0502020204030204" charset="0"/>
                </a:rPr>
                <a:t>16: 16CH</a:t>
              </a:r>
            </a:p>
            <a:p>
              <a:pPr algn="l">
                <a:defRPr/>
              </a:pPr>
              <a:r>
                <a:rPr lang="en-US" altLang="zh-CN" sz="1400" dirty="0">
                  <a:latin typeface="等线 Light" panose="02010600030101010101" charset="-122"/>
                  <a:ea typeface="等线 Light" panose="02010600030101010101" charset="-122"/>
                  <a:cs typeface="Calibri" panose="020F0502020204030204" charset="0"/>
                </a:rPr>
                <a:t>32: 32CH</a:t>
              </a:r>
            </a:p>
            <a:p>
              <a:pPr algn="l">
                <a:defRPr/>
              </a:pPr>
              <a:r>
                <a:rPr lang="en-US" altLang="zh-CN" sz="1400" dirty="0">
                  <a:latin typeface="等线 Light" panose="02010600030101010101" charset="-122"/>
                  <a:ea typeface="等线 Light" panose="02010600030101010101" charset="-122"/>
                  <a:cs typeface="Calibri" panose="020F0502020204030204" charset="0"/>
                </a:rPr>
                <a:t>64: 64CH</a:t>
              </a:r>
            </a:p>
          </p:txBody>
        </p:sp>
        <p:sp>
          <p:nvSpPr>
            <p:cNvPr id="94" name="TextBox 26"/>
            <p:cNvSpPr txBox="1"/>
            <p:nvPr/>
          </p:nvSpPr>
          <p:spPr>
            <a:xfrm>
              <a:off x="6055995" y="2531110"/>
              <a:ext cx="1638935" cy="543560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400" b="1" dirty="0">
                  <a:latin typeface="等线 Light" panose="02010600030101010101" charset="-122"/>
                  <a:ea typeface="等线 Light" panose="02010600030101010101" charset="-122"/>
                </a:rPr>
                <a:t>Case</a:t>
              </a:r>
            </a:p>
            <a:p>
              <a:r>
                <a:rPr lang="en-US" altLang="zh-CN" sz="1400" dirty="0">
                  <a:latin typeface="等线 Light" panose="02010600030101010101" charset="-122"/>
                  <a:ea typeface="等线 Light" panose="02010600030101010101" charset="-122"/>
                  <a:cs typeface="Calibri" panose="020F0502020204030204" charset="0"/>
                </a:rPr>
                <a:t>HS: Compact 1U</a:t>
              </a:r>
            </a:p>
          </p:txBody>
        </p:sp>
        <p:sp>
          <p:nvSpPr>
            <p:cNvPr id="45" name="TextBox 69"/>
            <p:cNvSpPr>
              <a:spLocks noChangeArrowheads="1"/>
            </p:cNvSpPr>
            <p:nvPr/>
          </p:nvSpPr>
          <p:spPr bwMode="auto">
            <a:xfrm>
              <a:off x="3213100" y="2524760"/>
              <a:ext cx="1410970" cy="2838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1" rIns="68580" bIns="34291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r>
                <a:rPr lang="en-US" altLang="zh-CN" sz="1400" b="1" dirty="0" err="1">
                  <a:latin typeface="等线 Light" panose="02010600030101010101" charset="-122"/>
                  <a:ea typeface="等线 Light" panose="02010600030101010101" charset="-122"/>
                  <a:cs typeface="Segoe UI" panose="020B0502040204020203" pitchFamily="34" charset="0"/>
                </a:rPr>
                <a:t>Sries</a:t>
              </a:r>
              <a:endParaRPr lang="en-US" altLang="zh-CN" sz="1400" b="1" dirty="0">
                <a:latin typeface="等线 Light" panose="02010600030101010101" charset="-122"/>
                <a:ea typeface="等线 Light" panose="02010600030101010101" charset="-122"/>
                <a:cs typeface="Segoe UI" panose="020B0502040204020203" pitchFamily="34" charset="0"/>
              </a:endParaRPr>
            </a:p>
          </p:txBody>
        </p:sp>
        <p:cxnSp>
          <p:nvCxnSpPr>
            <p:cNvPr id="108" name="直接连接符 107"/>
            <p:cNvCxnSpPr/>
            <p:nvPr/>
          </p:nvCxnSpPr>
          <p:spPr bwMode="auto">
            <a:xfrm>
              <a:off x="2677160" y="1934210"/>
              <a:ext cx="0" cy="431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9" name="椭圆 108"/>
            <p:cNvSpPr/>
            <p:nvPr/>
          </p:nvSpPr>
          <p:spPr bwMode="auto">
            <a:xfrm>
              <a:off x="2630170" y="2355850"/>
              <a:ext cx="93980" cy="9017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等线 Light" panose="02010600030101010101" charset="-122"/>
                <a:ea typeface="等线 Light" panose="02010600030101010101" charset="-122"/>
                <a:cs typeface="Segoe UI" panose="020B0502040204020203" pitchFamily="34" charset="0"/>
              </a:endParaRPr>
            </a:p>
          </p:txBody>
        </p:sp>
        <p:cxnSp>
          <p:nvCxnSpPr>
            <p:cNvPr id="112" name="直接连接符 111"/>
            <p:cNvCxnSpPr/>
            <p:nvPr/>
          </p:nvCxnSpPr>
          <p:spPr bwMode="auto">
            <a:xfrm>
              <a:off x="3590290" y="1934210"/>
              <a:ext cx="0" cy="431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3" name="椭圆 112"/>
            <p:cNvSpPr/>
            <p:nvPr/>
          </p:nvSpPr>
          <p:spPr bwMode="auto">
            <a:xfrm>
              <a:off x="3543300" y="2355850"/>
              <a:ext cx="93980" cy="9017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等线 Light" panose="02010600030101010101" charset="-122"/>
                <a:ea typeface="等线 Light" panose="02010600030101010101" charset="-122"/>
                <a:cs typeface="Segoe UI" panose="020B0502040204020203" pitchFamily="34" charset="0"/>
              </a:endParaRPr>
            </a:p>
          </p:txBody>
        </p:sp>
        <p:cxnSp>
          <p:nvCxnSpPr>
            <p:cNvPr id="115" name="直接连接符 114"/>
            <p:cNvCxnSpPr/>
            <p:nvPr/>
          </p:nvCxnSpPr>
          <p:spPr bwMode="auto">
            <a:xfrm>
              <a:off x="4512310" y="1934210"/>
              <a:ext cx="0" cy="431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6" name="椭圆 115"/>
            <p:cNvSpPr/>
            <p:nvPr/>
          </p:nvSpPr>
          <p:spPr bwMode="auto">
            <a:xfrm>
              <a:off x="4465320" y="2355850"/>
              <a:ext cx="93980" cy="9017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等线 Light" panose="02010600030101010101" charset="-122"/>
                <a:ea typeface="等线 Light" panose="02010600030101010101" charset="-122"/>
                <a:cs typeface="Segoe UI" panose="020B0502040204020203" pitchFamily="34" charset="0"/>
              </a:endParaRPr>
            </a:p>
          </p:txBody>
        </p:sp>
        <p:cxnSp>
          <p:nvCxnSpPr>
            <p:cNvPr id="118" name="直接连接符 117"/>
            <p:cNvCxnSpPr/>
            <p:nvPr/>
          </p:nvCxnSpPr>
          <p:spPr bwMode="auto">
            <a:xfrm>
              <a:off x="5427980" y="1934210"/>
              <a:ext cx="0" cy="431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9" name="椭圆 118"/>
            <p:cNvSpPr/>
            <p:nvPr/>
          </p:nvSpPr>
          <p:spPr bwMode="auto">
            <a:xfrm>
              <a:off x="5380990" y="2355850"/>
              <a:ext cx="93980" cy="9017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等线 Light" panose="02010600030101010101" charset="-122"/>
                <a:ea typeface="等线 Light" panose="02010600030101010101" charset="-122"/>
                <a:cs typeface="Segoe UI" panose="020B0502040204020203" pitchFamily="34" charset="0"/>
              </a:endParaRPr>
            </a:p>
          </p:txBody>
        </p:sp>
        <p:cxnSp>
          <p:nvCxnSpPr>
            <p:cNvPr id="121" name="直接连接符 120"/>
            <p:cNvCxnSpPr/>
            <p:nvPr/>
          </p:nvCxnSpPr>
          <p:spPr bwMode="auto">
            <a:xfrm>
              <a:off x="6343650" y="1934210"/>
              <a:ext cx="0" cy="431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2" name="椭圆 121"/>
            <p:cNvSpPr/>
            <p:nvPr/>
          </p:nvSpPr>
          <p:spPr bwMode="auto">
            <a:xfrm>
              <a:off x="6296660" y="2355850"/>
              <a:ext cx="93980" cy="9017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等线 Light" panose="02010600030101010101" charset="-122"/>
                <a:ea typeface="等线 Light" panose="02010600030101010101" charset="-122"/>
                <a:cs typeface="Segoe UI" panose="020B0502040204020203" pitchFamily="34" charset="0"/>
              </a:endParaRP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6987540" y="1217295"/>
              <a:ext cx="1537970" cy="2041525"/>
              <a:chOff x="10146" y="1922"/>
              <a:chExt cx="2422" cy="3215"/>
            </a:xfrm>
          </p:grpSpPr>
          <p:sp>
            <p:nvSpPr>
              <p:cNvPr id="40" name="矩形 39"/>
              <p:cNvSpPr/>
              <p:nvPr/>
            </p:nvSpPr>
            <p:spPr bwMode="auto">
              <a:xfrm>
                <a:off x="10764" y="1922"/>
                <a:ext cx="1187" cy="1134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/>
              <a:lstStyle/>
              <a:p>
                <a:pPr algn="ctr" defTabSz="914400" fontAlgn="t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200" dirty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P</a:t>
                </a:r>
                <a:endParaRPr lang="zh-CN" altLang="en-US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cxnSp>
            <p:nvCxnSpPr>
              <p:cNvPr id="65" name="直接连接符 64"/>
              <p:cNvCxnSpPr/>
              <p:nvPr/>
            </p:nvCxnSpPr>
            <p:spPr bwMode="auto">
              <a:xfrm flipV="1">
                <a:off x="12201" y="2489"/>
                <a:ext cx="367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6" name="直接连接符 65"/>
              <p:cNvCxnSpPr/>
              <p:nvPr/>
            </p:nvCxnSpPr>
            <p:spPr bwMode="auto">
              <a:xfrm flipV="1">
                <a:off x="10146" y="2489"/>
                <a:ext cx="367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97" name="TextBox 18"/>
              <p:cNvSpPr txBox="1"/>
              <p:nvPr/>
            </p:nvSpPr>
            <p:spPr>
              <a:xfrm>
                <a:off x="11040" y="3991"/>
                <a:ext cx="1528" cy="114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en-US" altLang="zh-CN" sz="1400" b="1" dirty="0">
                    <a:latin typeface="等线 Light" panose="02010600030101010101" charset="-122"/>
                    <a:ea typeface="等线 Light" panose="02010600030101010101" charset="-122"/>
                  </a:rPr>
                  <a:t>Function</a:t>
                </a:r>
              </a:p>
              <a:p>
                <a:pPr>
                  <a:defRPr/>
                </a:pPr>
                <a:r>
                  <a:rPr lang="en-US" altLang="zh-CN" sz="1400" dirty="0">
                    <a:latin typeface="等线 Light" panose="02010600030101010101" charset="-122"/>
                    <a:ea typeface="等线 Light" panose="02010600030101010101" charset="-122"/>
                    <a:cs typeface="Calibri" panose="020F0502020204030204" charset="0"/>
                  </a:rPr>
                  <a:t>P: </a:t>
                </a:r>
                <a:r>
                  <a:rPr lang="en-US" altLang="zh-CN" sz="1400" dirty="0" err="1">
                    <a:latin typeface="等线 Light" panose="02010600030101010101" charset="-122"/>
                    <a:ea typeface="等线 Light" panose="02010600030101010101" charset="-122"/>
                    <a:cs typeface="Calibri" panose="020F0502020204030204" charset="0"/>
                  </a:rPr>
                  <a:t>PoE</a:t>
                </a:r>
              </a:p>
              <a:p>
                <a:pPr>
                  <a:defRPr/>
                </a:pPr>
                <a:endParaRPr lang="en-US" altLang="zh-CN" sz="1400" dirty="0">
                  <a:latin typeface="等线 Light" panose="02010600030101010101" charset="-122"/>
                  <a:ea typeface="等线 Light" panose="02010600030101010101" charset="-122"/>
                  <a:cs typeface="Calibri" panose="020F0502020204030204" charset="0"/>
                </a:endParaRPr>
              </a:p>
            </p:txBody>
          </p:sp>
          <p:grpSp>
            <p:nvGrpSpPr>
              <p:cNvPr id="6" name="组合 5"/>
              <p:cNvGrpSpPr/>
              <p:nvPr/>
            </p:nvGrpSpPr>
            <p:grpSpPr>
              <a:xfrm>
                <a:off x="11350" y="3051"/>
                <a:ext cx="148" cy="806"/>
                <a:chOff x="11350" y="3051"/>
                <a:chExt cx="148" cy="806"/>
              </a:xfrm>
            </p:grpSpPr>
            <p:cxnSp>
              <p:nvCxnSpPr>
                <p:cNvPr id="124" name="直接连接符 123"/>
                <p:cNvCxnSpPr/>
                <p:nvPr/>
              </p:nvCxnSpPr>
              <p:spPr bwMode="auto">
                <a:xfrm>
                  <a:off x="11424" y="3051"/>
                  <a:ext cx="0" cy="68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25" name="椭圆 124"/>
                <p:cNvSpPr/>
                <p:nvPr/>
              </p:nvSpPr>
              <p:spPr bwMode="auto">
                <a:xfrm>
                  <a:off x="11350" y="3715"/>
                  <a:ext cx="148" cy="142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 w="3175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defTabSz="914400" fontAlgn="t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000" dirty="0">
                    <a:latin typeface="等线 Light" panose="02010600030101010101" charset="-122"/>
                    <a:ea typeface="等线 Light" panose="02010600030101010101" charset="-122"/>
                    <a:cs typeface="Segoe UI" panose="020B0502040204020203" pitchFamily="34" charset="0"/>
                  </a:endParaRPr>
                </a:p>
              </p:txBody>
            </p:sp>
          </p:grpSp>
        </p:grpSp>
        <p:grpSp>
          <p:nvGrpSpPr>
            <p:cNvPr id="19" name="组合 18"/>
            <p:cNvGrpSpPr/>
            <p:nvPr/>
          </p:nvGrpSpPr>
          <p:grpSpPr>
            <a:xfrm>
              <a:off x="8758555" y="1230630"/>
              <a:ext cx="1903095" cy="2341245"/>
              <a:chOff x="12819" y="1922"/>
              <a:chExt cx="2997" cy="3687"/>
            </a:xfrm>
          </p:grpSpPr>
          <p:sp>
            <p:nvSpPr>
              <p:cNvPr id="44" name="矩形 43"/>
              <p:cNvSpPr/>
              <p:nvPr/>
            </p:nvSpPr>
            <p:spPr bwMode="auto">
              <a:xfrm>
                <a:off x="12819" y="1922"/>
                <a:ext cx="1187" cy="1134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/>
              <a:lstStyle/>
              <a:p>
                <a:pPr algn="ctr" defTabSz="914400" fontAlgn="t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200" dirty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I</a:t>
                </a:r>
                <a:endParaRPr lang="zh-CN" altLang="en-US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00" name="TextBox 48"/>
              <p:cNvSpPr txBox="1"/>
              <p:nvPr/>
            </p:nvSpPr>
            <p:spPr>
              <a:xfrm>
                <a:off x="13001" y="3981"/>
                <a:ext cx="2815" cy="1628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en-US" altLang="zh-CN" sz="1400" b="1" dirty="0">
                    <a:latin typeface="等线 Light" panose="02010600030101010101" charset="-122"/>
                    <a:ea typeface="等线 Light" panose="02010600030101010101" charset="-122"/>
                    <a:cs typeface="Calibri" panose="020F0502020204030204" charset="0"/>
                    <a:sym typeface="+mn-ea"/>
                  </a:rPr>
                  <a:t>Feature</a:t>
                </a:r>
              </a:p>
              <a:p>
                <a:pPr>
                  <a:defRPr/>
                </a:pPr>
                <a:r>
                  <a:rPr lang="en-US" altLang="zh-CN" sz="1400" dirty="0">
                    <a:latin typeface="等线 Light" panose="02010600030101010101" charset="-122"/>
                    <a:ea typeface="等线 Light" panose="02010600030101010101" charset="-122"/>
                    <a:cs typeface="Calibri" panose="020F0502020204030204" charset="0"/>
                    <a:sym typeface="+mn-ea"/>
                  </a:rPr>
                  <a:t>I/EI/XI</a:t>
                </a:r>
                <a:r>
                  <a:rPr lang="zh-CN" altLang="en-US" sz="1400" dirty="0">
                    <a:latin typeface="等线 Light" panose="02010600030101010101" charset="-122"/>
                    <a:ea typeface="等线 Light" panose="02010600030101010101" charset="-122"/>
                    <a:cs typeface="Calibri" panose="020F0502020204030204" charset="0"/>
                    <a:sym typeface="+mn-ea"/>
                  </a:rPr>
                  <a:t>：</a:t>
                </a:r>
                <a:r>
                  <a:rPr lang="en-US" altLang="zh-CN" sz="1400" dirty="0">
                    <a:latin typeface="等线 Light" panose="02010600030101010101" charset="-122"/>
                    <a:ea typeface="等线 Light" panose="02010600030101010101" charset="-122"/>
                    <a:cs typeface="Calibri" panose="020F0502020204030204" charset="0"/>
                    <a:sym typeface="+mn-ea"/>
                  </a:rPr>
                  <a:t>AI  </a:t>
                </a:r>
              </a:p>
              <a:p>
                <a:pPr>
                  <a:defRPr/>
                </a:pPr>
                <a:r>
                  <a:rPr lang="en-US" altLang="zh-CN" sz="1400" b="1" dirty="0">
                    <a:latin typeface="等线 Light" panose="02010600030101010101" charset="-122"/>
                    <a:ea typeface="等线 Light" panose="02010600030101010101" charset="-122"/>
                    <a:cs typeface="Calibri" panose="020F0502020204030204" charset="0"/>
                    <a:sym typeface="+mn-ea"/>
                  </a:rPr>
                  <a:t> </a:t>
                </a:r>
              </a:p>
            </p:txBody>
          </p:sp>
          <p:grpSp>
            <p:nvGrpSpPr>
              <p:cNvPr id="7" name="组合 6"/>
              <p:cNvGrpSpPr/>
              <p:nvPr/>
            </p:nvGrpSpPr>
            <p:grpSpPr>
              <a:xfrm>
                <a:off x="13339" y="3035"/>
                <a:ext cx="148" cy="806"/>
                <a:chOff x="11350" y="3051"/>
                <a:chExt cx="148" cy="806"/>
              </a:xfrm>
            </p:grpSpPr>
            <p:cxnSp>
              <p:nvCxnSpPr>
                <p:cNvPr id="8" name="直接连接符 7"/>
                <p:cNvCxnSpPr/>
                <p:nvPr/>
              </p:nvCxnSpPr>
              <p:spPr bwMode="auto">
                <a:xfrm>
                  <a:off x="11424" y="3051"/>
                  <a:ext cx="0" cy="68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9" name="椭圆 8"/>
                <p:cNvSpPr/>
                <p:nvPr/>
              </p:nvSpPr>
              <p:spPr bwMode="auto">
                <a:xfrm>
                  <a:off x="11350" y="3715"/>
                  <a:ext cx="148" cy="142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 w="3175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defTabSz="914400" fontAlgn="t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000" dirty="0">
                    <a:latin typeface="等线 Light" panose="02010600030101010101" charset="-122"/>
                    <a:ea typeface="等线 Light" panose="02010600030101010101" charset="-122"/>
                    <a:cs typeface="Segoe UI" panose="020B0502040204020203" pitchFamily="34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0648275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29"/>
          <p:cNvSpPr txBox="1"/>
          <p:nvPr/>
        </p:nvSpPr>
        <p:spPr>
          <a:xfrm>
            <a:off x="8086205" y="2964848"/>
            <a:ext cx="318583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Camera Numbers:</a:t>
            </a:r>
          </a:p>
          <a:p>
            <a:r>
              <a:rPr lang="en-US" altLang="zh-CN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2:two cameras</a:t>
            </a:r>
          </a:p>
          <a:p>
            <a:r>
              <a:rPr lang="en-US" altLang="zh-CN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4:four cameras</a:t>
            </a:r>
          </a:p>
          <a:p>
            <a:r>
              <a:rPr lang="en-US" altLang="zh-CN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8:eight cameras</a:t>
            </a:r>
          </a:p>
          <a:p>
            <a:endParaRPr lang="en-US" altLang="zh-CN" sz="14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altLang="zh-CN" sz="14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altLang="zh-CN" sz="14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293014" y="387352"/>
            <a:ext cx="11279716" cy="868363"/>
          </a:xfrm>
        </p:spPr>
        <p:txBody>
          <a:bodyPr/>
          <a:lstStyle/>
          <a:p>
            <a:r>
              <a:rPr lang="en-US" altLang="zh-CN" dirty="0"/>
              <a:t>NVR KIT</a:t>
            </a:r>
            <a:endParaRPr lang="zh-CN" altLang="en-US" dirty="0"/>
          </a:p>
        </p:txBody>
      </p:sp>
      <p:sp>
        <p:nvSpPr>
          <p:cNvPr id="38" name="矩形 37"/>
          <p:cNvSpPr/>
          <p:nvPr/>
        </p:nvSpPr>
        <p:spPr bwMode="auto">
          <a:xfrm>
            <a:off x="4799902" y="1558572"/>
            <a:ext cx="3120967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/>
          <a:lstStyle/>
          <a:p>
            <a:pPr algn="ctr" defTabSz="91353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HFW1220SP-0360B-S2</a:t>
            </a:r>
          </a:p>
        </p:txBody>
      </p:sp>
      <p:sp>
        <p:nvSpPr>
          <p:cNvPr id="39" name="矩形 38"/>
          <p:cNvSpPr/>
          <p:nvPr/>
        </p:nvSpPr>
        <p:spPr bwMode="auto">
          <a:xfrm>
            <a:off x="31033" y="1558572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/>
          <a:lstStyle/>
          <a:p>
            <a:pPr algn="ctr" defTabSz="91353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0" name="矩形 39"/>
          <p:cNvSpPr/>
          <p:nvPr/>
        </p:nvSpPr>
        <p:spPr bwMode="auto">
          <a:xfrm>
            <a:off x="8829471" y="1558572"/>
            <a:ext cx="3310013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/>
          <a:lstStyle/>
          <a:p>
            <a:pPr algn="ctr" defTabSz="91353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HDW1220SP-0360B-S2</a:t>
            </a:r>
          </a:p>
        </p:txBody>
      </p:sp>
      <p:sp>
        <p:nvSpPr>
          <p:cNvPr id="48" name="矩形 47"/>
          <p:cNvSpPr/>
          <p:nvPr/>
        </p:nvSpPr>
        <p:spPr bwMode="auto">
          <a:xfrm>
            <a:off x="944965" y="1558572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/>
          <a:lstStyle/>
          <a:p>
            <a:pPr algn="ctr" defTabSz="91353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KIT</a:t>
            </a:r>
          </a:p>
        </p:txBody>
      </p:sp>
      <p:cxnSp>
        <p:nvCxnSpPr>
          <p:cNvPr id="49" name="直接连接符 48"/>
          <p:cNvCxnSpPr/>
          <p:nvPr/>
        </p:nvCxnSpPr>
        <p:spPr bwMode="auto">
          <a:xfrm flipH="1">
            <a:off x="735552" y="1918572"/>
            <a:ext cx="22489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0" name="TextBox 26"/>
          <p:cNvSpPr txBox="1"/>
          <p:nvPr/>
        </p:nvSpPr>
        <p:spPr>
          <a:xfrm>
            <a:off x="2386098" y="2964848"/>
            <a:ext cx="1527493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Storage Model:</a:t>
            </a:r>
            <a:br>
              <a:rPr lang="en-US" altLang="zh-CN" sz="1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altLang="zh-CN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NVR Series</a:t>
            </a:r>
          </a:p>
          <a:p>
            <a:r>
              <a:rPr lang="en-US" altLang="zh-CN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HCVR Series</a:t>
            </a:r>
          </a:p>
          <a:p>
            <a:endParaRPr lang="en-US" altLang="zh-CN" sz="14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altLang="zh-CN" sz="1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endParaRPr lang="en-US" altLang="zh-CN" sz="14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51" name="组合 50"/>
          <p:cNvGrpSpPr/>
          <p:nvPr/>
        </p:nvGrpSpPr>
        <p:grpSpPr>
          <a:xfrm>
            <a:off x="3070843" y="2255584"/>
            <a:ext cx="90000" cy="732840"/>
            <a:chOff x="2686859" y="2857598"/>
            <a:chExt cx="90000" cy="732840"/>
          </a:xfrm>
        </p:grpSpPr>
        <p:cxnSp>
          <p:nvCxnSpPr>
            <p:cNvPr id="52" name="直接连接符 51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3" name="椭圆 52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/>
            <a:lstStyle/>
            <a:p>
              <a:pPr defTabSz="91353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8398871" y="2288233"/>
            <a:ext cx="90000" cy="732840"/>
            <a:chOff x="2686859" y="2857598"/>
            <a:chExt cx="90000" cy="732840"/>
          </a:xfrm>
        </p:grpSpPr>
        <p:cxnSp>
          <p:nvCxnSpPr>
            <p:cNvPr id="56" name="直接连接符 55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7" name="椭圆 56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/>
            <a:lstStyle/>
            <a:p>
              <a:pPr defTabSz="91353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61" name="矩形 60"/>
          <p:cNvSpPr/>
          <p:nvPr/>
        </p:nvSpPr>
        <p:spPr bwMode="auto">
          <a:xfrm>
            <a:off x="8251540" y="1558572"/>
            <a:ext cx="384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/>
          <a:lstStyle/>
          <a:p>
            <a:pPr algn="ctr" defTabSz="91353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1751739" y="1679533"/>
            <a:ext cx="300082" cy="4473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307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/</a:t>
            </a:r>
            <a:endParaRPr lang="zh-CN" altLang="en-US" sz="2307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7905386" y="1679533"/>
            <a:ext cx="300082" cy="4473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307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/</a:t>
            </a:r>
            <a:endParaRPr lang="zh-CN" altLang="en-US" sz="2307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65" name="直接连接符 64"/>
          <p:cNvCxnSpPr/>
          <p:nvPr/>
        </p:nvCxnSpPr>
        <p:spPr bwMode="auto">
          <a:xfrm flipH="1">
            <a:off x="8620058" y="1918572"/>
            <a:ext cx="22489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7" name="矩形 66"/>
          <p:cNvSpPr/>
          <p:nvPr/>
        </p:nvSpPr>
        <p:spPr bwMode="auto">
          <a:xfrm>
            <a:off x="2097894" y="1558572"/>
            <a:ext cx="1793404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/>
          <a:lstStyle/>
          <a:p>
            <a:pPr algn="ctr" defTabSz="91353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NVR4104-P</a:t>
            </a:r>
          </a:p>
        </p:txBody>
      </p:sp>
      <p:sp>
        <p:nvSpPr>
          <p:cNvPr id="68" name="矩形 67"/>
          <p:cNvSpPr/>
          <p:nvPr/>
        </p:nvSpPr>
        <p:spPr bwMode="auto">
          <a:xfrm>
            <a:off x="4221969" y="1558572"/>
            <a:ext cx="384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/>
          <a:lstStyle/>
          <a:p>
            <a:pPr algn="ctr" defTabSz="91353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3875815" y="1679533"/>
            <a:ext cx="300082" cy="4473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307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/</a:t>
            </a:r>
            <a:endParaRPr lang="zh-CN" altLang="en-US" sz="2307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70" name="组合 69"/>
          <p:cNvGrpSpPr/>
          <p:nvPr/>
        </p:nvGrpSpPr>
        <p:grpSpPr>
          <a:xfrm>
            <a:off x="10425447" y="2284040"/>
            <a:ext cx="90000" cy="732840"/>
            <a:chOff x="2686859" y="2857598"/>
            <a:chExt cx="90000" cy="732840"/>
          </a:xfrm>
        </p:grpSpPr>
        <p:cxnSp>
          <p:nvCxnSpPr>
            <p:cNvPr id="71" name="直接连接符 70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2" name="椭圆 71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/>
            <a:lstStyle/>
            <a:p>
              <a:pPr defTabSz="91353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73" name="TextBox 29"/>
          <p:cNvSpPr txBox="1"/>
          <p:nvPr/>
        </p:nvSpPr>
        <p:spPr>
          <a:xfrm>
            <a:off x="9915543" y="2964848"/>
            <a:ext cx="1891320" cy="736840"/>
          </a:xfrm>
          <a:prstGeom prst="rect">
            <a:avLst/>
          </a:prstGeom>
          <a:noFill/>
        </p:spPr>
        <p:txBody>
          <a:bodyPr wrap="square" lIns="89636" tIns="44817" rIns="89636" bIns="44817" rtlCol="0">
            <a:spAutoFit/>
          </a:bodyPr>
          <a:lstStyle>
            <a:defPPr>
              <a:defRPr lang="zh-CN"/>
            </a:defPPr>
            <a:lvl1pPr>
              <a:defRPr sz="1200" b="1">
                <a:solidFill>
                  <a:srgbClr val="194BA5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it-IT" altLang="zh-CN" sz="14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</a:rPr>
              <a:t>Camera Model:</a:t>
            </a:r>
          </a:p>
          <a:p>
            <a:r>
              <a:rPr lang="it-IT" altLang="zh-CN" sz="1400" b="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</a:rPr>
              <a:t>IPC Series</a:t>
            </a:r>
          </a:p>
          <a:p>
            <a:r>
              <a:rPr lang="it-IT" altLang="zh-CN" sz="1400" b="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</a:rPr>
              <a:t>HDCVI Series</a:t>
            </a:r>
          </a:p>
        </p:txBody>
      </p:sp>
      <p:sp>
        <p:nvSpPr>
          <p:cNvPr id="74" name="TextBox 29"/>
          <p:cNvSpPr txBox="1"/>
          <p:nvPr/>
        </p:nvSpPr>
        <p:spPr>
          <a:xfrm>
            <a:off x="4093554" y="2964848"/>
            <a:ext cx="318583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Camera Numbers:</a:t>
            </a:r>
          </a:p>
          <a:p>
            <a:r>
              <a:rPr lang="en-US" altLang="zh-CN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2:two cameras</a:t>
            </a:r>
          </a:p>
          <a:p>
            <a:r>
              <a:rPr lang="en-US" altLang="zh-CN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4:four cameras</a:t>
            </a:r>
          </a:p>
          <a:p>
            <a:r>
              <a:rPr lang="en-US" altLang="zh-CN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8:eight cameras</a:t>
            </a:r>
          </a:p>
          <a:p>
            <a:endParaRPr lang="en-US" altLang="zh-CN" sz="14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altLang="zh-CN" sz="14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altLang="zh-CN" sz="14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75" name="组合 74"/>
          <p:cNvGrpSpPr/>
          <p:nvPr/>
        </p:nvGrpSpPr>
        <p:grpSpPr>
          <a:xfrm>
            <a:off x="4367808" y="2287576"/>
            <a:ext cx="90000" cy="732840"/>
            <a:chOff x="2686859" y="2857598"/>
            <a:chExt cx="90000" cy="732840"/>
          </a:xfrm>
        </p:grpSpPr>
        <p:cxnSp>
          <p:nvCxnSpPr>
            <p:cNvPr id="76" name="直接连接符 75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7" name="椭圆 76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/>
            <a:lstStyle/>
            <a:p>
              <a:pPr defTabSz="91353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6442776" y="2283382"/>
            <a:ext cx="90000" cy="732840"/>
            <a:chOff x="2686859" y="2857598"/>
            <a:chExt cx="90000" cy="732840"/>
          </a:xfrm>
        </p:grpSpPr>
        <p:cxnSp>
          <p:nvCxnSpPr>
            <p:cNvPr id="79" name="直接连接符 78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0" name="椭圆 79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/>
            <a:lstStyle/>
            <a:p>
              <a:pPr defTabSz="91353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81" name="TextBox 29"/>
          <p:cNvSpPr txBox="1"/>
          <p:nvPr/>
        </p:nvSpPr>
        <p:spPr>
          <a:xfrm>
            <a:off x="5932872" y="2964848"/>
            <a:ext cx="1891320" cy="736840"/>
          </a:xfrm>
          <a:prstGeom prst="rect">
            <a:avLst/>
          </a:prstGeom>
          <a:noFill/>
        </p:spPr>
        <p:txBody>
          <a:bodyPr wrap="square" lIns="89636" tIns="44817" rIns="89636" bIns="44817" rtlCol="0">
            <a:spAutoFit/>
          </a:bodyPr>
          <a:lstStyle>
            <a:defPPr>
              <a:defRPr lang="zh-CN"/>
            </a:defPPr>
            <a:lvl1pPr>
              <a:defRPr sz="1200" b="1">
                <a:solidFill>
                  <a:srgbClr val="194BA5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it-IT" altLang="zh-CN" sz="14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</a:rPr>
              <a:t>Camera Model:</a:t>
            </a:r>
          </a:p>
          <a:p>
            <a:r>
              <a:rPr lang="it-IT" altLang="zh-CN" sz="1400" b="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</a:rPr>
              <a:t>IPC Series</a:t>
            </a:r>
          </a:p>
          <a:p>
            <a:r>
              <a:rPr lang="it-IT" altLang="zh-CN" sz="1400" b="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</a:rPr>
              <a:t>HDCVI Series</a:t>
            </a:r>
          </a:p>
        </p:txBody>
      </p:sp>
      <p:cxnSp>
        <p:nvCxnSpPr>
          <p:cNvPr id="82" name="直接连接符 81"/>
          <p:cNvCxnSpPr/>
          <p:nvPr/>
        </p:nvCxnSpPr>
        <p:spPr bwMode="auto">
          <a:xfrm flipH="1">
            <a:off x="4590488" y="1918572"/>
            <a:ext cx="22489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8838615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HDCVI Recorder (XVR)</a:t>
            </a:r>
            <a:endParaRPr lang="zh-CN" altLang="en-US" dirty="0"/>
          </a:p>
        </p:txBody>
      </p:sp>
      <p:sp>
        <p:nvSpPr>
          <p:cNvPr id="26" name="TextBox 69"/>
          <p:cNvSpPr>
            <a:spLocks noChangeArrowheads="1"/>
          </p:cNvSpPr>
          <p:nvPr/>
        </p:nvSpPr>
        <p:spPr bwMode="auto">
          <a:xfrm>
            <a:off x="334434" y="2945131"/>
            <a:ext cx="1208617" cy="500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eaLnBrk="1" fontAlgn="base" hangingPunct="1">
              <a:spcBef>
                <a:spcPct val="0"/>
              </a:spcBef>
              <a:buFontTx/>
              <a:buNone/>
            </a:pPr>
            <a:r>
              <a:rPr lang="en-US" altLang="zh-CN" sz="1400" b="1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Brand</a:t>
            </a:r>
            <a:r>
              <a:rPr lang="en-US" altLang="zh-CN" sz="1400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: Dahua</a:t>
            </a:r>
            <a:endParaRPr lang="zh-CN" altLang="en-US" sz="1400" noProof="1"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</a:endParaRPr>
          </a:p>
        </p:txBody>
      </p:sp>
      <p:sp>
        <p:nvSpPr>
          <p:cNvPr id="27" name="TextBox 70"/>
          <p:cNvSpPr>
            <a:spLocks noChangeArrowheads="1"/>
          </p:cNvSpPr>
          <p:nvPr/>
        </p:nvSpPr>
        <p:spPr bwMode="auto">
          <a:xfrm>
            <a:off x="3445934" y="2945131"/>
            <a:ext cx="1284817" cy="1146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fontAlgn="base">
              <a:spcBef>
                <a:spcPct val="0"/>
              </a:spcBef>
              <a:buNone/>
            </a:pPr>
            <a:r>
              <a:rPr lang="en-US" altLang="zh-CN" sz="1400" b="1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HDD:</a:t>
            </a:r>
          </a:p>
          <a:p>
            <a:pPr fontAlgn="base">
              <a:spcBef>
                <a:spcPct val="0"/>
              </a:spcBef>
              <a:buNone/>
            </a:pPr>
            <a:r>
              <a:rPr lang="en-US" altLang="zh-CN" sz="1400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1: 1HDD</a:t>
            </a:r>
          </a:p>
          <a:p>
            <a:pPr fontAlgn="base">
              <a:spcBef>
                <a:spcPct val="0"/>
              </a:spcBef>
              <a:buNone/>
            </a:pPr>
            <a:r>
              <a:rPr lang="en-US" altLang="zh-CN" sz="1400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2: 2HDD</a:t>
            </a:r>
          </a:p>
          <a:p>
            <a:pPr fontAlgn="base">
              <a:spcBef>
                <a:spcPct val="0"/>
              </a:spcBef>
              <a:buNone/>
            </a:pPr>
            <a:r>
              <a:rPr lang="en-US" altLang="zh-CN" sz="1400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4: 4HDD</a:t>
            </a:r>
          </a:p>
          <a:p>
            <a:pPr fontAlgn="base">
              <a:spcBef>
                <a:spcPct val="0"/>
              </a:spcBef>
              <a:buNone/>
            </a:pPr>
            <a:r>
              <a:rPr lang="en-US" altLang="zh-CN" sz="1400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8: 8HDD</a:t>
            </a:r>
          </a:p>
        </p:txBody>
      </p:sp>
      <p:sp>
        <p:nvSpPr>
          <p:cNvPr id="28" name="TextBox 72"/>
          <p:cNvSpPr>
            <a:spLocks noChangeArrowheads="1"/>
          </p:cNvSpPr>
          <p:nvPr/>
        </p:nvSpPr>
        <p:spPr bwMode="auto">
          <a:xfrm>
            <a:off x="5636685" y="4060337"/>
            <a:ext cx="2774951" cy="222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eaLnBrk="1" fontAlgn="base" hangingPunct="1">
              <a:spcBef>
                <a:spcPct val="0"/>
              </a:spcBef>
              <a:buFontTx/>
              <a:buNone/>
            </a:pPr>
            <a:r>
              <a:rPr lang="en-US" altLang="zh-CN" sz="1400" b="1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Case:</a:t>
            </a:r>
            <a:endParaRPr lang="zh-CN" altLang="en-US" sz="1400" b="1" noProof="1">
              <a:solidFill>
                <a:srgbClr val="000000"/>
              </a:solidFill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  <a:sym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buNone/>
            </a:pPr>
            <a:r>
              <a:rPr lang="en-US" altLang="zh-CN" sz="1400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C: smart  1U</a:t>
            </a:r>
          </a:p>
          <a:p>
            <a:pPr fontAlgn="base">
              <a:spcBef>
                <a:spcPct val="0"/>
              </a:spcBef>
              <a:buNone/>
            </a:pPr>
            <a:r>
              <a:rPr lang="en-US" altLang="zh-CN" sz="1400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E: elegant 1U</a:t>
            </a:r>
          </a:p>
          <a:p>
            <a:pPr fontAlgn="base">
              <a:spcBef>
                <a:spcPct val="0"/>
              </a:spcBef>
              <a:buNone/>
            </a:pPr>
            <a:r>
              <a:rPr lang="en-US" altLang="zh-CN" sz="1400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HS: compact 1U</a:t>
            </a:r>
          </a:p>
          <a:p>
            <a:pPr fontAlgn="base">
              <a:spcBef>
                <a:spcPct val="0"/>
              </a:spcBef>
              <a:buNone/>
            </a:pPr>
            <a:r>
              <a:rPr lang="en-US" altLang="zh-CN" sz="1400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H: mini 1U</a:t>
            </a:r>
          </a:p>
          <a:p>
            <a:pPr fontAlgn="base">
              <a:spcBef>
                <a:spcPct val="0"/>
              </a:spcBef>
              <a:buNone/>
            </a:pPr>
            <a:r>
              <a:rPr lang="en-US" altLang="zh-CN" sz="1400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HE: mini 1U</a:t>
            </a:r>
            <a:r>
              <a:rPr lang="es-ES" altLang="zh-CN" sz="1400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 </a:t>
            </a:r>
          </a:p>
          <a:p>
            <a:pPr fontAlgn="base">
              <a:spcBef>
                <a:spcPct val="0"/>
              </a:spcBef>
              <a:buNone/>
            </a:pPr>
            <a:r>
              <a:rPr lang="en-US" altLang="zh-CN" sz="1400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A: 1U</a:t>
            </a:r>
          </a:p>
          <a:p>
            <a:pPr fontAlgn="base">
              <a:spcBef>
                <a:spcPct val="0"/>
              </a:spcBef>
              <a:buNone/>
            </a:pPr>
            <a:r>
              <a:rPr lang="en-US" altLang="zh-CN" sz="1400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AN: 1U</a:t>
            </a:r>
          </a:p>
          <a:p>
            <a:pPr fontAlgn="base">
              <a:spcBef>
                <a:spcPct val="0"/>
              </a:spcBef>
              <a:buNone/>
            </a:pPr>
            <a:r>
              <a:rPr lang="en-US" altLang="zh-CN" sz="1400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L: 1.5U</a:t>
            </a:r>
          </a:p>
          <a:p>
            <a:pPr fontAlgn="base">
              <a:spcBef>
                <a:spcPct val="0"/>
              </a:spcBef>
              <a:buNone/>
            </a:pPr>
            <a:r>
              <a:rPr lang="en-US" altLang="zh-CN" sz="1400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S:2U</a:t>
            </a:r>
          </a:p>
        </p:txBody>
      </p:sp>
      <p:sp>
        <p:nvSpPr>
          <p:cNvPr id="29" name="TextBox 76"/>
          <p:cNvSpPr>
            <a:spLocks noChangeArrowheads="1"/>
          </p:cNvSpPr>
          <p:nvPr/>
        </p:nvSpPr>
        <p:spPr bwMode="auto">
          <a:xfrm>
            <a:off x="6663267" y="2945131"/>
            <a:ext cx="1619251" cy="1146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eaLnBrk="1" fontAlgn="base" hangingPunct="1">
              <a:spcBef>
                <a:spcPct val="0"/>
              </a:spcBef>
              <a:buFontTx/>
              <a:buNone/>
            </a:pPr>
            <a:r>
              <a:rPr lang="en-US" altLang="zh-CN" sz="1400" b="1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Resolution:</a:t>
            </a:r>
            <a:endParaRPr lang="zh-CN" altLang="en-US" sz="1400" b="1" noProof="1">
              <a:solidFill>
                <a:srgbClr val="000000"/>
              </a:solidFill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  <a:sym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buNone/>
            </a:pPr>
            <a:r>
              <a:rPr lang="pt-BR" altLang="zh-CN" sz="1400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4M: 4M@15fps</a:t>
            </a:r>
          </a:p>
          <a:p>
            <a:pPr fontAlgn="base">
              <a:spcBef>
                <a:spcPct val="0"/>
              </a:spcBef>
              <a:buNone/>
            </a:pPr>
            <a:r>
              <a:rPr lang="pt-BR" altLang="zh-CN" sz="1400" noProof="1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5M: 5MP@12fps</a:t>
            </a:r>
          </a:p>
          <a:p>
            <a:pPr fontAlgn="base">
              <a:spcBef>
                <a:spcPct val="0"/>
              </a:spcBef>
              <a:buNone/>
            </a:pPr>
            <a:r>
              <a:rPr lang="pt-BR" altLang="zh-CN" sz="1400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4KL: 4K@7fps</a:t>
            </a:r>
          </a:p>
          <a:p>
            <a:pPr fontAlgn="base">
              <a:spcBef>
                <a:spcPct val="0"/>
              </a:spcBef>
              <a:buNone/>
            </a:pPr>
            <a:r>
              <a:rPr lang="en-US" altLang="zh-CN" sz="1400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4K: 4K@15fps</a:t>
            </a:r>
          </a:p>
        </p:txBody>
      </p:sp>
      <p:sp>
        <p:nvSpPr>
          <p:cNvPr id="30" name="TextBox 69"/>
          <p:cNvSpPr>
            <a:spLocks noChangeArrowheads="1"/>
          </p:cNvSpPr>
          <p:nvPr/>
        </p:nvSpPr>
        <p:spPr bwMode="auto">
          <a:xfrm>
            <a:off x="2095699" y="3843933"/>
            <a:ext cx="1888067" cy="715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fontAlgn="base">
              <a:spcBef>
                <a:spcPct val="0"/>
              </a:spcBef>
              <a:buNone/>
            </a:pPr>
            <a:r>
              <a:rPr lang="en-US" altLang="zh-CN" sz="1400" b="1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Series:</a:t>
            </a:r>
          </a:p>
          <a:p>
            <a:pPr fontAlgn="base">
              <a:spcBef>
                <a:spcPct val="0"/>
              </a:spcBef>
              <a:buNone/>
            </a:pPr>
            <a:r>
              <a:rPr lang="it-IT" altLang="zh-CN" sz="1400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 4/5</a:t>
            </a:r>
            <a:r>
              <a:rPr lang="en-US" altLang="zh-CN" sz="1400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/7:  </a:t>
            </a:r>
            <a:r>
              <a:rPr lang="it-IT" altLang="zh-CN" sz="1400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W</a:t>
            </a:r>
            <a:r>
              <a:rPr lang="en-US" altLang="zh-CN" sz="1400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iz</a:t>
            </a:r>
            <a:r>
              <a:rPr lang="it-IT" altLang="zh-CN" sz="1400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S</a:t>
            </a:r>
            <a:r>
              <a:rPr lang="en-US" altLang="zh-CN" sz="1400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ense</a:t>
            </a:r>
            <a:r>
              <a:rPr lang="it-IT" altLang="zh-CN" sz="1400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 </a:t>
            </a:r>
          </a:p>
          <a:p>
            <a:pPr fontAlgn="base">
              <a:spcBef>
                <a:spcPct val="0"/>
              </a:spcBef>
              <a:buNone/>
            </a:pPr>
            <a:r>
              <a:rPr lang="it-IT" altLang="zh-CN" sz="1400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8  : W</a:t>
            </a:r>
            <a:r>
              <a:rPr lang="en-US" altLang="zh-CN" sz="1400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izMind</a:t>
            </a:r>
            <a:endParaRPr lang="en-US" altLang="it-IT" sz="1400" noProof="1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</p:txBody>
      </p:sp>
      <p:sp>
        <p:nvSpPr>
          <p:cNvPr id="31" name="TextBox 78"/>
          <p:cNvSpPr>
            <a:spLocks noChangeArrowheads="1"/>
          </p:cNvSpPr>
          <p:nvPr/>
        </p:nvSpPr>
        <p:spPr bwMode="auto">
          <a:xfrm>
            <a:off x="4614334" y="2945131"/>
            <a:ext cx="1335617" cy="1146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eaLnBrk="1" fontAlgn="base" hangingPunct="1">
              <a:spcBef>
                <a:spcPct val="0"/>
              </a:spcBef>
              <a:buFontTx/>
              <a:buNone/>
            </a:pPr>
            <a:r>
              <a:rPr lang="en-US" altLang="zh-CN" sz="1400" b="1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Channel</a:t>
            </a:r>
            <a:r>
              <a:rPr lang="en-US" altLang="zh-CN" sz="1400" b="1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宋体" panose="02010600030101010101" pitchFamily="2" charset="-122"/>
              </a:rPr>
              <a:t>:</a:t>
            </a:r>
            <a:endParaRPr lang="en-US" altLang="zh-CN" sz="1400" b="1" noProof="1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buNone/>
            </a:pPr>
            <a:r>
              <a:rPr lang="pl-PL" altLang="zh-CN" sz="1400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04: 4CH</a:t>
            </a:r>
          </a:p>
          <a:p>
            <a:pPr fontAlgn="base">
              <a:spcBef>
                <a:spcPct val="0"/>
              </a:spcBef>
              <a:buNone/>
            </a:pPr>
            <a:r>
              <a:rPr lang="pl-PL" altLang="zh-CN" sz="1400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08: 8CH</a:t>
            </a:r>
          </a:p>
          <a:p>
            <a:pPr fontAlgn="base">
              <a:spcBef>
                <a:spcPct val="0"/>
              </a:spcBef>
              <a:buNone/>
            </a:pPr>
            <a:r>
              <a:rPr lang="pl-PL" altLang="zh-CN" sz="1400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16: 16CH</a:t>
            </a:r>
          </a:p>
          <a:p>
            <a:pPr fontAlgn="base">
              <a:spcBef>
                <a:spcPct val="0"/>
              </a:spcBef>
              <a:buNone/>
            </a:pPr>
            <a:r>
              <a:rPr lang="pl-PL" altLang="zh-CN" sz="1400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32: 32CH</a:t>
            </a:r>
          </a:p>
        </p:txBody>
      </p:sp>
      <p:sp>
        <p:nvSpPr>
          <p:cNvPr id="32" name="矩形 31"/>
          <p:cNvSpPr/>
          <p:nvPr/>
        </p:nvSpPr>
        <p:spPr bwMode="auto">
          <a:xfrm>
            <a:off x="1583267" y="1480397"/>
            <a:ext cx="823384" cy="71966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noProof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XVR</a:t>
            </a:r>
            <a:endParaRPr lang="zh-CN" altLang="en-US" sz="2200" noProof="1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3" name="矩形 32"/>
          <p:cNvSpPr/>
          <p:nvPr/>
        </p:nvSpPr>
        <p:spPr bwMode="auto">
          <a:xfrm>
            <a:off x="567267" y="1480397"/>
            <a:ext cx="721784" cy="71966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noProof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</a:t>
            </a:r>
            <a:endParaRPr lang="zh-CN" altLang="en-US" sz="2200" noProof="1"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</a:endParaRPr>
          </a:p>
        </p:txBody>
      </p:sp>
      <p:sp>
        <p:nvSpPr>
          <p:cNvPr id="34" name="矩形 33"/>
          <p:cNvSpPr/>
          <p:nvPr/>
        </p:nvSpPr>
        <p:spPr bwMode="auto">
          <a:xfrm>
            <a:off x="2544233" y="1480397"/>
            <a:ext cx="719667" cy="71966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noProof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</a:t>
            </a:r>
            <a:endParaRPr lang="zh-CN" altLang="en-US" sz="2200" noProof="1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5" name="矩形 34"/>
          <p:cNvSpPr/>
          <p:nvPr/>
        </p:nvSpPr>
        <p:spPr bwMode="auto">
          <a:xfrm>
            <a:off x="3640667" y="1480397"/>
            <a:ext cx="719667" cy="71966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noProof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zh-CN" altLang="en-US" sz="2200" noProof="1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6" name="矩形 35"/>
          <p:cNvSpPr/>
          <p:nvPr/>
        </p:nvSpPr>
        <p:spPr bwMode="auto">
          <a:xfrm>
            <a:off x="4737100" y="1480397"/>
            <a:ext cx="719667" cy="71966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noProof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08</a:t>
            </a:r>
            <a:endParaRPr lang="zh-CN" altLang="en-US" sz="2200" noProof="1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7" name="矩形 36"/>
          <p:cNvSpPr/>
          <p:nvPr/>
        </p:nvSpPr>
        <p:spPr bwMode="auto">
          <a:xfrm>
            <a:off x="5833533" y="1480397"/>
            <a:ext cx="719667" cy="71966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noProof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HE</a:t>
            </a:r>
            <a:endParaRPr lang="zh-CN" altLang="en-US" sz="2200" noProof="1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8" name="矩形 37"/>
          <p:cNvSpPr/>
          <p:nvPr/>
        </p:nvSpPr>
        <p:spPr bwMode="auto">
          <a:xfrm>
            <a:off x="9552317" y="1480397"/>
            <a:ext cx="719667" cy="71966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noProof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8P</a:t>
            </a:r>
            <a:endParaRPr lang="zh-CN" altLang="en-US" sz="2200" noProof="1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39" name="直接连接符 103"/>
          <p:cNvCxnSpPr/>
          <p:nvPr/>
        </p:nvCxnSpPr>
        <p:spPr>
          <a:xfrm>
            <a:off x="1369485" y="1840231"/>
            <a:ext cx="154516" cy="0"/>
          </a:xfrm>
          <a:prstGeom prst="line">
            <a:avLst/>
          </a:prstGeom>
          <a:ln w="952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0" name="组合 109"/>
          <p:cNvGrpSpPr/>
          <p:nvPr/>
        </p:nvGrpSpPr>
        <p:grpSpPr>
          <a:xfrm>
            <a:off x="895351" y="2212764"/>
            <a:ext cx="88900" cy="726016"/>
            <a:chOff x="2686859" y="2864898"/>
            <a:chExt cx="90000" cy="725540"/>
          </a:xfrm>
        </p:grpSpPr>
        <p:cxnSp>
          <p:nvCxnSpPr>
            <p:cNvPr id="44" name="直接连接符 107"/>
            <p:cNvCxnSpPr/>
            <p:nvPr/>
          </p:nvCxnSpPr>
          <p:spPr>
            <a:xfrm>
              <a:off x="2731859" y="2864898"/>
              <a:ext cx="0" cy="642840"/>
            </a:xfrm>
            <a:prstGeom prst="line">
              <a:avLst/>
            </a:prstGeom>
            <a:ln w="9525" cap="flat" cmpd="sng">
              <a:solidFill>
                <a:srgbClr val="7F7F7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45" name="椭圆 44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noProof="1"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endParaRPr>
            </a:p>
          </p:txBody>
        </p:sp>
      </p:grpSp>
      <p:cxnSp>
        <p:nvCxnSpPr>
          <p:cNvPr id="47" name="直接连接符 125"/>
          <p:cNvCxnSpPr/>
          <p:nvPr/>
        </p:nvCxnSpPr>
        <p:spPr>
          <a:xfrm>
            <a:off x="6210300" y="2166197"/>
            <a:ext cx="0" cy="1676400"/>
          </a:xfrm>
          <a:prstGeom prst="line">
            <a:avLst/>
          </a:prstGeom>
          <a:ln w="952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8" name="椭圆 47"/>
          <p:cNvSpPr/>
          <p:nvPr/>
        </p:nvSpPr>
        <p:spPr bwMode="auto">
          <a:xfrm>
            <a:off x="6165852" y="3815081"/>
            <a:ext cx="91017" cy="889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4377" fontAlgn="t">
              <a:spcBef>
                <a:spcPct val="0"/>
              </a:spcBef>
              <a:spcAft>
                <a:spcPct val="0"/>
              </a:spcAft>
            </a:pPr>
            <a:endParaRPr lang="zh-CN" altLang="en-US" sz="1000" noProof="1"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</a:endParaRPr>
          </a:p>
        </p:txBody>
      </p:sp>
      <p:grpSp>
        <p:nvGrpSpPr>
          <p:cNvPr id="51" name="组合 130"/>
          <p:cNvGrpSpPr/>
          <p:nvPr/>
        </p:nvGrpSpPr>
        <p:grpSpPr>
          <a:xfrm>
            <a:off x="7452785" y="2181014"/>
            <a:ext cx="88900" cy="732367"/>
            <a:chOff x="2686859" y="2857598"/>
            <a:chExt cx="90000" cy="732840"/>
          </a:xfrm>
        </p:grpSpPr>
        <p:cxnSp>
          <p:nvCxnSpPr>
            <p:cNvPr id="52" name="直接连接符 131"/>
            <p:cNvCxnSpPr/>
            <p:nvPr/>
          </p:nvCxnSpPr>
          <p:spPr>
            <a:xfrm>
              <a:off x="2731859" y="2857598"/>
              <a:ext cx="0" cy="642840"/>
            </a:xfrm>
            <a:prstGeom prst="line">
              <a:avLst/>
            </a:prstGeom>
            <a:ln w="9525" cap="flat" cmpd="sng">
              <a:solidFill>
                <a:srgbClr val="7F7F7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65" name="椭圆 64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noProof="1"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70" name="矩形 69"/>
          <p:cNvSpPr/>
          <p:nvPr/>
        </p:nvSpPr>
        <p:spPr bwMode="auto">
          <a:xfrm>
            <a:off x="7152217" y="1480397"/>
            <a:ext cx="719667" cy="71966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noProof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4KL</a:t>
            </a:r>
            <a:endParaRPr lang="zh-CN" altLang="en-US" sz="2200" noProof="1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88" name="直接连接符 53"/>
          <p:cNvCxnSpPr/>
          <p:nvPr/>
        </p:nvCxnSpPr>
        <p:spPr>
          <a:xfrm>
            <a:off x="8208235" y="1840231"/>
            <a:ext cx="154516" cy="0"/>
          </a:xfrm>
          <a:prstGeom prst="line">
            <a:avLst/>
          </a:prstGeom>
          <a:ln w="952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89" name="组合 65"/>
          <p:cNvGrpSpPr/>
          <p:nvPr/>
        </p:nvGrpSpPr>
        <p:grpSpPr>
          <a:xfrm>
            <a:off x="3956051" y="2212765"/>
            <a:ext cx="88900" cy="732367"/>
            <a:chOff x="2686859" y="2857598"/>
            <a:chExt cx="90000" cy="732840"/>
          </a:xfrm>
        </p:grpSpPr>
        <p:cxnSp>
          <p:nvCxnSpPr>
            <p:cNvPr id="91" name="直接连接符 66"/>
            <p:cNvCxnSpPr/>
            <p:nvPr/>
          </p:nvCxnSpPr>
          <p:spPr>
            <a:xfrm>
              <a:off x="2731859" y="2857598"/>
              <a:ext cx="0" cy="642840"/>
            </a:xfrm>
            <a:prstGeom prst="line">
              <a:avLst/>
            </a:prstGeom>
            <a:ln w="9525" cap="flat" cmpd="sng">
              <a:solidFill>
                <a:srgbClr val="7F7F7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92" name="椭圆 91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noProof="1"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endParaRPr>
            </a:p>
          </p:txBody>
        </p:sp>
      </p:grpSp>
      <p:cxnSp>
        <p:nvCxnSpPr>
          <p:cNvPr id="105" name="直接连接符 7"/>
          <p:cNvCxnSpPr/>
          <p:nvPr/>
        </p:nvCxnSpPr>
        <p:spPr>
          <a:xfrm>
            <a:off x="6786034" y="1840231"/>
            <a:ext cx="154517" cy="0"/>
          </a:xfrm>
          <a:prstGeom prst="line">
            <a:avLst/>
          </a:prstGeom>
          <a:ln w="952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06" name="组合 43"/>
          <p:cNvGrpSpPr/>
          <p:nvPr/>
        </p:nvGrpSpPr>
        <p:grpSpPr>
          <a:xfrm>
            <a:off x="5052485" y="2200065"/>
            <a:ext cx="88900" cy="732367"/>
            <a:chOff x="2686859" y="2857598"/>
            <a:chExt cx="90000" cy="732840"/>
          </a:xfrm>
        </p:grpSpPr>
        <p:cxnSp>
          <p:nvCxnSpPr>
            <p:cNvPr id="107" name="直接连接符 44"/>
            <p:cNvCxnSpPr/>
            <p:nvPr/>
          </p:nvCxnSpPr>
          <p:spPr>
            <a:xfrm>
              <a:off x="2731859" y="2857598"/>
              <a:ext cx="0" cy="642840"/>
            </a:xfrm>
            <a:prstGeom prst="line">
              <a:avLst/>
            </a:prstGeom>
            <a:ln w="9525" cap="flat" cmpd="sng">
              <a:solidFill>
                <a:srgbClr val="7F7F7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11" name="椭圆 110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noProof="1"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endParaRPr>
            </a:p>
          </p:txBody>
        </p:sp>
      </p:grpSp>
      <p:cxnSp>
        <p:nvCxnSpPr>
          <p:cNvPr id="112" name="直接连接符 62"/>
          <p:cNvCxnSpPr>
            <a:cxnSpLocks/>
            <a:endCxn id="142" idx="0"/>
          </p:cNvCxnSpPr>
          <p:nvPr/>
        </p:nvCxnSpPr>
        <p:spPr>
          <a:xfrm flipH="1">
            <a:off x="2911476" y="2212765"/>
            <a:ext cx="1059" cy="1504268"/>
          </a:xfrm>
          <a:prstGeom prst="line">
            <a:avLst/>
          </a:prstGeom>
          <a:ln w="952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3" name="TextBox 76"/>
          <p:cNvSpPr>
            <a:spLocks noChangeArrowheads="1"/>
          </p:cNvSpPr>
          <p:nvPr/>
        </p:nvSpPr>
        <p:spPr bwMode="auto">
          <a:xfrm>
            <a:off x="9584069" y="2945131"/>
            <a:ext cx="2944282" cy="222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eaLnBrk="1" fontAlgn="base" hangingPunct="1">
              <a:spcBef>
                <a:spcPct val="0"/>
              </a:spcBef>
              <a:buFontTx/>
              <a:buNone/>
            </a:pPr>
            <a:r>
              <a:rPr lang="en-US" altLang="zh-CN" sz="1400" b="1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Function:</a:t>
            </a:r>
            <a:endParaRPr lang="zh-CN" altLang="en-US" sz="1400" b="1" noProof="1">
              <a:solidFill>
                <a:srgbClr val="000000"/>
              </a:solidFill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  <a:sym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buNone/>
            </a:pPr>
            <a:r>
              <a:rPr lang="pt-BR" altLang="zh-CN" sz="1400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4P</a:t>
            </a:r>
            <a:r>
              <a:rPr lang="zh-CN" altLang="en-US" sz="1400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：</a:t>
            </a:r>
            <a:r>
              <a:rPr lang="en-US" altLang="zh-CN" sz="1400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4POC</a:t>
            </a:r>
            <a:endParaRPr lang="pt-BR" altLang="zh-CN" sz="1400" noProof="1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buNone/>
            </a:pPr>
            <a:r>
              <a:rPr lang="pt-BR" altLang="zh-CN" sz="1400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8P   </a:t>
            </a:r>
            <a:r>
              <a:rPr lang="en-US" altLang="zh-CN" sz="1400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: </a:t>
            </a:r>
            <a:r>
              <a:rPr lang="pt-BR" altLang="zh-CN" sz="1400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8POC</a:t>
            </a:r>
          </a:p>
          <a:p>
            <a:pPr fontAlgn="base">
              <a:spcBef>
                <a:spcPct val="0"/>
              </a:spcBef>
              <a:buNone/>
            </a:pPr>
            <a:r>
              <a:rPr lang="pt-BR" altLang="zh-CN" sz="1400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16P </a:t>
            </a:r>
            <a:r>
              <a:rPr lang="en-US" altLang="zh-CN" sz="1400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: </a:t>
            </a:r>
            <a:r>
              <a:rPr lang="pt-BR" altLang="zh-CN" sz="1400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16POC</a:t>
            </a:r>
          </a:p>
          <a:p>
            <a:pPr fontAlgn="base">
              <a:spcBef>
                <a:spcPct val="0"/>
              </a:spcBef>
              <a:buNone/>
            </a:pPr>
            <a:r>
              <a:rPr lang="en-US" altLang="pt-BR" sz="1400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LP</a:t>
            </a:r>
            <a:r>
              <a:rPr lang="en-US" altLang="zh-CN" sz="1400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: Loop</a:t>
            </a:r>
          </a:p>
          <a:p>
            <a:pPr fontAlgn="base">
              <a:spcBef>
                <a:spcPct val="0"/>
              </a:spcBef>
              <a:buNone/>
            </a:pPr>
            <a:r>
              <a:rPr lang="en-US" altLang="zh-CN" sz="1400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SSD</a:t>
            </a:r>
            <a:r>
              <a:rPr lang="zh-CN" altLang="en-US" sz="1400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：</a:t>
            </a:r>
            <a:r>
              <a:rPr lang="en-US" altLang="zh-CN" sz="1400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internal 512G SSD</a:t>
            </a:r>
          </a:p>
          <a:p>
            <a:pPr fontAlgn="base">
              <a:spcBef>
                <a:spcPct val="0"/>
              </a:spcBef>
              <a:buNone/>
            </a:pPr>
            <a:r>
              <a:rPr lang="en-US" altLang="zh-CN" sz="1400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SSD1T</a:t>
            </a:r>
            <a:r>
              <a:rPr lang="zh-CN" altLang="en-US" sz="1400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：</a:t>
            </a:r>
            <a:r>
              <a:rPr lang="en-US" altLang="zh-CN" sz="1400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internal 1T SSD</a:t>
            </a:r>
          </a:p>
          <a:p>
            <a:pPr fontAlgn="base">
              <a:spcBef>
                <a:spcPct val="0"/>
              </a:spcBef>
              <a:buNone/>
            </a:pPr>
            <a:r>
              <a:rPr lang="en-US" altLang="zh-CN" sz="1400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1×1T/SSD</a:t>
            </a:r>
            <a:r>
              <a:rPr lang="zh-CN" altLang="en-US" sz="1400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：</a:t>
            </a:r>
            <a:r>
              <a:rPr lang="en-US" altLang="zh-CN" sz="1400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internal 1x1T SSD</a:t>
            </a:r>
          </a:p>
          <a:p>
            <a:pPr fontAlgn="base">
              <a:spcBef>
                <a:spcPct val="0"/>
              </a:spcBef>
              <a:buNone/>
            </a:pPr>
            <a:endParaRPr lang="en-US" altLang="zh-CN" sz="1400" noProof="1">
              <a:solidFill>
                <a:srgbClr val="FF0000"/>
              </a:solidFill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  <a:sym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buNone/>
            </a:pPr>
            <a:endParaRPr lang="zh-CN" altLang="en-US" sz="1400" noProof="1">
              <a:solidFill>
                <a:srgbClr val="000000"/>
              </a:solidFill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  <a:sym typeface="Calibri" panose="020F0502020204030204" pitchFamily="34" charset="0"/>
            </a:endParaRPr>
          </a:p>
        </p:txBody>
      </p:sp>
      <p:grpSp>
        <p:nvGrpSpPr>
          <p:cNvPr id="114" name="组合 50"/>
          <p:cNvGrpSpPr/>
          <p:nvPr/>
        </p:nvGrpSpPr>
        <p:grpSpPr>
          <a:xfrm>
            <a:off x="9888869" y="2208531"/>
            <a:ext cx="88900" cy="732367"/>
            <a:chOff x="2686859" y="2857598"/>
            <a:chExt cx="90000" cy="732840"/>
          </a:xfrm>
        </p:grpSpPr>
        <p:cxnSp>
          <p:nvCxnSpPr>
            <p:cNvPr id="115" name="直接连接符 54"/>
            <p:cNvCxnSpPr/>
            <p:nvPr/>
          </p:nvCxnSpPr>
          <p:spPr>
            <a:xfrm>
              <a:off x="2731859" y="2857598"/>
              <a:ext cx="0" cy="642840"/>
            </a:xfrm>
            <a:prstGeom prst="line">
              <a:avLst/>
            </a:prstGeom>
            <a:ln w="9525" cap="flat" cmpd="sng">
              <a:solidFill>
                <a:srgbClr val="7F7F7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16" name="椭圆 115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noProof="1"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endParaRPr>
            </a:p>
          </p:txBody>
        </p:sp>
      </p:grpSp>
      <p:cxnSp>
        <p:nvCxnSpPr>
          <p:cNvPr id="124" name="直接连接符 87"/>
          <p:cNvCxnSpPr/>
          <p:nvPr/>
        </p:nvCxnSpPr>
        <p:spPr>
          <a:xfrm>
            <a:off x="8060268" y="1840231"/>
            <a:ext cx="156633" cy="0"/>
          </a:xfrm>
          <a:prstGeom prst="line">
            <a:avLst/>
          </a:prstGeom>
          <a:ln w="952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5" name="直接连接符 88"/>
          <p:cNvCxnSpPr/>
          <p:nvPr/>
        </p:nvCxnSpPr>
        <p:spPr>
          <a:xfrm>
            <a:off x="9370284" y="1840231"/>
            <a:ext cx="154517" cy="0"/>
          </a:xfrm>
          <a:prstGeom prst="line">
            <a:avLst/>
          </a:prstGeom>
          <a:ln w="952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8" name="TextBox 76"/>
          <p:cNvSpPr>
            <a:spLocks noChangeArrowheads="1"/>
          </p:cNvSpPr>
          <p:nvPr/>
        </p:nvSpPr>
        <p:spPr bwMode="auto">
          <a:xfrm>
            <a:off x="8275968" y="2962064"/>
            <a:ext cx="1619251" cy="136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eaLnBrk="1" fontAlgn="base" hangingPunct="1">
              <a:spcBef>
                <a:spcPct val="0"/>
              </a:spcBef>
              <a:buFontTx/>
              <a:buNone/>
            </a:pPr>
            <a:r>
              <a:rPr lang="en-US" altLang="zh-CN" sz="1400" b="1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Generation:</a:t>
            </a:r>
            <a:endParaRPr lang="zh-CN" altLang="en-US" sz="1400" b="1" noProof="1">
              <a:solidFill>
                <a:srgbClr val="000000"/>
              </a:solidFill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  <a:sym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buNone/>
            </a:pPr>
            <a:r>
              <a:rPr lang="pt-BR" altLang="zh-CN" sz="1400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S2 : 2</a:t>
            </a:r>
            <a:r>
              <a:rPr lang="pt-BR" altLang="zh-CN" sz="1400" baseline="30000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nd</a:t>
            </a:r>
            <a:r>
              <a:rPr lang="pt-BR" altLang="zh-CN" sz="1400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 gen</a:t>
            </a:r>
          </a:p>
          <a:p>
            <a:pPr fontAlgn="base">
              <a:spcBef>
                <a:spcPct val="0"/>
              </a:spcBef>
              <a:buNone/>
            </a:pPr>
            <a:r>
              <a:rPr lang="pt-BR" altLang="zh-CN" sz="1400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X : H.265</a:t>
            </a:r>
          </a:p>
          <a:p>
            <a:pPr fontAlgn="base">
              <a:spcBef>
                <a:spcPct val="0"/>
              </a:spcBef>
              <a:buNone/>
            </a:pPr>
            <a:r>
              <a:rPr lang="en-US" altLang="pt-BR" sz="1400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I</a:t>
            </a:r>
            <a:r>
              <a:rPr lang="pt-BR" altLang="zh-CN" sz="1400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 : </a:t>
            </a:r>
            <a:r>
              <a:rPr lang="en-US" altLang="pt-BR" sz="1400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AI</a:t>
            </a:r>
          </a:p>
          <a:p>
            <a:pPr fontAlgn="base">
              <a:spcBef>
                <a:spcPct val="0"/>
              </a:spcBef>
              <a:buNone/>
            </a:pPr>
            <a:r>
              <a:rPr lang="en-US" altLang="pt-BR" sz="1400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I2: 2</a:t>
            </a:r>
            <a:r>
              <a:rPr lang="en-US" altLang="pt-BR" sz="1400" baseline="30000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nd</a:t>
            </a:r>
            <a:r>
              <a:rPr lang="en-US" altLang="pt-BR" sz="1400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 gen AI</a:t>
            </a:r>
          </a:p>
          <a:p>
            <a:pPr fontAlgn="base">
              <a:spcBef>
                <a:spcPct val="0"/>
              </a:spcBef>
              <a:buNone/>
            </a:pPr>
            <a:r>
              <a:rPr lang="en-US" altLang="pt-BR" sz="1400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I3: 3</a:t>
            </a:r>
            <a:r>
              <a:rPr lang="en-US" altLang="pt-BR" sz="1400" baseline="30000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rd</a:t>
            </a:r>
            <a:r>
              <a:rPr lang="en-US" altLang="pt-BR" sz="1400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 gen AI</a:t>
            </a:r>
          </a:p>
        </p:txBody>
      </p:sp>
      <p:grpSp>
        <p:nvGrpSpPr>
          <p:cNvPr id="129" name="组合 90"/>
          <p:cNvGrpSpPr/>
          <p:nvPr/>
        </p:nvGrpSpPr>
        <p:grpSpPr>
          <a:xfrm>
            <a:off x="8834769" y="2181014"/>
            <a:ext cx="88900" cy="734484"/>
            <a:chOff x="2686859" y="2857598"/>
            <a:chExt cx="90000" cy="732840"/>
          </a:xfrm>
        </p:grpSpPr>
        <p:cxnSp>
          <p:nvCxnSpPr>
            <p:cNvPr id="130" name="直接连接符 91"/>
            <p:cNvCxnSpPr/>
            <p:nvPr/>
          </p:nvCxnSpPr>
          <p:spPr>
            <a:xfrm>
              <a:off x="2731859" y="2857598"/>
              <a:ext cx="0" cy="642840"/>
            </a:xfrm>
            <a:prstGeom prst="line">
              <a:avLst/>
            </a:prstGeom>
            <a:ln w="9525" cap="flat" cmpd="sng">
              <a:solidFill>
                <a:srgbClr val="7F7F7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34" name="椭圆 133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noProof="1"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135" name="矩形 134"/>
          <p:cNvSpPr/>
          <p:nvPr/>
        </p:nvSpPr>
        <p:spPr bwMode="auto">
          <a:xfrm>
            <a:off x="8534201" y="1480397"/>
            <a:ext cx="719667" cy="71966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noProof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I2</a:t>
            </a:r>
            <a:endParaRPr lang="zh-CN" altLang="en-US" sz="2200" noProof="1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6" name="TextBox 72"/>
          <p:cNvSpPr>
            <a:spLocks noChangeArrowheads="1"/>
          </p:cNvSpPr>
          <p:nvPr/>
        </p:nvSpPr>
        <p:spPr bwMode="auto">
          <a:xfrm>
            <a:off x="6553201" y="5366597"/>
            <a:ext cx="3881967" cy="931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eaLnBrk="1" fontAlgn="base" hangingPunct="1">
              <a:spcBef>
                <a:spcPct val="0"/>
              </a:spcBef>
              <a:buFontTx/>
              <a:buNone/>
            </a:pPr>
            <a:r>
              <a:rPr lang="en-US" altLang="zh-CN" sz="1400" b="1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Note:</a:t>
            </a:r>
            <a:endParaRPr lang="zh-CN" altLang="en-US" sz="1400" b="1" noProof="1">
              <a:solidFill>
                <a:srgbClr val="000000"/>
              </a:solidFill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  <a:sym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buNone/>
            </a:pPr>
            <a:r>
              <a:rPr lang="es-ES" altLang="zh-CN" sz="1400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All models support audio in/out, 2 way talk</a:t>
            </a:r>
            <a:endParaRPr lang="pt-BR" altLang="zh-CN" sz="1400" noProof="1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buNone/>
            </a:pPr>
            <a:r>
              <a:rPr lang="es-ES" altLang="zh-CN" sz="1400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S, L, HE, A model support alarm in/out</a:t>
            </a:r>
          </a:p>
          <a:p>
            <a:pPr fontAlgn="base">
              <a:spcBef>
                <a:spcPct val="0"/>
              </a:spcBef>
              <a:buNone/>
            </a:pPr>
            <a:endParaRPr lang="es-ES" altLang="zh-CN" sz="1400" noProof="1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</p:txBody>
      </p:sp>
      <p:sp>
        <p:nvSpPr>
          <p:cNvPr id="137" name="任意多边形 136"/>
          <p:cNvSpPr/>
          <p:nvPr/>
        </p:nvSpPr>
        <p:spPr>
          <a:xfrm>
            <a:off x="5541434" y="4042942"/>
            <a:ext cx="4660900" cy="2279651"/>
          </a:xfrm>
          <a:custGeom>
            <a:avLst/>
            <a:gdLst>
              <a:gd name="connsiteX0" fmla="*/ 0 w 3223152"/>
              <a:gd name="connsiteY0" fmla="*/ 0 h 1847278"/>
              <a:gd name="connsiteX1" fmla="*/ 1127588 w 3223152"/>
              <a:gd name="connsiteY1" fmla="*/ 0 h 1847278"/>
              <a:gd name="connsiteX2" fmla="*/ 1127588 w 3223152"/>
              <a:gd name="connsiteY2" fmla="*/ 952620 h 1847278"/>
              <a:gd name="connsiteX3" fmla="*/ 3223152 w 3223152"/>
              <a:gd name="connsiteY3" fmla="*/ 952620 h 1847278"/>
              <a:gd name="connsiteX4" fmla="*/ 3223152 w 3223152"/>
              <a:gd name="connsiteY4" fmla="*/ 1846717 h 1847278"/>
              <a:gd name="connsiteX5" fmla="*/ 1127588 w 3223152"/>
              <a:gd name="connsiteY5" fmla="*/ 1846717 h 1847278"/>
              <a:gd name="connsiteX6" fmla="*/ 1127588 w 3223152"/>
              <a:gd name="connsiteY6" fmla="*/ 1847278 h 1847278"/>
              <a:gd name="connsiteX7" fmla="*/ 0 w 3223152"/>
              <a:gd name="connsiteY7" fmla="*/ 1847278 h 1847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23152" h="1847278">
                <a:moveTo>
                  <a:pt x="0" y="0"/>
                </a:moveTo>
                <a:lnTo>
                  <a:pt x="1127588" y="0"/>
                </a:lnTo>
                <a:lnTo>
                  <a:pt x="1127588" y="952620"/>
                </a:lnTo>
                <a:lnTo>
                  <a:pt x="3223152" y="952620"/>
                </a:lnTo>
                <a:lnTo>
                  <a:pt x="3223152" y="1846717"/>
                </a:lnTo>
                <a:lnTo>
                  <a:pt x="1127588" y="1846717"/>
                </a:lnTo>
                <a:lnTo>
                  <a:pt x="1127588" y="1847278"/>
                </a:lnTo>
                <a:lnTo>
                  <a:pt x="0" y="1847278"/>
                </a:lnTo>
                <a:close/>
              </a:path>
            </a:pathLst>
          </a:custGeom>
          <a:noFill/>
          <a:ln w="127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2400" noProof="1"/>
          </a:p>
        </p:txBody>
      </p:sp>
      <p:sp>
        <p:nvSpPr>
          <p:cNvPr id="138" name="TextBox 69"/>
          <p:cNvSpPr/>
          <p:nvPr/>
        </p:nvSpPr>
        <p:spPr>
          <a:xfrm>
            <a:off x="1504951" y="3059431"/>
            <a:ext cx="878416" cy="479492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1" rIns="68580" bIns="34291" anchor="t">
            <a:spAutoFit/>
          </a:bodyPr>
          <a:lstStyle/>
          <a:p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宋体" panose="02010600030101010101" pitchFamily="2" charset="-122"/>
                <a:sym typeface="Calibri" panose="020F0502020204030204" pitchFamily="34" charset="0"/>
              </a:rPr>
              <a:t>HDCVI </a:t>
            </a:r>
          </a:p>
          <a:p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宋体" panose="02010600030101010101" pitchFamily="2" charset="-122"/>
                <a:sym typeface="Calibri" panose="020F0502020204030204" pitchFamily="34" charset="0"/>
              </a:rPr>
              <a:t>Recorder</a:t>
            </a:r>
            <a:endParaRPr lang="en-US" altLang="zh-CN" sz="1333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sym typeface="Calibri" panose="020F0502020204030204" pitchFamily="34" charset="0"/>
            </a:endParaRPr>
          </a:p>
        </p:txBody>
      </p:sp>
      <p:grpSp>
        <p:nvGrpSpPr>
          <p:cNvPr id="139" name="组合 117"/>
          <p:cNvGrpSpPr/>
          <p:nvPr/>
        </p:nvGrpSpPr>
        <p:grpSpPr>
          <a:xfrm>
            <a:off x="1949451" y="2193714"/>
            <a:ext cx="88900" cy="732367"/>
            <a:chOff x="2686859" y="2857598"/>
            <a:chExt cx="90000" cy="732840"/>
          </a:xfrm>
        </p:grpSpPr>
        <p:cxnSp>
          <p:nvCxnSpPr>
            <p:cNvPr id="140" name="直接连接符 118"/>
            <p:cNvCxnSpPr/>
            <p:nvPr/>
          </p:nvCxnSpPr>
          <p:spPr>
            <a:xfrm>
              <a:off x="2731859" y="2857598"/>
              <a:ext cx="0" cy="642840"/>
            </a:xfrm>
            <a:prstGeom prst="line">
              <a:avLst/>
            </a:prstGeom>
            <a:ln w="9525" cap="flat" cmpd="sng">
              <a:solidFill>
                <a:srgbClr val="7F7F7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41" name="椭圆 140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53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noProof="1"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142" name="椭圆 141"/>
          <p:cNvSpPr/>
          <p:nvPr/>
        </p:nvSpPr>
        <p:spPr bwMode="auto">
          <a:xfrm>
            <a:off x="2865968" y="3717033"/>
            <a:ext cx="91017" cy="91017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4377" fontAlgn="t">
              <a:spcBef>
                <a:spcPct val="0"/>
              </a:spcBef>
              <a:spcAft>
                <a:spcPct val="0"/>
              </a:spcAft>
            </a:pPr>
            <a:endParaRPr lang="zh-CN" altLang="en-US" sz="1000" noProof="1"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6966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52803" y="231444"/>
            <a:ext cx="11279716" cy="868363"/>
          </a:xfrm>
        </p:spPr>
        <p:txBody>
          <a:bodyPr/>
          <a:lstStyle/>
          <a:p>
            <a:r>
              <a:rPr lang="en-US" altLang="zh-CN" dirty="0"/>
              <a:t>HDCVI Cooper Series (Recorder)</a:t>
            </a:r>
            <a:endParaRPr lang="zh-CN" altLang="en-US" dirty="0"/>
          </a:p>
        </p:txBody>
      </p:sp>
      <p:sp>
        <p:nvSpPr>
          <p:cNvPr id="159" name="TextBox 69"/>
          <p:cNvSpPr>
            <a:spLocks noChangeArrowheads="1"/>
          </p:cNvSpPr>
          <p:nvPr/>
        </p:nvSpPr>
        <p:spPr bwMode="auto">
          <a:xfrm>
            <a:off x="332046" y="2887310"/>
            <a:ext cx="1206500" cy="500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eaLnBrk="1" fontAlgn="base" hangingPunct="1">
              <a:spcBef>
                <a:spcPct val="0"/>
              </a:spcBef>
              <a:buFontTx/>
              <a:buNone/>
            </a:pPr>
            <a:r>
              <a:rPr lang="en-US" altLang="zh-CN" sz="1400" b="1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Brand</a:t>
            </a:r>
            <a:r>
              <a:rPr lang="en-US" altLang="zh-CN" sz="1400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: Dahua</a:t>
            </a:r>
            <a:endParaRPr lang="zh-CN" altLang="en-US" sz="1400" noProof="1"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</a:endParaRPr>
          </a:p>
        </p:txBody>
      </p:sp>
      <p:sp>
        <p:nvSpPr>
          <p:cNvPr id="160" name="TextBox 70"/>
          <p:cNvSpPr>
            <a:spLocks noChangeArrowheads="1"/>
          </p:cNvSpPr>
          <p:nvPr/>
        </p:nvSpPr>
        <p:spPr bwMode="auto">
          <a:xfrm>
            <a:off x="3257280" y="2878843"/>
            <a:ext cx="1284817" cy="715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fontAlgn="base">
              <a:spcBef>
                <a:spcPct val="0"/>
              </a:spcBef>
              <a:buFontTx/>
              <a:buNone/>
              <a:defRPr/>
            </a:pPr>
            <a:r>
              <a:rPr lang="en-US" altLang="zh-CN" sz="1400" b="1" noProof="1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Generation</a:t>
            </a:r>
            <a:r>
              <a:rPr lang="en-US" altLang="zh-CN" sz="1400" b="1" noProof="1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宋体" panose="02010600030101010101" pitchFamily="2" charset="-122"/>
              </a:rPr>
              <a:t>:</a:t>
            </a:r>
            <a:endParaRPr lang="en-US" altLang="zh-CN" sz="1400" b="1" noProof="1">
              <a:solidFill>
                <a:schemeClr val="tx1">
                  <a:lumMod val="95000"/>
                  <a:lumOff val="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sz="1400" noProof="1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A: 1</a:t>
            </a:r>
            <a:r>
              <a:rPr lang="en-US" altLang="zh-CN" sz="1400" baseline="30000" noProof="1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st</a:t>
            </a:r>
            <a:r>
              <a:rPr lang="en-US" altLang="zh-CN" sz="1400" noProof="1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  </a:t>
            </a:r>
            <a:r>
              <a:rPr lang="en-US" altLang="zh-CN" sz="1400" noProof="1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+mn-ea"/>
              </a:rPr>
              <a:t>(H.264)</a:t>
            </a:r>
            <a:endParaRPr lang="en-US" altLang="zh-CN" sz="1400" noProof="1">
              <a:solidFill>
                <a:schemeClr val="tx1">
                  <a:lumMod val="95000"/>
                  <a:lumOff val="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sz="1400" noProof="1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B: 2</a:t>
            </a:r>
            <a:r>
              <a:rPr lang="en-US" altLang="zh-CN" sz="1400" baseline="30000" noProof="1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nd</a:t>
            </a:r>
            <a:r>
              <a:rPr lang="en-US" altLang="zh-CN" sz="1400" noProof="1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  </a:t>
            </a:r>
            <a:r>
              <a:rPr lang="en-US" altLang="zh-CN" sz="1400" noProof="1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+mn-ea"/>
              </a:rPr>
              <a:t>(H.265)</a:t>
            </a:r>
            <a:endParaRPr lang="en-US" altLang="zh-CN" sz="1400" noProof="1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</p:txBody>
      </p:sp>
      <p:sp>
        <p:nvSpPr>
          <p:cNvPr id="163" name="TextBox 69"/>
          <p:cNvSpPr>
            <a:spLocks noChangeArrowheads="1"/>
          </p:cNvSpPr>
          <p:nvPr/>
        </p:nvSpPr>
        <p:spPr bwMode="auto">
          <a:xfrm>
            <a:off x="2315364" y="2887310"/>
            <a:ext cx="1420284" cy="500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fontAlgn="base">
              <a:spcBef>
                <a:spcPct val="0"/>
              </a:spcBef>
              <a:buNone/>
            </a:pPr>
            <a:r>
              <a:rPr lang="en-US" altLang="zh-CN" sz="1400" b="1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HDD:</a:t>
            </a:r>
          </a:p>
          <a:p>
            <a:pPr fontAlgn="base">
              <a:spcBef>
                <a:spcPct val="0"/>
              </a:spcBef>
              <a:buNone/>
            </a:pPr>
            <a:r>
              <a:rPr lang="it-IT" altLang="zh-CN" sz="1400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 </a:t>
            </a:r>
            <a:r>
              <a:rPr lang="en-US" altLang="it-IT" sz="1400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1</a:t>
            </a:r>
            <a:r>
              <a:rPr lang="it-IT" altLang="zh-CN" sz="1400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 </a:t>
            </a:r>
            <a:r>
              <a:rPr lang="en-US" altLang="zh-CN" sz="1400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:  1HDD</a:t>
            </a:r>
            <a:r>
              <a:rPr lang="it-IT" altLang="zh-CN" sz="1400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 </a:t>
            </a:r>
          </a:p>
        </p:txBody>
      </p:sp>
      <p:sp>
        <p:nvSpPr>
          <p:cNvPr id="164" name="TextBox 78"/>
          <p:cNvSpPr>
            <a:spLocks noChangeArrowheads="1"/>
          </p:cNvSpPr>
          <p:nvPr/>
        </p:nvSpPr>
        <p:spPr bwMode="auto">
          <a:xfrm>
            <a:off x="4678813" y="3043218"/>
            <a:ext cx="1335617" cy="931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eaLnBrk="1" fontAlgn="base" hangingPunct="1">
              <a:spcBef>
                <a:spcPct val="0"/>
              </a:spcBef>
              <a:buFontTx/>
              <a:buNone/>
            </a:pPr>
            <a:r>
              <a:rPr lang="en-US" altLang="zh-CN" sz="1400" b="1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Channel</a:t>
            </a:r>
            <a:r>
              <a:rPr lang="en-US" altLang="zh-CN" sz="1400" b="1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宋体" panose="02010600030101010101" pitchFamily="2" charset="-122"/>
              </a:rPr>
              <a:t>:</a:t>
            </a:r>
            <a:endParaRPr lang="en-US" altLang="zh-CN" sz="1400" b="1" noProof="1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buNone/>
            </a:pPr>
            <a:r>
              <a:rPr lang="pl-PL" altLang="zh-CN" sz="1400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04: 4CH</a:t>
            </a:r>
          </a:p>
          <a:p>
            <a:pPr fontAlgn="base">
              <a:spcBef>
                <a:spcPct val="0"/>
              </a:spcBef>
              <a:buNone/>
            </a:pPr>
            <a:r>
              <a:rPr lang="pl-PL" altLang="zh-CN" sz="1400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08: 8CH</a:t>
            </a:r>
          </a:p>
          <a:p>
            <a:pPr fontAlgn="base">
              <a:spcBef>
                <a:spcPct val="0"/>
              </a:spcBef>
              <a:buNone/>
            </a:pPr>
            <a:r>
              <a:rPr lang="pl-PL" altLang="zh-CN" sz="1400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16: 16CH</a:t>
            </a:r>
          </a:p>
        </p:txBody>
      </p:sp>
      <p:sp>
        <p:nvSpPr>
          <p:cNvPr id="165" name="矩形 164"/>
          <p:cNvSpPr/>
          <p:nvPr/>
        </p:nvSpPr>
        <p:spPr bwMode="auto">
          <a:xfrm>
            <a:off x="1388263" y="1420460"/>
            <a:ext cx="821267" cy="71966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noProof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XVR</a:t>
            </a:r>
            <a:endParaRPr lang="zh-CN" altLang="en-US" sz="2200" noProof="1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6" name="矩形 165"/>
          <p:cNvSpPr/>
          <p:nvPr/>
        </p:nvSpPr>
        <p:spPr bwMode="auto">
          <a:xfrm>
            <a:off x="372263" y="1420460"/>
            <a:ext cx="719667" cy="71966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noProof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</a:t>
            </a:r>
            <a:endParaRPr lang="zh-CN" altLang="en-US" sz="2200" noProof="1"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</a:endParaRPr>
          </a:p>
        </p:txBody>
      </p:sp>
      <p:sp>
        <p:nvSpPr>
          <p:cNvPr id="167" name="矩形 166"/>
          <p:cNvSpPr/>
          <p:nvPr/>
        </p:nvSpPr>
        <p:spPr bwMode="auto">
          <a:xfrm>
            <a:off x="2349230" y="1420460"/>
            <a:ext cx="719667" cy="71966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sz="2200" noProof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</a:t>
            </a:r>
          </a:p>
        </p:txBody>
      </p:sp>
      <p:sp>
        <p:nvSpPr>
          <p:cNvPr id="168" name="矩形 167"/>
          <p:cNvSpPr/>
          <p:nvPr/>
        </p:nvSpPr>
        <p:spPr bwMode="auto">
          <a:xfrm>
            <a:off x="3445663" y="1420460"/>
            <a:ext cx="719667" cy="71966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noProof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</a:t>
            </a:r>
          </a:p>
        </p:txBody>
      </p:sp>
      <p:sp>
        <p:nvSpPr>
          <p:cNvPr id="169" name="矩形 168"/>
          <p:cNvSpPr/>
          <p:nvPr/>
        </p:nvSpPr>
        <p:spPr bwMode="auto">
          <a:xfrm>
            <a:off x="4542096" y="1420460"/>
            <a:ext cx="719667" cy="71966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noProof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04</a:t>
            </a:r>
            <a:endParaRPr lang="zh-CN" altLang="en-US" sz="2200" noProof="1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0" name="矩形 169"/>
          <p:cNvSpPr/>
          <p:nvPr/>
        </p:nvSpPr>
        <p:spPr bwMode="auto">
          <a:xfrm>
            <a:off x="5901988" y="1420460"/>
            <a:ext cx="719667" cy="71966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sz="2200" noProof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</a:t>
            </a:r>
          </a:p>
        </p:txBody>
      </p:sp>
      <p:sp>
        <p:nvSpPr>
          <p:cNvPr id="187" name="椭圆 186"/>
          <p:cNvSpPr/>
          <p:nvPr/>
        </p:nvSpPr>
        <p:spPr bwMode="auto">
          <a:xfrm>
            <a:off x="6195014" y="2607910"/>
            <a:ext cx="88900" cy="889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4377" fontAlgn="t">
              <a:spcBef>
                <a:spcPct val="0"/>
              </a:spcBef>
              <a:spcAft>
                <a:spcPct val="0"/>
              </a:spcAft>
            </a:pPr>
            <a:endParaRPr lang="zh-CN" altLang="en-US" sz="1000" noProof="1"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</a:endParaRPr>
          </a:p>
        </p:txBody>
      </p:sp>
      <p:sp>
        <p:nvSpPr>
          <p:cNvPr id="5192" name="TextBox 69"/>
          <p:cNvSpPr/>
          <p:nvPr/>
        </p:nvSpPr>
        <p:spPr>
          <a:xfrm>
            <a:off x="1309947" y="2999494"/>
            <a:ext cx="878417" cy="479492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1" rIns="68580" bIns="34291" anchor="t">
            <a:spAutoFit/>
          </a:bodyPr>
          <a:lstStyle/>
          <a:p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宋体" panose="02010600030101010101" pitchFamily="2" charset="-122"/>
                <a:sym typeface="Calibri" panose="020F0502020204030204" pitchFamily="34" charset="0"/>
              </a:rPr>
              <a:t>HDCVI </a:t>
            </a:r>
          </a:p>
          <a:p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宋体" panose="02010600030101010101" pitchFamily="2" charset="-122"/>
                <a:sym typeface="Calibri" panose="020F0502020204030204" pitchFamily="34" charset="0"/>
              </a:rPr>
              <a:t>Recorder</a:t>
            </a:r>
            <a:endParaRPr lang="en-US" altLang="zh-CN" sz="1333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sym typeface="Calibri" panose="020F0502020204030204" pitchFamily="34" charset="0"/>
            </a:endParaRPr>
          </a:p>
        </p:txBody>
      </p:sp>
      <p:sp>
        <p:nvSpPr>
          <p:cNvPr id="225" name="TextBox 78"/>
          <p:cNvSpPr>
            <a:spLocks noChangeArrowheads="1"/>
          </p:cNvSpPr>
          <p:nvPr/>
        </p:nvSpPr>
        <p:spPr bwMode="auto">
          <a:xfrm>
            <a:off x="5810971" y="2796294"/>
            <a:ext cx="2353733" cy="913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35" tIns="25717" rIns="51435" bIns="25717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fontAlgn="base">
              <a:spcBef>
                <a:spcPct val="0"/>
              </a:spcBef>
              <a:buFontTx/>
              <a:buNone/>
              <a:defRPr/>
            </a:pPr>
            <a:r>
              <a:rPr lang="en-US" altLang="zh-CN" sz="1400" b="1" noProof="1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Recording </a:t>
            </a:r>
          </a:p>
          <a:p>
            <a:pPr fontAlgn="base">
              <a:spcBef>
                <a:spcPct val="0"/>
              </a:spcBef>
              <a:buFontTx/>
              <a:buNone/>
              <a:defRPr/>
            </a:pPr>
            <a:r>
              <a:rPr lang="en-US" altLang="zh-CN" sz="1400" b="1" noProof="1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Resolution</a:t>
            </a:r>
            <a:r>
              <a:rPr lang="en-US" altLang="zh-CN" sz="1400" b="1" noProof="1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宋体" panose="02010600030101010101" pitchFamily="2" charset="-122"/>
              </a:rPr>
              <a:t>:</a:t>
            </a:r>
            <a:endParaRPr lang="en-US" altLang="zh-CN" sz="1400" b="1" noProof="1">
              <a:solidFill>
                <a:schemeClr val="tx1">
                  <a:lumMod val="95000"/>
                  <a:lumOff val="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sz="1400" noProof="1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Default: 1080N&amp;720P</a:t>
            </a:r>
          </a:p>
          <a:p>
            <a:pPr fontAlgn="base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sz="1400" noProof="1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H: 5M-N&amp;4M-N&amp;1080P</a:t>
            </a:r>
          </a:p>
        </p:txBody>
      </p:sp>
      <p:cxnSp>
        <p:nvCxnSpPr>
          <p:cNvPr id="5197" name="直接连接符 58"/>
          <p:cNvCxnSpPr/>
          <p:nvPr/>
        </p:nvCxnSpPr>
        <p:spPr>
          <a:xfrm>
            <a:off x="744796" y="2131661"/>
            <a:ext cx="0" cy="641349"/>
          </a:xfrm>
          <a:prstGeom prst="line">
            <a:avLst/>
          </a:prstGeom>
          <a:ln w="952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98" name="直接连接符 58"/>
          <p:cNvCxnSpPr/>
          <p:nvPr/>
        </p:nvCxnSpPr>
        <p:spPr>
          <a:xfrm>
            <a:off x="1798896" y="2140127"/>
            <a:ext cx="0" cy="643467"/>
          </a:xfrm>
          <a:prstGeom prst="line">
            <a:avLst/>
          </a:prstGeom>
          <a:ln w="952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99" name="直接连接符 58"/>
          <p:cNvCxnSpPr/>
          <p:nvPr/>
        </p:nvCxnSpPr>
        <p:spPr>
          <a:xfrm>
            <a:off x="2709063" y="2157061"/>
            <a:ext cx="0" cy="641349"/>
          </a:xfrm>
          <a:prstGeom prst="line">
            <a:avLst/>
          </a:prstGeom>
          <a:ln w="952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00" name="直接连接符 58"/>
          <p:cNvCxnSpPr/>
          <p:nvPr/>
        </p:nvCxnSpPr>
        <p:spPr>
          <a:xfrm>
            <a:off x="3805496" y="2148594"/>
            <a:ext cx="0" cy="641349"/>
          </a:xfrm>
          <a:prstGeom prst="line">
            <a:avLst/>
          </a:prstGeom>
          <a:ln w="952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01" name="直接连接符 58"/>
          <p:cNvCxnSpPr/>
          <p:nvPr/>
        </p:nvCxnSpPr>
        <p:spPr>
          <a:xfrm>
            <a:off x="4901930" y="2135894"/>
            <a:ext cx="0" cy="643467"/>
          </a:xfrm>
          <a:prstGeom prst="line">
            <a:avLst/>
          </a:prstGeom>
          <a:ln w="952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02" name="直接连接符 58"/>
          <p:cNvCxnSpPr/>
          <p:nvPr/>
        </p:nvCxnSpPr>
        <p:spPr>
          <a:xfrm>
            <a:off x="6239463" y="2161294"/>
            <a:ext cx="0" cy="440267"/>
          </a:xfrm>
          <a:prstGeom prst="line">
            <a:avLst/>
          </a:prstGeom>
          <a:ln w="952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6" name="TextBox 76">
            <a:extLst>
              <a:ext uri="{FF2B5EF4-FFF2-40B4-BE49-F238E27FC236}">
                <a16:creationId xmlns:a16="http://schemas.microsoft.com/office/drawing/2014/main" id="{6EF2090B-B8E7-411A-8D93-00CA37125A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2094" y="2845136"/>
            <a:ext cx="1619251" cy="500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eaLnBrk="1" fontAlgn="base" hangingPunct="1">
              <a:spcBef>
                <a:spcPct val="0"/>
              </a:spcBef>
              <a:buFontTx/>
              <a:buNone/>
            </a:pPr>
            <a:r>
              <a:rPr lang="en-US" altLang="zh-CN" sz="1400" b="1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Generation:</a:t>
            </a:r>
            <a:endParaRPr lang="zh-CN" altLang="en-US" sz="1400" b="1" noProof="1">
              <a:solidFill>
                <a:srgbClr val="000000"/>
              </a:solidFill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  <a:sym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buNone/>
            </a:pPr>
            <a:r>
              <a:rPr lang="en-US" altLang="pt-BR" sz="1400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I</a:t>
            </a:r>
            <a:r>
              <a:rPr lang="pt-BR" altLang="zh-CN" sz="1400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 : </a:t>
            </a:r>
            <a:r>
              <a:rPr lang="en-US" altLang="pt-BR" sz="1400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AI</a:t>
            </a:r>
          </a:p>
        </p:txBody>
      </p:sp>
      <p:grpSp>
        <p:nvGrpSpPr>
          <p:cNvPr id="87" name="组合 90">
            <a:extLst>
              <a:ext uri="{FF2B5EF4-FFF2-40B4-BE49-F238E27FC236}">
                <a16:creationId xmlns:a16="http://schemas.microsoft.com/office/drawing/2014/main" id="{3B455854-57DF-4633-83E8-9FAADD0837A5}"/>
              </a:ext>
            </a:extLst>
          </p:cNvPr>
          <p:cNvGrpSpPr/>
          <p:nvPr/>
        </p:nvGrpSpPr>
        <p:grpSpPr>
          <a:xfrm>
            <a:off x="8110894" y="2064085"/>
            <a:ext cx="88900" cy="734484"/>
            <a:chOff x="2686859" y="2857598"/>
            <a:chExt cx="90000" cy="732840"/>
          </a:xfrm>
        </p:grpSpPr>
        <p:cxnSp>
          <p:nvCxnSpPr>
            <p:cNvPr id="88" name="直接连接符 91">
              <a:extLst>
                <a:ext uri="{FF2B5EF4-FFF2-40B4-BE49-F238E27FC236}">
                  <a16:creationId xmlns:a16="http://schemas.microsoft.com/office/drawing/2014/main" id="{BB173012-97EA-44EB-BACB-AF7ED98BF046}"/>
                </a:ext>
              </a:extLst>
            </p:cNvPr>
            <p:cNvCxnSpPr/>
            <p:nvPr/>
          </p:nvCxnSpPr>
          <p:spPr>
            <a:xfrm>
              <a:off x="2731859" y="2857598"/>
              <a:ext cx="0" cy="642840"/>
            </a:xfrm>
            <a:prstGeom prst="line">
              <a:avLst/>
            </a:prstGeom>
            <a:ln w="9525" cap="flat" cmpd="sng">
              <a:solidFill>
                <a:srgbClr val="7F7F7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89" name="椭圆 88">
              <a:extLst>
                <a:ext uri="{FF2B5EF4-FFF2-40B4-BE49-F238E27FC236}">
                  <a16:creationId xmlns:a16="http://schemas.microsoft.com/office/drawing/2014/main" id="{5C08ECD0-F1BF-4BCB-ABAD-39792161B7B6}"/>
                </a:ext>
              </a:extLst>
            </p:cNvPr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noProof="1"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90" name="矩形 89">
            <a:extLst>
              <a:ext uri="{FF2B5EF4-FFF2-40B4-BE49-F238E27FC236}">
                <a16:creationId xmlns:a16="http://schemas.microsoft.com/office/drawing/2014/main" id="{1E638DD7-B799-4BF5-A728-DC478AEBBE85}"/>
              </a:ext>
            </a:extLst>
          </p:cNvPr>
          <p:cNvSpPr/>
          <p:nvPr/>
        </p:nvSpPr>
        <p:spPr bwMode="auto">
          <a:xfrm>
            <a:off x="7839960" y="1389939"/>
            <a:ext cx="719667" cy="71966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noProof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</a:t>
            </a:r>
            <a:endParaRPr lang="zh-CN" altLang="en-US" sz="2200" noProof="1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3" name="TextBox 76">
            <a:extLst>
              <a:ext uri="{FF2B5EF4-FFF2-40B4-BE49-F238E27FC236}">
                <a16:creationId xmlns:a16="http://schemas.microsoft.com/office/drawing/2014/main" id="{6EF2090B-B8E7-411A-8D93-00CA37125A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89978" y="2767432"/>
            <a:ext cx="2768120" cy="931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eaLnBrk="1" fontAlgn="base" hangingPunct="1">
              <a:spcBef>
                <a:spcPct val="0"/>
              </a:spcBef>
              <a:buFontTx/>
              <a:buNone/>
            </a:pPr>
            <a:r>
              <a:rPr lang="en-US" altLang="zh-CN" sz="1400" b="1" noProof="1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SSD:</a:t>
            </a:r>
            <a:endParaRPr lang="zh-CN" altLang="en-US" sz="1400" b="1" noProof="1">
              <a:solidFill>
                <a:srgbClr val="FF0000"/>
              </a:solidFill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  <a:sym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buNone/>
            </a:pPr>
            <a:r>
              <a:rPr lang="en-US" altLang="zh-CN" sz="1400" noProof="1">
                <a:solidFill>
                  <a:srgbClr val="FF0000"/>
                </a:solidFill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  <a:sym typeface="Calibri" panose="020F0502020204030204" pitchFamily="34" charset="0"/>
              </a:rPr>
              <a:t>SSD</a:t>
            </a:r>
            <a:r>
              <a:rPr lang="zh-CN" altLang="en-US" sz="1400" noProof="1">
                <a:solidFill>
                  <a:srgbClr val="FF0000"/>
                </a:solidFill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  <a:sym typeface="Calibri" panose="020F0502020204030204" pitchFamily="34" charset="0"/>
              </a:rPr>
              <a:t>：</a:t>
            </a:r>
            <a:r>
              <a:rPr lang="en-US" altLang="zh-CN" sz="1400" noProof="1">
                <a:solidFill>
                  <a:srgbClr val="FF0000"/>
                </a:solidFill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  <a:sym typeface="Calibri" panose="020F0502020204030204" pitchFamily="34" charset="0"/>
              </a:rPr>
              <a:t>internal 512G SSD</a:t>
            </a:r>
          </a:p>
          <a:p>
            <a:pPr fontAlgn="base">
              <a:spcBef>
                <a:spcPct val="0"/>
              </a:spcBef>
              <a:buNone/>
            </a:pPr>
            <a:r>
              <a:rPr lang="en-US" altLang="zh-CN" sz="1400" noProof="1">
                <a:solidFill>
                  <a:srgbClr val="FF0000"/>
                </a:solidFill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  <a:sym typeface="Calibri" panose="020F0502020204030204" pitchFamily="34" charset="0"/>
              </a:rPr>
              <a:t>SSD1T</a:t>
            </a:r>
            <a:r>
              <a:rPr lang="zh-CN" altLang="en-US" sz="1400" noProof="1">
                <a:solidFill>
                  <a:srgbClr val="FF0000"/>
                </a:solidFill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  <a:sym typeface="Calibri" panose="020F0502020204030204" pitchFamily="34" charset="0"/>
              </a:rPr>
              <a:t>：</a:t>
            </a:r>
            <a:r>
              <a:rPr lang="en-US" altLang="zh-CN" sz="1400" noProof="1">
                <a:solidFill>
                  <a:srgbClr val="FF0000"/>
                </a:solidFill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  <a:sym typeface="Calibri" panose="020F0502020204030204" pitchFamily="34" charset="0"/>
              </a:rPr>
              <a:t>internal 1T SSD</a:t>
            </a:r>
          </a:p>
          <a:p>
            <a:pPr fontAlgn="base">
              <a:spcBef>
                <a:spcPct val="0"/>
              </a:spcBef>
              <a:buNone/>
            </a:pPr>
            <a:r>
              <a:rPr lang="en-US" altLang="zh-CN" sz="1400" noProof="1">
                <a:solidFill>
                  <a:srgbClr val="FF0000"/>
                </a:solidFill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  <a:sym typeface="Calibri" panose="020F0502020204030204" pitchFamily="34" charset="0"/>
              </a:rPr>
              <a:t>1×1T/SSD</a:t>
            </a:r>
            <a:r>
              <a:rPr lang="zh-CN" altLang="en-US" sz="1400" noProof="1">
                <a:solidFill>
                  <a:srgbClr val="FF0000"/>
                </a:solidFill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  <a:sym typeface="Calibri" panose="020F0502020204030204" pitchFamily="34" charset="0"/>
              </a:rPr>
              <a:t>：</a:t>
            </a:r>
            <a:r>
              <a:rPr lang="en-US" altLang="zh-CN" sz="1400" noProof="1">
                <a:solidFill>
                  <a:srgbClr val="FF0000"/>
                </a:solidFill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  <a:sym typeface="Calibri" panose="020F0502020204030204" pitchFamily="34" charset="0"/>
              </a:rPr>
              <a:t>internal 1x1T SSD</a:t>
            </a:r>
          </a:p>
        </p:txBody>
      </p:sp>
      <p:grpSp>
        <p:nvGrpSpPr>
          <p:cNvPr id="94" name="组合 90">
            <a:extLst>
              <a:ext uri="{FF2B5EF4-FFF2-40B4-BE49-F238E27FC236}">
                <a16:creationId xmlns:a16="http://schemas.microsoft.com/office/drawing/2014/main" id="{3B455854-57DF-4633-83E8-9FAADD0837A5}"/>
              </a:ext>
            </a:extLst>
          </p:cNvPr>
          <p:cNvGrpSpPr/>
          <p:nvPr/>
        </p:nvGrpSpPr>
        <p:grpSpPr>
          <a:xfrm>
            <a:off x="9678457" y="2037614"/>
            <a:ext cx="88900" cy="734484"/>
            <a:chOff x="2686859" y="2857598"/>
            <a:chExt cx="90000" cy="732840"/>
          </a:xfrm>
        </p:grpSpPr>
        <p:cxnSp>
          <p:nvCxnSpPr>
            <p:cNvPr id="95" name="直接连接符 91">
              <a:extLst>
                <a:ext uri="{FF2B5EF4-FFF2-40B4-BE49-F238E27FC236}">
                  <a16:creationId xmlns:a16="http://schemas.microsoft.com/office/drawing/2014/main" id="{BB173012-97EA-44EB-BACB-AF7ED98BF046}"/>
                </a:ext>
              </a:extLst>
            </p:cNvPr>
            <p:cNvCxnSpPr/>
            <p:nvPr/>
          </p:nvCxnSpPr>
          <p:spPr>
            <a:xfrm>
              <a:off x="2731859" y="2857598"/>
              <a:ext cx="0" cy="642840"/>
            </a:xfrm>
            <a:prstGeom prst="line">
              <a:avLst/>
            </a:prstGeom>
            <a:ln w="9525" cap="flat" cmpd="sng">
              <a:solidFill>
                <a:srgbClr val="7F7F7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96" name="椭圆 95">
              <a:extLst>
                <a:ext uri="{FF2B5EF4-FFF2-40B4-BE49-F238E27FC236}">
                  <a16:creationId xmlns:a16="http://schemas.microsoft.com/office/drawing/2014/main" id="{5C08ECD0-F1BF-4BCB-ABAD-39792161B7B6}"/>
                </a:ext>
              </a:extLst>
            </p:cNvPr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noProof="1">
                <a:solidFill>
                  <a:srgbClr val="FF0000"/>
                </a:solidFill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97" name="矩形 96">
            <a:extLst>
              <a:ext uri="{FF2B5EF4-FFF2-40B4-BE49-F238E27FC236}">
                <a16:creationId xmlns:a16="http://schemas.microsoft.com/office/drawing/2014/main" id="{1E638DD7-B799-4BF5-A728-DC478AEBBE85}"/>
              </a:ext>
            </a:extLst>
          </p:cNvPr>
          <p:cNvSpPr/>
          <p:nvPr/>
        </p:nvSpPr>
        <p:spPr bwMode="auto">
          <a:xfrm>
            <a:off x="9407523" y="1363468"/>
            <a:ext cx="719667" cy="71966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noProof="1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SSD</a:t>
            </a:r>
            <a:endParaRPr lang="zh-CN" altLang="en-US" sz="2200" noProof="1">
              <a:solidFill>
                <a:srgbClr val="FF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9" name="标题 3"/>
          <p:cNvSpPr txBox="1">
            <a:spLocks/>
          </p:cNvSpPr>
          <p:nvPr/>
        </p:nvSpPr>
        <p:spPr>
          <a:xfrm>
            <a:off x="591528" y="3451479"/>
            <a:ext cx="11279716" cy="868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XVR KIT</a:t>
            </a:r>
            <a:endParaRPr lang="zh-CN" altLang="en-US" dirty="0"/>
          </a:p>
        </p:txBody>
      </p:sp>
      <p:sp>
        <p:nvSpPr>
          <p:cNvPr id="80" name="矩形 79"/>
          <p:cNvSpPr/>
          <p:nvPr/>
        </p:nvSpPr>
        <p:spPr bwMode="auto">
          <a:xfrm>
            <a:off x="3553608" y="4284882"/>
            <a:ext cx="2611344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/>
          <a:lstStyle/>
          <a:p>
            <a:pPr algn="ctr" defTabSz="91353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XVR5104HS-X1</a:t>
            </a:r>
          </a:p>
        </p:txBody>
      </p:sp>
      <p:sp>
        <p:nvSpPr>
          <p:cNvPr id="81" name="矩形 80"/>
          <p:cNvSpPr/>
          <p:nvPr/>
        </p:nvSpPr>
        <p:spPr bwMode="auto">
          <a:xfrm>
            <a:off x="913986" y="4284882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/>
          <a:lstStyle/>
          <a:p>
            <a:pPr algn="ctr" defTabSz="91353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2" name="矩形 81"/>
          <p:cNvSpPr/>
          <p:nvPr/>
        </p:nvSpPr>
        <p:spPr bwMode="auto">
          <a:xfrm>
            <a:off x="8084572" y="4284882"/>
            <a:ext cx="3524679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/>
          <a:lstStyle/>
          <a:p>
            <a:pPr algn="ctr" defTabSz="91353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HFW1200RP-0360B-S4</a:t>
            </a:r>
          </a:p>
        </p:txBody>
      </p:sp>
      <p:sp>
        <p:nvSpPr>
          <p:cNvPr id="83" name="矩形 82"/>
          <p:cNvSpPr/>
          <p:nvPr/>
        </p:nvSpPr>
        <p:spPr bwMode="auto">
          <a:xfrm>
            <a:off x="2114299" y="4284882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/>
          <a:lstStyle/>
          <a:p>
            <a:pPr algn="ctr" defTabSz="91353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KIT</a:t>
            </a:r>
          </a:p>
        </p:txBody>
      </p:sp>
      <p:cxnSp>
        <p:nvCxnSpPr>
          <p:cNvPr id="84" name="直接连接符 83"/>
          <p:cNvCxnSpPr/>
          <p:nvPr/>
        </p:nvCxnSpPr>
        <p:spPr bwMode="auto">
          <a:xfrm flipH="1">
            <a:off x="1761695" y="4644882"/>
            <a:ext cx="22489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5" name="TextBox 26"/>
          <p:cNvSpPr txBox="1"/>
          <p:nvPr/>
        </p:nvSpPr>
        <p:spPr>
          <a:xfrm>
            <a:off x="4200099" y="5737498"/>
            <a:ext cx="1527493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Storage Model:</a:t>
            </a:r>
            <a:br>
              <a:rPr lang="en-US" altLang="zh-CN" sz="1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altLang="zh-CN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NVR Series</a:t>
            </a:r>
          </a:p>
          <a:p>
            <a:r>
              <a:rPr lang="en-US" altLang="zh-CN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HCVR Series</a:t>
            </a:r>
          </a:p>
          <a:p>
            <a:endParaRPr lang="en-US" altLang="zh-CN" sz="14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altLang="zh-CN" sz="1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endParaRPr lang="en-US" altLang="zh-CN" sz="14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91" name="组合 90"/>
          <p:cNvGrpSpPr/>
          <p:nvPr/>
        </p:nvGrpSpPr>
        <p:grpSpPr>
          <a:xfrm>
            <a:off x="4884844" y="5004658"/>
            <a:ext cx="90000" cy="732840"/>
            <a:chOff x="2686859" y="2857598"/>
            <a:chExt cx="90000" cy="732840"/>
          </a:xfrm>
        </p:grpSpPr>
        <p:cxnSp>
          <p:nvCxnSpPr>
            <p:cNvPr id="92" name="直接连接符 91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1" name="椭圆 120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/>
            <a:lstStyle/>
            <a:p>
              <a:pPr defTabSz="91353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46" name="TextBox 29"/>
          <p:cNvSpPr txBox="1"/>
          <p:nvPr/>
        </p:nvSpPr>
        <p:spPr>
          <a:xfrm>
            <a:off x="6363948" y="5706443"/>
            <a:ext cx="318583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Camera Numbers:</a:t>
            </a:r>
          </a:p>
          <a:p>
            <a:r>
              <a:rPr lang="en-US" altLang="zh-CN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2:two cameras</a:t>
            </a:r>
          </a:p>
          <a:p>
            <a:r>
              <a:rPr lang="en-US" altLang="zh-CN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4:four cameras</a:t>
            </a:r>
          </a:p>
          <a:p>
            <a:r>
              <a:rPr lang="en-US" altLang="zh-CN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8:eight cameras</a:t>
            </a:r>
          </a:p>
          <a:p>
            <a:endParaRPr lang="en-US" altLang="zh-CN" sz="14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altLang="zh-CN" sz="14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altLang="zh-CN" sz="14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47" name="组合 146"/>
          <p:cNvGrpSpPr/>
          <p:nvPr/>
        </p:nvGrpSpPr>
        <p:grpSpPr>
          <a:xfrm>
            <a:off x="7148134" y="5006252"/>
            <a:ext cx="90000" cy="732840"/>
            <a:chOff x="2686859" y="2857598"/>
            <a:chExt cx="90000" cy="732840"/>
          </a:xfrm>
        </p:grpSpPr>
        <p:cxnSp>
          <p:nvCxnSpPr>
            <p:cNvPr id="148" name="直接连接符 147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9" name="椭圆 148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/>
            <a:lstStyle/>
            <a:p>
              <a:pPr defTabSz="91353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50" name="组合 149"/>
          <p:cNvGrpSpPr/>
          <p:nvPr/>
        </p:nvGrpSpPr>
        <p:grpSpPr>
          <a:xfrm>
            <a:off x="9921327" y="5005099"/>
            <a:ext cx="90000" cy="732840"/>
            <a:chOff x="2686859" y="2857598"/>
            <a:chExt cx="90000" cy="732840"/>
          </a:xfrm>
        </p:grpSpPr>
        <p:cxnSp>
          <p:nvCxnSpPr>
            <p:cNvPr id="151" name="直接连接符 150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2" name="椭圆 151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/>
            <a:lstStyle/>
            <a:p>
              <a:pPr defTabSz="91353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53" name="矩形 152"/>
          <p:cNvSpPr/>
          <p:nvPr/>
        </p:nvSpPr>
        <p:spPr bwMode="auto">
          <a:xfrm>
            <a:off x="6782006" y="4284882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/>
          <a:lstStyle/>
          <a:p>
            <a:pPr algn="ctr" defTabSz="91353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4" name="TextBox 29"/>
          <p:cNvSpPr txBox="1"/>
          <p:nvPr/>
        </p:nvSpPr>
        <p:spPr>
          <a:xfrm>
            <a:off x="9411423" y="5709484"/>
            <a:ext cx="1891320" cy="736840"/>
          </a:xfrm>
          <a:prstGeom prst="rect">
            <a:avLst/>
          </a:prstGeom>
          <a:noFill/>
        </p:spPr>
        <p:txBody>
          <a:bodyPr wrap="square" lIns="89636" tIns="44817" rIns="89636" bIns="44817" rtlCol="0">
            <a:spAutoFit/>
          </a:bodyPr>
          <a:lstStyle>
            <a:defPPr>
              <a:defRPr lang="zh-CN"/>
            </a:defPPr>
            <a:lvl1pPr>
              <a:defRPr sz="1200" b="1">
                <a:solidFill>
                  <a:srgbClr val="194BA5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it-IT" altLang="zh-CN" sz="14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</a:rPr>
              <a:t>Camera Model:</a:t>
            </a:r>
          </a:p>
          <a:p>
            <a:r>
              <a:rPr lang="it-IT" altLang="zh-CN" sz="1400" b="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</a:rPr>
              <a:t>IPC Series</a:t>
            </a:r>
          </a:p>
          <a:p>
            <a:r>
              <a:rPr lang="it-IT" altLang="zh-CN" sz="1400" b="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</a:rPr>
              <a:t>HDCVI Series</a:t>
            </a:r>
          </a:p>
        </p:txBody>
      </p:sp>
      <p:sp>
        <p:nvSpPr>
          <p:cNvPr id="155" name="矩形 154"/>
          <p:cNvSpPr/>
          <p:nvPr/>
        </p:nvSpPr>
        <p:spPr>
          <a:xfrm>
            <a:off x="3064263" y="4405843"/>
            <a:ext cx="300082" cy="4473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307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/</a:t>
            </a:r>
            <a:endParaRPr lang="zh-CN" altLang="en-US" sz="2307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6" name="矩形 155"/>
          <p:cNvSpPr/>
          <p:nvPr/>
        </p:nvSpPr>
        <p:spPr>
          <a:xfrm>
            <a:off x="6292661" y="4405843"/>
            <a:ext cx="300082" cy="4473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307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/</a:t>
            </a:r>
            <a:endParaRPr lang="zh-CN" altLang="en-US" sz="2307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57" name="直接连接符 156"/>
          <p:cNvCxnSpPr/>
          <p:nvPr/>
        </p:nvCxnSpPr>
        <p:spPr bwMode="auto">
          <a:xfrm flipH="1">
            <a:off x="7731971" y="4644882"/>
            <a:ext cx="22489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9867753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zh-CN" dirty="0"/>
              <a:t>ATM</a:t>
            </a:r>
            <a:r>
              <a:rPr lang="zh-CN" altLang="en-US" dirty="0"/>
              <a:t> </a:t>
            </a:r>
            <a:r>
              <a:rPr lang="en-US" altLang="zh-CN" dirty="0"/>
              <a:t>DVR/NVR</a:t>
            </a:r>
            <a:endParaRPr lang="zh-CN" altLang="en-US" dirty="0"/>
          </a:p>
        </p:txBody>
      </p:sp>
      <p:grpSp>
        <p:nvGrpSpPr>
          <p:cNvPr id="151" name="组合 150">
            <a:extLst>
              <a:ext uri="{FF2B5EF4-FFF2-40B4-BE49-F238E27FC236}">
                <a16:creationId xmlns:a16="http://schemas.microsoft.com/office/drawing/2014/main" id="{E6ED25C0-735A-42F9-A43F-34824875572C}"/>
              </a:ext>
            </a:extLst>
          </p:cNvPr>
          <p:cNvGrpSpPr/>
          <p:nvPr/>
        </p:nvGrpSpPr>
        <p:grpSpPr>
          <a:xfrm>
            <a:off x="5120501" y="2876242"/>
            <a:ext cx="90000" cy="456285"/>
            <a:chOff x="2877841" y="1508514"/>
            <a:chExt cx="67500" cy="342214"/>
          </a:xfrm>
        </p:grpSpPr>
        <p:cxnSp>
          <p:nvCxnSpPr>
            <p:cNvPr id="152" name="直接连接符 151">
              <a:extLst>
                <a:ext uri="{FF2B5EF4-FFF2-40B4-BE49-F238E27FC236}">
                  <a16:creationId xmlns:a16="http://schemas.microsoft.com/office/drawing/2014/main" id="{1F4FDFE2-D731-4B2E-B7BF-3647D35BE51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911591" y="1508514"/>
              <a:ext cx="0" cy="27114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3" name="椭圆 152">
              <a:extLst>
                <a:ext uri="{FF2B5EF4-FFF2-40B4-BE49-F238E27FC236}">
                  <a16:creationId xmlns:a16="http://schemas.microsoft.com/office/drawing/2014/main" id="{6F5A3C4E-6F56-4B29-A20A-4DC79C57797A}"/>
                </a:ext>
              </a:extLst>
            </p:cNvPr>
            <p:cNvSpPr/>
            <p:nvPr/>
          </p:nvSpPr>
          <p:spPr bwMode="auto">
            <a:xfrm>
              <a:off x="2877841" y="1783228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154" name="组合 153">
            <a:extLst>
              <a:ext uri="{FF2B5EF4-FFF2-40B4-BE49-F238E27FC236}">
                <a16:creationId xmlns:a16="http://schemas.microsoft.com/office/drawing/2014/main" id="{8452D3D0-6686-4426-AD19-D205905EAD4D}"/>
              </a:ext>
            </a:extLst>
          </p:cNvPr>
          <p:cNvGrpSpPr/>
          <p:nvPr/>
        </p:nvGrpSpPr>
        <p:grpSpPr>
          <a:xfrm>
            <a:off x="5984597" y="2876242"/>
            <a:ext cx="90000" cy="1860983"/>
            <a:chOff x="2877841" y="1508514"/>
            <a:chExt cx="67500" cy="1395737"/>
          </a:xfrm>
        </p:grpSpPr>
        <p:cxnSp>
          <p:nvCxnSpPr>
            <p:cNvPr id="155" name="直接连接符 154">
              <a:extLst>
                <a:ext uri="{FF2B5EF4-FFF2-40B4-BE49-F238E27FC236}">
                  <a16:creationId xmlns:a16="http://schemas.microsoft.com/office/drawing/2014/main" id="{9AB8EE03-97ED-4A49-A298-A96434B7FCC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911591" y="1508514"/>
              <a:ext cx="0" cy="136896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6" name="椭圆 155">
              <a:extLst>
                <a:ext uri="{FF2B5EF4-FFF2-40B4-BE49-F238E27FC236}">
                  <a16:creationId xmlns:a16="http://schemas.microsoft.com/office/drawing/2014/main" id="{27440088-AC15-42B5-BCB3-9F253130A7DF}"/>
                </a:ext>
              </a:extLst>
            </p:cNvPr>
            <p:cNvSpPr/>
            <p:nvPr/>
          </p:nvSpPr>
          <p:spPr bwMode="auto">
            <a:xfrm>
              <a:off x="2877841" y="2836751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157" name="组合 156">
            <a:extLst>
              <a:ext uri="{FF2B5EF4-FFF2-40B4-BE49-F238E27FC236}">
                <a16:creationId xmlns:a16="http://schemas.microsoft.com/office/drawing/2014/main" id="{AF223012-1B13-4E53-857F-C3606FFF1691}"/>
              </a:ext>
            </a:extLst>
          </p:cNvPr>
          <p:cNvGrpSpPr/>
          <p:nvPr/>
        </p:nvGrpSpPr>
        <p:grpSpPr>
          <a:xfrm>
            <a:off x="7093876" y="2876242"/>
            <a:ext cx="90000" cy="456285"/>
            <a:chOff x="2877841" y="1508514"/>
            <a:chExt cx="67500" cy="342214"/>
          </a:xfrm>
        </p:grpSpPr>
        <p:cxnSp>
          <p:nvCxnSpPr>
            <p:cNvPr id="158" name="直接连接符 157">
              <a:extLst>
                <a:ext uri="{FF2B5EF4-FFF2-40B4-BE49-F238E27FC236}">
                  <a16:creationId xmlns:a16="http://schemas.microsoft.com/office/drawing/2014/main" id="{E21E91B7-3C57-4DB1-B7E1-CD672B54E9B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913204" y="1508514"/>
              <a:ext cx="0" cy="27114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9" name="椭圆 158">
              <a:extLst>
                <a:ext uri="{FF2B5EF4-FFF2-40B4-BE49-F238E27FC236}">
                  <a16:creationId xmlns:a16="http://schemas.microsoft.com/office/drawing/2014/main" id="{71E7CDFB-BD11-45D1-9577-0B2E2B4294C7}"/>
                </a:ext>
              </a:extLst>
            </p:cNvPr>
            <p:cNvSpPr/>
            <p:nvPr/>
          </p:nvSpPr>
          <p:spPr bwMode="auto">
            <a:xfrm>
              <a:off x="2877841" y="1783228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57" name="矩形 56">
            <a:extLst>
              <a:ext uri="{FF2B5EF4-FFF2-40B4-BE49-F238E27FC236}">
                <a16:creationId xmlns:a16="http://schemas.microsoft.com/office/drawing/2014/main" id="{404E96A2-3072-44F5-9924-7D003ECE2A6B}"/>
              </a:ext>
            </a:extLst>
          </p:cNvPr>
          <p:cNvSpPr/>
          <p:nvPr/>
        </p:nvSpPr>
        <p:spPr bwMode="auto">
          <a:xfrm>
            <a:off x="5652735" y="2162875"/>
            <a:ext cx="753725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9" name="矩形 58">
            <a:extLst>
              <a:ext uri="{FF2B5EF4-FFF2-40B4-BE49-F238E27FC236}">
                <a16:creationId xmlns:a16="http://schemas.microsoft.com/office/drawing/2014/main" id="{F23985B4-16FE-465A-BE98-3142043E8E96}"/>
              </a:ext>
            </a:extLst>
          </p:cNvPr>
          <p:cNvSpPr/>
          <p:nvPr/>
        </p:nvSpPr>
        <p:spPr bwMode="auto">
          <a:xfrm>
            <a:off x="6746672" y="2162875"/>
            <a:ext cx="753725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0" name="矩形 59">
            <a:extLst>
              <a:ext uri="{FF2B5EF4-FFF2-40B4-BE49-F238E27FC236}">
                <a16:creationId xmlns:a16="http://schemas.microsoft.com/office/drawing/2014/main" id="{2E115032-A267-4665-83C9-0629A4AB7B25}"/>
              </a:ext>
            </a:extLst>
          </p:cNvPr>
          <p:cNvSpPr/>
          <p:nvPr/>
        </p:nvSpPr>
        <p:spPr bwMode="auto">
          <a:xfrm>
            <a:off x="8568972" y="2162875"/>
            <a:ext cx="753725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3" name="矩形 62">
            <a:extLst>
              <a:ext uri="{FF2B5EF4-FFF2-40B4-BE49-F238E27FC236}">
                <a16:creationId xmlns:a16="http://schemas.microsoft.com/office/drawing/2014/main" id="{A2A1F419-554E-4EBB-BD37-1B20944A86C3}"/>
              </a:ext>
            </a:extLst>
          </p:cNvPr>
          <p:cNvSpPr/>
          <p:nvPr/>
        </p:nvSpPr>
        <p:spPr bwMode="auto">
          <a:xfrm>
            <a:off x="2913963" y="2162875"/>
            <a:ext cx="753725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04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4" name="矩形 63">
            <a:extLst>
              <a:ext uri="{FF2B5EF4-FFF2-40B4-BE49-F238E27FC236}">
                <a16:creationId xmlns:a16="http://schemas.microsoft.com/office/drawing/2014/main" id="{44BB783F-1AAE-4430-AB97-CB07A772C727}"/>
              </a:ext>
            </a:extLst>
          </p:cNvPr>
          <p:cNvSpPr/>
          <p:nvPr/>
        </p:nvSpPr>
        <p:spPr bwMode="auto">
          <a:xfrm>
            <a:off x="695784" y="2162875"/>
            <a:ext cx="753725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</a:t>
            </a:r>
            <a:endParaRPr lang="zh-CN" altLang="en-US" sz="2200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65" name="矩形 64">
            <a:extLst>
              <a:ext uri="{FF2B5EF4-FFF2-40B4-BE49-F238E27FC236}">
                <a16:creationId xmlns:a16="http://schemas.microsoft.com/office/drawing/2014/main" id="{22B0CD57-3B3F-4DF5-B40C-AF20E293C371}"/>
              </a:ext>
            </a:extLst>
          </p:cNvPr>
          <p:cNvSpPr/>
          <p:nvPr/>
        </p:nvSpPr>
        <p:spPr bwMode="auto">
          <a:xfrm>
            <a:off x="3826887" y="2162875"/>
            <a:ext cx="753725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04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66" name="直接连接符 65">
            <a:extLst>
              <a:ext uri="{FF2B5EF4-FFF2-40B4-BE49-F238E27FC236}">
                <a16:creationId xmlns:a16="http://schemas.microsoft.com/office/drawing/2014/main" id="{D5FAFF0B-06E9-4C34-9ECD-F6A97CFD5FEE}"/>
              </a:ext>
            </a:extLst>
          </p:cNvPr>
          <p:cNvCxnSpPr>
            <a:cxnSpLocks/>
          </p:cNvCxnSpPr>
          <p:nvPr/>
        </p:nvCxnSpPr>
        <p:spPr bwMode="auto">
          <a:xfrm flipV="1">
            <a:off x="1545699" y="2529744"/>
            <a:ext cx="233136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7" name="矩形 66">
            <a:extLst>
              <a:ext uri="{FF2B5EF4-FFF2-40B4-BE49-F238E27FC236}">
                <a16:creationId xmlns:a16="http://schemas.microsoft.com/office/drawing/2014/main" id="{DDE81126-6BBE-4869-83CC-FC46FB92A87E}"/>
              </a:ext>
            </a:extLst>
          </p:cNvPr>
          <p:cNvSpPr/>
          <p:nvPr/>
        </p:nvSpPr>
        <p:spPr bwMode="auto">
          <a:xfrm>
            <a:off x="1846388" y="2162875"/>
            <a:ext cx="917899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HCVR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8" name="矩形 67">
            <a:extLst>
              <a:ext uri="{FF2B5EF4-FFF2-40B4-BE49-F238E27FC236}">
                <a16:creationId xmlns:a16="http://schemas.microsoft.com/office/drawing/2014/main" id="{7346E2D2-07F2-4663-A6D4-0A97E48C859B}"/>
              </a:ext>
            </a:extLst>
          </p:cNvPr>
          <p:cNvSpPr/>
          <p:nvPr/>
        </p:nvSpPr>
        <p:spPr bwMode="auto">
          <a:xfrm>
            <a:off x="4739811" y="2162875"/>
            <a:ext cx="753725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70" name="直接连接符 69">
            <a:extLst>
              <a:ext uri="{FF2B5EF4-FFF2-40B4-BE49-F238E27FC236}">
                <a16:creationId xmlns:a16="http://schemas.microsoft.com/office/drawing/2014/main" id="{5BC41709-6434-426F-BB18-33E40221DE2A}"/>
              </a:ext>
            </a:extLst>
          </p:cNvPr>
          <p:cNvCxnSpPr>
            <a:cxnSpLocks/>
          </p:cNvCxnSpPr>
          <p:nvPr/>
        </p:nvCxnSpPr>
        <p:spPr bwMode="auto">
          <a:xfrm flipV="1">
            <a:off x="6470687" y="2529744"/>
            <a:ext cx="233136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72" name="组合 71">
            <a:extLst>
              <a:ext uri="{FF2B5EF4-FFF2-40B4-BE49-F238E27FC236}">
                <a16:creationId xmlns:a16="http://schemas.microsoft.com/office/drawing/2014/main" id="{5C6FE37C-429D-4814-A6FD-A8562F402C44}"/>
              </a:ext>
            </a:extLst>
          </p:cNvPr>
          <p:cNvGrpSpPr/>
          <p:nvPr/>
        </p:nvGrpSpPr>
        <p:grpSpPr>
          <a:xfrm>
            <a:off x="1058300" y="2879757"/>
            <a:ext cx="94216" cy="725540"/>
            <a:chOff x="2686859" y="2864898"/>
            <a:chExt cx="90000" cy="725540"/>
          </a:xfrm>
        </p:grpSpPr>
        <p:cxnSp>
          <p:nvCxnSpPr>
            <p:cNvPr id="73" name="直接连接符 72">
              <a:extLst>
                <a:ext uri="{FF2B5EF4-FFF2-40B4-BE49-F238E27FC236}">
                  <a16:creationId xmlns:a16="http://schemas.microsoft.com/office/drawing/2014/main" id="{2DC5DF25-7E0B-4F87-ADD0-17AFD5F5724C}"/>
                </a:ext>
              </a:extLst>
            </p:cNvPr>
            <p:cNvCxnSpPr/>
            <p:nvPr/>
          </p:nvCxnSpPr>
          <p:spPr bwMode="auto">
            <a:xfrm>
              <a:off x="2731859" y="28648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4" name="椭圆 73">
              <a:extLst>
                <a:ext uri="{FF2B5EF4-FFF2-40B4-BE49-F238E27FC236}">
                  <a16:creationId xmlns:a16="http://schemas.microsoft.com/office/drawing/2014/main" id="{3C28BE05-8F0E-47C9-82B2-30C2E05CA17D}"/>
                </a:ext>
              </a:extLst>
            </p:cNvPr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75" name="TextBox 69">
            <a:extLst>
              <a:ext uri="{FF2B5EF4-FFF2-40B4-BE49-F238E27FC236}">
                <a16:creationId xmlns:a16="http://schemas.microsoft.com/office/drawing/2014/main" id="{DAB0E62F-A542-454D-A4B3-7B562D93EA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433" y="3621815"/>
            <a:ext cx="1290988" cy="500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Brand</a:t>
            </a: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: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DH: Dahua</a:t>
            </a:r>
            <a:endParaRPr lang="zh-CN" altLang="en-US" sz="14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6" name="TextBox 69">
            <a:extLst>
              <a:ext uri="{FF2B5EF4-FFF2-40B4-BE49-F238E27FC236}">
                <a16:creationId xmlns:a16="http://schemas.microsoft.com/office/drawing/2014/main" id="{064F07F3-010F-4C8C-83EC-8C04958C65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9809" y="3571091"/>
            <a:ext cx="1601440" cy="1146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US" altLang="zh-CN" sz="1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Type</a:t>
            </a:r>
            <a:r>
              <a:rPr lang="en-US" altLang="zh-CN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HCVR: HDCVI DVR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DVR: DVR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NVR: NVR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XVR</a:t>
            </a:r>
            <a:r>
              <a:rPr lang="zh-CN" altLang="en-US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：</a:t>
            </a:r>
            <a:r>
              <a:rPr lang="en-US" altLang="zh-CN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XVR</a:t>
            </a:r>
          </a:p>
        </p:txBody>
      </p:sp>
      <p:grpSp>
        <p:nvGrpSpPr>
          <p:cNvPr id="79" name="组合 78">
            <a:extLst>
              <a:ext uri="{FF2B5EF4-FFF2-40B4-BE49-F238E27FC236}">
                <a16:creationId xmlns:a16="http://schemas.microsoft.com/office/drawing/2014/main" id="{FE58D05C-AB8B-4EA0-8455-90F1A51ED6F5}"/>
              </a:ext>
            </a:extLst>
          </p:cNvPr>
          <p:cNvGrpSpPr/>
          <p:nvPr/>
        </p:nvGrpSpPr>
        <p:grpSpPr>
          <a:xfrm>
            <a:off x="8944665" y="2876242"/>
            <a:ext cx="90000" cy="456285"/>
            <a:chOff x="2877841" y="1508514"/>
            <a:chExt cx="67500" cy="342214"/>
          </a:xfrm>
        </p:grpSpPr>
        <p:cxnSp>
          <p:nvCxnSpPr>
            <p:cNvPr id="80" name="直接连接符 79">
              <a:extLst>
                <a:ext uri="{FF2B5EF4-FFF2-40B4-BE49-F238E27FC236}">
                  <a16:creationId xmlns:a16="http://schemas.microsoft.com/office/drawing/2014/main" id="{D42D6EC9-81C4-4787-AB4E-6D6F2202CBE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911591" y="1508514"/>
              <a:ext cx="0" cy="27114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1" name="椭圆 80">
              <a:extLst>
                <a:ext uri="{FF2B5EF4-FFF2-40B4-BE49-F238E27FC236}">
                  <a16:creationId xmlns:a16="http://schemas.microsoft.com/office/drawing/2014/main" id="{36DE0A5E-A651-49BB-8E42-95D07B3A088E}"/>
                </a:ext>
              </a:extLst>
            </p:cNvPr>
            <p:cNvSpPr/>
            <p:nvPr/>
          </p:nvSpPr>
          <p:spPr bwMode="auto">
            <a:xfrm>
              <a:off x="2877841" y="1783228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85" name="组合 84">
            <a:extLst>
              <a:ext uri="{FF2B5EF4-FFF2-40B4-BE49-F238E27FC236}">
                <a16:creationId xmlns:a16="http://schemas.microsoft.com/office/drawing/2014/main" id="{FE58D05C-AB8B-4EA0-8455-90F1A51ED6F5}"/>
              </a:ext>
            </a:extLst>
          </p:cNvPr>
          <p:cNvGrpSpPr/>
          <p:nvPr/>
        </p:nvGrpSpPr>
        <p:grpSpPr>
          <a:xfrm>
            <a:off x="3248448" y="2877498"/>
            <a:ext cx="90000" cy="456285"/>
            <a:chOff x="2877841" y="1508514"/>
            <a:chExt cx="67500" cy="342214"/>
          </a:xfrm>
        </p:grpSpPr>
        <p:cxnSp>
          <p:nvCxnSpPr>
            <p:cNvPr id="86" name="直接连接符 85">
              <a:extLst>
                <a:ext uri="{FF2B5EF4-FFF2-40B4-BE49-F238E27FC236}">
                  <a16:creationId xmlns:a16="http://schemas.microsoft.com/office/drawing/2014/main" id="{D42D6EC9-81C4-4787-AB4E-6D6F2202CBE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911591" y="1508514"/>
              <a:ext cx="0" cy="27114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7" name="椭圆 86">
              <a:extLst>
                <a:ext uri="{FF2B5EF4-FFF2-40B4-BE49-F238E27FC236}">
                  <a16:creationId xmlns:a16="http://schemas.microsoft.com/office/drawing/2014/main" id="{36DE0A5E-A651-49BB-8E42-95D07B3A088E}"/>
                </a:ext>
              </a:extLst>
            </p:cNvPr>
            <p:cNvSpPr/>
            <p:nvPr/>
          </p:nvSpPr>
          <p:spPr bwMode="auto">
            <a:xfrm>
              <a:off x="2877841" y="1783228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91" name="TextBox 90"/>
          <p:cNvSpPr txBox="1"/>
          <p:nvPr/>
        </p:nvSpPr>
        <p:spPr>
          <a:xfrm>
            <a:off x="2886078" y="3277610"/>
            <a:ext cx="13229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Channel:</a:t>
            </a:r>
          </a:p>
          <a:p>
            <a:pPr>
              <a:spcBef>
                <a:spcPct val="0"/>
              </a:spcBef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04=4ch</a:t>
            </a:r>
          </a:p>
          <a:p>
            <a:pPr>
              <a:spcBef>
                <a:spcPct val="0"/>
              </a:spcBef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08=8ch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3529478" y="3967531"/>
            <a:ext cx="2086468" cy="1179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Compression</a:t>
            </a:r>
            <a:r>
              <a:rPr lang="en-US" altLang="zh-CN" sz="1467" b="1" dirty="0"/>
              <a:t>:</a:t>
            </a:r>
          </a:p>
          <a:p>
            <a:pPr>
              <a:spcBef>
                <a:spcPct val="0"/>
              </a:spcBef>
            </a:pPr>
            <a:r>
              <a:rPr lang="en-US" altLang="zh-CN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04:H.264/MPEG</a:t>
            </a:r>
          </a:p>
          <a:p>
            <a:pPr>
              <a:spcBef>
                <a:spcPct val="0"/>
              </a:spcBef>
            </a:pPr>
            <a:r>
              <a:rPr lang="en-US" altLang="zh-CN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(HCVR support H.264H)</a:t>
            </a:r>
          </a:p>
          <a:p>
            <a:pPr>
              <a:spcBef>
                <a:spcPct val="0"/>
              </a:spcBef>
            </a:pPr>
            <a:r>
              <a:rPr lang="en-US" altLang="zh-CN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05</a:t>
            </a:r>
            <a:r>
              <a:rPr lang="zh-CN" altLang="en-US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：</a:t>
            </a:r>
            <a:r>
              <a:rPr lang="en-US" altLang="zh-CN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H.265</a:t>
            </a:r>
          </a:p>
          <a:p>
            <a:pPr>
              <a:spcBef>
                <a:spcPct val="0"/>
              </a:spcBef>
            </a:pPr>
            <a:endParaRPr lang="zh-CN" altLang="en-US" sz="14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文泉驿微米黑" charset="-122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4800225" y="3363436"/>
            <a:ext cx="915107" cy="533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Series</a:t>
            </a:r>
            <a:r>
              <a:rPr lang="en-US" altLang="zh-CN" sz="1467" b="1" dirty="0"/>
              <a:t>:</a:t>
            </a:r>
          </a:p>
          <a:p>
            <a:pPr>
              <a:spcBef>
                <a:spcPct val="0"/>
              </a:spcBef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A: ATM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5532966" y="4701527"/>
            <a:ext cx="19736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Resolution</a:t>
            </a:r>
            <a:r>
              <a:rPr lang="en-US" altLang="zh-CN" sz="1400" b="1" dirty="0"/>
              <a:t>:</a:t>
            </a:r>
          </a:p>
          <a:p>
            <a:pPr>
              <a:spcBef>
                <a:spcPct val="0"/>
              </a:spcBef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S: 2HDD </a:t>
            </a:r>
          </a:p>
          <a:p>
            <a:pPr>
              <a:spcBef>
                <a:spcPct val="0"/>
              </a:spcBef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 = CIF</a:t>
            </a:r>
          </a:p>
          <a:p>
            <a:pPr>
              <a:spcBef>
                <a:spcPct val="0"/>
              </a:spcBef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 = D1 and above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G: Customized</a:t>
            </a:r>
          </a:p>
          <a:p>
            <a:pPr>
              <a:spcBef>
                <a:spcPct val="0"/>
              </a:spcBef>
            </a:pPr>
            <a:endParaRPr lang="en-US" altLang="zh-CN" sz="14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文泉驿微米黑" charset="-122"/>
            </a:endParaRPr>
          </a:p>
        </p:txBody>
      </p:sp>
      <p:grpSp>
        <p:nvGrpSpPr>
          <p:cNvPr id="98" name="组合 97">
            <a:extLst>
              <a:ext uri="{FF2B5EF4-FFF2-40B4-BE49-F238E27FC236}">
                <a16:creationId xmlns:a16="http://schemas.microsoft.com/office/drawing/2014/main" id="{FE58D05C-AB8B-4EA0-8455-90F1A51ED6F5}"/>
              </a:ext>
            </a:extLst>
          </p:cNvPr>
          <p:cNvGrpSpPr/>
          <p:nvPr/>
        </p:nvGrpSpPr>
        <p:grpSpPr>
          <a:xfrm>
            <a:off x="4256405" y="2914095"/>
            <a:ext cx="90000" cy="937007"/>
            <a:chOff x="2954357" y="1535962"/>
            <a:chExt cx="67500" cy="702755"/>
          </a:xfrm>
        </p:grpSpPr>
        <p:cxnSp>
          <p:nvCxnSpPr>
            <p:cNvPr id="99" name="直接连接符 98">
              <a:extLst>
                <a:ext uri="{FF2B5EF4-FFF2-40B4-BE49-F238E27FC236}">
                  <a16:creationId xmlns:a16="http://schemas.microsoft.com/office/drawing/2014/main" id="{D42D6EC9-81C4-4787-AB4E-6D6F2202CBE9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973714" y="1535962"/>
              <a:ext cx="14393" cy="63525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2" name="椭圆 101">
              <a:extLst>
                <a:ext uri="{FF2B5EF4-FFF2-40B4-BE49-F238E27FC236}">
                  <a16:creationId xmlns:a16="http://schemas.microsoft.com/office/drawing/2014/main" id="{36DE0A5E-A651-49BB-8E42-95D07B3A088E}"/>
                </a:ext>
              </a:extLst>
            </p:cNvPr>
            <p:cNvSpPr/>
            <p:nvPr/>
          </p:nvSpPr>
          <p:spPr bwMode="auto">
            <a:xfrm>
              <a:off x="2954357" y="2171217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113" name="TextBox 112"/>
          <p:cNvSpPr txBox="1"/>
          <p:nvPr/>
        </p:nvSpPr>
        <p:spPr>
          <a:xfrm>
            <a:off x="6635254" y="3332527"/>
            <a:ext cx="16731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Size:</a:t>
            </a:r>
          </a:p>
          <a:p>
            <a:pPr>
              <a:spcBef>
                <a:spcPct val="0"/>
              </a:spcBef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U: 5.6 inch LCD</a:t>
            </a:r>
          </a:p>
          <a:p>
            <a:pPr>
              <a:spcBef>
                <a:spcPct val="0"/>
              </a:spcBef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V: 7 inch </a:t>
            </a: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LCD</a:t>
            </a:r>
            <a:endParaRPr lang="zh-CN" altLang="en-US" sz="14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文泉驿微米黑" charset="-122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8698629" y="3332527"/>
            <a:ext cx="853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LCD:</a:t>
            </a:r>
          </a:p>
          <a:p>
            <a:pPr>
              <a:spcBef>
                <a:spcPct val="0"/>
              </a:spcBef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D: LCD</a:t>
            </a:r>
          </a:p>
        </p:txBody>
      </p:sp>
      <p:sp>
        <p:nvSpPr>
          <p:cNvPr id="83" name="矩形 82">
            <a:extLst>
              <a:ext uri="{FF2B5EF4-FFF2-40B4-BE49-F238E27FC236}">
                <a16:creationId xmlns:a16="http://schemas.microsoft.com/office/drawing/2014/main" id="{2E115032-A267-4665-83C9-0629A4AB7B25}"/>
              </a:ext>
            </a:extLst>
          </p:cNvPr>
          <p:cNvSpPr/>
          <p:nvPr/>
        </p:nvSpPr>
        <p:spPr bwMode="auto">
          <a:xfrm>
            <a:off x="7671108" y="2162875"/>
            <a:ext cx="753725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89" name="组合 88">
            <a:extLst>
              <a:ext uri="{FF2B5EF4-FFF2-40B4-BE49-F238E27FC236}">
                <a16:creationId xmlns:a16="http://schemas.microsoft.com/office/drawing/2014/main" id="{AF223012-1B13-4E53-857F-C3606FFF1691}"/>
              </a:ext>
            </a:extLst>
          </p:cNvPr>
          <p:cNvGrpSpPr/>
          <p:nvPr/>
        </p:nvGrpSpPr>
        <p:grpSpPr>
          <a:xfrm>
            <a:off x="9986721" y="2867230"/>
            <a:ext cx="90000" cy="456285"/>
            <a:chOff x="2877841" y="1508514"/>
            <a:chExt cx="67500" cy="342214"/>
          </a:xfrm>
        </p:grpSpPr>
        <p:cxnSp>
          <p:nvCxnSpPr>
            <p:cNvPr id="90" name="直接连接符 89">
              <a:extLst>
                <a:ext uri="{FF2B5EF4-FFF2-40B4-BE49-F238E27FC236}">
                  <a16:creationId xmlns:a16="http://schemas.microsoft.com/office/drawing/2014/main" id="{E21E91B7-3C57-4DB1-B7E1-CD672B54E9B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913204" y="1508514"/>
              <a:ext cx="0" cy="27114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3" name="椭圆 92">
              <a:extLst>
                <a:ext uri="{FF2B5EF4-FFF2-40B4-BE49-F238E27FC236}">
                  <a16:creationId xmlns:a16="http://schemas.microsoft.com/office/drawing/2014/main" id="{71E7CDFB-BD11-45D1-9577-0B2E2B4294C7}"/>
                </a:ext>
              </a:extLst>
            </p:cNvPr>
            <p:cNvSpPr/>
            <p:nvPr/>
          </p:nvSpPr>
          <p:spPr bwMode="auto">
            <a:xfrm>
              <a:off x="2877841" y="1783228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94" name="矩形 93">
            <a:extLst>
              <a:ext uri="{FF2B5EF4-FFF2-40B4-BE49-F238E27FC236}">
                <a16:creationId xmlns:a16="http://schemas.microsoft.com/office/drawing/2014/main" id="{F23985B4-16FE-465A-BE98-3142043E8E96}"/>
              </a:ext>
            </a:extLst>
          </p:cNvPr>
          <p:cNvSpPr/>
          <p:nvPr/>
        </p:nvSpPr>
        <p:spPr bwMode="auto">
          <a:xfrm>
            <a:off x="9639518" y="2162875"/>
            <a:ext cx="753725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96" name="直接连接符 95">
            <a:extLst>
              <a:ext uri="{FF2B5EF4-FFF2-40B4-BE49-F238E27FC236}">
                <a16:creationId xmlns:a16="http://schemas.microsoft.com/office/drawing/2014/main" id="{5BC41709-6434-426F-BB18-33E40221DE2A}"/>
              </a:ext>
            </a:extLst>
          </p:cNvPr>
          <p:cNvCxnSpPr>
            <a:cxnSpLocks/>
          </p:cNvCxnSpPr>
          <p:nvPr/>
        </p:nvCxnSpPr>
        <p:spPr bwMode="auto">
          <a:xfrm flipV="1">
            <a:off x="9363532" y="2520732"/>
            <a:ext cx="233136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5" name="TextBox 112"/>
          <p:cNvSpPr txBox="1"/>
          <p:nvPr/>
        </p:nvSpPr>
        <p:spPr>
          <a:xfrm>
            <a:off x="9538509" y="3323415"/>
            <a:ext cx="26534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Extension:</a:t>
            </a:r>
          </a:p>
          <a:p>
            <a:pPr>
              <a:spcBef>
                <a:spcPct val="0"/>
              </a:spcBef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A: Only support analog input</a:t>
            </a:r>
          </a:p>
          <a:p>
            <a:pPr>
              <a:spcBef>
                <a:spcPct val="0"/>
              </a:spcBef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</a:t>
            </a:r>
            <a:r>
              <a:rPr lang="zh-CN" altLang="en-US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：</a:t>
            </a: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4ch POE</a:t>
            </a:r>
          </a:p>
          <a:p>
            <a:pPr>
              <a:spcBef>
                <a:spcPct val="0"/>
              </a:spcBef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8P</a:t>
            </a:r>
            <a:r>
              <a:rPr lang="zh-CN" altLang="en-US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：</a:t>
            </a: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8ch POE</a:t>
            </a:r>
          </a:p>
          <a:p>
            <a:pPr>
              <a:spcBef>
                <a:spcPct val="0"/>
              </a:spcBef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</a:t>
            </a:r>
            <a:r>
              <a:rPr lang="zh-CN" altLang="en-US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：</a:t>
            </a: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4G</a:t>
            </a:r>
          </a:p>
          <a:p>
            <a:pPr>
              <a:spcBef>
                <a:spcPct val="0"/>
              </a:spcBef>
            </a:pPr>
            <a:endParaRPr lang="en-US" altLang="zh-CN" sz="14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23" name="组合 122">
            <a:extLst>
              <a:ext uri="{FF2B5EF4-FFF2-40B4-BE49-F238E27FC236}">
                <a16:creationId xmlns:a16="http://schemas.microsoft.com/office/drawing/2014/main" id="{5C6FE37C-429D-4814-A6FD-A8562F402C44}"/>
              </a:ext>
            </a:extLst>
          </p:cNvPr>
          <p:cNvGrpSpPr/>
          <p:nvPr/>
        </p:nvGrpSpPr>
        <p:grpSpPr>
          <a:xfrm>
            <a:off x="2212481" y="2905666"/>
            <a:ext cx="94216" cy="725540"/>
            <a:chOff x="2686859" y="2864898"/>
            <a:chExt cx="90000" cy="725540"/>
          </a:xfrm>
        </p:grpSpPr>
        <p:cxnSp>
          <p:nvCxnSpPr>
            <p:cNvPr id="124" name="直接连接符 123">
              <a:extLst>
                <a:ext uri="{FF2B5EF4-FFF2-40B4-BE49-F238E27FC236}">
                  <a16:creationId xmlns:a16="http://schemas.microsoft.com/office/drawing/2014/main" id="{2DC5DF25-7E0B-4F87-ADD0-17AFD5F5724C}"/>
                </a:ext>
              </a:extLst>
            </p:cNvPr>
            <p:cNvCxnSpPr/>
            <p:nvPr/>
          </p:nvCxnSpPr>
          <p:spPr bwMode="auto">
            <a:xfrm>
              <a:off x="2731859" y="28648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5" name="椭圆 124">
              <a:extLst>
                <a:ext uri="{FF2B5EF4-FFF2-40B4-BE49-F238E27FC236}">
                  <a16:creationId xmlns:a16="http://schemas.microsoft.com/office/drawing/2014/main" id="{3C28BE05-8F0E-47C9-82B2-30C2E05CA17D}"/>
                </a:ext>
              </a:extLst>
            </p:cNvPr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132" name="TextBox 112"/>
          <p:cNvSpPr txBox="1"/>
          <p:nvPr/>
        </p:nvSpPr>
        <p:spPr>
          <a:xfrm>
            <a:off x="7712087" y="4863104"/>
            <a:ext cx="2084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Full channel 1080P compression</a:t>
            </a:r>
            <a:endParaRPr lang="zh-CN" altLang="en-US" sz="14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文泉驿微米黑" charset="-122"/>
            </a:endParaRPr>
          </a:p>
        </p:txBody>
      </p:sp>
      <p:grpSp>
        <p:nvGrpSpPr>
          <p:cNvPr id="136" name="组合 135">
            <a:extLst>
              <a:ext uri="{FF2B5EF4-FFF2-40B4-BE49-F238E27FC236}">
                <a16:creationId xmlns:a16="http://schemas.microsoft.com/office/drawing/2014/main" id="{8452D3D0-6686-4426-AD19-D205905EAD4D}"/>
              </a:ext>
            </a:extLst>
          </p:cNvPr>
          <p:cNvGrpSpPr/>
          <p:nvPr/>
        </p:nvGrpSpPr>
        <p:grpSpPr>
          <a:xfrm>
            <a:off x="8046644" y="2888487"/>
            <a:ext cx="90000" cy="1860983"/>
            <a:chOff x="2877841" y="1508514"/>
            <a:chExt cx="67500" cy="1395737"/>
          </a:xfrm>
        </p:grpSpPr>
        <p:cxnSp>
          <p:nvCxnSpPr>
            <p:cNvPr id="137" name="直接连接符 136">
              <a:extLst>
                <a:ext uri="{FF2B5EF4-FFF2-40B4-BE49-F238E27FC236}">
                  <a16:creationId xmlns:a16="http://schemas.microsoft.com/office/drawing/2014/main" id="{9AB8EE03-97ED-4A49-A298-A96434B7FCC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911591" y="1508514"/>
              <a:ext cx="0" cy="136896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8" name="椭圆 137">
              <a:extLst>
                <a:ext uri="{FF2B5EF4-FFF2-40B4-BE49-F238E27FC236}">
                  <a16:creationId xmlns:a16="http://schemas.microsoft.com/office/drawing/2014/main" id="{27440088-AC15-42B5-BCB3-9F253130A7DF}"/>
                </a:ext>
              </a:extLst>
            </p:cNvPr>
            <p:cNvSpPr/>
            <p:nvPr/>
          </p:nvSpPr>
          <p:spPr bwMode="auto">
            <a:xfrm>
              <a:off x="2877841" y="2836751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3594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 bwMode="auto">
          <a:xfrm>
            <a:off x="5317505" y="1373803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矩形 18"/>
          <p:cNvSpPr/>
          <p:nvPr/>
        </p:nvSpPr>
        <p:spPr bwMode="auto">
          <a:xfrm>
            <a:off x="6212011" y="1373803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6" name="椭圆 35"/>
          <p:cNvSpPr/>
          <p:nvPr/>
        </p:nvSpPr>
        <p:spPr bwMode="auto">
          <a:xfrm>
            <a:off x="9415055" y="3332989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47" name="矩形 46"/>
          <p:cNvSpPr/>
          <p:nvPr/>
        </p:nvSpPr>
        <p:spPr bwMode="auto">
          <a:xfrm>
            <a:off x="7106516" y="1373803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9" name="矩形 48"/>
          <p:cNvSpPr/>
          <p:nvPr/>
        </p:nvSpPr>
        <p:spPr bwMode="auto">
          <a:xfrm>
            <a:off x="10187240" y="1373803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Z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0" name="矩形 49"/>
          <p:cNvSpPr/>
          <p:nvPr/>
        </p:nvSpPr>
        <p:spPr bwMode="auto">
          <a:xfrm>
            <a:off x="8001021" y="1373803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矩形 13"/>
          <p:cNvSpPr/>
          <p:nvPr/>
        </p:nvSpPr>
        <p:spPr bwMode="auto">
          <a:xfrm>
            <a:off x="2633989" y="1373803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矩形 14"/>
          <p:cNvSpPr/>
          <p:nvPr/>
        </p:nvSpPr>
        <p:spPr bwMode="auto">
          <a:xfrm>
            <a:off x="447769" y="1373803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16" name="矩形 15"/>
          <p:cNvSpPr/>
          <p:nvPr/>
        </p:nvSpPr>
        <p:spPr bwMode="auto">
          <a:xfrm>
            <a:off x="3528495" y="1373803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FW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1" name="直接连接符 20"/>
          <p:cNvCxnSpPr/>
          <p:nvPr/>
        </p:nvCxnSpPr>
        <p:spPr bwMode="auto">
          <a:xfrm flipV="1">
            <a:off x="1342275" y="1700809"/>
            <a:ext cx="222704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矩形 12"/>
          <p:cNvSpPr/>
          <p:nvPr/>
        </p:nvSpPr>
        <p:spPr bwMode="auto">
          <a:xfrm>
            <a:off x="1739484" y="1373803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IPC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矩形 16"/>
          <p:cNvSpPr/>
          <p:nvPr/>
        </p:nvSpPr>
        <p:spPr bwMode="auto">
          <a:xfrm>
            <a:off x="4423000" y="1373803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86" name="直接连接符 85"/>
          <p:cNvCxnSpPr/>
          <p:nvPr/>
        </p:nvCxnSpPr>
        <p:spPr bwMode="auto">
          <a:xfrm flipV="1">
            <a:off x="9790032" y="1796818"/>
            <a:ext cx="222704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1" name="矩形 50"/>
          <p:cNvSpPr/>
          <p:nvPr/>
        </p:nvSpPr>
        <p:spPr bwMode="auto">
          <a:xfrm>
            <a:off x="8895527" y="1373803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6" name="TextBox 4095"/>
          <p:cNvSpPr txBox="1"/>
          <p:nvPr/>
        </p:nvSpPr>
        <p:spPr>
          <a:xfrm>
            <a:off x="70842" y="2448631"/>
            <a:ext cx="5029359" cy="418960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9pPr>
          </a:lstStyle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65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Appearance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B: Single IR LEDs IR Bullet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C: IR Bullet/Mini Dome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D: Double IR LEDs IR Bullet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E:  IR-Bullet / Dome / Single IR LEDs Plastic Eyeball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EM: Single IR LEDs Metal Eyeball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F: Dome / Box Camera / Four IR LEDs IR Bullet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G: Indoor Dome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H: VF Bullet(with junction box) / Dome(with junction box)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    / Eyeball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K: IR Bullet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M: S-model Metal Eyeball/ Long IR Bullet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R: Metal Vandal-proof IR Dome / Metal Bullet/Metal Eyeball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R1: R1 Dome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S: Plastic IR Eyeball / Mini IR Bullet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S1: S1 IR Eyeball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T: IR Bullet / IR Eyeball                    </a:t>
            </a:r>
            <a:endParaRPr kumimoji="0" lang="en-US" altLang="zh-CN" sz="1065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T1: T1 IR Bullet   </a:t>
            </a:r>
          </a:p>
          <a:p>
            <a:pPr lvl="0" defTabSz="1219200" eaLnBrk="1" hangingPunct="1">
              <a:defRPr/>
            </a:pPr>
            <a:r>
              <a:rPr lang="en-US" altLang="zh-CN" sz="1065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T2: T2 IR Bullet</a:t>
            </a:r>
            <a:r>
              <a:rPr lang="en-US" altLang="zh-CN" sz="1065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                            </a:t>
            </a:r>
            <a:endParaRPr kumimoji="0" lang="en-US" altLang="zh-CN" sz="1065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TM: Metal IR Eyeball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X: Dual-Lens Camera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65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DS1</a:t>
            </a:r>
            <a:r>
              <a:rPr kumimoji="0" lang="zh-CN" altLang="en-US" sz="1065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：</a:t>
            </a:r>
            <a:r>
              <a:rPr kumimoji="0" lang="en-US" altLang="zh-CN" sz="1065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Non-</a:t>
            </a:r>
            <a:r>
              <a:rPr kumimoji="0" lang="en-US" altLang="zh-CN" sz="1065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PoE</a:t>
            </a:r>
            <a:r>
              <a:rPr kumimoji="0" lang="en-US" altLang="zh-CN" sz="1065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S1 Bullet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65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DV</a:t>
            </a:r>
            <a:r>
              <a:rPr kumimoji="0" lang="zh-CN" altLang="en-US" sz="1065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：</a:t>
            </a:r>
            <a:r>
              <a:rPr kumimoji="0" lang="en-US" altLang="zh-CN" sz="1065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Non-</a:t>
            </a:r>
            <a:r>
              <a:rPr kumimoji="0" lang="en-US" altLang="zh-CN" sz="1065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PoE</a:t>
            </a:r>
            <a:r>
              <a:rPr kumimoji="0" lang="en-US" altLang="zh-CN" sz="1065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Eyeball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65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DG</a:t>
            </a:r>
            <a:r>
              <a:rPr kumimoji="0" lang="zh-CN" altLang="en-US" sz="1065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：</a:t>
            </a:r>
            <a:r>
              <a:rPr kumimoji="0" lang="en-US" altLang="zh-CN" sz="1065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Non-</a:t>
            </a:r>
            <a:r>
              <a:rPr kumimoji="0" lang="en-US" altLang="zh-CN" sz="1065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PoE</a:t>
            </a:r>
            <a:r>
              <a:rPr kumimoji="0" lang="en-US" altLang="zh-CN" sz="1065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G Bullet </a:t>
            </a:r>
          </a:p>
          <a:p>
            <a:pPr lvl="0" defTabSz="1219200" eaLnBrk="1" hangingPunct="1">
              <a:defRPr/>
            </a:pPr>
            <a:r>
              <a:rPr lang="en-US" altLang="zh-CN" sz="106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DF</a:t>
            </a:r>
            <a:r>
              <a:rPr lang="zh-CN" altLang="en-US" sz="106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：</a:t>
            </a:r>
            <a:r>
              <a:rPr lang="en-US" altLang="zh-CN" sz="106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Non-</a:t>
            </a:r>
            <a:r>
              <a:rPr lang="en-US" altLang="zh-CN" sz="1065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PoE</a:t>
            </a:r>
            <a:r>
              <a:rPr lang="en-US" altLang="zh-CN" sz="106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F Bullet</a:t>
            </a:r>
          </a:p>
        </p:txBody>
      </p:sp>
      <p:sp>
        <p:nvSpPr>
          <p:cNvPr id="101" name="椭圆 100"/>
          <p:cNvSpPr/>
          <p:nvPr/>
        </p:nvSpPr>
        <p:spPr bwMode="auto">
          <a:xfrm>
            <a:off x="1440159" y="2372883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103" name="TextBox 70"/>
          <p:cNvSpPr txBox="1"/>
          <p:nvPr/>
        </p:nvSpPr>
        <p:spPr>
          <a:xfrm>
            <a:off x="4065846" y="2463522"/>
            <a:ext cx="1649710" cy="134389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9pPr>
          </a:lstStyle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335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Video format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P: PAL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N: NTSC</a:t>
            </a:r>
          </a:p>
          <a:p>
            <a:pPr lvl="0" defTabSz="1219200" eaLnBrk="1" hangingPunct="1">
              <a:defRPr/>
            </a:pPr>
            <a:r>
              <a:rPr lang="zh-CN" altLang="en-US" sz="11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（</a:t>
            </a:r>
            <a:r>
              <a:rPr lang="en-US" altLang="zh-CN" sz="11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Cancellation of P/N mark for external models of products released after 2021</a:t>
            </a:r>
            <a:r>
              <a:rPr lang="zh-CN" altLang="en-US" sz="11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）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05" name="肘形连接符 141"/>
          <p:cNvCxnSpPr/>
          <p:nvPr/>
        </p:nvCxnSpPr>
        <p:spPr bwMode="auto">
          <a:xfrm rot="5400000">
            <a:off x="9458620" y="2145139"/>
            <a:ext cx="1218665" cy="1178463"/>
          </a:xfrm>
          <a:prstGeom prst="bentConnector3">
            <a:avLst>
              <a:gd name="adj1" fmla="val 46019"/>
            </a:avLst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-17124" y="6878"/>
            <a:ext cx="10515600" cy="1325563"/>
          </a:xfrm>
        </p:spPr>
        <p:txBody>
          <a:bodyPr/>
          <a:lstStyle/>
          <a:p>
            <a:r>
              <a:rPr lang="en-US" altLang="zh-CN" dirty="0"/>
              <a:t>Network Camera(2/2)</a:t>
            </a:r>
            <a:endParaRPr lang="zh-CN" altLang="en-US" dirty="0"/>
          </a:p>
        </p:txBody>
      </p:sp>
      <p:sp>
        <p:nvSpPr>
          <p:cNvPr id="53" name="TextBox 55"/>
          <p:cNvSpPr txBox="1">
            <a:spLocks noChangeArrowheads="1"/>
          </p:cNvSpPr>
          <p:nvPr/>
        </p:nvSpPr>
        <p:spPr bwMode="auto">
          <a:xfrm>
            <a:off x="9508488" y="3796319"/>
            <a:ext cx="2060120" cy="27699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9pPr>
          </a:lstStyle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61" name="组合 60"/>
          <p:cNvGrpSpPr/>
          <p:nvPr/>
        </p:nvGrpSpPr>
        <p:grpSpPr>
          <a:xfrm>
            <a:off x="5240676" y="2899863"/>
            <a:ext cx="5032467" cy="4005580"/>
            <a:chOff x="2723263" y="745741"/>
            <a:chExt cx="4682454" cy="4359852"/>
          </a:xfrm>
        </p:grpSpPr>
        <p:sp>
          <p:nvSpPr>
            <p:cNvPr id="62" name="矩形 61"/>
            <p:cNvSpPr/>
            <p:nvPr/>
          </p:nvSpPr>
          <p:spPr>
            <a:xfrm>
              <a:off x="2723263" y="1057362"/>
              <a:ext cx="4682454" cy="3634696"/>
            </a:xfrm>
            <a:prstGeom prst="rect">
              <a:avLst/>
            </a:prstGeom>
            <a:noFill/>
            <a:ln w="63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" name="矩形 62"/>
            <p:cNvSpPr/>
            <p:nvPr/>
          </p:nvSpPr>
          <p:spPr>
            <a:xfrm>
              <a:off x="2991822" y="745741"/>
              <a:ext cx="2340744" cy="4359852"/>
            </a:xfrm>
            <a:prstGeom prst="rect">
              <a:avLst/>
            </a:prstGeom>
            <a:ln w="6350"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335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Common function:</a:t>
              </a:r>
            </a:p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93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BV: Behaviors</a:t>
              </a:r>
            </a:p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93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W: WIFI</a:t>
              </a:r>
            </a:p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93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AW: Audio/Alarm/SD WIFI Camera </a:t>
              </a:r>
            </a:p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93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E: E </a:t>
              </a:r>
              <a:r>
                <a:rPr kumimoji="0" lang="en-US" altLang="zh-CN" sz="935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PoE</a:t>
              </a:r>
              <a:endParaRPr kumimoji="0" lang="en-US" altLang="zh-CN" sz="93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93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M/M12: Mobile</a:t>
              </a:r>
            </a:p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93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F: Fiber interface</a:t>
              </a:r>
            </a:p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93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H: </a:t>
              </a:r>
              <a:r>
                <a:rPr kumimoji="0" lang="en-US" altLang="zh-CN" sz="935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Heater</a:t>
              </a:r>
            </a:p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935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A: Built-in MIC(only for Entry Series)</a:t>
              </a:r>
            </a:p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935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A2: Dual Audio</a:t>
              </a:r>
            </a:p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935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PT: pan &amp;Tilt</a:t>
              </a:r>
            </a:p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935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ATC: Anti-Corrosion</a:t>
              </a:r>
            </a:p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935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S: SD card</a:t>
              </a:r>
            </a:p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935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AS: Audio &amp; Alarm &amp; SD Card</a:t>
              </a:r>
            </a:p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935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VF: Vari-focal </a:t>
              </a:r>
            </a:p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935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SL: Stainless</a:t>
              </a:r>
            </a:p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935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T: Built-in Mic &amp; Speaker </a:t>
              </a:r>
            </a:p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93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Z: Motorized lens</a:t>
              </a:r>
            </a:p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93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Ix: IR numbers</a:t>
              </a:r>
            </a:p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93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NI: Full color, non IR</a:t>
              </a:r>
            </a:p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93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LED:  White light illumination</a:t>
              </a:r>
            </a:p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93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Z4/5/12: 4/5/12X zoom</a:t>
              </a:r>
            </a:p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93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L1/L2/L3/L4/L5: Lens</a:t>
              </a:r>
            </a:p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93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IRA: Bullet</a:t>
              </a:r>
            </a:p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93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IRE6: IR Bullet</a:t>
              </a:r>
            </a:p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MF: More Frame</a:t>
              </a:r>
            </a:p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SFC: Separated Front Cover</a:t>
              </a:r>
            </a:p>
          </p:txBody>
        </p:sp>
        <p:sp>
          <p:nvSpPr>
            <p:cNvPr id="64" name="矩形 63"/>
            <p:cNvSpPr/>
            <p:nvPr/>
          </p:nvSpPr>
          <p:spPr>
            <a:xfrm>
              <a:off x="5195449" y="993959"/>
              <a:ext cx="2135424" cy="3895536"/>
            </a:xfrm>
            <a:prstGeom prst="rect">
              <a:avLst/>
            </a:prstGeom>
            <a:ln w="6350"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93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4G: 4G</a:t>
              </a:r>
            </a:p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93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SVAC: SVAC encoder</a:t>
              </a:r>
            </a:p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93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NF: Optical port + Network port</a:t>
              </a:r>
            </a:p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93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N2: dual Network port</a:t>
              </a:r>
            </a:p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93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SDI: SDI Interface</a:t>
              </a:r>
            </a:p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93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A2: Dual Audio</a:t>
              </a:r>
            </a:p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93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WG: </a:t>
              </a:r>
              <a:r>
                <a:rPr kumimoji="0" lang="en-US" altLang="zh-CN" sz="935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WiFi</a:t>
              </a:r>
              <a:r>
                <a:rPr kumimoji="0" lang="en-US" altLang="zh-CN" sz="93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&amp; GPS</a:t>
              </a:r>
            </a:p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93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I:Car bayonet</a:t>
              </a:r>
            </a:p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93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PC: People Counting</a:t>
              </a:r>
            </a:p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93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FD: Face Detection</a:t>
              </a:r>
            </a:p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93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FR: Face Recognition</a:t>
              </a:r>
            </a:p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93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ME: Mobile dome</a:t>
              </a:r>
            </a:p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93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UWB:</a:t>
              </a:r>
              <a:r>
                <a:rPr kumimoji="0" lang="zh-CN" altLang="en-US" sz="93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kumimoji="0" lang="en-US" altLang="zh-CN" sz="93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Position</a:t>
              </a:r>
            </a:p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93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WGS:</a:t>
              </a:r>
            </a:p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93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DAQ:</a:t>
              </a:r>
              <a:r>
                <a:rPr kumimoji="0" lang="zh-CN" altLang="en-US" sz="93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kumimoji="0" lang="en-US" altLang="zh-CN" sz="93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data collection</a:t>
              </a:r>
            </a:p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93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U:USB</a:t>
              </a:r>
            </a:p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93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DT:</a:t>
              </a:r>
              <a:r>
                <a:rPr kumimoji="0" lang="zh-CN" altLang="en-US" sz="93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kumimoji="0" lang="en-US" altLang="zh-CN" sz="93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Subway</a:t>
              </a:r>
            </a:p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93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HT:</a:t>
              </a:r>
              <a:r>
                <a:rPr kumimoji="0" lang="zh-CN" altLang="en-US" sz="93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kumimoji="0" lang="en-US" altLang="zh-CN" sz="93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Aerospace</a:t>
              </a:r>
            </a:p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93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JM:</a:t>
              </a:r>
              <a:r>
                <a:rPr kumimoji="0" lang="zh-CN" altLang="en-US" sz="93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kumimoji="0" lang="en-US" altLang="zh-CN" sz="93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Encryption</a:t>
              </a:r>
            </a:p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935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D2: Dual sensor</a:t>
              </a:r>
            </a:p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935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IL: </a:t>
              </a:r>
              <a:r>
                <a:rPr lang="en-US" altLang="zh-CN" sz="935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Smart Dual Light</a:t>
              </a:r>
              <a:endParaRPr kumimoji="0" lang="en-US" altLang="zh-CN" sz="935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  <a:p>
              <a:pPr lvl="0" defTabSz="1219200">
                <a:defRPr/>
              </a:pPr>
              <a:r>
                <a:rPr lang="en-US" altLang="zh-CN" sz="935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P: Wide Angle</a:t>
              </a:r>
            </a:p>
            <a:p>
              <a:pPr lvl="0" defTabSz="1219200">
                <a:defRPr/>
              </a:pPr>
              <a:r>
                <a:rPr lang="en-US" altLang="zh-CN" sz="935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SP: Solar Panel</a:t>
              </a:r>
            </a:p>
          </p:txBody>
        </p:sp>
      </p:grpSp>
      <p:cxnSp>
        <p:nvCxnSpPr>
          <p:cNvPr id="66" name="肘形连接符 144"/>
          <p:cNvCxnSpPr/>
          <p:nvPr/>
        </p:nvCxnSpPr>
        <p:spPr bwMode="auto">
          <a:xfrm rot="10800000" flipV="1">
            <a:off x="1453627" y="2080282"/>
            <a:ext cx="6922581" cy="353205"/>
          </a:xfrm>
          <a:prstGeom prst="bentConnector3">
            <a:avLst>
              <a:gd name="adj1" fmla="val 74"/>
            </a:avLst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7" name="肘形连接符 141"/>
          <p:cNvCxnSpPr>
            <a:stCxn id="51" idx="2"/>
          </p:cNvCxnSpPr>
          <p:nvPr/>
        </p:nvCxnSpPr>
        <p:spPr bwMode="auto">
          <a:xfrm rot="5400000">
            <a:off x="7195635" y="539268"/>
            <a:ext cx="505357" cy="3614427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2" name="椭圆 81"/>
          <p:cNvSpPr/>
          <p:nvPr/>
        </p:nvSpPr>
        <p:spPr bwMode="auto">
          <a:xfrm>
            <a:off x="5568617" y="2564904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9197603" y="4054060"/>
            <a:ext cx="2431537" cy="2970044"/>
          </a:xfrm>
          <a:prstGeom prst="rect">
            <a:avLst/>
          </a:prstGeom>
          <a:ln w="6350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93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3D: 3 Dimensional</a:t>
            </a:r>
          </a:p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93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LI: Dual Light Fusion</a:t>
            </a:r>
          </a:p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93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PV: Perimeter Vigilance</a:t>
            </a:r>
          </a:p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93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VM12/HM12: Vertical /Horizontal Installation Mobile Camera</a:t>
            </a:r>
          </a:p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93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5G:5G</a:t>
            </a:r>
          </a:p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93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VH</a:t>
            </a:r>
            <a:r>
              <a:rPr kumimoji="0" lang="zh-CN" altLang="en-US" sz="93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：</a:t>
            </a:r>
            <a:r>
              <a:rPr kumimoji="0" lang="en-US" altLang="zh-CN" sz="93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ANPR special model</a:t>
            </a:r>
          </a:p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93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ATC: Anti-corrosion coating</a:t>
            </a:r>
            <a:endParaRPr kumimoji="0" lang="en-US" altLang="zh-CN" sz="935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935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PD</a:t>
            </a:r>
            <a:r>
              <a:rPr kumimoji="0" lang="zh-CN" altLang="en-US" sz="935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：</a:t>
            </a:r>
            <a:r>
              <a:rPr kumimoji="0" lang="en-US" altLang="zh-CN" sz="935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Parking space status detection</a:t>
            </a:r>
          </a:p>
          <a:p>
            <a:pPr defTabSz="1219200" eaLnBrk="1" hangingPunct="1">
              <a:defRPr/>
            </a:pPr>
            <a:r>
              <a:rPr lang="en-US" altLang="zh-CN" sz="93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+mn-ea"/>
              </a:rPr>
              <a:t>A: Splicing</a:t>
            </a:r>
            <a:endParaRPr lang="en-US" altLang="zh-CN" sz="935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defTabSz="1219200" eaLnBrk="1" hangingPunct="1">
              <a:defRPr/>
            </a:pPr>
            <a:r>
              <a:rPr lang="en-US" altLang="zh-CN" sz="93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+mn-ea"/>
              </a:rPr>
              <a:t>B: No-splicing</a:t>
            </a:r>
          </a:p>
          <a:p>
            <a:pPr defTabSz="1219200" eaLnBrk="1" hangingPunct="1">
              <a:defRPr/>
            </a:pPr>
            <a:r>
              <a:rPr lang="en-US" altLang="zh-CN" sz="93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+mn-ea"/>
              </a:rPr>
              <a:t>180: 180˚</a:t>
            </a:r>
          </a:p>
          <a:p>
            <a:pPr defTabSz="1219200" eaLnBrk="1" hangingPunct="1">
              <a:defRPr/>
            </a:pPr>
            <a:r>
              <a:rPr lang="en-US" altLang="zh-CN" sz="935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E2: 2 lens</a:t>
            </a:r>
          </a:p>
          <a:p>
            <a:pPr defTabSz="1219200">
              <a:defRPr/>
            </a:pPr>
            <a:r>
              <a:rPr lang="en-US" altLang="zh-CN" sz="935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E3: 3 lens</a:t>
            </a:r>
          </a:p>
          <a:p>
            <a:pPr defTabSz="1219200">
              <a:defRPr/>
            </a:pPr>
            <a:r>
              <a:rPr lang="en-US" altLang="zh-CN" sz="935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HDMI: HDMI Port</a:t>
            </a:r>
          </a:p>
          <a:p>
            <a:pPr defTabSz="1219200">
              <a:defRPr/>
            </a:pPr>
            <a:r>
              <a:rPr lang="en-US" altLang="zh-CN" sz="935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PRO: </a:t>
            </a:r>
            <a:r>
              <a:rPr lang="en-US" altLang="zh-CN" sz="935" dirty="0" err="1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WizColor</a:t>
            </a:r>
            <a:endParaRPr lang="en-US" altLang="zh-CN" sz="935" dirty="0">
              <a:solidFill>
                <a:srgbClr val="FF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defTabSz="1219200">
              <a:defRPr/>
            </a:pPr>
            <a:r>
              <a:rPr lang="en-US" altLang="zh-CN" sz="935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BAT: Battery</a:t>
            </a:r>
          </a:p>
          <a:p>
            <a:pPr defTabSz="1219200">
              <a:defRPr/>
            </a:pPr>
            <a:r>
              <a:rPr lang="en-US" altLang="zh-CN" sz="935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MAX: Enhanced version, generally refers to battery capacity</a:t>
            </a:r>
          </a:p>
          <a:p>
            <a:pPr defTabSz="1219200">
              <a:defRPr/>
            </a:pPr>
            <a:endParaRPr lang="en-US" altLang="zh-CN" sz="935" dirty="0">
              <a:solidFill>
                <a:srgbClr val="FF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1" name="矩形 30"/>
          <p:cNvSpPr/>
          <p:nvPr/>
        </p:nvSpPr>
        <p:spPr bwMode="auto">
          <a:xfrm>
            <a:off x="11376587" y="1360280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S2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32" name="直接连接符 31"/>
          <p:cNvCxnSpPr/>
          <p:nvPr/>
        </p:nvCxnSpPr>
        <p:spPr bwMode="auto">
          <a:xfrm flipV="1">
            <a:off x="10979379" y="1783296"/>
            <a:ext cx="222704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肘形连接符 141"/>
          <p:cNvCxnSpPr/>
          <p:nvPr/>
        </p:nvCxnSpPr>
        <p:spPr bwMode="auto">
          <a:xfrm rot="5400000">
            <a:off x="11227851" y="2689355"/>
            <a:ext cx="1132984" cy="4351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" name="椭圆 33"/>
          <p:cNvSpPr/>
          <p:nvPr/>
        </p:nvSpPr>
        <p:spPr bwMode="auto">
          <a:xfrm>
            <a:off x="11747275" y="3186161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10692297" y="3337006"/>
            <a:ext cx="2029083" cy="379463"/>
          </a:xfrm>
          <a:prstGeom prst="rect">
            <a:avLst/>
          </a:prstGeom>
          <a:ln w="6350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93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S2</a:t>
            </a:r>
            <a:r>
              <a:rPr kumimoji="0" lang="zh-CN" altLang="en-US" sz="93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：</a:t>
            </a:r>
            <a:r>
              <a:rPr kumimoji="0" lang="en-US" altLang="zh-CN" sz="93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Second generation</a:t>
            </a:r>
          </a:p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93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Sn</a:t>
            </a:r>
            <a:r>
              <a:rPr kumimoji="0" lang="zh-CN" altLang="en-US" sz="93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：</a:t>
            </a:r>
            <a:r>
              <a:rPr kumimoji="0" lang="en-US" altLang="zh-CN" sz="93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Nth generation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691188" y="5845002"/>
            <a:ext cx="274214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1219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DK1: Non</a:t>
            </a:r>
            <a:r>
              <a:rPr lang="zh-CN" altLang="en-US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-</a:t>
            </a:r>
            <a:r>
              <a:rPr lang="en-US" altLang="zh-CN" sz="1050" dirty="0" err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PoE</a:t>
            </a:r>
            <a:r>
              <a:rPr lang="en-US" altLang="zh-CN" sz="105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K1 Bullet</a:t>
            </a:r>
          </a:p>
          <a:p>
            <a:pPr lvl="0" defTabSz="1219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05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DR1: Non</a:t>
            </a:r>
            <a:r>
              <a:rPr lang="zh-CN" altLang="en-US" sz="105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-</a:t>
            </a:r>
            <a:r>
              <a:rPr lang="en-US" altLang="zh-CN" sz="105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PoE</a:t>
            </a:r>
            <a:r>
              <a:rPr lang="en-US" altLang="zh-CN" sz="105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R1 Dome</a:t>
            </a:r>
          </a:p>
          <a:p>
            <a:pPr lvl="0" defTabSz="1219200">
              <a:defRPr/>
            </a:pPr>
            <a:r>
              <a:rPr lang="en-US" altLang="zh-CN" sz="1050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QM: Quick Installation Metal Eyeball</a:t>
            </a:r>
          </a:p>
          <a:p>
            <a:pPr lvl="0" defTabSz="1219200">
              <a:defRPr/>
            </a:pPr>
            <a:r>
              <a:rPr lang="en-US" altLang="zh-CN" sz="1050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TL: TL Metal Bullet</a:t>
            </a:r>
          </a:p>
          <a:p>
            <a:pPr lvl="0" defTabSz="1219200">
              <a:defRPr/>
            </a:pPr>
            <a:r>
              <a:rPr lang="en-US" altLang="zh-CN" sz="105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HA: </a:t>
            </a:r>
            <a:r>
              <a:rPr lang="it-IT" altLang="zh-CN" sz="105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Indoor PT A Appearance Camera</a:t>
            </a:r>
          </a:p>
          <a:p>
            <a:pPr defTabSz="1219200">
              <a:defRPr/>
            </a:pPr>
            <a:r>
              <a:rPr lang="en-US" altLang="zh-CN" sz="105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PA: Outdoor PT A Appearance Camera</a:t>
            </a:r>
          </a:p>
        </p:txBody>
      </p:sp>
    </p:spTree>
    <p:extLst>
      <p:ext uri="{BB962C8B-B14F-4D97-AF65-F5344CB8AC3E}">
        <p14:creationId xmlns:p14="http://schemas.microsoft.com/office/powerpoint/2010/main" val="1614126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IVSS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5B25488-EEBE-4047-BAE6-2F746C38A702}"/>
              </a:ext>
            </a:extLst>
          </p:cNvPr>
          <p:cNvGrpSpPr/>
          <p:nvPr/>
        </p:nvGrpSpPr>
        <p:grpSpPr>
          <a:xfrm>
            <a:off x="1288590" y="1263537"/>
            <a:ext cx="9244069" cy="2743007"/>
            <a:chOff x="1438484" y="1874504"/>
            <a:chExt cx="6933056" cy="2057255"/>
          </a:xfrm>
        </p:grpSpPr>
        <p:sp>
          <p:nvSpPr>
            <p:cNvPr id="43" name="TextBox 72">
              <a:extLst>
                <a:ext uri="{FF2B5EF4-FFF2-40B4-BE49-F238E27FC236}">
                  <a16:creationId xmlns:a16="http://schemas.microsoft.com/office/drawing/2014/main" id="{C7CA75CD-488A-4AD4-BCA5-6E05D91941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8975" y="2749093"/>
              <a:ext cx="963106" cy="859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1" rIns="68580" bIns="34291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CN" sz="1400" b="1" dirty="0">
                  <a:solidFill>
                    <a:srgbClr val="000000"/>
                  </a:solidFill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  <a:sym typeface="Calibri" pitchFamily="34" charset="0"/>
                </a:rPr>
                <a:t>HDD Bay: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CN" sz="1400" dirty="0">
                  <a:solidFill>
                    <a:srgbClr val="000000"/>
                  </a:solidFill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  <a:sym typeface="Calibri" pitchFamily="34" charset="0"/>
                </a:rPr>
                <a:t>08: 8 HDDs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CN" sz="1400" dirty="0">
                  <a:solidFill>
                    <a:srgbClr val="000000"/>
                  </a:solidFill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  <a:sym typeface="Calibri" pitchFamily="34" charset="0"/>
                </a:rPr>
                <a:t>12:12 HDDs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CN" sz="1400" dirty="0">
                  <a:solidFill>
                    <a:srgbClr val="000000"/>
                  </a:solidFill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  <a:sym typeface="Calibri" pitchFamily="34" charset="0"/>
                </a:rPr>
                <a:t>16: 16HDDs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CN" sz="1400" dirty="0">
                  <a:solidFill>
                    <a:srgbClr val="000000"/>
                  </a:solidFill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  <a:sym typeface="Calibri" pitchFamily="34" charset="0"/>
                </a:rPr>
                <a:t>24: 24HDDs</a:t>
              </a:r>
            </a:p>
          </p:txBody>
        </p:sp>
        <p:sp>
          <p:nvSpPr>
            <p:cNvPr id="71" name="TextBox 76">
              <a:extLst>
                <a:ext uri="{FF2B5EF4-FFF2-40B4-BE49-F238E27FC236}">
                  <a16:creationId xmlns:a16="http://schemas.microsoft.com/office/drawing/2014/main" id="{9DAF2E75-9DE9-4B0E-9628-96609D72B9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64314" y="2748741"/>
              <a:ext cx="1907226" cy="1183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1" rIns="68580" bIns="34291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CN" sz="1400" b="1" dirty="0">
                  <a:solidFill>
                    <a:srgbClr val="000000"/>
                  </a:solidFill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  <a:sym typeface="Calibri" pitchFamily="34" charset="0"/>
                </a:rPr>
                <a:t>AI card 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CN" sz="1400" b="1" dirty="0">
                  <a:solidFill>
                    <a:srgbClr val="000000"/>
                  </a:solidFill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  <a:sym typeface="Calibri" pitchFamily="34" charset="0"/>
                </a:rPr>
                <a:t>Quantity: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CN" sz="1400" dirty="0">
                  <a:solidFill>
                    <a:srgbClr val="000000"/>
                  </a:solidFill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  <a:sym typeface="Calibri" pitchFamily="34" charset="0"/>
                </a:rPr>
                <a:t>1: 1 AI card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CN" sz="1400" dirty="0">
                  <a:solidFill>
                    <a:srgbClr val="000000"/>
                  </a:solidFill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  <a:sym typeface="Calibri" pitchFamily="34" charset="0"/>
                </a:rPr>
                <a:t>2: 2 AI cards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CN" sz="1400" dirty="0">
                  <a:solidFill>
                    <a:srgbClr val="000000"/>
                  </a:solidFill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  <a:sym typeface="Calibri" pitchFamily="34" charset="0"/>
                </a:rPr>
                <a:t>4: 4 AI cards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CN" sz="1400" dirty="0">
                  <a:solidFill>
                    <a:srgbClr val="000000"/>
                  </a:solidFill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  <a:sym typeface="Calibri" pitchFamily="34" charset="0"/>
                </a:rPr>
                <a:t>8: 8 AI cards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CN" sz="1400" dirty="0">
                  <a:solidFill>
                    <a:srgbClr val="000000"/>
                  </a:solidFill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  <a:sym typeface="Calibri" pitchFamily="34" charset="0"/>
                </a:rPr>
                <a:t>16: 16 AI cards</a:t>
              </a:r>
            </a:p>
          </p:txBody>
        </p:sp>
        <p:sp>
          <p:nvSpPr>
            <p:cNvPr id="72" name="TextBox 69">
              <a:extLst>
                <a:ext uri="{FF2B5EF4-FFF2-40B4-BE49-F238E27FC236}">
                  <a16:creationId xmlns:a16="http://schemas.microsoft.com/office/drawing/2014/main" id="{DE2D4514-42C1-41D6-BC43-2721ECDD88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5036" y="2782384"/>
              <a:ext cx="785957" cy="536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1" rIns="68580" bIns="34291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CN" sz="1400" b="1" dirty="0">
                  <a:solidFill>
                    <a:srgbClr val="000000"/>
                  </a:solidFill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  <a:sym typeface="Calibri" pitchFamily="34" charset="0"/>
                </a:rPr>
                <a:t>Series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CN" sz="1400" dirty="0">
                  <a:solidFill>
                    <a:srgbClr val="000000"/>
                  </a:solidFill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  <a:sym typeface="Calibri" pitchFamily="34" charset="0"/>
                </a:rPr>
                <a:t>5: 5 series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CN" sz="1400" dirty="0">
                  <a:solidFill>
                    <a:srgbClr val="000000"/>
                  </a:solidFill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  <a:sym typeface="Calibri" pitchFamily="34" charset="0"/>
                </a:rPr>
                <a:t>7: 7 series</a:t>
              </a:r>
            </a:p>
          </p:txBody>
        </p:sp>
        <p:sp>
          <p:nvSpPr>
            <p:cNvPr id="73" name="TextBox 78">
              <a:extLst>
                <a:ext uri="{FF2B5EF4-FFF2-40B4-BE49-F238E27FC236}">
                  <a16:creationId xmlns:a16="http://schemas.microsoft.com/office/drawing/2014/main" id="{8BFF2760-769A-483F-9AB2-90A94D0BD5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4281" y="2741224"/>
              <a:ext cx="1000715" cy="536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1" rIns="68580" bIns="34291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CN" sz="1400" b="1" dirty="0">
                  <a:solidFill>
                    <a:srgbClr val="000000"/>
                  </a:solidFill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  <a:sym typeface="Calibri" pitchFamily="34" charset="0"/>
                </a:rPr>
                <a:t>Generation</a:t>
              </a:r>
              <a:r>
                <a:rPr lang="en-US" altLang="zh-CN" sz="1400" b="1" dirty="0">
                  <a:solidFill>
                    <a:srgbClr val="000000"/>
                  </a:solidFill>
                  <a:latin typeface="Arial" panose="020B0604020202020204" pitchFamily="34" charset="0"/>
                  <a:ea typeface="宋体" pitchFamily="2" charset="-122"/>
                  <a:cs typeface="Arial" panose="020B0604020202020204" pitchFamily="34" charset="0"/>
                  <a:sym typeface="宋体" pitchFamily="2" charset="-122"/>
                </a:rPr>
                <a:t>:</a:t>
              </a:r>
              <a:endParaRPr lang="en-US" altLang="zh-CN" sz="1400" b="1" dirty="0">
                <a:solidFill>
                  <a:srgbClr val="00000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  <a:sym typeface="Calibri" pitchFamily="34" charset="0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CN" sz="1400" dirty="0">
                  <a:solidFill>
                    <a:srgbClr val="000000"/>
                  </a:solidFill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  <a:sym typeface="Calibri" pitchFamily="34" charset="0"/>
                </a:rPr>
                <a:t>0: 1st</a:t>
              </a:r>
              <a:endParaRPr lang="zh-CN" altLang="en-US" sz="1400" dirty="0">
                <a:solidFill>
                  <a:srgbClr val="00000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  <a:sym typeface="Calibri" pitchFamily="34" charset="0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CN" sz="1400" dirty="0">
                  <a:solidFill>
                    <a:srgbClr val="000000"/>
                  </a:solidFill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  <a:sym typeface="Calibri" pitchFamily="34" charset="0"/>
                </a:rPr>
                <a:t>1: 2nd</a:t>
              </a:r>
              <a:endParaRPr lang="zh-CN" altLang="en-US" sz="1400" dirty="0">
                <a:solidFill>
                  <a:srgbClr val="00000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  <a:sym typeface="Calibri" pitchFamily="34" charset="0"/>
              </a:endParaRPr>
            </a:p>
          </p:txBody>
        </p:sp>
        <p:sp>
          <p:nvSpPr>
            <p:cNvPr id="74" name="矩形 73">
              <a:extLst>
                <a:ext uri="{FF2B5EF4-FFF2-40B4-BE49-F238E27FC236}">
                  <a16:creationId xmlns:a16="http://schemas.microsoft.com/office/drawing/2014/main" id="{531255A1-30ED-45D1-992D-6B6CB68449D4}"/>
                </a:ext>
              </a:extLst>
            </p:cNvPr>
            <p:cNvSpPr/>
            <p:nvPr/>
          </p:nvSpPr>
          <p:spPr bwMode="auto">
            <a:xfrm>
              <a:off x="1698478" y="1874504"/>
              <a:ext cx="616692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377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IVSS</a:t>
              </a:r>
            </a:p>
          </p:txBody>
        </p:sp>
        <p:sp>
          <p:nvSpPr>
            <p:cNvPr id="75" name="矩形 74">
              <a:extLst>
                <a:ext uri="{FF2B5EF4-FFF2-40B4-BE49-F238E27FC236}">
                  <a16:creationId xmlns:a16="http://schemas.microsoft.com/office/drawing/2014/main" id="{864EB912-2DE7-4B7F-925F-DFFE94B45050}"/>
                </a:ext>
              </a:extLst>
            </p:cNvPr>
            <p:cNvSpPr/>
            <p:nvPr/>
          </p:nvSpPr>
          <p:spPr bwMode="auto">
            <a:xfrm>
              <a:off x="4356256" y="1874504"/>
              <a:ext cx="540000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377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16</a:t>
              </a:r>
              <a:endParaRPr lang="zh-CN" alt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" name="矩形 75">
              <a:extLst>
                <a:ext uri="{FF2B5EF4-FFF2-40B4-BE49-F238E27FC236}">
                  <a16:creationId xmlns:a16="http://schemas.microsoft.com/office/drawing/2014/main" id="{EFD59E21-EDEA-4337-8E05-B1B5E31EB7CF}"/>
                </a:ext>
              </a:extLst>
            </p:cNvPr>
            <p:cNvSpPr/>
            <p:nvPr/>
          </p:nvSpPr>
          <p:spPr bwMode="auto">
            <a:xfrm>
              <a:off x="5292080" y="1874504"/>
              <a:ext cx="540000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377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DR</a:t>
              </a:r>
              <a:endParaRPr lang="zh-CN" alt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" name="矩形 76">
              <a:extLst>
                <a:ext uri="{FF2B5EF4-FFF2-40B4-BE49-F238E27FC236}">
                  <a16:creationId xmlns:a16="http://schemas.microsoft.com/office/drawing/2014/main" id="{5E3D3F56-4CA7-4AAE-B62A-BFFD6F1793D5}"/>
                </a:ext>
              </a:extLst>
            </p:cNvPr>
            <p:cNvSpPr/>
            <p:nvPr/>
          </p:nvSpPr>
          <p:spPr bwMode="auto">
            <a:xfrm>
              <a:off x="6731318" y="1874504"/>
              <a:ext cx="540000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377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zh-CN" alt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矩形 77">
              <a:extLst>
                <a:ext uri="{FF2B5EF4-FFF2-40B4-BE49-F238E27FC236}">
                  <a16:creationId xmlns:a16="http://schemas.microsoft.com/office/drawing/2014/main" id="{4C05CF18-D6D4-487A-A006-D25D9163FF84}"/>
                </a:ext>
              </a:extLst>
            </p:cNvPr>
            <p:cNvSpPr/>
            <p:nvPr/>
          </p:nvSpPr>
          <p:spPr bwMode="auto">
            <a:xfrm>
              <a:off x="3513650" y="1874504"/>
              <a:ext cx="540000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377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zh-CN" alt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" name="矩形 78">
              <a:extLst>
                <a:ext uri="{FF2B5EF4-FFF2-40B4-BE49-F238E27FC236}">
                  <a16:creationId xmlns:a16="http://schemas.microsoft.com/office/drawing/2014/main" id="{EB128324-3D6A-483A-875D-8005F172964E}"/>
                </a:ext>
              </a:extLst>
            </p:cNvPr>
            <p:cNvSpPr/>
            <p:nvPr/>
          </p:nvSpPr>
          <p:spPr bwMode="auto">
            <a:xfrm>
              <a:off x="2597799" y="1874504"/>
              <a:ext cx="540000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377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cxnSp>
          <p:nvCxnSpPr>
            <p:cNvPr id="80" name="直接连接符 79">
              <a:extLst>
                <a:ext uri="{FF2B5EF4-FFF2-40B4-BE49-F238E27FC236}">
                  <a16:creationId xmlns:a16="http://schemas.microsoft.com/office/drawing/2014/main" id="{6226855E-28FD-4397-B24D-6EC50909E19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252427" y="2144504"/>
              <a:ext cx="116381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1" name="TextBox 78">
              <a:extLst>
                <a:ext uri="{FF2B5EF4-FFF2-40B4-BE49-F238E27FC236}">
                  <a16:creationId xmlns:a16="http://schemas.microsoft.com/office/drawing/2014/main" id="{EDA48DDE-C59C-42D9-B43F-6F3AE46EBE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0382" y="2745527"/>
              <a:ext cx="1552676" cy="1021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1" rIns="68580" bIns="34291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CN" sz="1400" b="1" dirty="0">
                  <a:solidFill>
                    <a:srgbClr val="000000"/>
                  </a:solidFill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  <a:sym typeface="Calibri" pitchFamily="34" charset="0"/>
                </a:rPr>
                <a:t>Function: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CN" sz="1400" dirty="0">
                  <a:solidFill>
                    <a:srgbClr val="000000"/>
                  </a:solidFill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  <a:sym typeface="Calibri" pitchFamily="34" charset="0"/>
                </a:rPr>
                <a:t>R: Redundant power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CN" sz="1400" dirty="0">
                  <a:solidFill>
                    <a:srgbClr val="000000"/>
                  </a:solidFill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  <a:sym typeface="Calibri" pitchFamily="34" charset="0"/>
                </a:rPr>
                <a:t>D: LCD screen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CN" sz="1400" dirty="0">
                  <a:solidFill>
                    <a:srgbClr val="000000"/>
                  </a:solidFill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  <a:sym typeface="Calibri" pitchFamily="34" charset="0"/>
                </a:rPr>
                <a:t>C: Intelligent video compression</a:t>
              </a:r>
              <a:endParaRPr lang="zh-CN" altLang="en-US" sz="1400" dirty="0">
                <a:solidFill>
                  <a:srgbClr val="00000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  <a:sym typeface="Calibri" pitchFamily="34" charset="0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CN" sz="1400" dirty="0">
                  <a:solidFill>
                    <a:srgbClr val="000000"/>
                  </a:solidFill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  <a:sym typeface="Calibri" pitchFamily="34" charset="0"/>
                </a:rPr>
                <a:t>Null: Default</a:t>
              </a:r>
              <a:endParaRPr lang="zh-CN" altLang="en-US" sz="1400" dirty="0">
                <a:solidFill>
                  <a:srgbClr val="00000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  <a:sym typeface="Calibri" pitchFamily="34" charset="0"/>
              </a:endParaRPr>
            </a:p>
          </p:txBody>
        </p:sp>
        <p:grpSp>
          <p:nvGrpSpPr>
            <p:cNvPr id="82" name="组合 81">
              <a:extLst>
                <a:ext uri="{FF2B5EF4-FFF2-40B4-BE49-F238E27FC236}">
                  <a16:creationId xmlns:a16="http://schemas.microsoft.com/office/drawing/2014/main" id="{98D3399D-E561-4A8B-875A-393CF08E5B7F}"/>
                </a:ext>
              </a:extLst>
            </p:cNvPr>
            <p:cNvGrpSpPr/>
            <p:nvPr/>
          </p:nvGrpSpPr>
          <p:grpSpPr>
            <a:xfrm>
              <a:off x="2851493" y="2418683"/>
              <a:ext cx="67500" cy="342214"/>
              <a:chOff x="2991038" y="1508514"/>
              <a:chExt cx="67500" cy="342214"/>
            </a:xfrm>
          </p:grpSpPr>
          <p:cxnSp>
            <p:nvCxnSpPr>
              <p:cNvPr id="83" name="直接连接符 82">
                <a:extLst>
                  <a:ext uri="{FF2B5EF4-FFF2-40B4-BE49-F238E27FC236}">
                    <a16:creationId xmlns:a16="http://schemas.microsoft.com/office/drawing/2014/main" id="{46CCC906-A4D7-49FA-AF79-E1F900BBAAA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024788" y="1508514"/>
                <a:ext cx="0" cy="27114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84" name="椭圆 83">
                <a:extLst>
                  <a:ext uri="{FF2B5EF4-FFF2-40B4-BE49-F238E27FC236}">
                    <a16:creationId xmlns:a16="http://schemas.microsoft.com/office/drawing/2014/main" id="{12470E0A-7398-4B4C-A026-15BB6FD83515}"/>
                  </a:ext>
                </a:extLst>
              </p:cNvPr>
              <p:cNvSpPr/>
              <p:nvPr/>
            </p:nvSpPr>
            <p:spPr bwMode="auto">
              <a:xfrm>
                <a:off x="2991038" y="1783228"/>
                <a:ext cx="67500" cy="675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377" fontAlgn="t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00" dirty="0">
                  <a:solidFill>
                    <a:srgbClr val="000000"/>
                  </a:solidFill>
                  <a:latin typeface="Arial" panose="020B0604020202020204" pitchFamily="34" charset="0"/>
                  <a:ea typeface="宋体" pitchFamily="2" charset="-122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85" name="组合 84">
              <a:extLst>
                <a:ext uri="{FF2B5EF4-FFF2-40B4-BE49-F238E27FC236}">
                  <a16:creationId xmlns:a16="http://schemas.microsoft.com/office/drawing/2014/main" id="{D4FB7CDD-7279-4EEB-95CE-AD352B14C032}"/>
                </a:ext>
              </a:extLst>
            </p:cNvPr>
            <p:cNvGrpSpPr/>
            <p:nvPr/>
          </p:nvGrpSpPr>
          <p:grpSpPr>
            <a:xfrm>
              <a:off x="3738101" y="2418683"/>
              <a:ext cx="67500" cy="342214"/>
              <a:chOff x="2971067" y="1508514"/>
              <a:chExt cx="67500" cy="342214"/>
            </a:xfrm>
          </p:grpSpPr>
          <p:cxnSp>
            <p:nvCxnSpPr>
              <p:cNvPr id="86" name="直接连接符 85">
                <a:extLst>
                  <a:ext uri="{FF2B5EF4-FFF2-40B4-BE49-F238E27FC236}">
                    <a16:creationId xmlns:a16="http://schemas.microsoft.com/office/drawing/2014/main" id="{F7FBA453-CA00-482E-82D9-0903E97CA37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004817" y="1508514"/>
                <a:ext cx="0" cy="27114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87" name="椭圆 86">
                <a:extLst>
                  <a:ext uri="{FF2B5EF4-FFF2-40B4-BE49-F238E27FC236}">
                    <a16:creationId xmlns:a16="http://schemas.microsoft.com/office/drawing/2014/main" id="{F392B24C-F0FB-41E4-A950-584C28E9A8EC}"/>
                  </a:ext>
                </a:extLst>
              </p:cNvPr>
              <p:cNvSpPr/>
              <p:nvPr/>
            </p:nvSpPr>
            <p:spPr bwMode="auto">
              <a:xfrm>
                <a:off x="2971067" y="1783228"/>
                <a:ext cx="67500" cy="675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377" fontAlgn="t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00" dirty="0">
                  <a:solidFill>
                    <a:srgbClr val="000000"/>
                  </a:solidFill>
                  <a:latin typeface="Arial" panose="020B0604020202020204" pitchFamily="34" charset="0"/>
                  <a:ea typeface="宋体" pitchFamily="2" charset="-122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88" name="组合 87">
              <a:extLst>
                <a:ext uri="{FF2B5EF4-FFF2-40B4-BE49-F238E27FC236}">
                  <a16:creationId xmlns:a16="http://schemas.microsoft.com/office/drawing/2014/main" id="{B22D7B93-DC55-4792-81F5-3CA26C331CCE}"/>
                </a:ext>
              </a:extLst>
            </p:cNvPr>
            <p:cNvGrpSpPr/>
            <p:nvPr/>
          </p:nvGrpSpPr>
          <p:grpSpPr>
            <a:xfrm>
              <a:off x="4580979" y="2418683"/>
              <a:ext cx="67500" cy="342214"/>
              <a:chOff x="2877841" y="1508514"/>
              <a:chExt cx="67500" cy="342214"/>
            </a:xfrm>
          </p:grpSpPr>
          <p:cxnSp>
            <p:nvCxnSpPr>
              <p:cNvPr id="89" name="直接连接符 88">
                <a:extLst>
                  <a:ext uri="{FF2B5EF4-FFF2-40B4-BE49-F238E27FC236}">
                    <a16:creationId xmlns:a16="http://schemas.microsoft.com/office/drawing/2014/main" id="{72D05D2E-396F-4C96-84BB-BF55BCEAFB5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911591" y="1508514"/>
                <a:ext cx="0" cy="27114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90" name="椭圆 89">
                <a:extLst>
                  <a:ext uri="{FF2B5EF4-FFF2-40B4-BE49-F238E27FC236}">
                    <a16:creationId xmlns:a16="http://schemas.microsoft.com/office/drawing/2014/main" id="{BA86E12E-F99A-4B7E-8960-0EA277B62C8F}"/>
                  </a:ext>
                </a:extLst>
              </p:cNvPr>
              <p:cNvSpPr/>
              <p:nvPr/>
            </p:nvSpPr>
            <p:spPr bwMode="auto">
              <a:xfrm>
                <a:off x="2877841" y="1783228"/>
                <a:ext cx="67500" cy="675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377" fontAlgn="t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00" dirty="0">
                  <a:solidFill>
                    <a:srgbClr val="000000"/>
                  </a:solidFill>
                  <a:latin typeface="Arial" panose="020B0604020202020204" pitchFamily="34" charset="0"/>
                  <a:ea typeface="宋体" pitchFamily="2" charset="-122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91" name="组合 90">
              <a:extLst>
                <a:ext uri="{FF2B5EF4-FFF2-40B4-BE49-F238E27FC236}">
                  <a16:creationId xmlns:a16="http://schemas.microsoft.com/office/drawing/2014/main" id="{1933C9E0-BB06-4A43-8090-914FD6D66645}"/>
                </a:ext>
              </a:extLst>
            </p:cNvPr>
            <p:cNvGrpSpPr/>
            <p:nvPr/>
          </p:nvGrpSpPr>
          <p:grpSpPr>
            <a:xfrm>
              <a:off x="5524933" y="2418683"/>
              <a:ext cx="67500" cy="342214"/>
              <a:chOff x="2877841" y="1508514"/>
              <a:chExt cx="67500" cy="342214"/>
            </a:xfrm>
          </p:grpSpPr>
          <p:cxnSp>
            <p:nvCxnSpPr>
              <p:cNvPr id="92" name="直接连接符 91">
                <a:extLst>
                  <a:ext uri="{FF2B5EF4-FFF2-40B4-BE49-F238E27FC236}">
                    <a16:creationId xmlns:a16="http://schemas.microsoft.com/office/drawing/2014/main" id="{1C826E03-E9B0-49CF-8E9C-A567AD819F8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911591" y="1508514"/>
                <a:ext cx="0" cy="27114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93" name="椭圆 92">
                <a:extLst>
                  <a:ext uri="{FF2B5EF4-FFF2-40B4-BE49-F238E27FC236}">
                    <a16:creationId xmlns:a16="http://schemas.microsoft.com/office/drawing/2014/main" id="{EAD9B5FF-8BD9-4943-8CC3-EBC5061628F0}"/>
                  </a:ext>
                </a:extLst>
              </p:cNvPr>
              <p:cNvSpPr/>
              <p:nvPr/>
            </p:nvSpPr>
            <p:spPr bwMode="auto">
              <a:xfrm>
                <a:off x="2877841" y="1783228"/>
                <a:ext cx="67500" cy="675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377" fontAlgn="t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00" dirty="0">
                  <a:solidFill>
                    <a:srgbClr val="000000"/>
                  </a:solidFill>
                  <a:latin typeface="Arial" panose="020B0604020202020204" pitchFamily="34" charset="0"/>
                  <a:ea typeface="宋体" pitchFamily="2" charset="-122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94" name="组合 93">
              <a:extLst>
                <a:ext uri="{FF2B5EF4-FFF2-40B4-BE49-F238E27FC236}">
                  <a16:creationId xmlns:a16="http://schemas.microsoft.com/office/drawing/2014/main" id="{19E6D5EE-8363-4EAF-B1A7-027A8A1EB890}"/>
                </a:ext>
              </a:extLst>
            </p:cNvPr>
            <p:cNvGrpSpPr/>
            <p:nvPr/>
          </p:nvGrpSpPr>
          <p:grpSpPr>
            <a:xfrm>
              <a:off x="6964164" y="2418683"/>
              <a:ext cx="67500" cy="342214"/>
              <a:chOff x="2869044" y="1508514"/>
              <a:chExt cx="67500" cy="342214"/>
            </a:xfrm>
          </p:grpSpPr>
          <p:cxnSp>
            <p:nvCxnSpPr>
              <p:cNvPr id="95" name="直接连接符 94">
                <a:extLst>
                  <a:ext uri="{FF2B5EF4-FFF2-40B4-BE49-F238E27FC236}">
                    <a16:creationId xmlns:a16="http://schemas.microsoft.com/office/drawing/2014/main" id="{38113972-B1C9-4622-9120-4943D0A90FB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902796" y="1508514"/>
                <a:ext cx="0" cy="27114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96" name="椭圆 95">
                <a:extLst>
                  <a:ext uri="{FF2B5EF4-FFF2-40B4-BE49-F238E27FC236}">
                    <a16:creationId xmlns:a16="http://schemas.microsoft.com/office/drawing/2014/main" id="{F49F5DE1-F55E-476B-A7CC-D948A4FFCD9D}"/>
                  </a:ext>
                </a:extLst>
              </p:cNvPr>
              <p:cNvSpPr/>
              <p:nvPr/>
            </p:nvSpPr>
            <p:spPr bwMode="auto">
              <a:xfrm>
                <a:off x="2869044" y="1783228"/>
                <a:ext cx="67500" cy="675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377" fontAlgn="t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00" dirty="0">
                  <a:solidFill>
                    <a:srgbClr val="000000"/>
                  </a:solidFill>
                  <a:latin typeface="Arial" panose="020B0604020202020204" pitchFamily="34" charset="0"/>
                  <a:ea typeface="宋体" pitchFamily="2" charset="-122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id="{42133053-75DE-4A06-9990-A33A788DE485}"/>
                </a:ext>
              </a:extLst>
            </p:cNvPr>
            <p:cNvGrpSpPr/>
            <p:nvPr/>
          </p:nvGrpSpPr>
          <p:grpSpPr>
            <a:xfrm>
              <a:off x="1974028" y="2427734"/>
              <a:ext cx="67500" cy="342214"/>
              <a:chOff x="3104227" y="1508514"/>
              <a:chExt cx="67500" cy="342214"/>
            </a:xfrm>
          </p:grpSpPr>
          <p:cxnSp>
            <p:nvCxnSpPr>
              <p:cNvPr id="32" name="直接连接符 31">
                <a:extLst>
                  <a:ext uri="{FF2B5EF4-FFF2-40B4-BE49-F238E27FC236}">
                    <a16:creationId xmlns:a16="http://schemas.microsoft.com/office/drawing/2014/main" id="{25F8391A-587F-4F51-B5E6-32D1B739098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137976" y="1508514"/>
                <a:ext cx="0" cy="27114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33" name="椭圆 32">
                <a:extLst>
                  <a:ext uri="{FF2B5EF4-FFF2-40B4-BE49-F238E27FC236}">
                    <a16:creationId xmlns:a16="http://schemas.microsoft.com/office/drawing/2014/main" id="{C8E026E9-4B65-41BC-95EA-F12B0F2134A3}"/>
                  </a:ext>
                </a:extLst>
              </p:cNvPr>
              <p:cNvSpPr/>
              <p:nvPr/>
            </p:nvSpPr>
            <p:spPr bwMode="auto">
              <a:xfrm>
                <a:off x="3104227" y="1783228"/>
                <a:ext cx="67500" cy="675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377" fontAlgn="t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00" dirty="0">
                  <a:solidFill>
                    <a:srgbClr val="000000"/>
                  </a:solidFill>
                  <a:latin typeface="Arial" panose="020B0604020202020204" pitchFamily="34" charset="0"/>
                  <a:ea typeface="宋体" pitchFamily="2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4" name="TextBox 35">
              <a:extLst>
                <a:ext uri="{FF2B5EF4-FFF2-40B4-BE49-F238E27FC236}">
                  <a16:creationId xmlns:a16="http://schemas.microsoft.com/office/drawing/2014/main" id="{A8734A63-DF72-4822-8DDB-2AC4AE7A880E}"/>
                </a:ext>
              </a:extLst>
            </p:cNvPr>
            <p:cNvSpPr txBox="1"/>
            <p:nvPr/>
          </p:nvSpPr>
          <p:spPr>
            <a:xfrm>
              <a:off x="1438484" y="2775693"/>
              <a:ext cx="1401729" cy="39241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zh-CN" sz="135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文泉驿微米黑" charset="-122"/>
                </a:rPr>
                <a:t>Intelligent Video Surveillance Server</a:t>
              </a:r>
            </a:p>
          </p:txBody>
        </p:sp>
      </p:grpSp>
      <p:sp>
        <p:nvSpPr>
          <p:cNvPr id="35" name="矩形 34">
            <a:extLst>
              <a:ext uri="{FF2B5EF4-FFF2-40B4-BE49-F238E27FC236}">
                <a16:creationId xmlns:a16="http://schemas.microsoft.com/office/drawing/2014/main" id="{5E3D3F56-4CA7-4AAE-B62A-BFFD6F1793D5}"/>
              </a:ext>
            </a:extLst>
          </p:cNvPr>
          <p:cNvSpPr/>
          <p:nvPr/>
        </p:nvSpPr>
        <p:spPr bwMode="auto">
          <a:xfrm>
            <a:off x="10756181" y="1263537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37" name="TextBox 21"/>
          <p:cNvSpPr txBox="1">
            <a:spLocks noChangeArrowheads="1"/>
          </p:cNvSpPr>
          <p:nvPr/>
        </p:nvSpPr>
        <p:spPr bwMode="auto">
          <a:xfrm>
            <a:off x="10114614" y="1418375"/>
            <a:ext cx="514203" cy="410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881" tIns="60939" rIns="121881" bIns="60939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867" dirty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/</a:t>
            </a:r>
            <a:endParaRPr lang="zh-CN" altLang="en-US" sz="1867" dirty="0"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cxnSp>
        <p:nvCxnSpPr>
          <p:cNvPr id="38" name="直接连接符 37">
            <a:extLst>
              <a:ext uri="{FF2B5EF4-FFF2-40B4-BE49-F238E27FC236}">
                <a16:creationId xmlns:a16="http://schemas.microsoft.com/office/drawing/2014/main" id="{38113972-B1C9-4622-9120-4943D0A90FBC}"/>
              </a:ext>
            </a:extLst>
          </p:cNvPr>
          <p:cNvCxnSpPr>
            <a:cxnSpLocks/>
          </p:cNvCxnSpPr>
          <p:nvPr/>
        </p:nvCxnSpPr>
        <p:spPr bwMode="auto">
          <a:xfrm>
            <a:off x="11155109" y="1983537"/>
            <a:ext cx="0" cy="374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0" name="椭圆 39">
            <a:extLst>
              <a:ext uri="{FF2B5EF4-FFF2-40B4-BE49-F238E27FC236}">
                <a16:creationId xmlns:a16="http://schemas.microsoft.com/office/drawing/2014/main" id="{F49F5DE1-F55E-476B-A7CC-D948A4FFCD9D}"/>
              </a:ext>
            </a:extLst>
          </p:cNvPr>
          <p:cNvSpPr/>
          <p:nvPr/>
        </p:nvSpPr>
        <p:spPr bwMode="auto">
          <a:xfrm>
            <a:off x="11110109" y="2367462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7" fontAlgn="t">
              <a:spcBef>
                <a:spcPct val="0"/>
              </a:spcBef>
              <a:spcAft>
                <a:spcPct val="0"/>
              </a:spcAft>
            </a:pPr>
            <a:endParaRPr lang="zh-CN" altLang="en-US" sz="1000" dirty="0">
              <a:solidFill>
                <a:srgbClr val="000000"/>
              </a:solidFill>
              <a:latin typeface="Arial" panose="020B0604020202020204" pitchFamily="34" charset="0"/>
              <a:ea typeface="宋体" pitchFamily="2" charset="-122"/>
              <a:cs typeface="Arial" panose="020B0604020202020204" pitchFamily="34" charset="0"/>
            </a:endParaRPr>
          </a:p>
        </p:txBody>
      </p:sp>
      <p:sp>
        <p:nvSpPr>
          <p:cNvPr id="41" name="TextBox 76">
            <a:extLst>
              <a:ext uri="{FF2B5EF4-FFF2-40B4-BE49-F238E27FC236}">
                <a16:creationId xmlns:a16="http://schemas.microsoft.com/office/drawing/2014/main" id="{9DAF2E75-9DE9-4B0E-9628-96609D72B9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69390" y="2452951"/>
            <a:ext cx="1622611" cy="869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  <a:sym typeface="Calibri" pitchFamily="34" charset="0"/>
              </a:rPr>
              <a:t>Industrial Model: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  <a:sym typeface="Calibri" pitchFamily="34" charset="0"/>
              </a:rPr>
              <a:t>D: </a:t>
            </a:r>
            <a:r>
              <a:rPr lang="en-US" altLang="zh-CN" sz="1200" dirty="0">
                <a:solidFill>
                  <a:srgbClr val="00000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  <a:sym typeface="Calibri" pitchFamily="34" charset="0"/>
              </a:rPr>
              <a:t>Government Industry with </a:t>
            </a:r>
            <a:r>
              <a:rPr lang="en-US" altLang="zh-CN" sz="1200" dirty="0" err="1">
                <a:solidFill>
                  <a:srgbClr val="00000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  <a:sym typeface="Calibri" pitchFamily="34" charset="0"/>
              </a:rPr>
              <a:t>Dahua</a:t>
            </a:r>
            <a:r>
              <a:rPr lang="en-US" altLang="zh-CN" sz="1200" dirty="0">
                <a:solidFill>
                  <a:srgbClr val="00000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  <a:sym typeface="Calibri" pitchFamily="34" charset="0"/>
              </a:rPr>
              <a:t> Cybercity VMS </a:t>
            </a: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5E3D3F56-4CA7-4AAE-B62A-BFFD6F1793D5}"/>
              </a:ext>
            </a:extLst>
          </p:cNvPr>
          <p:cNvSpPr/>
          <p:nvPr/>
        </p:nvSpPr>
        <p:spPr bwMode="auto">
          <a:xfrm>
            <a:off x="9359161" y="1263537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zh-CN" altLang="en-US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4" name="直接连接符 43">
            <a:extLst>
              <a:ext uri="{FF2B5EF4-FFF2-40B4-BE49-F238E27FC236}">
                <a16:creationId xmlns:a16="http://schemas.microsoft.com/office/drawing/2014/main" id="{38113972-B1C9-4622-9120-4943D0A90FBC}"/>
              </a:ext>
            </a:extLst>
          </p:cNvPr>
          <p:cNvCxnSpPr>
            <a:cxnSpLocks/>
          </p:cNvCxnSpPr>
          <p:nvPr/>
        </p:nvCxnSpPr>
        <p:spPr bwMode="auto">
          <a:xfrm>
            <a:off x="9713697" y="1983537"/>
            <a:ext cx="0" cy="374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5" name="椭圆 44">
            <a:extLst>
              <a:ext uri="{FF2B5EF4-FFF2-40B4-BE49-F238E27FC236}">
                <a16:creationId xmlns:a16="http://schemas.microsoft.com/office/drawing/2014/main" id="{F49F5DE1-F55E-476B-A7CC-D948A4FFCD9D}"/>
              </a:ext>
            </a:extLst>
          </p:cNvPr>
          <p:cNvSpPr/>
          <p:nvPr/>
        </p:nvSpPr>
        <p:spPr bwMode="auto">
          <a:xfrm>
            <a:off x="9668703" y="2367462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7" fontAlgn="t">
              <a:spcBef>
                <a:spcPct val="0"/>
              </a:spcBef>
              <a:spcAft>
                <a:spcPct val="0"/>
              </a:spcAft>
            </a:pPr>
            <a:endParaRPr lang="zh-CN" altLang="en-US" sz="1000" dirty="0">
              <a:solidFill>
                <a:srgbClr val="000000"/>
              </a:solidFill>
              <a:latin typeface="Arial" panose="020B0604020202020204" pitchFamily="34" charset="0"/>
              <a:ea typeface="宋体" pitchFamily="2" charset="-122"/>
              <a:cs typeface="Arial" panose="020B0604020202020204" pitchFamily="34" charset="0"/>
            </a:endParaRPr>
          </a:p>
        </p:txBody>
      </p:sp>
      <p:sp>
        <p:nvSpPr>
          <p:cNvPr id="46" name="TextBox 76">
            <a:extLst>
              <a:ext uri="{FF2B5EF4-FFF2-40B4-BE49-F238E27FC236}">
                <a16:creationId xmlns:a16="http://schemas.microsoft.com/office/drawing/2014/main" id="{9DAF2E75-9DE9-4B0E-9628-96609D72B9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1210" y="2465122"/>
            <a:ext cx="2542968" cy="136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  <a:sym typeface="Calibri" pitchFamily="34" charset="0"/>
              </a:rPr>
              <a:t>AI card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  <a:sym typeface="Calibri" pitchFamily="34" charset="0"/>
              </a:rPr>
              <a:t>Generation: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  <a:sym typeface="Calibri" pitchFamily="34" charset="0"/>
              </a:rPr>
              <a:t>T: 1</a:t>
            </a:r>
            <a:r>
              <a:rPr lang="en-US" altLang="zh-CN" sz="1400" baseline="30000" dirty="0">
                <a:solidFill>
                  <a:srgbClr val="00000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  <a:sym typeface="Calibri" pitchFamily="34" charset="0"/>
              </a:rPr>
              <a:t>st</a:t>
            </a:r>
            <a:endParaRPr lang="en-US" altLang="zh-CN" sz="1400" dirty="0">
              <a:solidFill>
                <a:srgbClr val="000000"/>
              </a:solidFill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  <a:sym typeface="Calibri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  <a:sym typeface="Calibri" pitchFamily="34" charset="0"/>
              </a:rPr>
              <a:t>I: 2</a:t>
            </a:r>
            <a:r>
              <a:rPr lang="en-US" altLang="zh-CN" sz="1400" baseline="30000" dirty="0">
                <a:solidFill>
                  <a:srgbClr val="00000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  <a:sym typeface="Calibri" pitchFamily="34" charset="0"/>
              </a:rPr>
              <a:t>nd</a:t>
            </a:r>
            <a:endParaRPr lang="en-US" altLang="zh-CN" sz="1400" dirty="0">
              <a:solidFill>
                <a:srgbClr val="000000"/>
              </a:solidFill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  <a:sym typeface="Calibri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  <a:sym typeface="Calibri" pitchFamily="34" charset="0"/>
              </a:rPr>
              <a:t>M: 3</a:t>
            </a:r>
            <a:r>
              <a:rPr lang="en-US" altLang="zh-CN" sz="1400" baseline="30000" dirty="0">
                <a:solidFill>
                  <a:srgbClr val="00000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  <a:sym typeface="Calibri" pitchFamily="34" charset="0"/>
              </a:rPr>
              <a:t>rd</a:t>
            </a:r>
            <a:endParaRPr lang="en-US" altLang="zh-CN" sz="1400" dirty="0">
              <a:solidFill>
                <a:srgbClr val="000000"/>
              </a:solidFill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  <a:sym typeface="Calibri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  <a:sym typeface="Calibri" pitchFamily="34" charset="0"/>
              </a:rPr>
              <a:t>51/71 series-I: 4</a:t>
            </a:r>
            <a:r>
              <a:rPr lang="en-US" altLang="zh-CN" sz="1400" baseline="30000" dirty="0">
                <a:solidFill>
                  <a:srgbClr val="00000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  <a:sym typeface="Calibri" pitchFamily="34" charset="0"/>
              </a:rPr>
              <a:t>th</a:t>
            </a:r>
            <a:endParaRPr lang="en-US" altLang="zh-CN" sz="1400" dirty="0">
              <a:solidFill>
                <a:srgbClr val="000000"/>
              </a:solidFill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  <a:sym typeface="Calibri" pitchFamily="34" charset="0"/>
            </a:endParaRPr>
          </a:p>
        </p:txBody>
      </p:sp>
      <p:sp>
        <p:nvSpPr>
          <p:cNvPr id="47" name="TextBox 69">
            <a:extLst>
              <a:ext uri="{FF2B5EF4-FFF2-40B4-BE49-F238E27FC236}">
                <a16:creationId xmlns:a16="http://schemas.microsoft.com/office/drawing/2014/main" id="{DAB0E62F-A542-454D-A4B3-7B562D93EA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859" y="2491643"/>
            <a:ext cx="1331686" cy="1577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  <a:sym typeface="Calibri" pitchFamily="34" charset="0"/>
              </a:rPr>
              <a:t>Brand</a:t>
            </a:r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  <a:sym typeface="Calibri" pitchFamily="34" charset="0"/>
              </a:rPr>
              <a:t>: 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400" dirty="0" err="1">
                <a:solidFill>
                  <a:srgbClr val="00000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  <a:sym typeface="Calibri" pitchFamily="34" charset="0"/>
              </a:rPr>
              <a:t>Dahua</a:t>
            </a:r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  <a:sym typeface="Calibri" pitchFamily="34" charset="0"/>
              </a:rPr>
              <a:t>: 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  <a:sym typeface="Calibri" pitchFamily="34" charset="0"/>
              </a:rPr>
              <a:t>DHI: </a:t>
            </a:r>
            <a:r>
              <a:rPr lang="en-US" altLang="zh-CN" sz="1400" dirty="0" err="1">
                <a:solidFill>
                  <a:srgbClr val="00000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  <a:sym typeface="Calibri" pitchFamily="34" charset="0"/>
              </a:rPr>
              <a:t>Dahua</a:t>
            </a:r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  <a:sym typeface="Calibri" pitchFamily="34" charset="0"/>
              </a:rPr>
              <a:t> oversea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  <a:sym typeface="Calibri" pitchFamily="34" charset="0"/>
              </a:rPr>
              <a:t>Null: Oversea neutral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400" dirty="0">
              <a:latin typeface="Arial" panose="020B0604020202020204" pitchFamily="34" charset="0"/>
              <a:ea typeface="宋体" pitchFamily="2" charset="-122"/>
              <a:cs typeface="Arial" panose="020B0604020202020204" pitchFamily="34" charset="0"/>
            </a:endParaRPr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44BB783F-1AAE-4430-AB97-CB07A772C727}"/>
              </a:ext>
            </a:extLst>
          </p:cNvPr>
          <p:cNvSpPr/>
          <p:nvPr/>
        </p:nvSpPr>
        <p:spPr bwMode="auto">
          <a:xfrm>
            <a:off x="261774" y="1263537"/>
            <a:ext cx="753725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DHI</a:t>
            </a:r>
            <a:endParaRPr lang="zh-CN" altLang="en-US" sz="2200" dirty="0">
              <a:latin typeface="Arial" panose="020B0604020202020204" pitchFamily="34" charset="0"/>
              <a:ea typeface="宋体" pitchFamily="2" charset="-122"/>
              <a:cs typeface="Arial" panose="020B0604020202020204" pitchFamily="34" charset="0"/>
            </a:endParaRPr>
          </a:p>
        </p:txBody>
      </p:sp>
      <p:cxnSp>
        <p:nvCxnSpPr>
          <p:cNvPr id="49" name="直接连接符 48">
            <a:extLst>
              <a:ext uri="{FF2B5EF4-FFF2-40B4-BE49-F238E27FC236}">
                <a16:creationId xmlns:a16="http://schemas.microsoft.com/office/drawing/2014/main" id="{D5FAFF0B-06E9-4C34-9ECD-F6A97CFD5FEE}"/>
              </a:ext>
            </a:extLst>
          </p:cNvPr>
          <p:cNvCxnSpPr>
            <a:cxnSpLocks/>
          </p:cNvCxnSpPr>
          <p:nvPr/>
        </p:nvCxnSpPr>
        <p:spPr bwMode="auto">
          <a:xfrm flipV="1">
            <a:off x="1174698" y="1623538"/>
            <a:ext cx="233136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直接连接符 49">
            <a:extLst>
              <a:ext uri="{FF2B5EF4-FFF2-40B4-BE49-F238E27FC236}">
                <a16:creationId xmlns:a16="http://schemas.microsoft.com/office/drawing/2014/main" id="{2DC5DF25-7E0B-4F87-ADD0-17AFD5F5724C}"/>
              </a:ext>
            </a:extLst>
          </p:cNvPr>
          <p:cNvCxnSpPr/>
          <p:nvPr/>
        </p:nvCxnSpPr>
        <p:spPr bwMode="auto">
          <a:xfrm>
            <a:off x="648095" y="1980345"/>
            <a:ext cx="0" cy="432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1" name="椭圆 50">
            <a:extLst>
              <a:ext uri="{FF2B5EF4-FFF2-40B4-BE49-F238E27FC236}">
                <a16:creationId xmlns:a16="http://schemas.microsoft.com/office/drawing/2014/main" id="{3C28BE05-8F0E-47C9-82B2-30C2E05CA17D}"/>
              </a:ext>
            </a:extLst>
          </p:cNvPr>
          <p:cNvSpPr/>
          <p:nvPr/>
        </p:nvSpPr>
        <p:spPr bwMode="auto">
          <a:xfrm>
            <a:off x="600987" y="2401643"/>
            <a:ext cx="94216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7" fontAlgn="t">
              <a:spcBef>
                <a:spcPct val="0"/>
              </a:spcBef>
              <a:spcAft>
                <a:spcPct val="0"/>
              </a:spcAft>
            </a:pPr>
            <a:endParaRPr lang="zh-CN" altLang="en-US" sz="1000" dirty="0">
              <a:latin typeface="Arial" panose="020B0604020202020204" pitchFamily="34" charset="0"/>
              <a:ea typeface="宋体" pitchFamily="2" charset="-122"/>
              <a:cs typeface="Arial" panose="020B0604020202020204" pitchFamily="34" charset="0"/>
            </a:endParaRPr>
          </a:p>
        </p:txBody>
      </p:sp>
      <p:sp>
        <p:nvSpPr>
          <p:cNvPr id="52" name="标题 1"/>
          <p:cNvSpPr txBox="1">
            <a:spLocks/>
          </p:cNvSpPr>
          <p:nvPr/>
        </p:nvSpPr>
        <p:spPr>
          <a:xfrm>
            <a:off x="912284" y="3724433"/>
            <a:ext cx="11279716" cy="868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IVD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72">
            <a:extLst>
              <a:ext uri="{FF2B5EF4-FFF2-40B4-BE49-F238E27FC236}">
                <a16:creationId xmlns:a16="http://schemas.microsoft.com/office/drawing/2014/main" id="{C7CA75CD-488A-4AD4-BCA5-6E05D91941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2102" y="5716285"/>
            <a:ext cx="1284141" cy="931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  <a:sym typeface="Calibri" pitchFamily="34" charset="0"/>
              </a:rPr>
              <a:t>Channel: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  <a:sym typeface="Calibri" pitchFamily="34" charset="0"/>
              </a:rPr>
              <a:t>16: 16 CH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  <a:sym typeface="Calibri" pitchFamily="34" charset="0"/>
              </a:rPr>
              <a:t>32: 32 CH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  <a:sym typeface="Calibri" pitchFamily="34" charset="0"/>
              </a:rPr>
              <a:t>48: 48 CH</a:t>
            </a:r>
          </a:p>
        </p:txBody>
      </p:sp>
      <p:sp>
        <p:nvSpPr>
          <p:cNvPr id="55" name="TextBox 76">
            <a:extLst>
              <a:ext uri="{FF2B5EF4-FFF2-40B4-BE49-F238E27FC236}">
                <a16:creationId xmlns:a16="http://schemas.microsoft.com/office/drawing/2014/main" id="{9DAF2E75-9DE9-4B0E-9628-96609D72B9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54688" y="5715815"/>
            <a:ext cx="2542967" cy="1146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  <a:sym typeface="Calibri" pitchFamily="34" charset="0"/>
              </a:rPr>
              <a:t>AI card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  <a:sym typeface="Calibri" pitchFamily="34" charset="0"/>
              </a:rPr>
              <a:t>Quantity: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  <a:sym typeface="Calibri" pitchFamily="34" charset="0"/>
              </a:rPr>
              <a:t>1: 1 AI card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  <a:sym typeface="Calibri" pitchFamily="34" charset="0"/>
              </a:rPr>
              <a:t>2: 2 AI cards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  <a:sym typeface="Calibri" pitchFamily="34" charset="0"/>
              </a:rPr>
              <a:t>3: 3 AI cards</a:t>
            </a:r>
          </a:p>
        </p:txBody>
      </p:sp>
      <p:sp>
        <p:nvSpPr>
          <p:cNvPr id="56" name="TextBox 69">
            <a:extLst>
              <a:ext uri="{FF2B5EF4-FFF2-40B4-BE49-F238E27FC236}">
                <a16:creationId xmlns:a16="http://schemas.microsoft.com/office/drawing/2014/main" id="{DE2D4514-42C1-41D6-BC43-2721ECDD88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2210" y="5760673"/>
            <a:ext cx="1220842" cy="931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  <a:sym typeface="Calibri" pitchFamily="34" charset="0"/>
              </a:rPr>
              <a:t>Series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  <a:sym typeface="Calibri" pitchFamily="34" charset="0"/>
              </a:rPr>
              <a:t>3: 3 series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  <a:sym typeface="Calibri" pitchFamily="34" charset="0"/>
              </a:rPr>
              <a:t>5: 5 series</a:t>
            </a:r>
            <a:endParaRPr lang="zh-CN" altLang="en-US" sz="1400" dirty="0">
              <a:solidFill>
                <a:srgbClr val="000000"/>
              </a:solidFill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  <a:sym typeface="Calibri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  <a:sym typeface="Calibri" pitchFamily="34" charset="0"/>
              </a:rPr>
              <a:t>7: 7 series</a:t>
            </a:r>
          </a:p>
        </p:txBody>
      </p:sp>
      <p:sp>
        <p:nvSpPr>
          <p:cNvPr id="57" name="TextBox 78">
            <a:extLst>
              <a:ext uri="{FF2B5EF4-FFF2-40B4-BE49-F238E27FC236}">
                <a16:creationId xmlns:a16="http://schemas.microsoft.com/office/drawing/2014/main" id="{8BFF2760-769A-483F-9AB2-90A94D0BD5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3436" y="5705793"/>
            <a:ext cx="1334286" cy="869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  <a:sym typeface="Calibri" pitchFamily="34" charset="0"/>
              </a:rPr>
              <a:t>Generation</a:t>
            </a:r>
            <a:r>
              <a:rPr lang="en-US" altLang="zh-CN" sz="1400" b="1" dirty="0">
                <a:solidFill>
                  <a:srgbClr val="00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  <a:sym typeface="宋体" pitchFamily="2" charset="-122"/>
              </a:rPr>
              <a:t>:</a:t>
            </a:r>
            <a:endParaRPr lang="en-US" altLang="zh-CN" sz="1400" b="1" dirty="0">
              <a:solidFill>
                <a:srgbClr val="000000"/>
              </a:solidFill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  <a:sym typeface="Calibri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  <a:sym typeface="Calibri" pitchFamily="34" charset="0"/>
              </a:rPr>
              <a:t>0: No HDD</a:t>
            </a:r>
            <a:endParaRPr lang="zh-CN" altLang="en-US" sz="1400" dirty="0">
              <a:solidFill>
                <a:srgbClr val="000000"/>
              </a:solidFill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  <a:sym typeface="Calibri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  <a:sym typeface="Calibri" pitchFamily="34" charset="0"/>
              </a:rPr>
              <a:t>1: </a:t>
            </a:r>
            <a:r>
              <a:rPr lang="en-US" altLang="zh-CN" sz="1400">
                <a:solidFill>
                  <a:srgbClr val="00000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  <a:sym typeface="Calibri" pitchFamily="34" charset="0"/>
              </a:rPr>
              <a:t>1 HDD/SSD </a:t>
            </a:r>
            <a:r>
              <a:rPr lang="en-US" altLang="zh-CN" sz="1000" dirty="0">
                <a:solidFill>
                  <a:srgbClr val="00000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  <a:sym typeface="Calibri" pitchFamily="34" charset="0"/>
              </a:rPr>
              <a:t>(For different model)</a:t>
            </a:r>
          </a:p>
        </p:txBody>
      </p:sp>
      <p:sp>
        <p:nvSpPr>
          <p:cNvPr id="58" name="矩形 57">
            <a:extLst>
              <a:ext uri="{FF2B5EF4-FFF2-40B4-BE49-F238E27FC236}">
                <a16:creationId xmlns:a16="http://schemas.microsoft.com/office/drawing/2014/main" id="{531255A1-30ED-45D1-992D-6B6CB68449D4}"/>
              </a:ext>
            </a:extLst>
          </p:cNvPr>
          <p:cNvSpPr/>
          <p:nvPr/>
        </p:nvSpPr>
        <p:spPr bwMode="auto">
          <a:xfrm>
            <a:off x="1755700" y="4550166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IVD</a:t>
            </a:r>
          </a:p>
        </p:txBody>
      </p:sp>
      <p:sp>
        <p:nvSpPr>
          <p:cNvPr id="59" name="矩形 58">
            <a:extLst>
              <a:ext uri="{FF2B5EF4-FFF2-40B4-BE49-F238E27FC236}">
                <a16:creationId xmlns:a16="http://schemas.microsoft.com/office/drawing/2014/main" id="{864EB912-2DE7-4B7F-925F-DFFE94B45050}"/>
              </a:ext>
            </a:extLst>
          </p:cNvPr>
          <p:cNvSpPr/>
          <p:nvPr/>
        </p:nvSpPr>
        <p:spPr bwMode="auto">
          <a:xfrm>
            <a:off x="5518477" y="4550166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endParaRPr lang="zh-CN" altLang="en-US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矩形 59">
            <a:extLst>
              <a:ext uri="{FF2B5EF4-FFF2-40B4-BE49-F238E27FC236}">
                <a16:creationId xmlns:a16="http://schemas.microsoft.com/office/drawing/2014/main" id="{EFD59E21-EDEA-4337-8E05-B1B5E31EB7CF}"/>
              </a:ext>
            </a:extLst>
          </p:cNvPr>
          <p:cNvSpPr/>
          <p:nvPr/>
        </p:nvSpPr>
        <p:spPr bwMode="auto">
          <a:xfrm>
            <a:off x="6766242" y="4550166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zh-CN" altLang="en-US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矩形 61">
            <a:extLst>
              <a:ext uri="{FF2B5EF4-FFF2-40B4-BE49-F238E27FC236}">
                <a16:creationId xmlns:a16="http://schemas.microsoft.com/office/drawing/2014/main" id="{4C05CF18-D6D4-487A-A006-D25D9163FF84}"/>
              </a:ext>
            </a:extLst>
          </p:cNvPr>
          <p:cNvSpPr/>
          <p:nvPr/>
        </p:nvSpPr>
        <p:spPr bwMode="auto">
          <a:xfrm>
            <a:off x="4175928" y="4550166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zh-CN" altLang="en-US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矩形 62">
            <a:extLst>
              <a:ext uri="{FF2B5EF4-FFF2-40B4-BE49-F238E27FC236}">
                <a16:creationId xmlns:a16="http://schemas.microsoft.com/office/drawing/2014/main" id="{EB128324-3D6A-483A-875D-8005F172964E}"/>
              </a:ext>
            </a:extLst>
          </p:cNvPr>
          <p:cNvSpPr/>
          <p:nvPr/>
        </p:nvSpPr>
        <p:spPr bwMode="auto">
          <a:xfrm>
            <a:off x="2954794" y="4550166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cxnSp>
        <p:nvCxnSpPr>
          <p:cNvPr id="64" name="直接连接符 63">
            <a:extLst>
              <a:ext uri="{FF2B5EF4-FFF2-40B4-BE49-F238E27FC236}">
                <a16:creationId xmlns:a16="http://schemas.microsoft.com/office/drawing/2014/main" id="{6226855E-28FD-4397-B24D-6EC50909E191}"/>
              </a:ext>
            </a:extLst>
          </p:cNvPr>
          <p:cNvCxnSpPr>
            <a:cxnSpLocks/>
          </p:cNvCxnSpPr>
          <p:nvPr/>
        </p:nvCxnSpPr>
        <p:spPr bwMode="auto">
          <a:xfrm>
            <a:off x="8046704" y="4910166"/>
            <a:ext cx="1551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5" name="TextBox 78">
            <a:extLst>
              <a:ext uri="{FF2B5EF4-FFF2-40B4-BE49-F238E27FC236}">
                <a16:creationId xmlns:a16="http://schemas.microsoft.com/office/drawing/2014/main" id="{EDA48DDE-C59C-42D9-B43F-6F3AE46EBE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5383" y="5711530"/>
            <a:ext cx="2431807" cy="136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  <a:sym typeface="Calibri" pitchFamily="34" charset="0"/>
              </a:rPr>
              <a:t>Function: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  <a:sym typeface="Calibri" pitchFamily="34" charset="0"/>
              </a:rPr>
              <a:t>Null: Default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400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  <a:sym typeface="Calibri" pitchFamily="34" charset="0"/>
              </a:rPr>
              <a:t>WT: Wide Temperature</a:t>
            </a:r>
            <a:endParaRPr lang="en-US" altLang="zh-CN" sz="1400" dirty="0">
              <a:solidFill>
                <a:srgbClr val="000000"/>
              </a:solidFill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  <a:sym typeface="Calibri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  <a:sym typeface="Calibri" pitchFamily="34" charset="0"/>
              </a:rPr>
              <a:t>C: Intelligent video compression</a:t>
            </a:r>
            <a:endParaRPr lang="zh-CN" altLang="en-US" sz="1400" dirty="0">
              <a:solidFill>
                <a:srgbClr val="000000"/>
              </a:solidFill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  <a:sym typeface="Calibri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zh-CN" altLang="en-US" sz="1400" dirty="0">
              <a:solidFill>
                <a:srgbClr val="000000"/>
              </a:solidFill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  <a:sym typeface="Calibri" pitchFamily="34" charset="0"/>
            </a:endParaRPr>
          </a:p>
        </p:txBody>
      </p:sp>
      <p:grpSp>
        <p:nvGrpSpPr>
          <p:cNvPr id="66" name="组合 65">
            <a:extLst>
              <a:ext uri="{FF2B5EF4-FFF2-40B4-BE49-F238E27FC236}">
                <a16:creationId xmlns:a16="http://schemas.microsoft.com/office/drawing/2014/main" id="{98D3399D-E561-4A8B-875A-393CF08E5B7F}"/>
              </a:ext>
            </a:extLst>
          </p:cNvPr>
          <p:cNvGrpSpPr/>
          <p:nvPr/>
        </p:nvGrpSpPr>
        <p:grpSpPr>
          <a:xfrm>
            <a:off x="3293053" y="5275738"/>
            <a:ext cx="90000" cy="456285"/>
            <a:chOff x="2991038" y="1508514"/>
            <a:chExt cx="67500" cy="342214"/>
          </a:xfrm>
        </p:grpSpPr>
        <p:cxnSp>
          <p:nvCxnSpPr>
            <p:cNvPr id="109" name="直接连接符 108">
              <a:extLst>
                <a:ext uri="{FF2B5EF4-FFF2-40B4-BE49-F238E27FC236}">
                  <a16:creationId xmlns:a16="http://schemas.microsoft.com/office/drawing/2014/main" id="{46CCC906-A4D7-49FA-AF79-E1F900BBAAA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024788" y="1508514"/>
              <a:ext cx="0" cy="27114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0" name="椭圆 109">
              <a:extLst>
                <a:ext uri="{FF2B5EF4-FFF2-40B4-BE49-F238E27FC236}">
                  <a16:creationId xmlns:a16="http://schemas.microsoft.com/office/drawing/2014/main" id="{12470E0A-7398-4B4C-A026-15BB6FD83515}"/>
                </a:ext>
              </a:extLst>
            </p:cNvPr>
            <p:cNvSpPr/>
            <p:nvPr/>
          </p:nvSpPr>
          <p:spPr bwMode="auto">
            <a:xfrm>
              <a:off x="2991038" y="1783228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solidFill>
                  <a:srgbClr val="00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67" name="组合 66">
            <a:extLst>
              <a:ext uri="{FF2B5EF4-FFF2-40B4-BE49-F238E27FC236}">
                <a16:creationId xmlns:a16="http://schemas.microsoft.com/office/drawing/2014/main" id="{D4FB7CDD-7279-4EEB-95CE-AD352B14C032}"/>
              </a:ext>
            </a:extLst>
          </p:cNvPr>
          <p:cNvGrpSpPr/>
          <p:nvPr/>
        </p:nvGrpSpPr>
        <p:grpSpPr>
          <a:xfrm>
            <a:off x="4475196" y="5275738"/>
            <a:ext cx="90000" cy="456285"/>
            <a:chOff x="2971067" y="1508514"/>
            <a:chExt cx="67500" cy="342214"/>
          </a:xfrm>
        </p:grpSpPr>
        <p:cxnSp>
          <p:nvCxnSpPr>
            <p:cNvPr id="107" name="直接连接符 106">
              <a:extLst>
                <a:ext uri="{FF2B5EF4-FFF2-40B4-BE49-F238E27FC236}">
                  <a16:creationId xmlns:a16="http://schemas.microsoft.com/office/drawing/2014/main" id="{F7FBA453-CA00-482E-82D9-0903E97CA37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004817" y="1508514"/>
              <a:ext cx="0" cy="27114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8" name="椭圆 107">
              <a:extLst>
                <a:ext uri="{FF2B5EF4-FFF2-40B4-BE49-F238E27FC236}">
                  <a16:creationId xmlns:a16="http://schemas.microsoft.com/office/drawing/2014/main" id="{F392B24C-F0FB-41E4-A950-584C28E9A8EC}"/>
                </a:ext>
              </a:extLst>
            </p:cNvPr>
            <p:cNvSpPr/>
            <p:nvPr/>
          </p:nvSpPr>
          <p:spPr bwMode="auto">
            <a:xfrm>
              <a:off x="2971067" y="1783228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solidFill>
                  <a:srgbClr val="00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68" name="组合 67">
            <a:extLst>
              <a:ext uri="{FF2B5EF4-FFF2-40B4-BE49-F238E27FC236}">
                <a16:creationId xmlns:a16="http://schemas.microsoft.com/office/drawing/2014/main" id="{B22D7B93-DC55-4792-81F5-3CA26C331CCE}"/>
              </a:ext>
            </a:extLst>
          </p:cNvPr>
          <p:cNvGrpSpPr/>
          <p:nvPr/>
        </p:nvGrpSpPr>
        <p:grpSpPr>
          <a:xfrm>
            <a:off x="5818108" y="5275738"/>
            <a:ext cx="90000" cy="456285"/>
            <a:chOff x="2877841" y="1508514"/>
            <a:chExt cx="67500" cy="342214"/>
          </a:xfrm>
        </p:grpSpPr>
        <p:cxnSp>
          <p:nvCxnSpPr>
            <p:cNvPr id="105" name="直接连接符 104">
              <a:extLst>
                <a:ext uri="{FF2B5EF4-FFF2-40B4-BE49-F238E27FC236}">
                  <a16:creationId xmlns:a16="http://schemas.microsoft.com/office/drawing/2014/main" id="{72D05D2E-396F-4C96-84BB-BF55BCEAFB5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911591" y="1508514"/>
              <a:ext cx="0" cy="27114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6" name="椭圆 105">
              <a:extLst>
                <a:ext uri="{FF2B5EF4-FFF2-40B4-BE49-F238E27FC236}">
                  <a16:creationId xmlns:a16="http://schemas.microsoft.com/office/drawing/2014/main" id="{BA86E12E-F99A-4B7E-8960-0EA277B62C8F}"/>
                </a:ext>
              </a:extLst>
            </p:cNvPr>
            <p:cNvSpPr/>
            <p:nvPr/>
          </p:nvSpPr>
          <p:spPr bwMode="auto">
            <a:xfrm>
              <a:off x="2877841" y="1783228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solidFill>
                  <a:srgbClr val="00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69" name="组合 68">
            <a:extLst>
              <a:ext uri="{FF2B5EF4-FFF2-40B4-BE49-F238E27FC236}">
                <a16:creationId xmlns:a16="http://schemas.microsoft.com/office/drawing/2014/main" id="{1933C9E0-BB06-4A43-8090-914FD6D66645}"/>
              </a:ext>
            </a:extLst>
          </p:cNvPr>
          <p:cNvGrpSpPr/>
          <p:nvPr/>
        </p:nvGrpSpPr>
        <p:grpSpPr>
          <a:xfrm>
            <a:off x="7076712" y="5275738"/>
            <a:ext cx="90000" cy="456285"/>
            <a:chOff x="2877841" y="1508514"/>
            <a:chExt cx="67500" cy="342214"/>
          </a:xfrm>
        </p:grpSpPr>
        <p:cxnSp>
          <p:nvCxnSpPr>
            <p:cNvPr id="103" name="直接连接符 102">
              <a:extLst>
                <a:ext uri="{FF2B5EF4-FFF2-40B4-BE49-F238E27FC236}">
                  <a16:creationId xmlns:a16="http://schemas.microsoft.com/office/drawing/2014/main" id="{1C826E03-E9B0-49CF-8E9C-A567AD819F8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911591" y="1508514"/>
              <a:ext cx="0" cy="27114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4" name="椭圆 103">
              <a:extLst>
                <a:ext uri="{FF2B5EF4-FFF2-40B4-BE49-F238E27FC236}">
                  <a16:creationId xmlns:a16="http://schemas.microsoft.com/office/drawing/2014/main" id="{EAD9B5FF-8BD9-4943-8CC3-EBC5061628F0}"/>
                </a:ext>
              </a:extLst>
            </p:cNvPr>
            <p:cNvSpPr/>
            <p:nvPr/>
          </p:nvSpPr>
          <p:spPr bwMode="auto">
            <a:xfrm>
              <a:off x="2877841" y="1783228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solidFill>
                  <a:srgbClr val="00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8697752" y="4550166"/>
            <a:ext cx="720000" cy="1181857"/>
            <a:chOff x="8478677" y="4550166"/>
            <a:chExt cx="720000" cy="1181857"/>
          </a:xfrm>
        </p:grpSpPr>
        <p:sp>
          <p:nvSpPr>
            <p:cNvPr id="61" name="矩形 60">
              <a:extLst>
                <a:ext uri="{FF2B5EF4-FFF2-40B4-BE49-F238E27FC236}">
                  <a16:creationId xmlns:a16="http://schemas.microsoft.com/office/drawing/2014/main" id="{5E3D3F56-4CA7-4AAE-B62A-BFFD6F1793D5}"/>
                </a:ext>
              </a:extLst>
            </p:cNvPr>
            <p:cNvSpPr/>
            <p:nvPr/>
          </p:nvSpPr>
          <p:spPr bwMode="auto">
            <a:xfrm>
              <a:off x="8478677" y="4550166"/>
              <a:ext cx="720000" cy="72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377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zh-CN" alt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70" name="组合 69">
              <a:extLst>
                <a:ext uri="{FF2B5EF4-FFF2-40B4-BE49-F238E27FC236}">
                  <a16:creationId xmlns:a16="http://schemas.microsoft.com/office/drawing/2014/main" id="{19E6D5EE-8363-4EAF-B1A7-027A8A1EB890}"/>
                </a:ext>
              </a:extLst>
            </p:cNvPr>
            <p:cNvGrpSpPr/>
            <p:nvPr/>
          </p:nvGrpSpPr>
          <p:grpSpPr>
            <a:xfrm>
              <a:off x="8789138" y="5275738"/>
              <a:ext cx="90000" cy="456285"/>
              <a:chOff x="2869044" y="1508514"/>
              <a:chExt cx="67500" cy="342214"/>
            </a:xfrm>
          </p:grpSpPr>
          <p:cxnSp>
            <p:nvCxnSpPr>
              <p:cNvPr id="101" name="直接连接符 100">
                <a:extLst>
                  <a:ext uri="{FF2B5EF4-FFF2-40B4-BE49-F238E27FC236}">
                    <a16:creationId xmlns:a16="http://schemas.microsoft.com/office/drawing/2014/main" id="{38113972-B1C9-4622-9120-4943D0A90FB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902796" y="1508514"/>
                <a:ext cx="0" cy="27114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02" name="椭圆 101">
                <a:extLst>
                  <a:ext uri="{FF2B5EF4-FFF2-40B4-BE49-F238E27FC236}">
                    <a16:creationId xmlns:a16="http://schemas.microsoft.com/office/drawing/2014/main" id="{F49F5DE1-F55E-476B-A7CC-D948A4FFCD9D}"/>
                  </a:ext>
                </a:extLst>
              </p:cNvPr>
              <p:cNvSpPr/>
              <p:nvPr/>
            </p:nvSpPr>
            <p:spPr bwMode="auto">
              <a:xfrm>
                <a:off x="2869044" y="1783228"/>
                <a:ext cx="67500" cy="675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377" fontAlgn="t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00" dirty="0">
                  <a:solidFill>
                    <a:srgbClr val="000000"/>
                  </a:solidFill>
                  <a:latin typeface="Arial" panose="020B0604020202020204" pitchFamily="34" charset="0"/>
                  <a:ea typeface="宋体" pitchFamily="2" charset="-122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97" name="组合 96">
            <a:extLst>
              <a:ext uri="{FF2B5EF4-FFF2-40B4-BE49-F238E27FC236}">
                <a16:creationId xmlns:a16="http://schemas.microsoft.com/office/drawing/2014/main" id="{42133053-75DE-4A06-9990-A33A788DE485}"/>
              </a:ext>
            </a:extLst>
          </p:cNvPr>
          <p:cNvGrpSpPr/>
          <p:nvPr/>
        </p:nvGrpSpPr>
        <p:grpSpPr>
          <a:xfrm>
            <a:off x="2123100" y="5287806"/>
            <a:ext cx="90000" cy="456285"/>
            <a:chOff x="3104227" y="1508514"/>
            <a:chExt cx="67500" cy="342214"/>
          </a:xfrm>
        </p:grpSpPr>
        <p:cxnSp>
          <p:nvCxnSpPr>
            <p:cNvPr id="99" name="直接连接符 98">
              <a:extLst>
                <a:ext uri="{FF2B5EF4-FFF2-40B4-BE49-F238E27FC236}">
                  <a16:creationId xmlns:a16="http://schemas.microsoft.com/office/drawing/2014/main" id="{25F8391A-587F-4F51-B5E6-32D1B739098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137976" y="1508514"/>
              <a:ext cx="0" cy="27114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0" name="椭圆 99">
              <a:extLst>
                <a:ext uri="{FF2B5EF4-FFF2-40B4-BE49-F238E27FC236}">
                  <a16:creationId xmlns:a16="http://schemas.microsoft.com/office/drawing/2014/main" id="{C8E026E9-4B65-41BC-95EA-F12B0F2134A3}"/>
                </a:ext>
              </a:extLst>
            </p:cNvPr>
            <p:cNvSpPr/>
            <p:nvPr/>
          </p:nvSpPr>
          <p:spPr bwMode="auto">
            <a:xfrm>
              <a:off x="3104227" y="1783228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solidFill>
                  <a:srgbClr val="00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98" name="TextBox 35">
            <a:extLst>
              <a:ext uri="{FF2B5EF4-FFF2-40B4-BE49-F238E27FC236}">
                <a16:creationId xmlns:a16="http://schemas.microsoft.com/office/drawing/2014/main" id="{A8734A63-DF72-4822-8DDB-2AC4AE7A880E}"/>
              </a:ext>
            </a:extLst>
          </p:cNvPr>
          <p:cNvSpPr txBox="1"/>
          <p:nvPr/>
        </p:nvSpPr>
        <p:spPr>
          <a:xfrm>
            <a:off x="1409043" y="5751751"/>
            <a:ext cx="14609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zh-CN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文泉驿微米黑" charset="-122"/>
              </a:rPr>
              <a:t>Intelligent Video Device</a:t>
            </a:r>
          </a:p>
        </p:txBody>
      </p:sp>
      <p:sp>
        <p:nvSpPr>
          <p:cNvPr id="111" name="矩形 110">
            <a:extLst>
              <a:ext uri="{FF2B5EF4-FFF2-40B4-BE49-F238E27FC236}">
                <a16:creationId xmlns:a16="http://schemas.microsoft.com/office/drawing/2014/main" id="{5E3D3F56-4CA7-4AAE-B62A-BFFD6F1793D5}"/>
              </a:ext>
            </a:extLst>
          </p:cNvPr>
          <p:cNvSpPr/>
          <p:nvPr/>
        </p:nvSpPr>
        <p:spPr bwMode="auto">
          <a:xfrm>
            <a:off x="9924157" y="4550166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zh-CN" altLang="en-US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2" name="直接连接符 111">
            <a:extLst>
              <a:ext uri="{FF2B5EF4-FFF2-40B4-BE49-F238E27FC236}">
                <a16:creationId xmlns:a16="http://schemas.microsoft.com/office/drawing/2014/main" id="{38113972-B1C9-4622-9120-4943D0A90FBC}"/>
              </a:ext>
            </a:extLst>
          </p:cNvPr>
          <p:cNvCxnSpPr>
            <a:cxnSpLocks/>
          </p:cNvCxnSpPr>
          <p:nvPr/>
        </p:nvCxnSpPr>
        <p:spPr bwMode="auto">
          <a:xfrm>
            <a:off x="10278693" y="5270166"/>
            <a:ext cx="0" cy="374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3" name="椭圆 112">
            <a:extLst>
              <a:ext uri="{FF2B5EF4-FFF2-40B4-BE49-F238E27FC236}">
                <a16:creationId xmlns:a16="http://schemas.microsoft.com/office/drawing/2014/main" id="{F49F5DE1-F55E-476B-A7CC-D948A4FFCD9D}"/>
              </a:ext>
            </a:extLst>
          </p:cNvPr>
          <p:cNvSpPr/>
          <p:nvPr/>
        </p:nvSpPr>
        <p:spPr bwMode="auto">
          <a:xfrm>
            <a:off x="10233699" y="5654091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7" fontAlgn="t">
              <a:spcBef>
                <a:spcPct val="0"/>
              </a:spcBef>
              <a:spcAft>
                <a:spcPct val="0"/>
              </a:spcAft>
            </a:pPr>
            <a:endParaRPr lang="zh-CN" altLang="en-US" sz="1000" dirty="0">
              <a:solidFill>
                <a:srgbClr val="000000"/>
              </a:solidFill>
              <a:latin typeface="Arial" panose="020B0604020202020204" pitchFamily="34" charset="0"/>
              <a:ea typeface="宋体" pitchFamily="2" charset="-122"/>
              <a:cs typeface="Arial" panose="020B0604020202020204" pitchFamily="34" charset="0"/>
            </a:endParaRPr>
          </a:p>
        </p:txBody>
      </p:sp>
      <p:sp>
        <p:nvSpPr>
          <p:cNvPr id="114" name="TextBox 69">
            <a:extLst>
              <a:ext uri="{FF2B5EF4-FFF2-40B4-BE49-F238E27FC236}">
                <a16:creationId xmlns:a16="http://schemas.microsoft.com/office/drawing/2014/main" id="{DAB0E62F-A542-454D-A4B3-7B562D93EA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310" y="5778272"/>
            <a:ext cx="1841190" cy="1146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  <a:sym typeface="Calibri" pitchFamily="34" charset="0"/>
              </a:rPr>
              <a:t>Brand: 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400" dirty="0" err="1">
                <a:solidFill>
                  <a:srgbClr val="00000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  <a:sym typeface="Calibri" pitchFamily="34" charset="0"/>
              </a:rPr>
              <a:t>Dahua</a:t>
            </a:r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  <a:sym typeface="Calibri" pitchFamily="34" charset="0"/>
              </a:rPr>
              <a:t>: 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400" dirty="0" err="1">
                <a:solidFill>
                  <a:srgbClr val="00000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  <a:sym typeface="Calibri" pitchFamily="34" charset="0"/>
              </a:rPr>
              <a:t>Dahua</a:t>
            </a:r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  <a:sym typeface="Calibri" pitchFamily="34" charset="0"/>
              </a:rPr>
              <a:t> oversea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  <a:sym typeface="Calibri" pitchFamily="34" charset="0"/>
              </a:rPr>
              <a:t>Null: Oversea neutral</a:t>
            </a:r>
          </a:p>
          <a:p>
            <a:pPr>
              <a:spcBef>
                <a:spcPct val="0"/>
              </a:spcBef>
              <a:buNone/>
            </a:pPr>
            <a:endParaRPr lang="en-US" altLang="zh-CN" sz="1400" b="1" dirty="0">
              <a:solidFill>
                <a:srgbClr val="000000"/>
              </a:solidFill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  <a:sym typeface="Calibri" pitchFamily="34" charset="0"/>
            </a:endParaRPr>
          </a:p>
        </p:txBody>
      </p:sp>
      <p:sp>
        <p:nvSpPr>
          <p:cNvPr id="115" name="矩形 114">
            <a:extLst>
              <a:ext uri="{FF2B5EF4-FFF2-40B4-BE49-F238E27FC236}">
                <a16:creationId xmlns:a16="http://schemas.microsoft.com/office/drawing/2014/main" id="{44BB783F-1AAE-4430-AB97-CB07A772C727}"/>
              </a:ext>
            </a:extLst>
          </p:cNvPr>
          <p:cNvSpPr/>
          <p:nvPr/>
        </p:nvSpPr>
        <p:spPr bwMode="auto">
          <a:xfrm>
            <a:off x="382226" y="4550166"/>
            <a:ext cx="753725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DHI</a:t>
            </a:r>
            <a:endParaRPr lang="zh-CN" altLang="en-US" sz="2200" dirty="0">
              <a:latin typeface="Arial" panose="020B0604020202020204" pitchFamily="34" charset="0"/>
              <a:ea typeface="宋体" pitchFamily="2" charset="-122"/>
              <a:cs typeface="Arial" panose="020B0604020202020204" pitchFamily="34" charset="0"/>
            </a:endParaRPr>
          </a:p>
        </p:txBody>
      </p:sp>
      <p:cxnSp>
        <p:nvCxnSpPr>
          <p:cNvPr id="116" name="直接连接符 115">
            <a:extLst>
              <a:ext uri="{FF2B5EF4-FFF2-40B4-BE49-F238E27FC236}">
                <a16:creationId xmlns:a16="http://schemas.microsoft.com/office/drawing/2014/main" id="{D5FAFF0B-06E9-4C34-9ECD-F6A97CFD5FEE}"/>
              </a:ext>
            </a:extLst>
          </p:cNvPr>
          <p:cNvCxnSpPr>
            <a:cxnSpLocks/>
          </p:cNvCxnSpPr>
          <p:nvPr/>
        </p:nvCxnSpPr>
        <p:spPr bwMode="auto">
          <a:xfrm flipV="1">
            <a:off x="1295150" y="4910167"/>
            <a:ext cx="233136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7" name="直接连接符 116">
            <a:extLst>
              <a:ext uri="{FF2B5EF4-FFF2-40B4-BE49-F238E27FC236}">
                <a16:creationId xmlns:a16="http://schemas.microsoft.com/office/drawing/2014/main" id="{2DC5DF25-7E0B-4F87-ADD0-17AFD5F5724C}"/>
              </a:ext>
            </a:extLst>
          </p:cNvPr>
          <p:cNvCxnSpPr/>
          <p:nvPr/>
        </p:nvCxnSpPr>
        <p:spPr bwMode="auto">
          <a:xfrm>
            <a:off x="768547" y="5266974"/>
            <a:ext cx="0" cy="432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8" name="椭圆 117">
            <a:extLst>
              <a:ext uri="{FF2B5EF4-FFF2-40B4-BE49-F238E27FC236}">
                <a16:creationId xmlns:a16="http://schemas.microsoft.com/office/drawing/2014/main" id="{3C28BE05-8F0E-47C9-82B2-30C2E05CA17D}"/>
              </a:ext>
            </a:extLst>
          </p:cNvPr>
          <p:cNvSpPr/>
          <p:nvPr/>
        </p:nvSpPr>
        <p:spPr bwMode="auto">
          <a:xfrm>
            <a:off x="721439" y="5688272"/>
            <a:ext cx="94216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7" fontAlgn="t">
              <a:spcBef>
                <a:spcPct val="0"/>
              </a:spcBef>
              <a:spcAft>
                <a:spcPct val="0"/>
              </a:spcAft>
            </a:pPr>
            <a:endParaRPr lang="zh-CN" altLang="en-US" sz="1000" dirty="0">
              <a:latin typeface="Arial" panose="020B0604020202020204" pitchFamily="34" charset="0"/>
              <a:ea typeface="宋体" pitchFamily="2" charset="-122"/>
              <a:cs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977621" y="5687023"/>
            <a:ext cx="162761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  <a:sym typeface="Calibri" pitchFamily="34" charset="0"/>
              </a:rPr>
              <a:t>AI card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  <a:sym typeface="Calibri" pitchFamily="34" charset="0"/>
              </a:rPr>
              <a:t>Generation: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  <a:sym typeface="Calibri" pitchFamily="34" charset="0"/>
              </a:rPr>
              <a:t>I: 1</a:t>
            </a:r>
            <a:r>
              <a:rPr lang="en-US" altLang="zh-CN" sz="1400" baseline="30000" dirty="0">
                <a:solidFill>
                  <a:srgbClr val="00000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  <a:sym typeface="Calibri" pitchFamily="34" charset="0"/>
              </a:rPr>
              <a:t>st</a:t>
            </a:r>
            <a:endParaRPr lang="en-US" altLang="zh-CN" sz="1400" dirty="0">
              <a:solidFill>
                <a:srgbClr val="000000"/>
              </a:solidFill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  <a:sym typeface="Calibri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  <a:sym typeface="Calibri" pitchFamily="34" charset="0"/>
              </a:rPr>
              <a:t>M: 2</a:t>
            </a:r>
            <a:r>
              <a:rPr lang="en-US" altLang="zh-CN" sz="1400" baseline="30000" dirty="0">
                <a:solidFill>
                  <a:srgbClr val="00000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  <a:sym typeface="Calibri" pitchFamily="34" charset="0"/>
              </a:rPr>
              <a:t>nd</a:t>
            </a:r>
            <a:endParaRPr lang="en-US" altLang="zh-CN" sz="1400" dirty="0">
              <a:solidFill>
                <a:srgbClr val="000000"/>
              </a:solidFill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  <a:sym typeface="Calibri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  <a:sym typeface="Calibri" pitchFamily="34" charset="0"/>
              </a:rPr>
              <a:t>31/51-I: 3</a:t>
            </a:r>
            <a:r>
              <a:rPr lang="en-US" altLang="zh-CN" sz="1400" baseline="30000" dirty="0">
                <a:solidFill>
                  <a:srgbClr val="00000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  <a:sym typeface="Calibri" pitchFamily="34" charset="0"/>
              </a:rPr>
              <a:t>rd</a:t>
            </a:r>
            <a:endParaRPr lang="en-US" altLang="zh-CN" sz="1400" dirty="0">
              <a:solidFill>
                <a:srgbClr val="000000"/>
              </a:solidFill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6437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1171" y="328121"/>
            <a:ext cx="11279716" cy="868363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latin typeface="Arial" panose="020B0604020202020204" pitchFamily="34" charset="0"/>
                <a:cs typeface="Arial" panose="020B0604020202020204" pitchFamily="34" charset="0"/>
              </a:rPr>
              <a:t>EVS</a:t>
            </a:r>
            <a:endParaRPr lang="zh-CN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72"/>
          <p:cNvSpPr>
            <a:spLocks noChangeArrowheads="1"/>
          </p:cNvSpPr>
          <p:nvPr/>
        </p:nvSpPr>
        <p:spPr bwMode="auto">
          <a:xfrm>
            <a:off x="6366413" y="2348582"/>
            <a:ext cx="1868972" cy="136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  <a:sym typeface="Calibri" pitchFamily="34" charset="0"/>
              </a:rPr>
              <a:t>HDD Bay: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  <a:sym typeface="Calibri" pitchFamily="34" charset="0"/>
              </a:rPr>
              <a:t>16: 16HDDs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  <a:sym typeface="Calibri" pitchFamily="34" charset="0"/>
              </a:rPr>
              <a:t>24: 24HDDs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  <a:sym typeface="Calibri" pitchFamily="34" charset="0"/>
              </a:rPr>
              <a:t>36: 36HDDs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  <a:sym typeface="Calibri" pitchFamily="34" charset="0"/>
              </a:rPr>
              <a:t>48: 48HDDs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  <a:sym typeface="Calibri" pitchFamily="34" charset="0"/>
              </a:rPr>
              <a:t>85: 85HDDs</a:t>
            </a:r>
          </a:p>
        </p:txBody>
      </p:sp>
      <p:sp>
        <p:nvSpPr>
          <p:cNvPr id="53" name="TextBox 76"/>
          <p:cNvSpPr>
            <a:spLocks noChangeArrowheads="1"/>
          </p:cNvSpPr>
          <p:nvPr/>
        </p:nvSpPr>
        <p:spPr bwMode="auto">
          <a:xfrm>
            <a:off x="9644729" y="2338090"/>
            <a:ext cx="2547271" cy="136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  <a:sym typeface="Calibri" pitchFamily="34" charset="0"/>
              </a:rPr>
              <a:t>Power:</a:t>
            </a:r>
            <a:endParaRPr lang="zh-CN" altLang="en-US" sz="1400" b="1" dirty="0">
              <a:solidFill>
                <a:srgbClr val="000000"/>
              </a:solidFill>
              <a:latin typeface="Arial" panose="020B0604020202020204" pitchFamily="34" charset="0"/>
              <a:ea typeface="宋体" pitchFamily="2" charset="-122"/>
              <a:cs typeface="Arial" panose="020B0604020202020204" pitchFamily="34" charset="0"/>
              <a:sym typeface="Calibri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  <a:sym typeface="Calibri" pitchFamily="34" charset="0"/>
              </a:rPr>
              <a:t>R: </a:t>
            </a:r>
            <a:r>
              <a:rPr lang="en-US" altLang="zh-CN" sz="1400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  <a:sym typeface="Calibri" pitchFamily="34" charset="0"/>
              </a:rPr>
              <a:t>Redundant power </a:t>
            </a:r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  <a:sym typeface="Calibri" pitchFamily="34" charset="0"/>
              </a:rPr>
              <a:t>(Only for EVS50/70 series, </a:t>
            </a:r>
            <a:r>
              <a:rPr lang="en-US" altLang="zh-CN" sz="1400">
                <a:solidFill>
                  <a:srgbClr val="FF000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  <a:sym typeface="Calibri" pitchFamily="34" charset="0"/>
              </a:rPr>
              <a:t>other models </a:t>
            </a:r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  <a:sym typeface="Calibri" pitchFamily="34" charset="0"/>
              </a:rPr>
              <a:t>equipped redundant power by default)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  <a:sym typeface="Calibri" pitchFamily="34" charset="0"/>
              </a:rPr>
              <a:t>I: AI card</a:t>
            </a:r>
          </a:p>
        </p:txBody>
      </p:sp>
      <p:sp>
        <p:nvSpPr>
          <p:cNvPr id="56" name="TextBox 69"/>
          <p:cNvSpPr>
            <a:spLocks noChangeArrowheads="1"/>
          </p:cNvSpPr>
          <p:nvPr/>
        </p:nvSpPr>
        <p:spPr bwMode="auto">
          <a:xfrm>
            <a:off x="3998606" y="2338090"/>
            <a:ext cx="978903" cy="1146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  <a:sym typeface="Calibri" pitchFamily="34" charset="0"/>
              </a:rPr>
              <a:t>Series: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  <a:sym typeface="Calibri" pitchFamily="34" charset="0"/>
              </a:rPr>
              <a:t>3: 3 series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  <a:sym typeface="Calibri" pitchFamily="34" charset="0"/>
              </a:rPr>
              <a:t>5: 5 series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  <a:sym typeface="Calibri" pitchFamily="34" charset="0"/>
              </a:rPr>
              <a:t>7: 7 series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  <a:sym typeface="Calibri" pitchFamily="34" charset="0"/>
              </a:rPr>
              <a:t>8: 8 series</a:t>
            </a:r>
          </a:p>
        </p:txBody>
      </p:sp>
      <p:sp>
        <p:nvSpPr>
          <p:cNvPr id="58" name="TextBox 78"/>
          <p:cNvSpPr>
            <a:spLocks noChangeArrowheads="1"/>
          </p:cNvSpPr>
          <p:nvPr/>
        </p:nvSpPr>
        <p:spPr bwMode="auto">
          <a:xfrm>
            <a:off x="5022531" y="2338090"/>
            <a:ext cx="1334287" cy="931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  <a:sym typeface="Calibri" pitchFamily="34" charset="0"/>
              </a:rPr>
              <a:t>Generation</a:t>
            </a:r>
            <a:r>
              <a:rPr lang="en-US" altLang="zh-CN" sz="1400" b="1" dirty="0">
                <a:solidFill>
                  <a:srgbClr val="00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  <a:sym typeface="宋体" pitchFamily="2" charset="-122"/>
              </a:rPr>
              <a:t>:</a:t>
            </a:r>
            <a:endParaRPr lang="en-US" altLang="zh-CN" sz="1400" b="1" dirty="0">
              <a:solidFill>
                <a:srgbClr val="000000"/>
              </a:solidFill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  <a:sym typeface="Calibri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  <a:sym typeface="Calibri" pitchFamily="34" charset="0"/>
              </a:rPr>
              <a:t>0: 1</a:t>
            </a:r>
            <a:r>
              <a:rPr lang="en-US" altLang="zh-CN" sz="1400" baseline="30000" dirty="0">
                <a:solidFill>
                  <a:srgbClr val="00000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  <a:sym typeface="Calibri" pitchFamily="34" charset="0"/>
              </a:rPr>
              <a:t>st</a:t>
            </a:r>
            <a:endParaRPr lang="en-US" altLang="zh-CN" sz="1400" dirty="0">
              <a:solidFill>
                <a:srgbClr val="000000"/>
              </a:solidFill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  <a:sym typeface="Calibri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  <a:sym typeface="Calibri" pitchFamily="34" charset="0"/>
              </a:rPr>
              <a:t>1: 2</a:t>
            </a:r>
            <a:r>
              <a:rPr lang="en-US" altLang="zh-CN" sz="1400" baseline="30000" dirty="0">
                <a:solidFill>
                  <a:srgbClr val="00000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  <a:sym typeface="Calibri" pitchFamily="34" charset="0"/>
              </a:rPr>
              <a:t>nd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  <a:sym typeface="Calibri" pitchFamily="34" charset="0"/>
              </a:rPr>
              <a:t>2: 3</a:t>
            </a:r>
            <a:r>
              <a:rPr lang="en-US" altLang="zh-CN" sz="1400" baseline="30000" dirty="0">
                <a:solidFill>
                  <a:srgbClr val="00000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  <a:sym typeface="Calibri" pitchFamily="34" charset="0"/>
              </a:rPr>
              <a:t>rd</a:t>
            </a:r>
            <a:endParaRPr lang="en-US" altLang="zh-CN" sz="1400" dirty="0">
              <a:solidFill>
                <a:srgbClr val="000000"/>
              </a:solidFill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  <a:sym typeface="Calibri" pitchFamily="34" charset="0"/>
            </a:endParaRPr>
          </a:p>
        </p:txBody>
      </p:sp>
      <p:sp>
        <p:nvSpPr>
          <p:cNvPr id="98" name="矩形 97"/>
          <p:cNvSpPr/>
          <p:nvPr/>
        </p:nvSpPr>
        <p:spPr bwMode="auto">
          <a:xfrm>
            <a:off x="6402788" y="1182463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24</a:t>
            </a:r>
            <a:endParaRPr lang="zh-CN" altLang="en-US" sz="2200" dirty="0"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99" name="矩形 98"/>
          <p:cNvSpPr/>
          <p:nvPr/>
        </p:nvSpPr>
        <p:spPr bwMode="auto">
          <a:xfrm>
            <a:off x="7650553" y="1182463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S</a:t>
            </a:r>
            <a:endParaRPr lang="zh-CN" altLang="en-US" sz="2200" dirty="0"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02" name="矩形 101"/>
          <p:cNvSpPr/>
          <p:nvPr/>
        </p:nvSpPr>
        <p:spPr bwMode="auto">
          <a:xfrm>
            <a:off x="9581257" y="1182463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R</a:t>
            </a:r>
            <a:endParaRPr lang="zh-CN" altLang="en-US" sz="2200" dirty="0"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D3342D9F-4791-418C-AF19-E56D92F2DF19}"/>
              </a:ext>
            </a:extLst>
          </p:cNvPr>
          <p:cNvSpPr/>
          <p:nvPr/>
        </p:nvSpPr>
        <p:spPr bwMode="auto">
          <a:xfrm>
            <a:off x="5155023" y="1182463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1</a:t>
            </a:r>
            <a:endParaRPr lang="zh-CN" altLang="en-US" sz="2200" dirty="0"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3B82638B-CB3C-4F0A-BB1E-098B35EF5058}"/>
              </a:ext>
            </a:extLst>
          </p:cNvPr>
          <p:cNvSpPr/>
          <p:nvPr/>
        </p:nvSpPr>
        <p:spPr bwMode="auto">
          <a:xfrm>
            <a:off x="3907257" y="1182463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7</a:t>
            </a:r>
          </a:p>
        </p:txBody>
      </p:sp>
      <p:cxnSp>
        <p:nvCxnSpPr>
          <p:cNvPr id="54" name="直接连接符 53">
            <a:extLst>
              <a:ext uri="{FF2B5EF4-FFF2-40B4-BE49-F238E27FC236}">
                <a16:creationId xmlns:a16="http://schemas.microsoft.com/office/drawing/2014/main" id="{4C790B3B-3EE7-45A0-ADED-79D1847E62CD}"/>
              </a:ext>
            </a:extLst>
          </p:cNvPr>
          <p:cNvCxnSpPr>
            <a:cxnSpLocks/>
          </p:cNvCxnSpPr>
          <p:nvPr/>
        </p:nvCxnSpPr>
        <p:spPr bwMode="auto">
          <a:xfrm>
            <a:off x="8898319" y="1581314"/>
            <a:ext cx="1551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2" name="TextBox 78">
            <a:extLst>
              <a:ext uri="{FF2B5EF4-FFF2-40B4-BE49-F238E27FC236}">
                <a16:creationId xmlns:a16="http://schemas.microsoft.com/office/drawing/2014/main" id="{4599E4A7-8A64-4AA9-A9F3-BEFF640E54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3989" y="2338090"/>
            <a:ext cx="1682715" cy="931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  <a:sym typeface="Calibri" pitchFamily="34" charset="0"/>
              </a:rPr>
              <a:t>Function: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  <a:sym typeface="Calibri" pitchFamily="34" charset="0"/>
              </a:rPr>
              <a:t>S: Single controller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  <a:sym typeface="Calibri" pitchFamily="34" charset="0"/>
              </a:rPr>
              <a:t>D: Dual controller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  <a:sym typeface="Calibri" pitchFamily="34" charset="0"/>
              </a:rPr>
              <a:t>X: Dual CPU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83F6130E-8EBE-44B6-937C-FE729E36CA23}"/>
              </a:ext>
            </a:extLst>
          </p:cNvPr>
          <p:cNvGrpSpPr/>
          <p:nvPr/>
        </p:nvGrpSpPr>
        <p:grpSpPr>
          <a:xfrm>
            <a:off x="4245508" y="1908035"/>
            <a:ext cx="90000" cy="456285"/>
            <a:chOff x="2877841" y="1508514"/>
            <a:chExt cx="67500" cy="342214"/>
          </a:xfrm>
        </p:grpSpPr>
        <p:cxnSp>
          <p:nvCxnSpPr>
            <p:cNvPr id="77" name="直接连接符 76">
              <a:extLst>
                <a:ext uri="{FF2B5EF4-FFF2-40B4-BE49-F238E27FC236}">
                  <a16:creationId xmlns:a16="http://schemas.microsoft.com/office/drawing/2014/main" id="{29431483-F748-43EC-9A7C-A446CB325D1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911591" y="1508514"/>
              <a:ext cx="0" cy="27114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8" name="椭圆 77">
              <a:extLst>
                <a:ext uri="{FF2B5EF4-FFF2-40B4-BE49-F238E27FC236}">
                  <a16:creationId xmlns:a16="http://schemas.microsoft.com/office/drawing/2014/main" id="{9C23F14B-7E56-4D95-9741-14B4BA1EE4CF}"/>
                </a:ext>
              </a:extLst>
            </p:cNvPr>
            <p:cNvSpPr/>
            <p:nvPr/>
          </p:nvSpPr>
          <p:spPr bwMode="auto">
            <a:xfrm>
              <a:off x="2877841" y="1783228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51" name="组合 150">
            <a:extLst>
              <a:ext uri="{FF2B5EF4-FFF2-40B4-BE49-F238E27FC236}">
                <a16:creationId xmlns:a16="http://schemas.microsoft.com/office/drawing/2014/main" id="{E6ED25C0-735A-42F9-A43F-34824875572C}"/>
              </a:ext>
            </a:extLst>
          </p:cNvPr>
          <p:cNvGrpSpPr/>
          <p:nvPr/>
        </p:nvGrpSpPr>
        <p:grpSpPr>
          <a:xfrm>
            <a:off x="5454280" y="1908035"/>
            <a:ext cx="90000" cy="456285"/>
            <a:chOff x="2877841" y="1508514"/>
            <a:chExt cx="67500" cy="342214"/>
          </a:xfrm>
        </p:grpSpPr>
        <p:cxnSp>
          <p:nvCxnSpPr>
            <p:cNvPr id="152" name="直接连接符 151">
              <a:extLst>
                <a:ext uri="{FF2B5EF4-FFF2-40B4-BE49-F238E27FC236}">
                  <a16:creationId xmlns:a16="http://schemas.microsoft.com/office/drawing/2014/main" id="{1F4FDFE2-D731-4B2E-B7BF-3647D35BE51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911591" y="1508514"/>
              <a:ext cx="0" cy="27114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3" name="椭圆 152">
              <a:extLst>
                <a:ext uri="{FF2B5EF4-FFF2-40B4-BE49-F238E27FC236}">
                  <a16:creationId xmlns:a16="http://schemas.microsoft.com/office/drawing/2014/main" id="{6F5A3C4E-6F56-4B29-A20A-4DC79C57797A}"/>
                </a:ext>
              </a:extLst>
            </p:cNvPr>
            <p:cNvSpPr/>
            <p:nvPr/>
          </p:nvSpPr>
          <p:spPr bwMode="auto">
            <a:xfrm>
              <a:off x="2877841" y="1783228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54" name="组合 153">
            <a:extLst>
              <a:ext uri="{FF2B5EF4-FFF2-40B4-BE49-F238E27FC236}">
                <a16:creationId xmlns:a16="http://schemas.microsoft.com/office/drawing/2014/main" id="{8452D3D0-6686-4426-AD19-D205905EAD4D}"/>
              </a:ext>
            </a:extLst>
          </p:cNvPr>
          <p:cNvGrpSpPr/>
          <p:nvPr/>
        </p:nvGrpSpPr>
        <p:grpSpPr>
          <a:xfrm>
            <a:off x="6702419" y="1908035"/>
            <a:ext cx="90000" cy="456285"/>
            <a:chOff x="2877841" y="1508514"/>
            <a:chExt cx="67500" cy="342214"/>
          </a:xfrm>
        </p:grpSpPr>
        <p:cxnSp>
          <p:nvCxnSpPr>
            <p:cNvPr id="155" name="直接连接符 154">
              <a:extLst>
                <a:ext uri="{FF2B5EF4-FFF2-40B4-BE49-F238E27FC236}">
                  <a16:creationId xmlns:a16="http://schemas.microsoft.com/office/drawing/2014/main" id="{9AB8EE03-97ED-4A49-A298-A96434B7FCC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911591" y="1508514"/>
              <a:ext cx="0" cy="27114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6" name="椭圆 155">
              <a:extLst>
                <a:ext uri="{FF2B5EF4-FFF2-40B4-BE49-F238E27FC236}">
                  <a16:creationId xmlns:a16="http://schemas.microsoft.com/office/drawing/2014/main" id="{27440088-AC15-42B5-BCB3-9F253130A7DF}"/>
                </a:ext>
              </a:extLst>
            </p:cNvPr>
            <p:cNvSpPr/>
            <p:nvPr/>
          </p:nvSpPr>
          <p:spPr bwMode="auto">
            <a:xfrm>
              <a:off x="2877841" y="1783228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57" name="组合 156">
            <a:extLst>
              <a:ext uri="{FF2B5EF4-FFF2-40B4-BE49-F238E27FC236}">
                <a16:creationId xmlns:a16="http://schemas.microsoft.com/office/drawing/2014/main" id="{AF223012-1B13-4E53-857F-C3606FFF1691}"/>
              </a:ext>
            </a:extLst>
          </p:cNvPr>
          <p:cNvGrpSpPr/>
          <p:nvPr/>
        </p:nvGrpSpPr>
        <p:grpSpPr>
          <a:xfrm>
            <a:off x="7961024" y="1908035"/>
            <a:ext cx="90000" cy="456285"/>
            <a:chOff x="2877841" y="1508514"/>
            <a:chExt cx="67500" cy="342214"/>
          </a:xfrm>
        </p:grpSpPr>
        <p:cxnSp>
          <p:nvCxnSpPr>
            <p:cNvPr id="158" name="直接连接符 157">
              <a:extLst>
                <a:ext uri="{FF2B5EF4-FFF2-40B4-BE49-F238E27FC236}">
                  <a16:creationId xmlns:a16="http://schemas.microsoft.com/office/drawing/2014/main" id="{E21E91B7-3C57-4DB1-B7E1-CD672B54E9B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911591" y="1508514"/>
              <a:ext cx="0" cy="27114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9" name="椭圆 158">
              <a:extLst>
                <a:ext uri="{FF2B5EF4-FFF2-40B4-BE49-F238E27FC236}">
                  <a16:creationId xmlns:a16="http://schemas.microsoft.com/office/drawing/2014/main" id="{71E7CDFB-BD11-45D1-9577-0B2E2B4294C7}"/>
                </a:ext>
              </a:extLst>
            </p:cNvPr>
            <p:cNvSpPr/>
            <p:nvPr/>
          </p:nvSpPr>
          <p:spPr bwMode="auto">
            <a:xfrm>
              <a:off x="2877841" y="1783228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60" name="组合 159">
            <a:extLst>
              <a:ext uri="{FF2B5EF4-FFF2-40B4-BE49-F238E27FC236}">
                <a16:creationId xmlns:a16="http://schemas.microsoft.com/office/drawing/2014/main" id="{FE58D05C-AB8B-4EA0-8455-90F1A51ED6F5}"/>
              </a:ext>
            </a:extLst>
          </p:cNvPr>
          <p:cNvGrpSpPr/>
          <p:nvPr/>
        </p:nvGrpSpPr>
        <p:grpSpPr>
          <a:xfrm>
            <a:off x="9891728" y="1908035"/>
            <a:ext cx="90000" cy="456285"/>
            <a:chOff x="2877841" y="1508514"/>
            <a:chExt cx="67500" cy="342214"/>
          </a:xfrm>
        </p:grpSpPr>
        <p:cxnSp>
          <p:nvCxnSpPr>
            <p:cNvPr id="161" name="直接连接符 160">
              <a:extLst>
                <a:ext uri="{FF2B5EF4-FFF2-40B4-BE49-F238E27FC236}">
                  <a16:creationId xmlns:a16="http://schemas.microsoft.com/office/drawing/2014/main" id="{D42D6EC9-81C4-4787-AB4E-6D6F2202CBE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911591" y="1508514"/>
              <a:ext cx="0" cy="27114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2" name="椭圆 161">
              <a:extLst>
                <a:ext uri="{FF2B5EF4-FFF2-40B4-BE49-F238E27FC236}">
                  <a16:creationId xmlns:a16="http://schemas.microsoft.com/office/drawing/2014/main" id="{36DE0A5E-A651-49BB-8E42-95D07B3A088E}"/>
                </a:ext>
              </a:extLst>
            </p:cNvPr>
            <p:cNvSpPr/>
            <p:nvPr/>
          </p:nvSpPr>
          <p:spPr bwMode="auto">
            <a:xfrm>
              <a:off x="2877841" y="1783228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64" name="TextBox 69">
            <a:extLst>
              <a:ext uri="{FF2B5EF4-FFF2-40B4-BE49-F238E27FC236}">
                <a16:creationId xmlns:a16="http://schemas.microsoft.com/office/drawing/2014/main" id="{DAB0E62F-A542-454D-A4B3-7B562D93EA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6148" y="2411579"/>
            <a:ext cx="1341951" cy="1146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 pitchFamily="34" charset="0"/>
              </a:rPr>
              <a:t>Brand: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 pitchFamily="34" charset="0"/>
              </a:rPr>
              <a:t>DHI: </a:t>
            </a:r>
            <a:r>
              <a:rPr lang="en-US" altLang="zh-CN" sz="1400" dirty="0" err="1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 pitchFamily="34" charset="0"/>
              </a:rPr>
              <a:t>Dahua</a:t>
            </a:r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 pitchFamily="34" charset="0"/>
              </a:rPr>
              <a:t> overseas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  <a:sym typeface="Calibri" pitchFamily="34" charset="0"/>
              </a:rPr>
              <a:t>Null: </a:t>
            </a:r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  <a:sym typeface="Calibri" pitchFamily="34" charset="0"/>
              </a:rPr>
              <a:t>Oversea neutral</a:t>
            </a:r>
          </a:p>
        </p:txBody>
      </p:sp>
      <p:sp>
        <p:nvSpPr>
          <p:cNvPr id="65" name="矩形 64">
            <a:extLst>
              <a:ext uri="{FF2B5EF4-FFF2-40B4-BE49-F238E27FC236}">
                <a16:creationId xmlns:a16="http://schemas.microsoft.com/office/drawing/2014/main" id="{44BB783F-1AAE-4430-AB97-CB07A772C727}"/>
              </a:ext>
            </a:extLst>
          </p:cNvPr>
          <p:cNvSpPr/>
          <p:nvPr/>
        </p:nvSpPr>
        <p:spPr bwMode="auto">
          <a:xfrm>
            <a:off x="1364064" y="1183473"/>
            <a:ext cx="753725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DHI</a:t>
            </a:r>
            <a:endParaRPr lang="zh-CN" altLang="en-US" sz="2200" dirty="0">
              <a:latin typeface="Arial" panose="020B0604020202020204" pitchFamily="34" charset="0"/>
              <a:ea typeface="宋体" pitchFamily="2" charset="-122"/>
              <a:cs typeface="Arial" panose="020B0604020202020204" pitchFamily="34" charset="0"/>
            </a:endParaRPr>
          </a:p>
        </p:txBody>
      </p:sp>
      <p:cxnSp>
        <p:nvCxnSpPr>
          <p:cNvPr id="66" name="直接连接符 65">
            <a:extLst>
              <a:ext uri="{FF2B5EF4-FFF2-40B4-BE49-F238E27FC236}">
                <a16:creationId xmlns:a16="http://schemas.microsoft.com/office/drawing/2014/main" id="{2DC5DF25-7E0B-4F87-ADD0-17AFD5F5724C}"/>
              </a:ext>
            </a:extLst>
          </p:cNvPr>
          <p:cNvCxnSpPr/>
          <p:nvPr/>
        </p:nvCxnSpPr>
        <p:spPr bwMode="auto">
          <a:xfrm>
            <a:off x="1750385" y="1900281"/>
            <a:ext cx="0" cy="432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4" name="组合 3"/>
          <p:cNvGrpSpPr/>
          <p:nvPr/>
        </p:nvGrpSpPr>
        <p:grpSpPr>
          <a:xfrm>
            <a:off x="2557236" y="1182463"/>
            <a:ext cx="822256" cy="1151906"/>
            <a:chOff x="2557236" y="2615338"/>
            <a:chExt cx="822256" cy="1151906"/>
          </a:xfrm>
        </p:grpSpPr>
        <p:sp>
          <p:nvSpPr>
            <p:cNvPr id="94" name="矩形 93"/>
            <p:cNvSpPr/>
            <p:nvPr/>
          </p:nvSpPr>
          <p:spPr bwMode="auto">
            <a:xfrm>
              <a:off x="2557236" y="2615338"/>
              <a:ext cx="822256" cy="72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377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</a:rPr>
                <a:t>EVS</a:t>
              </a:r>
              <a:endParaRPr lang="zh-CN" altLang="en-US" sz="2200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67" name="直接连接符 66">
              <a:extLst>
                <a:ext uri="{FF2B5EF4-FFF2-40B4-BE49-F238E27FC236}">
                  <a16:creationId xmlns:a16="http://schemas.microsoft.com/office/drawing/2014/main" id="{2DC5DF25-7E0B-4F87-ADD0-17AFD5F5724C}"/>
                </a:ext>
              </a:extLst>
            </p:cNvPr>
            <p:cNvCxnSpPr/>
            <p:nvPr/>
          </p:nvCxnSpPr>
          <p:spPr bwMode="auto">
            <a:xfrm>
              <a:off x="2954972" y="3335244"/>
              <a:ext cx="0" cy="432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68" name="TextBox 69">
            <a:extLst>
              <a:ext uri="{FF2B5EF4-FFF2-40B4-BE49-F238E27FC236}">
                <a16:creationId xmlns:a16="http://schemas.microsoft.com/office/drawing/2014/main" id="{DAB0E62F-A542-454D-A4B3-7B562D93EA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9462" y="2413667"/>
            <a:ext cx="1264208" cy="500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 pitchFamily="34" charset="0"/>
              </a:rPr>
              <a:t>Embedded Video Server</a:t>
            </a:r>
            <a:endParaRPr lang="zh-CN" altLang="en-US" sz="1400" b="1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69" name="直接连接符 68">
            <a:extLst>
              <a:ext uri="{FF2B5EF4-FFF2-40B4-BE49-F238E27FC236}">
                <a16:creationId xmlns:a16="http://schemas.microsoft.com/office/drawing/2014/main" id="{D5FAFF0B-06E9-4C34-9ECD-F6A97CFD5FEE}"/>
              </a:ext>
            </a:extLst>
          </p:cNvPr>
          <p:cNvCxnSpPr>
            <a:cxnSpLocks/>
          </p:cNvCxnSpPr>
          <p:nvPr/>
        </p:nvCxnSpPr>
        <p:spPr bwMode="auto">
          <a:xfrm flipV="1">
            <a:off x="2203398" y="1581313"/>
            <a:ext cx="233136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0" name="直接连接符 69">
            <a:extLst>
              <a:ext uri="{FF2B5EF4-FFF2-40B4-BE49-F238E27FC236}">
                <a16:creationId xmlns:a16="http://schemas.microsoft.com/office/drawing/2014/main" id="{D5FAFF0B-06E9-4C34-9ECD-F6A97CFD5FEE}"/>
              </a:ext>
            </a:extLst>
          </p:cNvPr>
          <p:cNvCxnSpPr>
            <a:cxnSpLocks/>
          </p:cNvCxnSpPr>
          <p:nvPr/>
        </p:nvCxnSpPr>
        <p:spPr bwMode="auto">
          <a:xfrm flipV="1">
            <a:off x="3536898" y="1581313"/>
            <a:ext cx="233136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" name="直接连接符 70">
            <a:extLst>
              <a:ext uri="{FF2B5EF4-FFF2-40B4-BE49-F238E27FC236}">
                <a16:creationId xmlns:a16="http://schemas.microsoft.com/office/drawing/2014/main" id="{D5FAFF0B-06E9-4C34-9ECD-F6A97CFD5FEE}"/>
              </a:ext>
            </a:extLst>
          </p:cNvPr>
          <p:cNvCxnSpPr>
            <a:cxnSpLocks/>
          </p:cNvCxnSpPr>
          <p:nvPr/>
        </p:nvCxnSpPr>
        <p:spPr bwMode="auto">
          <a:xfrm flipV="1">
            <a:off x="4775148" y="1581313"/>
            <a:ext cx="233136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2" name="直接连接符 71">
            <a:extLst>
              <a:ext uri="{FF2B5EF4-FFF2-40B4-BE49-F238E27FC236}">
                <a16:creationId xmlns:a16="http://schemas.microsoft.com/office/drawing/2014/main" id="{D5FAFF0B-06E9-4C34-9ECD-F6A97CFD5FEE}"/>
              </a:ext>
            </a:extLst>
          </p:cNvPr>
          <p:cNvCxnSpPr>
            <a:cxnSpLocks/>
          </p:cNvCxnSpPr>
          <p:nvPr/>
        </p:nvCxnSpPr>
        <p:spPr bwMode="auto">
          <a:xfrm flipV="1">
            <a:off x="6015945" y="1581313"/>
            <a:ext cx="233136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直接连接符 72">
            <a:extLst>
              <a:ext uri="{FF2B5EF4-FFF2-40B4-BE49-F238E27FC236}">
                <a16:creationId xmlns:a16="http://schemas.microsoft.com/office/drawing/2014/main" id="{D5FAFF0B-06E9-4C34-9ECD-F6A97CFD5FEE}"/>
              </a:ext>
            </a:extLst>
          </p:cNvPr>
          <p:cNvCxnSpPr>
            <a:cxnSpLocks/>
          </p:cNvCxnSpPr>
          <p:nvPr/>
        </p:nvCxnSpPr>
        <p:spPr bwMode="auto">
          <a:xfrm flipV="1">
            <a:off x="7251648" y="1581313"/>
            <a:ext cx="233136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1" name="TextBox 72">
            <a:extLst>
              <a:ext uri="{FF2B5EF4-FFF2-40B4-BE49-F238E27FC236}">
                <a16:creationId xmlns:a16="http://schemas.microsoft.com/office/drawing/2014/main" id="{967B07B1-D993-4BE8-A5A1-81821C96DC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6351" y="5795201"/>
            <a:ext cx="1868972" cy="715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HDD: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16: 16HDDs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24: 24HDDs</a:t>
            </a:r>
          </a:p>
        </p:txBody>
      </p:sp>
      <p:sp>
        <p:nvSpPr>
          <p:cNvPr id="42" name="TextBox 76">
            <a:extLst>
              <a:ext uri="{FF2B5EF4-FFF2-40B4-BE49-F238E27FC236}">
                <a16:creationId xmlns:a16="http://schemas.microsoft.com/office/drawing/2014/main" id="{180547CD-60D0-4C63-8CAE-83B517421D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1981" y="5762799"/>
            <a:ext cx="1856741" cy="715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Function: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J: Jbod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R: Redundant Power</a:t>
            </a:r>
          </a:p>
        </p:txBody>
      </p:sp>
      <p:sp>
        <p:nvSpPr>
          <p:cNvPr id="44" name="TextBox 69">
            <a:extLst>
              <a:ext uri="{FF2B5EF4-FFF2-40B4-BE49-F238E27FC236}">
                <a16:creationId xmlns:a16="http://schemas.microsoft.com/office/drawing/2014/main" id="{B1C8F9D1-9CC2-488E-9618-045684E29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1348" y="5741258"/>
            <a:ext cx="1319352" cy="715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Series:</a:t>
            </a:r>
            <a:endParaRPr lang="en-US" altLang="zh-CN" sz="14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3</a:t>
            </a:r>
          </a:p>
          <a:p>
            <a:pPr>
              <a:spcBef>
                <a:spcPct val="0"/>
              </a:spcBef>
              <a:buNone/>
            </a:pPr>
            <a:endParaRPr lang="en-US" altLang="zh-CN" sz="14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1EAA08F4-1D23-4129-8F18-F0AB45A4106A}"/>
              </a:ext>
            </a:extLst>
          </p:cNvPr>
          <p:cNvSpPr/>
          <p:nvPr/>
        </p:nvSpPr>
        <p:spPr bwMode="auto">
          <a:xfrm>
            <a:off x="934469" y="4573998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ESS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BDF70E35-0F9A-401E-9325-3D0990306A1F}"/>
              </a:ext>
            </a:extLst>
          </p:cNvPr>
          <p:cNvSpPr/>
          <p:nvPr/>
        </p:nvSpPr>
        <p:spPr bwMode="auto">
          <a:xfrm>
            <a:off x="4840253" y="4573998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16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02679B10-61DB-4EA3-BA2B-043A58ED082B}"/>
              </a:ext>
            </a:extLst>
          </p:cNvPr>
          <p:cNvSpPr/>
          <p:nvPr/>
        </p:nvSpPr>
        <p:spPr bwMode="auto">
          <a:xfrm>
            <a:off x="6117948" y="4573998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id="{CE0388F2-9ABB-42C7-82B1-F5A01A3F98E3}"/>
              </a:ext>
            </a:extLst>
          </p:cNvPr>
          <p:cNvSpPr/>
          <p:nvPr/>
        </p:nvSpPr>
        <p:spPr bwMode="auto">
          <a:xfrm>
            <a:off x="8108509" y="4573998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JR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20FFC27C-1627-4998-9096-BA1E1C54FE0B}"/>
              </a:ext>
            </a:extLst>
          </p:cNvPr>
          <p:cNvSpPr/>
          <p:nvPr/>
        </p:nvSpPr>
        <p:spPr bwMode="auto">
          <a:xfrm>
            <a:off x="2314420" y="4573998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</a:t>
            </a:r>
          </a:p>
        </p:txBody>
      </p:sp>
      <p:cxnSp>
        <p:nvCxnSpPr>
          <p:cNvPr id="52" name="直接连接符 51">
            <a:extLst>
              <a:ext uri="{FF2B5EF4-FFF2-40B4-BE49-F238E27FC236}">
                <a16:creationId xmlns:a16="http://schemas.microsoft.com/office/drawing/2014/main" id="{E95292CE-A4AF-4910-AE81-7F8B17F64D55}"/>
              </a:ext>
            </a:extLst>
          </p:cNvPr>
          <p:cNvCxnSpPr>
            <a:cxnSpLocks/>
          </p:cNvCxnSpPr>
          <p:nvPr/>
        </p:nvCxnSpPr>
        <p:spPr bwMode="auto">
          <a:xfrm>
            <a:off x="7395643" y="4933998"/>
            <a:ext cx="1551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5" name="TextBox 78">
            <a:extLst>
              <a:ext uri="{FF2B5EF4-FFF2-40B4-BE49-F238E27FC236}">
                <a16:creationId xmlns:a16="http://schemas.microsoft.com/office/drawing/2014/main" id="{4BDD3B43-6D5C-417D-9221-8470A50A6A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6448" y="5762636"/>
            <a:ext cx="1682715" cy="715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Function: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S: Single controller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D: Dual controller</a:t>
            </a:r>
          </a:p>
        </p:txBody>
      </p: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801927CB-E8A7-49B7-9225-9BD9CF5F587A}"/>
              </a:ext>
            </a:extLst>
          </p:cNvPr>
          <p:cNvGrpSpPr/>
          <p:nvPr/>
        </p:nvGrpSpPr>
        <p:grpSpPr>
          <a:xfrm>
            <a:off x="2646666" y="5306350"/>
            <a:ext cx="90000" cy="456285"/>
            <a:chOff x="2877841" y="1508514"/>
            <a:chExt cx="67500" cy="342214"/>
          </a:xfrm>
        </p:grpSpPr>
        <p:cxnSp>
          <p:nvCxnSpPr>
            <p:cNvPr id="59" name="直接连接符 58">
              <a:extLst>
                <a:ext uri="{FF2B5EF4-FFF2-40B4-BE49-F238E27FC236}">
                  <a16:creationId xmlns:a16="http://schemas.microsoft.com/office/drawing/2014/main" id="{F6F390AE-9DF9-48ED-A007-D72ACB4E994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911591" y="1508514"/>
              <a:ext cx="0" cy="27114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0" name="椭圆 59">
              <a:extLst>
                <a:ext uri="{FF2B5EF4-FFF2-40B4-BE49-F238E27FC236}">
                  <a16:creationId xmlns:a16="http://schemas.microsoft.com/office/drawing/2014/main" id="{9E52822A-C164-402D-80FD-F4FA7872ABC3}"/>
                </a:ext>
              </a:extLst>
            </p:cNvPr>
            <p:cNvSpPr/>
            <p:nvPr/>
          </p:nvSpPr>
          <p:spPr bwMode="auto">
            <a:xfrm>
              <a:off x="2877841" y="1783228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61" name="组合 60">
            <a:extLst>
              <a:ext uri="{FF2B5EF4-FFF2-40B4-BE49-F238E27FC236}">
                <a16:creationId xmlns:a16="http://schemas.microsoft.com/office/drawing/2014/main" id="{281EA4DF-CF92-423B-9931-B58988BC5DF2}"/>
              </a:ext>
            </a:extLst>
          </p:cNvPr>
          <p:cNvGrpSpPr/>
          <p:nvPr/>
        </p:nvGrpSpPr>
        <p:grpSpPr>
          <a:xfrm>
            <a:off x="5144200" y="5291266"/>
            <a:ext cx="90000" cy="456285"/>
            <a:chOff x="2877841" y="1508514"/>
            <a:chExt cx="67500" cy="342214"/>
          </a:xfrm>
        </p:grpSpPr>
        <p:cxnSp>
          <p:nvCxnSpPr>
            <p:cNvPr id="63" name="直接连接符 62">
              <a:extLst>
                <a:ext uri="{FF2B5EF4-FFF2-40B4-BE49-F238E27FC236}">
                  <a16:creationId xmlns:a16="http://schemas.microsoft.com/office/drawing/2014/main" id="{F9CE8641-F4C5-44EB-A2FF-5566CFE45BD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911591" y="1508514"/>
              <a:ext cx="0" cy="27114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4" name="椭圆 73">
              <a:extLst>
                <a:ext uri="{FF2B5EF4-FFF2-40B4-BE49-F238E27FC236}">
                  <a16:creationId xmlns:a16="http://schemas.microsoft.com/office/drawing/2014/main" id="{C7CCD431-0EF3-40E1-9010-9C1C0CE05380}"/>
                </a:ext>
              </a:extLst>
            </p:cNvPr>
            <p:cNvSpPr/>
            <p:nvPr/>
          </p:nvSpPr>
          <p:spPr bwMode="auto">
            <a:xfrm>
              <a:off x="2877841" y="1783228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75" name="组合 74">
            <a:extLst>
              <a:ext uri="{FF2B5EF4-FFF2-40B4-BE49-F238E27FC236}">
                <a16:creationId xmlns:a16="http://schemas.microsoft.com/office/drawing/2014/main" id="{79F3FFEE-6DEC-46F7-8982-4555095E1BAA}"/>
              </a:ext>
            </a:extLst>
          </p:cNvPr>
          <p:cNvGrpSpPr/>
          <p:nvPr/>
        </p:nvGrpSpPr>
        <p:grpSpPr>
          <a:xfrm>
            <a:off x="6442328" y="5291266"/>
            <a:ext cx="90000" cy="456285"/>
            <a:chOff x="2877841" y="1508514"/>
            <a:chExt cx="67500" cy="342214"/>
          </a:xfrm>
        </p:grpSpPr>
        <p:cxnSp>
          <p:nvCxnSpPr>
            <p:cNvPr id="76" name="直接连接符 75">
              <a:extLst>
                <a:ext uri="{FF2B5EF4-FFF2-40B4-BE49-F238E27FC236}">
                  <a16:creationId xmlns:a16="http://schemas.microsoft.com/office/drawing/2014/main" id="{CBAB0AB8-BCD1-4659-A035-43F41987F35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911591" y="1508514"/>
              <a:ext cx="0" cy="27114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9" name="椭圆 78">
              <a:extLst>
                <a:ext uri="{FF2B5EF4-FFF2-40B4-BE49-F238E27FC236}">
                  <a16:creationId xmlns:a16="http://schemas.microsoft.com/office/drawing/2014/main" id="{B71827C1-8370-4910-9A6B-7C344D1F3253}"/>
                </a:ext>
              </a:extLst>
            </p:cNvPr>
            <p:cNvSpPr/>
            <p:nvPr/>
          </p:nvSpPr>
          <p:spPr bwMode="auto">
            <a:xfrm>
              <a:off x="2877841" y="1783228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80" name="组合 79">
            <a:extLst>
              <a:ext uri="{FF2B5EF4-FFF2-40B4-BE49-F238E27FC236}">
                <a16:creationId xmlns:a16="http://schemas.microsoft.com/office/drawing/2014/main" id="{CA093DDA-D0CD-4993-98AC-5545F4F72790}"/>
              </a:ext>
            </a:extLst>
          </p:cNvPr>
          <p:cNvGrpSpPr/>
          <p:nvPr/>
        </p:nvGrpSpPr>
        <p:grpSpPr>
          <a:xfrm>
            <a:off x="8423509" y="5291266"/>
            <a:ext cx="90000" cy="456285"/>
            <a:chOff x="2877841" y="1508514"/>
            <a:chExt cx="67500" cy="342214"/>
          </a:xfrm>
        </p:grpSpPr>
        <p:cxnSp>
          <p:nvCxnSpPr>
            <p:cNvPr id="81" name="直接连接符 80">
              <a:extLst>
                <a:ext uri="{FF2B5EF4-FFF2-40B4-BE49-F238E27FC236}">
                  <a16:creationId xmlns:a16="http://schemas.microsoft.com/office/drawing/2014/main" id="{DAB65E7B-18A1-421D-BA87-29A39883259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911591" y="1508514"/>
              <a:ext cx="0" cy="27114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2" name="椭圆 81">
              <a:extLst>
                <a:ext uri="{FF2B5EF4-FFF2-40B4-BE49-F238E27FC236}">
                  <a16:creationId xmlns:a16="http://schemas.microsoft.com/office/drawing/2014/main" id="{B3F6C298-8202-4D95-842E-22689D4DF1DC}"/>
                </a:ext>
              </a:extLst>
            </p:cNvPr>
            <p:cNvSpPr/>
            <p:nvPr/>
          </p:nvSpPr>
          <p:spPr bwMode="auto">
            <a:xfrm>
              <a:off x="2877841" y="1783228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83" name="标题 1">
            <a:extLst>
              <a:ext uri="{FF2B5EF4-FFF2-40B4-BE49-F238E27FC236}">
                <a16:creationId xmlns:a16="http://schemas.microsoft.com/office/drawing/2014/main" id="{8142429E-DCF6-4D3C-864F-9378CC55B9F3}"/>
              </a:ext>
            </a:extLst>
          </p:cNvPr>
          <p:cNvSpPr txBox="1">
            <a:spLocks/>
          </p:cNvSpPr>
          <p:nvPr/>
        </p:nvSpPr>
        <p:spPr>
          <a:xfrm>
            <a:off x="841171" y="3613537"/>
            <a:ext cx="10687388" cy="754095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algn="l"/>
            <a:r>
              <a:rPr lang="en-US" altLang="zh-CN" sz="3200" dirty="0">
                <a:solidFill>
                  <a:srgbClr val="990000"/>
                </a:solidFill>
                <a:latin typeface="+mj-lt"/>
              </a:rPr>
              <a:t>ESS</a:t>
            </a:r>
            <a:endParaRPr lang="zh-CN" altLang="en-US" sz="3200" dirty="0">
              <a:solidFill>
                <a:srgbClr val="990000"/>
              </a:solidFill>
              <a:latin typeface="+mj-lt"/>
            </a:endParaRPr>
          </a:p>
        </p:txBody>
      </p:sp>
      <p:sp>
        <p:nvSpPr>
          <p:cNvPr id="84" name="TextBox 69">
            <a:extLst>
              <a:ext uri="{FF2B5EF4-FFF2-40B4-BE49-F238E27FC236}">
                <a16:creationId xmlns:a16="http://schemas.microsoft.com/office/drawing/2014/main" id="{D6375F89-4E02-4492-B776-5FFC0C32CA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3260" y="5738525"/>
            <a:ext cx="1319352" cy="715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Generation: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0:1</a:t>
            </a:r>
            <a:r>
              <a:rPr lang="en-US" altLang="zh-CN" sz="1400" baseline="300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st</a:t>
            </a:r>
            <a:endParaRPr lang="en-US" altLang="zh-CN" sz="14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1:2</a:t>
            </a:r>
            <a:r>
              <a:rPr lang="en-US" altLang="zh-CN" sz="1400" baseline="300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nd</a:t>
            </a:r>
            <a:endParaRPr lang="en-US" altLang="zh-CN" sz="14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</p:txBody>
      </p:sp>
      <p:sp>
        <p:nvSpPr>
          <p:cNvPr id="85" name="矩形 84">
            <a:extLst>
              <a:ext uri="{FF2B5EF4-FFF2-40B4-BE49-F238E27FC236}">
                <a16:creationId xmlns:a16="http://schemas.microsoft.com/office/drawing/2014/main" id="{982767D7-0BC2-4FFE-9135-070E20A9393B}"/>
              </a:ext>
            </a:extLst>
          </p:cNvPr>
          <p:cNvSpPr/>
          <p:nvPr/>
        </p:nvSpPr>
        <p:spPr bwMode="auto">
          <a:xfrm>
            <a:off x="3546332" y="4571266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</a:t>
            </a:r>
          </a:p>
        </p:txBody>
      </p:sp>
      <p:grpSp>
        <p:nvGrpSpPr>
          <p:cNvPr id="86" name="组合 85">
            <a:extLst>
              <a:ext uri="{FF2B5EF4-FFF2-40B4-BE49-F238E27FC236}">
                <a16:creationId xmlns:a16="http://schemas.microsoft.com/office/drawing/2014/main" id="{8C811372-0B10-42AA-B86E-C322382933ED}"/>
              </a:ext>
            </a:extLst>
          </p:cNvPr>
          <p:cNvGrpSpPr/>
          <p:nvPr/>
        </p:nvGrpSpPr>
        <p:grpSpPr>
          <a:xfrm>
            <a:off x="3878578" y="5303618"/>
            <a:ext cx="90000" cy="456285"/>
            <a:chOff x="2877841" y="1508514"/>
            <a:chExt cx="67500" cy="342214"/>
          </a:xfrm>
        </p:grpSpPr>
        <p:cxnSp>
          <p:nvCxnSpPr>
            <p:cNvPr id="87" name="直接连接符 86">
              <a:extLst>
                <a:ext uri="{FF2B5EF4-FFF2-40B4-BE49-F238E27FC236}">
                  <a16:creationId xmlns:a16="http://schemas.microsoft.com/office/drawing/2014/main" id="{A02A7390-10E8-41ED-85DD-B20A3DCED04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911591" y="1508514"/>
              <a:ext cx="0" cy="27114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8" name="椭圆 87">
              <a:extLst>
                <a:ext uri="{FF2B5EF4-FFF2-40B4-BE49-F238E27FC236}">
                  <a16:creationId xmlns:a16="http://schemas.microsoft.com/office/drawing/2014/main" id="{5D261A98-CE39-418E-AD82-60D194A37901}"/>
                </a:ext>
              </a:extLst>
            </p:cNvPr>
            <p:cNvSpPr/>
            <p:nvPr/>
          </p:nvSpPr>
          <p:spPr bwMode="auto">
            <a:xfrm>
              <a:off x="2877841" y="1783228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29465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61865" y="387352"/>
            <a:ext cx="11279716" cy="868363"/>
          </a:xfrm>
        </p:spPr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IVS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73"/>
          <p:cNvSpPr>
            <a:spLocks noChangeArrowheads="1"/>
          </p:cNvSpPr>
          <p:nvPr/>
        </p:nvSpPr>
        <p:spPr bwMode="auto">
          <a:xfrm>
            <a:off x="6445668" y="3870190"/>
            <a:ext cx="2330032" cy="136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de-DE" altLang="zh-CN" sz="1400" b="1" dirty="0">
                <a:solidFill>
                  <a:srgbClr val="00000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  <a:sym typeface="Calibri" pitchFamily="34" charset="0"/>
              </a:rPr>
              <a:t>Extension 1: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  <a:sym typeface="Calibri" pitchFamily="34" charset="0"/>
              </a:rPr>
              <a:t>x</a:t>
            </a:r>
            <a:r>
              <a:rPr lang="de-DE" altLang="zh-CN" sz="1400" b="1" dirty="0">
                <a:solidFill>
                  <a:srgbClr val="00000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  <a:sym typeface="Calibri" pitchFamily="34" charset="0"/>
              </a:rPr>
              <a:t>: </a:t>
            </a:r>
            <a:r>
              <a:rPr lang="de-DE" altLang="zh-CN" sz="1400" dirty="0">
                <a:solidFill>
                  <a:srgbClr val="00000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  <a:sym typeface="Calibri" pitchFamily="34" charset="0"/>
              </a:rPr>
              <a:t>Number of </a:t>
            </a:r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  <a:sym typeface="Calibri" pitchFamily="34" charset="0"/>
              </a:rPr>
              <a:t>GPU</a:t>
            </a:r>
            <a:endParaRPr lang="de-DE" altLang="zh-CN" sz="1400" dirty="0">
              <a:solidFill>
                <a:srgbClr val="000000"/>
              </a:solidFill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  <a:sym typeface="Calibri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de-DE" altLang="zh-CN" sz="1400" b="1" dirty="0">
                <a:solidFill>
                  <a:srgbClr val="00000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  <a:sym typeface="Calibri" pitchFamily="34" charset="0"/>
              </a:rPr>
              <a:t>A: </a:t>
            </a:r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  <a:sym typeface="Calibri" pitchFamily="34" charset="0"/>
              </a:rPr>
              <a:t>self-development card</a:t>
            </a:r>
            <a:endParaRPr lang="de-DE" altLang="zh-CN" sz="1400" dirty="0">
              <a:solidFill>
                <a:srgbClr val="000000"/>
              </a:solidFill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  <a:sym typeface="Calibri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de-DE" altLang="zh-CN" sz="1400" b="1" dirty="0">
                <a:solidFill>
                  <a:srgbClr val="00000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  <a:sym typeface="Calibri" pitchFamily="34" charset="0"/>
              </a:rPr>
              <a:t>P: </a:t>
            </a:r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  <a:sym typeface="Calibri" pitchFamily="34" charset="0"/>
              </a:rPr>
              <a:t>N</a:t>
            </a:r>
            <a:r>
              <a:rPr lang="de-DE" altLang="zh-CN" sz="1400" dirty="0">
                <a:solidFill>
                  <a:srgbClr val="00000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  <a:sym typeface="Calibri" pitchFamily="34" charset="0"/>
              </a:rPr>
              <a:t>VIDIA GPU </a:t>
            </a:r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  <a:sym typeface="Calibri" pitchFamily="34" charset="0"/>
              </a:rPr>
              <a:t>card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  <a:sym typeface="Calibri" pitchFamily="34" charset="0"/>
              </a:rPr>
              <a:t>ZE: </a:t>
            </a:r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  <a:sym typeface="Calibri" pitchFamily="34" charset="0"/>
              </a:rPr>
              <a:t>ZE series GPU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  <a:sym typeface="Calibri" pitchFamily="34" charset="0"/>
              </a:rPr>
              <a:t>EA: </a:t>
            </a:r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  <a:sym typeface="Calibri" pitchFamily="34" charset="0"/>
              </a:rPr>
              <a:t>EA series GPU</a:t>
            </a:r>
            <a:endParaRPr lang="de-DE" altLang="zh-CN" sz="1400" dirty="0">
              <a:solidFill>
                <a:srgbClr val="000000"/>
              </a:solidFill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  <a:sym typeface="Calibri" pitchFamily="34" charset="0"/>
            </a:endParaRPr>
          </a:p>
        </p:txBody>
      </p:sp>
      <p:sp>
        <p:nvSpPr>
          <p:cNvPr id="53" name="TextBox 76"/>
          <p:cNvSpPr>
            <a:spLocks noChangeArrowheads="1"/>
          </p:cNvSpPr>
          <p:nvPr/>
        </p:nvSpPr>
        <p:spPr bwMode="auto">
          <a:xfrm>
            <a:off x="4579024" y="4378887"/>
            <a:ext cx="1345136" cy="931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  <a:sym typeface="Calibri" pitchFamily="34" charset="0"/>
              </a:rPr>
              <a:t>Series: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  <a:sym typeface="Calibri" pitchFamily="34" charset="0"/>
              </a:rPr>
              <a:t>7: </a:t>
            </a:r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  <a:sym typeface="Calibri" pitchFamily="34" charset="0"/>
              </a:rPr>
              <a:t>7 series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  <a:sym typeface="Calibri" pitchFamily="34" charset="0"/>
              </a:rPr>
              <a:t>8: </a:t>
            </a:r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  <a:sym typeface="Calibri" pitchFamily="34" charset="0"/>
              </a:rPr>
              <a:t>8 series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  <a:sym typeface="Calibri" pitchFamily="34" charset="0"/>
              </a:rPr>
              <a:t>9: </a:t>
            </a:r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  <a:sym typeface="Calibri" pitchFamily="34" charset="0"/>
              </a:rPr>
              <a:t>9 series</a:t>
            </a:r>
          </a:p>
        </p:txBody>
      </p:sp>
      <p:sp>
        <p:nvSpPr>
          <p:cNvPr id="95" name="矩形 94"/>
          <p:cNvSpPr/>
          <p:nvPr/>
        </p:nvSpPr>
        <p:spPr bwMode="auto">
          <a:xfrm>
            <a:off x="9236815" y="1274432"/>
            <a:ext cx="8208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GU2</a:t>
            </a:r>
            <a:endParaRPr lang="zh-CN" altLang="en-US" sz="2200" dirty="0"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01" name="矩形 100"/>
          <p:cNvSpPr/>
          <p:nvPr/>
        </p:nvSpPr>
        <p:spPr bwMode="auto">
          <a:xfrm>
            <a:off x="7747704" y="1274432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xEA</a:t>
            </a:r>
            <a:endParaRPr lang="zh-CN" altLang="en-US" sz="2200" dirty="0"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02" name="矩形 101"/>
          <p:cNvSpPr/>
          <p:nvPr/>
        </p:nvSpPr>
        <p:spPr bwMode="auto">
          <a:xfrm>
            <a:off x="10638772" y="1274432"/>
            <a:ext cx="803928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HW</a:t>
            </a:r>
            <a:endParaRPr lang="zh-CN" altLang="en-US" sz="2200" dirty="0"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</p:txBody>
      </p:sp>
      <p:grpSp>
        <p:nvGrpSpPr>
          <p:cNvPr id="131" name="组合 130"/>
          <p:cNvGrpSpPr/>
          <p:nvPr/>
        </p:nvGrpSpPr>
        <p:grpSpPr>
          <a:xfrm>
            <a:off x="9615291" y="1988221"/>
            <a:ext cx="90000" cy="732840"/>
            <a:chOff x="2686859" y="2857598"/>
            <a:chExt cx="90000" cy="732840"/>
          </a:xfrm>
        </p:grpSpPr>
        <p:cxnSp>
          <p:nvCxnSpPr>
            <p:cNvPr id="132" name="直接连接符 131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3" name="椭圆 132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endParaRPr>
            </a:p>
          </p:txBody>
        </p:sp>
      </p:grpSp>
      <p:cxnSp>
        <p:nvCxnSpPr>
          <p:cNvPr id="54" name="直接连接符 53">
            <a:extLst>
              <a:ext uri="{FF2B5EF4-FFF2-40B4-BE49-F238E27FC236}">
                <a16:creationId xmlns:a16="http://schemas.microsoft.com/office/drawing/2014/main" id="{4C790B3B-3EE7-45A0-ADED-79D1847E62CD}"/>
              </a:ext>
            </a:extLst>
          </p:cNvPr>
          <p:cNvCxnSpPr>
            <a:cxnSpLocks/>
          </p:cNvCxnSpPr>
          <p:nvPr/>
        </p:nvCxnSpPr>
        <p:spPr bwMode="auto">
          <a:xfrm>
            <a:off x="10334103" y="1634432"/>
            <a:ext cx="1551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直接连接符 56">
            <a:extLst>
              <a:ext uri="{FF2B5EF4-FFF2-40B4-BE49-F238E27FC236}">
                <a16:creationId xmlns:a16="http://schemas.microsoft.com/office/drawing/2014/main" id="{5900B65A-E814-4690-8B79-68AE88D0D8EC}"/>
              </a:ext>
            </a:extLst>
          </p:cNvPr>
          <p:cNvCxnSpPr>
            <a:cxnSpLocks/>
          </p:cNvCxnSpPr>
          <p:nvPr/>
        </p:nvCxnSpPr>
        <p:spPr bwMode="auto">
          <a:xfrm>
            <a:off x="7262702" y="1634432"/>
            <a:ext cx="1551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直接连接符 58">
            <a:extLst>
              <a:ext uri="{FF2B5EF4-FFF2-40B4-BE49-F238E27FC236}">
                <a16:creationId xmlns:a16="http://schemas.microsoft.com/office/drawing/2014/main" id="{3EE58DC5-AF49-433F-A1FE-EF88FF4645D5}"/>
              </a:ext>
            </a:extLst>
          </p:cNvPr>
          <p:cNvCxnSpPr>
            <a:cxnSpLocks/>
          </p:cNvCxnSpPr>
          <p:nvPr/>
        </p:nvCxnSpPr>
        <p:spPr bwMode="auto">
          <a:xfrm>
            <a:off x="8784833" y="1634432"/>
            <a:ext cx="1551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1" name="TextBox 73">
            <a:extLst>
              <a:ext uri="{FF2B5EF4-FFF2-40B4-BE49-F238E27FC236}">
                <a16:creationId xmlns:a16="http://schemas.microsoft.com/office/drawing/2014/main" id="{02997857-1906-49BF-85BF-9986968435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21035" y="2750586"/>
            <a:ext cx="2240665" cy="136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de-DE" altLang="zh-CN" sz="1400" b="1" dirty="0">
                <a:solidFill>
                  <a:srgbClr val="00000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  <a:sym typeface="Calibri" pitchFamily="34" charset="0"/>
              </a:rPr>
              <a:t>Extension 2: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  <a:sym typeface="Calibri" pitchFamily="34" charset="0"/>
              </a:rPr>
              <a:t>PRO:</a:t>
            </a:r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  <a:sym typeface="Calibri" pitchFamily="34" charset="0"/>
              </a:rPr>
              <a:t> software edition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  <a:sym typeface="Calibri" pitchFamily="34" charset="0"/>
              </a:rPr>
              <a:t>License: </a:t>
            </a:r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  <a:sym typeface="Calibri" pitchFamily="34" charset="0"/>
              </a:rPr>
              <a:t>software license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  <a:sym typeface="Calibri" pitchFamily="34" charset="0"/>
              </a:rPr>
              <a:t>RM1: </a:t>
            </a:r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  <a:sym typeface="Calibri" pitchFamily="34" charset="0"/>
              </a:rPr>
              <a:t>1U server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  <a:sym typeface="Calibri" pitchFamily="34" charset="0"/>
              </a:rPr>
              <a:t>GU2: </a:t>
            </a:r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  <a:sym typeface="Calibri" pitchFamily="34" charset="0"/>
              </a:rPr>
              <a:t>2U server</a:t>
            </a:r>
          </a:p>
          <a:p>
            <a:pPr>
              <a:spcBef>
                <a:spcPct val="0"/>
              </a:spcBef>
              <a:buNone/>
            </a:pPr>
            <a:endParaRPr lang="en-US" altLang="zh-CN" sz="1400" dirty="0">
              <a:solidFill>
                <a:srgbClr val="000000"/>
              </a:solidFill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  <a:sym typeface="Calibri" pitchFamily="34" charset="0"/>
            </a:endParaRPr>
          </a:p>
        </p:txBody>
      </p:sp>
      <p:sp>
        <p:nvSpPr>
          <p:cNvPr id="86" name="TextBox 73">
            <a:extLst>
              <a:ext uri="{FF2B5EF4-FFF2-40B4-BE49-F238E27FC236}">
                <a16:creationId xmlns:a16="http://schemas.microsoft.com/office/drawing/2014/main" id="{1294196D-3350-4147-BA45-6BD430CECD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45753" y="4378154"/>
            <a:ext cx="1557347" cy="500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de-DE" altLang="zh-CN" sz="1400" b="1" dirty="0">
                <a:solidFill>
                  <a:srgbClr val="00000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  <a:sym typeface="Calibri" pitchFamily="34" charset="0"/>
              </a:rPr>
              <a:t>Extension 3:</a:t>
            </a:r>
            <a:endParaRPr lang="en-US" altLang="zh-CN" sz="1400" b="1" dirty="0">
              <a:solidFill>
                <a:srgbClr val="000000"/>
              </a:solidFill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  <a:sym typeface="Calibri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  <a:sym typeface="Calibri" pitchFamily="34" charset="0"/>
              </a:rPr>
              <a:t>HW: </a:t>
            </a:r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  <a:sym typeface="Calibri" pitchFamily="34" charset="0"/>
              </a:rPr>
              <a:t>Hardware</a:t>
            </a:r>
          </a:p>
        </p:txBody>
      </p:sp>
      <p:grpSp>
        <p:nvGrpSpPr>
          <p:cNvPr id="88" name="组合 87">
            <a:extLst>
              <a:ext uri="{FF2B5EF4-FFF2-40B4-BE49-F238E27FC236}">
                <a16:creationId xmlns:a16="http://schemas.microsoft.com/office/drawing/2014/main" id="{754D8E14-DE1E-4EAB-9F44-ECF7BDFBBFF9}"/>
              </a:ext>
            </a:extLst>
          </p:cNvPr>
          <p:cNvGrpSpPr/>
          <p:nvPr/>
        </p:nvGrpSpPr>
        <p:grpSpPr>
          <a:xfrm>
            <a:off x="7286229" y="1977888"/>
            <a:ext cx="872241" cy="1908633"/>
            <a:chOff x="2794433" y="1855847"/>
            <a:chExt cx="654181" cy="1431475"/>
          </a:xfrm>
        </p:grpSpPr>
        <p:sp>
          <p:nvSpPr>
            <p:cNvPr id="89" name="椭圆 88">
              <a:extLst>
                <a:ext uri="{FF2B5EF4-FFF2-40B4-BE49-F238E27FC236}">
                  <a16:creationId xmlns:a16="http://schemas.microsoft.com/office/drawing/2014/main" id="{1087F21A-A450-4204-A17A-2A1A0383F675}"/>
                </a:ext>
              </a:extLst>
            </p:cNvPr>
            <p:cNvSpPr/>
            <p:nvPr/>
          </p:nvSpPr>
          <p:spPr bwMode="auto">
            <a:xfrm>
              <a:off x="2794433" y="3219822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endParaRPr>
            </a:p>
          </p:txBody>
        </p:sp>
        <p:cxnSp>
          <p:nvCxnSpPr>
            <p:cNvPr id="90" name="肘形连接符 141">
              <a:extLst>
                <a:ext uri="{FF2B5EF4-FFF2-40B4-BE49-F238E27FC236}">
                  <a16:creationId xmlns:a16="http://schemas.microsoft.com/office/drawing/2014/main" id="{F22749F1-B8F2-474F-B6F9-B25882E415BF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2431470" y="2240936"/>
              <a:ext cx="1402234" cy="632055"/>
            </a:xfrm>
            <a:prstGeom prst="bentConnector3">
              <a:avLst>
                <a:gd name="adj1" fmla="val 76567"/>
              </a:avLst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91" name="组合 90">
            <a:extLst>
              <a:ext uri="{FF2B5EF4-FFF2-40B4-BE49-F238E27FC236}">
                <a16:creationId xmlns:a16="http://schemas.microsoft.com/office/drawing/2014/main" id="{1A6EE371-F284-412C-8446-3B69C2367305}"/>
              </a:ext>
            </a:extLst>
          </p:cNvPr>
          <p:cNvGrpSpPr/>
          <p:nvPr/>
        </p:nvGrpSpPr>
        <p:grpSpPr>
          <a:xfrm>
            <a:off x="11051105" y="1977887"/>
            <a:ext cx="90000" cy="2344301"/>
            <a:chOff x="5932218" y="1859421"/>
            <a:chExt cx="67500" cy="1758226"/>
          </a:xfrm>
        </p:grpSpPr>
        <p:sp>
          <p:nvSpPr>
            <p:cNvPr id="103" name="椭圆 102">
              <a:extLst>
                <a:ext uri="{FF2B5EF4-FFF2-40B4-BE49-F238E27FC236}">
                  <a16:creationId xmlns:a16="http://schemas.microsoft.com/office/drawing/2014/main" id="{9FF5F1D1-2F09-45FE-B49B-3979EF0EF02A}"/>
                </a:ext>
              </a:extLst>
            </p:cNvPr>
            <p:cNvSpPr/>
            <p:nvPr/>
          </p:nvSpPr>
          <p:spPr bwMode="auto">
            <a:xfrm>
              <a:off x="5932218" y="3550147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endParaRPr>
            </a:p>
          </p:txBody>
        </p:sp>
        <p:cxnSp>
          <p:nvCxnSpPr>
            <p:cNvPr id="105" name="直接连接符 104">
              <a:extLst>
                <a:ext uri="{FF2B5EF4-FFF2-40B4-BE49-F238E27FC236}">
                  <a16:creationId xmlns:a16="http://schemas.microsoft.com/office/drawing/2014/main" id="{020B6DF8-1501-4F46-B1D9-7E5F33A29E9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960668" y="1859421"/>
              <a:ext cx="0" cy="175822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" name="组合 2"/>
          <p:cNvGrpSpPr/>
          <p:nvPr/>
        </p:nvGrpSpPr>
        <p:grpSpPr>
          <a:xfrm>
            <a:off x="264021" y="1274432"/>
            <a:ext cx="6961953" cy="4432451"/>
            <a:chOff x="606921" y="1274432"/>
            <a:chExt cx="6961953" cy="4432451"/>
          </a:xfrm>
        </p:grpSpPr>
        <p:sp>
          <p:nvSpPr>
            <p:cNvPr id="41" name="TextBox 69"/>
            <p:cNvSpPr>
              <a:spLocks noChangeArrowheads="1"/>
            </p:cNvSpPr>
            <p:nvPr/>
          </p:nvSpPr>
          <p:spPr bwMode="auto">
            <a:xfrm>
              <a:off x="606921" y="2739632"/>
              <a:ext cx="2135563" cy="500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1" rIns="68580" bIns="34291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en-US" altLang="zh-CN" sz="1400" b="1" dirty="0">
                  <a:solidFill>
                    <a:srgbClr val="000000"/>
                  </a:solidFill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  <a:sym typeface="Calibri" pitchFamily="34" charset="0"/>
                </a:rPr>
                <a:t>Brand</a:t>
              </a:r>
              <a:r>
                <a:rPr lang="en-US" altLang="zh-CN" sz="1400" dirty="0">
                  <a:solidFill>
                    <a:srgbClr val="000000"/>
                  </a:solidFill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  <a:sym typeface="Calibri" pitchFamily="34" charset="0"/>
                </a:rPr>
                <a:t>: </a:t>
              </a:r>
            </a:p>
            <a:p>
              <a:pPr>
                <a:spcBef>
                  <a:spcPct val="0"/>
                </a:spcBef>
                <a:buNone/>
              </a:pPr>
              <a:r>
                <a:rPr lang="en-US" altLang="zh-CN" sz="1400" dirty="0">
                  <a:solidFill>
                    <a:srgbClr val="000000"/>
                  </a:solidFill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  <a:sym typeface="Calibri" pitchFamily="34" charset="0"/>
                </a:rPr>
                <a:t>DHI: </a:t>
              </a:r>
              <a:r>
                <a:rPr lang="en-US" altLang="zh-CN" sz="1400" dirty="0" err="1">
                  <a:solidFill>
                    <a:srgbClr val="000000"/>
                  </a:solidFill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  <a:sym typeface="Calibri" pitchFamily="34" charset="0"/>
                </a:rPr>
                <a:t>Dahua</a:t>
              </a:r>
              <a:r>
                <a:rPr lang="en-US" altLang="zh-CN" sz="1400" dirty="0">
                  <a:solidFill>
                    <a:srgbClr val="000000"/>
                  </a:solidFill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  <a:sym typeface="Calibri" pitchFamily="34" charset="0"/>
                </a:rPr>
                <a:t> oversea</a:t>
              </a:r>
            </a:p>
          </p:txBody>
        </p:sp>
        <p:sp>
          <p:nvSpPr>
            <p:cNvPr id="42" name="TextBox 70"/>
            <p:cNvSpPr>
              <a:spLocks noChangeArrowheads="1"/>
            </p:cNvSpPr>
            <p:nvPr/>
          </p:nvSpPr>
          <p:spPr bwMode="auto">
            <a:xfrm>
              <a:off x="5335553" y="2739633"/>
              <a:ext cx="1284191" cy="500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1" rIns="68580" bIns="34291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en-US" altLang="zh-CN" sz="1400" b="1" dirty="0">
                  <a:solidFill>
                    <a:srgbClr val="000000"/>
                  </a:solidFill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  <a:sym typeface="Calibri" pitchFamily="34" charset="0"/>
                </a:rPr>
                <a:t>Generation:</a:t>
              </a:r>
            </a:p>
            <a:p>
              <a:pPr>
                <a:spcBef>
                  <a:spcPct val="0"/>
                </a:spcBef>
                <a:buNone/>
              </a:pPr>
              <a:r>
                <a:rPr lang="en-US" altLang="zh-CN" sz="1400" dirty="0">
                  <a:solidFill>
                    <a:srgbClr val="000000"/>
                  </a:solidFill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  <a:sym typeface="Calibri" pitchFamily="34" charset="0"/>
                </a:rPr>
                <a:t>0-9</a:t>
              </a:r>
            </a:p>
          </p:txBody>
        </p:sp>
        <p:sp>
          <p:nvSpPr>
            <p:cNvPr id="51" name="TextBox 69"/>
            <p:cNvSpPr>
              <a:spLocks noChangeArrowheads="1"/>
            </p:cNvSpPr>
            <p:nvPr/>
          </p:nvSpPr>
          <p:spPr bwMode="auto">
            <a:xfrm>
              <a:off x="1741772" y="5206744"/>
              <a:ext cx="1926923" cy="500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1" rIns="68580" bIns="34291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en-US" altLang="zh-CN" sz="1400" b="1" dirty="0">
                  <a:solidFill>
                    <a:srgbClr val="000000"/>
                  </a:solidFill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  <a:sym typeface="Calibri" pitchFamily="34" charset="0"/>
                </a:rPr>
                <a:t>IVS:</a:t>
              </a:r>
              <a:r>
                <a:rPr lang="en-US" altLang="zh-CN" sz="1400" dirty="0">
                  <a:solidFill>
                    <a:srgbClr val="000000"/>
                  </a:solidFill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  <a:sym typeface="Calibri" pitchFamily="34" charset="0"/>
                </a:rPr>
                <a:t> Intelligent Video Server Product</a:t>
              </a:r>
            </a:p>
          </p:txBody>
        </p:sp>
        <p:sp>
          <p:nvSpPr>
            <p:cNvPr id="58" name="TextBox 78"/>
            <p:cNvSpPr>
              <a:spLocks noChangeArrowheads="1"/>
            </p:cNvSpPr>
            <p:nvPr/>
          </p:nvSpPr>
          <p:spPr bwMode="auto">
            <a:xfrm>
              <a:off x="6615401" y="2739633"/>
              <a:ext cx="953473" cy="500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1" rIns="68580" bIns="34291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en-US" altLang="zh-CN" sz="1400" dirty="0">
                  <a:solidFill>
                    <a:srgbClr val="000000"/>
                  </a:solidFill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  <a:sym typeface="Calibri" pitchFamily="34" charset="0"/>
                </a:rPr>
                <a:t>Reserved for Future </a:t>
              </a:r>
            </a:p>
          </p:txBody>
        </p:sp>
        <p:sp>
          <p:nvSpPr>
            <p:cNvPr id="94" name="矩形 93"/>
            <p:cNvSpPr/>
            <p:nvPr/>
          </p:nvSpPr>
          <p:spPr bwMode="auto">
            <a:xfrm>
              <a:off x="2302603" y="1274432"/>
              <a:ext cx="822256" cy="72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377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</a:rPr>
                <a:t>IVS</a:t>
              </a:r>
              <a:endParaRPr lang="zh-CN" altLang="en-US" sz="2200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7" name="矩形 96"/>
            <p:cNvSpPr/>
            <p:nvPr/>
          </p:nvSpPr>
          <p:spPr bwMode="auto">
            <a:xfrm>
              <a:off x="1021772" y="1274432"/>
              <a:ext cx="720000" cy="72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377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</a:rPr>
                <a:t>DHI</a:t>
              </a:r>
              <a:endParaRPr lang="zh-CN" altLang="en-US" sz="2200" dirty="0"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98" name="矩形 97"/>
            <p:cNvSpPr/>
            <p:nvPr/>
          </p:nvSpPr>
          <p:spPr bwMode="auto">
            <a:xfrm>
              <a:off x="5531345" y="1274432"/>
              <a:ext cx="720000" cy="72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377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</a:rPr>
                <a:t>0</a:t>
              </a:r>
              <a:endParaRPr lang="zh-CN" altLang="en-US" sz="2200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04" name="直接连接符 103"/>
            <p:cNvCxnSpPr>
              <a:cxnSpLocks/>
            </p:cNvCxnSpPr>
            <p:nvPr/>
          </p:nvCxnSpPr>
          <p:spPr bwMode="auto">
            <a:xfrm>
              <a:off x="1944601" y="1634432"/>
              <a:ext cx="155175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110" name="组合 109"/>
            <p:cNvGrpSpPr/>
            <p:nvPr/>
          </p:nvGrpSpPr>
          <p:grpSpPr>
            <a:xfrm>
              <a:off x="1336772" y="1977887"/>
              <a:ext cx="90000" cy="725540"/>
              <a:chOff x="2686859" y="2864898"/>
              <a:chExt cx="90000" cy="725540"/>
            </a:xfrm>
          </p:grpSpPr>
          <p:cxnSp>
            <p:nvCxnSpPr>
              <p:cNvPr id="108" name="直接连接符 107"/>
              <p:cNvCxnSpPr/>
              <p:nvPr/>
            </p:nvCxnSpPr>
            <p:spPr bwMode="auto">
              <a:xfrm>
                <a:off x="2731859" y="2864898"/>
                <a:ext cx="0" cy="64284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09" name="椭圆 108"/>
              <p:cNvSpPr/>
              <p:nvPr/>
            </p:nvSpPr>
            <p:spPr bwMode="auto">
              <a:xfrm>
                <a:off x="2686859" y="3500438"/>
                <a:ext cx="90000" cy="90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377" fontAlgn="t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00" dirty="0">
                  <a:latin typeface="Arial" panose="020B0604020202020204" pitchFamily="34" charset="0"/>
                  <a:ea typeface="宋体" pitchFamily="2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D3342D9F-4791-418C-AF19-E56D92F2DF19}"/>
                </a:ext>
              </a:extLst>
            </p:cNvPr>
            <p:cNvSpPr/>
            <p:nvPr/>
          </p:nvSpPr>
          <p:spPr bwMode="auto">
            <a:xfrm>
              <a:off x="4608517" y="1274432"/>
              <a:ext cx="720000" cy="72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377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</a:rPr>
                <a:t>8</a:t>
              </a:r>
              <a:endParaRPr lang="zh-CN" altLang="en-US" sz="2200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3B82638B-CB3C-4F0A-BB1E-098B35EF5058}"/>
                </a:ext>
              </a:extLst>
            </p:cNvPr>
            <p:cNvSpPr/>
            <p:nvPr/>
          </p:nvSpPr>
          <p:spPr bwMode="auto">
            <a:xfrm>
              <a:off x="3685689" y="1274432"/>
              <a:ext cx="720000" cy="72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377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</a:rPr>
                <a:t>TB</a:t>
              </a:r>
              <a:endParaRPr lang="zh-CN" altLang="en-US" sz="2200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0" name="直接连接符 49">
              <a:extLst>
                <a:ext uri="{FF2B5EF4-FFF2-40B4-BE49-F238E27FC236}">
                  <a16:creationId xmlns:a16="http://schemas.microsoft.com/office/drawing/2014/main" id="{08806527-FEAE-4E56-AA1F-BDA63C3E1A7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327687" y="1634432"/>
              <a:ext cx="155175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5" name="TextBox 69">
              <a:extLst>
                <a:ext uri="{FF2B5EF4-FFF2-40B4-BE49-F238E27FC236}">
                  <a16:creationId xmlns:a16="http://schemas.microsoft.com/office/drawing/2014/main" id="{E1919A4A-C06A-4230-9FB0-A48E672D40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7353" y="2739633"/>
              <a:ext cx="2506972" cy="2439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1" rIns="68580" bIns="34291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en-US" altLang="zh-CN" sz="1400" b="1" dirty="0">
                  <a:solidFill>
                    <a:srgbClr val="000000"/>
                  </a:solidFill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  <a:sym typeface="Calibri" pitchFamily="34" charset="0"/>
                </a:rPr>
                <a:t>Function:</a:t>
              </a:r>
            </a:p>
            <a:p>
              <a:pPr>
                <a:spcBef>
                  <a:spcPct val="0"/>
                </a:spcBef>
                <a:buNone/>
              </a:pPr>
              <a:r>
                <a:rPr lang="en-US" altLang="zh-CN" sz="1400" b="1" dirty="0">
                  <a:solidFill>
                    <a:srgbClr val="000000"/>
                  </a:solidFill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  <a:sym typeface="Calibri" pitchFamily="34" charset="0"/>
                </a:rPr>
                <a:t>PB: </a:t>
              </a:r>
              <a:r>
                <a:rPr lang="en-US" altLang="zh-CN" sz="1400" dirty="0">
                  <a:solidFill>
                    <a:srgbClr val="000000"/>
                  </a:solidFill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  <a:sym typeface="Calibri" pitchFamily="34" charset="0"/>
                </a:rPr>
                <a:t>person Behavior  detection</a:t>
              </a:r>
            </a:p>
            <a:p>
              <a:pPr>
                <a:spcBef>
                  <a:spcPct val="0"/>
                </a:spcBef>
                <a:buNone/>
              </a:pPr>
              <a:r>
                <a:rPr lang="en-US" altLang="zh-CN" sz="1400" b="1" dirty="0">
                  <a:solidFill>
                    <a:srgbClr val="000000"/>
                  </a:solidFill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  <a:sym typeface="Calibri" pitchFamily="34" charset="0"/>
                </a:rPr>
                <a:t>TB: </a:t>
              </a:r>
              <a:r>
                <a:rPr lang="en-US" altLang="zh-CN" sz="1400" dirty="0">
                  <a:solidFill>
                    <a:srgbClr val="000000"/>
                  </a:solidFill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  <a:sym typeface="Calibri" pitchFamily="34" charset="0"/>
                </a:rPr>
                <a:t>traffic behavior detection</a:t>
              </a:r>
            </a:p>
            <a:p>
              <a:pPr>
                <a:spcBef>
                  <a:spcPct val="0"/>
                </a:spcBef>
                <a:buNone/>
              </a:pPr>
              <a:r>
                <a:rPr lang="en-US" altLang="zh-CN" sz="1400" b="1" dirty="0">
                  <a:solidFill>
                    <a:srgbClr val="000000"/>
                  </a:solidFill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  <a:sym typeface="Calibri" pitchFamily="34" charset="0"/>
                </a:rPr>
                <a:t>F: </a:t>
              </a:r>
              <a:r>
                <a:rPr lang="en-US" altLang="zh-CN" sz="1400" dirty="0">
                  <a:solidFill>
                    <a:srgbClr val="000000"/>
                  </a:solidFill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  <a:sym typeface="Calibri" pitchFamily="34" charset="0"/>
                </a:rPr>
                <a:t>Face recognition</a:t>
              </a:r>
            </a:p>
            <a:p>
              <a:pPr>
                <a:spcBef>
                  <a:spcPct val="0"/>
                </a:spcBef>
                <a:buNone/>
              </a:pPr>
              <a:r>
                <a:rPr lang="en-US" altLang="zh-CN" sz="1400" b="1" dirty="0">
                  <a:solidFill>
                    <a:srgbClr val="000000"/>
                  </a:solidFill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  <a:sym typeface="Calibri" pitchFamily="34" charset="0"/>
                </a:rPr>
                <a:t>T: </a:t>
              </a:r>
              <a:r>
                <a:rPr lang="en-US" altLang="zh-CN" sz="1400" dirty="0">
                  <a:solidFill>
                    <a:srgbClr val="000000"/>
                  </a:solidFill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  <a:sym typeface="Calibri" pitchFamily="34" charset="0"/>
                </a:rPr>
                <a:t>Traffic related</a:t>
              </a:r>
            </a:p>
            <a:p>
              <a:pPr>
                <a:spcBef>
                  <a:spcPct val="0"/>
                </a:spcBef>
                <a:buNone/>
              </a:pPr>
              <a:r>
                <a:rPr lang="en-US" altLang="zh-CN" sz="1400" b="1" dirty="0">
                  <a:solidFill>
                    <a:srgbClr val="000000"/>
                  </a:solidFill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  <a:sym typeface="Calibri" pitchFamily="34" charset="0"/>
                </a:rPr>
                <a:t>V: </a:t>
              </a:r>
              <a:r>
                <a:rPr lang="en-US" altLang="zh-CN" sz="1400" dirty="0">
                  <a:solidFill>
                    <a:srgbClr val="000000"/>
                  </a:solidFill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  <a:sym typeface="Calibri" pitchFamily="34" charset="0"/>
                </a:rPr>
                <a:t>Video quality diagnose</a:t>
              </a:r>
            </a:p>
            <a:p>
              <a:pPr>
                <a:spcBef>
                  <a:spcPct val="0"/>
                </a:spcBef>
                <a:buNone/>
              </a:pPr>
              <a:r>
                <a:rPr lang="en-US" altLang="zh-CN" sz="1400" b="1" dirty="0">
                  <a:solidFill>
                    <a:srgbClr val="000000"/>
                  </a:solidFill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  <a:sym typeface="Calibri" pitchFamily="34" charset="0"/>
                </a:rPr>
                <a:t>VS: </a:t>
              </a:r>
              <a:r>
                <a:rPr lang="en-US" altLang="zh-CN" sz="1400" dirty="0">
                  <a:solidFill>
                    <a:srgbClr val="000000"/>
                  </a:solidFill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  <a:sym typeface="Calibri" pitchFamily="34" charset="0"/>
                </a:rPr>
                <a:t>Video structuring</a:t>
              </a:r>
            </a:p>
            <a:p>
              <a:pPr>
                <a:spcBef>
                  <a:spcPct val="0"/>
                </a:spcBef>
                <a:buNone/>
              </a:pPr>
              <a:r>
                <a:rPr lang="en-US" altLang="zh-CN" sz="1400" b="1" dirty="0">
                  <a:solidFill>
                    <a:srgbClr val="000000"/>
                  </a:solidFill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  <a:sym typeface="Calibri" pitchFamily="34" charset="0"/>
                </a:rPr>
                <a:t>IP: </a:t>
              </a:r>
              <a:r>
                <a:rPr lang="en-US" altLang="zh-CN" sz="1400" dirty="0">
                  <a:solidFill>
                    <a:srgbClr val="000000"/>
                  </a:solidFill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  <a:sym typeface="Calibri" pitchFamily="34" charset="0"/>
                </a:rPr>
                <a:t>Prison</a:t>
              </a:r>
            </a:p>
            <a:p>
              <a:pPr>
                <a:spcBef>
                  <a:spcPct val="0"/>
                </a:spcBef>
                <a:buNone/>
              </a:pPr>
              <a:r>
                <a:rPr lang="en-US" altLang="zh-CN" sz="1400" b="1" dirty="0">
                  <a:solidFill>
                    <a:srgbClr val="000000"/>
                  </a:solidFill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  <a:sym typeface="Calibri" pitchFamily="34" charset="0"/>
                </a:rPr>
                <a:t>FC: </a:t>
              </a:r>
              <a:r>
                <a:rPr lang="en-US" altLang="zh-CN" sz="1400" dirty="0">
                  <a:solidFill>
                    <a:srgbClr val="000000"/>
                  </a:solidFill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  <a:sym typeface="Calibri" pitchFamily="34" charset="0"/>
                </a:rPr>
                <a:t>Feature Comparison</a:t>
              </a:r>
            </a:p>
            <a:p>
              <a:pPr>
                <a:spcBef>
                  <a:spcPct val="0"/>
                </a:spcBef>
                <a:buNone/>
              </a:pPr>
              <a:r>
                <a:rPr lang="en-US" altLang="zh-CN" sz="1400" b="1" dirty="0">
                  <a:solidFill>
                    <a:srgbClr val="000000"/>
                  </a:solidFill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  <a:sym typeface="Calibri" pitchFamily="34" charset="0"/>
                </a:rPr>
                <a:t>GS: </a:t>
              </a:r>
              <a:r>
                <a:rPr lang="en-US" altLang="zh-CN" sz="1400" dirty="0">
                  <a:solidFill>
                    <a:srgbClr val="000000"/>
                  </a:solidFill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  <a:sym typeface="Calibri" pitchFamily="34" charset="0"/>
                </a:rPr>
                <a:t>General Sense</a:t>
              </a:r>
            </a:p>
          </p:txBody>
        </p:sp>
        <p:grpSp>
          <p:nvGrpSpPr>
            <p:cNvPr id="66" name="组合 65">
              <a:extLst>
                <a:ext uri="{FF2B5EF4-FFF2-40B4-BE49-F238E27FC236}">
                  <a16:creationId xmlns:a16="http://schemas.microsoft.com/office/drawing/2014/main" id="{4ED1E510-0673-4B2D-B93F-0821C936DB84}"/>
                </a:ext>
              </a:extLst>
            </p:cNvPr>
            <p:cNvGrpSpPr/>
            <p:nvPr/>
          </p:nvGrpSpPr>
          <p:grpSpPr>
            <a:xfrm>
              <a:off x="5834992" y="1977887"/>
              <a:ext cx="90000" cy="732840"/>
              <a:chOff x="2686859" y="2857598"/>
              <a:chExt cx="90000" cy="732840"/>
            </a:xfrm>
          </p:grpSpPr>
          <p:cxnSp>
            <p:nvCxnSpPr>
              <p:cNvPr id="67" name="直接连接符 66">
                <a:extLst>
                  <a:ext uri="{FF2B5EF4-FFF2-40B4-BE49-F238E27FC236}">
                    <a16:creationId xmlns:a16="http://schemas.microsoft.com/office/drawing/2014/main" id="{5CF3771F-04F3-41FE-95FF-7FBF584CC8DF}"/>
                  </a:ext>
                </a:extLst>
              </p:cNvPr>
              <p:cNvCxnSpPr/>
              <p:nvPr/>
            </p:nvCxnSpPr>
            <p:spPr bwMode="auto">
              <a:xfrm>
                <a:off x="2731859" y="2857598"/>
                <a:ext cx="0" cy="64284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68" name="椭圆 67">
                <a:extLst>
                  <a:ext uri="{FF2B5EF4-FFF2-40B4-BE49-F238E27FC236}">
                    <a16:creationId xmlns:a16="http://schemas.microsoft.com/office/drawing/2014/main" id="{B7C6CD7B-2215-4D20-A71A-59E18536AFDF}"/>
                  </a:ext>
                </a:extLst>
              </p:cNvPr>
              <p:cNvSpPr/>
              <p:nvPr/>
            </p:nvSpPr>
            <p:spPr bwMode="auto">
              <a:xfrm>
                <a:off x="2686859" y="3500438"/>
                <a:ext cx="90000" cy="90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377" fontAlgn="t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00" dirty="0">
                  <a:latin typeface="Arial" panose="020B0604020202020204" pitchFamily="34" charset="0"/>
                  <a:ea typeface="宋体" pitchFamily="2" charset="-122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92" name="组合 91">
              <a:extLst>
                <a:ext uri="{FF2B5EF4-FFF2-40B4-BE49-F238E27FC236}">
                  <a16:creationId xmlns:a16="http://schemas.microsoft.com/office/drawing/2014/main" id="{B1A449FE-32B2-447B-AA5B-24910B3C92F6}"/>
                </a:ext>
              </a:extLst>
            </p:cNvPr>
            <p:cNvGrpSpPr/>
            <p:nvPr/>
          </p:nvGrpSpPr>
          <p:grpSpPr>
            <a:xfrm>
              <a:off x="3989776" y="1988221"/>
              <a:ext cx="90000" cy="732840"/>
              <a:chOff x="2686859" y="2857598"/>
              <a:chExt cx="90000" cy="732840"/>
            </a:xfrm>
          </p:grpSpPr>
          <p:cxnSp>
            <p:nvCxnSpPr>
              <p:cNvPr id="93" name="直接连接符 92">
                <a:extLst>
                  <a:ext uri="{FF2B5EF4-FFF2-40B4-BE49-F238E27FC236}">
                    <a16:creationId xmlns:a16="http://schemas.microsoft.com/office/drawing/2014/main" id="{3C71F8E2-3125-460D-88AA-717A2109949E}"/>
                  </a:ext>
                </a:extLst>
              </p:cNvPr>
              <p:cNvCxnSpPr/>
              <p:nvPr/>
            </p:nvCxnSpPr>
            <p:spPr bwMode="auto">
              <a:xfrm>
                <a:off x="2731859" y="2857598"/>
                <a:ext cx="0" cy="64284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96" name="椭圆 95">
                <a:extLst>
                  <a:ext uri="{FF2B5EF4-FFF2-40B4-BE49-F238E27FC236}">
                    <a16:creationId xmlns:a16="http://schemas.microsoft.com/office/drawing/2014/main" id="{FFBE13B1-80FB-410B-8666-26C63C59FB68}"/>
                  </a:ext>
                </a:extLst>
              </p:cNvPr>
              <p:cNvSpPr/>
              <p:nvPr/>
            </p:nvSpPr>
            <p:spPr bwMode="auto">
              <a:xfrm>
                <a:off x="2686859" y="3500438"/>
                <a:ext cx="90000" cy="90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377" fontAlgn="t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00" dirty="0">
                  <a:latin typeface="Arial" panose="020B0604020202020204" pitchFamily="34" charset="0"/>
                  <a:ea typeface="宋体" pitchFamily="2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1" name="椭圆 60">
              <a:extLst>
                <a:ext uri="{FF2B5EF4-FFF2-40B4-BE49-F238E27FC236}">
                  <a16:creationId xmlns:a16="http://schemas.microsoft.com/office/drawing/2014/main" id="{0D918E48-8C18-4A03-B6BB-1E14D88128FB}"/>
                </a:ext>
              </a:extLst>
            </p:cNvPr>
            <p:cNvSpPr/>
            <p:nvPr/>
          </p:nvSpPr>
          <p:spPr bwMode="auto">
            <a:xfrm>
              <a:off x="2676571" y="5089755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endParaRPr>
            </a:p>
          </p:txBody>
        </p:sp>
        <p:cxnSp>
          <p:nvCxnSpPr>
            <p:cNvPr id="62" name="直接连接符 61">
              <a:extLst>
                <a:ext uri="{FF2B5EF4-FFF2-40B4-BE49-F238E27FC236}">
                  <a16:creationId xmlns:a16="http://schemas.microsoft.com/office/drawing/2014/main" id="{5777DB5C-2B2F-46A1-BB9E-065EB3D1669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707849" y="1977887"/>
              <a:ext cx="0" cy="311238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72" name="组合 71">
              <a:extLst>
                <a:ext uri="{FF2B5EF4-FFF2-40B4-BE49-F238E27FC236}">
                  <a16:creationId xmlns:a16="http://schemas.microsoft.com/office/drawing/2014/main" id="{186D2A66-7161-4038-865C-E589C9F8F1C2}"/>
                </a:ext>
              </a:extLst>
            </p:cNvPr>
            <p:cNvGrpSpPr/>
            <p:nvPr/>
          </p:nvGrpSpPr>
          <p:grpSpPr>
            <a:xfrm>
              <a:off x="5048943" y="1991475"/>
              <a:ext cx="90000" cy="2344301"/>
              <a:chOff x="5977938" y="1859421"/>
              <a:chExt cx="67500" cy="1758226"/>
            </a:xfrm>
          </p:grpSpPr>
          <p:sp>
            <p:nvSpPr>
              <p:cNvPr id="73" name="椭圆 72">
                <a:extLst>
                  <a:ext uri="{FF2B5EF4-FFF2-40B4-BE49-F238E27FC236}">
                    <a16:creationId xmlns:a16="http://schemas.microsoft.com/office/drawing/2014/main" id="{4A1A5092-2D42-40CD-8CD4-9082C171529F}"/>
                  </a:ext>
                </a:extLst>
              </p:cNvPr>
              <p:cNvSpPr/>
              <p:nvPr/>
            </p:nvSpPr>
            <p:spPr bwMode="auto">
              <a:xfrm>
                <a:off x="5977938" y="3550147"/>
                <a:ext cx="67500" cy="675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377" fontAlgn="t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00" dirty="0">
                  <a:latin typeface="Arial" panose="020B0604020202020204" pitchFamily="34" charset="0"/>
                  <a:ea typeface="宋体" pitchFamily="2" charset="-122"/>
                  <a:cs typeface="Arial" panose="020B0604020202020204" pitchFamily="34" charset="0"/>
                </a:endParaRPr>
              </a:p>
            </p:txBody>
          </p:sp>
          <p:cxnSp>
            <p:nvCxnSpPr>
              <p:cNvPr id="74" name="直接连接符 73">
                <a:extLst>
                  <a:ext uri="{FF2B5EF4-FFF2-40B4-BE49-F238E27FC236}">
                    <a16:creationId xmlns:a16="http://schemas.microsoft.com/office/drawing/2014/main" id="{71884229-FE98-48A6-8432-EF18E2A05BBD}"/>
                  </a:ext>
                </a:extLst>
              </p:cNvPr>
              <p:cNvCxnSpPr>
                <a:cxnSpLocks/>
                <a:endCxn id="73" idx="0"/>
              </p:cNvCxnSpPr>
              <p:nvPr/>
            </p:nvCxnSpPr>
            <p:spPr bwMode="auto">
              <a:xfrm>
                <a:off x="6006391" y="1859421"/>
                <a:ext cx="5297" cy="1690726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77" name="组合 76">
              <a:extLst>
                <a:ext uri="{FF2B5EF4-FFF2-40B4-BE49-F238E27FC236}">
                  <a16:creationId xmlns:a16="http://schemas.microsoft.com/office/drawing/2014/main" id="{BC11643C-AFC2-4A34-894D-D2798620718F}"/>
                </a:ext>
              </a:extLst>
            </p:cNvPr>
            <p:cNvGrpSpPr/>
            <p:nvPr/>
          </p:nvGrpSpPr>
          <p:grpSpPr>
            <a:xfrm>
              <a:off x="6763853" y="1988221"/>
              <a:ext cx="90000" cy="732840"/>
              <a:chOff x="2686859" y="2857598"/>
              <a:chExt cx="90000" cy="732840"/>
            </a:xfrm>
          </p:grpSpPr>
          <p:cxnSp>
            <p:nvCxnSpPr>
              <p:cNvPr id="78" name="直接连接符 77">
                <a:extLst>
                  <a:ext uri="{FF2B5EF4-FFF2-40B4-BE49-F238E27FC236}">
                    <a16:creationId xmlns:a16="http://schemas.microsoft.com/office/drawing/2014/main" id="{376A4CE0-13A3-4C6A-88CA-61FD00D5C601}"/>
                  </a:ext>
                </a:extLst>
              </p:cNvPr>
              <p:cNvCxnSpPr/>
              <p:nvPr/>
            </p:nvCxnSpPr>
            <p:spPr bwMode="auto">
              <a:xfrm>
                <a:off x="2731859" y="2857598"/>
                <a:ext cx="0" cy="64284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80" name="椭圆 79">
                <a:extLst>
                  <a:ext uri="{FF2B5EF4-FFF2-40B4-BE49-F238E27FC236}">
                    <a16:creationId xmlns:a16="http://schemas.microsoft.com/office/drawing/2014/main" id="{CD2B4748-DD38-45C6-8128-FC5E3E845066}"/>
                  </a:ext>
                </a:extLst>
              </p:cNvPr>
              <p:cNvSpPr/>
              <p:nvPr/>
            </p:nvSpPr>
            <p:spPr bwMode="auto">
              <a:xfrm>
                <a:off x="2686859" y="3500438"/>
                <a:ext cx="90000" cy="90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377" fontAlgn="t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00" dirty="0">
                  <a:latin typeface="Arial" panose="020B0604020202020204" pitchFamily="34" charset="0"/>
                  <a:ea typeface="宋体" pitchFamily="2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06" name="矩形 105">
              <a:extLst>
                <a:ext uri="{FF2B5EF4-FFF2-40B4-BE49-F238E27FC236}">
                  <a16:creationId xmlns:a16="http://schemas.microsoft.com/office/drawing/2014/main" id="{E17C3C8B-0484-4CC7-BC44-F8E6CA8D4B97}"/>
                </a:ext>
              </a:extLst>
            </p:cNvPr>
            <p:cNvSpPr/>
            <p:nvPr/>
          </p:nvSpPr>
          <p:spPr bwMode="auto">
            <a:xfrm>
              <a:off x="6454173" y="1274432"/>
              <a:ext cx="720000" cy="72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377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</a:rPr>
                <a:t>00</a:t>
              </a:r>
              <a:endParaRPr lang="zh-CN" altLang="en-US" sz="2200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012117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Switch</a:t>
            </a:r>
            <a:endParaRPr lang="zh-CN" altLang="en-US" dirty="0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963E94AC-715A-4B3E-8E80-4DAC3BFADB95}"/>
              </a:ext>
            </a:extLst>
          </p:cNvPr>
          <p:cNvGrpSpPr/>
          <p:nvPr/>
        </p:nvGrpSpPr>
        <p:grpSpPr>
          <a:xfrm>
            <a:off x="617174" y="1336225"/>
            <a:ext cx="11157370" cy="5018357"/>
            <a:chOff x="664376" y="1143682"/>
            <a:chExt cx="8368027" cy="3763768"/>
          </a:xfrm>
        </p:grpSpPr>
        <p:sp>
          <p:nvSpPr>
            <p:cNvPr id="41" name="TextBox 69"/>
            <p:cNvSpPr>
              <a:spLocks noChangeArrowheads="1"/>
            </p:cNvSpPr>
            <p:nvPr/>
          </p:nvSpPr>
          <p:spPr bwMode="auto">
            <a:xfrm>
              <a:off x="664376" y="2174314"/>
              <a:ext cx="1545771" cy="57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71" tIns="34291" rIns="68571" bIns="34291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9pPr>
            </a:lstStyle>
            <a:p>
              <a:pPr defTabSz="1218960">
                <a:spcBef>
                  <a:spcPct val="0"/>
                </a:spcBef>
                <a:buNone/>
              </a:pPr>
              <a:r>
                <a:rPr lang="en-US" altLang="zh-CN" sz="1500" b="1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Brand:</a:t>
              </a:r>
            </a:p>
            <a:p>
              <a:pPr defTabSz="1218960">
                <a:spcBef>
                  <a:spcPct val="0"/>
                </a:spcBef>
                <a:buNone/>
              </a:pPr>
              <a:r>
                <a:rPr lang="en-US" altLang="zh-CN" sz="1500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DH-</a:t>
              </a:r>
              <a:r>
                <a:rPr lang="en-US" altLang="zh-CN" sz="1500" dirty="0" err="1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Dahua</a:t>
              </a:r>
              <a:r>
                <a:rPr lang="en-US" altLang="zh-CN" sz="1500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</a:p>
            <a:p>
              <a:pPr defTabSz="1218960">
                <a:spcBef>
                  <a:spcPct val="0"/>
                </a:spcBef>
                <a:buNone/>
              </a:pPr>
              <a:r>
                <a:rPr lang="en-US" altLang="zh-CN" sz="1500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Null-Oversea neutral</a:t>
              </a:r>
              <a:endParaRPr lang="zh-CN" altLang="en-US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2" name="TextBox 70"/>
            <p:cNvSpPr>
              <a:spLocks noChangeArrowheads="1"/>
            </p:cNvSpPr>
            <p:nvPr/>
          </p:nvSpPr>
          <p:spPr bwMode="auto">
            <a:xfrm>
              <a:off x="3970619" y="2261267"/>
              <a:ext cx="1307660" cy="12638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71" tIns="34291" rIns="68571" bIns="34291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9pPr>
            </a:lstStyle>
            <a:p>
              <a:pPr defTabSz="1218960">
                <a:spcBef>
                  <a:spcPct val="0"/>
                </a:spcBef>
                <a:buNone/>
              </a:pPr>
              <a:r>
                <a:rPr lang="en-US" altLang="zh-CN" sz="1500" b="1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Uplink  Fiber Port Number:</a:t>
              </a:r>
              <a:endParaRPr lang="zh-CN" altLang="en-US" sz="15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  <a:p>
              <a:pPr defTabSz="1218960">
                <a:spcBef>
                  <a:spcPct val="0"/>
                </a:spcBef>
                <a:buNone/>
              </a:pPr>
              <a:r>
                <a:rPr lang="en-US" altLang="zh-CN" sz="1500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0: 0 fiber port</a:t>
              </a:r>
            </a:p>
            <a:p>
              <a:pPr defTabSz="1218960">
                <a:spcBef>
                  <a:spcPct val="0"/>
                </a:spcBef>
                <a:buNone/>
              </a:pPr>
              <a:r>
                <a:rPr lang="en-US" altLang="zh-CN" sz="1500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1: 1 fiber port</a:t>
              </a:r>
            </a:p>
            <a:p>
              <a:pPr defTabSz="1218960">
                <a:spcBef>
                  <a:spcPct val="0"/>
                </a:spcBef>
                <a:buNone/>
              </a:pPr>
              <a:r>
                <a:rPr lang="en-US" altLang="zh-CN" sz="1500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4: 4 fiber ports</a:t>
              </a:r>
            </a:p>
            <a:p>
              <a:pPr defTabSz="1218960">
                <a:spcBef>
                  <a:spcPct val="0"/>
                </a:spcBef>
                <a:buNone/>
              </a:pPr>
              <a:r>
                <a:rPr lang="en-US" altLang="zh-CN" sz="1500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8: 8 fiber ports</a:t>
              </a:r>
            </a:p>
            <a:p>
              <a:pPr defTabSz="1218960">
                <a:spcBef>
                  <a:spcPct val="0"/>
                </a:spcBef>
                <a:buNone/>
              </a:pPr>
              <a:r>
                <a:rPr lang="en-US" altLang="zh-CN" sz="1500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9: 16 fiber ports</a:t>
              </a:r>
            </a:p>
          </p:txBody>
        </p:sp>
        <p:sp>
          <p:nvSpPr>
            <p:cNvPr id="43" name="TextBox 72"/>
            <p:cNvSpPr>
              <a:spLocks noChangeArrowheads="1"/>
            </p:cNvSpPr>
            <p:nvPr/>
          </p:nvSpPr>
          <p:spPr bwMode="auto">
            <a:xfrm>
              <a:off x="6252789" y="2245533"/>
              <a:ext cx="998071" cy="57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71" tIns="34291" rIns="68571" bIns="34291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9pPr>
            </a:lstStyle>
            <a:p>
              <a:pPr defTabSz="1218960">
                <a:spcBef>
                  <a:spcPct val="0"/>
                </a:spcBef>
                <a:buNone/>
              </a:pPr>
              <a:r>
                <a:rPr lang="en-US" altLang="zh-CN" sz="1500" b="1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Number of access ports:</a:t>
              </a:r>
            </a:p>
            <a:p>
              <a:pPr defTabSz="1218960">
                <a:spcBef>
                  <a:spcPct val="0"/>
                </a:spcBef>
                <a:buNone/>
              </a:pPr>
              <a:r>
                <a:rPr lang="en-US" altLang="zh-CN" sz="1500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01-99</a:t>
              </a:r>
            </a:p>
          </p:txBody>
        </p:sp>
        <p:sp>
          <p:nvSpPr>
            <p:cNvPr id="51" name="TextBox 69"/>
            <p:cNvSpPr>
              <a:spLocks noChangeArrowheads="1"/>
            </p:cNvSpPr>
            <p:nvPr/>
          </p:nvSpPr>
          <p:spPr bwMode="auto">
            <a:xfrm>
              <a:off x="2716656" y="3643641"/>
              <a:ext cx="1517161" cy="12638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71" tIns="34291" rIns="68571" bIns="34291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9pPr>
            </a:lstStyle>
            <a:p>
              <a:pPr defTabSz="1218960">
                <a:spcBef>
                  <a:spcPct val="0"/>
                </a:spcBef>
                <a:buNone/>
              </a:pPr>
              <a:r>
                <a:rPr lang="en-US" altLang="zh-CN" sz="1500" b="1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For Switch:</a:t>
              </a:r>
            </a:p>
            <a:p>
              <a:pPr defTabSz="1218960">
                <a:spcBef>
                  <a:spcPct val="0"/>
                </a:spcBef>
                <a:buNone/>
              </a:pPr>
              <a:r>
                <a:rPr lang="en-US" altLang="zh-CN" sz="1500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3: Layer 2 unmanaged</a:t>
              </a:r>
            </a:p>
            <a:p>
              <a:pPr defTabSz="1218960">
                <a:spcBef>
                  <a:spcPct val="0"/>
                </a:spcBef>
                <a:buNone/>
              </a:pPr>
              <a:r>
                <a:rPr lang="en-US" altLang="zh-CN" sz="1500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4: Layer 2 managed</a:t>
              </a:r>
            </a:p>
            <a:p>
              <a:pPr defTabSz="1218960">
                <a:spcBef>
                  <a:spcPct val="0"/>
                </a:spcBef>
                <a:buNone/>
              </a:pPr>
              <a:r>
                <a:rPr lang="en-US" altLang="zh-CN" sz="1500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5: Layer 2+ managed</a:t>
              </a:r>
            </a:p>
            <a:p>
              <a:pPr defTabSz="1218960">
                <a:spcBef>
                  <a:spcPct val="0"/>
                </a:spcBef>
                <a:buNone/>
              </a:pPr>
              <a:r>
                <a:rPr lang="en-US" altLang="zh-CN" sz="1500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6: Layer 3 managed</a:t>
              </a:r>
            </a:p>
            <a:p>
              <a:pPr defTabSz="1218960">
                <a:spcBef>
                  <a:spcPct val="0"/>
                </a:spcBef>
                <a:buNone/>
              </a:pPr>
              <a:r>
                <a:rPr lang="en-US" altLang="zh-CN" sz="1500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7: Core Switch</a:t>
              </a:r>
            </a:p>
            <a:p>
              <a:pPr defTabSz="1218960">
                <a:spcBef>
                  <a:spcPct val="0"/>
                </a:spcBef>
                <a:buNone/>
              </a:pPr>
              <a:r>
                <a:rPr lang="en-US" altLang="zh-CN" sz="1500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8: Core Switch</a:t>
              </a:r>
            </a:p>
          </p:txBody>
        </p:sp>
        <p:sp>
          <p:nvSpPr>
            <p:cNvPr id="94" name="矩形 93"/>
            <p:cNvSpPr/>
            <p:nvPr/>
          </p:nvSpPr>
          <p:spPr bwMode="auto">
            <a:xfrm>
              <a:off x="2814648" y="1143682"/>
              <a:ext cx="616692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27" tIns="45719" rIns="91427" bIns="45719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218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300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S</a:t>
              </a:r>
              <a:endParaRPr lang="zh-CN" altLang="en-US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7" name="矩形 96"/>
            <p:cNvSpPr/>
            <p:nvPr/>
          </p:nvSpPr>
          <p:spPr bwMode="auto">
            <a:xfrm>
              <a:off x="926057" y="1143682"/>
              <a:ext cx="540000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27" tIns="45719" rIns="91427" bIns="45719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218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300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DH</a:t>
              </a:r>
              <a:endParaRPr lang="zh-CN" altLang="en-US" sz="23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8" name="矩形 97"/>
            <p:cNvSpPr/>
            <p:nvPr/>
          </p:nvSpPr>
          <p:spPr bwMode="auto">
            <a:xfrm>
              <a:off x="5151258" y="1143682"/>
              <a:ext cx="540000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27" tIns="45719" rIns="91427" bIns="45719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218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300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10</a:t>
              </a:r>
              <a:endParaRPr lang="zh-CN" altLang="en-US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111" name="组合 110"/>
            <p:cNvGrpSpPr/>
            <p:nvPr/>
          </p:nvGrpSpPr>
          <p:grpSpPr>
            <a:xfrm>
              <a:off x="8414833" y="1672639"/>
              <a:ext cx="67500" cy="549630"/>
              <a:chOff x="2686859" y="2857598"/>
              <a:chExt cx="90000" cy="732840"/>
            </a:xfrm>
          </p:grpSpPr>
          <p:cxnSp>
            <p:nvCxnSpPr>
              <p:cNvPr id="112" name="直接连接符 111"/>
              <p:cNvCxnSpPr/>
              <p:nvPr/>
            </p:nvCxnSpPr>
            <p:spPr bwMode="auto">
              <a:xfrm>
                <a:off x="2731859" y="2857598"/>
                <a:ext cx="0" cy="64284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13" name="椭圆 112"/>
              <p:cNvSpPr/>
              <p:nvPr/>
            </p:nvSpPr>
            <p:spPr bwMode="auto">
              <a:xfrm>
                <a:off x="2686859" y="3500438"/>
                <a:ext cx="90000" cy="90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1" rIns="68580" bIns="34291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218" fontAlgn="t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10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D3342D9F-4791-418C-AF19-E56D92F2DF19}"/>
                </a:ext>
              </a:extLst>
            </p:cNvPr>
            <p:cNvSpPr/>
            <p:nvPr/>
          </p:nvSpPr>
          <p:spPr bwMode="auto">
            <a:xfrm>
              <a:off x="4423516" y="1143682"/>
              <a:ext cx="540000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27" tIns="45719" rIns="91427" bIns="45719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218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300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1</a:t>
              </a:r>
              <a:endParaRPr lang="zh-CN" altLang="en-US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66" name="组合 65">
              <a:extLst>
                <a:ext uri="{FF2B5EF4-FFF2-40B4-BE49-F238E27FC236}">
                  <a16:creationId xmlns:a16="http://schemas.microsoft.com/office/drawing/2014/main" id="{4ED1E510-0673-4B2D-B93F-0821C936DB84}"/>
                </a:ext>
              </a:extLst>
            </p:cNvPr>
            <p:cNvGrpSpPr/>
            <p:nvPr/>
          </p:nvGrpSpPr>
          <p:grpSpPr>
            <a:xfrm>
              <a:off x="4649121" y="1701258"/>
              <a:ext cx="67500" cy="549630"/>
              <a:chOff x="2686859" y="2857598"/>
              <a:chExt cx="90000" cy="732840"/>
            </a:xfrm>
          </p:grpSpPr>
          <p:cxnSp>
            <p:nvCxnSpPr>
              <p:cNvPr id="67" name="直接连接符 66">
                <a:extLst>
                  <a:ext uri="{FF2B5EF4-FFF2-40B4-BE49-F238E27FC236}">
                    <a16:creationId xmlns:a16="http://schemas.microsoft.com/office/drawing/2014/main" id="{5CF3771F-04F3-41FE-95FF-7FBF584CC8DF}"/>
                  </a:ext>
                </a:extLst>
              </p:cNvPr>
              <p:cNvCxnSpPr/>
              <p:nvPr/>
            </p:nvCxnSpPr>
            <p:spPr bwMode="auto">
              <a:xfrm>
                <a:off x="2731859" y="2857598"/>
                <a:ext cx="0" cy="64284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68" name="椭圆 67">
                <a:extLst>
                  <a:ext uri="{FF2B5EF4-FFF2-40B4-BE49-F238E27FC236}">
                    <a16:creationId xmlns:a16="http://schemas.microsoft.com/office/drawing/2014/main" id="{B7C6CD7B-2215-4D20-A71A-59E18536AFDF}"/>
                  </a:ext>
                </a:extLst>
              </p:cNvPr>
              <p:cNvSpPr/>
              <p:nvPr/>
            </p:nvSpPr>
            <p:spPr bwMode="auto">
              <a:xfrm>
                <a:off x="2686859" y="3500438"/>
                <a:ext cx="90000" cy="90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1" rIns="68580" bIns="34291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218" fontAlgn="t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10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96" name="椭圆 95">
              <a:extLst>
                <a:ext uri="{FF2B5EF4-FFF2-40B4-BE49-F238E27FC236}">
                  <a16:creationId xmlns:a16="http://schemas.microsoft.com/office/drawing/2014/main" id="{FFBE13B1-80FB-410B-8666-26C63C59FB68}"/>
                </a:ext>
              </a:extLst>
            </p:cNvPr>
            <p:cNvSpPr/>
            <p:nvPr/>
          </p:nvSpPr>
          <p:spPr bwMode="auto">
            <a:xfrm>
              <a:off x="3663545" y="3707782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defTabSz="914218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7857803" y="2303717"/>
              <a:ext cx="1174600" cy="76174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8960">
                <a:spcBef>
                  <a:spcPct val="0"/>
                </a:spcBef>
              </a:pPr>
              <a:r>
                <a:rPr lang="en-US" altLang="zh-CN" sz="1500" b="1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文泉驿微米黑" charset="-122"/>
                </a:rPr>
                <a:t>For </a:t>
              </a:r>
              <a:r>
                <a:rPr lang="en-US" altLang="zh-CN" sz="1500" b="1" dirty="0" err="1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文泉驿微米黑" charset="-122"/>
                </a:rPr>
                <a:t>PoE</a:t>
              </a:r>
              <a:r>
                <a:rPr lang="en-US" altLang="zh-CN" sz="1500" b="1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文泉驿微米黑" charset="-122"/>
                </a:rPr>
                <a:t> Switch:</a:t>
              </a:r>
            </a:p>
            <a:p>
              <a:pPr defTabSz="1218960">
                <a:spcBef>
                  <a:spcPct val="0"/>
                </a:spcBef>
              </a:pPr>
              <a:r>
                <a:rPr lang="en-US" altLang="zh-CN" sz="1500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0-999</a:t>
              </a:r>
              <a:r>
                <a:rPr lang="zh-CN" altLang="en-US" sz="1500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：</a:t>
              </a:r>
              <a:r>
                <a:rPr lang="en-US" altLang="zh-CN" sz="1500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For </a:t>
              </a:r>
              <a:r>
                <a:rPr lang="en-US" altLang="zh-CN" sz="1500" dirty="0" err="1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PoE</a:t>
              </a:r>
              <a:r>
                <a:rPr lang="en-US" altLang="zh-CN" sz="1500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</a:p>
            <a:p>
              <a:pPr defTabSz="1218960">
                <a:spcBef>
                  <a:spcPct val="0"/>
                </a:spcBef>
              </a:pPr>
              <a:r>
                <a:rPr lang="en-US" altLang="zh-CN" sz="1500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Output power</a:t>
              </a:r>
            </a:p>
            <a:p>
              <a:pPr defTabSz="1218960">
                <a:spcBef>
                  <a:spcPct val="0"/>
                </a:spcBef>
              </a:pPr>
              <a:r>
                <a:rPr lang="en-US" altLang="zh-CN" sz="1500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DP: Din Rail </a:t>
              </a:r>
              <a:r>
                <a:rPr lang="en-US" altLang="zh-CN" sz="1500" dirty="0" err="1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PoE</a:t>
              </a:r>
              <a:endPara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69" name="组合 68">
              <a:extLst>
                <a:ext uri="{FF2B5EF4-FFF2-40B4-BE49-F238E27FC236}">
                  <a16:creationId xmlns:a16="http://schemas.microsoft.com/office/drawing/2014/main" id="{4ED1E510-0673-4B2D-B93F-0821C936DB84}"/>
                </a:ext>
              </a:extLst>
            </p:cNvPr>
            <p:cNvGrpSpPr/>
            <p:nvPr/>
          </p:nvGrpSpPr>
          <p:grpSpPr>
            <a:xfrm>
              <a:off x="6602889" y="1687388"/>
              <a:ext cx="67500" cy="549630"/>
              <a:chOff x="2686859" y="2857598"/>
              <a:chExt cx="90000" cy="732840"/>
            </a:xfrm>
          </p:grpSpPr>
          <p:cxnSp>
            <p:nvCxnSpPr>
              <p:cNvPr id="72" name="直接连接符 71">
                <a:extLst>
                  <a:ext uri="{FF2B5EF4-FFF2-40B4-BE49-F238E27FC236}">
                    <a16:creationId xmlns:a16="http://schemas.microsoft.com/office/drawing/2014/main" id="{5CF3771F-04F3-41FE-95FF-7FBF584CC8DF}"/>
                  </a:ext>
                </a:extLst>
              </p:cNvPr>
              <p:cNvCxnSpPr/>
              <p:nvPr/>
            </p:nvCxnSpPr>
            <p:spPr bwMode="auto">
              <a:xfrm>
                <a:off x="2731859" y="2857598"/>
                <a:ext cx="0" cy="64284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73" name="椭圆 72">
                <a:extLst>
                  <a:ext uri="{FF2B5EF4-FFF2-40B4-BE49-F238E27FC236}">
                    <a16:creationId xmlns:a16="http://schemas.microsoft.com/office/drawing/2014/main" id="{B7C6CD7B-2215-4D20-A71A-59E18536AFDF}"/>
                  </a:ext>
                </a:extLst>
              </p:cNvPr>
              <p:cNvSpPr/>
              <p:nvPr/>
            </p:nvSpPr>
            <p:spPr bwMode="auto">
              <a:xfrm>
                <a:off x="2686859" y="3500438"/>
                <a:ext cx="90000" cy="90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1" rIns="68580" bIns="34291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218" fontAlgn="t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10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31" name="矩形 30"/>
            <p:cNvSpPr/>
            <p:nvPr/>
          </p:nvSpPr>
          <p:spPr bwMode="auto">
            <a:xfrm>
              <a:off x="3619082" y="1143682"/>
              <a:ext cx="616692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27" tIns="45719" rIns="91427" bIns="45719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218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300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3</a:t>
              </a:r>
              <a:endParaRPr lang="zh-CN" altLang="en-US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" name="矩形 31"/>
            <p:cNvSpPr/>
            <p:nvPr/>
          </p:nvSpPr>
          <p:spPr bwMode="auto">
            <a:xfrm>
              <a:off x="6307709" y="1143682"/>
              <a:ext cx="616692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27" tIns="45719" rIns="91427" bIns="45719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218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300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8</a:t>
              </a:r>
              <a:endParaRPr lang="zh-CN" altLang="en-US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" name="矩形 32"/>
            <p:cNvSpPr/>
            <p:nvPr/>
          </p:nvSpPr>
          <p:spPr bwMode="auto">
            <a:xfrm>
              <a:off x="2010214" y="1143682"/>
              <a:ext cx="616692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27" tIns="45719" rIns="91427" bIns="45719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218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300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PF </a:t>
              </a:r>
              <a:endParaRPr lang="zh-CN" altLang="en-US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36" name="组合 35"/>
            <p:cNvGrpSpPr/>
            <p:nvPr/>
          </p:nvGrpSpPr>
          <p:grpSpPr>
            <a:xfrm>
              <a:off x="1173924" y="1659541"/>
              <a:ext cx="67500" cy="544155"/>
              <a:chOff x="2686859" y="2864898"/>
              <a:chExt cx="90000" cy="725540"/>
            </a:xfrm>
          </p:grpSpPr>
          <p:cxnSp>
            <p:nvCxnSpPr>
              <p:cNvPr id="37" name="直接连接符 36"/>
              <p:cNvCxnSpPr/>
              <p:nvPr/>
            </p:nvCxnSpPr>
            <p:spPr bwMode="auto">
              <a:xfrm>
                <a:off x="2731859" y="2864898"/>
                <a:ext cx="0" cy="64284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38" name="椭圆 37"/>
              <p:cNvSpPr/>
              <p:nvPr/>
            </p:nvSpPr>
            <p:spPr bwMode="auto">
              <a:xfrm>
                <a:off x="2686859" y="3500438"/>
                <a:ext cx="90000" cy="90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1" rIns="68580" bIns="34291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218" fontAlgn="t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10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47" name="矩形 46"/>
            <p:cNvSpPr/>
            <p:nvPr/>
          </p:nvSpPr>
          <p:spPr bwMode="auto">
            <a:xfrm>
              <a:off x="7039849" y="1143682"/>
              <a:ext cx="540000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27" tIns="45719" rIns="91427" bIns="45719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218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300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ET</a:t>
              </a:r>
              <a:endParaRPr lang="zh-CN" altLang="en-US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4998657" y="3662652"/>
              <a:ext cx="1684777" cy="8079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b="1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文泉驿微米黑" charset="-122"/>
                </a:rPr>
                <a:t>Total Port Number</a:t>
              </a:r>
              <a:r>
                <a:rPr lang="zh-CN" altLang="en-US" sz="1600" dirty="0">
                  <a:cs typeface="Segoe UI" pitchFamily="34" charset="0"/>
                </a:rPr>
                <a:t>：</a:t>
              </a:r>
              <a:endParaRPr lang="en-US" altLang="zh-CN" sz="1600" dirty="0">
                <a:cs typeface="Segoe UI" pitchFamily="34" charset="0"/>
              </a:endParaRPr>
            </a:p>
            <a:p>
              <a:r>
                <a:rPr lang="en-US" altLang="zh-CN" sz="1600" dirty="0">
                  <a:cs typeface="Segoe UI" pitchFamily="34" charset="0"/>
                </a:rPr>
                <a:t>01-99</a:t>
              </a:r>
            </a:p>
            <a:p>
              <a:r>
                <a:rPr lang="en-US" altLang="zh-CN" sz="1600" dirty="0">
                  <a:cs typeface="Segoe UI" pitchFamily="34" charset="0"/>
                </a:rPr>
                <a:t>Combo port is  calculated as one port</a:t>
              </a:r>
            </a:p>
          </p:txBody>
        </p:sp>
        <p:sp>
          <p:nvSpPr>
            <p:cNvPr id="16" name="矩形 15"/>
            <p:cNvSpPr/>
            <p:nvPr/>
          </p:nvSpPr>
          <p:spPr>
            <a:xfrm>
              <a:off x="6683434" y="3583444"/>
              <a:ext cx="1588303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218960">
                <a:spcBef>
                  <a:spcPct val="0"/>
                </a:spcBef>
              </a:pPr>
              <a:r>
                <a:rPr lang="en-US" altLang="zh-CN" sz="1500" b="1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文泉驿微米黑" charset="-122"/>
                </a:rPr>
                <a:t>Access Port Property</a:t>
              </a:r>
              <a:endParaRPr lang="zh-CN" altLang="en-US" sz="15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endParaRPr>
            </a:p>
            <a:p>
              <a:pPr defTabSz="1218960">
                <a:spcBef>
                  <a:spcPct val="0"/>
                </a:spcBef>
              </a:pPr>
              <a:r>
                <a:rPr lang="en-US" altLang="zh-CN" sz="1500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文泉驿微米黑" charset="-122"/>
                </a:rPr>
                <a:t>ET=RJ45/100M</a:t>
              </a:r>
              <a:endParaRPr lang="zh-CN" altLang="en-US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endParaRPr>
            </a:p>
            <a:p>
              <a:pPr defTabSz="1218960">
                <a:spcBef>
                  <a:spcPct val="0"/>
                </a:spcBef>
              </a:pPr>
              <a:r>
                <a:rPr lang="en-US" altLang="zh-CN" sz="1500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文泉驿微米黑" charset="-122"/>
                </a:rPr>
                <a:t>GT=RJ45/1000M</a:t>
              </a:r>
              <a:endParaRPr lang="zh-CN" altLang="en-US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endParaRPr>
            </a:p>
            <a:p>
              <a:pPr defTabSz="1218960">
                <a:spcBef>
                  <a:spcPct val="0"/>
                </a:spcBef>
              </a:pPr>
              <a:r>
                <a:rPr lang="en-US" altLang="zh-CN" sz="1500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文泉驿微米黑" charset="-122"/>
                </a:rPr>
                <a:t>EF=Fiber port/100M</a:t>
              </a:r>
              <a:endParaRPr lang="zh-CN" altLang="en-US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endParaRPr>
            </a:p>
            <a:p>
              <a:pPr defTabSz="1218960">
                <a:spcBef>
                  <a:spcPct val="0"/>
                </a:spcBef>
              </a:pPr>
              <a:r>
                <a:rPr lang="en-US" altLang="zh-CN" sz="1500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文泉驿微米黑" charset="-122"/>
                </a:rPr>
                <a:t>GF=Fiber port/1000M</a:t>
              </a:r>
            </a:p>
            <a:p>
              <a:pPr defTabSz="1218960">
                <a:spcBef>
                  <a:spcPct val="0"/>
                </a:spcBef>
              </a:pPr>
              <a:endPara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endParaRPr>
            </a:p>
          </p:txBody>
        </p:sp>
        <p:grpSp>
          <p:nvGrpSpPr>
            <p:cNvPr id="55" name="组合 54">
              <a:extLst>
                <a:ext uri="{FF2B5EF4-FFF2-40B4-BE49-F238E27FC236}">
                  <a16:creationId xmlns:a16="http://schemas.microsoft.com/office/drawing/2014/main" id="{4ED1E510-0673-4B2D-B93F-0821C936DB84}"/>
                </a:ext>
              </a:extLst>
            </p:cNvPr>
            <p:cNvGrpSpPr/>
            <p:nvPr/>
          </p:nvGrpSpPr>
          <p:grpSpPr>
            <a:xfrm>
              <a:off x="5380672" y="1674112"/>
              <a:ext cx="67500" cy="1932881"/>
              <a:chOff x="2686859" y="1013264"/>
              <a:chExt cx="90000" cy="2577174"/>
            </a:xfrm>
          </p:grpSpPr>
          <p:cxnSp>
            <p:nvCxnSpPr>
              <p:cNvPr id="56" name="直接连接符 55">
                <a:extLst>
                  <a:ext uri="{FF2B5EF4-FFF2-40B4-BE49-F238E27FC236}">
                    <a16:creationId xmlns:a16="http://schemas.microsoft.com/office/drawing/2014/main" id="{5CF3771F-04F3-41FE-95FF-7FBF584CC8DF}"/>
                  </a:ext>
                </a:extLst>
              </p:cNvPr>
              <p:cNvCxnSpPr/>
              <p:nvPr/>
            </p:nvCxnSpPr>
            <p:spPr bwMode="auto">
              <a:xfrm flipH="1">
                <a:off x="2731859" y="1013264"/>
                <a:ext cx="10938" cy="248717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57" name="椭圆 56">
                <a:extLst>
                  <a:ext uri="{FF2B5EF4-FFF2-40B4-BE49-F238E27FC236}">
                    <a16:creationId xmlns:a16="http://schemas.microsoft.com/office/drawing/2014/main" id="{B7C6CD7B-2215-4D20-A71A-59E18536AFDF}"/>
                  </a:ext>
                </a:extLst>
              </p:cNvPr>
              <p:cNvSpPr/>
              <p:nvPr/>
            </p:nvSpPr>
            <p:spPr bwMode="auto">
              <a:xfrm>
                <a:off x="2686859" y="3500438"/>
                <a:ext cx="90000" cy="90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1" rIns="68580" bIns="34291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218" fontAlgn="t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10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cxnSp>
          <p:nvCxnSpPr>
            <p:cNvPr id="60" name="直接连接符 59"/>
            <p:cNvCxnSpPr>
              <a:cxnSpLocks/>
            </p:cNvCxnSpPr>
            <p:nvPr/>
          </p:nvCxnSpPr>
          <p:spPr bwMode="auto">
            <a:xfrm flipH="1">
              <a:off x="1653799" y="1413682"/>
              <a:ext cx="168673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6" name="矩形 45"/>
            <p:cNvSpPr/>
            <p:nvPr/>
          </p:nvSpPr>
          <p:spPr bwMode="auto">
            <a:xfrm>
              <a:off x="8124010" y="1143682"/>
              <a:ext cx="616692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27" tIns="45719" rIns="91427" bIns="45719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218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300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96</a:t>
              </a:r>
              <a:endParaRPr lang="zh-CN" altLang="en-US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9" name="TextBox 70"/>
            <p:cNvSpPr>
              <a:spLocks noChangeArrowheads="1"/>
            </p:cNvSpPr>
            <p:nvPr/>
          </p:nvSpPr>
          <p:spPr bwMode="auto">
            <a:xfrm>
              <a:off x="2806476" y="2264669"/>
              <a:ext cx="788945" cy="225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71" tIns="34291" rIns="68571" bIns="34291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9pPr>
            </a:lstStyle>
            <a:p>
              <a:pPr defTabSz="1218960">
                <a:spcBef>
                  <a:spcPct val="0"/>
                </a:spcBef>
                <a:buNone/>
              </a:pPr>
              <a:r>
                <a:rPr lang="en-US" altLang="zh-CN" sz="1500" b="1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S</a:t>
              </a:r>
              <a:r>
                <a:rPr lang="en-US" altLang="zh-CN" sz="1500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-Switch</a:t>
              </a:r>
              <a:endParaRPr lang="zh-CN" altLang="en-US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61" name="组合 60">
              <a:extLst>
                <a:ext uri="{FF2B5EF4-FFF2-40B4-BE49-F238E27FC236}">
                  <a16:creationId xmlns:a16="http://schemas.microsoft.com/office/drawing/2014/main" id="{B1A449FE-32B2-447B-AA5B-24910B3C92F6}"/>
                </a:ext>
              </a:extLst>
            </p:cNvPr>
            <p:cNvGrpSpPr/>
            <p:nvPr/>
          </p:nvGrpSpPr>
          <p:grpSpPr>
            <a:xfrm>
              <a:off x="3068660" y="1667508"/>
              <a:ext cx="67500" cy="549630"/>
              <a:chOff x="2686859" y="2857598"/>
              <a:chExt cx="90000" cy="732840"/>
            </a:xfrm>
          </p:grpSpPr>
          <p:cxnSp>
            <p:nvCxnSpPr>
              <p:cNvPr id="65" name="直接连接符 64">
                <a:extLst>
                  <a:ext uri="{FF2B5EF4-FFF2-40B4-BE49-F238E27FC236}">
                    <a16:creationId xmlns:a16="http://schemas.microsoft.com/office/drawing/2014/main" id="{3C71F8E2-3125-460D-88AA-717A2109949E}"/>
                  </a:ext>
                </a:extLst>
              </p:cNvPr>
              <p:cNvCxnSpPr/>
              <p:nvPr/>
            </p:nvCxnSpPr>
            <p:spPr bwMode="auto">
              <a:xfrm>
                <a:off x="2731859" y="2857598"/>
                <a:ext cx="0" cy="64284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70" name="椭圆 69">
                <a:extLst>
                  <a:ext uri="{FF2B5EF4-FFF2-40B4-BE49-F238E27FC236}">
                    <a16:creationId xmlns:a16="http://schemas.microsoft.com/office/drawing/2014/main" id="{FFBE13B1-80FB-410B-8666-26C63C59FB68}"/>
                  </a:ext>
                </a:extLst>
              </p:cNvPr>
              <p:cNvSpPr/>
              <p:nvPr/>
            </p:nvSpPr>
            <p:spPr bwMode="auto">
              <a:xfrm>
                <a:off x="2686859" y="3500438"/>
                <a:ext cx="90000" cy="90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1" rIns="68580" bIns="34291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218" fontAlgn="t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10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cxnSp>
          <p:nvCxnSpPr>
            <p:cNvPr id="7" name="肘形连接符 6"/>
            <p:cNvCxnSpPr>
              <a:cxnSpLocks/>
            </p:cNvCxnSpPr>
            <p:nvPr/>
          </p:nvCxnSpPr>
          <p:spPr>
            <a:xfrm rot="5400000">
              <a:off x="2793810" y="2611347"/>
              <a:ext cx="2067420" cy="192950"/>
            </a:xfrm>
            <a:prstGeom prst="bentConnector2">
              <a:avLst/>
            </a:prstGeom>
            <a:ln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>
              <a:extLst>
                <a:ext uri="{FF2B5EF4-FFF2-40B4-BE49-F238E27FC236}">
                  <a16:creationId xmlns:a16="http://schemas.microsoft.com/office/drawing/2014/main" id="{14BD3E6E-FD9F-4342-A986-7DA71E76AC85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5868144" y="1413682"/>
              <a:ext cx="168673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3" name="直接连接符 62">
              <a:extLst>
                <a:ext uri="{FF2B5EF4-FFF2-40B4-BE49-F238E27FC236}">
                  <a16:creationId xmlns:a16="http://schemas.microsoft.com/office/drawing/2014/main" id="{8A7956DA-016B-4458-A67D-632FDC5C7E69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7767591" y="1413682"/>
              <a:ext cx="168673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" name="直接连接符 70">
              <a:extLst>
                <a:ext uri="{FF2B5EF4-FFF2-40B4-BE49-F238E27FC236}">
                  <a16:creationId xmlns:a16="http://schemas.microsoft.com/office/drawing/2014/main" id="{A77712AC-CEE5-4FEE-A697-572334BF6B3E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7309849" y="1674112"/>
              <a:ext cx="843" cy="185096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4" name="椭圆 73">
              <a:extLst>
                <a:ext uri="{FF2B5EF4-FFF2-40B4-BE49-F238E27FC236}">
                  <a16:creationId xmlns:a16="http://schemas.microsoft.com/office/drawing/2014/main" id="{606363CA-BD42-48D0-8613-5AFE7D13A529}"/>
                </a:ext>
              </a:extLst>
            </p:cNvPr>
            <p:cNvSpPr/>
            <p:nvPr/>
          </p:nvSpPr>
          <p:spPr bwMode="auto">
            <a:xfrm>
              <a:off x="7309849" y="3515808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defTabSz="914218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38467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Switch(new</a:t>
            </a:r>
            <a:r>
              <a:rPr lang="zh-CN" altLang="en-US" dirty="0"/>
              <a:t>，</a:t>
            </a:r>
            <a:r>
              <a:rPr lang="en-US" altLang="zh-CN" dirty="0"/>
              <a:t>CCTV</a:t>
            </a:r>
            <a:r>
              <a:rPr lang="zh-CN" altLang="en-US" dirty="0"/>
              <a:t>）</a:t>
            </a:r>
          </a:p>
        </p:txBody>
      </p:sp>
      <p:sp>
        <p:nvSpPr>
          <p:cNvPr id="41" name="TextBox 69"/>
          <p:cNvSpPr>
            <a:spLocks noChangeArrowheads="1"/>
          </p:cNvSpPr>
          <p:nvPr/>
        </p:nvSpPr>
        <p:spPr bwMode="auto">
          <a:xfrm>
            <a:off x="577418" y="2750158"/>
            <a:ext cx="2061028" cy="761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91" rIns="68571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defTabSz="1218960">
              <a:spcBef>
                <a:spcPct val="0"/>
              </a:spcBef>
              <a:buNone/>
            </a:pPr>
            <a:r>
              <a:rPr lang="en-US" altLang="zh-CN" sz="15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Brand:</a:t>
            </a:r>
          </a:p>
          <a:p>
            <a:pPr defTabSz="1218960">
              <a:spcBef>
                <a:spcPct val="0"/>
              </a:spcBef>
              <a:buNone/>
            </a:pP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DH-</a:t>
            </a:r>
            <a:r>
              <a:rPr lang="en-US" altLang="zh-CN" sz="1500" dirty="0" err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Dahua</a:t>
            </a: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defTabSz="1218960">
              <a:spcBef>
                <a:spcPct val="0"/>
              </a:spcBef>
              <a:buNone/>
            </a:pP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Null-Oversea neutral</a:t>
            </a:r>
            <a:endParaRPr lang="zh-CN" altLang="en-US" sz="15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2" name="TextBox 70"/>
          <p:cNvSpPr>
            <a:spLocks noChangeArrowheads="1"/>
          </p:cNvSpPr>
          <p:nvPr/>
        </p:nvSpPr>
        <p:spPr bwMode="auto">
          <a:xfrm>
            <a:off x="4816381" y="2922695"/>
            <a:ext cx="1743547" cy="1685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91" rIns="68571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defTabSz="1218960">
              <a:spcBef>
                <a:spcPct val="0"/>
              </a:spcBef>
              <a:buNone/>
            </a:pPr>
            <a:r>
              <a:rPr lang="en-US" altLang="zh-CN" sz="15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Uplink  Fiber Port Number:</a:t>
            </a:r>
            <a:endParaRPr lang="zh-CN" altLang="en-US" sz="1500" b="1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defTabSz="1218960">
              <a:spcBef>
                <a:spcPct val="0"/>
              </a:spcBef>
              <a:buNone/>
            </a:pP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0: 0 fiber port</a:t>
            </a:r>
          </a:p>
          <a:p>
            <a:pPr defTabSz="1218960">
              <a:spcBef>
                <a:spcPct val="0"/>
              </a:spcBef>
              <a:buNone/>
            </a:pP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1: 1 fiber port</a:t>
            </a:r>
          </a:p>
          <a:p>
            <a:pPr defTabSz="1218960">
              <a:spcBef>
                <a:spcPct val="0"/>
              </a:spcBef>
              <a:buNone/>
            </a:pP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4: 4 fiber ports</a:t>
            </a:r>
          </a:p>
          <a:p>
            <a:pPr defTabSz="1218960">
              <a:spcBef>
                <a:spcPct val="0"/>
              </a:spcBef>
              <a:buNone/>
            </a:pP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8: 8 fiber ports</a:t>
            </a:r>
          </a:p>
          <a:p>
            <a:pPr defTabSz="1218960">
              <a:spcBef>
                <a:spcPct val="0"/>
              </a:spcBef>
              <a:buNone/>
            </a:pP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9: 16 fiber ports</a:t>
            </a:r>
          </a:p>
        </p:txBody>
      </p:sp>
      <p:sp>
        <p:nvSpPr>
          <p:cNvPr id="43" name="TextBox 72"/>
          <p:cNvSpPr>
            <a:spLocks noChangeArrowheads="1"/>
          </p:cNvSpPr>
          <p:nvPr/>
        </p:nvSpPr>
        <p:spPr bwMode="auto">
          <a:xfrm>
            <a:off x="8028636" y="2845117"/>
            <a:ext cx="1330761" cy="761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91" rIns="68571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defTabSz="1218960">
              <a:spcBef>
                <a:spcPct val="0"/>
              </a:spcBef>
              <a:buNone/>
            </a:pPr>
            <a:r>
              <a:rPr lang="en-US" altLang="zh-CN" sz="15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Number of access ports:</a:t>
            </a:r>
          </a:p>
          <a:p>
            <a:pPr defTabSz="1218960">
              <a:spcBef>
                <a:spcPct val="0"/>
              </a:spcBef>
              <a:buNone/>
            </a:pP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01-99</a:t>
            </a:r>
          </a:p>
        </p:txBody>
      </p:sp>
      <p:sp>
        <p:nvSpPr>
          <p:cNvPr id="51" name="TextBox 69"/>
          <p:cNvSpPr>
            <a:spLocks noChangeArrowheads="1"/>
          </p:cNvSpPr>
          <p:nvPr/>
        </p:nvSpPr>
        <p:spPr bwMode="auto">
          <a:xfrm>
            <a:off x="3269895" y="4588413"/>
            <a:ext cx="2022881" cy="1685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91" rIns="68571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defTabSz="1218960">
              <a:spcBef>
                <a:spcPct val="0"/>
              </a:spcBef>
              <a:buNone/>
            </a:pPr>
            <a:r>
              <a:rPr lang="en-US" altLang="zh-CN" sz="15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For Switch:</a:t>
            </a:r>
          </a:p>
          <a:p>
            <a:pPr defTabSz="1218960">
              <a:spcBef>
                <a:spcPct val="0"/>
              </a:spcBef>
              <a:buNone/>
            </a:pP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3: Layer 2 unmanaged</a:t>
            </a:r>
          </a:p>
          <a:p>
            <a:pPr defTabSz="1218960">
              <a:spcBef>
                <a:spcPct val="0"/>
              </a:spcBef>
              <a:buNone/>
            </a:pP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4: Layer 2 managed</a:t>
            </a:r>
          </a:p>
          <a:p>
            <a:pPr defTabSz="1218960">
              <a:spcBef>
                <a:spcPct val="0"/>
              </a:spcBef>
              <a:buNone/>
            </a:pP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5: Layer 2+ managed</a:t>
            </a:r>
          </a:p>
          <a:p>
            <a:pPr defTabSz="1218960">
              <a:spcBef>
                <a:spcPct val="0"/>
              </a:spcBef>
              <a:buNone/>
            </a:pP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6: Layer 3 managed</a:t>
            </a:r>
          </a:p>
          <a:p>
            <a:pPr defTabSz="1218960">
              <a:spcBef>
                <a:spcPct val="0"/>
              </a:spcBef>
              <a:buNone/>
            </a:pP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7: Core Switch</a:t>
            </a:r>
          </a:p>
          <a:p>
            <a:pPr defTabSz="1218960">
              <a:spcBef>
                <a:spcPct val="0"/>
              </a:spcBef>
              <a:buNone/>
            </a:pP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8: Core Switch</a:t>
            </a:r>
          </a:p>
        </p:txBody>
      </p:sp>
      <p:sp>
        <p:nvSpPr>
          <p:cNvPr id="94" name="矩形 93"/>
          <p:cNvSpPr/>
          <p:nvPr/>
        </p:nvSpPr>
        <p:spPr bwMode="auto">
          <a:xfrm>
            <a:off x="2393510" y="1375982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>
            <a:prstTxWarp prst="textNoShape">
              <a:avLst/>
            </a:prstTxWarp>
          </a:bodyPr>
          <a:lstStyle/>
          <a:p>
            <a:pPr algn="ctr" defTabSz="914218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7" name="矩形 96"/>
          <p:cNvSpPr/>
          <p:nvPr/>
        </p:nvSpPr>
        <p:spPr bwMode="auto">
          <a:xfrm>
            <a:off x="926326" y="1375982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>
            <a:prstTxWarp prst="textNoShape">
              <a:avLst/>
            </a:prstTxWarp>
          </a:bodyPr>
          <a:lstStyle/>
          <a:p>
            <a:pPr algn="ctr" defTabSz="914218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8" name="矩形 97"/>
          <p:cNvSpPr/>
          <p:nvPr/>
        </p:nvSpPr>
        <p:spPr bwMode="auto">
          <a:xfrm>
            <a:off x="6483713" y="1375982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>
            <a:prstTxWarp prst="textNoShape">
              <a:avLst/>
            </a:prstTxWarp>
          </a:bodyPr>
          <a:lstStyle/>
          <a:p>
            <a:pPr algn="ctr" defTabSz="914218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10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11" name="组合 110"/>
          <p:cNvGrpSpPr/>
          <p:nvPr/>
        </p:nvGrpSpPr>
        <p:grpSpPr>
          <a:xfrm>
            <a:off x="10911361" y="2081258"/>
            <a:ext cx="90000" cy="732840"/>
            <a:chOff x="2686859" y="2857598"/>
            <a:chExt cx="90000" cy="732840"/>
          </a:xfrm>
        </p:grpSpPr>
        <p:cxnSp>
          <p:nvCxnSpPr>
            <p:cNvPr id="112" name="直接连接符 111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3" name="椭圆 112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defTabSz="914218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45" name="矩形 44">
            <a:extLst>
              <a:ext uri="{FF2B5EF4-FFF2-40B4-BE49-F238E27FC236}">
                <a16:creationId xmlns:a16="http://schemas.microsoft.com/office/drawing/2014/main" id="{D3342D9F-4791-418C-AF19-E56D92F2DF19}"/>
              </a:ext>
            </a:extLst>
          </p:cNvPr>
          <p:cNvSpPr/>
          <p:nvPr/>
        </p:nvSpPr>
        <p:spPr bwMode="auto">
          <a:xfrm>
            <a:off x="5200559" y="1375982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>
            <a:prstTxWarp prst="textNoShape">
              <a:avLst/>
            </a:prstTxWarp>
          </a:bodyPr>
          <a:lstStyle/>
          <a:p>
            <a:pPr algn="ctr" defTabSz="914218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66" name="组合 65">
            <a:extLst>
              <a:ext uri="{FF2B5EF4-FFF2-40B4-BE49-F238E27FC236}">
                <a16:creationId xmlns:a16="http://schemas.microsoft.com/office/drawing/2014/main" id="{4ED1E510-0673-4B2D-B93F-0821C936DB84}"/>
              </a:ext>
            </a:extLst>
          </p:cNvPr>
          <p:cNvGrpSpPr/>
          <p:nvPr/>
        </p:nvGrpSpPr>
        <p:grpSpPr>
          <a:xfrm>
            <a:off x="5548948" y="2087543"/>
            <a:ext cx="90000" cy="732840"/>
            <a:chOff x="2686859" y="2857598"/>
            <a:chExt cx="90000" cy="732840"/>
          </a:xfrm>
        </p:grpSpPr>
        <p:cxnSp>
          <p:nvCxnSpPr>
            <p:cNvPr id="67" name="直接连接符 66">
              <a:extLst>
                <a:ext uri="{FF2B5EF4-FFF2-40B4-BE49-F238E27FC236}">
                  <a16:creationId xmlns:a16="http://schemas.microsoft.com/office/drawing/2014/main" id="{5CF3771F-04F3-41FE-95FF-7FBF584CC8DF}"/>
                </a:ext>
              </a:extLst>
            </p:cNvPr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8" name="椭圆 67">
              <a:extLst>
                <a:ext uri="{FF2B5EF4-FFF2-40B4-BE49-F238E27FC236}">
                  <a16:creationId xmlns:a16="http://schemas.microsoft.com/office/drawing/2014/main" id="{B7C6CD7B-2215-4D20-A71A-59E18536AFDF}"/>
                </a:ext>
              </a:extLst>
            </p:cNvPr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defTabSz="914218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96" name="椭圆 95">
            <a:extLst>
              <a:ext uri="{FF2B5EF4-FFF2-40B4-BE49-F238E27FC236}">
                <a16:creationId xmlns:a16="http://schemas.microsoft.com/office/drawing/2014/main" id="{FFBE13B1-80FB-410B-8666-26C63C59FB68}"/>
              </a:ext>
            </a:extLst>
          </p:cNvPr>
          <p:cNvSpPr/>
          <p:nvPr/>
        </p:nvSpPr>
        <p:spPr bwMode="auto">
          <a:xfrm>
            <a:off x="4210550" y="4108982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t" anchorCtr="0" compatLnSpc="1">
            <a:prstTxWarp prst="textNoShape">
              <a:avLst/>
            </a:prstTxWarp>
          </a:bodyPr>
          <a:lstStyle/>
          <a:p>
            <a:pPr defTabSz="914218" fontAlgn="t">
              <a:spcBef>
                <a:spcPct val="0"/>
              </a:spcBef>
              <a:spcAft>
                <a:spcPct val="0"/>
              </a:spcAft>
            </a:pPr>
            <a:endParaRPr lang="zh-CN" altLang="en-US" sz="11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0168655" y="2922695"/>
            <a:ext cx="1566134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8960">
              <a:spcBef>
                <a:spcPct val="0"/>
              </a:spcBef>
            </a:pPr>
            <a:r>
              <a:rPr lang="en-US" altLang="zh-CN" sz="15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For </a:t>
            </a:r>
            <a:r>
              <a:rPr lang="en-US" altLang="zh-CN" sz="1500" b="1" dirty="0" err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PoE</a:t>
            </a:r>
            <a:r>
              <a:rPr lang="en-US" altLang="zh-CN" sz="15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 Switch:</a:t>
            </a:r>
          </a:p>
          <a:p>
            <a:pPr defTabSz="1218960">
              <a:spcBef>
                <a:spcPct val="0"/>
              </a:spcBef>
            </a:pP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0-999</a:t>
            </a:r>
            <a:r>
              <a:rPr lang="zh-CN" altLang="en-US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：</a:t>
            </a: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For </a:t>
            </a:r>
            <a:r>
              <a:rPr lang="en-US" altLang="zh-CN" sz="1500" dirty="0" err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PoE</a:t>
            </a: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defTabSz="1218960">
              <a:spcBef>
                <a:spcPct val="0"/>
              </a:spcBef>
            </a:pP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Output power</a:t>
            </a:r>
          </a:p>
        </p:txBody>
      </p:sp>
      <p:grpSp>
        <p:nvGrpSpPr>
          <p:cNvPr id="69" name="组合 68">
            <a:extLst>
              <a:ext uri="{FF2B5EF4-FFF2-40B4-BE49-F238E27FC236}">
                <a16:creationId xmlns:a16="http://schemas.microsoft.com/office/drawing/2014/main" id="{4ED1E510-0673-4B2D-B93F-0821C936DB84}"/>
              </a:ext>
            </a:extLst>
          </p:cNvPr>
          <p:cNvGrpSpPr/>
          <p:nvPr/>
        </p:nvGrpSpPr>
        <p:grpSpPr>
          <a:xfrm>
            <a:off x="8495436" y="2100923"/>
            <a:ext cx="90000" cy="732840"/>
            <a:chOff x="2686859" y="2857598"/>
            <a:chExt cx="90000" cy="732840"/>
          </a:xfrm>
        </p:grpSpPr>
        <p:cxnSp>
          <p:nvCxnSpPr>
            <p:cNvPr id="72" name="直接连接符 71">
              <a:extLst>
                <a:ext uri="{FF2B5EF4-FFF2-40B4-BE49-F238E27FC236}">
                  <a16:creationId xmlns:a16="http://schemas.microsoft.com/office/drawing/2014/main" id="{5CF3771F-04F3-41FE-95FF-7FBF584CC8DF}"/>
                </a:ext>
              </a:extLst>
            </p:cNvPr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3" name="椭圆 72">
              <a:extLst>
                <a:ext uri="{FF2B5EF4-FFF2-40B4-BE49-F238E27FC236}">
                  <a16:creationId xmlns:a16="http://schemas.microsoft.com/office/drawing/2014/main" id="{B7C6CD7B-2215-4D20-A71A-59E18536AFDF}"/>
                </a:ext>
              </a:extLst>
            </p:cNvPr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defTabSz="914218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31" name="矩形 30"/>
          <p:cNvSpPr/>
          <p:nvPr/>
        </p:nvSpPr>
        <p:spPr bwMode="auto">
          <a:xfrm>
            <a:off x="3796832" y="1375982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>
            <a:prstTxWarp prst="textNoShape">
              <a:avLst/>
            </a:prstTxWarp>
          </a:bodyPr>
          <a:lstStyle/>
          <a:p>
            <a:pPr algn="ctr" defTabSz="914218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2" name="矩形 31"/>
          <p:cNvSpPr/>
          <p:nvPr/>
        </p:nvSpPr>
        <p:spPr bwMode="auto">
          <a:xfrm>
            <a:off x="8101862" y="1375982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>
            <a:prstTxWarp prst="textNoShape">
              <a:avLst/>
            </a:prstTxWarp>
          </a:bodyPr>
          <a:lstStyle/>
          <a:p>
            <a:pPr algn="ctr" defTabSz="914218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8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1256815" y="2063794"/>
            <a:ext cx="90000" cy="725540"/>
            <a:chOff x="2686859" y="2864898"/>
            <a:chExt cx="90000" cy="725540"/>
          </a:xfrm>
        </p:grpSpPr>
        <p:cxnSp>
          <p:nvCxnSpPr>
            <p:cNvPr id="37" name="直接连接符 36"/>
            <p:cNvCxnSpPr/>
            <p:nvPr/>
          </p:nvCxnSpPr>
          <p:spPr bwMode="auto">
            <a:xfrm>
              <a:off x="2731859" y="28648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8" name="椭圆 37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defTabSz="914218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47" name="矩形 46"/>
          <p:cNvSpPr/>
          <p:nvPr/>
        </p:nvSpPr>
        <p:spPr bwMode="auto">
          <a:xfrm>
            <a:off x="9078049" y="1375982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>
            <a:prstTxWarp prst="textNoShape">
              <a:avLst/>
            </a:prstTxWarp>
          </a:bodyPr>
          <a:lstStyle/>
          <a:p>
            <a:pPr algn="ctr" defTabSz="914218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ET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920559" y="4791716"/>
            <a:ext cx="224636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8960">
              <a:spcBef>
                <a:spcPct val="0"/>
              </a:spcBef>
            </a:pPr>
            <a:r>
              <a:rPr lang="en-US" altLang="zh-CN" sz="15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Total Port Number</a:t>
            </a:r>
            <a:r>
              <a:rPr lang="zh-CN" altLang="en-US" sz="15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：</a:t>
            </a:r>
            <a:endParaRPr lang="en-US" altLang="zh-CN" sz="1500" b="1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defTabSz="1218960">
              <a:spcBef>
                <a:spcPct val="0"/>
              </a:spcBef>
            </a:pP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01-99</a:t>
            </a:r>
          </a:p>
          <a:p>
            <a:pPr defTabSz="1218960">
              <a:spcBef>
                <a:spcPct val="0"/>
              </a:spcBef>
            </a:pP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Combo port is  calculated as one port</a:t>
            </a:r>
          </a:p>
        </p:txBody>
      </p:sp>
      <p:sp>
        <p:nvSpPr>
          <p:cNvPr id="16" name="矩形 15"/>
          <p:cNvSpPr/>
          <p:nvPr/>
        </p:nvSpPr>
        <p:spPr>
          <a:xfrm>
            <a:off x="8602829" y="4628998"/>
            <a:ext cx="211773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8960">
              <a:spcBef>
                <a:spcPct val="0"/>
              </a:spcBef>
            </a:pPr>
            <a:r>
              <a:rPr lang="en-US" altLang="zh-CN" sz="15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Access Port Property</a:t>
            </a:r>
            <a:endParaRPr lang="zh-CN" altLang="en-US" sz="1500" b="1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文泉驿微米黑" charset="-122"/>
            </a:endParaRPr>
          </a:p>
          <a:p>
            <a:pPr defTabSz="1218960">
              <a:spcBef>
                <a:spcPct val="0"/>
              </a:spcBef>
            </a:pP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ET=RJ45/100M</a:t>
            </a:r>
            <a:endParaRPr lang="zh-CN" altLang="en-US" sz="15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文泉驿微米黑" charset="-122"/>
            </a:endParaRPr>
          </a:p>
          <a:p>
            <a:pPr defTabSz="1218960">
              <a:spcBef>
                <a:spcPct val="0"/>
              </a:spcBef>
            </a:pP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GT=RJ45/1000M</a:t>
            </a:r>
            <a:endParaRPr lang="zh-CN" altLang="en-US" sz="15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文泉驿微米黑" charset="-122"/>
            </a:endParaRPr>
          </a:p>
          <a:p>
            <a:pPr defTabSz="1218960">
              <a:spcBef>
                <a:spcPct val="0"/>
              </a:spcBef>
            </a:pP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GF=Fiber/1000M</a:t>
            </a:r>
          </a:p>
          <a:p>
            <a:pPr defTabSz="1218960">
              <a:spcBef>
                <a:spcPct val="0"/>
              </a:spcBef>
            </a:pP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MGT=RJ45/2.5G, 5G</a:t>
            </a:r>
          </a:p>
          <a:p>
            <a:pPr defTabSz="1218960">
              <a:spcBef>
                <a:spcPct val="0"/>
              </a:spcBef>
            </a:pP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XF=Fiber/10G</a:t>
            </a:r>
          </a:p>
          <a:p>
            <a:pPr defTabSz="1218960">
              <a:spcBef>
                <a:spcPct val="0"/>
              </a:spcBef>
            </a:pP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QF=Fiber/40G</a:t>
            </a:r>
          </a:p>
          <a:p>
            <a:pPr defTabSz="1218960">
              <a:spcBef>
                <a:spcPct val="0"/>
              </a:spcBef>
            </a:pP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CF=Fiber/100G</a:t>
            </a:r>
          </a:p>
        </p:txBody>
      </p: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4ED1E510-0673-4B2D-B93F-0821C936DB84}"/>
              </a:ext>
            </a:extLst>
          </p:cNvPr>
          <p:cNvGrpSpPr/>
          <p:nvPr/>
        </p:nvGrpSpPr>
        <p:grpSpPr>
          <a:xfrm>
            <a:off x="6784039" y="2094016"/>
            <a:ext cx="90000" cy="2577175"/>
            <a:chOff x="2686859" y="1013264"/>
            <a:chExt cx="90000" cy="2577174"/>
          </a:xfrm>
        </p:grpSpPr>
        <p:cxnSp>
          <p:nvCxnSpPr>
            <p:cNvPr id="56" name="直接连接符 55">
              <a:extLst>
                <a:ext uri="{FF2B5EF4-FFF2-40B4-BE49-F238E27FC236}">
                  <a16:creationId xmlns:a16="http://schemas.microsoft.com/office/drawing/2014/main" id="{5CF3771F-04F3-41FE-95FF-7FBF584CC8DF}"/>
                </a:ext>
              </a:extLst>
            </p:cNvPr>
            <p:cNvCxnSpPr/>
            <p:nvPr/>
          </p:nvCxnSpPr>
          <p:spPr bwMode="auto">
            <a:xfrm flipH="1">
              <a:off x="2731859" y="1013264"/>
              <a:ext cx="10938" cy="248717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7" name="椭圆 56">
              <a:extLst>
                <a:ext uri="{FF2B5EF4-FFF2-40B4-BE49-F238E27FC236}">
                  <a16:creationId xmlns:a16="http://schemas.microsoft.com/office/drawing/2014/main" id="{B7C6CD7B-2215-4D20-A71A-59E18536AFDF}"/>
                </a:ext>
              </a:extLst>
            </p:cNvPr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defTabSz="914218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cxnSp>
        <p:nvCxnSpPr>
          <p:cNvPr id="60" name="直接连接符 59"/>
          <p:cNvCxnSpPr>
            <a:cxnSpLocks/>
          </p:cNvCxnSpPr>
          <p:nvPr/>
        </p:nvCxnSpPr>
        <p:spPr bwMode="auto">
          <a:xfrm flipH="1">
            <a:off x="1896649" y="1735982"/>
            <a:ext cx="22489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6" name="矩形 45"/>
          <p:cNvSpPr/>
          <p:nvPr/>
        </p:nvSpPr>
        <p:spPr bwMode="auto">
          <a:xfrm>
            <a:off x="10523597" y="1375982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>
            <a:prstTxWarp prst="textNoShape">
              <a:avLst/>
            </a:prstTxWarp>
          </a:bodyPr>
          <a:lstStyle/>
          <a:p>
            <a:pPr algn="ctr" defTabSz="914218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96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9" name="TextBox 70"/>
          <p:cNvSpPr>
            <a:spLocks noChangeArrowheads="1"/>
          </p:cNvSpPr>
          <p:nvPr/>
        </p:nvSpPr>
        <p:spPr bwMode="auto">
          <a:xfrm>
            <a:off x="1515040" y="3562731"/>
            <a:ext cx="2477560" cy="1223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91" rIns="68571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defTabSz="1218960">
              <a:spcBef>
                <a:spcPct val="0"/>
              </a:spcBef>
              <a:buNone/>
            </a:pPr>
            <a:r>
              <a:rPr lang="en-US" altLang="zh-CN" sz="15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Switch Type:</a:t>
            </a:r>
          </a:p>
          <a:p>
            <a:pPr defTabSz="1218960">
              <a:spcBef>
                <a:spcPct val="0"/>
              </a:spcBef>
              <a:buNone/>
            </a:pPr>
            <a:r>
              <a:rPr lang="en-US" altLang="zh-CN" sz="150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S- Switch</a:t>
            </a:r>
            <a:endParaRPr lang="en-US" altLang="zh-CN" sz="15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defTabSz="1218960">
              <a:spcBef>
                <a:spcPct val="0"/>
              </a:spcBef>
              <a:buNone/>
            </a:pP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CS-Cloud-managed Switch</a:t>
            </a:r>
          </a:p>
          <a:p>
            <a:pPr defTabSz="1218960">
              <a:spcBef>
                <a:spcPct val="0"/>
              </a:spcBef>
              <a:buNone/>
            </a:pP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HS-Hardened Switch</a:t>
            </a:r>
          </a:p>
          <a:p>
            <a:pPr defTabSz="1218960">
              <a:spcBef>
                <a:spcPct val="0"/>
              </a:spcBef>
              <a:buNone/>
            </a:pP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IS- Industrial Switch</a:t>
            </a:r>
          </a:p>
        </p:txBody>
      </p:sp>
      <p:cxnSp>
        <p:nvCxnSpPr>
          <p:cNvPr id="65" name="直接连接符 64">
            <a:extLst>
              <a:ext uri="{FF2B5EF4-FFF2-40B4-BE49-F238E27FC236}">
                <a16:creationId xmlns:a16="http://schemas.microsoft.com/office/drawing/2014/main" id="{3C71F8E2-3125-460D-88AA-717A2109949E}"/>
              </a:ext>
            </a:extLst>
          </p:cNvPr>
          <p:cNvCxnSpPr/>
          <p:nvPr/>
        </p:nvCxnSpPr>
        <p:spPr bwMode="auto">
          <a:xfrm>
            <a:off x="2787826" y="2081258"/>
            <a:ext cx="0" cy="134926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0" name="椭圆 69">
            <a:extLst>
              <a:ext uri="{FF2B5EF4-FFF2-40B4-BE49-F238E27FC236}">
                <a16:creationId xmlns:a16="http://schemas.microsoft.com/office/drawing/2014/main" id="{FFBE13B1-80FB-410B-8666-26C63C59FB68}"/>
              </a:ext>
            </a:extLst>
          </p:cNvPr>
          <p:cNvSpPr/>
          <p:nvPr/>
        </p:nvSpPr>
        <p:spPr bwMode="auto">
          <a:xfrm>
            <a:off x="2763093" y="3385526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t" anchorCtr="0" compatLnSpc="1">
            <a:prstTxWarp prst="textNoShape">
              <a:avLst/>
            </a:prstTxWarp>
          </a:bodyPr>
          <a:lstStyle/>
          <a:p>
            <a:pPr defTabSz="914218" fontAlgn="t">
              <a:spcBef>
                <a:spcPct val="0"/>
              </a:spcBef>
              <a:spcAft>
                <a:spcPct val="0"/>
              </a:spcAft>
            </a:pPr>
            <a:endParaRPr lang="zh-CN" altLang="en-US" sz="11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7" name="肘形连接符 6"/>
          <p:cNvCxnSpPr>
            <a:cxnSpLocks/>
          </p:cNvCxnSpPr>
          <p:nvPr/>
        </p:nvCxnSpPr>
        <p:spPr>
          <a:xfrm rot="16200000" flipH="1">
            <a:off x="3220345" y="3090438"/>
            <a:ext cx="1990281" cy="3898"/>
          </a:xfrm>
          <a:prstGeom prst="bentConnector3">
            <a:avLst>
              <a:gd name="adj1" fmla="val 50000"/>
            </a:avLst>
          </a:prstGeom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>
            <a:extLst>
              <a:ext uri="{FF2B5EF4-FFF2-40B4-BE49-F238E27FC236}">
                <a16:creationId xmlns:a16="http://schemas.microsoft.com/office/drawing/2014/main" id="{14BD3E6E-FD9F-4342-A986-7DA71E76AC85}"/>
              </a:ext>
            </a:extLst>
          </p:cNvPr>
          <p:cNvCxnSpPr>
            <a:cxnSpLocks/>
          </p:cNvCxnSpPr>
          <p:nvPr/>
        </p:nvCxnSpPr>
        <p:spPr bwMode="auto">
          <a:xfrm flipH="1">
            <a:off x="7515776" y="1735982"/>
            <a:ext cx="22489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直接连接符 62">
            <a:extLst>
              <a:ext uri="{FF2B5EF4-FFF2-40B4-BE49-F238E27FC236}">
                <a16:creationId xmlns:a16="http://schemas.microsoft.com/office/drawing/2014/main" id="{8A7956DA-016B-4458-A67D-632FDC5C7E69}"/>
              </a:ext>
            </a:extLst>
          </p:cNvPr>
          <p:cNvCxnSpPr>
            <a:cxnSpLocks/>
          </p:cNvCxnSpPr>
          <p:nvPr/>
        </p:nvCxnSpPr>
        <p:spPr bwMode="auto">
          <a:xfrm flipH="1">
            <a:off x="10048372" y="1735982"/>
            <a:ext cx="22489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" name="直接连接符 70">
            <a:extLst>
              <a:ext uri="{FF2B5EF4-FFF2-40B4-BE49-F238E27FC236}">
                <a16:creationId xmlns:a16="http://schemas.microsoft.com/office/drawing/2014/main" id="{A77712AC-CEE5-4FEE-A697-572334BF6B3E}"/>
              </a:ext>
            </a:extLst>
          </p:cNvPr>
          <p:cNvCxnSpPr>
            <a:cxnSpLocks/>
          </p:cNvCxnSpPr>
          <p:nvPr/>
        </p:nvCxnSpPr>
        <p:spPr bwMode="auto">
          <a:xfrm flipH="1">
            <a:off x="9438049" y="2083222"/>
            <a:ext cx="1124" cy="246795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4" name="椭圆 73">
            <a:extLst>
              <a:ext uri="{FF2B5EF4-FFF2-40B4-BE49-F238E27FC236}">
                <a16:creationId xmlns:a16="http://schemas.microsoft.com/office/drawing/2014/main" id="{606363CA-BD42-48D0-8613-5AFE7D13A529}"/>
              </a:ext>
            </a:extLst>
          </p:cNvPr>
          <p:cNvSpPr/>
          <p:nvPr/>
        </p:nvSpPr>
        <p:spPr bwMode="auto">
          <a:xfrm>
            <a:off x="9438049" y="4538817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t" anchorCtr="0" compatLnSpc="1">
            <a:prstTxWarp prst="textNoShape">
              <a:avLst/>
            </a:prstTxWarp>
          </a:bodyPr>
          <a:lstStyle/>
          <a:p>
            <a:pPr defTabSz="914218" fontAlgn="t">
              <a:spcBef>
                <a:spcPct val="0"/>
              </a:spcBef>
              <a:spcAft>
                <a:spcPct val="0"/>
              </a:spcAft>
            </a:pPr>
            <a:endParaRPr lang="zh-CN" altLang="en-US" sz="11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7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Switch(new</a:t>
            </a:r>
            <a:r>
              <a:rPr lang="zh-CN" altLang="en-US" dirty="0"/>
              <a:t>，</a:t>
            </a:r>
            <a:r>
              <a:rPr lang="en-US" altLang="zh-CN" dirty="0"/>
              <a:t>IT</a:t>
            </a:r>
            <a:r>
              <a:rPr lang="zh-CN" altLang="en-US" dirty="0"/>
              <a:t>）</a:t>
            </a:r>
          </a:p>
        </p:txBody>
      </p:sp>
      <p:sp>
        <p:nvSpPr>
          <p:cNvPr id="41" name="TextBox 69"/>
          <p:cNvSpPr>
            <a:spLocks noChangeArrowheads="1"/>
          </p:cNvSpPr>
          <p:nvPr/>
        </p:nvSpPr>
        <p:spPr bwMode="auto">
          <a:xfrm>
            <a:off x="577418" y="2750158"/>
            <a:ext cx="2061028" cy="761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91" rIns="68571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defTabSz="1218960">
              <a:spcBef>
                <a:spcPct val="0"/>
              </a:spcBef>
              <a:buNone/>
            </a:pPr>
            <a:r>
              <a:rPr lang="en-US" altLang="zh-CN" sz="15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Brand:</a:t>
            </a:r>
          </a:p>
          <a:p>
            <a:pPr defTabSz="1218960">
              <a:spcBef>
                <a:spcPct val="0"/>
              </a:spcBef>
              <a:buNone/>
            </a:pP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DH-</a:t>
            </a:r>
            <a:r>
              <a:rPr lang="en-US" altLang="zh-CN" sz="1500" dirty="0" err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Dahua</a:t>
            </a: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defTabSz="1218960">
              <a:spcBef>
                <a:spcPct val="0"/>
              </a:spcBef>
              <a:buNone/>
            </a:pP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Null-Oversea neutral</a:t>
            </a:r>
            <a:endParaRPr lang="zh-CN" altLang="en-US" sz="15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2" name="TextBox 70"/>
          <p:cNvSpPr>
            <a:spLocks noChangeArrowheads="1"/>
          </p:cNvSpPr>
          <p:nvPr/>
        </p:nvSpPr>
        <p:spPr bwMode="auto">
          <a:xfrm>
            <a:off x="4673659" y="2836575"/>
            <a:ext cx="1828562" cy="1915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91" rIns="68571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defTabSz="1218960">
              <a:spcBef>
                <a:spcPct val="0"/>
              </a:spcBef>
              <a:buNone/>
            </a:pPr>
            <a:r>
              <a:rPr lang="en-US" altLang="zh-CN" sz="15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Management Type:</a:t>
            </a:r>
            <a:endParaRPr lang="zh-CN" altLang="en-US" sz="1500" b="1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defTabSz="1218960">
              <a:spcBef>
                <a:spcPct val="0"/>
              </a:spcBef>
              <a:buNone/>
            </a:pP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1: Unmanaged</a:t>
            </a:r>
          </a:p>
          <a:p>
            <a:pPr defTabSz="1218960">
              <a:spcBef>
                <a:spcPct val="0"/>
              </a:spcBef>
              <a:buNone/>
            </a:pP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2: Reserved</a:t>
            </a:r>
          </a:p>
          <a:p>
            <a:pPr defTabSz="1218960">
              <a:spcBef>
                <a:spcPct val="0"/>
              </a:spcBef>
              <a:buNone/>
            </a:pP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3: Reserved</a:t>
            </a:r>
          </a:p>
          <a:p>
            <a:pPr defTabSz="1218960">
              <a:spcBef>
                <a:spcPct val="0"/>
              </a:spcBef>
              <a:buNone/>
            </a:pP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4: L2 Managed</a:t>
            </a:r>
          </a:p>
          <a:p>
            <a:pPr defTabSz="1218960">
              <a:spcBef>
                <a:spcPct val="0"/>
              </a:spcBef>
              <a:buNone/>
            </a:pP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5: L2+ Managed</a:t>
            </a:r>
          </a:p>
          <a:p>
            <a:pPr defTabSz="1218960">
              <a:spcBef>
                <a:spcPct val="0"/>
              </a:spcBef>
              <a:buNone/>
            </a:pP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6: L3 Managed</a:t>
            </a:r>
          </a:p>
          <a:p>
            <a:pPr defTabSz="1218960">
              <a:spcBef>
                <a:spcPct val="0"/>
              </a:spcBef>
              <a:buNone/>
            </a:pP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7: L3 Chassis Switch</a:t>
            </a:r>
          </a:p>
        </p:txBody>
      </p:sp>
      <p:sp>
        <p:nvSpPr>
          <p:cNvPr id="43" name="TextBox 72"/>
          <p:cNvSpPr>
            <a:spLocks noChangeArrowheads="1"/>
          </p:cNvSpPr>
          <p:nvPr/>
        </p:nvSpPr>
        <p:spPr bwMode="auto">
          <a:xfrm>
            <a:off x="7060276" y="2824346"/>
            <a:ext cx="2182377" cy="530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91" rIns="68571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defTabSz="1218960">
              <a:spcBef>
                <a:spcPct val="0"/>
              </a:spcBef>
              <a:buNone/>
            </a:pPr>
            <a:r>
              <a:rPr lang="en-US" altLang="zh-CN" sz="15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Number of Total ports:</a:t>
            </a:r>
          </a:p>
          <a:p>
            <a:pPr defTabSz="1218960">
              <a:spcBef>
                <a:spcPct val="0"/>
              </a:spcBef>
              <a:buNone/>
            </a:pP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01-99</a:t>
            </a:r>
          </a:p>
        </p:txBody>
      </p:sp>
      <p:sp>
        <p:nvSpPr>
          <p:cNvPr id="51" name="TextBox 69"/>
          <p:cNvSpPr>
            <a:spLocks noChangeArrowheads="1"/>
          </p:cNvSpPr>
          <p:nvPr/>
        </p:nvSpPr>
        <p:spPr bwMode="auto">
          <a:xfrm>
            <a:off x="3290442" y="4732274"/>
            <a:ext cx="2022881" cy="1454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91" rIns="68571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defTabSz="1218960">
              <a:spcBef>
                <a:spcPct val="0"/>
              </a:spcBef>
              <a:buNone/>
            </a:pPr>
            <a:r>
              <a:rPr lang="en-US" altLang="zh-CN" sz="15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Main port speed:</a:t>
            </a:r>
          </a:p>
          <a:p>
            <a:pPr defTabSz="1218960">
              <a:spcBef>
                <a:spcPct val="0"/>
              </a:spcBef>
              <a:buNone/>
            </a:pP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F: 100Mbps</a:t>
            </a:r>
          </a:p>
          <a:p>
            <a:pPr defTabSz="1218960">
              <a:spcBef>
                <a:spcPct val="0"/>
              </a:spcBef>
              <a:buNone/>
            </a:pP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G: 1000Mbps</a:t>
            </a:r>
          </a:p>
          <a:p>
            <a:pPr defTabSz="1218960">
              <a:spcBef>
                <a:spcPct val="0"/>
              </a:spcBef>
              <a:buNone/>
            </a:pP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MG: 2.5G/5Gbps</a:t>
            </a:r>
          </a:p>
          <a:p>
            <a:pPr defTabSz="1218960">
              <a:spcBef>
                <a:spcPct val="0"/>
              </a:spcBef>
              <a:buNone/>
            </a:pP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X: 10Gbps</a:t>
            </a:r>
          </a:p>
          <a:p>
            <a:pPr defTabSz="1218960">
              <a:spcBef>
                <a:spcPct val="0"/>
              </a:spcBef>
              <a:buNone/>
            </a:pP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Q: 40Gbps</a:t>
            </a:r>
          </a:p>
        </p:txBody>
      </p:sp>
      <p:sp>
        <p:nvSpPr>
          <p:cNvPr id="94" name="矩形 93"/>
          <p:cNvSpPr/>
          <p:nvPr/>
        </p:nvSpPr>
        <p:spPr bwMode="auto">
          <a:xfrm>
            <a:off x="2393510" y="1375982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>
            <a:prstTxWarp prst="textNoShape">
              <a:avLst/>
            </a:prstTxWarp>
          </a:bodyPr>
          <a:lstStyle/>
          <a:p>
            <a:pPr algn="ctr" defTabSz="914218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7" name="矩形 96"/>
          <p:cNvSpPr/>
          <p:nvPr/>
        </p:nvSpPr>
        <p:spPr bwMode="auto">
          <a:xfrm>
            <a:off x="926326" y="1375982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>
            <a:prstTxWarp prst="textNoShape">
              <a:avLst/>
            </a:prstTxWarp>
          </a:bodyPr>
          <a:lstStyle/>
          <a:p>
            <a:pPr algn="ctr" defTabSz="914218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8" name="矩形 97"/>
          <p:cNvSpPr/>
          <p:nvPr/>
        </p:nvSpPr>
        <p:spPr bwMode="auto">
          <a:xfrm>
            <a:off x="6483713" y="1375982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>
            <a:prstTxWarp prst="textNoShape">
              <a:avLst/>
            </a:prstTxWarp>
          </a:bodyPr>
          <a:lstStyle/>
          <a:p>
            <a:pPr algn="ctr" defTabSz="914218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11" name="组合 110"/>
          <p:cNvGrpSpPr/>
          <p:nvPr/>
        </p:nvGrpSpPr>
        <p:grpSpPr>
          <a:xfrm>
            <a:off x="10911361" y="2081258"/>
            <a:ext cx="90000" cy="732840"/>
            <a:chOff x="2686859" y="2857598"/>
            <a:chExt cx="90000" cy="732840"/>
          </a:xfrm>
        </p:grpSpPr>
        <p:cxnSp>
          <p:nvCxnSpPr>
            <p:cNvPr id="112" name="直接连接符 111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3" name="椭圆 112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defTabSz="914218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45" name="矩形 44">
            <a:extLst>
              <a:ext uri="{FF2B5EF4-FFF2-40B4-BE49-F238E27FC236}">
                <a16:creationId xmlns:a16="http://schemas.microsoft.com/office/drawing/2014/main" id="{D3342D9F-4791-418C-AF19-E56D92F2DF19}"/>
              </a:ext>
            </a:extLst>
          </p:cNvPr>
          <p:cNvSpPr/>
          <p:nvPr/>
        </p:nvSpPr>
        <p:spPr bwMode="auto">
          <a:xfrm>
            <a:off x="5200559" y="1375982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>
            <a:prstTxWarp prst="textNoShape">
              <a:avLst/>
            </a:prstTxWarp>
          </a:bodyPr>
          <a:lstStyle/>
          <a:p>
            <a:pPr algn="ctr" defTabSz="914218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66" name="组合 65">
            <a:extLst>
              <a:ext uri="{FF2B5EF4-FFF2-40B4-BE49-F238E27FC236}">
                <a16:creationId xmlns:a16="http://schemas.microsoft.com/office/drawing/2014/main" id="{4ED1E510-0673-4B2D-B93F-0821C936DB84}"/>
              </a:ext>
            </a:extLst>
          </p:cNvPr>
          <p:cNvGrpSpPr/>
          <p:nvPr/>
        </p:nvGrpSpPr>
        <p:grpSpPr>
          <a:xfrm>
            <a:off x="5548948" y="2087543"/>
            <a:ext cx="90000" cy="732840"/>
            <a:chOff x="2686859" y="2857598"/>
            <a:chExt cx="90000" cy="732840"/>
          </a:xfrm>
        </p:grpSpPr>
        <p:cxnSp>
          <p:nvCxnSpPr>
            <p:cNvPr id="67" name="直接连接符 66">
              <a:extLst>
                <a:ext uri="{FF2B5EF4-FFF2-40B4-BE49-F238E27FC236}">
                  <a16:creationId xmlns:a16="http://schemas.microsoft.com/office/drawing/2014/main" id="{5CF3771F-04F3-41FE-95FF-7FBF584CC8DF}"/>
                </a:ext>
              </a:extLst>
            </p:cNvPr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8" name="椭圆 67">
              <a:extLst>
                <a:ext uri="{FF2B5EF4-FFF2-40B4-BE49-F238E27FC236}">
                  <a16:creationId xmlns:a16="http://schemas.microsoft.com/office/drawing/2014/main" id="{B7C6CD7B-2215-4D20-A71A-59E18536AFDF}"/>
                </a:ext>
              </a:extLst>
            </p:cNvPr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defTabSz="914218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96" name="椭圆 95">
            <a:extLst>
              <a:ext uri="{FF2B5EF4-FFF2-40B4-BE49-F238E27FC236}">
                <a16:creationId xmlns:a16="http://schemas.microsoft.com/office/drawing/2014/main" id="{FFBE13B1-80FB-410B-8666-26C63C59FB68}"/>
              </a:ext>
            </a:extLst>
          </p:cNvPr>
          <p:cNvSpPr/>
          <p:nvPr/>
        </p:nvSpPr>
        <p:spPr bwMode="auto">
          <a:xfrm>
            <a:off x="4160936" y="4566101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t" anchorCtr="0" compatLnSpc="1">
            <a:prstTxWarp prst="textNoShape">
              <a:avLst/>
            </a:prstTxWarp>
          </a:bodyPr>
          <a:lstStyle/>
          <a:p>
            <a:pPr defTabSz="914218" fontAlgn="t">
              <a:spcBef>
                <a:spcPct val="0"/>
              </a:spcBef>
              <a:spcAft>
                <a:spcPct val="0"/>
              </a:spcAft>
            </a:pPr>
            <a:endParaRPr lang="zh-CN" altLang="en-US" sz="11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0016155" y="2897293"/>
            <a:ext cx="2047355" cy="12464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8960">
              <a:spcBef>
                <a:spcPct val="0"/>
              </a:spcBef>
            </a:pPr>
            <a:r>
              <a:rPr lang="en-US" altLang="zh-CN" sz="15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Special Spec</a:t>
            </a:r>
          </a:p>
          <a:p>
            <a:pPr defTabSz="1218960">
              <a:spcBef>
                <a:spcPct val="0"/>
              </a:spcBef>
            </a:pP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F: Fiber uplink</a:t>
            </a:r>
          </a:p>
          <a:p>
            <a:pPr defTabSz="1218960">
              <a:spcBef>
                <a:spcPct val="0"/>
              </a:spcBef>
            </a:pP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2F: 2Fiber ports</a:t>
            </a:r>
          </a:p>
          <a:p>
            <a:pPr defTabSz="1218960">
              <a:spcBef>
                <a:spcPct val="0"/>
              </a:spcBef>
            </a:pP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C: Combo uplink</a:t>
            </a:r>
          </a:p>
          <a:p>
            <a:pPr defTabSz="1218960">
              <a:spcBef>
                <a:spcPct val="0"/>
              </a:spcBef>
            </a:pP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MG: Multi-</a:t>
            </a:r>
            <a:r>
              <a:rPr lang="en-US" altLang="zh-CN" sz="1500" dirty="0" err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giga</a:t>
            </a: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uplink</a:t>
            </a:r>
          </a:p>
        </p:txBody>
      </p:sp>
      <p:grpSp>
        <p:nvGrpSpPr>
          <p:cNvPr id="69" name="组合 68">
            <a:extLst>
              <a:ext uri="{FF2B5EF4-FFF2-40B4-BE49-F238E27FC236}">
                <a16:creationId xmlns:a16="http://schemas.microsoft.com/office/drawing/2014/main" id="{4ED1E510-0673-4B2D-B93F-0821C936DB84}"/>
              </a:ext>
            </a:extLst>
          </p:cNvPr>
          <p:cNvGrpSpPr/>
          <p:nvPr/>
        </p:nvGrpSpPr>
        <p:grpSpPr>
          <a:xfrm>
            <a:off x="8115368" y="2079447"/>
            <a:ext cx="90000" cy="732840"/>
            <a:chOff x="2686859" y="2857598"/>
            <a:chExt cx="90000" cy="732840"/>
          </a:xfrm>
        </p:grpSpPr>
        <p:cxnSp>
          <p:nvCxnSpPr>
            <p:cNvPr id="72" name="直接连接符 71">
              <a:extLst>
                <a:ext uri="{FF2B5EF4-FFF2-40B4-BE49-F238E27FC236}">
                  <a16:creationId xmlns:a16="http://schemas.microsoft.com/office/drawing/2014/main" id="{5CF3771F-04F3-41FE-95FF-7FBF584CC8DF}"/>
                </a:ext>
              </a:extLst>
            </p:cNvPr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3" name="椭圆 72">
              <a:extLst>
                <a:ext uri="{FF2B5EF4-FFF2-40B4-BE49-F238E27FC236}">
                  <a16:creationId xmlns:a16="http://schemas.microsoft.com/office/drawing/2014/main" id="{B7C6CD7B-2215-4D20-A71A-59E18536AFDF}"/>
                </a:ext>
              </a:extLst>
            </p:cNvPr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defTabSz="914218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31" name="矩形 30"/>
          <p:cNvSpPr/>
          <p:nvPr/>
        </p:nvSpPr>
        <p:spPr bwMode="auto">
          <a:xfrm>
            <a:off x="3796832" y="1375982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>
            <a:prstTxWarp prst="textNoShape">
              <a:avLst/>
            </a:prstTxWarp>
          </a:bodyPr>
          <a:lstStyle/>
          <a:p>
            <a:pPr algn="ctr" defTabSz="914218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2" name="矩形 31"/>
          <p:cNvSpPr/>
          <p:nvPr/>
        </p:nvSpPr>
        <p:spPr bwMode="auto">
          <a:xfrm>
            <a:off x="7791464" y="1374016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>
            <a:prstTxWarp prst="textNoShape">
              <a:avLst/>
            </a:prstTxWarp>
          </a:bodyPr>
          <a:lstStyle/>
          <a:p>
            <a:pPr algn="ctr" defTabSz="914218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18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1256815" y="2063794"/>
            <a:ext cx="90000" cy="725540"/>
            <a:chOff x="2686859" y="2864898"/>
            <a:chExt cx="90000" cy="725540"/>
          </a:xfrm>
        </p:grpSpPr>
        <p:cxnSp>
          <p:nvCxnSpPr>
            <p:cNvPr id="37" name="直接连接符 36"/>
            <p:cNvCxnSpPr/>
            <p:nvPr/>
          </p:nvCxnSpPr>
          <p:spPr bwMode="auto">
            <a:xfrm>
              <a:off x="2731859" y="28648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8" name="椭圆 37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defTabSz="914218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47" name="矩形 46"/>
          <p:cNvSpPr/>
          <p:nvPr/>
        </p:nvSpPr>
        <p:spPr bwMode="auto">
          <a:xfrm>
            <a:off x="9085346" y="1374016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>
            <a:prstTxWarp prst="textNoShape">
              <a:avLst/>
            </a:prstTxWarp>
          </a:bodyPr>
          <a:lstStyle/>
          <a:p>
            <a:pPr algn="ctr" defTabSz="914218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270093" y="4752486"/>
            <a:ext cx="130970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8960">
              <a:spcBef>
                <a:spcPct val="0"/>
              </a:spcBef>
            </a:pPr>
            <a:r>
              <a:rPr lang="en-US" altLang="zh-CN" sz="15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Reserved</a:t>
            </a:r>
            <a:endParaRPr lang="en-US" altLang="zh-CN" sz="1500" b="1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357588" y="3824470"/>
            <a:ext cx="2282702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8960">
              <a:spcBef>
                <a:spcPct val="0"/>
              </a:spcBef>
            </a:pPr>
            <a:r>
              <a:rPr lang="en-US" altLang="zh-CN" sz="15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Features:</a:t>
            </a:r>
          </a:p>
          <a:p>
            <a:pPr defTabSz="1218960">
              <a:spcBef>
                <a:spcPct val="0"/>
              </a:spcBef>
            </a:pP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L: Lite</a:t>
            </a:r>
          </a:p>
          <a:p>
            <a:pPr defTabSz="1218960">
              <a:spcBef>
                <a:spcPct val="0"/>
              </a:spcBef>
            </a:pP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P: PoE</a:t>
            </a:r>
          </a:p>
          <a:p>
            <a:pPr defTabSz="1218960">
              <a:spcBef>
                <a:spcPct val="0"/>
              </a:spcBef>
            </a:pP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LP: Lite Power</a:t>
            </a:r>
          </a:p>
          <a:p>
            <a:pPr defTabSz="1218960">
              <a:spcBef>
                <a:spcPct val="0"/>
              </a:spcBef>
            </a:pP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HP: High Power</a:t>
            </a:r>
          </a:p>
          <a:p>
            <a:pPr defTabSz="1218960">
              <a:spcBef>
                <a:spcPct val="0"/>
              </a:spcBef>
            </a:pP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UP: Ultra Power</a:t>
            </a:r>
          </a:p>
          <a:p>
            <a:pPr defTabSz="1218960">
              <a:spcBef>
                <a:spcPct val="0"/>
              </a:spcBef>
            </a:pP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G: 1Gbps uplink</a:t>
            </a:r>
          </a:p>
          <a:p>
            <a:pPr defTabSz="1218960">
              <a:spcBef>
                <a:spcPct val="0"/>
              </a:spcBef>
            </a:pP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FX: Fiber port+ XF uplink</a:t>
            </a:r>
          </a:p>
          <a:p>
            <a:pPr defTabSz="1218960">
              <a:spcBef>
                <a:spcPct val="0"/>
              </a:spcBef>
            </a:pP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X: RJ45+XF uplink</a:t>
            </a:r>
          </a:p>
        </p:txBody>
      </p: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4ED1E510-0673-4B2D-B93F-0821C936DB84}"/>
              </a:ext>
            </a:extLst>
          </p:cNvPr>
          <p:cNvGrpSpPr/>
          <p:nvPr/>
        </p:nvGrpSpPr>
        <p:grpSpPr>
          <a:xfrm>
            <a:off x="6784039" y="2094016"/>
            <a:ext cx="90000" cy="2577175"/>
            <a:chOff x="2686859" y="1013264"/>
            <a:chExt cx="90000" cy="2577174"/>
          </a:xfrm>
        </p:grpSpPr>
        <p:cxnSp>
          <p:nvCxnSpPr>
            <p:cNvPr id="56" name="直接连接符 55">
              <a:extLst>
                <a:ext uri="{FF2B5EF4-FFF2-40B4-BE49-F238E27FC236}">
                  <a16:creationId xmlns:a16="http://schemas.microsoft.com/office/drawing/2014/main" id="{5CF3771F-04F3-41FE-95FF-7FBF584CC8DF}"/>
                </a:ext>
              </a:extLst>
            </p:cNvPr>
            <p:cNvCxnSpPr/>
            <p:nvPr/>
          </p:nvCxnSpPr>
          <p:spPr bwMode="auto">
            <a:xfrm flipH="1">
              <a:off x="2731859" y="1013264"/>
              <a:ext cx="10938" cy="248717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7" name="椭圆 56">
              <a:extLst>
                <a:ext uri="{FF2B5EF4-FFF2-40B4-BE49-F238E27FC236}">
                  <a16:creationId xmlns:a16="http://schemas.microsoft.com/office/drawing/2014/main" id="{B7C6CD7B-2215-4D20-A71A-59E18536AFDF}"/>
                </a:ext>
              </a:extLst>
            </p:cNvPr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defTabSz="914218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cxnSp>
        <p:nvCxnSpPr>
          <p:cNvPr id="60" name="直接连接符 59"/>
          <p:cNvCxnSpPr>
            <a:cxnSpLocks/>
          </p:cNvCxnSpPr>
          <p:nvPr/>
        </p:nvCxnSpPr>
        <p:spPr bwMode="auto">
          <a:xfrm flipH="1">
            <a:off x="1896649" y="1735982"/>
            <a:ext cx="22489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6" name="矩形 45"/>
          <p:cNvSpPr/>
          <p:nvPr/>
        </p:nvSpPr>
        <p:spPr bwMode="auto">
          <a:xfrm>
            <a:off x="10540594" y="1347879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>
            <a:prstTxWarp prst="textNoShape">
              <a:avLst/>
            </a:prstTxWarp>
          </a:bodyPr>
          <a:lstStyle/>
          <a:p>
            <a:pPr algn="ctr" defTabSz="914218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9" name="TextBox 70"/>
          <p:cNvSpPr>
            <a:spLocks noChangeArrowheads="1"/>
          </p:cNvSpPr>
          <p:nvPr/>
        </p:nvSpPr>
        <p:spPr bwMode="auto">
          <a:xfrm>
            <a:off x="2296867" y="3530016"/>
            <a:ext cx="993575" cy="300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91" rIns="68571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defTabSz="1218960">
              <a:spcBef>
                <a:spcPct val="0"/>
              </a:spcBef>
              <a:buNone/>
            </a:pPr>
            <a:r>
              <a:rPr lang="en-US" altLang="zh-CN" sz="15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S- Switch</a:t>
            </a:r>
          </a:p>
        </p:txBody>
      </p:sp>
      <p:cxnSp>
        <p:nvCxnSpPr>
          <p:cNvPr id="65" name="直接连接符 64">
            <a:extLst>
              <a:ext uri="{FF2B5EF4-FFF2-40B4-BE49-F238E27FC236}">
                <a16:creationId xmlns:a16="http://schemas.microsoft.com/office/drawing/2014/main" id="{3C71F8E2-3125-460D-88AA-717A2109949E}"/>
              </a:ext>
            </a:extLst>
          </p:cNvPr>
          <p:cNvCxnSpPr/>
          <p:nvPr/>
        </p:nvCxnSpPr>
        <p:spPr bwMode="auto">
          <a:xfrm>
            <a:off x="2787826" y="2081258"/>
            <a:ext cx="0" cy="134926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0" name="椭圆 69">
            <a:extLst>
              <a:ext uri="{FF2B5EF4-FFF2-40B4-BE49-F238E27FC236}">
                <a16:creationId xmlns:a16="http://schemas.microsoft.com/office/drawing/2014/main" id="{FFBE13B1-80FB-410B-8666-26C63C59FB68}"/>
              </a:ext>
            </a:extLst>
          </p:cNvPr>
          <p:cNvSpPr/>
          <p:nvPr/>
        </p:nvSpPr>
        <p:spPr bwMode="auto">
          <a:xfrm>
            <a:off x="2738131" y="3380561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t" anchorCtr="0" compatLnSpc="1">
            <a:prstTxWarp prst="textNoShape">
              <a:avLst/>
            </a:prstTxWarp>
          </a:bodyPr>
          <a:lstStyle/>
          <a:p>
            <a:pPr defTabSz="914218" fontAlgn="t">
              <a:spcBef>
                <a:spcPct val="0"/>
              </a:spcBef>
              <a:spcAft>
                <a:spcPct val="0"/>
              </a:spcAft>
            </a:pPr>
            <a:endParaRPr lang="zh-CN" altLang="en-US" sz="11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71" name="直接连接符 70">
            <a:extLst>
              <a:ext uri="{FF2B5EF4-FFF2-40B4-BE49-F238E27FC236}">
                <a16:creationId xmlns:a16="http://schemas.microsoft.com/office/drawing/2014/main" id="{A77712AC-CEE5-4FEE-A697-572334BF6B3E}"/>
              </a:ext>
            </a:extLst>
          </p:cNvPr>
          <p:cNvCxnSpPr>
            <a:cxnSpLocks/>
          </p:cNvCxnSpPr>
          <p:nvPr/>
        </p:nvCxnSpPr>
        <p:spPr bwMode="auto">
          <a:xfrm>
            <a:off x="9439173" y="2083222"/>
            <a:ext cx="0" cy="165966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4" name="椭圆 73">
            <a:extLst>
              <a:ext uri="{FF2B5EF4-FFF2-40B4-BE49-F238E27FC236}">
                <a16:creationId xmlns:a16="http://schemas.microsoft.com/office/drawing/2014/main" id="{606363CA-BD42-48D0-8613-5AFE7D13A529}"/>
              </a:ext>
            </a:extLst>
          </p:cNvPr>
          <p:cNvSpPr/>
          <p:nvPr/>
        </p:nvSpPr>
        <p:spPr bwMode="auto">
          <a:xfrm>
            <a:off x="9394173" y="3707525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t" anchorCtr="0" compatLnSpc="1">
            <a:prstTxWarp prst="textNoShape">
              <a:avLst/>
            </a:prstTxWarp>
          </a:bodyPr>
          <a:lstStyle/>
          <a:p>
            <a:pPr defTabSz="914218" fontAlgn="t">
              <a:spcBef>
                <a:spcPct val="0"/>
              </a:spcBef>
              <a:spcAft>
                <a:spcPct val="0"/>
              </a:spcAft>
            </a:pPr>
            <a:endParaRPr lang="zh-CN" altLang="en-US" sz="11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4204138" y="2100923"/>
            <a:ext cx="0" cy="248520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直接连接符 47"/>
          <p:cNvCxnSpPr>
            <a:cxnSpLocks/>
          </p:cNvCxnSpPr>
          <p:nvPr/>
        </p:nvCxnSpPr>
        <p:spPr bwMode="auto">
          <a:xfrm flipH="1">
            <a:off x="10056206" y="1734016"/>
            <a:ext cx="22489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4250545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>
                <a:sym typeface="+mn-lt"/>
              </a:rPr>
              <a:t>Wireless R</a:t>
            </a:r>
            <a:r>
              <a:rPr lang="en-US" altLang="zh-CN" dirty="0">
                <a:sym typeface="+mn-lt"/>
              </a:rPr>
              <a:t>outer</a:t>
            </a:r>
            <a:endParaRPr lang="zh-CN" altLang="en-US" dirty="0"/>
          </a:p>
        </p:txBody>
      </p:sp>
      <p:sp>
        <p:nvSpPr>
          <p:cNvPr id="41" name="TextBox 69"/>
          <p:cNvSpPr>
            <a:spLocks noChangeArrowheads="1"/>
          </p:cNvSpPr>
          <p:nvPr/>
        </p:nvSpPr>
        <p:spPr bwMode="auto">
          <a:xfrm>
            <a:off x="577418" y="2750158"/>
            <a:ext cx="2061028" cy="761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91" rIns="68571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defTabSz="1218960">
              <a:spcBef>
                <a:spcPct val="0"/>
              </a:spcBef>
              <a:buNone/>
            </a:pPr>
            <a:r>
              <a:rPr lang="en-US" altLang="zh-CN" sz="15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Brand:</a:t>
            </a:r>
          </a:p>
          <a:p>
            <a:pPr defTabSz="1218960">
              <a:spcBef>
                <a:spcPct val="0"/>
              </a:spcBef>
              <a:buNone/>
            </a:pP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DH-</a:t>
            </a:r>
            <a:r>
              <a:rPr lang="en-US" altLang="zh-CN" sz="1500" dirty="0" err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Dahua</a:t>
            </a: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defTabSz="1218960">
              <a:spcBef>
                <a:spcPct val="0"/>
              </a:spcBef>
              <a:buNone/>
            </a:pP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Null-Oversea neutral</a:t>
            </a:r>
            <a:endParaRPr lang="zh-CN" altLang="en-US" sz="15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2" name="TextBox 70"/>
          <p:cNvSpPr>
            <a:spLocks noChangeArrowheads="1"/>
          </p:cNvSpPr>
          <p:nvPr/>
        </p:nvSpPr>
        <p:spPr bwMode="auto">
          <a:xfrm>
            <a:off x="5698145" y="2862302"/>
            <a:ext cx="1491229" cy="174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91" rIns="68571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buNone/>
            </a:pPr>
            <a:r>
              <a:rPr lang="en-US" altLang="zh-CN" sz="15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Speed:</a:t>
            </a:r>
          </a:p>
          <a:p>
            <a:pPr>
              <a:buNone/>
            </a:pPr>
            <a:r>
              <a:rPr lang="en-US" altLang="zh-CN" sz="16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3: 300Mbps</a:t>
            </a:r>
            <a:endParaRPr lang="en-US" altLang="zh-CN" sz="1600" dirty="0">
              <a:cs typeface="Segoe UI" pitchFamily="34" charset="0"/>
            </a:endParaRPr>
          </a:p>
          <a:p>
            <a:pPr defTabSz="1218960">
              <a:spcBef>
                <a:spcPct val="0"/>
              </a:spcBef>
              <a:buNone/>
            </a:pP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12: 1200Mbps</a:t>
            </a:r>
          </a:p>
          <a:p>
            <a:pPr defTabSz="1218960">
              <a:spcBef>
                <a:spcPct val="0"/>
              </a:spcBef>
              <a:buNone/>
            </a:pP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15: 1500Mbps</a:t>
            </a:r>
          </a:p>
          <a:p>
            <a:pPr defTabSz="1218960">
              <a:spcBef>
                <a:spcPct val="0"/>
              </a:spcBef>
              <a:buNone/>
            </a:pP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18: 1800Mbps</a:t>
            </a:r>
          </a:p>
          <a:p>
            <a:pPr defTabSz="1218960">
              <a:spcBef>
                <a:spcPct val="0"/>
              </a:spcBef>
              <a:buNone/>
            </a:pP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30: 3000Mbps</a:t>
            </a:r>
          </a:p>
          <a:p>
            <a:pPr defTabSz="1218960">
              <a:spcBef>
                <a:spcPct val="0"/>
              </a:spcBef>
              <a:buNone/>
            </a:pP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60: 6000Mbps</a:t>
            </a:r>
          </a:p>
        </p:txBody>
      </p:sp>
      <p:sp>
        <p:nvSpPr>
          <p:cNvPr id="94" name="矩形 93"/>
          <p:cNvSpPr/>
          <p:nvPr/>
        </p:nvSpPr>
        <p:spPr bwMode="auto">
          <a:xfrm>
            <a:off x="2475895" y="1344188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>
            <a:prstTxWarp prst="textNoShape">
              <a:avLst/>
            </a:prstTxWarp>
          </a:bodyPr>
          <a:lstStyle/>
          <a:p>
            <a:pPr algn="ctr" defTabSz="914218" fontAlgn="t">
              <a:spcBef>
                <a:spcPct val="0"/>
              </a:spcBef>
              <a:spcAft>
                <a:spcPct val="0"/>
              </a:spcAft>
            </a:pP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7" name="矩形 96"/>
          <p:cNvSpPr/>
          <p:nvPr/>
        </p:nvSpPr>
        <p:spPr bwMode="auto">
          <a:xfrm>
            <a:off x="926326" y="1375982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>
            <a:prstTxWarp prst="textNoShape">
              <a:avLst/>
            </a:prstTxWarp>
          </a:bodyPr>
          <a:lstStyle/>
          <a:p>
            <a:pPr algn="ctr" defTabSz="914218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11" name="组合 110"/>
          <p:cNvGrpSpPr/>
          <p:nvPr/>
        </p:nvGrpSpPr>
        <p:grpSpPr>
          <a:xfrm>
            <a:off x="8324373" y="2049464"/>
            <a:ext cx="90000" cy="732840"/>
            <a:chOff x="2686859" y="2857598"/>
            <a:chExt cx="90000" cy="732840"/>
          </a:xfrm>
        </p:grpSpPr>
        <p:cxnSp>
          <p:nvCxnSpPr>
            <p:cNvPr id="112" name="直接连接符 111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3" name="椭圆 112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defTabSz="914218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45" name="矩形 44">
            <a:extLst>
              <a:ext uri="{FF2B5EF4-FFF2-40B4-BE49-F238E27FC236}">
                <a16:creationId xmlns:a16="http://schemas.microsoft.com/office/drawing/2014/main" id="{D3342D9F-4791-418C-AF19-E56D92F2DF19}"/>
              </a:ext>
            </a:extLst>
          </p:cNvPr>
          <p:cNvSpPr/>
          <p:nvPr/>
        </p:nvSpPr>
        <p:spPr bwMode="auto">
          <a:xfrm>
            <a:off x="5967269" y="1374016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>
            <a:prstTxWarp prst="textNoShape">
              <a:avLst/>
            </a:prstTxWarp>
          </a:bodyPr>
          <a:lstStyle/>
          <a:p>
            <a:pPr algn="ctr" defTabSz="914218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18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66" name="组合 65">
            <a:extLst>
              <a:ext uri="{FF2B5EF4-FFF2-40B4-BE49-F238E27FC236}">
                <a16:creationId xmlns:a16="http://schemas.microsoft.com/office/drawing/2014/main" id="{4ED1E510-0673-4B2D-B93F-0821C936DB84}"/>
              </a:ext>
            </a:extLst>
          </p:cNvPr>
          <p:cNvGrpSpPr/>
          <p:nvPr/>
        </p:nvGrpSpPr>
        <p:grpSpPr>
          <a:xfrm>
            <a:off x="6315658" y="2085577"/>
            <a:ext cx="90000" cy="732840"/>
            <a:chOff x="2686859" y="2857598"/>
            <a:chExt cx="90000" cy="732840"/>
          </a:xfrm>
        </p:grpSpPr>
        <p:cxnSp>
          <p:nvCxnSpPr>
            <p:cNvPr id="67" name="直接连接符 66">
              <a:extLst>
                <a:ext uri="{FF2B5EF4-FFF2-40B4-BE49-F238E27FC236}">
                  <a16:creationId xmlns:a16="http://schemas.microsoft.com/office/drawing/2014/main" id="{5CF3771F-04F3-41FE-95FF-7FBF584CC8DF}"/>
                </a:ext>
              </a:extLst>
            </p:cNvPr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8" name="椭圆 67">
              <a:extLst>
                <a:ext uri="{FF2B5EF4-FFF2-40B4-BE49-F238E27FC236}">
                  <a16:creationId xmlns:a16="http://schemas.microsoft.com/office/drawing/2014/main" id="{B7C6CD7B-2215-4D20-A71A-59E18536AFDF}"/>
                </a:ext>
              </a:extLst>
            </p:cNvPr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defTabSz="914218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96" name="椭圆 95">
            <a:extLst>
              <a:ext uri="{FF2B5EF4-FFF2-40B4-BE49-F238E27FC236}">
                <a16:creationId xmlns:a16="http://schemas.microsoft.com/office/drawing/2014/main" id="{FFBE13B1-80FB-410B-8666-26C63C59FB68}"/>
              </a:ext>
            </a:extLst>
          </p:cNvPr>
          <p:cNvSpPr/>
          <p:nvPr/>
        </p:nvSpPr>
        <p:spPr bwMode="auto">
          <a:xfrm>
            <a:off x="4624187" y="4062464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t" anchorCtr="0" compatLnSpc="1">
            <a:prstTxWarp prst="textNoShape">
              <a:avLst/>
            </a:prstTxWarp>
          </a:bodyPr>
          <a:lstStyle/>
          <a:p>
            <a:pPr defTabSz="914218" fontAlgn="t">
              <a:spcBef>
                <a:spcPct val="0"/>
              </a:spcBef>
              <a:spcAft>
                <a:spcPct val="0"/>
              </a:spcAft>
            </a:pPr>
            <a:endParaRPr lang="zh-CN" altLang="en-US" sz="11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214189" y="2862302"/>
            <a:ext cx="249401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8960">
              <a:spcBef>
                <a:spcPct val="0"/>
              </a:spcBef>
            </a:pPr>
            <a:r>
              <a:rPr lang="en-US" altLang="zh-CN" sz="15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Reserved for Special Spec</a:t>
            </a:r>
          </a:p>
        </p:txBody>
      </p:sp>
      <p:sp>
        <p:nvSpPr>
          <p:cNvPr id="31" name="矩形 30"/>
          <p:cNvSpPr/>
          <p:nvPr/>
        </p:nvSpPr>
        <p:spPr bwMode="auto">
          <a:xfrm>
            <a:off x="4128084" y="1361258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>
            <a:prstTxWarp prst="textNoShape">
              <a:avLst/>
            </a:prstTxWarp>
          </a:bodyPr>
          <a:lstStyle/>
          <a:p>
            <a:pPr algn="ctr" defTabSz="914218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AX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1258490" y="2094016"/>
            <a:ext cx="90000" cy="725540"/>
            <a:chOff x="2686859" y="2864898"/>
            <a:chExt cx="90000" cy="725540"/>
          </a:xfrm>
        </p:grpSpPr>
        <p:cxnSp>
          <p:nvCxnSpPr>
            <p:cNvPr id="37" name="直接连接符 36"/>
            <p:cNvCxnSpPr/>
            <p:nvPr/>
          </p:nvCxnSpPr>
          <p:spPr bwMode="auto">
            <a:xfrm>
              <a:off x="2731859" y="28648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8" name="椭圆 37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defTabSz="914218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cxnSp>
        <p:nvCxnSpPr>
          <p:cNvPr id="60" name="直接连接符 59"/>
          <p:cNvCxnSpPr>
            <a:cxnSpLocks/>
          </p:cNvCxnSpPr>
          <p:nvPr/>
        </p:nvCxnSpPr>
        <p:spPr bwMode="auto">
          <a:xfrm flipH="1">
            <a:off x="1970539" y="1735982"/>
            <a:ext cx="22489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6" name="矩形 45"/>
          <p:cNvSpPr/>
          <p:nvPr/>
        </p:nvSpPr>
        <p:spPr bwMode="auto">
          <a:xfrm>
            <a:off x="7936609" y="1344188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>
            <a:prstTxWarp prst="textNoShape">
              <a:avLst/>
            </a:prstTxWarp>
          </a:bodyPr>
          <a:lstStyle/>
          <a:p>
            <a:pPr algn="ctr" defTabSz="914218" fontAlgn="t">
              <a:spcBef>
                <a:spcPct val="0"/>
              </a:spcBef>
              <a:spcAft>
                <a:spcPct val="0"/>
              </a:spcAft>
            </a:pP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9" name="TextBox 70"/>
          <p:cNvSpPr>
            <a:spLocks noChangeArrowheads="1"/>
          </p:cNvSpPr>
          <p:nvPr/>
        </p:nvSpPr>
        <p:spPr bwMode="auto">
          <a:xfrm>
            <a:off x="1896573" y="3515345"/>
            <a:ext cx="1950116" cy="761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91" rIns="68571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defTabSz="1218960">
              <a:spcBef>
                <a:spcPct val="0"/>
              </a:spcBef>
              <a:buNone/>
            </a:pPr>
            <a:r>
              <a:rPr lang="en-US" altLang="zh-CN" sz="15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Router Type:</a:t>
            </a:r>
          </a:p>
          <a:p>
            <a:pPr defTabSz="1218960">
              <a:spcBef>
                <a:spcPct val="0"/>
              </a:spcBef>
              <a:buNone/>
            </a:pP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Null- Regular Router</a:t>
            </a:r>
          </a:p>
          <a:p>
            <a:pPr defTabSz="1218960">
              <a:spcBef>
                <a:spcPct val="0"/>
              </a:spcBef>
              <a:buNone/>
            </a:pP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M-Mesh Router</a:t>
            </a:r>
          </a:p>
        </p:txBody>
      </p:sp>
      <p:cxnSp>
        <p:nvCxnSpPr>
          <p:cNvPr id="65" name="直接连接符 64">
            <a:extLst>
              <a:ext uri="{FF2B5EF4-FFF2-40B4-BE49-F238E27FC236}">
                <a16:creationId xmlns:a16="http://schemas.microsoft.com/office/drawing/2014/main" id="{3C71F8E2-3125-460D-88AA-717A2109949E}"/>
              </a:ext>
            </a:extLst>
          </p:cNvPr>
          <p:cNvCxnSpPr/>
          <p:nvPr/>
        </p:nvCxnSpPr>
        <p:spPr bwMode="auto">
          <a:xfrm>
            <a:off x="2871631" y="2062222"/>
            <a:ext cx="0" cy="134926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0" name="椭圆 69">
            <a:extLst>
              <a:ext uri="{FF2B5EF4-FFF2-40B4-BE49-F238E27FC236}">
                <a16:creationId xmlns:a16="http://schemas.microsoft.com/office/drawing/2014/main" id="{FFBE13B1-80FB-410B-8666-26C63C59FB68}"/>
              </a:ext>
            </a:extLst>
          </p:cNvPr>
          <p:cNvSpPr/>
          <p:nvPr/>
        </p:nvSpPr>
        <p:spPr bwMode="auto">
          <a:xfrm>
            <a:off x="2826631" y="3390113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t" anchorCtr="0" compatLnSpc="1">
            <a:prstTxWarp prst="textNoShape">
              <a:avLst/>
            </a:prstTxWarp>
          </a:bodyPr>
          <a:lstStyle/>
          <a:p>
            <a:pPr defTabSz="914218" fontAlgn="t">
              <a:spcBef>
                <a:spcPct val="0"/>
              </a:spcBef>
              <a:spcAft>
                <a:spcPct val="0"/>
              </a:spcAft>
            </a:pPr>
            <a:endParaRPr lang="zh-CN" altLang="en-US" sz="11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7" name="肘形连接符 6"/>
          <p:cNvCxnSpPr>
            <a:cxnSpLocks/>
          </p:cNvCxnSpPr>
          <p:nvPr/>
        </p:nvCxnSpPr>
        <p:spPr>
          <a:xfrm rot="16200000" flipH="1">
            <a:off x="3551597" y="3075714"/>
            <a:ext cx="1990281" cy="3898"/>
          </a:xfrm>
          <a:prstGeom prst="bentConnector3">
            <a:avLst>
              <a:gd name="adj1" fmla="val 50000"/>
            </a:avLst>
          </a:prstGeom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>
            <a:extLst>
              <a:ext uri="{FF2B5EF4-FFF2-40B4-BE49-F238E27FC236}">
                <a16:creationId xmlns:a16="http://schemas.microsoft.com/office/drawing/2014/main" id="{8A7956DA-016B-4458-A67D-632FDC5C7E69}"/>
              </a:ext>
            </a:extLst>
          </p:cNvPr>
          <p:cNvCxnSpPr>
            <a:cxnSpLocks/>
          </p:cNvCxnSpPr>
          <p:nvPr/>
        </p:nvCxnSpPr>
        <p:spPr bwMode="auto">
          <a:xfrm flipH="1">
            <a:off x="7214189" y="1748740"/>
            <a:ext cx="22489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4" name="TextBox 29"/>
          <p:cNvSpPr txBox="1"/>
          <p:nvPr/>
        </p:nvSpPr>
        <p:spPr>
          <a:xfrm>
            <a:off x="3607301" y="4196349"/>
            <a:ext cx="2172185" cy="1685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91" rIns="68571" bIns="34291">
            <a:spAutoFit/>
          </a:bodyPr>
          <a:lstStyle>
            <a:defPPr>
              <a:defRPr lang="zh-CN"/>
            </a:defPPr>
            <a:lvl1pPr defTabSz="914243">
              <a:spcBef>
                <a:spcPct val="0"/>
              </a:spcBef>
              <a:buNone/>
              <a:defRPr sz="1125" b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latin typeface="文泉驿微米黑" charset="-122"/>
                <a:ea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latin typeface="文泉驿微米黑" charset="-122"/>
                <a:ea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latin typeface="文泉驿微米黑" charset="-122"/>
                <a:ea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latin typeface="文泉驿微米黑" charset="-122"/>
                <a:ea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文泉驿微米黑" charset="-122"/>
                <a:ea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文泉驿微米黑" charset="-122"/>
                <a:ea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文泉驿微米黑" charset="-122"/>
                <a:ea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文泉驿微米黑" charset="-122"/>
                <a:ea typeface="文泉驿微米黑" charset="-122"/>
              </a:defRPr>
            </a:lvl9pPr>
          </a:lstStyle>
          <a:p>
            <a:r>
              <a:rPr lang="en-US" altLang="zh-CN" sz="1500" dirty="0"/>
              <a:t>Wireless Standard:</a:t>
            </a:r>
          </a:p>
          <a:p>
            <a:r>
              <a:rPr lang="en-US" altLang="zh-CN" sz="1500" b="0" dirty="0"/>
              <a:t>N: IEEE 802.11n (WiFi4)</a:t>
            </a:r>
          </a:p>
          <a:p>
            <a:r>
              <a:rPr lang="en-US" altLang="zh-CN" sz="1500" b="0" dirty="0"/>
              <a:t>AC: IEEE 802.11ac(WiFi5)</a:t>
            </a:r>
          </a:p>
          <a:p>
            <a:r>
              <a:rPr lang="en-US" altLang="zh-CN" sz="1500" b="0" dirty="0"/>
              <a:t>AX: IEEE 802.11ax(WiFi6)</a:t>
            </a:r>
          </a:p>
          <a:p>
            <a:r>
              <a:rPr lang="en-US" altLang="zh-CN" sz="1500" b="0" dirty="0"/>
              <a:t>BE: IEEE 802.11be(WiFi7)</a:t>
            </a:r>
          </a:p>
          <a:p>
            <a:endParaRPr lang="en-US" altLang="zh-CN" sz="1500" b="0" dirty="0"/>
          </a:p>
          <a:p>
            <a:endParaRPr lang="en-US" altLang="zh-CN" sz="1500" b="0" dirty="0"/>
          </a:p>
        </p:txBody>
      </p:sp>
    </p:spTree>
    <p:extLst>
      <p:ext uri="{BB962C8B-B14F-4D97-AF65-F5344CB8AC3E}">
        <p14:creationId xmlns:p14="http://schemas.microsoft.com/office/powerpoint/2010/main" val="12694706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HK" dirty="0">
                <a:sym typeface="+mn-lt"/>
              </a:rPr>
              <a:t>Wireless Bridge</a:t>
            </a:r>
            <a:br>
              <a:rPr lang="en-US" altLang="zh-HK" dirty="0">
                <a:sym typeface="+mn-lt"/>
              </a:rPr>
            </a:br>
            <a:r>
              <a:rPr lang="en-US" altLang="zh-HK" dirty="0">
                <a:sym typeface="+mn-lt"/>
              </a:rPr>
              <a:t>—Only for V-Radio series wireless bridge</a:t>
            </a:r>
            <a:endParaRPr lang="en-US" dirty="0"/>
          </a:p>
        </p:txBody>
      </p:sp>
      <p:sp>
        <p:nvSpPr>
          <p:cNvPr id="13" name="TextBox 26"/>
          <p:cNvSpPr txBox="1"/>
          <p:nvPr/>
        </p:nvSpPr>
        <p:spPr>
          <a:xfrm>
            <a:off x="1113753" y="3717033"/>
            <a:ext cx="1941131" cy="300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91" rIns="68571" bIns="34291">
            <a:spAutoFit/>
          </a:bodyPr>
          <a:lstStyle>
            <a:defPPr>
              <a:defRPr lang="zh-CN"/>
            </a:defPPr>
            <a:lvl1pPr defTabSz="914243">
              <a:spcBef>
                <a:spcPct val="0"/>
              </a:spcBef>
              <a:buNone/>
              <a:defRPr sz="1125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latin typeface="文泉驿微米黑" charset="-122"/>
                <a:ea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latin typeface="文泉驿微米黑" charset="-122"/>
                <a:ea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latin typeface="文泉驿微米黑" charset="-122"/>
                <a:ea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latin typeface="文泉驿微米黑" charset="-122"/>
                <a:ea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文泉驿微米黑" charset="-122"/>
                <a:ea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文泉驿微米黑" charset="-122"/>
                <a:ea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文泉驿微米黑" charset="-122"/>
                <a:ea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文泉驿微米黑" charset="-122"/>
                <a:ea typeface="文泉驿微米黑" charset="-122"/>
              </a:defRPr>
            </a:lvl9pPr>
          </a:lstStyle>
          <a:p>
            <a:r>
              <a:rPr lang="en-US" altLang="zh-CN" sz="1500" b="1" dirty="0"/>
              <a:t>WB</a:t>
            </a:r>
            <a:r>
              <a:rPr lang="en-US" altLang="zh-CN" sz="1500" dirty="0"/>
              <a:t>: Wireless Bridge</a:t>
            </a:r>
          </a:p>
        </p:txBody>
      </p:sp>
      <p:cxnSp>
        <p:nvCxnSpPr>
          <p:cNvPr id="14" name="肘形连接符 13"/>
          <p:cNvCxnSpPr>
            <a:stCxn id="11" idx="2"/>
          </p:cNvCxnSpPr>
          <p:nvPr/>
        </p:nvCxnSpPr>
        <p:spPr>
          <a:xfrm rot="5400000">
            <a:off x="2138769" y="2175407"/>
            <a:ext cx="386120" cy="724016"/>
          </a:xfrm>
          <a:prstGeom prst="bentConnector2">
            <a:avLst/>
          </a:prstGeom>
          <a:ln w="12700">
            <a:solidFill>
              <a:schemeClr val="bg1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肘形连接符 16"/>
          <p:cNvCxnSpPr/>
          <p:nvPr/>
        </p:nvCxnSpPr>
        <p:spPr>
          <a:xfrm rot="5400000">
            <a:off x="4957144" y="2481349"/>
            <a:ext cx="1651901" cy="1399147"/>
          </a:xfrm>
          <a:prstGeom prst="bentConnector3">
            <a:avLst>
              <a:gd name="adj1" fmla="val 50000"/>
            </a:avLst>
          </a:prstGeom>
          <a:ln w="12700">
            <a:solidFill>
              <a:schemeClr val="bg1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肘形连接符 23"/>
          <p:cNvCxnSpPr/>
          <p:nvPr/>
        </p:nvCxnSpPr>
        <p:spPr>
          <a:xfrm rot="10800000" flipV="1">
            <a:off x="1322355" y="2778488"/>
            <a:ext cx="3915168" cy="935177"/>
          </a:xfrm>
          <a:prstGeom prst="bentConnector3">
            <a:avLst>
              <a:gd name="adj1" fmla="val 50000"/>
            </a:avLst>
          </a:prstGeom>
          <a:ln w="12700">
            <a:solidFill>
              <a:schemeClr val="bg1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29"/>
          <p:cNvSpPr txBox="1"/>
          <p:nvPr/>
        </p:nvSpPr>
        <p:spPr>
          <a:xfrm>
            <a:off x="4285894" y="4038151"/>
            <a:ext cx="2196775" cy="761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91" rIns="68571" bIns="34291">
            <a:spAutoFit/>
          </a:bodyPr>
          <a:lstStyle>
            <a:defPPr>
              <a:defRPr lang="zh-CN"/>
            </a:defPPr>
            <a:lvl1pPr defTabSz="914243">
              <a:spcBef>
                <a:spcPct val="0"/>
              </a:spcBef>
              <a:buNone/>
              <a:defRPr sz="1125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latin typeface="文泉驿微米黑" charset="-122"/>
                <a:ea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latin typeface="文泉驿微米黑" charset="-122"/>
                <a:ea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latin typeface="文泉驿微米黑" charset="-122"/>
                <a:ea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latin typeface="文泉驿微米黑" charset="-122"/>
                <a:ea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文泉驿微米黑" charset="-122"/>
                <a:ea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文泉驿微米黑" charset="-122"/>
                <a:ea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文泉驿微米黑" charset="-122"/>
                <a:ea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文泉驿微米黑" charset="-122"/>
                <a:ea typeface="文泉驿微米黑" charset="-122"/>
              </a:defRPr>
            </a:lvl9pPr>
          </a:lstStyle>
          <a:p>
            <a:r>
              <a:rPr lang="en-US" altLang="zh-CN" sz="1500" b="1" dirty="0"/>
              <a:t>Working Frequency:</a:t>
            </a:r>
          </a:p>
          <a:p>
            <a:r>
              <a:rPr lang="en-US" altLang="zh-CN" sz="1500" dirty="0"/>
              <a:t>2: 2.4GHz</a:t>
            </a:r>
          </a:p>
          <a:p>
            <a:r>
              <a:rPr lang="en-US" altLang="zh-CN" sz="1500" dirty="0"/>
              <a:t>5: 5GHz</a:t>
            </a:r>
          </a:p>
        </p:txBody>
      </p:sp>
      <p:cxnSp>
        <p:nvCxnSpPr>
          <p:cNvPr id="107" name="肘形连接符 106"/>
          <p:cNvCxnSpPr/>
          <p:nvPr/>
        </p:nvCxnSpPr>
        <p:spPr>
          <a:xfrm rot="5400000">
            <a:off x="7267212" y="3169729"/>
            <a:ext cx="1674291" cy="1"/>
          </a:xfrm>
          <a:prstGeom prst="bentConnector3">
            <a:avLst>
              <a:gd name="adj1" fmla="val 50000"/>
            </a:avLst>
          </a:prstGeom>
          <a:ln w="12700">
            <a:solidFill>
              <a:schemeClr val="bg1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接连接符 115"/>
          <p:cNvCxnSpPr/>
          <p:nvPr/>
        </p:nvCxnSpPr>
        <p:spPr>
          <a:xfrm flipV="1">
            <a:off x="5237523" y="2276872"/>
            <a:ext cx="0" cy="501613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3208300" y="1700808"/>
            <a:ext cx="363776" cy="47705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>
            <a:prstTxWarp prst="textNoShape">
              <a:avLst/>
            </a:prstTxWarp>
          </a:bodyPr>
          <a:lstStyle/>
          <a:p>
            <a:pPr algn="ctr" defTabSz="914218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-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3586931" y="1652848"/>
            <a:ext cx="1017917" cy="68733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>
            <a:prstTxWarp prst="textNoShape">
              <a:avLst/>
            </a:prstTxWarp>
          </a:bodyPr>
          <a:lstStyle/>
          <a:p>
            <a:pPr algn="ctr" defTabSz="914218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PF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4766931" y="1646108"/>
            <a:ext cx="1107695" cy="68733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>
            <a:prstTxWarp prst="textNoShape">
              <a:avLst/>
            </a:prstTxWarp>
          </a:bodyPr>
          <a:lstStyle/>
          <a:p>
            <a:pPr algn="ctr" defTabSz="914218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WB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6008532" y="1652848"/>
            <a:ext cx="1017917" cy="68733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>
            <a:prstTxWarp prst="textNoShape">
              <a:avLst/>
            </a:prstTxWarp>
          </a:bodyPr>
          <a:lstStyle/>
          <a:p>
            <a:pPr algn="ctr" defTabSz="914218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7595396" y="1642516"/>
            <a:ext cx="1017917" cy="68733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>
            <a:prstTxWarp prst="textNoShape">
              <a:avLst/>
            </a:prstTxWarp>
          </a:bodyPr>
          <a:lstStyle/>
          <a:p>
            <a:pPr algn="ctr" defTabSz="914218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10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8804083" y="1639148"/>
            <a:ext cx="1017917" cy="68733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>
            <a:prstTxWarp prst="textNoShape">
              <a:avLst/>
            </a:prstTxWarp>
          </a:bodyPr>
          <a:lstStyle/>
          <a:p>
            <a:pPr algn="ctr" defTabSz="914218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58" name="肘形连接符 57"/>
          <p:cNvCxnSpPr/>
          <p:nvPr/>
        </p:nvCxnSpPr>
        <p:spPr>
          <a:xfrm rot="5400000">
            <a:off x="8475896" y="3177326"/>
            <a:ext cx="1674291" cy="1"/>
          </a:xfrm>
          <a:prstGeom prst="bentConnector3">
            <a:avLst>
              <a:gd name="adj1" fmla="val 50000"/>
            </a:avLst>
          </a:prstGeom>
          <a:ln w="12700">
            <a:solidFill>
              <a:schemeClr val="bg1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29"/>
          <p:cNvSpPr txBox="1"/>
          <p:nvPr/>
        </p:nvSpPr>
        <p:spPr>
          <a:xfrm>
            <a:off x="7026450" y="4041339"/>
            <a:ext cx="1668977" cy="1223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91" rIns="68571" bIns="34291">
            <a:spAutoFit/>
          </a:bodyPr>
          <a:lstStyle>
            <a:defPPr>
              <a:defRPr lang="zh-CN"/>
            </a:defPPr>
            <a:lvl1pPr defTabSz="914243">
              <a:spcBef>
                <a:spcPct val="0"/>
              </a:spcBef>
              <a:buNone/>
              <a:defRPr sz="1125" b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latin typeface="文泉驿微米黑" charset="-122"/>
                <a:ea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latin typeface="文泉驿微米黑" charset="-122"/>
                <a:ea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latin typeface="文泉驿微米黑" charset="-122"/>
                <a:ea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latin typeface="文泉驿微米黑" charset="-122"/>
                <a:ea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文泉驿微米黑" charset="-122"/>
                <a:ea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文泉驿微米黑" charset="-122"/>
                <a:ea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文泉驿微米黑" charset="-122"/>
                <a:ea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文泉驿微米黑" charset="-122"/>
                <a:ea typeface="文泉驿微米黑" charset="-122"/>
              </a:defRPr>
            </a:lvl9pPr>
          </a:lstStyle>
          <a:p>
            <a:r>
              <a:rPr lang="en-US" altLang="zh-CN" sz="1500" dirty="0"/>
              <a:t>Wireless Angle:</a:t>
            </a:r>
          </a:p>
          <a:p>
            <a:r>
              <a:rPr lang="en-US" altLang="zh-CN" sz="1500" b="0" dirty="0"/>
              <a:t>10: 10°</a:t>
            </a:r>
          </a:p>
          <a:p>
            <a:r>
              <a:rPr lang="en-US" altLang="zh-CN" sz="1500" b="0" dirty="0"/>
              <a:t>30: 30°</a:t>
            </a:r>
          </a:p>
          <a:p>
            <a:r>
              <a:rPr lang="en-US" altLang="zh-CN" sz="1500" b="0" dirty="0"/>
              <a:t>60: 60°</a:t>
            </a:r>
          </a:p>
          <a:p>
            <a:r>
              <a:rPr lang="en-US" altLang="zh-CN" sz="1500" b="0" dirty="0"/>
              <a:t>90: 90°</a:t>
            </a:r>
          </a:p>
        </p:txBody>
      </p:sp>
      <p:sp>
        <p:nvSpPr>
          <p:cNvPr id="60" name="TextBox 29"/>
          <p:cNvSpPr txBox="1"/>
          <p:nvPr/>
        </p:nvSpPr>
        <p:spPr>
          <a:xfrm>
            <a:off x="9068036" y="4041339"/>
            <a:ext cx="2172185" cy="761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91" rIns="68571" bIns="34291">
            <a:spAutoFit/>
          </a:bodyPr>
          <a:lstStyle>
            <a:defPPr>
              <a:defRPr lang="zh-CN"/>
            </a:defPPr>
            <a:lvl1pPr defTabSz="914243">
              <a:spcBef>
                <a:spcPct val="0"/>
              </a:spcBef>
              <a:buNone/>
              <a:defRPr sz="1125" b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latin typeface="文泉驿微米黑" charset="-122"/>
                <a:ea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latin typeface="文泉驿微米黑" charset="-122"/>
                <a:ea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latin typeface="文泉驿微米黑" charset="-122"/>
                <a:ea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latin typeface="文泉驿微米黑" charset="-122"/>
                <a:ea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文泉驿微米黑" charset="-122"/>
                <a:ea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文泉驿微米黑" charset="-122"/>
                <a:ea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文泉驿微米黑" charset="-122"/>
                <a:ea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文泉驿微米黑" charset="-122"/>
                <a:ea typeface="文泉驿微米黑" charset="-122"/>
              </a:defRPr>
            </a:lvl9pPr>
          </a:lstStyle>
          <a:p>
            <a:r>
              <a:rPr lang="en-US" altLang="zh-CN" sz="1500" dirty="0"/>
              <a:t>Wireless Standard:</a:t>
            </a:r>
          </a:p>
          <a:p>
            <a:r>
              <a:rPr lang="en-US" altLang="zh-CN" sz="1500" b="0" dirty="0"/>
              <a:t>n: IEEE 802.11n</a:t>
            </a:r>
          </a:p>
          <a:p>
            <a:r>
              <a:rPr lang="en-US" altLang="zh-CN" sz="1500" b="0" dirty="0"/>
              <a:t>ac: IEEE 802.11ac</a:t>
            </a:r>
          </a:p>
        </p:txBody>
      </p:sp>
      <p:sp>
        <p:nvSpPr>
          <p:cNvPr id="22" name="矩形 21"/>
          <p:cNvSpPr/>
          <p:nvPr/>
        </p:nvSpPr>
        <p:spPr>
          <a:xfrm>
            <a:off x="7074984" y="1696968"/>
            <a:ext cx="363776" cy="47705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>
            <a:prstTxWarp prst="textNoShape">
              <a:avLst/>
            </a:prstTxWarp>
          </a:bodyPr>
          <a:lstStyle/>
          <a:p>
            <a:pPr algn="ctr" defTabSz="914218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-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184879" y="1657023"/>
            <a:ext cx="1017917" cy="68733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>
            <a:prstTxWarp prst="textNoShape">
              <a:avLst/>
            </a:prstTxWarp>
          </a:bodyPr>
          <a:lstStyle/>
          <a:p>
            <a:pPr algn="ctr" defTabSz="914218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TextBox 69"/>
          <p:cNvSpPr>
            <a:spLocks noChangeArrowheads="1"/>
          </p:cNvSpPr>
          <p:nvPr/>
        </p:nvSpPr>
        <p:spPr bwMode="auto">
          <a:xfrm>
            <a:off x="497757" y="2413773"/>
            <a:ext cx="2061028" cy="761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91" rIns="68571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defTabSz="1218960">
              <a:spcBef>
                <a:spcPct val="0"/>
              </a:spcBef>
              <a:buNone/>
            </a:pPr>
            <a:r>
              <a:rPr lang="en-US" altLang="zh-CN" sz="15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Brand:</a:t>
            </a:r>
          </a:p>
          <a:p>
            <a:pPr defTabSz="1218960">
              <a:spcBef>
                <a:spcPct val="0"/>
              </a:spcBef>
              <a:buNone/>
            </a:pP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DH-</a:t>
            </a:r>
            <a:r>
              <a:rPr lang="en-US" altLang="zh-CN" sz="1500" dirty="0" err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Dahua</a:t>
            </a: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defTabSz="1218960">
              <a:spcBef>
                <a:spcPct val="0"/>
              </a:spcBef>
              <a:buNone/>
            </a:pP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Null-Oversea neutral</a:t>
            </a:r>
            <a:endParaRPr lang="zh-CN" altLang="en-US" sz="15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7429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69"/>
          <p:cNvSpPr>
            <a:spLocks noChangeArrowheads="1"/>
          </p:cNvSpPr>
          <p:nvPr/>
        </p:nvSpPr>
        <p:spPr bwMode="auto">
          <a:xfrm>
            <a:off x="577418" y="2750158"/>
            <a:ext cx="2061028" cy="761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91" rIns="68571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defTabSz="1218960">
              <a:spcBef>
                <a:spcPct val="0"/>
              </a:spcBef>
              <a:buNone/>
            </a:pPr>
            <a:r>
              <a:rPr lang="en-US" altLang="zh-CN" sz="15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Brand:</a:t>
            </a:r>
          </a:p>
          <a:p>
            <a:pPr defTabSz="1218960">
              <a:spcBef>
                <a:spcPct val="0"/>
              </a:spcBef>
              <a:buNone/>
            </a:pP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DH-</a:t>
            </a:r>
            <a:r>
              <a:rPr lang="en-US" altLang="zh-CN" sz="1500" dirty="0" err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Dahua</a:t>
            </a: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defTabSz="1218960">
              <a:spcBef>
                <a:spcPct val="0"/>
              </a:spcBef>
              <a:buNone/>
            </a:pP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Null-Oversea neutral</a:t>
            </a:r>
            <a:endParaRPr lang="zh-CN" altLang="en-US" sz="15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2" name="TextBox 70"/>
          <p:cNvSpPr>
            <a:spLocks noChangeArrowheads="1"/>
          </p:cNvSpPr>
          <p:nvPr/>
        </p:nvSpPr>
        <p:spPr bwMode="auto">
          <a:xfrm>
            <a:off x="5167140" y="2926506"/>
            <a:ext cx="1104178" cy="761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91" rIns="68571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defTabSz="1218960">
              <a:spcBef>
                <a:spcPct val="0"/>
              </a:spcBef>
              <a:buNone/>
            </a:pPr>
            <a:r>
              <a:rPr lang="en-US" altLang="zh-CN" sz="15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Band:</a:t>
            </a:r>
            <a:endParaRPr lang="zh-CN" altLang="en-US" sz="1500" b="1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defTabSz="1218960">
              <a:spcBef>
                <a:spcPct val="0"/>
              </a:spcBef>
              <a:buNone/>
            </a:pP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2: 2.4GHz</a:t>
            </a:r>
          </a:p>
          <a:p>
            <a:pPr defTabSz="1218960">
              <a:spcBef>
                <a:spcPct val="0"/>
              </a:spcBef>
              <a:buNone/>
            </a:pP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5: 5.8GHz</a:t>
            </a:r>
          </a:p>
        </p:txBody>
      </p:sp>
      <p:sp>
        <p:nvSpPr>
          <p:cNvPr id="43" name="TextBox 72"/>
          <p:cNvSpPr>
            <a:spLocks noChangeArrowheads="1"/>
          </p:cNvSpPr>
          <p:nvPr/>
        </p:nvSpPr>
        <p:spPr bwMode="auto">
          <a:xfrm>
            <a:off x="7608168" y="2845117"/>
            <a:ext cx="1751230" cy="992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91" rIns="68571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defTabSz="1218960">
              <a:spcBef>
                <a:spcPct val="0"/>
              </a:spcBef>
              <a:buNone/>
            </a:pPr>
            <a:r>
              <a:rPr lang="en-US" altLang="zh-CN" sz="15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Wireless Protocol:</a:t>
            </a:r>
          </a:p>
          <a:p>
            <a:pPr defTabSz="1218960">
              <a:spcBef>
                <a:spcPct val="0"/>
              </a:spcBef>
              <a:buNone/>
            </a:pP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N: 802.11n</a:t>
            </a:r>
          </a:p>
          <a:p>
            <a:pPr defTabSz="1218960">
              <a:spcBef>
                <a:spcPct val="0"/>
              </a:spcBef>
              <a:buNone/>
            </a:pP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AC: 802.11ac</a:t>
            </a:r>
          </a:p>
          <a:p>
            <a:pPr defTabSz="1218960">
              <a:spcBef>
                <a:spcPct val="0"/>
              </a:spcBef>
              <a:buNone/>
            </a:pP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AX: 802.11ax </a:t>
            </a:r>
          </a:p>
        </p:txBody>
      </p:sp>
      <p:sp>
        <p:nvSpPr>
          <p:cNvPr id="51" name="TextBox 69"/>
          <p:cNvSpPr>
            <a:spLocks noChangeArrowheads="1"/>
          </p:cNvSpPr>
          <p:nvPr/>
        </p:nvSpPr>
        <p:spPr bwMode="auto">
          <a:xfrm>
            <a:off x="3571068" y="4260094"/>
            <a:ext cx="1629492" cy="761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91" rIns="68571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defTabSz="1218960">
              <a:spcBef>
                <a:spcPct val="0"/>
              </a:spcBef>
              <a:buNone/>
            </a:pPr>
            <a:r>
              <a:rPr lang="en-US" altLang="zh-CN" sz="15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Type:</a:t>
            </a:r>
          </a:p>
          <a:p>
            <a:pPr defTabSz="1218960">
              <a:spcBef>
                <a:spcPct val="0"/>
              </a:spcBef>
              <a:buNone/>
            </a:pP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B: Bridge</a:t>
            </a:r>
          </a:p>
          <a:p>
            <a:pPr defTabSz="1218960">
              <a:spcBef>
                <a:spcPct val="0"/>
              </a:spcBef>
              <a:buNone/>
            </a:pP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BS: Base Station</a:t>
            </a:r>
          </a:p>
        </p:txBody>
      </p:sp>
      <p:sp>
        <p:nvSpPr>
          <p:cNvPr id="94" name="矩形 93"/>
          <p:cNvSpPr/>
          <p:nvPr/>
        </p:nvSpPr>
        <p:spPr bwMode="auto">
          <a:xfrm>
            <a:off x="2393510" y="1375982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>
            <a:prstTxWarp prst="textNoShape">
              <a:avLst/>
            </a:prstTxWarp>
          </a:bodyPr>
          <a:lstStyle/>
          <a:p>
            <a:pPr algn="ctr" defTabSz="914218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7" name="矩形 96"/>
          <p:cNvSpPr/>
          <p:nvPr/>
        </p:nvSpPr>
        <p:spPr bwMode="auto">
          <a:xfrm>
            <a:off x="926326" y="1375982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>
            <a:prstTxWarp prst="textNoShape">
              <a:avLst/>
            </a:prstTxWarp>
          </a:bodyPr>
          <a:lstStyle/>
          <a:p>
            <a:pPr algn="ctr" defTabSz="914218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8" name="矩形 97"/>
          <p:cNvSpPr/>
          <p:nvPr/>
        </p:nvSpPr>
        <p:spPr bwMode="auto">
          <a:xfrm>
            <a:off x="6888167" y="1380923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>
            <a:prstTxWarp prst="textNoShape">
              <a:avLst/>
            </a:prstTxWarp>
          </a:bodyPr>
          <a:lstStyle/>
          <a:p>
            <a:pPr algn="ctr" defTabSz="914218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10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11" name="组合 110"/>
          <p:cNvGrpSpPr/>
          <p:nvPr/>
        </p:nvGrpSpPr>
        <p:grpSpPr>
          <a:xfrm>
            <a:off x="10500233" y="2142918"/>
            <a:ext cx="90000" cy="732840"/>
            <a:chOff x="2686859" y="2857598"/>
            <a:chExt cx="90000" cy="732840"/>
          </a:xfrm>
        </p:grpSpPr>
        <p:cxnSp>
          <p:nvCxnSpPr>
            <p:cNvPr id="112" name="直接连接符 111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3" name="椭圆 112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defTabSz="914218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45" name="矩形 44">
            <a:extLst>
              <a:ext uri="{FF2B5EF4-FFF2-40B4-BE49-F238E27FC236}">
                <a16:creationId xmlns:a16="http://schemas.microsoft.com/office/drawing/2014/main" id="{D3342D9F-4791-418C-AF19-E56D92F2DF19}"/>
              </a:ext>
            </a:extLst>
          </p:cNvPr>
          <p:cNvSpPr/>
          <p:nvPr/>
        </p:nvSpPr>
        <p:spPr bwMode="auto">
          <a:xfrm>
            <a:off x="5200559" y="1375982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>
            <a:prstTxWarp prst="textNoShape">
              <a:avLst/>
            </a:prstTxWarp>
          </a:bodyPr>
          <a:lstStyle/>
          <a:p>
            <a:pPr algn="ctr" defTabSz="914218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66" name="组合 65">
            <a:extLst>
              <a:ext uri="{FF2B5EF4-FFF2-40B4-BE49-F238E27FC236}">
                <a16:creationId xmlns:a16="http://schemas.microsoft.com/office/drawing/2014/main" id="{4ED1E510-0673-4B2D-B93F-0821C936DB84}"/>
              </a:ext>
            </a:extLst>
          </p:cNvPr>
          <p:cNvGrpSpPr/>
          <p:nvPr/>
        </p:nvGrpSpPr>
        <p:grpSpPr>
          <a:xfrm>
            <a:off x="5548948" y="2087543"/>
            <a:ext cx="90000" cy="732840"/>
            <a:chOff x="2686859" y="2857598"/>
            <a:chExt cx="90000" cy="732840"/>
          </a:xfrm>
        </p:grpSpPr>
        <p:cxnSp>
          <p:nvCxnSpPr>
            <p:cNvPr id="67" name="直接连接符 66">
              <a:extLst>
                <a:ext uri="{FF2B5EF4-FFF2-40B4-BE49-F238E27FC236}">
                  <a16:creationId xmlns:a16="http://schemas.microsoft.com/office/drawing/2014/main" id="{5CF3771F-04F3-41FE-95FF-7FBF584CC8DF}"/>
                </a:ext>
              </a:extLst>
            </p:cNvPr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8" name="椭圆 67">
              <a:extLst>
                <a:ext uri="{FF2B5EF4-FFF2-40B4-BE49-F238E27FC236}">
                  <a16:creationId xmlns:a16="http://schemas.microsoft.com/office/drawing/2014/main" id="{B7C6CD7B-2215-4D20-A71A-59E18536AFDF}"/>
                </a:ext>
              </a:extLst>
            </p:cNvPr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defTabSz="914218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96" name="椭圆 95">
            <a:extLst>
              <a:ext uri="{FF2B5EF4-FFF2-40B4-BE49-F238E27FC236}">
                <a16:creationId xmlns:a16="http://schemas.microsoft.com/office/drawing/2014/main" id="{FFBE13B1-80FB-410B-8666-26C63C59FB68}"/>
              </a:ext>
            </a:extLst>
          </p:cNvPr>
          <p:cNvSpPr/>
          <p:nvPr/>
        </p:nvSpPr>
        <p:spPr bwMode="auto">
          <a:xfrm>
            <a:off x="4180733" y="4108982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t" anchorCtr="0" compatLnSpc="1">
            <a:prstTxWarp prst="textNoShape">
              <a:avLst/>
            </a:prstTxWarp>
          </a:bodyPr>
          <a:lstStyle/>
          <a:p>
            <a:pPr defTabSz="914218" fontAlgn="t">
              <a:spcBef>
                <a:spcPct val="0"/>
              </a:spcBef>
              <a:spcAft>
                <a:spcPct val="0"/>
              </a:spcAft>
            </a:pPr>
            <a:endParaRPr lang="zh-CN" altLang="en-US" sz="11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9807166" y="3004075"/>
            <a:ext cx="1606402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8960">
              <a:spcBef>
                <a:spcPct val="0"/>
              </a:spcBef>
            </a:pPr>
            <a:r>
              <a:rPr lang="en-US" altLang="zh-CN" sz="15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Distance:</a:t>
            </a:r>
          </a:p>
          <a:p>
            <a:pPr defTabSz="1218960">
              <a:spcBef>
                <a:spcPct val="0"/>
              </a:spcBef>
            </a:pP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1-100; 1-100km</a:t>
            </a:r>
          </a:p>
          <a:p>
            <a:pPr defTabSz="1218960">
              <a:spcBef>
                <a:spcPct val="0"/>
              </a:spcBef>
            </a:pP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l: Elevator Bridge</a:t>
            </a:r>
          </a:p>
        </p:txBody>
      </p:sp>
      <p:grpSp>
        <p:nvGrpSpPr>
          <p:cNvPr id="69" name="组合 68">
            <a:extLst>
              <a:ext uri="{FF2B5EF4-FFF2-40B4-BE49-F238E27FC236}">
                <a16:creationId xmlns:a16="http://schemas.microsoft.com/office/drawing/2014/main" id="{4ED1E510-0673-4B2D-B93F-0821C936DB84}"/>
              </a:ext>
            </a:extLst>
          </p:cNvPr>
          <p:cNvGrpSpPr/>
          <p:nvPr/>
        </p:nvGrpSpPr>
        <p:grpSpPr>
          <a:xfrm>
            <a:off x="8453893" y="2102187"/>
            <a:ext cx="90000" cy="732840"/>
            <a:chOff x="2686859" y="2857598"/>
            <a:chExt cx="90000" cy="732840"/>
          </a:xfrm>
        </p:grpSpPr>
        <p:cxnSp>
          <p:nvCxnSpPr>
            <p:cNvPr id="72" name="直接连接符 71">
              <a:extLst>
                <a:ext uri="{FF2B5EF4-FFF2-40B4-BE49-F238E27FC236}">
                  <a16:creationId xmlns:a16="http://schemas.microsoft.com/office/drawing/2014/main" id="{5CF3771F-04F3-41FE-95FF-7FBF584CC8DF}"/>
                </a:ext>
              </a:extLst>
            </p:cNvPr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3" name="椭圆 72">
              <a:extLst>
                <a:ext uri="{FF2B5EF4-FFF2-40B4-BE49-F238E27FC236}">
                  <a16:creationId xmlns:a16="http://schemas.microsoft.com/office/drawing/2014/main" id="{B7C6CD7B-2215-4D20-A71A-59E18536AFDF}"/>
                </a:ext>
              </a:extLst>
            </p:cNvPr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defTabSz="914218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31" name="矩形 30"/>
          <p:cNvSpPr/>
          <p:nvPr/>
        </p:nvSpPr>
        <p:spPr bwMode="auto">
          <a:xfrm>
            <a:off x="3796832" y="1375982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>
            <a:prstTxWarp prst="textNoShape">
              <a:avLst/>
            </a:prstTxWarp>
          </a:bodyPr>
          <a:lstStyle/>
          <a:p>
            <a:pPr algn="ctr" defTabSz="914218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2" name="矩形 31"/>
          <p:cNvSpPr/>
          <p:nvPr/>
        </p:nvSpPr>
        <p:spPr bwMode="auto">
          <a:xfrm>
            <a:off x="8058174" y="1375982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>
            <a:prstTxWarp prst="textNoShape">
              <a:avLst/>
            </a:prstTxWarp>
          </a:bodyPr>
          <a:lstStyle/>
          <a:p>
            <a:pPr algn="ctr" defTabSz="914218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1256815" y="2063794"/>
            <a:ext cx="90000" cy="725540"/>
            <a:chOff x="2686859" y="2864898"/>
            <a:chExt cx="90000" cy="725540"/>
          </a:xfrm>
        </p:grpSpPr>
        <p:cxnSp>
          <p:nvCxnSpPr>
            <p:cNvPr id="37" name="直接连接符 36"/>
            <p:cNvCxnSpPr/>
            <p:nvPr/>
          </p:nvCxnSpPr>
          <p:spPr bwMode="auto">
            <a:xfrm>
              <a:off x="2731859" y="28648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8" name="椭圆 37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defTabSz="914218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5" name="矩形 14"/>
          <p:cNvSpPr/>
          <p:nvPr/>
        </p:nvSpPr>
        <p:spPr>
          <a:xfrm>
            <a:off x="6421724" y="4722099"/>
            <a:ext cx="183504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5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Angle of antennas:</a:t>
            </a:r>
            <a:endParaRPr lang="en-US" altLang="zh-CN" sz="1600" dirty="0">
              <a:cs typeface="Segoe UI" pitchFamily="34" charset="0"/>
            </a:endParaRPr>
          </a:p>
          <a:p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10: 10°</a:t>
            </a:r>
          </a:p>
          <a:p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20: 20°</a:t>
            </a:r>
          </a:p>
          <a:p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30: 30°</a:t>
            </a:r>
          </a:p>
          <a:p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60: 60</a:t>
            </a: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°</a:t>
            </a:r>
          </a:p>
        </p:txBody>
      </p: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4ED1E510-0673-4B2D-B93F-0821C936DB84}"/>
              </a:ext>
            </a:extLst>
          </p:cNvPr>
          <p:cNvGrpSpPr/>
          <p:nvPr/>
        </p:nvGrpSpPr>
        <p:grpSpPr>
          <a:xfrm>
            <a:off x="7176023" y="2063794"/>
            <a:ext cx="90000" cy="2577175"/>
            <a:chOff x="2686859" y="1013264"/>
            <a:chExt cx="90000" cy="2577174"/>
          </a:xfrm>
        </p:grpSpPr>
        <p:cxnSp>
          <p:nvCxnSpPr>
            <p:cNvPr id="56" name="直接连接符 55">
              <a:extLst>
                <a:ext uri="{FF2B5EF4-FFF2-40B4-BE49-F238E27FC236}">
                  <a16:creationId xmlns:a16="http://schemas.microsoft.com/office/drawing/2014/main" id="{5CF3771F-04F3-41FE-95FF-7FBF584CC8DF}"/>
                </a:ext>
              </a:extLst>
            </p:cNvPr>
            <p:cNvCxnSpPr/>
            <p:nvPr/>
          </p:nvCxnSpPr>
          <p:spPr bwMode="auto">
            <a:xfrm flipH="1">
              <a:off x="2731859" y="1013264"/>
              <a:ext cx="10938" cy="248717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7" name="椭圆 56">
              <a:extLst>
                <a:ext uri="{FF2B5EF4-FFF2-40B4-BE49-F238E27FC236}">
                  <a16:creationId xmlns:a16="http://schemas.microsoft.com/office/drawing/2014/main" id="{B7C6CD7B-2215-4D20-A71A-59E18536AFDF}"/>
                </a:ext>
              </a:extLst>
            </p:cNvPr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defTabSz="914218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cxnSp>
        <p:nvCxnSpPr>
          <p:cNvPr id="60" name="直接连接符 59"/>
          <p:cNvCxnSpPr>
            <a:cxnSpLocks/>
          </p:cNvCxnSpPr>
          <p:nvPr/>
        </p:nvCxnSpPr>
        <p:spPr bwMode="auto">
          <a:xfrm flipH="1">
            <a:off x="1896649" y="1735982"/>
            <a:ext cx="22489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6" name="矩形 45"/>
          <p:cNvSpPr/>
          <p:nvPr/>
        </p:nvSpPr>
        <p:spPr bwMode="auto">
          <a:xfrm>
            <a:off x="10089105" y="1375982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>
            <a:prstTxWarp prst="textNoShape">
              <a:avLst/>
            </a:prstTxWarp>
          </a:bodyPr>
          <a:lstStyle/>
          <a:p>
            <a:pPr algn="ctr" defTabSz="914218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10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9" name="TextBox 70"/>
          <p:cNvSpPr>
            <a:spLocks noChangeArrowheads="1"/>
          </p:cNvSpPr>
          <p:nvPr/>
        </p:nvSpPr>
        <p:spPr bwMode="auto">
          <a:xfrm>
            <a:off x="2308764" y="3549462"/>
            <a:ext cx="953808" cy="300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91" rIns="68571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defTabSz="1218960">
              <a:spcBef>
                <a:spcPct val="0"/>
              </a:spcBef>
              <a:buNone/>
            </a:pPr>
            <a:r>
              <a:rPr lang="en-US" altLang="zh-CN" sz="15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Wireless</a:t>
            </a:r>
          </a:p>
        </p:txBody>
      </p:sp>
      <p:cxnSp>
        <p:nvCxnSpPr>
          <p:cNvPr id="65" name="直接连接符 64">
            <a:extLst>
              <a:ext uri="{FF2B5EF4-FFF2-40B4-BE49-F238E27FC236}">
                <a16:creationId xmlns:a16="http://schemas.microsoft.com/office/drawing/2014/main" id="{3C71F8E2-3125-460D-88AA-717A2109949E}"/>
              </a:ext>
            </a:extLst>
          </p:cNvPr>
          <p:cNvCxnSpPr/>
          <p:nvPr/>
        </p:nvCxnSpPr>
        <p:spPr bwMode="auto">
          <a:xfrm>
            <a:off x="2787826" y="2081258"/>
            <a:ext cx="0" cy="134926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0" name="椭圆 69">
            <a:extLst>
              <a:ext uri="{FF2B5EF4-FFF2-40B4-BE49-F238E27FC236}">
                <a16:creationId xmlns:a16="http://schemas.microsoft.com/office/drawing/2014/main" id="{FFBE13B1-80FB-410B-8666-26C63C59FB68}"/>
              </a:ext>
            </a:extLst>
          </p:cNvPr>
          <p:cNvSpPr/>
          <p:nvPr/>
        </p:nvSpPr>
        <p:spPr bwMode="auto">
          <a:xfrm>
            <a:off x="2763093" y="3385526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t" anchorCtr="0" compatLnSpc="1">
            <a:prstTxWarp prst="textNoShape">
              <a:avLst/>
            </a:prstTxWarp>
          </a:bodyPr>
          <a:lstStyle/>
          <a:p>
            <a:pPr defTabSz="914218" fontAlgn="t">
              <a:spcBef>
                <a:spcPct val="0"/>
              </a:spcBef>
              <a:spcAft>
                <a:spcPct val="0"/>
              </a:spcAft>
            </a:pPr>
            <a:endParaRPr lang="zh-CN" altLang="en-US" sz="11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7" name="肘形连接符 6"/>
          <p:cNvCxnSpPr>
            <a:cxnSpLocks/>
          </p:cNvCxnSpPr>
          <p:nvPr/>
        </p:nvCxnSpPr>
        <p:spPr>
          <a:xfrm rot="16200000" flipH="1">
            <a:off x="3220345" y="3090438"/>
            <a:ext cx="1990281" cy="3898"/>
          </a:xfrm>
          <a:prstGeom prst="bentConnector3">
            <a:avLst>
              <a:gd name="adj1" fmla="val 50000"/>
            </a:avLst>
          </a:prstGeom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>
            <a:extLst>
              <a:ext uri="{FF2B5EF4-FFF2-40B4-BE49-F238E27FC236}">
                <a16:creationId xmlns:a16="http://schemas.microsoft.com/office/drawing/2014/main" id="{14BD3E6E-FD9F-4342-A986-7DA71E76AC85}"/>
              </a:ext>
            </a:extLst>
          </p:cNvPr>
          <p:cNvCxnSpPr>
            <a:cxnSpLocks/>
          </p:cNvCxnSpPr>
          <p:nvPr/>
        </p:nvCxnSpPr>
        <p:spPr bwMode="auto">
          <a:xfrm flipH="1">
            <a:off x="6309276" y="1782864"/>
            <a:ext cx="22489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直接连接符 62">
            <a:extLst>
              <a:ext uri="{FF2B5EF4-FFF2-40B4-BE49-F238E27FC236}">
                <a16:creationId xmlns:a16="http://schemas.microsoft.com/office/drawing/2014/main" id="{8A7956DA-016B-4458-A67D-632FDC5C7E69}"/>
              </a:ext>
            </a:extLst>
          </p:cNvPr>
          <p:cNvCxnSpPr>
            <a:cxnSpLocks/>
          </p:cNvCxnSpPr>
          <p:nvPr/>
        </p:nvCxnSpPr>
        <p:spPr bwMode="auto">
          <a:xfrm flipH="1">
            <a:off x="9375272" y="1735982"/>
            <a:ext cx="22489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4" name="标题 2"/>
          <p:cNvSpPr txBox="1">
            <a:spLocks/>
          </p:cNvSpPr>
          <p:nvPr/>
        </p:nvSpPr>
        <p:spPr>
          <a:xfrm>
            <a:off x="843855" y="348445"/>
            <a:ext cx="11279716" cy="868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HK">
                <a:sym typeface="+mn-lt"/>
              </a:rPr>
              <a:t>Wireless Bridge(new)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0663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69"/>
          <p:cNvSpPr>
            <a:spLocks noChangeArrowheads="1"/>
          </p:cNvSpPr>
          <p:nvPr/>
        </p:nvSpPr>
        <p:spPr bwMode="auto">
          <a:xfrm>
            <a:off x="577418" y="2750158"/>
            <a:ext cx="2061028" cy="761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91" rIns="68571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defTabSz="1218960">
              <a:spcBef>
                <a:spcPct val="0"/>
              </a:spcBef>
              <a:buNone/>
            </a:pPr>
            <a:r>
              <a:rPr lang="en-US" altLang="zh-CN" sz="15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Brand:</a:t>
            </a:r>
          </a:p>
          <a:p>
            <a:pPr defTabSz="1218960">
              <a:spcBef>
                <a:spcPct val="0"/>
              </a:spcBef>
              <a:buNone/>
            </a:pP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DH-</a:t>
            </a:r>
            <a:r>
              <a:rPr lang="en-US" altLang="zh-CN" sz="1500" dirty="0" err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Dahua</a:t>
            </a: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defTabSz="1218960">
              <a:spcBef>
                <a:spcPct val="0"/>
              </a:spcBef>
              <a:buNone/>
            </a:pP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Null-Oversea neutral</a:t>
            </a:r>
            <a:endParaRPr lang="zh-CN" altLang="en-US" sz="15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2" name="TextBox 70"/>
          <p:cNvSpPr>
            <a:spLocks noChangeArrowheads="1"/>
          </p:cNvSpPr>
          <p:nvPr/>
        </p:nvSpPr>
        <p:spPr bwMode="auto">
          <a:xfrm>
            <a:off x="5382461" y="2942674"/>
            <a:ext cx="1104178" cy="992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91" rIns="68571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defTabSz="1218960">
              <a:spcBef>
                <a:spcPct val="0"/>
              </a:spcBef>
              <a:buNone/>
            </a:pPr>
            <a:r>
              <a:rPr lang="en-US" altLang="zh-CN" sz="15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Stream:</a:t>
            </a:r>
            <a:endParaRPr lang="zh-CN" altLang="en-US" sz="1500" b="1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defTabSz="1218960">
              <a:spcBef>
                <a:spcPct val="0"/>
              </a:spcBef>
              <a:buNone/>
            </a:pP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2: 2x2</a:t>
            </a:r>
          </a:p>
          <a:p>
            <a:pPr defTabSz="1218960">
              <a:spcBef>
                <a:spcPct val="0"/>
              </a:spcBef>
              <a:buNone/>
            </a:pP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3: 3x3</a:t>
            </a:r>
          </a:p>
          <a:p>
            <a:pPr defTabSz="1218960">
              <a:spcBef>
                <a:spcPct val="0"/>
              </a:spcBef>
              <a:buNone/>
            </a:pP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4: 4x4</a:t>
            </a:r>
          </a:p>
        </p:txBody>
      </p:sp>
      <p:sp>
        <p:nvSpPr>
          <p:cNvPr id="51" name="TextBox 69"/>
          <p:cNvSpPr>
            <a:spLocks noChangeArrowheads="1"/>
          </p:cNvSpPr>
          <p:nvPr/>
        </p:nvSpPr>
        <p:spPr bwMode="auto">
          <a:xfrm>
            <a:off x="3584739" y="4315261"/>
            <a:ext cx="2022881" cy="992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91" rIns="68571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defTabSz="1218960">
              <a:spcBef>
                <a:spcPct val="0"/>
              </a:spcBef>
              <a:buNone/>
            </a:pPr>
            <a:r>
              <a:rPr lang="en-US" altLang="zh-CN" sz="15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Wi-Fi Generation:</a:t>
            </a:r>
          </a:p>
          <a:p>
            <a:pPr defTabSz="1218960">
              <a:spcBef>
                <a:spcPct val="0"/>
              </a:spcBef>
              <a:buNone/>
            </a:pP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4: Wi-Fi 4, 802.11n</a:t>
            </a:r>
          </a:p>
          <a:p>
            <a:pPr defTabSz="1218960">
              <a:spcBef>
                <a:spcPct val="0"/>
              </a:spcBef>
              <a:buNone/>
            </a:pP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5: Wi-Fi 5, 802.11ac</a:t>
            </a:r>
          </a:p>
          <a:p>
            <a:pPr defTabSz="1218960">
              <a:spcBef>
                <a:spcPct val="0"/>
              </a:spcBef>
              <a:buNone/>
            </a:pP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6: Wi-Fi 6, 802.11ax</a:t>
            </a:r>
          </a:p>
        </p:txBody>
      </p:sp>
      <p:sp>
        <p:nvSpPr>
          <p:cNvPr id="94" name="矩形 93"/>
          <p:cNvSpPr/>
          <p:nvPr/>
        </p:nvSpPr>
        <p:spPr bwMode="auto">
          <a:xfrm>
            <a:off x="2393509" y="1375982"/>
            <a:ext cx="993813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>
            <a:prstTxWarp prst="textNoShape">
              <a:avLst/>
            </a:prstTxWarp>
          </a:bodyPr>
          <a:lstStyle/>
          <a:p>
            <a:pPr algn="ctr" defTabSz="914218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EAP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7" name="矩形 96"/>
          <p:cNvSpPr/>
          <p:nvPr/>
        </p:nvSpPr>
        <p:spPr bwMode="auto">
          <a:xfrm>
            <a:off x="926326" y="1375982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>
            <a:prstTxWarp prst="textNoShape">
              <a:avLst/>
            </a:prstTxWarp>
          </a:bodyPr>
          <a:lstStyle/>
          <a:p>
            <a:pPr algn="ctr" defTabSz="914218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8" name="矩形 97"/>
          <p:cNvSpPr/>
          <p:nvPr/>
        </p:nvSpPr>
        <p:spPr bwMode="auto">
          <a:xfrm>
            <a:off x="6723406" y="1375982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>
            <a:prstTxWarp prst="textNoShape">
              <a:avLst/>
            </a:prstTxWarp>
          </a:bodyPr>
          <a:lstStyle/>
          <a:p>
            <a:pPr algn="ctr" defTabSz="914218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15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11" name="组合 110"/>
          <p:cNvGrpSpPr/>
          <p:nvPr/>
        </p:nvGrpSpPr>
        <p:grpSpPr>
          <a:xfrm>
            <a:off x="9080037" y="2142918"/>
            <a:ext cx="90000" cy="732840"/>
            <a:chOff x="2686859" y="2857598"/>
            <a:chExt cx="90000" cy="732840"/>
          </a:xfrm>
        </p:grpSpPr>
        <p:cxnSp>
          <p:nvCxnSpPr>
            <p:cNvPr id="112" name="直接连接符 111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3" name="椭圆 112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defTabSz="914218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45" name="矩形 44">
            <a:extLst>
              <a:ext uri="{FF2B5EF4-FFF2-40B4-BE49-F238E27FC236}">
                <a16:creationId xmlns:a16="http://schemas.microsoft.com/office/drawing/2014/main" id="{D3342D9F-4791-418C-AF19-E56D92F2DF19}"/>
              </a:ext>
            </a:extLst>
          </p:cNvPr>
          <p:cNvSpPr/>
          <p:nvPr/>
        </p:nvSpPr>
        <p:spPr bwMode="auto">
          <a:xfrm>
            <a:off x="5415880" y="1384421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>
            <a:prstTxWarp prst="textNoShape">
              <a:avLst/>
            </a:prstTxWarp>
          </a:bodyPr>
          <a:lstStyle/>
          <a:p>
            <a:pPr algn="ctr" defTabSz="914218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66" name="组合 65">
            <a:extLst>
              <a:ext uri="{FF2B5EF4-FFF2-40B4-BE49-F238E27FC236}">
                <a16:creationId xmlns:a16="http://schemas.microsoft.com/office/drawing/2014/main" id="{4ED1E510-0673-4B2D-B93F-0821C936DB84}"/>
              </a:ext>
            </a:extLst>
          </p:cNvPr>
          <p:cNvGrpSpPr/>
          <p:nvPr/>
        </p:nvGrpSpPr>
        <p:grpSpPr>
          <a:xfrm>
            <a:off x="5764269" y="2095982"/>
            <a:ext cx="90000" cy="732840"/>
            <a:chOff x="2686859" y="2857598"/>
            <a:chExt cx="90000" cy="732840"/>
          </a:xfrm>
        </p:grpSpPr>
        <p:cxnSp>
          <p:nvCxnSpPr>
            <p:cNvPr id="67" name="直接连接符 66">
              <a:extLst>
                <a:ext uri="{FF2B5EF4-FFF2-40B4-BE49-F238E27FC236}">
                  <a16:creationId xmlns:a16="http://schemas.microsoft.com/office/drawing/2014/main" id="{5CF3771F-04F3-41FE-95FF-7FBF584CC8DF}"/>
                </a:ext>
              </a:extLst>
            </p:cNvPr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8" name="椭圆 67">
              <a:extLst>
                <a:ext uri="{FF2B5EF4-FFF2-40B4-BE49-F238E27FC236}">
                  <a16:creationId xmlns:a16="http://schemas.microsoft.com/office/drawing/2014/main" id="{B7C6CD7B-2215-4D20-A71A-59E18536AFDF}"/>
                </a:ext>
              </a:extLst>
            </p:cNvPr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defTabSz="914218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96" name="椭圆 95">
            <a:extLst>
              <a:ext uri="{FF2B5EF4-FFF2-40B4-BE49-F238E27FC236}">
                <a16:creationId xmlns:a16="http://schemas.microsoft.com/office/drawing/2014/main" id="{FFBE13B1-80FB-410B-8666-26C63C59FB68}"/>
              </a:ext>
            </a:extLst>
          </p:cNvPr>
          <p:cNvSpPr/>
          <p:nvPr/>
        </p:nvSpPr>
        <p:spPr bwMode="auto">
          <a:xfrm>
            <a:off x="4396054" y="4117421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t" anchorCtr="0" compatLnSpc="1">
            <a:prstTxWarp prst="textNoShape">
              <a:avLst/>
            </a:prstTxWarp>
          </a:bodyPr>
          <a:lstStyle/>
          <a:p>
            <a:pPr defTabSz="914218" fontAlgn="t">
              <a:spcBef>
                <a:spcPct val="0"/>
              </a:spcBef>
              <a:spcAft>
                <a:spcPct val="0"/>
              </a:spcAft>
            </a:pPr>
            <a:endParaRPr lang="zh-CN" altLang="en-US" sz="11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386970" y="3004075"/>
            <a:ext cx="2265685" cy="12464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8960">
              <a:spcBef>
                <a:spcPct val="0"/>
              </a:spcBef>
            </a:pPr>
            <a:r>
              <a:rPr lang="en-US" altLang="zh-CN" sz="15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Method of Installation:</a:t>
            </a:r>
          </a:p>
          <a:p>
            <a:pPr defTabSz="1218960">
              <a:spcBef>
                <a:spcPct val="0"/>
              </a:spcBef>
            </a:pP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C: Celling</a:t>
            </a:r>
          </a:p>
          <a:p>
            <a:pPr defTabSz="1218960">
              <a:spcBef>
                <a:spcPct val="0"/>
              </a:spcBef>
            </a:pP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W: In-wall</a:t>
            </a:r>
          </a:p>
          <a:p>
            <a:pPr defTabSz="1218960">
              <a:spcBef>
                <a:spcPct val="0"/>
              </a:spcBef>
            </a:pP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D: Desktop</a:t>
            </a:r>
          </a:p>
          <a:p>
            <a:pPr defTabSz="1218960">
              <a:spcBef>
                <a:spcPct val="0"/>
              </a:spcBef>
            </a:pP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O: Outdoor</a:t>
            </a:r>
          </a:p>
        </p:txBody>
      </p:sp>
      <p:sp>
        <p:nvSpPr>
          <p:cNvPr id="31" name="矩形 30"/>
          <p:cNvSpPr/>
          <p:nvPr/>
        </p:nvSpPr>
        <p:spPr bwMode="auto">
          <a:xfrm>
            <a:off x="4012153" y="1384421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>
            <a:prstTxWarp prst="textNoShape">
              <a:avLst/>
            </a:prstTxWarp>
          </a:bodyPr>
          <a:lstStyle/>
          <a:p>
            <a:pPr algn="ctr" defTabSz="914218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6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1256815" y="2063794"/>
            <a:ext cx="90000" cy="725540"/>
            <a:chOff x="2686859" y="2864898"/>
            <a:chExt cx="90000" cy="725540"/>
          </a:xfrm>
        </p:grpSpPr>
        <p:cxnSp>
          <p:nvCxnSpPr>
            <p:cNvPr id="37" name="直接连接符 36"/>
            <p:cNvCxnSpPr/>
            <p:nvPr/>
          </p:nvCxnSpPr>
          <p:spPr bwMode="auto">
            <a:xfrm>
              <a:off x="2731859" y="28648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8" name="椭圆 37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defTabSz="914218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5" name="矩形 14"/>
          <p:cNvSpPr/>
          <p:nvPr/>
        </p:nvSpPr>
        <p:spPr>
          <a:xfrm>
            <a:off x="6287299" y="3812954"/>
            <a:ext cx="191123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5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AWA:</a:t>
            </a:r>
          </a:p>
          <a:p>
            <a:r>
              <a:rPr lang="en-US" altLang="zh-CN" sz="15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Uplink Speed</a:t>
            </a:r>
            <a:r>
              <a:rPr lang="en-US" altLang="zh-CN" sz="15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:</a:t>
            </a:r>
          </a:p>
          <a:p>
            <a:pPr defTabSz="1218960">
              <a:spcBef>
                <a:spcPct val="0"/>
              </a:spcBef>
            </a:pP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10: 100Mbps</a:t>
            </a:r>
          </a:p>
          <a:p>
            <a:pPr defTabSz="1218960">
              <a:spcBef>
                <a:spcPct val="0"/>
              </a:spcBef>
            </a:pP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20: 1000Mbps</a:t>
            </a:r>
          </a:p>
          <a:p>
            <a:pPr defTabSz="1218960">
              <a:spcBef>
                <a:spcPct val="0"/>
              </a:spcBef>
            </a:pP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30: 2.5Gbps</a:t>
            </a:r>
          </a:p>
          <a:p>
            <a:r>
              <a:rPr lang="en-US" altLang="zh-CN" sz="15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EAP&amp;WAP:</a:t>
            </a:r>
          </a:p>
          <a:p>
            <a:r>
              <a:rPr lang="en-US" altLang="zh-CN" sz="15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Speed:</a:t>
            </a:r>
            <a:endParaRPr lang="en-US" altLang="zh-CN" sz="1600" dirty="0">
              <a:cs typeface="Segoe UI" pitchFamily="34" charset="0"/>
            </a:endParaRPr>
          </a:p>
          <a:p>
            <a:pPr defTabSz="1218960">
              <a:spcBef>
                <a:spcPct val="0"/>
              </a:spcBef>
              <a:buNone/>
            </a:pP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12: 1200Mbps</a:t>
            </a:r>
          </a:p>
          <a:p>
            <a:pPr defTabSz="1218960">
              <a:spcBef>
                <a:spcPct val="0"/>
              </a:spcBef>
              <a:buNone/>
            </a:pP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15: 1500Mbps</a:t>
            </a:r>
          </a:p>
          <a:p>
            <a:pPr defTabSz="1218960">
              <a:spcBef>
                <a:spcPct val="0"/>
              </a:spcBef>
              <a:buNone/>
            </a:pP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18: 1800Mbps</a:t>
            </a:r>
          </a:p>
          <a:p>
            <a:pPr defTabSz="1218960">
              <a:spcBef>
                <a:spcPct val="0"/>
              </a:spcBef>
              <a:buNone/>
            </a:pP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30: 3000Mbps</a:t>
            </a:r>
          </a:p>
          <a:p>
            <a:pPr defTabSz="1218960">
              <a:spcBef>
                <a:spcPct val="0"/>
              </a:spcBef>
              <a:buNone/>
            </a:pP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60: 6000Mbps</a:t>
            </a:r>
          </a:p>
        </p:txBody>
      </p:sp>
      <p:cxnSp>
        <p:nvCxnSpPr>
          <p:cNvPr id="56" name="直接连接符 55">
            <a:extLst>
              <a:ext uri="{FF2B5EF4-FFF2-40B4-BE49-F238E27FC236}">
                <a16:creationId xmlns:a16="http://schemas.microsoft.com/office/drawing/2014/main" id="{5CF3771F-04F3-41FE-95FF-7FBF584CC8DF}"/>
              </a:ext>
            </a:extLst>
          </p:cNvPr>
          <p:cNvCxnSpPr/>
          <p:nvPr/>
        </p:nvCxnSpPr>
        <p:spPr bwMode="auto">
          <a:xfrm flipH="1">
            <a:off x="7116805" y="2063794"/>
            <a:ext cx="16788" cy="168807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直接连接符 59"/>
          <p:cNvCxnSpPr>
            <a:cxnSpLocks/>
          </p:cNvCxnSpPr>
          <p:nvPr/>
        </p:nvCxnSpPr>
        <p:spPr bwMode="auto">
          <a:xfrm flipH="1">
            <a:off x="1896649" y="1735982"/>
            <a:ext cx="22489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6" name="矩形 45"/>
          <p:cNvSpPr/>
          <p:nvPr/>
        </p:nvSpPr>
        <p:spPr bwMode="auto">
          <a:xfrm>
            <a:off x="8668909" y="1375982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>
            <a:prstTxWarp prst="textNoShape">
              <a:avLst/>
            </a:prstTxWarp>
          </a:bodyPr>
          <a:lstStyle/>
          <a:p>
            <a:pPr algn="ctr" defTabSz="914218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9" name="TextBox 70"/>
          <p:cNvSpPr>
            <a:spLocks noChangeArrowheads="1"/>
          </p:cNvSpPr>
          <p:nvPr/>
        </p:nvSpPr>
        <p:spPr bwMode="auto">
          <a:xfrm>
            <a:off x="2308763" y="3549462"/>
            <a:ext cx="1681405" cy="992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91" rIns="68571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defTabSz="1218960">
              <a:spcBef>
                <a:spcPct val="0"/>
              </a:spcBef>
              <a:buNone/>
            </a:pPr>
            <a:r>
              <a:rPr lang="en-US" altLang="zh-CN" sz="15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Series:</a:t>
            </a:r>
          </a:p>
          <a:p>
            <a:pPr defTabSz="1218960">
              <a:spcBef>
                <a:spcPct val="0"/>
              </a:spcBef>
              <a:buNone/>
            </a:pP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AWA: AWA</a:t>
            </a:r>
          </a:p>
          <a:p>
            <a:pPr defTabSz="1218960">
              <a:spcBef>
                <a:spcPct val="0"/>
              </a:spcBef>
              <a:buNone/>
            </a:pP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EAP: EAP</a:t>
            </a:r>
            <a:endParaRPr lang="en-US" altLang="zh-CN" sz="1500" b="1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defTabSz="1218960">
              <a:spcBef>
                <a:spcPct val="0"/>
              </a:spcBef>
              <a:buNone/>
            </a:pP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WAP: WAP</a:t>
            </a:r>
          </a:p>
        </p:txBody>
      </p:sp>
      <p:cxnSp>
        <p:nvCxnSpPr>
          <p:cNvPr id="65" name="直接连接符 64">
            <a:extLst>
              <a:ext uri="{FF2B5EF4-FFF2-40B4-BE49-F238E27FC236}">
                <a16:creationId xmlns:a16="http://schemas.microsoft.com/office/drawing/2014/main" id="{3C71F8E2-3125-460D-88AA-717A2109949E}"/>
              </a:ext>
            </a:extLst>
          </p:cNvPr>
          <p:cNvCxnSpPr/>
          <p:nvPr/>
        </p:nvCxnSpPr>
        <p:spPr bwMode="auto">
          <a:xfrm>
            <a:off x="2834219" y="2095982"/>
            <a:ext cx="0" cy="134926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0" name="椭圆 69">
            <a:extLst>
              <a:ext uri="{FF2B5EF4-FFF2-40B4-BE49-F238E27FC236}">
                <a16:creationId xmlns:a16="http://schemas.microsoft.com/office/drawing/2014/main" id="{FFBE13B1-80FB-410B-8666-26C63C59FB68}"/>
              </a:ext>
            </a:extLst>
          </p:cNvPr>
          <p:cNvSpPr/>
          <p:nvPr/>
        </p:nvSpPr>
        <p:spPr bwMode="auto">
          <a:xfrm>
            <a:off x="2763093" y="3385526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t" anchorCtr="0" compatLnSpc="1">
            <a:prstTxWarp prst="textNoShape">
              <a:avLst/>
            </a:prstTxWarp>
          </a:bodyPr>
          <a:lstStyle/>
          <a:p>
            <a:pPr defTabSz="914218" fontAlgn="t">
              <a:spcBef>
                <a:spcPct val="0"/>
              </a:spcBef>
              <a:spcAft>
                <a:spcPct val="0"/>
              </a:spcAft>
            </a:pPr>
            <a:endParaRPr lang="zh-CN" altLang="en-US" sz="11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7" name="肘形连接符 6"/>
          <p:cNvCxnSpPr>
            <a:cxnSpLocks/>
          </p:cNvCxnSpPr>
          <p:nvPr/>
        </p:nvCxnSpPr>
        <p:spPr>
          <a:xfrm rot="16200000" flipH="1">
            <a:off x="3435666" y="3098877"/>
            <a:ext cx="1990281" cy="3898"/>
          </a:xfrm>
          <a:prstGeom prst="bentConnector3">
            <a:avLst>
              <a:gd name="adj1" fmla="val 50000"/>
            </a:avLst>
          </a:prstGeom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>
            <a:extLst>
              <a:ext uri="{FF2B5EF4-FFF2-40B4-BE49-F238E27FC236}">
                <a16:creationId xmlns:a16="http://schemas.microsoft.com/office/drawing/2014/main" id="{8A7956DA-016B-4458-A67D-632FDC5C7E69}"/>
              </a:ext>
            </a:extLst>
          </p:cNvPr>
          <p:cNvCxnSpPr>
            <a:cxnSpLocks/>
          </p:cNvCxnSpPr>
          <p:nvPr/>
        </p:nvCxnSpPr>
        <p:spPr bwMode="auto">
          <a:xfrm flipH="1">
            <a:off x="7955076" y="1735982"/>
            <a:ext cx="22489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4" name="标题 2"/>
          <p:cNvSpPr txBox="1">
            <a:spLocks/>
          </p:cNvSpPr>
          <p:nvPr/>
        </p:nvSpPr>
        <p:spPr>
          <a:xfrm>
            <a:off x="843855" y="348445"/>
            <a:ext cx="11279716" cy="868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ym typeface="+mn-lt"/>
              </a:rPr>
              <a:t>AP</a:t>
            </a:r>
            <a:endParaRPr lang="en-US" dirty="0"/>
          </a:p>
        </p:txBody>
      </p:sp>
      <p:sp>
        <p:nvSpPr>
          <p:cNvPr id="33" name="椭圆 32">
            <a:extLst>
              <a:ext uri="{FF2B5EF4-FFF2-40B4-BE49-F238E27FC236}">
                <a16:creationId xmlns:a16="http://schemas.microsoft.com/office/drawing/2014/main" id="{B7C6CD7B-2215-4D20-A71A-59E18536AFDF}"/>
              </a:ext>
            </a:extLst>
          </p:cNvPr>
          <p:cNvSpPr/>
          <p:nvPr/>
        </p:nvSpPr>
        <p:spPr bwMode="auto">
          <a:xfrm>
            <a:off x="7069607" y="3726112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t" anchorCtr="0" compatLnSpc="1">
            <a:prstTxWarp prst="textNoShape">
              <a:avLst/>
            </a:prstTxWarp>
          </a:bodyPr>
          <a:lstStyle/>
          <a:p>
            <a:pPr defTabSz="914218" fontAlgn="t">
              <a:spcBef>
                <a:spcPct val="0"/>
              </a:spcBef>
              <a:spcAft>
                <a:spcPct val="0"/>
              </a:spcAft>
            </a:pPr>
            <a:endParaRPr lang="zh-CN" altLang="en-US" sz="11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517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Box 30"/>
          <p:cNvSpPr txBox="1">
            <a:spLocks noChangeArrowheads="1"/>
          </p:cNvSpPr>
          <p:nvPr/>
        </p:nvSpPr>
        <p:spPr bwMode="auto">
          <a:xfrm>
            <a:off x="4596806" y="3899448"/>
            <a:ext cx="1624171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9pPr>
          </a:lstStyle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Generation:</a:t>
            </a:r>
            <a:endParaRPr kumimoji="0" lang="it-IT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t-IT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 = AI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7" name="TextBox 33"/>
          <p:cNvSpPr txBox="1"/>
          <p:nvPr/>
        </p:nvSpPr>
        <p:spPr>
          <a:xfrm>
            <a:off x="734940" y="3006674"/>
            <a:ext cx="1838813" cy="44089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Camera</a:t>
            </a: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Type</a:t>
            </a:r>
            <a:endParaRPr kumimoji="0" lang="en-US" altLang="zh-CN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MFW: Dual-Channel Bullet</a:t>
            </a:r>
          </a:p>
        </p:txBody>
      </p:sp>
      <p:sp>
        <p:nvSpPr>
          <p:cNvPr id="18" name="矩形 17"/>
          <p:cNvSpPr/>
          <p:nvPr/>
        </p:nvSpPr>
        <p:spPr bwMode="auto">
          <a:xfrm>
            <a:off x="5002471" y="1373803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8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矩形 18"/>
          <p:cNvSpPr/>
          <p:nvPr/>
        </p:nvSpPr>
        <p:spPr bwMode="auto">
          <a:xfrm>
            <a:off x="5872932" y="1373803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7" name="矩形 46"/>
          <p:cNvSpPr/>
          <p:nvPr/>
        </p:nvSpPr>
        <p:spPr bwMode="auto">
          <a:xfrm>
            <a:off x="6743393" y="1373803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9" name="矩形 48"/>
          <p:cNvSpPr/>
          <p:nvPr/>
        </p:nvSpPr>
        <p:spPr bwMode="auto">
          <a:xfrm>
            <a:off x="9855484" y="1373803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T47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0" name="矩形 49"/>
          <p:cNvSpPr/>
          <p:nvPr/>
        </p:nvSpPr>
        <p:spPr bwMode="auto">
          <a:xfrm>
            <a:off x="7613856" y="1373803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K1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xtBox 69"/>
          <p:cNvSpPr>
            <a:spLocks noChangeArrowheads="1"/>
          </p:cNvSpPr>
          <p:nvPr/>
        </p:nvSpPr>
        <p:spPr bwMode="auto">
          <a:xfrm>
            <a:off x="624060" y="2604655"/>
            <a:ext cx="758232" cy="438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Brand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: Dahua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  <a:sym typeface="文泉驿微米黑" charset="-122"/>
            </a:endParaRPr>
          </a:p>
        </p:txBody>
      </p:sp>
      <p:sp>
        <p:nvSpPr>
          <p:cNvPr id="15" name="矩形 14"/>
          <p:cNvSpPr/>
          <p:nvPr/>
        </p:nvSpPr>
        <p:spPr bwMode="auto">
          <a:xfrm>
            <a:off x="596309" y="1373803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16" name="矩形 15"/>
          <p:cNvSpPr/>
          <p:nvPr/>
        </p:nvSpPr>
        <p:spPr bwMode="auto">
          <a:xfrm>
            <a:off x="2573754" y="1363887"/>
            <a:ext cx="1407795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MFW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1" name="直接连接符 20"/>
          <p:cNvCxnSpPr/>
          <p:nvPr/>
        </p:nvCxnSpPr>
        <p:spPr bwMode="auto">
          <a:xfrm flipV="1">
            <a:off x="1398450" y="1700809"/>
            <a:ext cx="222704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矩形 12"/>
          <p:cNvSpPr/>
          <p:nvPr/>
        </p:nvSpPr>
        <p:spPr bwMode="auto">
          <a:xfrm>
            <a:off x="1703293" y="1373803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IPC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5" name="椭圆 54"/>
          <p:cNvSpPr/>
          <p:nvPr/>
        </p:nvSpPr>
        <p:spPr bwMode="auto">
          <a:xfrm flipH="1">
            <a:off x="1985488" y="3076918"/>
            <a:ext cx="131633" cy="117857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17" name="矩形 16"/>
          <p:cNvSpPr/>
          <p:nvPr/>
        </p:nvSpPr>
        <p:spPr bwMode="auto">
          <a:xfrm>
            <a:off x="4132010" y="1373803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7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6" name="椭圆 25"/>
          <p:cNvSpPr/>
          <p:nvPr/>
        </p:nvSpPr>
        <p:spPr bwMode="auto">
          <a:xfrm>
            <a:off x="3588998" y="3295164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cxnSp>
        <p:nvCxnSpPr>
          <p:cNvPr id="86" name="直接连接符 85"/>
          <p:cNvCxnSpPr/>
          <p:nvPr/>
        </p:nvCxnSpPr>
        <p:spPr bwMode="auto">
          <a:xfrm flipV="1">
            <a:off x="9550642" y="1796818"/>
            <a:ext cx="222704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3" name="肘形连接符 141"/>
          <p:cNvCxnSpPr/>
          <p:nvPr/>
        </p:nvCxnSpPr>
        <p:spPr bwMode="auto">
          <a:xfrm rot="5400000">
            <a:off x="4632236" y="2459850"/>
            <a:ext cx="1841317" cy="1077679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6" name="肘形连接符 141"/>
          <p:cNvCxnSpPr/>
          <p:nvPr/>
        </p:nvCxnSpPr>
        <p:spPr bwMode="auto">
          <a:xfrm rot="5400000">
            <a:off x="5201768" y="2718670"/>
            <a:ext cx="2362027" cy="1152402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1" name="矩形 50"/>
          <p:cNvSpPr/>
          <p:nvPr/>
        </p:nvSpPr>
        <p:spPr bwMode="auto">
          <a:xfrm>
            <a:off x="8720793" y="1373803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Z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2" name="TextBox 22"/>
          <p:cNvSpPr txBox="1">
            <a:spLocks noChangeArrowheads="1"/>
          </p:cNvSpPr>
          <p:nvPr/>
        </p:nvSpPr>
        <p:spPr bwMode="auto">
          <a:xfrm>
            <a:off x="1367273" y="2522920"/>
            <a:ext cx="1370696" cy="2769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9pPr>
          </a:lstStyle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IPC: Network </a:t>
            </a:r>
          </a:p>
        </p:txBody>
      </p:sp>
      <p:cxnSp>
        <p:nvCxnSpPr>
          <p:cNvPr id="58" name="直接连接符 57"/>
          <p:cNvCxnSpPr/>
          <p:nvPr/>
        </p:nvCxnSpPr>
        <p:spPr bwMode="auto">
          <a:xfrm flipH="1">
            <a:off x="2030679" y="2093803"/>
            <a:ext cx="4909" cy="35957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直接连接符 58"/>
          <p:cNvCxnSpPr/>
          <p:nvPr/>
        </p:nvCxnSpPr>
        <p:spPr bwMode="auto">
          <a:xfrm>
            <a:off x="947072" y="2113856"/>
            <a:ext cx="0" cy="38364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0" name="椭圆 59"/>
          <p:cNvSpPr/>
          <p:nvPr/>
        </p:nvSpPr>
        <p:spPr bwMode="auto">
          <a:xfrm>
            <a:off x="1984494" y="2408376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72" name="椭圆 71"/>
          <p:cNvSpPr/>
          <p:nvPr/>
        </p:nvSpPr>
        <p:spPr bwMode="auto">
          <a:xfrm>
            <a:off x="907389" y="2468893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cxnSp>
        <p:nvCxnSpPr>
          <p:cNvPr id="76" name="肘形连接符 144"/>
          <p:cNvCxnSpPr>
            <a:endCxn id="55" idx="2"/>
          </p:cNvCxnSpPr>
          <p:nvPr/>
        </p:nvCxnSpPr>
        <p:spPr bwMode="auto">
          <a:xfrm rot="10800000" flipV="1">
            <a:off x="2117121" y="2083885"/>
            <a:ext cx="1256896" cy="1051961"/>
          </a:xfrm>
          <a:prstGeom prst="bentConnector3">
            <a:avLst>
              <a:gd name="adj1" fmla="val 11053"/>
            </a:avLst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1" name="TextBox 66"/>
          <p:cNvSpPr txBox="1">
            <a:spLocks noChangeArrowheads="1"/>
          </p:cNvSpPr>
          <p:nvPr/>
        </p:nvSpPr>
        <p:spPr bwMode="auto">
          <a:xfrm>
            <a:off x="2745568" y="3287662"/>
            <a:ext cx="236892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9pPr>
          </a:lstStyle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Platform</a:t>
            </a: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194BA5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7: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WizMind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7 Series</a:t>
            </a:r>
          </a:p>
        </p:txBody>
      </p:sp>
      <p:sp>
        <p:nvSpPr>
          <p:cNvPr id="83" name="TextBox 50"/>
          <p:cNvSpPr txBox="1"/>
          <p:nvPr/>
        </p:nvSpPr>
        <p:spPr>
          <a:xfrm>
            <a:off x="1728565" y="4117276"/>
            <a:ext cx="22836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9pPr>
          </a:lstStyle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First Channel Resolution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4:4Mega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8:8Mega</a:t>
            </a:r>
          </a:p>
        </p:txBody>
      </p:sp>
      <p:sp>
        <p:nvSpPr>
          <p:cNvPr id="91" name="椭圆 90"/>
          <p:cNvSpPr/>
          <p:nvPr/>
        </p:nvSpPr>
        <p:spPr bwMode="auto">
          <a:xfrm>
            <a:off x="4940855" y="3853225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92" name="TextBox 52"/>
          <p:cNvSpPr txBox="1"/>
          <p:nvPr/>
        </p:nvSpPr>
        <p:spPr>
          <a:xfrm>
            <a:off x="4852010" y="4439785"/>
            <a:ext cx="2164062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9pPr>
          </a:lstStyle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First Channel Function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2: Starlight+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1200" b="0" u="none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9: Full-color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5" name="椭圆 94"/>
          <p:cNvSpPr/>
          <p:nvPr/>
        </p:nvSpPr>
        <p:spPr bwMode="auto">
          <a:xfrm>
            <a:off x="5739080" y="4441387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71" name="椭圆 70"/>
          <p:cNvSpPr/>
          <p:nvPr/>
        </p:nvSpPr>
        <p:spPr bwMode="auto">
          <a:xfrm>
            <a:off x="2412786" y="4095592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cxnSp>
        <p:nvCxnSpPr>
          <p:cNvPr id="40" name="直接连接符 39"/>
          <p:cNvCxnSpPr/>
          <p:nvPr/>
        </p:nvCxnSpPr>
        <p:spPr bwMode="auto">
          <a:xfrm flipV="1">
            <a:off x="8428419" y="1801439"/>
            <a:ext cx="222704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肘形连接符 144"/>
          <p:cNvCxnSpPr/>
          <p:nvPr/>
        </p:nvCxnSpPr>
        <p:spPr bwMode="auto">
          <a:xfrm rot="5400000">
            <a:off x="3478772" y="2242603"/>
            <a:ext cx="1217135" cy="887991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肘形连接符 144"/>
          <p:cNvCxnSpPr/>
          <p:nvPr/>
        </p:nvCxnSpPr>
        <p:spPr bwMode="auto">
          <a:xfrm rot="10800000" flipV="1">
            <a:off x="2482789" y="2830697"/>
            <a:ext cx="2689868" cy="1293434"/>
          </a:xfrm>
          <a:prstGeom prst="bentConnector3">
            <a:avLst>
              <a:gd name="adj1" fmla="val 19783"/>
            </a:avLst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9" name="椭圆 78"/>
          <p:cNvSpPr/>
          <p:nvPr/>
        </p:nvSpPr>
        <p:spPr bwMode="auto">
          <a:xfrm>
            <a:off x="7249161" y="2932810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cxnSp>
        <p:nvCxnSpPr>
          <p:cNvPr id="82" name="肘形连接符 141"/>
          <p:cNvCxnSpPr/>
          <p:nvPr/>
        </p:nvCxnSpPr>
        <p:spPr bwMode="auto">
          <a:xfrm rot="5400000">
            <a:off x="7630095" y="2296757"/>
            <a:ext cx="1814879" cy="1449077"/>
          </a:xfrm>
          <a:prstGeom prst="bentConnector3">
            <a:avLst>
              <a:gd name="adj1" fmla="val 88169"/>
            </a:avLst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7" name="TextBox 4095"/>
          <p:cNvSpPr txBox="1"/>
          <p:nvPr/>
        </p:nvSpPr>
        <p:spPr>
          <a:xfrm>
            <a:off x="6958983" y="2949809"/>
            <a:ext cx="2557697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9pPr>
          </a:lstStyle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Appearance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Y: Dual Micro</a:t>
            </a:r>
            <a:r>
              <a:rPr kumimoji="0" lang="en-US" altLang="zh-CN" sz="11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PTZ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K1: K1 Bullet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4" name="TextBox 52"/>
          <p:cNvSpPr txBox="1"/>
          <p:nvPr/>
        </p:nvSpPr>
        <p:spPr>
          <a:xfrm>
            <a:off x="7054872" y="3825822"/>
            <a:ext cx="2341947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9pPr>
          </a:lstStyle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First Channel Lens</a:t>
            </a:r>
          </a:p>
          <a:p>
            <a:pPr lvl="0" defTabSz="1219200" eaLnBrk="1" hangingPunct="1"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Z: </a:t>
            </a:r>
            <a:r>
              <a:rPr lang="en-US" altLang="zh-CN" sz="11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Motorized Lens</a:t>
            </a:r>
          </a:p>
          <a:p>
            <a:pPr lvl="0" defTabSz="1219200" eaLnBrk="1" hangingPunct="1"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Z4:4X zoom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Z7:7X zoom</a:t>
            </a:r>
          </a:p>
        </p:txBody>
      </p:sp>
      <p:sp>
        <p:nvSpPr>
          <p:cNvPr id="85" name="椭圆 84"/>
          <p:cNvSpPr/>
          <p:nvPr/>
        </p:nvSpPr>
        <p:spPr bwMode="auto">
          <a:xfrm>
            <a:off x="7751617" y="3856679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cxnSp>
        <p:nvCxnSpPr>
          <p:cNvPr id="94" name="肘形连接符 144"/>
          <p:cNvCxnSpPr/>
          <p:nvPr/>
        </p:nvCxnSpPr>
        <p:spPr bwMode="auto">
          <a:xfrm rot="5400000">
            <a:off x="7243460" y="2105106"/>
            <a:ext cx="878265" cy="809107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0" name="肘形连接符 141"/>
          <p:cNvCxnSpPr/>
          <p:nvPr/>
        </p:nvCxnSpPr>
        <p:spPr bwMode="auto">
          <a:xfrm rot="5400000">
            <a:off x="8332574" y="3205756"/>
            <a:ext cx="2913232" cy="784742"/>
          </a:xfrm>
          <a:prstGeom prst="bentConnector3">
            <a:avLst>
              <a:gd name="adj1" fmla="val 14808"/>
            </a:avLst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3" name="椭圆 102"/>
          <p:cNvSpPr/>
          <p:nvPr/>
        </p:nvSpPr>
        <p:spPr bwMode="auto">
          <a:xfrm>
            <a:off x="9366749" y="5009743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104" name="TextBox 52"/>
          <p:cNvSpPr txBox="1"/>
          <p:nvPr/>
        </p:nvSpPr>
        <p:spPr>
          <a:xfrm>
            <a:off x="8247951" y="4993080"/>
            <a:ext cx="3624226" cy="112338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9pPr>
          </a:lstStyle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Second Channel Lens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T44: Vari-focal Lens, 4MP, 4X zoom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T47: Vari-focal Lens, 4MP, 7x zoom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T20: Fixed-focal Lens, 2MP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T40: Fixed-focal Lens, 4MP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T8A: Dual Splicing Fixed-focal lens, 8MP</a:t>
            </a:r>
          </a:p>
        </p:txBody>
      </p:sp>
      <p:cxnSp>
        <p:nvCxnSpPr>
          <p:cNvPr id="127" name="直接连接符 126"/>
          <p:cNvCxnSpPr/>
          <p:nvPr/>
        </p:nvCxnSpPr>
        <p:spPr bwMode="auto">
          <a:xfrm flipH="1">
            <a:off x="5184896" y="2098423"/>
            <a:ext cx="4909" cy="720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7" name="标题 2"/>
          <p:cNvSpPr>
            <a:spLocks noGrp="1"/>
          </p:cNvSpPr>
          <p:nvPr>
            <p:ph type="title"/>
          </p:nvPr>
        </p:nvSpPr>
        <p:spPr>
          <a:xfrm>
            <a:off x="0" y="2924"/>
            <a:ext cx="10515600" cy="1325563"/>
          </a:xfrm>
        </p:spPr>
        <p:txBody>
          <a:bodyPr/>
          <a:lstStyle/>
          <a:p>
            <a:r>
              <a:rPr lang="en-US" altLang="zh-CN" dirty="0"/>
              <a:t>Network Camera(Dual-Sight Series)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841039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latin typeface="+mn-lt"/>
                <a:ea typeface="+mn-ea"/>
                <a:cs typeface="+mn-ea"/>
              </a:rPr>
              <a:t>SSD</a:t>
            </a:r>
            <a:endParaRPr lang="zh-CN" altLang="en-US" dirty="0">
              <a:latin typeface="+mn-lt"/>
              <a:ea typeface="+mn-ea"/>
              <a:cs typeface="+mn-ea"/>
            </a:endParaRPr>
          </a:p>
        </p:txBody>
      </p:sp>
      <p:sp>
        <p:nvSpPr>
          <p:cNvPr id="76" name="TextBox 69"/>
          <p:cNvSpPr>
            <a:spLocks noChangeArrowheads="1"/>
          </p:cNvSpPr>
          <p:nvPr/>
        </p:nvSpPr>
        <p:spPr bwMode="auto">
          <a:xfrm>
            <a:off x="290564" y="3398300"/>
            <a:ext cx="1077105" cy="653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1" rIns="91440" bIns="4572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67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Brand</a:t>
            </a:r>
            <a:r>
              <a:rPr lang="en-US" altLang="zh-CN" sz="1867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777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Dahua</a:t>
            </a:r>
            <a:endParaRPr lang="zh-CN" altLang="en-US" sz="1777" dirty="0"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</a:endParaRPr>
          </a:p>
        </p:txBody>
      </p:sp>
      <p:sp>
        <p:nvSpPr>
          <p:cNvPr id="77" name="TextBox 70"/>
          <p:cNvSpPr>
            <a:spLocks noChangeArrowheads="1"/>
          </p:cNvSpPr>
          <p:nvPr/>
        </p:nvSpPr>
        <p:spPr bwMode="auto">
          <a:xfrm>
            <a:off x="5145942" y="3398301"/>
            <a:ext cx="1683493" cy="653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1" rIns="91440" bIns="4572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1867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Generation: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777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00: 1</a:t>
            </a:r>
            <a:r>
              <a:rPr lang="en-US" altLang="zh-CN" sz="1777" baseline="300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st</a:t>
            </a:r>
            <a:r>
              <a:rPr lang="en-US" altLang="zh-CN" sz="1777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 </a:t>
            </a:r>
          </a:p>
        </p:txBody>
      </p:sp>
      <p:sp>
        <p:nvSpPr>
          <p:cNvPr id="78" name="TextBox 72"/>
          <p:cNvSpPr>
            <a:spLocks noChangeArrowheads="1"/>
          </p:cNvSpPr>
          <p:nvPr/>
        </p:nvSpPr>
        <p:spPr bwMode="auto">
          <a:xfrm>
            <a:off x="6496369" y="4413545"/>
            <a:ext cx="1283376" cy="379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1" rIns="91440" bIns="4572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1867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Reserved</a:t>
            </a:r>
            <a:endParaRPr lang="zh-CN" altLang="en-US" sz="1867" b="1" dirty="0">
              <a:solidFill>
                <a:srgbClr val="000000"/>
              </a:solidFill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  <a:sym typeface="Calibri" panose="020F0502020204030204" pitchFamily="34" charset="0"/>
            </a:endParaRPr>
          </a:p>
        </p:txBody>
      </p:sp>
      <p:sp>
        <p:nvSpPr>
          <p:cNvPr id="79" name="TextBox 73"/>
          <p:cNvSpPr>
            <a:spLocks noChangeArrowheads="1"/>
          </p:cNvSpPr>
          <p:nvPr/>
        </p:nvSpPr>
        <p:spPr bwMode="auto">
          <a:xfrm>
            <a:off x="10547274" y="3805446"/>
            <a:ext cx="1644727" cy="1528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1" rIns="91440" bIns="4572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1867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Extension: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867" dirty="0">
                <a:solidFill>
                  <a:srgbClr val="000000"/>
                </a:solidFill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  <a:sym typeface="Calibri" panose="020F0502020204030204" pitchFamily="34" charset="0"/>
              </a:rPr>
              <a:t>CPU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867" dirty="0">
                <a:solidFill>
                  <a:srgbClr val="000000"/>
                </a:solidFill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  <a:sym typeface="Calibri" panose="020F0502020204030204" pitchFamily="34" charset="0"/>
              </a:rPr>
              <a:t>NAND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867" dirty="0">
                <a:solidFill>
                  <a:srgbClr val="000000"/>
                </a:solidFill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  <a:sym typeface="Calibri" panose="020F0502020204030204" pitchFamily="34" charset="0"/>
              </a:rPr>
              <a:t>Temperature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867" dirty="0">
                <a:solidFill>
                  <a:srgbClr val="000000"/>
                </a:solidFill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  <a:sym typeface="Calibri" panose="020F0502020204030204" pitchFamily="34" charset="0"/>
              </a:rPr>
              <a:t>…</a:t>
            </a:r>
            <a:endParaRPr lang="zh-CN" altLang="en-US" sz="1867" dirty="0">
              <a:solidFill>
                <a:srgbClr val="000000"/>
              </a:solidFill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  <a:sym typeface="Calibri" panose="020F0502020204030204" pitchFamily="34" charset="0"/>
            </a:endParaRPr>
          </a:p>
        </p:txBody>
      </p:sp>
      <p:sp>
        <p:nvSpPr>
          <p:cNvPr id="80" name="TextBox 69"/>
          <p:cNvSpPr>
            <a:spLocks noChangeArrowheads="1"/>
          </p:cNvSpPr>
          <p:nvPr/>
        </p:nvSpPr>
        <p:spPr bwMode="auto">
          <a:xfrm>
            <a:off x="1740878" y="3398302"/>
            <a:ext cx="1170081" cy="365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1" rIns="91440" bIns="4572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zh-CN" sz="1777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SSD</a:t>
            </a:r>
          </a:p>
        </p:txBody>
      </p:sp>
      <p:sp>
        <p:nvSpPr>
          <p:cNvPr id="81" name="TextBox 69"/>
          <p:cNvSpPr>
            <a:spLocks noChangeArrowheads="1"/>
          </p:cNvSpPr>
          <p:nvPr/>
        </p:nvSpPr>
        <p:spPr bwMode="auto">
          <a:xfrm>
            <a:off x="4581972" y="4370257"/>
            <a:ext cx="2039657" cy="954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1" rIns="91440" bIns="4572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67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Protocol Type: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67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8: SATA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67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9: </a:t>
            </a:r>
            <a:r>
              <a:rPr lang="en-US" altLang="zh-CN" sz="1867" dirty="0" err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PCIe</a:t>
            </a:r>
            <a:endParaRPr lang="en-US" altLang="zh-CN" sz="1867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</p:txBody>
      </p:sp>
      <p:sp>
        <p:nvSpPr>
          <p:cNvPr id="82" name="TextBox 78"/>
          <p:cNvSpPr>
            <a:spLocks noChangeArrowheads="1"/>
          </p:cNvSpPr>
          <p:nvPr/>
        </p:nvSpPr>
        <p:spPr bwMode="auto">
          <a:xfrm>
            <a:off x="7562149" y="3398302"/>
            <a:ext cx="1400044" cy="1473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1" rIns="91440" bIns="4572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67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Interface</a:t>
            </a:r>
            <a:r>
              <a:rPr lang="en-US" altLang="zh-CN" sz="1867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宋体" panose="02010600030101010101" pitchFamily="2" charset="-122"/>
              </a:rPr>
              <a:t>:</a:t>
            </a:r>
            <a:endParaRPr lang="en-US" altLang="zh-CN" sz="1867" b="1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zh-CN" sz="1777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S: SATA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777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M: mSATA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777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N: M.2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777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U: U.2</a:t>
            </a:r>
          </a:p>
        </p:txBody>
      </p:sp>
      <p:sp>
        <p:nvSpPr>
          <p:cNvPr id="83" name="矩形 82"/>
          <p:cNvSpPr/>
          <p:nvPr/>
        </p:nvSpPr>
        <p:spPr bwMode="auto">
          <a:xfrm>
            <a:off x="1796026" y="1433740"/>
            <a:ext cx="1096341" cy="96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/>
          <a:lstStyle/>
          <a:p>
            <a:pPr algn="ctr" defTabSz="121801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933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SSD</a:t>
            </a:r>
            <a:endParaRPr lang="zh-CN" altLang="en-US" sz="2933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4" name="矩形 83"/>
          <p:cNvSpPr/>
          <p:nvPr/>
        </p:nvSpPr>
        <p:spPr bwMode="auto">
          <a:xfrm>
            <a:off x="8903431" y="1433740"/>
            <a:ext cx="1110787" cy="96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/>
          <a:lstStyle/>
          <a:p>
            <a:pPr algn="ctr" defTabSz="121801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933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500G</a:t>
            </a:r>
            <a:endParaRPr lang="zh-CN" altLang="en-US" sz="2933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5" name="矩形 84"/>
          <p:cNvSpPr/>
          <p:nvPr/>
        </p:nvSpPr>
        <p:spPr bwMode="auto">
          <a:xfrm>
            <a:off x="407668" y="1433740"/>
            <a:ext cx="960000" cy="96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/>
          <a:lstStyle/>
          <a:p>
            <a:pPr algn="ctr" defTabSz="121801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933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DHI</a:t>
            </a:r>
            <a:endParaRPr lang="zh-CN" altLang="en-US" sz="2933" dirty="0"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</a:endParaRPr>
          </a:p>
        </p:txBody>
      </p:sp>
      <p:sp>
        <p:nvSpPr>
          <p:cNvPr id="86" name="矩形 85"/>
          <p:cNvSpPr/>
          <p:nvPr/>
        </p:nvSpPr>
        <p:spPr bwMode="auto">
          <a:xfrm>
            <a:off x="5529915" y="1433740"/>
            <a:ext cx="960000" cy="96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/>
          <a:lstStyle/>
          <a:p>
            <a:pPr algn="ctr" defTabSz="121801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933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00</a:t>
            </a:r>
            <a:endParaRPr lang="zh-CN" altLang="en-US" sz="2933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7" name="矩形 86"/>
          <p:cNvSpPr/>
          <p:nvPr/>
        </p:nvSpPr>
        <p:spPr bwMode="auto">
          <a:xfrm>
            <a:off x="6654831" y="1433740"/>
            <a:ext cx="960000" cy="96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/>
          <a:lstStyle/>
          <a:p>
            <a:pPr algn="ctr" defTabSz="121801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933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</a:t>
            </a:r>
            <a:endParaRPr lang="zh-CN" altLang="en-US" sz="2933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8" name="矩形 87"/>
          <p:cNvSpPr/>
          <p:nvPr/>
        </p:nvSpPr>
        <p:spPr bwMode="auto">
          <a:xfrm>
            <a:off x="7779745" y="1433740"/>
            <a:ext cx="958771" cy="96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/>
          <a:lstStyle/>
          <a:p>
            <a:pPr algn="ctr" defTabSz="121801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933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</a:t>
            </a:r>
            <a:endParaRPr lang="zh-CN" altLang="en-US" sz="2933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91" name="直接连接符 90"/>
          <p:cNvCxnSpPr/>
          <p:nvPr/>
        </p:nvCxnSpPr>
        <p:spPr bwMode="auto">
          <a:xfrm>
            <a:off x="1478402" y="1913740"/>
            <a:ext cx="2069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92" name="组合 91"/>
          <p:cNvGrpSpPr/>
          <p:nvPr/>
        </p:nvGrpSpPr>
        <p:grpSpPr>
          <a:xfrm>
            <a:off x="827668" y="2379965"/>
            <a:ext cx="120000" cy="967387"/>
            <a:chOff x="2686859" y="2864898"/>
            <a:chExt cx="90000" cy="725540"/>
          </a:xfrm>
        </p:grpSpPr>
        <p:cxnSp>
          <p:nvCxnSpPr>
            <p:cNvPr id="93" name="直接连接符 92"/>
            <p:cNvCxnSpPr/>
            <p:nvPr/>
          </p:nvCxnSpPr>
          <p:spPr bwMode="auto">
            <a:xfrm>
              <a:off x="2731859" y="28648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4" name="椭圆 93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t" anchorCtr="0" compatLnSpc="1"/>
            <a:lstStyle/>
            <a:p>
              <a:pPr defTabSz="121801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333" dirty="0"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95" name="组合 94"/>
          <p:cNvGrpSpPr/>
          <p:nvPr/>
        </p:nvGrpSpPr>
        <p:grpSpPr>
          <a:xfrm>
            <a:off x="2311076" y="2379961"/>
            <a:ext cx="120000" cy="977120"/>
            <a:chOff x="2686859" y="2857598"/>
            <a:chExt cx="90000" cy="732840"/>
          </a:xfrm>
        </p:grpSpPr>
        <p:cxnSp>
          <p:nvCxnSpPr>
            <p:cNvPr id="96" name="直接连接符 95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7" name="椭圆 96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t" anchorCtr="0" compatLnSpc="1"/>
            <a:lstStyle/>
            <a:p>
              <a:pPr defTabSz="121801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333" dirty="0"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98" name="组合 97"/>
          <p:cNvGrpSpPr/>
          <p:nvPr/>
        </p:nvGrpSpPr>
        <p:grpSpPr>
          <a:xfrm>
            <a:off x="11035283" y="2402049"/>
            <a:ext cx="120000" cy="1385313"/>
            <a:chOff x="2686859" y="2857598"/>
            <a:chExt cx="90000" cy="1038984"/>
          </a:xfrm>
        </p:grpSpPr>
        <p:cxnSp>
          <p:nvCxnSpPr>
            <p:cNvPr id="99" name="直接连接符 98"/>
            <p:cNvCxnSpPr>
              <a:endCxn id="100" idx="0"/>
            </p:cNvCxnSpPr>
            <p:nvPr/>
          </p:nvCxnSpPr>
          <p:spPr bwMode="auto">
            <a:xfrm>
              <a:off x="2731859" y="2857598"/>
              <a:ext cx="0" cy="9489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0" name="椭圆 99"/>
            <p:cNvSpPr/>
            <p:nvPr/>
          </p:nvSpPr>
          <p:spPr bwMode="auto">
            <a:xfrm>
              <a:off x="2686859" y="3806582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t" anchorCtr="0" compatLnSpc="1"/>
            <a:lstStyle/>
            <a:p>
              <a:pPr defTabSz="121801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333" dirty="0"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101" name="矩形 100"/>
          <p:cNvSpPr/>
          <p:nvPr/>
        </p:nvSpPr>
        <p:spPr bwMode="auto">
          <a:xfrm>
            <a:off x="4404999" y="1433740"/>
            <a:ext cx="960000" cy="96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/>
          <a:lstStyle/>
          <a:p>
            <a:pPr algn="ctr" defTabSz="121801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933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8</a:t>
            </a:r>
            <a:endParaRPr lang="zh-CN" altLang="en-US" sz="2933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2" name="矩形 101"/>
          <p:cNvSpPr/>
          <p:nvPr/>
        </p:nvSpPr>
        <p:spPr bwMode="auto">
          <a:xfrm>
            <a:off x="3280084" y="1433740"/>
            <a:ext cx="960000" cy="96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/>
          <a:lstStyle/>
          <a:p>
            <a:pPr algn="ctr" defTabSz="121801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933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</a:t>
            </a:r>
            <a:endParaRPr lang="zh-CN" altLang="en-US" sz="2933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3" name="矩形 102"/>
          <p:cNvSpPr/>
          <p:nvPr/>
        </p:nvSpPr>
        <p:spPr bwMode="auto">
          <a:xfrm>
            <a:off x="10601460" y="1433740"/>
            <a:ext cx="960000" cy="96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/>
          <a:lstStyle/>
          <a:p>
            <a:pPr algn="ctr" defTabSz="121801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933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</a:t>
            </a:r>
            <a:endParaRPr lang="zh-CN" altLang="en-US" sz="2933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04" name="直接连接符 103"/>
          <p:cNvCxnSpPr/>
          <p:nvPr/>
        </p:nvCxnSpPr>
        <p:spPr bwMode="auto">
          <a:xfrm>
            <a:off x="2989554" y="1913740"/>
            <a:ext cx="2069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5" name="直接连接符 104"/>
          <p:cNvCxnSpPr/>
          <p:nvPr/>
        </p:nvCxnSpPr>
        <p:spPr bwMode="auto">
          <a:xfrm>
            <a:off x="10209154" y="1913740"/>
            <a:ext cx="2069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6" name="TextBox 69"/>
          <p:cNvSpPr>
            <a:spLocks noChangeArrowheads="1"/>
          </p:cNvSpPr>
          <p:nvPr/>
        </p:nvSpPr>
        <p:spPr bwMode="auto">
          <a:xfrm>
            <a:off x="2892459" y="3398302"/>
            <a:ext cx="1932897" cy="1459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1" rIns="91440" bIns="4572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1777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Positioning: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777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C/E: Consumer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777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S/V: Surveillance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777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I: Industry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777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D: Data Center</a:t>
            </a:r>
          </a:p>
        </p:txBody>
      </p:sp>
      <p:grpSp>
        <p:nvGrpSpPr>
          <p:cNvPr id="107" name="组合 106"/>
          <p:cNvGrpSpPr/>
          <p:nvPr/>
        </p:nvGrpSpPr>
        <p:grpSpPr>
          <a:xfrm>
            <a:off x="5921209" y="2393508"/>
            <a:ext cx="120000" cy="977120"/>
            <a:chOff x="2686859" y="2857598"/>
            <a:chExt cx="90000" cy="732840"/>
          </a:xfrm>
        </p:grpSpPr>
        <p:cxnSp>
          <p:nvCxnSpPr>
            <p:cNvPr id="108" name="直接连接符 107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9" name="椭圆 108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t" anchorCtr="0" compatLnSpc="1"/>
            <a:lstStyle/>
            <a:p>
              <a:pPr defTabSz="121801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333" dirty="0"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110" name="椭圆 109"/>
          <p:cNvSpPr/>
          <p:nvPr/>
        </p:nvSpPr>
        <p:spPr bwMode="auto">
          <a:xfrm>
            <a:off x="7081972" y="4208821"/>
            <a:ext cx="120000" cy="12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/>
          <a:lstStyle/>
          <a:p>
            <a:pPr defTabSz="1218010" fontAlgn="t">
              <a:spcBef>
                <a:spcPct val="0"/>
              </a:spcBef>
              <a:spcAft>
                <a:spcPct val="0"/>
              </a:spcAft>
            </a:pPr>
            <a:endParaRPr lang="zh-CN" altLang="en-US" sz="1867" dirty="0"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</a:endParaRPr>
          </a:p>
        </p:txBody>
      </p:sp>
      <p:grpSp>
        <p:nvGrpSpPr>
          <p:cNvPr id="114" name="组合 113"/>
          <p:cNvGrpSpPr/>
          <p:nvPr/>
        </p:nvGrpSpPr>
        <p:grpSpPr>
          <a:xfrm>
            <a:off x="3735135" y="2398361"/>
            <a:ext cx="120000" cy="977120"/>
            <a:chOff x="2686859" y="2857598"/>
            <a:chExt cx="90000" cy="732840"/>
          </a:xfrm>
        </p:grpSpPr>
        <p:cxnSp>
          <p:nvCxnSpPr>
            <p:cNvPr id="115" name="直接连接符 114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6" name="椭圆 115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t" anchorCtr="0" compatLnSpc="1"/>
            <a:lstStyle/>
            <a:p>
              <a:pPr defTabSz="121801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333" dirty="0"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endParaRPr>
            </a:p>
          </p:txBody>
        </p:sp>
      </p:grpSp>
      <p:cxnSp>
        <p:nvCxnSpPr>
          <p:cNvPr id="117" name="肘形连接符 116"/>
          <p:cNvCxnSpPr>
            <a:stCxn id="87" idx="2"/>
          </p:cNvCxnSpPr>
          <p:nvPr/>
        </p:nvCxnSpPr>
        <p:spPr>
          <a:xfrm rot="16200000" flipH="1">
            <a:off x="6171009" y="3357562"/>
            <a:ext cx="1927647" cy="1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29" name="组合 128"/>
          <p:cNvGrpSpPr/>
          <p:nvPr/>
        </p:nvGrpSpPr>
        <p:grpSpPr>
          <a:xfrm>
            <a:off x="8192012" y="2416192"/>
            <a:ext cx="120000" cy="977120"/>
            <a:chOff x="2686859" y="2857598"/>
            <a:chExt cx="90000" cy="732840"/>
          </a:xfrm>
        </p:grpSpPr>
        <p:cxnSp>
          <p:nvCxnSpPr>
            <p:cNvPr id="130" name="直接连接符 129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1" name="椭圆 130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t" anchorCtr="0" compatLnSpc="1"/>
            <a:lstStyle/>
            <a:p>
              <a:pPr defTabSz="121801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333" dirty="0"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135" name="组合 134"/>
          <p:cNvGrpSpPr/>
          <p:nvPr/>
        </p:nvGrpSpPr>
        <p:grpSpPr>
          <a:xfrm>
            <a:off x="9397253" y="2399687"/>
            <a:ext cx="120000" cy="977120"/>
            <a:chOff x="2686859" y="2857598"/>
            <a:chExt cx="90000" cy="732840"/>
          </a:xfrm>
        </p:grpSpPr>
        <p:cxnSp>
          <p:nvCxnSpPr>
            <p:cNvPr id="136" name="直接连接符 135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7" name="椭圆 136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t" anchorCtr="0" compatLnSpc="1"/>
            <a:lstStyle/>
            <a:p>
              <a:pPr defTabSz="121801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333" dirty="0"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139" name="椭圆 138"/>
          <p:cNvSpPr/>
          <p:nvPr/>
        </p:nvSpPr>
        <p:spPr bwMode="auto">
          <a:xfrm>
            <a:off x="4793081" y="4208821"/>
            <a:ext cx="120000" cy="12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/>
          <a:lstStyle/>
          <a:p>
            <a:pPr defTabSz="1218010" fontAlgn="t">
              <a:spcBef>
                <a:spcPct val="0"/>
              </a:spcBef>
              <a:spcAft>
                <a:spcPct val="0"/>
              </a:spcAft>
            </a:pPr>
            <a:endParaRPr lang="zh-CN" altLang="en-US" sz="1867" dirty="0"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</a:endParaRPr>
          </a:p>
        </p:txBody>
      </p:sp>
      <p:cxnSp>
        <p:nvCxnSpPr>
          <p:cNvPr id="140" name="肘形连接符 139"/>
          <p:cNvCxnSpPr/>
          <p:nvPr/>
        </p:nvCxnSpPr>
        <p:spPr>
          <a:xfrm rot="16200000" flipH="1">
            <a:off x="3882118" y="3357562"/>
            <a:ext cx="1927647" cy="1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1" name="TextBox 78"/>
          <p:cNvSpPr>
            <a:spLocks noChangeArrowheads="1"/>
          </p:cNvSpPr>
          <p:nvPr/>
        </p:nvSpPr>
        <p:spPr bwMode="auto">
          <a:xfrm>
            <a:off x="8846716" y="3398302"/>
            <a:ext cx="1754744" cy="22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1" rIns="91440" bIns="4572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67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Capacity</a:t>
            </a:r>
            <a:r>
              <a:rPr lang="en-US" altLang="zh-CN" sz="1867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宋体" panose="02010600030101010101" pitchFamily="2" charset="-122"/>
              </a:rPr>
              <a:t>:</a:t>
            </a:r>
            <a:endParaRPr lang="en-US" altLang="zh-CN" sz="1867" b="1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zh-CN" sz="1777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120G: 120GB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777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240G: 240GB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777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480G: 480GB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777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500G: 500GB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777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1000G: 1000GB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777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1TB: 1TB 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777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7367301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n-lt"/>
                <a:ea typeface="+mn-ea"/>
                <a:cs typeface="+mn-ea"/>
              </a:rPr>
              <a:t>MPT</a:t>
            </a:r>
            <a:endParaRPr lang="zh-CN" altLang="en-US" dirty="0">
              <a:latin typeface="+mn-lt"/>
              <a:ea typeface="+mn-ea"/>
              <a:cs typeface="+mn-ea"/>
            </a:endParaRPr>
          </a:p>
        </p:txBody>
      </p:sp>
      <p:sp>
        <p:nvSpPr>
          <p:cNvPr id="30" name="TextBox 69"/>
          <p:cNvSpPr>
            <a:spLocks noChangeArrowheads="1"/>
          </p:cNvSpPr>
          <p:nvPr/>
        </p:nvSpPr>
        <p:spPr bwMode="auto">
          <a:xfrm>
            <a:off x="1238322" y="2848487"/>
            <a:ext cx="1077105" cy="5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1" rIns="91440" bIns="4572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6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Brand</a:t>
            </a:r>
            <a:r>
              <a:rPr lang="en-US" altLang="zh-CN" sz="16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Dahua</a:t>
            </a:r>
            <a:endParaRPr lang="zh-CN" altLang="en-US" sz="1400" dirty="0"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</a:endParaRPr>
          </a:p>
        </p:txBody>
      </p:sp>
      <p:sp>
        <p:nvSpPr>
          <p:cNvPr id="34" name="TextBox 69"/>
          <p:cNvSpPr>
            <a:spLocks noChangeArrowheads="1"/>
          </p:cNvSpPr>
          <p:nvPr/>
        </p:nvSpPr>
        <p:spPr bwMode="auto">
          <a:xfrm>
            <a:off x="2688637" y="2848487"/>
            <a:ext cx="1170081" cy="338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1" rIns="91440" bIns="4572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zh-CN" sz="16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MPT</a:t>
            </a:r>
          </a:p>
        </p:txBody>
      </p:sp>
      <p:sp>
        <p:nvSpPr>
          <p:cNvPr id="37" name="矩形 36"/>
          <p:cNvSpPr/>
          <p:nvPr/>
        </p:nvSpPr>
        <p:spPr bwMode="auto">
          <a:xfrm>
            <a:off x="2743784" y="1244087"/>
            <a:ext cx="1126787" cy="96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/>
          <a:lstStyle/>
          <a:p>
            <a:pPr algn="ctr" defTabSz="121801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933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MPT</a:t>
            </a:r>
            <a:endParaRPr lang="zh-CN" altLang="en-US" sz="2933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9" name="矩形 38"/>
          <p:cNvSpPr/>
          <p:nvPr/>
        </p:nvSpPr>
        <p:spPr bwMode="auto">
          <a:xfrm>
            <a:off x="1355427" y="1244087"/>
            <a:ext cx="960000" cy="96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/>
          <a:lstStyle/>
          <a:p>
            <a:pPr algn="ctr" defTabSz="121801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933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</a:t>
            </a:r>
            <a:endParaRPr lang="zh-CN" altLang="en-US" sz="2933" dirty="0"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</a:endParaRPr>
          </a:p>
        </p:txBody>
      </p:sp>
      <p:cxnSp>
        <p:nvCxnSpPr>
          <p:cNvPr id="43" name="直接连接符 42"/>
          <p:cNvCxnSpPr/>
          <p:nvPr/>
        </p:nvCxnSpPr>
        <p:spPr bwMode="auto">
          <a:xfrm>
            <a:off x="2426161" y="1724087"/>
            <a:ext cx="2069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6" name="矩形 55"/>
          <p:cNvSpPr/>
          <p:nvPr/>
        </p:nvSpPr>
        <p:spPr bwMode="auto">
          <a:xfrm>
            <a:off x="5479864" y="1244087"/>
            <a:ext cx="960000" cy="96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/>
          <a:lstStyle/>
          <a:p>
            <a:pPr algn="ctr" defTabSz="121801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933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</a:t>
            </a:r>
            <a:endParaRPr lang="zh-CN" altLang="en-US" sz="2933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7" name="矩形 56"/>
          <p:cNvSpPr/>
          <p:nvPr/>
        </p:nvSpPr>
        <p:spPr bwMode="auto">
          <a:xfrm>
            <a:off x="4254936" y="1244087"/>
            <a:ext cx="960000" cy="96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/>
          <a:lstStyle/>
          <a:p>
            <a:pPr algn="ctr" defTabSz="121801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933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</a:t>
            </a:r>
            <a:endParaRPr lang="zh-CN" altLang="en-US" sz="2933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59" name="直接连接符 58"/>
          <p:cNvCxnSpPr/>
          <p:nvPr/>
        </p:nvCxnSpPr>
        <p:spPr bwMode="auto">
          <a:xfrm>
            <a:off x="3964406" y="1716917"/>
            <a:ext cx="2069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9" name="TextBox 78"/>
          <p:cNvSpPr>
            <a:spLocks noChangeArrowheads="1"/>
          </p:cNvSpPr>
          <p:nvPr/>
        </p:nvSpPr>
        <p:spPr bwMode="auto">
          <a:xfrm>
            <a:off x="7287901" y="2848487"/>
            <a:ext cx="1069211" cy="98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1" rIns="91440" bIns="4572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6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Shell</a:t>
            </a:r>
            <a:r>
              <a:rPr lang="en-US" altLang="zh-CN" sz="16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宋体" panose="02010600030101010101" pitchFamily="2" charset="-122"/>
              </a:rPr>
              <a:t>:</a:t>
            </a:r>
            <a:endParaRPr lang="en-US" altLang="zh-CN" sz="1600" b="1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0: 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1: 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…</a:t>
            </a:r>
          </a:p>
        </p:txBody>
      </p:sp>
      <p:sp>
        <p:nvSpPr>
          <p:cNvPr id="53" name="TextBox 69"/>
          <p:cNvSpPr>
            <a:spLocks noChangeArrowheads="1"/>
          </p:cNvSpPr>
          <p:nvPr/>
        </p:nvSpPr>
        <p:spPr bwMode="auto">
          <a:xfrm>
            <a:off x="3521405" y="2848487"/>
            <a:ext cx="2356164" cy="98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1" rIns="91440" bIns="4572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16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Type: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  <a:sym typeface="Calibri" panose="020F0502020204030204" pitchFamily="34" charset="0"/>
              </a:rPr>
              <a:t>1: Offline Body Camera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  <a:sym typeface="Calibri" panose="020F0502020204030204" pitchFamily="34" charset="0"/>
              </a:rPr>
              <a:t>2: Online Body Camera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  <a:sym typeface="Calibri" panose="020F0502020204030204" pitchFamily="34" charset="0"/>
              </a:rPr>
              <a:t>3: Portable Mobile Terminal</a:t>
            </a:r>
            <a:endParaRPr lang="zh-CN" altLang="en-US" sz="1400" dirty="0">
              <a:solidFill>
                <a:srgbClr val="000000"/>
              </a:solidFill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  <a:sym typeface="Calibri" panose="020F0502020204030204" pitchFamily="34" charset="0"/>
            </a:endParaRPr>
          </a:p>
        </p:txBody>
      </p:sp>
      <p:sp>
        <p:nvSpPr>
          <p:cNvPr id="54" name="TextBox 70"/>
          <p:cNvSpPr>
            <a:spLocks noChangeArrowheads="1"/>
          </p:cNvSpPr>
          <p:nvPr/>
        </p:nvSpPr>
        <p:spPr bwMode="auto">
          <a:xfrm>
            <a:off x="5772756" y="2848487"/>
            <a:ext cx="1683493" cy="769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1" rIns="91440" bIns="4572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16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Generation: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1: 1</a:t>
            </a:r>
            <a:r>
              <a:rPr lang="en-US" altLang="zh-CN" sz="1400" baseline="300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st</a:t>
            </a: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 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2: 2</a:t>
            </a:r>
            <a:r>
              <a:rPr lang="en-US" altLang="zh-CN" sz="1400" baseline="300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nd</a:t>
            </a:r>
            <a:endParaRPr lang="en-US" altLang="zh-CN" sz="14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775427" y="2213911"/>
            <a:ext cx="120000" cy="709935"/>
            <a:chOff x="5900759" y="1657525"/>
            <a:chExt cx="90000" cy="532451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5935482" y="1657525"/>
              <a:ext cx="0" cy="445595"/>
            </a:xfrm>
            <a:prstGeom prst="line">
              <a:avLst/>
            </a:prstGeom>
            <a:ln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椭圆 66"/>
            <p:cNvSpPr/>
            <p:nvPr/>
          </p:nvSpPr>
          <p:spPr bwMode="auto">
            <a:xfrm>
              <a:off x="5900759" y="2099976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t" anchorCtr="0" compatLnSpc="1"/>
            <a:lstStyle/>
            <a:p>
              <a:pPr defTabSz="121801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867" dirty="0"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3247177" y="2213911"/>
            <a:ext cx="120000" cy="709935"/>
            <a:chOff x="5900759" y="1657525"/>
            <a:chExt cx="90000" cy="532451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5935482" y="1657525"/>
              <a:ext cx="0" cy="445595"/>
            </a:xfrm>
            <a:prstGeom prst="line">
              <a:avLst/>
            </a:prstGeom>
            <a:ln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椭圆 76"/>
            <p:cNvSpPr/>
            <p:nvPr/>
          </p:nvSpPr>
          <p:spPr bwMode="auto">
            <a:xfrm>
              <a:off x="5900759" y="2099976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t" anchorCtr="0" compatLnSpc="1"/>
            <a:lstStyle/>
            <a:p>
              <a:pPr defTabSz="121801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867" dirty="0"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4691524" y="2232957"/>
            <a:ext cx="120000" cy="709935"/>
            <a:chOff x="5900759" y="1657525"/>
            <a:chExt cx="90000" cy="532451"/>
          </a:xfrm>
        </p:grpSpPr>
        <p:cxnSp>
          <p:nvCxnSpPr>
            <p:cNvPr id="81" name="直接连接符 80"/>
            <p:cNvCxnSpPr/>
            <p:nvPr/>
          </p:nvCxnSpPr>
          <p:spPr>
            <a:xfrm>
              <a:off x="5935482" y="1657525"/>
              <a:ext cx="0" cy="445595"/>
            </a:xfrm>
            <a:prstGeom prst="line">
              <a:avLst/>
            </a:prstGeom>
            <a:ln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椭圆 82"/>
            <p:cNvSpPr/>
            <p:nvPr/>
          </p:nvSpPr>
          <p:spPr bwMode="auto">
            <a:xfrm>
              <a:off x="5900759" y="2099976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t" anchorCtr="0" compatLnSpc="1"/>
            <a:lstStyle/>
            <a:p>
              <a:pPr defTabSz="121801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867" dirty="0"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5942726" y="2213911"/>
            <a:ext cx="120000" cy="709935"/>
            <a:chOff x="5900759" y="1657525"/>
            <a:chExt cx="90000" cy="532451"/>
          </a:xfrm>
        </p:grpSpPr>
        <p:cxnSp>
          <p:nvCxnSpPr>
            <p:cNvPr id="86" name="直接连接符 85"/>
            <p:cNvCxnSpPr/>
            <p:nvPr/>
          </p:nvCxnSpPr>
          <p:spPr>
            <a:xfrm>
              <a:off x="5935482" y="1657525"/>
              <a:ext cx="0" cy="445595"/>
            </a:xfrm>
            <a:prstGeom prst="line">
              <a:avLst/>
            </a:prstGeom>
            <a:ln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椭圆 86"/>
            <p:cNvSpPr/>
            <p:nvPr/>
          </p:nvSpPr>
          <p:spPr bwMode="auto">
            <a:xfrm>
              <a:off x="5900759" y="2099976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t" anchorCtr="0" compatLnSpc="1"/>
            <a:lstStyle/>
            <a:p>
              <a:pPr defTabSz="121801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867" dirty="0"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90" name="组合 89"/>
          <p:cNvGrpSpPr/>
          <p:nvPr/>
        </p:nvGrpSpPr>
        <p:grpSpPr>
          <a:xfrm>
            <a:off x="7395024" y="2201538"/>
            <a:ext cx="120000" cy="709935"/>
            <a:chOff x="5900759" y="1657525"/>
            <a:chExt cx="90000" cy="532451"/>
          </a:xfrm>
        </p:grpSpPr>
        <p:cxnSp>
          <p:nvCxnSpPr>
            <p:cNvPr id="91" name="直接连接符 90"/>
            <p:cNvCxnSpPr/>
            <p:nvPr/>
          </p:nvCxnSpPr>
          <p:spPr>
            <a:xfrm>
              <a:off x="5935482" y="1657525"/>
              <a:ext cx="0" cy="445595"/>
            </a:xfrm>
            <a:prstGeom prst="line">
              <a:avLst/>
            </a:prstGeom>
            <a:ln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椭圆 91"/>
            <p:cNvSpPr/>
            <p:nvPr/>
          </p:nvSpPr>
          <p:spPr bwMode="auto">
            <a:xfrm>
              <a:off x="5900759" y="2099976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t" anchorCtr="0" compatLnSpc="1"/>
            <a:lstStyle/>
            <a:p>
              <a:pPr defTabSz="121801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867" dirty="0"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93" name="TextBox 69"/>
          <p:cNvSpPr>
            <a:spLocks noChangeArrowheads="1"/>
          </p:cNvSpPr>
          <p:nvPr/>
        </p:nvSpPr>
        <p:spPr bwMode="auto">
          <a:xfrm>
            <a:off x="1355428" y="5956325"/>
            <a:ext cx="1077105" cy="5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1" rIns="91440" bIns="4572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6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Brand</a:t>
            </a:r>
            <a:r>
              <a:rPr lang="en-US" altLang="zh-CN" sz="16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Dahua</a:t>
            </a:r>
            <a:endParaRPr lang="zh-CN" altLang="en-US" sz="1400" dirty="0"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</a:endParaRPr>
          </a:p>
        </p:txBody>
      </p:sp>
      <p:sp>
        <p:nvSpPr>
          <p:cNvPr id="94" name="TextBox 69"/>
          <p:cNvSpPr>
            <a:spLocks noChangeArrowheads="1"/>
          </p:cNvSpPr>
          <p:nvPr/>
        </p:nvSpPr>
        <p:spPr bwMode="auto">
          <a:xfrm>
            <a:off x="2772304" y="5956325"/>
            <a:ext cx="1287186" cy="830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1" rIns="91440" bIns="4572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zh-CN" sz="16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Data</a:t>
            </a:r>
          </a:p>
          <a:p>
            <a:pPr algn="ctr">
              <a:spcBef>
                <a:spcPct val="0"/>
              </a:spcBef>
              <a:buNone/>
            </a:pPr>
            <a:r>
              <a:rPr lang="en-US" altLang="zh-CN" sz="16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Collection</a:t>
            </a:r>
          </a:p>
          <a:p>
            <a:pPr algn="ctr">
              <a:spcBef>
                <a:spcPct val="0"/>
              </a:spcBef>
              <a:buNone/>
            </a:pPr>
            <a:r>
              <a:rPr lang="en-US" altLang="zh-CN" sz="16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Station</a:t>
            </a:r>
          </a:p>
        </p:txBody>
      </p:sp>
      <p:sp>
        <p:nvSpPr>
          <p:cNvPr id="95" name="矩形 94"/>
          <p:cNvSpPr/>
          <p:nvPr/>
        </p:nvSpPr>
        <p:spPr bwMode="auto">
          <a:xfrm>
            <a:off x="2860889" y="4351925"/>
            <a:ext cx="1229039" cy="96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/>
          <a:lstStyle/>
          <a:p>
            <a:pPr algn="ctr" defTabSz="121801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933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EEC</a:t>
            </a:r>
            <a:endParaRPr lang="zh-CN" altLang="en-US" sz="2933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7" name="矩形 96"/>
          <p:cNvSpPr/>
          <p:nvPr/>
        </p:nvSpPr>
        <p:spPr bwMode="auto">
          <a:xfrm>
            <a:off x="1472532" y="4351925"/>
            <a:ext cx="960000" cy="96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/>
          <a:lstStyle/>
          <a:p>
            <a:pPr algn="ctr" defTabSz="121801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933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</a:t>
            </a:r>
            <a:endParaRPr lang="zh-CN" altLang="en-US" sz="2933" dirty="0"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</a:endParaRPr>
          </a:p>
        </p:txBody>
      </p:sp>
      <p:cxnSp>
        <p:nvCxnSpPr>
          <p:cNvPr id="98" name="直接连接符 97"/>
          <p:cNvCxnSpPr/>
          <p:nvPr/>
        </p:nvCxnSpPr>
        <p:spPr bwMode="auto">
          <a:xfrm>
            <a:off x="2543266" y="4831925"/>
            <a:ext cx="2069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9" name="矩形 98"/>
          <p:cNvSpPr/>
          <p:nvPr/>
        </p:nvSpPr>
        <p:spPr bwMode="auto">
          <a:xfrm>
            <a:off x="5673063" y="4351925"/>
            <a:ext cx="960000" cy="96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/>
          <a:lstStyle/>
          <a:p>
            <a:pPr algn="ctr" defTabSz="121801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933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00</a:t>
            </a:r>
            <a:endParaRPr lang="zh-CN" altLang="en-US" sz="2933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0" name="矩形 99"/>
          <p:cNvSpPr/>
          <p:nvPr/>
        </p:nvSpPr>
        <p:spPr bwMode="auto">
          <a:xfrm>
            <a:off x="4548148" y="4351925"/>
            <a:ext cx="960000" cy="96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/>
          <a:lstStyle/>
          <a:p>
            <a:pPr algn="ctr" defTabSz="121801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933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</a:t>
            </a:r>
            <a:endParaRPr lang="zh-CN" altLang="en-US" sz="2933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01" name="直接连接符 100"/>
          <p:cNvCxnSpPr/>
          <p:nvPr/>
        </p:nvCxnSpPr>
        <p:spPr bwMode="auto">
          <a:xfrm>
            <a:off x="4257618" y="4831925"/>
            <a:ext cx="2069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4" name="TextBox 69"/>
          <p:cNvSpPr>
            <a:spLocks noChangeArrowheads="1"/>
          </p:cNvSpPr>
          <p:nvPr/>
        </p:nvSpPr>
        <p:spPr bwMode="auto">
          <a:xfrm>
            <a:off x="4151930" y="5956325"/>
            <a:ext cx="1502555" cy="338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1" rIns="91440" bIns="4572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16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Generation:</a:t>
            </a:r>
          </a:p>
        </p:txBody>
      </p:sp>
      <p:sp>
        <p:nvSpPr>
          <p:cNvPr id="105" name="TextBox 70"/>
          <p:cNvSpPr>
            <a:spLocks noChangeArrowheads="1"/>
          </p:cNvSpPr>
          <p:nvPr/>
        </p:nvSpPr>
        <p:spPr bwMode="auto">
          <a:xfrm>
            <a:off x="5568370" y="5956326"/>
            <a:ext cx="1683493" cy="338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1" rIns="91440" bIns="4572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16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Reserved:</a:t>
            </a:r>
          </a:p>
        </p:txBody>
      </p:sp>
      <p:grpSp>
        <p:nvGrpSpPr>
          <p:cNvPr id="106" name="组合 105"/>
          <p:cNvGrpSpPr/>
          <p:nvPr/>
        </p:nvGrpSpPr>
        <p:grpSpPr>
          <a:xfrm>
            <a:off x="1892532" y="5321750"/>
            <a:ext cx="120000" cy="709935"/>
            <a:chOff x="5900759" y="1657525"/>
            <a:chExt cx="90000" cy="532451"/>
          </a:xfrm>
        </p:grpSpPr>
        <p:cxnSp>
          <p:nvCxnSpPr>
            <p:cNvPr id="107" name="直接连接符 106"/>
            <p:cNvCxnSpPr/>
            <p:nvPr/>
          </p:nvCxnSpPr>
          <p:spPr>
            <a:xfrm>
              <a:off x="5935482" y="1657525"/>
              <a:ext cx="0" cy="445595"/>
            </a:xfrm>
            <a:prstGeom prst="line">
              <a:avLst/>
            </a:prstGeom>
            <a:ln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椭圆 107"/>
            <p:cNvSpPr/>
            <p:nvPr/>
          </p:nvSpPr>
          <p:spPr bwMode="auto">
            <a:xfrm>
              <a:off x="5900759" y="2099976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t" anchorCtr="0" compatLnSpc="1"/>
            <a:lstStyle/>
            <a:p>
              <a:pPr defTabSz="121801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867" dirty="0"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109" name="组合 108"/>
          <p:cNvGrpSpPr/>
          <p:nvPr/>
        </p:nvGrpSpPr>
        <p:grpSpPr>
          <a:xfrm>
            <a:off x="3364283" y="5321750"/>
            <a:ext cx="120000" cy="709935"/>
            <a:chOff x="5900759" y="1657525"/>
            <a:chExt cx="90000" cy="532451"/>
          </a:xfrm>
        </p:grpSpPr>
        <p:cxnSp>
          <p:nvCxnSpPr>
            <p:cNvPr id="110" name="直接连接符 109"/>
            <p:cNvCxnSpPr/>
            <p:nvPr/>
          </p:nvCxnSpPr>
          <p:spPr>
            <a:xfrm>
              <a:off x="5935482" y="1657525"/>
              <a:ext cx="0" cy="445595"/>
            </a:xfrm>
            <a:prstGeom prst="line">
              <a:avLst/>
            </a:prstGeom>
            <a:ln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椭圆 110"/>
            <p:cNvSpPr/>
            <p:nvPr/>
          </p:nvSpPr>
          <p:spPr bwMode="auto">
            <a:xfrm>
              <a:off x="5900759" y="2099976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t" anchorCtr="0" compatLnSpc="1"/>
            <a:lstStyle/>
            <a:p>
              <a:pPr defTabSz="121801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867" dirty="0"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112" name="组合 111"/>
          <p:cNvGrpSpPr/>
          <p:nvPr/>
        </p:nvGrpSpPr>
        <p:grpSpPr>
          <a:xfrm>
            <a:off x="4984736" y="5340795"/>
            <a:ext cx="120000" cy="709935"/>
            <a:chOff x="5900759" y="1657525"/>
            <a:chExt cx="90000" cy="532451"/>
          </a:xfrm>
        </p:grpSpPr>
        <p:cxnSp>
          <p:nvCxnSpPr>
            <p:cNvPr id="113" name="直接连接符 112"/>
            <p:cNvCxnSpPr/>
            <p:nvPr/>
          </p:nvCxnSpPr>
          <p:spPr>
            <a:xfrm>
              <a:off x="5935482" y="1657525"/>
              <a:ext cx="0" cy="445595"/>
            </a:xfrm>
            <a:prstGeom prst="line">
              <a:avLst/>
            </a:prstGeom>
            <a:ln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椭圆 113"/>
            <p:cNvSpPr/>
            <p:nvPr/>
          </p:nvSpPr>
          <p:spPr bwMode="auto">
            <a:xfrm>
              <a:off x="5900759" y="2099976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t" anchorCtr="0" compatLnSpc="1"/>
            <a:lstStyle/>
            <a:p>
              <a:pPr defTabSz="121801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867" dirty="0"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115" name="组合 114"/>
          <p:cNvGrpSpPr/>
          <p:nvPr/>
        </p:nvGrpSpPr>
        <p:grpSpPr>
          <a:xfrm>
            <a:off x="6093063" y="5321750"/>
            <a:ext cx="120000" cy="709935"/>
            <a:chOff x="5900759" y="1657525"/>
            <a:chExt cx="90000" cy="532451"/>
          </a:xfrm>
        </p:grpSpPr>
        <p:cxnSp>
          <p:nvCxnSpPr>
            <p:cNvPr id="116" name="直接连接符 115"/>
            <p:cNvCxnSpPr/>
            <p:nvPr/>
          </p:nvCxnSpPr>
          <p:spPr>
            <a:xfrm>
              <a:off x="5935482" y="1657525"/>
              <a:ext cx="0" cy="445595"/>
            </a:xfrm>
            <a:prstGeom prst="line">
              <a:avLst/>
            </a:prstGeom>
            <a:ln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椭圆 116"/>
            <p:cNvSpPr/>
            <p:nvPr/>
          </p:nvSpPr>
          <p:spPr bwMode="auto">
            <a:xfrm>
              <a:off x="5900759" y="2099976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t" anchorCtr="0" compatLnSpc="1"/>
            <a:lstStyle/>
            <a:p>
              <a:pPr defTabSz="121801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867" dirty="0"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60" name="矩形 59"/>
          <p:cNvSpPr/>
          <p:nvPr/>
        </p:nvSpPr>
        <p:spPr bwMode="auto">
          <a:xfrm>
            <a:off x="6704791" y="1236917"/>
            <a:ext cx="960000" cy="96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/>
          <a:lstStyle/>
          <a:p>
            <a:pPr algn="ctr" defTabSz="121801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933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</a:t>
            </a:r>
            <a:endParaRPr lang="zh-CN" altLang="en-US" sz="2933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61" name="直接连接符 60"/>
          <p:cNvCxnSpPr/>
          <p:nvPr/>
        </p:nvCxnSpPr>
        <p:spPr bwMode="auto">
          <a:xfrm>
            <a:off x="7776854" y="1716917"/>
            <a:ext cx="2069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2" name="矩形 61"/>
          <p:cNvSpPr/>
          <p:nvPr/>
        </p:nvSpPr>
        <p:spPr bwMode="auto">
          <a:xfrm>
            <a:off x="8153402" y="1242082"/>
            <a:ext cx="960000" cy="96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/>
          <a:lstStyle/>
          <a:p>
            <a:pPr algn="ctr" defTabSz="121801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933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</a:t>
            </a:r>
            <a:endParaRPr lang="zh-CN" altLang="en-US" sz="2933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63" name="组合 62"/>
          <p:cNvGrpSpPr/>
          <p:nvPr/>
        </p:nvGrpSpPr>
        <p:grpSpPr>
          <a:xfrm>
            <a:off x="8573402" y="2232957"/>
            <a:ext cx="120000" cy="709935"/>
            <a:chOff x="5900759" y="1657525"/>
            <a:chExt cx="90000" cy="532451"/>
          </a:xfrm>
        </p:grpSpPr>
        <p:cxnSp>
          <p:nvCxnSpPr>
            <p:cNvPr id="64" name="直接连接符 63"/>
            <p:cNvCxnSpPr/>
            <p:nvPr/>
          </p:nvCxnSpPr>
          <p:spPr>
            <a:xfrm>
              <a:off x="5935482" y="1657525"/>
              <a:ext cx="0" cy="445595"/>
            </a:xfrm>
            <a:prstGeom prst="line">
              <a:avLst/>
            </a:prstGeom>
            <a:ln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椭圆 64"/>
            <p:cNvSpPr/>
            <p:nvPr/>
          </p:nvSpPr>
          <p:spPr bwMode="auto">
            <a:xfrm>
              <a:off x="5900759" y="2099976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t" anchorCtr="0" compatLnSpc="1"/>
            <a:lstStyle/>
            <a:p>
              <a:pPr defTabSz="121801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867" dirty="0"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66" name="TextBox 70"/>
          <p:cNvSpPr>
            <a:spLocks noChangeArrowheads="1"/>
          </p:cNvSpPr>
          <p:nvPr/>
        </p:nvSpPr>
        <p:spPr bwMode="auto">
          <a:xfrm>
            <a:off x="8357112" y="2848487"/>
            <a:ext cx="3142156" cy="120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1" rIns="91440" bIns="4572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16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Extension: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S:   Super version, larger internal storage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SA: Standalone, don’t support 4G network </a:t>
            </a:r>
          </a:p>
        </p:txBody>
      </p:sp>
    </p:spTree>
    <p:extLst>
      <p:ext uri="{BB962C8B-B14F-4D97-AF65-F5344CB8AC3E}">
        <p14:creationId xmlns:p14="http://schemas.microsoft.com/office/powerpoint/2010/main" val="96467819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n-lt"/>
                <a:ea typeface="+mn-ea"/>
                <a:cs typeface="+mn-ea"/>
              </a:rPr>
              <a:t>MPT</a:t>
            </a:r>
            <a:endParaRPr lang="zh-CN" altLang="en-US" dirty="0">
              <a:latin typeface="+mn-lt"/>
              <a:ea typeface="+mn-ea"/>
              <a:cs typeface="+mn-ea"/>
            </a:endParaRPr>
          </a:p>
        </p:txBody>
      </p:sp>
      <p:sp>
        <p:nvSpPr>
          <p:cNvPr id="30" name="TextBox 69"/>
          <p:cNvSpPr>
            <a:spLocks noChangeArrowheads="1"/>
          </p:cNvSpPr>
          <p:nvPr/>
        </p:nvSpPr>
        <p:spPr bwMode="auto">
          <a:xfrm>
            <a:off x="1238322" y="2848487"/>
            <a:ext cx="1077105" cy="5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1" rIns="91440" bIns="4572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6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Brand</a:t>
            </a:r>
            <a:r>
              <a:rPr lang="en-US" altLang="zh-CN" sz="16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Dahua</a:t>
            </a:r>
            <a:endParaRPr lang="zh-CN" altLang="en-US" sz="1400" dirty="0"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</a:endParaRPr>
          </a:p>
        </p:txBody>
      </p:sp>
      <p:sp>
        <p:nvSpPr>
          <p:cNvPr id="34" name="TextBox 69"/>
          <p:cNvSpPr>
            <a:spLocks noChangeArrowheads="1"/>
          </p:cNvSpPr>
          <p:nvPr/>
        </p:nvSpPr>
        <p:spPr bwMode="auto">
          <a:xfrm>
            <a:off x="2507662" y="2848487"/>
            <a:ext cx="1170081" cy="584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1" rIns="91440" bIns="4572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zh-CN" sz="16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External </a:t>
            </a:r>
          </a:p>
          <a:p>
            <a:pPr algn="ctr">
              <a:spcBef>
                <a:spcPct val="0"/>
              </a:spcBef>
              <a:buNone/>
            </a:pPr>
            <a:r>
              <a:rPr lang="en-US" altLang="zh-CN" sz="16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Camera</a:t>
            </a:r>
          </a:p>
        </p:txBody>
      </p:sp>
      <p:sp>
        <p:nvSpPr>
          <p:cNvPr id="37" name="矩形 36"/>
          <p:cNvSpPr/>
          <p:nvPr/>
        </p:nvSpPr>
        <p:spPr bwMode="auto">
          <a:xfrm>
            <a:off x="2743784" y="1244087"/>
            <a:ext cx="1126787" cy="96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/>
          <a:lstStyle/>
          <a:p>
            <a:pPr algn="ctr" defTabSz="121801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933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MEC</a:t>
            </a:r>
            <a:endParaRPr lang="zh-CN" altLang="en-US" sz="2933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9" name="矩形 38"/>
          <p:cNvSpPr/>
          <p:nvPr/>
        </p:nvSpPr>
        <p:spPr bwMode="auto">
          <a:xfrm>
            <a:off x="1355427" y="1244087"/>
            <a:ext cx="960000" cy="96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/>
          <a:lstStyle/>
          <a:p>
            <a:pPr algn="ctr" defTabSz="121801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933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</a:t>
            </a:r>
            <a:endParaRPr lang="zh-CN" altLang="en-US" sz="2933" dirty="0"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</a:endParaRPr>
          </a:p>
        </p:txBody>
      </p:sp>
      <p:cxnSp>
        <p:nvCxnSpPr>
          <p:cNvPr id="43" name="直接连接符 42"/>
          <p:cNvCxnSpPr/>
          <p:nvPr/>
        </p:nvCxnSpPr>
        <p:spPr bwMode="auto">
          <a:xfrm>
            <a:off x="2426161" y="1724087"/>
            <a:ext cx="2069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6" name="矩形 55"/>
          <p:cNvSpPr/>
          <p:nvPr/>
        </p:nvSpPr>
        <p:spPr bwMode="auto">
          <a:xfrm>
            <a:off x="5675126" y="1244087"/>
            <a:ext cx="960000" cy="96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/>
          <a:lstStyle/>
          <a:p>
            <a:pPr algn="ctr" defTabSz="121801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933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</a:t>
            </a:r>
            <a:endParaRPr lang="zh-CN" altLang="en-US" sz="2933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7" name="矩形 56"/>
          <p:cNvSpPr/>
          <p:nvPr/>
        </p:nvSpPr>
        <p:spPr bwMode="auto">
          <a:xfrm>
            <a:off x="4254936" y="1244087"/>
            <a:ext cx="960000" cy="96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/>
          <a:lstStyle/>
          <a:p>
            <a:pPr algn="ctr" defTabSz="121801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933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</a:t>
            </a:r>
            <a:endParaRPr lang="zh-CN" altLang="en-US" sz="2933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59" name="直接连接符 58"/>
          <p:cNvCxnSpPr/>
          <p:nvPr/>
        </p:nvCxnSpPr>
        <p:spPr bwMode="auto">
          <a:xfrm>
            <a:off x="3964406" y="1716917"/>
            <a:ext cx="2069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3" name="TextBox 69"/>
          <p:cNvSpPr>
            <a:spLocks noChangeArrowheads="1"/>
          </p:cNvSpPr>
          <p:nvPr/>
        </p:nvSpPr>
        <p:spPr bwMode="auto">
          <a:xfrm>
            <a:off x="3613660" y="2832411"/>
            <a:ext cx="2112295" cy="769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1" rIns="91440" bIns="4572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16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Type: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S: Shoulder camera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W: Helmet camera</a:t>
            </a:r>
            <a:endParaRPr lang="zh-CN" altLang="en-US" sz="14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</p:txBody>
      </p:sp>
      <p:sp>
        <p:nvSpPr>
          <p:cNvPr id="54" name="TextBox 70"/>
          <p:cNvSpPr>
            <a:spLocks noChangeArrowheads="1"/>
          </p:cNvSpPr>
          <p:nvPr/>
        </p:nvSpPr>
        <p:spPr bwMode="auto">
          <a:xfrm>
            <a:off x="7265883" y="2848487"/>
            <a:ext cx="1683493" cy="769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1" rIns="91440" bIns="4572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16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Generation: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1: 1</a:t>
            </a:r>
            <a:r>
              <a:rPr lang="en-US" altLang="zh-CN" sz="1400" baseline="300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st</a:t>
            </a: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 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2: 2</a:t>
            </a:r>
            <a:r>
              <a:rPr lang="en-US" altLang="zh-CN" sz="1400" baseline="300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nd</a:t>
            </a:r>
            <a:endParaRPr lang="en-US" altLang="zh-CN" sz="14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775427" y="2213911"/>
            <a:ext cx="120000" cy="709935"/>
            <a:chOff x="5900759" y="1657525"/>
            <a:chExt cx="90000" cy="532451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5935482" y="1657525"/>
              <a:ext cx="0" cy="445595"/>
            </a:xfrm>
            <a:prstGeom prst="line">
              <a:avLst/>
            </a:prstGeom>
            <a:ln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椭圆 66"/>
            <p:cNvSpPr/>
            <p:nvPr/>
          </p:nvSpPr>
          <p:spPr bwMode="auto">
            <a:xfrm>
              <a:off x="5900759" y="2099976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t" anchorCtr="0" compatLnSpc="1"/>
            <a:lstStyle/>
            <a:p>
              <a:pPr defTabSz="121801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867" dirty="0"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3247177" y="2213911"/>
            <a:ext cx="120000" cy="709935"/>
            <a:chOff x="5900759" y="1657525"/>
            <a:chExt cx="90000" cy="532451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5935482" y="1657525"/>
              <a:ext cx="0" cy="445595"/>
            </a:xfrm>
            <a:prstGeom prst="line">
              <a:avLst/>
            </a:prstGeom>
            <a:ln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椭圆 76"/>
            <p:cNvSpPr/>
            <p:nvPr/>
          </p:nvSpPr>
          <p:spPr bwMode="auto">
            <a:xfrm>
              <a:off x="5900759" y="2099976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t" anchorCtr="0" compatLnSpc="1"/>
            <a:lstStyle/>
            <a:p>
              <a:pPr defTabSz="121801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867" dirty="0"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4691524" y="2232957"/>
            <a:ext cx="120000" cy="709935"/>
            <a:chOff x="5900759" y="1657525"/>
            <a:chExt cx="90000" cy="532451"/>
          </a:xfrm>
        </p:grpSpPr>
        <p:cxnSp>
          <p:nvCxnSpPr>
            <p:cNvPr id="81" name="直接连接符 80"/>
            <p:cNvCxnSpPr/>
            <p:nvPr/>
          </p:nvCxnSpPr>
          <p:spPr>
            <a:xfrm>
              <a:off x="5935482" y="1657525"/>
              <a:ext cx="0" cy="445595"/>
            </a:xfrm>
            <a:prstGeom prst="line">
              <a:avLst/>
            </a:prstGeom>
            <a:ln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椭圆 82"/>
            <p:cNvSpPr/>
            <p:nvPr/>
          </p:nvSpPr>
          <p:spPr bwMode="auto">
            <a:xfrm>
              <a:off x="5900759" y="2099976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t" anchorCtr="0" compatLnSpc="1"/>
            <a:lstStyle/>
            <a:p>
              <a:pPr defTabSz="121801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867" dirty="0"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6095126" y="2213911"/>
            <a:ext cx="120000" cy="709935"/>
            <a:chOff x="5900759" y="1657525"/>
            <a:chExt cx="90000" cy="532451"/>
          </a:xfrm>
        </p:grpSpPr>
        <p:cxnSp>
          <p:nvCxnSpPr>
            <p:cNvPr id="86" name="直接连接符 85"/>
            <p:cNvCxnSpPr/>
            <p:nvPr/>
          </p:nvCxnSpPr>
          <p:spPr>
            <a:xfrm>
              <a:off x="5935482" y="1657525"/>
              <a:ext cx="0" cy="445595"/>
            </a:xfrm>
            <a:prstGeom prst="line">
              <a:avLst/>
            </a:prstGeom>
            <a:ln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椭圆 86"/>
            <p:cNvSpPr/>
            <p:nvPr/>
          </p:nvSpPr>
          <p:spPr bwMode="auto">
            <a:xfrm>
              <a:off x="5900759" y="2099976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t" anchorCtr="0" compatLnSpc="1"/>
            <a:lstStyle/>
            <a:p>
              <a:pPr defTabSz="121801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867" dirty="0"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90" name="组合 89"/>
          <p:cNvGrpSpPr/>
          <p:nvPr/>
        </p:nvGrpSpPr>
        <p:grpSpPr>
          <a:xfrm>
            <a:off x="7555219" y="2201538"/>
            <a:ext cx="120000" cy="709935"/>
            <a:chOff x="5900759" y="1657525"/>
            <a:chExt cx="90000" cy="532451"/>
          </a:xfrm>
        </p:grpSpPr>
        <p:cxnSp>
          <p:nvCxnSpPr>
            <p:cNvPr id="91" name="直接连接符 90"/>
            <p:cNvCxnSpPr/>
            <p:nvPr/>
          </p:nvCxnSpPr>
          <p:spPr>
            <a:xfrm>
              <a:off x="5935482" y="1657525"/>
              <a:ext cx="0" cy="445595"/>
            </a:xfrm>
            <a:prstGeom prst="line">
              <a:avLst/>
            </a:prstGeom>
            <a:ln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椭圆 91"/>
            <p:cNvSpPr/>
            <p:nvPr/>
          </p:nvSpPr>
          <p:spPr bwMode="auto">
            <a:xfrm>
              <a:off x="5900759" y="2099976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t" anchorCtr="0" compatLnSpc="1"/>
            <a:lstStyle/>
            <a:p>
              <a:pPr defTabSz="121801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867" dirty="0"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60" name="矩形 59"/>
          <p:cNvSpPr/>
          <p:nvPr/>
        </p:nvSpPr>
        <p:spPr bwMode="auto">
          <a:xfrm>
            <a:off x="7114366" y="1236917"/>
            <a:ext cx="960000" cy="96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/>
          <a:lstStyle/>
          <a:p>
            <a:pPr algn="ctr" defTabSz="121801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933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</a:t>
            </a:r>
            <a:endParaRPr lang="zh-CN" altLang="en-US" sz="2933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2" name="矩形 61"/>
          <p:cNvSpPr/>
          <p:nvPr/>
        </p:nvSpPr>
        <p:spPr bwMode="auto">
          <a:xfrm>
            <a:off x="8553452" y="1242082"/>
            <a:ext cx="960000" cy="96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/>
          <a:lstStyle/>
          <a:p>
            <a:pPr algn="ctr" defTabSz="121801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933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</a:t>
            </a:r>
            <a:endParaRPr lang="zh-CN" altLang="en-US" sz="2933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63" name="组合 62"/>
          <p:cNvGrpSpPr/>
          <p:nvPr/>
        </p:nvGrpSpPr>
        <p:grpSpPr>
          <a:xfrm>
            <a:off x="8973452" y="2232957"/>
            <a:ext cx="120000" cy="709935"/>
            <a:chOff x="5900759" y="1657525"/>
            <a:chExt cx="90000" cy="532451"/>
          </a:xfrm>
        </p:grpSpPr>
        <p:cxnSp>
          <p:nvCxnSpPr>
            <p:cNvPr id="64" name="直接连接符 63"/>
            <p:cNvCxnSpPr/>
            <p:nvPr/>
          </p:nvCxnSpPr>
          <p:spPr>
            <a:xfrm>
              <a:off x="5935482" y="1657525"/>
              <a:ext cx="0" cy="445595"/>
            </a:xfrm>
            <a:prstGeom prst="line">
              <a:avLst/>
            </a:prstGeom>
            <a:ln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椭圆 64"/>
            <p:cNvSpPr/>
            <p:nvPr/>
          </p:nvSpPr>
          <p:spPr bwMode="auto">
            <a:xfrm>
              <a:off x="5900759" y="2099976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t" anchorCtr="0" compatLnSpc="1"/>
            <a:lstStyle/>
            <a:p>
              <a:pPr defTabSz="121801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867" dirty="0"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66" name="TextBox 70"/>
          <p:cNvSpPr>
            <a:spLocks noChangeArrowheads="1"/>
          </p:cNvSpPr>
          <p:nvPr/>
        </p:nvSpPr>
        <p:spPr bwMode="auto">
          <a:xfrm>
            <a:off x="8765504" y="2880365"/>
            <a:ext cx="1393005" cy="338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1" rIns="91440" bIns="4572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16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Reserved:</a:t>
            </a:r>
          </a:p>
        </p:txBody>
      </p:sp>
      <p:sp>
        <p:nvSpPr>
          <p:cNvPr id="58" name="TextBox 70"/>
          <p:cNvSpPr>
            <a:spLocks noChangeArrowheads="1"/>
          </p:cNvSpPr>
          <p:nvPr/>
        </p:nvSpPr>
        <p:spPr bwMode="auto">
          <a:xfrm>
            <a:off x="5710992" y="2866641"/>
            <a:ext cx="1770910" cy="769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1" rIns="91440" bIns="4572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16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Host Type: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2: Body camera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3: 2</a:t>
            </a:r>
            <a:r>
              <a:rPr lang="en-US" altLang="zh-CN" sz="1400" baseline="300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nd</a:t>
            </a:r>
            <a:endParaRPr lang="en-US" altLang="zh-CN" sz="14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</p:txBody>
      </p:sp>
      <p:sp>
        <p:nvSpPr>
          <p:cNvPr id="69" name="TextBox 69"/>
          <p:cNvSpPr>
            <a:spLocks noChangeArrowheads="1"/>
          </p:cNvSpPr>
          <p:nvPr/>
        </p:nvSpPr>
        <p:spPr bwMode="auto">
          <a:xfrm>
            <a:off x="1238322" y="5595926"/>
            <a:ext cx="1077105" cy="5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1" rIns="91440" bIns="4572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6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Brand</a:t>
            </a:r>
            <a:r>
              <a:rPr lang="en-US" altLang="zh-CN" sz="16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Dahua</a:t>
            </a:r>
            <a:endParaRPr lang="zh-CN" altLang="en-US" sz="1400" dirty="0"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</a:endParaRPr>
          </a:p>
        </p:txBody>
      </p:sp>
      <p:sp>
        <p:nvSpPr>
          <p:cNvPr id="70" name="TextBox 69"/>
          <p:cNvSpPr>
            <a:spLocks noChangeArrowheads="1"/>
          </p:cNvSpPr>
          <p:nvPr/>
        </p:nvSpPr>
        <p:spPr bwMode="auto">
          <a:xfrm>
            <a:off x="2426162" y="5595926"/>
            <a:ext cx="1251582" cy="338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1" rIns="91440" bIns="4572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zh-CN" sz="16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Accessory</a:t>
            </a:r>
          </a:p>
        </p:txBody>
      </p:sp>
      <p:sp>
        <p:nvSpPr>
          <p:cNvPr id="71" name="矩形 70"/>
          <p:cNvSpPr/>
          <p:nvPr/>
        </p:nvSpPr>
        <p:spPr bwMode="auto">
          <a:xfrm>
            <a:off x="2743784" y="3991526"/>
            <a:ext cx="1126787" cy="96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/>
          <a:lstStyle/>
          <a:p>
            <a:pPr algn="ctr" defTabSz="121801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933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MAE</a:t>
            </a:r>
            <a:endParaRPr lang="zh-CN" altLang="en-US" sz="2933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2" name="矩形 71"/>
          <p:cNvSpPr/>
          <p:nvPr/>
        </p:nvSpPr>
        <p:spPr bwMode="auto">
          <a:xfrm>
            <a:off x="1355427" y="3991526"/>
            <a:ext cx="960000" cy="96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/>
          <a:lstStyle/>
          <a:p>
            <a:pPr algn="ctr" defTabSz="121801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933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</a:t>
            </a:r>
            <a:endParaRPr lang="zh-CN" altLang="en-US" sz="2933" dirty="0"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</a:endParaRPr>
          </a:p>
        </p:txBody>
      </p:sp>
      <p:cxnSp>
        <p:nvCxnSpPr>
          <p:cNvPr id="73" name="直接连接符 72"/>
          <p:cNvCxnSpPr/>
          <p:nvPr/>
        </p:nvCxnSpPr>
        <p:spPr bwMode="auto">
          <a:xfrm>
            <a:off x="2426161" y="4471526"/>
            <a:ext cx="2069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4" name="矩形 73"/>
          <p:cNvSpPr/>
          <p:nvPr/>
        </p:nvSpPr>
        <p:spPr bwMode="auto">
          <a:xfrm>
            <a:off x="5675126" y="3991526"/>
            <a:ext cx="960000" cy="96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/>
          <a:lstStyle/>
          <a:p>
            <a:pPr algn="ctr" defTabSz="121801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933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</a:t>
            </a:r>
            <a:endParaRPr lang="zh-CN" altLang="en-US" sz="2933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5" name="矩形 74"/>
          <p:cNvSpPr/>
          <p:nvPr/>
        </p:nvSpPr>
        <p:spPr bwMode="auto">
          <a:xfrm>
            <a:off x="4254936" y="3991526"/>
            <a:ext cx="960000" cy="96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/>
          <a:lstStyle/>
          <a:p>
            <a:pPr algn="ctr" defTabSz="121801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933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</a:t>
            </a:r>
            <a:endParaRPr lang="zh-CN" altLang="en-US" sz="2933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78" name="直接连接符 77"/>
          <p:cNvCxnSpPr/>
          <p:nvPr/>
        </p:nvCxnSpPr>
        <p:spPr bwMode="auto">
          <a:xfrm>
            <a:off x="3964406" y="4464356"/>
            <a:ext cx="2069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9" name="TextBox 69"/>
          <p:cNvSpPr>
            <a:spLocks noChangeArrowheads="1"/>
          </p:cNvSpPr>
          <p:nvPr/>
        </p:nvSpPr>
        <p:spPr bwMode="auto">
          <a:xfrm>
            <a:off x="4070860" y="5579850"/>
            <a:ext cx="1337973" cy="769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1" rIns="91440" bIns="4572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16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Type: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D: Dock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C: Clamp</a:t>
            </a:r>
            <a:endParaRPr lang="zh-CN" altLang="en-US" sz="14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</p:txBody>
      </p:sp>
      <p:sp>
        <p:nvSpPr>
          <p:cNvPr id="82" name="TextBox 70"/>
          <p:cNvSpPr>
            <a:spLocks noChangeArrowheads="1"/>
          </p:cNvSpPr>
          <p:nvPr/>
        </p:nvSpPr>
        <p:spPr bwMode="auto">
          <a:xfrm>
            <a:off x="5675126" y="5656986"/>
            <a:ext cx="1683493" cy="769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1" rIns="91440" bIns="4572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16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Generation: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1: 1</a:t>
            </a:r>
            <a:r>
              <a:rPr lang="en-US" altLang="zh-CN" sz="1400" baseline="300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st</a:t>
            </a: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 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2: 2</a:t>
            </a:r>
            <a:r>
              <a:rPr lang="en-US" altLang="zh-CN" sz="1400" baseline="300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nd</a:t>
            </a:r>
            <a:endParaRPr lang="en-US" altLang="zh-CN" sz="14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</p:txBody>
      </p:sp>
      <p:grpSp>
        <p:nvGrpSpPr>
          <p:cNvPr id="84" name="组合 83"/>
          <p:cNvGrpSpPr/>
          <p:nvPr/>
        </p:nvGrpSpPr>
        <p:grpSpPr>
          <a:xfrm>
            <a:off x="1775427" y="4961350"/>
            <a:ext cx="120000" cy="709935"/>
            <a:chOff x="5900759" y="1657525"/>
            <a:chExt cx="90000" cy="532451"/>
          </a:xfrm>
        </p:grpSpPr>
        <p:cxnSp>
          <p:nvCxnSpPr>
            <p:cNvPr id="88" name="直接连接符 87"/>
            <p:cNvCxnSpPr/>
            <p:nvPr/>
          </p:nvCxnSpPr>
          <p:spPr>
            <a:xfrm>
              <a:off x="5935482" y="1657525"/>
              <a:ext cx="0" cy="445595"/>
            </a:xfrm>
            <a:prstGeom prst="line">
              <a:avLst/>
            </a:prstGeom>
            <a:ln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椭圆 95"/>
            <p:cNvSpPr/>
            <p:nvPr/>
          </p:nvSpPr>
          <p:spPr bwMode="auto">
            <a:xfrm>
              <a:off x="5900759" y="2099976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t" anchorCtr="0" compatLnSpc="1"/>
            <a:lstStyle/>
            <a:p>
              <a:pPr defTabSz="121801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867" dirty="0"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102" name="组合 101"/>
          <p:cNvGrpSpPr/>
          <p:nvPr/>
        </p:nvGrpSpPr>
        <p:grpSpPr>
          <a:xfrm>
            <a:off x="3247177" y="4961350"/>
            <a:ext cx="120000" cy="709935"/>
            <a:chOff x="5900759" y="1657525"/>
            <a:chExt cx="90000" cy="532451"/>
          </a:xfrm>
        </p:grpSpPr>
        <p:cxnSp>
          <p:nvCxnSpPr>
            <p:cNvPr id="103" name="直接连接符 102"/>
            <p:cNvCxnSpPr/>
            <p:nvPr/>
          </p:nvCxnSpPr>
          <p:spPr>
            <a:xfrm>
              <a:off x="5935482" y="1657525"/>
              <a:ext cx="0" cy="445595"/>
            </a:xfrm>
            <a:prstGeom prst="line">
              <a:avLst/>
            </a:prstGeom>
            <a:ln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椭圆 117"/>
            <p:cNvSpPr/>
            <p:nvPr/>
          </p:nvSpPr>
          <p:spPr bwMode="auto">
            <a:xfrm>
              <a:off x="5900759" y="2099976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t" anchorCtr="0" compatLnSpc="1"/>
            <a:lstStyle/>
            <a:p>
              <a:pPr defTabSz="121801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867" dirty="0"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119" name="组合 118"/>
          <p:cNvGrpSpPr/>
          <p:nvPr/>
        </p:nvGrpSpPr>
        <p:grpSpPr>
          <a:xfrm>
            <a:off x="4691524" y="4980396"/>
            <a:ext cx="120000" cy="709935"/>
            <a:chOff x="5900759" y="1657525"/>
            <a:chExt cx="90000" cy="532451"/>
          </a:xfrm>
        </p:grpSpPr>
        <p:cxnSp>
          <p:nvCxnSpPr>
            <p:cNvPr id="120" name="直接连接符 119"/>
            <p:cNvCxnSpPr/>
            <p:nvPr/>
          </p:nvCxnSpPr>
          <p:spPr>
            <a:xfrm>
              <a:off x="5935482" y="1657525"/>
              <a:ext cx="0" cy="445595"/>
            </a:xfrm>
            <a:prstGeom prst="line">
              <a:avLst/>
            </a:prstGeom>
            <a:ln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椭圆 120"/>
            <p:cNvSpPr/>
            <p:nvPr/>
          </p:nvSpPr>
          <p:spPr bwMode="auto">
            <a:xfrm>
              <a:off x="5900759" y="2099976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t" anchorCtr="0" compatLnSpc="1"/>
            <a:lstStyle/>
            <a:p>
              <a:pPr defTabSz="121801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867" dirty="0"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122" name="组合 121"/>
          <p:cNvGrpSpPr/>
          <p:nvPr/>
        </p:nvGrpSpPr>
        <p:grpSpPr>
          <a:xfrm>
            <a:off x="6095126" y="4961350"/>
            <a:ext cx="120000" cy="709935"/>
            <a:chOff x="5900759" y="1657525"/>
            <a:chExt cx="90000" cy="532451"/>
          </a:xfrm>
        </p:grpSpPr>
        <p:cxnSp>
          <p:nvCxnSpPr>
            <p:cNvPr id="123" name="直接连接符 122"/>
            <p:cNvCxnSpPr/>
            <p:nvPr/>
          </p:nvCxnSpPr>
          <p:spPr>
            <a:xfrm>
              <a:off x="5935482" y="1657525"/>
              <a:ext cx="0" cy="445595"/>
            </a:xfrm>
            <a:prstGeom prst="line">
              <a:avLst/>
            </a:prstGeom>
            <a:ln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椭圆 123"/>
            <p:cNvSpPr/>
            <p:nvPr/>
          </p:nvSpPr>
          <p:spPr bwMode="auto">
            <a:xfrm>
              <a:off x="5900759" y="2099976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t" anchorCtr="0" compatLnSpc="1"/>
            <a:lstStyle/>
            <a:p>
              <a:pPr defTabSz="121801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867" dirty="0"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125" name="组合 124"/>
          <p:cNvGrpSpPr/>
          <p:nvPr/>
        </p:nvGrpSpPr>
        <p:grpSpPr>
          <a:xfrm>
            <a:off x="7555219" y="4948977"/>
            <a:ext cx="120000" cy="709935"/>
            <a:chOff x="5900759" y="1657525"/>
            <a:chExt cx="90000" cy="532451"/>
          </a:xfrm>
        </p:grpSpPr>
        <p:cxnSp>
          <p:nvCxnSpPr>
            <p:cNvPr id="126" name="直接连接符 125"/>
            <p:cNvCxnSpPr/>
            <p:nvPr/>
          </p:nvCxnSpPr>
          <p:spPr>
            <a:xfrm>
              <a:off x="5935482" y="1657525"/>
              <a:ext cx="0" cy="445595"/>
            </a:xfrm>
            <a:prstGeom prst="line">
              <a:avLst/>
            </a:prstGeom>
            <a:ln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椭圆 126"/>
            <p:cNvSpPr/>
            <p:nvPr/>
          </p:nvSpPr>
          <p:spPr bwMode="auto">
            <a:xfrm>
              <a:off x="5900759" y="2099976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t" anchorCtr="0" compatLnSpc="1"/>
            <a:lstStyle/>
            <a:p>
              <a:pPr defTabSz="121801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867" dirty="0"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128" name="矩形 127"/>
          <p:cNvSpPr/>
          <p:nvPr/>
        </p:nvSpPr>
        <p:spPr bwMode="auto">
          <a:xfrm>
            <a:off x="7114366" y="3984356"/>
            <a:ext cx="960000" cy="96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/>
          <a:lstStyle/>
          <a:p>
            <a:pPr algn="ctr" defTabSz="121801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933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00</a:t>
            </a:r>
            <a:endParaRPr lang="zh-CN" altLang="en-US" sz="2933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3" name="TextBox 70"/>
          <p:cNvSpPr>
            <a:spLocks noChangeArrowheads="1"/>
          </p:cNvSpPr>
          <p:nvPr/>
        </p:nvSpPr>
        <p:spPr bwMode="auto">
          <a:xfrm>
            <a:off x="7164443" y="5656986"/>
            <a:ext cx="1393005" cy="338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1" rIns="91440" bIns="4572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16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Reserved:</a:t>
            </a:r>
          </a:p>
        </p:txBody>
      </p:sp>
    </p:spTree>
    <p:extLst>
      <p:ext uri="{BB962C8B-B14F-4D97-AF65-F5344CB8AC3E}">
        <p14:creationId xmlns:p14="http://schemas.microsoft.com/office/powerpoint/2010/main" val="281345875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DSS Baseline</a:t>
            </a:r>
            <a:endParaRPr lang="zh-CN" altLang="en-US" dirty="0"/>
          </a:p>
        </p:txBody>
      </p:sp>
      <p:grpSp>
        <p:nvGrpSpPr>
          <p:cNvPr id="11" name="组合 10"/>
          <p:cNvGrpSpPr/>
          <p:nvPr/>
        </p:nvGrpSpPr>
        <p:grpSpPr>
          <a:xfrm>
            <a:off x="1277702" y="4101075"/>
            <a:ext cx="3846071" cy="2164036"/>
            <a:chOff x="958276" y="3174113"/>
            <a:chExt cx="2884553" cy="1623027"/>
          </a:xfrm>
        </p:grpSpPr>
        <p:sp>
          <p:nvSpPr>
            <p:cNvPr id="57" name="矩形 56"/>
            <p:cNvSpPr/>
            <p:nvPr/>
          </p:nvSpPr>
          <p:spPr bwMode="auto">
            <a:xfrm>
              <a:off x="1259786" y="3174113"/>
              <a:ext cx="855104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377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宋体" pitchFamily="2" charset="-122"/>
                  <a:cs typeface="Segoe UI" panose="020B0502040204020203" pitchFamily="34" charset="0"/>
                </a:rPr>
                <a:t>DSS</a:t>
              </a:r>
              <a:endParaRPr lang="zh-CN" altLang="en-US" sz="22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  <p:sp>
          <p:nvSpPr>
            <p:cNvPr id="58" name="矩形 57"/>
            <p:cNvSpPr/>
            <p:nvPr/>
          </p:nvSpPr>
          <p:spPr bwMode="auto">
            <a:xfrm>
              <a:off x="2195736" y="3174113"/>
              <a:ext cx="855104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377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宋体" pitchFamily="2" charset="-122"/>
                  <a:cs typeface="Segoe UI" panose="020B0502040204020203" pitchFamily="34" charset="0"/>
                </a:rPr>
                <a:t>Express</a:t>
              </a:r>
            </a:p>
          </p:txBody>
        </p:sp>
        <p:cxnSp>
          <p:nvCxnSpPr>
            <p:cNvPr id="69" name="直接连接符 68"/>
            <p:cNvCxnSpPr/>
            <p:nvPr/>
          </p:nvCxnSpPr>
          <p:spPr bwMode="auto">
            <a:xfrm>
              <a:off x="1691834" y="3714113"/>
              <a:ext cx="0" cy="48213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0" name="椭圆 69"/>
            <p:cNvSpPr/>
            <p:nvPr/>
          </p:nvSpPr>
          <p:spPr bwMode="auto">
            <a:xfrm>
              <a:off x="1658084" y="4190768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  <p:cxnSp>
          <p:nvCxnSpPr>
            <p:cNvPr id="71" name="直接连接符 70"/>
            <p:cNvCxnSpPr/>
            <p:nvPr/>
          </p:nvCxnSpPr>
          <p:spPr bwMode="auto">
            <a:xfrm>
              <a:off x="2609086" y="3708638"/>
              <a:ext cx="0" cy="48213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2" name="椭圆 71"/>
            <p:cNvSpPr/>
            <p:nvPr/>
          </p:nvSpPr>
          <p:spPr bwMode="auto">
            <a:xfrm>
              <a:off x="2575336" y="4185293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  <p:sp>
          <p:nvSpPr>
            <p:cNvPr id="73" name="TextBox 33"/>
            <p:cNvSpPr txBox="1"/>
            <p:nvPr/>
          </p:nvSpPr>
          <p:spPr>
            <a:xfrm>
              <a:off x="958276" y="4284572"/>
              <a:ext cx="1237460" cy="512568"/>
            </a:xfrm>
            <a:prstGeom prst="rect">
              <a:avLst/>
            </a:prstGeom>
            <a:noFill/>
          </p:spPr>
          <p:txBody>
            <a:bodyPr wrap="square" lIns="67215" tIns="33607" rIns="67215" bIns="33607">
              <a:spAutoFit/>
            </a:bodyPr>
            <a:lstStyle/>
            <a:p>
              <a:pPr algn="ctr">
                <a:defRPr/>
              </a:pPr>
              <a:r>
                <a:rPr lang="en-US" altLang="zh-CN" sz="14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Product line :</a:t>
              </a:r>
            </a:p>
            <a:p>
              <a:pPr>
                <a:defRPr/>
              </a:pPr>
              <a:r>
                <a:rPr lang="en-US" altLang="zh-CN" sz="14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DSS:  </a:t>
              </a:r>
              <a:r>
                <a:rPr lang="en-US" altLang="zh-CN" sz="1200" i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Dahua Security System</a:t>
              </a:r>
            </a:p>
          </p:txBody>
        </p:sp>
        <p:sp>
          <p:nvSpPr>
            <p:cNvPr id="74" name="矩形 73"/>
            <p:cNvSpPr/>
            <p:nvPr/>
          </p:nvSpPr>
          <p:spPr>
            <a:xfrm>
              <a:off x="2267744" y="4261489"/>
              <a:ext cx="1575085" cy="535651"/>
            </a:xfrm>
            <a:prstGeom prst="rect">
              <a:avLst/>
            </a:prstGeom>
            <a:noFill/>
          </p:spPr>
          <p:txBody>
            <a:bodyPr wrap="square" lIns="67215" tIns="33607" rIns="67215" bIns="33607">
              <a:spAutoFit/>
            </a:bodyPr>
            <a:lstStyle/>
            <a:p>
              <a:r>
                <a:rPr lang="en-US" altLang="zh-CN" sz="14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Series</a:t>
              </a:r>
            </a:p>
            <a:p>
              <a:r>
                <a:rPr lang="en-US" altLang="zh-CN" sz="14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Express:  </a:t>
              </a:r>
              <a:r>
                <a:rPr lang="en-US" altLang="zh-CN" sz="1400" i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Entry-Level</a:t>
              </a:r>
            </a:p>
            <a:p>
              <a:r>
                <a:rPr lang="en-US" altLang="zh-CN" sz="14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     Pro:</a:t>
              </a:r>
              <a:r>
                <a:rPr lang="en-US" altLang="zh-CN" sz="1400" i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 Professional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1318399" y="1230479"/>
            <a:ext cx="9268204" cy="2849859"/>
            <a:chOff x="392466" y="915566"/>
            <a:chExt cx="6951153" cy="2137394"/>
          </a:xfrm>
        </p:grpSpPr>
        <p:sp>
          <p:nvSpPr>
            <p:cNvPr id="41" name="TextBox 32"/>
            <p:cNvSpPr txBox="1"/>
            <p:nvPr/>
          </p:nvSpPr>
          <p:spPr>
            <a:xfrm>
              <a:off x="4439064" y="2125674"/>
              <a:ext cx="997032" cy="374069"/>
            </a:xfrm>
            <a:prstGeom prst="rect">
              <a:avLst/>
            </a:prstGeom>
            <a:noFill/>
          </p:spPr>
          <p:txBody>
            <a:bodyPr wrap="square" lIns="67215" tIns="33607" rIns="67215" bIns="33607">
              <a:spAutoFit/>
            </a:bodyPr>
            <a:lstStyle>
              <a:defPPr>
                <a:defRPr lang="zh-CN"/>
              </a:defPPr>
              <a:lvl1pPr>
                <a:defRPr sz="1400" b="1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1pPr>
            </a:lstStyle>
            <a:p>
              <a:r>
                <a:rPr lang="en-US" altLang="zh-CN" dirty="0">
                  <a:solidFill>
                    <a:srgbClr val="000000"/>
                  </a:solidFill>
                  <a:sym typeface="Calibri" pitchFamily="34" charset="0"/>
                </a:rPr>
                <a:t>Appearance:</a:t>
              </a:r>
              <a:endParaRPr lang="en-US" altLang="zh-CN" dirty="0"/>
            </a:p>
            <a:p>
              <a:r>
                <a:rPr lang="en-US" altLang="zh-CN" b="0" dirty="0"/>
                <a:t>D:  </a:t>
              </a:r>
              <a:r>
                <a:rPr lang="en-US" altLang="zh-CN" b="0" i="1" dirty="0"/>
                <a:t>LCD Screen</a:t>
              </a:r>
            </a:p>
          </p:txBody>
        </p:sp>
        <p:sp>
          <p:nvSpPr>
            <p:cNvPr id="5" name="矩形 4"/>
            <p:cNvSpPr/>
            <p:nvPr/>
          </p:nvSpPr>
          <p:spPr bwMode="auto">
            <a:xfrm>
              <a:off x="1925168" y="924048"/>
              <a:ext cx="540000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377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7</a:t>
              </a:r>
              <a:endParaRPr lang="zh-CN" altLang="en-US" sz="22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  <p:cxnSp>
          <p:nvCxnSpPr>
            <p:cNvPr id="7" name="直接连接符 6"/>
            <p:cNvCxnSpPr/>
            <p:nvPr/>
          </p:nvCxnSpPr>
          <p:spPr bwMode="auto">
            <a:xfrm>
              <a:off x="2216260" y="1469523"/>
              <a:ext cx="0" cy="48213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" name="椭圆 7"/>
            <p:cNvSpPr/>
            <p:nvPr/>
          </p:nvSpPr>
          <p:spPr bwMode="auto">
            <a:xfrm>
              <a:off x="2182510" y="1946178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  <p:cxnSp>
          <p:nvCxnSpPr>
            <p:cNvPr id="67" name="直接连接符 66"/>
            <p:cNvCxnSpPr/>
            <p:nvPr/>
          </p:nvCxnSpPr>
          <p:spPr bwMode="auto">
            <a:xfrm>
              <a:off x="1145090" y="1469523"/>
              <a:ext cx="0" cy="48213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8" name="椭圆 67"/>
            <p:cNvSpPr/>
            <p:nvPr/>
          </p:nvSpPr>
          <p:spPr bwMode="auto">
            <a:xfrm>
              <a:off x="1111340" y="1946178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  <p:sp>
          <p:nvSpPr>
            <p:cNvPr id="10" name="矩形 9"/>
            <p:cNvSpPr/>
            <p:nvPr/>
          </p:nvSpPr>
          <p:spPr bwMode="auto">
            <a:xfrm>
              <a:off x="718716" y="924048"/>
              <a:ext cx="855104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377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宋体" pitchFamily="2" charset="-122"/>
                  <a:cs typeface="Segoe UI" panose="020B0502040204020203" pitchFamily="34" charset="0"/>
                </a:rPr>
                <a:t>DSS</a:t>
              </a:r>
              <a:endParaRPr lang="zh-CN" altLang="en-US" sz="22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  <p:cxnSp>
          <p:nvCxnSpPr>
            <p:cNvPr id="46" name="直接连接符 45"/>
            <p:cNvCxnSpPr/>
            <p:nvPr/>
          </p:nvCxnSpPr>
          <p:spPr bwMode="auto">
            <a:xfrm>
              <a:off x="6697202" y="1469523"/>
              <a:ext cx="0" cy="47665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0" name="椭圆 49"/>
            <p:cNvSpPr/>
            <p:nvPr/>
          </p:nvSpPr>
          <p:spPr bwMode="auto">
            <a:xfrm>
              <a:off x="6653660" y="1900691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2854887" y="924048"/>
              <a:ext cx="540000" cy="1089630"/>
              <a:chOff x="1475362" y="1772816"/>
              <a:chExt cx="720000" cy="1452840"/>
            </a:xfrm>
          </p:grpSpPr>
          <p:sp>
            <p:nvSpPr>
              <p:cNvPr id="15" name="矩形 14"/>
              <p:cNvSpPr/>
              <p:nvPr/>
            </p:nvSpPr>
            <p:spPr bwMode="auto">
              <a:xfrm>
                <a:off x="1475362" y="1772816"/>
                <a:ext cx="720000" cy="720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377" fontAlgn="t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200" dirty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0</a:t>
                </a:r>
                <a:endParaRPr lang="zh-CN" altLang="en-US" sz="2200" dirty="0">
                  <a:latin typeface="Segoe UI" panose="020B0502040204020203" pitchFamily="34" charset="0"/>
                  <a:ea typeface="宋体" pitchFamily="2" charset="-122"/>
                  <a:cs typeface="Segoe UI" panose="020B0502040204020203" pitchFamily="34" charset="0"/>
                </a:endParaRPr>
              </a:p>
            </p:txBody>
          </p:sp>
          <p:grpSp>
            <p:nvGrpSpPr>
              <p:cNvPr id="16" name="组合 15"/>
              <p:cNvGrpSpPr/>
              <p:nvPr/>
            </p:nvGrpSpPr>
            <p:grpSpPr>
              <a:xfrm>
                <a:off x="1790362" y="2500116"/>
                <a:ext cx="90000" cy="725540"/>
                <a:chOff x="2509035" y="2864898"/>
                <a:chExt cx="90000" cy="725540"/>
              </a:xfrm>
            </p:grpSpPr>
            <p:cxnSp>
              <p:nvCxnSpPr>
                <p:cNvPr id="17" name="直接连接符 16"/>
                <p:cNvCxnSpPr/>
                <p:nvPr/>
              </p:nvCxnSpPr>
              <p:spPr bwMode="auto">
                <a:xfrm>
                  <a:off x="2554035" y="2864898"/>
                  <a:ext cx="0" cy="64284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8" name="椭圆 17"/>
                <p:cNvSpPr/>
                <p:nvPr/>
              </p:nvSpPr>
              <p:spPr bwMode="auto">
                <a:xfrm>
                  <a:off x="2509035" y="3500438"/>
                  <a:ext cx="90000" cy="90000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 w="3175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7" fontAlgn="t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000" dirty="0">
                    <a:latin typeface="Segoe UI" panose="020B0502040204020203" pitchFamily="34" charset="0"/>
                    <a:ea typeface="宋体" pitchFamily="2" charset="-122"/>
                    <a:cs typeface="Segoe UI" panose="020B0502040204020203" pitchFamily="34" charset="0"/>
                  </a:endParaRPr>
                </a:p>
              </p:txBody>
            </p:sp>
          </p:grpSp>
        </p:grpSp>
        <p:grpSp>
          <p:nvGrpSpPr>
            <p:cNvPr id="19" name="组合 18"/>
            <p:cNvGrpSpPr/>
            <p:nvPr/>
          </p:nvGrpSpPr>
          <p:grpSpPr>
            <a:xfrm>
              <a:off x="3743023" y="924048"/>
              <a:ext cx="540000" cy="1427170"/>
              <a:chOff x="1269638" y="1772816"/>
              <a:chExt cx="720000" cy="1902894"/>
            </a:xfrm>
          </p:grpSpPr>
          <p:sp>
            <p:nvSpPr>
              <p:cNvPr id="20" name="矩形 19"/>
              <p:cNvSpPr/>
              <p:nvPr/>
            </p:nvSpPr>
            <p:spPr bwMode="auto">
              <a:xfrm>
                <a:off x="1269638" y="1772816"/>
                <a:ext cx="720000" cy="720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377" fontAlgn="t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200" dirty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16</a:t>
                </a:r>
                <a:endParaRPr lang="zh-CN" altLang="en-US" sz="2200" dirty="0">
                  <a:latin typeface="Segoe UI" panose="020B0502040204020203" pitchFamily="34" charset="0"/>
                  <a:ea typeface="宋体" pitchFamily="2" charset="-122"/>
                  <a:cs typeface="Segoe UI" panose="020B0502040204020203" pitchFamily="34" charset="0"/>
                </a:endParaRPr>
              </a:p>
            </p:txBody>
          </p:sp>
          <p:grpSp>
            <p:nvGrpSpPr>
              <p:cNvPr id="21" name="组合 20"/>
              <p:cNvGrpSpPr/>
              <p:nvPr/>
            </p:nvGrpSpPr>
            <p:grpSpPr>
              <a:xfrm>
                <a:off x="1576964" y="2500116"/>
                <a:ext cx="90000" cy="1175594"/>
                <a:chOff x="2295637" y="2864898"/>
                <a:chExt cx="90000" cy="1175594"/>
              </a:xfrm>
            </p:grpSpPr>
            <p:cxnSp>
              <p:nvCxnSpPr>
                <p:cNvPr id="22" name="直接连接符 21"/>
                <p:cNvCxnSpPr/>
                <p:nvPr/>
              </p:nvCxnSpPr>
              <p:spPr bwMode="auto">
                <a:xfrm>
                  <a:off x="2348312" y="2864898"/>
                  <a:ext cx="0" cy="1104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23" name="椭圆 22"/>
                <p:cNvSpPr/>
                <p:nvPr/>
              </p:nvSpPr>
              <p:spPr bwMode="auto">
                <a:xfrm>
                  <a:off x="2295637" y="3950492"/>
                  <a:ext cx="90000" cy="90000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 w="3175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7" fontAlgn="t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000" dirty="0">
                    <a:latin typeface="Segoe UI" panose="020B0502040204020203" pitchFamily="34" charset="0"/>
                    <a:ea typeface="宋体" pitchFamily="2" charset="-122"/>
                    <a:cs typeface="Segoe UI" panose="020B0502040204020203" pitchFamily="34" charset="0"/>
                  </a:endParaRPr>
                </a:p>
              </p:txBody>
            </p:sp>
          </p:grpSp>
        </p:grpSp>
        <p:grpSp>
          <p:nvGrpSpPr>
            <p:cNvPr id="45" name="组合 44"/>
            <p:cNvGrpSpPr/>
            <p:nvPr/>
          </p:nvGrpSpPr>
          <p:grpSpPr>
            <a:xfrm>
              <a:off x="4636243" y="924048"/>
              <a:ext cx="540000" cy="1218308"/>
              <a:chOff x="7348413" y="1618270"/>
              <a:chExt cx="720000" cy="1624411"/>
            </a:xfrm>
          </p:grpSpPr>
          <p:sp>
            <p:nvSpPr>
              <p:cNvPr id="30" name="矩形 29"/>
              <p:cNvSpPr/>
              <p:nvPr/>
            </p:nvSpPr>
            <p:spPr bwMode="auto">
              <a:xfrm>
                <a:off x="7348413" y="1618270"/>
                <a:ext cx="720000" cy="720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377" fontAlgn="t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200" dirty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D</a:t>
                </a:r>
                <a:endParaRPr lang="zh-CN" altLang="en-US" sz="2200" dirty="0">
                  <a:latin typeface="Segoe UI" panose="020B0502040204020203" pitchFamily="34" charset="0"/>
                  <a:ea typeface="宋体" pitchFamily="2" charset="-122"/>
                  <a:cs typeface="Segoe UI" panose="020B0502040204020203" pitchFamily="34" charset="0"/>
                </a:endParaRPr>
              </a:p>
            </p:txBody>
          </p:sp>
          <p:grpSp>
            <p:nvGrpSpPr>
              <p:cNvPr id="31" name="组合 30"/>
              <p:cNvGrpSpPr/>
              <p:nvPr/>
            </p:nvGrpSpPr>
            <p:grpSpPr>
              <a:xfrm>
                <a:off x="7663413" y="2338270"/>
                <a:ext cx="90000" cy="904411"/>
                <a:chOff x="2089597" y="2857598"/>
                <a:chExt cx="90000" cy="904411"/>
              </a:xfrm>
            </p:grpSpPr>
            <p:cxnSp>
              <p:nvCxnSpPr>
                <p:cNvPr id="32" name="直接连接符 31"/>
                <p:cNvCxnSpPr>
                  <a:cxnSpLocks/>
                </p:cNvCxnSpPr>
                <p:nvPr/>
              </p:nvCxnSpPr>
              <p:spPr bwMode="auto">
                <a:xfrm>
                  <a:off x="2134597" y="2857598"/>
                  <a:ext cx="0" cy="887083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33" name="椭圆 32"/>
                <p:cNvSpPr/>
                <p:nvPr/>
              </p:nvSpPr>
              <p:spPr bwMode="auto">
                <a:xfrm>
                  <a:off x="2089597" y="3672009"/>
                  <a:ext cx="90000" cy="90000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 w="3175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7" fontAlgn="t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000" dirty="0">
                    <a:latin typeface="Segoe UI" panose="020B0502040204020203" pitchFamily="34" charset="0"/>
                    <a:ea typeface="宋体" pitchFamily="2" charset="-122"/>
                    <a:cs typeface="Segoe UI" panose="020B0502040204020203" pitchFamily="34" charset="0"/>
                  </a:endParaRPr>
                </a:p>
              </p:txBody>
            </p:sp>
          </p:grpSp>
        </p:grpSp>
        <p:sp>
          <p:nvSpPr>
            <p:cNvPr id="34" name="TextBox 33"/>
            <p:cNvSpPr txBox="1"/>
            <p:nvPr/>
          </p:nvSpPr>
          <p:spPr>
            <a:xfrm>
              <a:off x="392466" y="2037774"/>
              <a:ext cx="1278937" cy="512568"/>
            </a:xfrm>
            <a:prstGeom prst="rect">
              <a:avLst/>
            </a:prstGeom>
            <a:noFill/>
          </p:spPr>
          <p:txBody>
            <a:bodyPr wrap="square" lIns="67215" tIns="33607" rIns="67215" bIns="33607">
              <a:spAutoFit/>
            </a:bodyPr>
            <a:lstStyle/>
            <a:p>
              <a:pPr algn="ctr">
                <a:defRPr/>
              </a:pPr>
              <a:r>
                <a:rPr lang="en-US" altLang="zh-CN" sz="14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Product line :</a:t>
              </a:r>
            </a:p>
            <a:p>
              <a:pPr>
                <a:defRPr/>
              </a:pPr>
              <a:r>
                <a:rPr lang="en-US" altLang="zh-CN" sz="14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DSS:  </a:t>
              </a:r>
              <a:r>
                <a:rPr lang="en-US" altLang="zh-CN" sz="1200" i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Dahua Security System</a:t>
              </a:r>
            </a:p>
          </p:txBody>
        </p:sp>
        <p:sp>
          <p:nvSpPr>
            <p:cNvPr id="37" name="矩形 36"/>
            <p:cNvSpPr/>
            <p:nvPr/>
          </p:nvSpPr>
          <p:spPr>
            <a:xfrm>
              <a:off x="1656440" y="2013678"/>
              <a:ext cx="1115360" cy="535651"/>
            </a:xfrm>
            <a:prstGeom prst="rect">
              <a:avLst/>
            </a:prstGeom>
            <a:noFill/>
          </p:spPr>
          <p:txBody>
            <a:bodyPr wrap="square" lIns="67215" tIns="33607" rIns="67215" bIns="33607">
              <a:spAutoFit/>
            </a:bodyPr>
            <a:lstStyle/>
            <a:p>
              <a:pPr algn="ctr"/>
              <a:r>
                <a:rPr lang="en-US" altLang="zh-CN" sz="14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Series</a:t>
              </a:r>
            </a:p>
            <a:p>
              <a:r>
                <a:rPr lang="en-US" altLang="zh-CN" sz="14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7:  </a:t>
              </a:r>
              <a:r>
                <a:rPr lang="en-US" altLang="zh-CN" sz="1400" i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High-Level</a:t>
              </a:r>
            </a:p>
            <a:p>
              <a:r>
                <a:rPr lang="en-US" altLang="zh-CN" sz="14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4:</a:t>
              </a:r>
              <a:r>
                <a:rPr lang="en-US" altLang="zh-CN" sz="1400" i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 Entry-Level</a:t>
              </a:r>
            </a:p>
          </p:txBody>
        </p:sp>
        <p:sp>
          <p:nvSpPr>
            <p:cNvPr id="39" name="TextBox 31"/>
            <p:cNvSpPr txBox="1"/>
            <p:nvPr/>
          </p:nvSpPr>
          <p:spPr>
            <a:xfrm>
              <a:off x="2627784" y="2044586"/>
              <a:ext cx="979797" cy="374069"/>
            </a:xfrm>
            <a:prstGeom prst="rect">
              <a:avLst/>
            </a:prstGeom>
            <a:noFill/>
          </p:spPr>
          <p:txBody>
            <a:bodyPr wrap="square" lIns="67215" tIns="33607" rIns="67215" bIns="33607">
              <a:spAutoFit/>
            </a:bodyPr>
            <a:lstStyle/>
            <a:p>
              <a:pPr>
                <a:defRPr/>
              </a:pPr>
              <a:r>
                <a:rPr lang="en-US" altLang="zh-CN" sz="14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Product Form</a:t>
              </a:r>
            </a:p>
            <a:p>
              <a:pPr>
                <a:defRPr/>
              </a:pPr>
              <a:r>
                <a:rPr lang="en-US" altLang="zh-CN" sz="14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0: All-in-one</a:t>
              </a:r>
            </a:p>
          </p:txBody>
        </p:sp>
        <p:sp>
          <p:nvSpPr>
            <p:cNvPr id="40" name="TextBox 30"/>
            <p:cNvSpPr txBox="1"/>
            <p:nvPr/>
          </p:nvSpPr>
          <p:spPr>
            <a:xfrm>
              <a:off x="3491880" y="2355726"/>
              <a:ext cx="1088457" cy="697234"/>
            </a:xfrm>
            <a:prstGeom prst="rect">
              <a:avLst/>
            </a:prstGeom>
            <a:noFill/>
          </p:spPr>
          <p:txBody>
            <a:bodyPr wrap="square" lIns="67215" tIns="33607" rIns="67215" bIns="33607">
              <a:spAutoFit/>
            </a:bodyPr>
            <a:lstStyle/>
            <a:p>
              <a:pPr>
                <a:defRPr/>
              </a:pPr>
              <a:r>
                <a:rPr lang="en-US" altLang="zh-CN" sz="14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   HDD</a:t>
              </a:r>
            </a:p>
            <a:p>
              <a:pPr>
                <a:defRPr/>
              </a:pPr>
              <a:r>
                <a:rPr lang="en-US" altLang="zh-CN" sz="14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16:  16</a:t>
              </a:r>
              <a:r>
                <a:rPr lang="en-US" altLang="zh-CN" sz="1400" i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HDD</a:t>
              </a:r>
            </a:p>
            <a:p>
              <a:pPr>
                <a:defRPr/>
              </a:pPr>
              <a:r>
                <a:rPr lang="en-US" altLang="zh-CN" sz="14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04:  4</a:t>
              </a:r>
              <a:r>
                <a:rPr lang="en-US" altLang="zh-CN" sz="1400" i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HDD*2.5’’/</a:t>
              </a:r>
            </a:p>
            <a:p>
              <a:pPr>
                <a:defRPr/>
              </a:pPr>
              <a:r>
                <a:rPr lang="en-US" altLang="zh-CN" sz="1400" i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      2HDD*3.5’’</a:t>
              </a:r>
            </a:p>
          </p:txBody>
        </p:sp>
        <p:sp>
          <p:nvSpPr>
            <p:cNvPr id="42" name="TextBox 44"/>
            <p:cNvSpPr txBox="1"/>
            <p:nvPr/>
          </p:nvSpPr>
          <p:spPr>
            <a:xfrm>
              <a:off x="6457624" y="2013678"/>
              <a:ext cx="885995" cy="374069"/>
            </a:xfrm>
            <a:prstGeom prst="rect">
              <a:avLst/>
            </a:prstGeom>
            <a:noFill/>
          </p:spPr>
          <p:txBody>
            <a:bodyPr wrap="square" lIns="67215" tIns="33607" rIns="67215" bIns="33607">
              <a:spAutoFit/>
            </a:bodyPr>
            <a:lstStyle/>
            <a:p>
              <a:pPr>
                <a:defRPr/>
              </a:pPr>
              <a:r>
                <a:rPr lang="en-US" altLang="zh-CN" sz="14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Generation </a:t>
              </a:r>
            </a:p>
            <a:p>
              <a:pPr>
                <a:spcBef>
                  <a:spcPct val="0"/>
                </a:spcBef>
                <a:buNone/>
              </a:pPr>
              <a:r>
                <a:rPr lang="en-US" altLang="zh-CN" sz="14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S2:  </a:t>
              </a:r>
              <a:r>
                <a:rPr lang="en-US" altLang="zh-CN" sz="1400" dirty="0">
                  <a:solidFill>
                    <a:srgbClr val="000000"/>
                  </a:solidFill>
                  <a:ea typeface="Segoe UI" panose="020B0502040204020203" pitchFamily="34" charset="0"/>
                  <a:cs typeface="Segoe UI" panose="020B0502040204020203" pitchFamily="34" charset="0"/>
                  <a:sym typeface="Calibri" panose="020F0502020204030204" charset="0"/>
                </a:rPr>
                <a:t>2</a:t>
              </a:r>
              <a:r>
                <a:rPr lang="en-US" altLang="zh-CN" sz="1400" baseline="30000" dirty="0">
                  <a:solidFill>
                    <a:srgbClr val="000000"/>
                  </a:solidFill>
                  <a:ea typeface="Segoe UI" panose="020B0502040204020203" pitchFamily="34" charset="0"/>
                  <a:cs typeface="Segoe UI" panose="020B0502040204020203" pitchFamily="34" charset="0"/>
                  <a:sym typeface="Calibri" panose="020F0502020204030204" charset="0"/>
                </a:rPr>
                <a:t>nd</a:t>
              </a:r>
            </a:p>
          </p:txBody>
        </p:sp>
        <p:sp>
          <p:nvSpPr>
            <p:cNvPr id="44" name="矩形 43"/>
            <p:cNvSpPr/>
            <p:nvPr/>
          </p:nvSpPr>
          <p:spPr bwMode="auto">
            <a:xfrm>
              <a:off x="6444208" y="924048"/>
              <a:ext cx="540000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377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宋体" pitchFamily="2" charset="-122"/>
                  <a:cs typeface="Segoe UI" panose="020B0502040204020203" pitchFamily="34" charset="0"/>
                </a:rPr>
                <a:t>S2</a:t>
              </a:r>
              <a:endParaRPr lang="zh-CN" altLang="en-US" sz="22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  <p:cxnSp>
          <p:nvCxnSpPr>
            <p:cNvPr id="75" name="直接连接符 74">
              <a:extLst>
                <a:ext uri="{FF2B5EF4-FFF2-40B4-BE49-F238E27FC236}">
                  <a16:creationId xmlns:a16="http://schemas.microsoft.com/office/drawing/2014/main" id="{7DAFD2A0-E498-4891-86C9-07F91129580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183811" y="1193488"/>
              <a:ext cx="116381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6" name="TextBox 32"/>
            <p:cNvSpPr txBox="1"/>
            <p:nvPr/>
          </p:nvSpPr>
          <p:spPr>
            <a:xfrm>
              <a:off x="5364088" y="2629730"/>
              <a:ext cx="1303725" cy="374069"/>
            </a:xfrm>
            <a:prstGeom prst="rect">
              <a:avLst/>
            </a:prstGeom>
            <a:noFill/>
          </p:spPr>
          <p:txBody>
            <a:bodyPr wrap="square" lIns="67215" tIns="33607" rIns="67215" bIns="33607">
              <a:spAutoFit/>
            </a:bodyPr>
            <a:lstStyle>
              <a:defPPr>
                <a:defRPr lang="zh-CN"/>
              </a:defPPr>
              <a:lvl1pPr>
                <a:defRPr sz="1400" b="1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1pPr>
            </a:lstStyle>
            <a:p>
              <a:r>
                <a:rPr lang="en-US" altLang="zh-CN" dirty="0">
                  <a:solidFill>
                    <a:srgbClr val="000000"/>
                  </a:solidFill>
                  <a:sym typeface="Calibri" pitchFamily="34" charset="0"/>
                </a:rPr>
                <a:t>Appearance:</a:t>
              </a:r>
              <a:endParaRPr lang="en-US" altLang="zh-CN" dirty="0"/>
            </a:p>
            <a:p>
              <a:r>
                <a:rPr lang="en-US" altLang="zh-CN" b="0" dirty="0"/>
                <a:t>R:  </a:t>
              </a:r>
              <a:r>
                <a:rPr lang="en-US" altLang="zh-CN" b="0" i="1" dirty="0"/>
                <a:t>Redundant Power</a:t>
              </a:r>
            </a:p>
          </p:txBody>
        </p:sp>
        <p:sp>
          <p:nvSpPr>
            <p:cNvPr id="77" name="矩形 76"/>
            <p:cNvSpPr/>
            <p:nvPr/>
          </p:nvSpPr>
          <p:spPr bwMode="auto">
            <a:xfrm>
              <a:off x="5530801" y="915566"/>
              <a:ext cx="540000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377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宋体" pitchFamily="2" charset="-122"/>
                  <a:cs typeface="Segoe UI" panose="020B0502040204020203" pitchFamily="34" charset="0"/>
                </a:rPr>
                <a:t>R</a:t>
              </a:r>
              <a:endParaRPr lang="zh-CN" altLang="en-US" sz="22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  <p:cxnSp>
          <p:nvCxnSpPr>
            <p:cNvPr id="78" name="直接连接符 77"/>
            <p:cNvCxnSpPr>
              <a:cxnSpLocks/>
            </p:cNvCxnSpPr>
            <p:nvPr/>
          </p:nvCxnSpPr>
          <p:spPr bwMode="auto">
            <a:xfrm>
              <a:off x="5800801" y="1455566"/>
              <a:ext cx="0" cy="10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9" name="椭圆 78"/>
            <p:cNvSpPr/>
            <p:nvPr/>
          </p:nvSpPr>
          <p:spPr bwMode="auto">
            <a:xfrm>
              <a:off x="5767051" y="2432242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215983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  Video Intercom(Indoor Monitor)</a:t>
            </a:r>
            <a:endParaRPr lang="zh-CN" altLang="en-US" dirty="0"/>
          </a:p>
        </p:txBody>
      </p:sp>
      <p:sp>
        <p:nvSpPr>
          <p:cNvPr id="41" name="TextBox 69"/>
          <p:cNvSpPr>
            <a:spLocks noChangeArrowheads="1"/>
          </p:cNvSpPr>
          <p:nvPr/>
        </p:nvSpPr>
        <p:spPr bwMode="auto">
          <a:xfrm>
            <a:off x="1103446" y="3289473"/>
            <a:ext cx="905732" cy="37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435" tIns="25719" rIns="51435" bIns="25719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051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Brand</a:t>
            </a:r>
            <a:r>
              <a:rPr lang="en-US" altLang="zh-CN" sz="105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: Dahua</a:t>
            </a:r>
            <a:endParaRPr lang="zh-CN" altLang="en-US" sz="1051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56" name="TextBox 69"/>
          <p:cNvSpPr>
            <a:spLocks noChangeArrowheads="1"/>
          </p:cNvSpPr>
          <p:nvPr/>
        </p:nvSpPr>
        <p:spPr bwMode="auto">
          <a:xfrm>
            <a:off x="2543606" y="3316636"/>
            <a:ext cx="928603" cy="37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435" tIns="25719" rIns="51435" bIns="25719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105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Indoor Monitor</a:t>
            </a:r>
          </a:p>
        </p:txBody>
      </p:sp>
      <p:sp>
        <p:nvSpPr>
          <p:cNvPr id="94" name="矩形 93"/>
          <p:cNvSpPr/>
          <p:nvPr/>
        </p:nvSpPr>
        <p:spPr bwMode="auto">
          <a:xfrm>
            <a:off x="2030961" y="1814003"/>
            <a:ext cx="54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ctr" anchorCtr="0" compatLnSpc="1">
            <a:prstTxWarp prst="textNoShape">
              <a:avLst/>
            </a:prstTxWarp>
          </a:bodyPr>
          <a:lstStyle/>
          <a:p>
            <a:pPr algn="ctr" defTabSz="685783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65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VT</a:t>
            </a:r>
            <a:endParaRPr lang="zh-CN" altLang="en-US" sz="165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5" name="矩形 94"/>
          <p:cNvSpPr/>
          <p:nvPr/>
        </p:nvSpPr>
        <p:spPr bwMode="auto">
          <a:xfrm>
            <a:off x="2625725" y="1814003"/>
            <a:ext cx="54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ctr" anchorCtr="0" compatLnSpc="1">
            <a:prstTxWarp prst="textNoShape">
              <a:avLst/>
            </a:prstTxWarp>
          </a:bodyPr>
          <a:lstStyle/>
          <a:p>
            <a:pPr algn="ctr" defTabSz="685783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65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</a:t>
            </a:r>
            <a:endParaRPr lang="zh-CN" altLang="en-US" sz="165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7" name="矩形 96"/>
          <p:cNvSpPr/>
          <p:nvPr/>
        </p:nvSpPr>
        <p:spPr bwMode="auto">
          <a:xfrm>
            <a:off x="1103780" y="1814003"/>
            <a:ext cx="54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ctr" anchorCtr="0" compatLnSpc="1">
            <a:prstTxWarp prst="textNoShape">
              <a:avLst/>
            </a:prstTxWarp>
          </a:bodyPr>
          <a:lstStyle/>
          <a:p>
            <a:pPr algn="ctr" defTabSz="685783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651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DHI</a:t>
            </a:r>
            <a:endParaRPr lang="zh-CN" altLang="en-US" sz="1651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98" name="矩形 97"/>
          <p:cNvSpPr/>
          <p:nvPr/>
        </p:nvSpPr>
        <p:spPr bwMode="auto">
          <a:xfrm>
            <a:off x="3242685" y="1814003"/>
            <a:ext cx="54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ctr" anchorCtr="0" compatLnSpc="1">
            <a:prstTxWarp prst="textNoShape">
              <a:avLst/>
            </a:prstTxWarp>
          </a:bodyPr>
          <a:lstStyle/>
          <a:p>
            <a:pPr algn="ctr" defTabSz="685783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65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</a:t>
            </a:r>
            <a:endParaRPr lang="zh-CN" altLang="en-US" sz="165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9" name="矩形 98"/>
          <p:cNvSpPr/>
          <p:nvPr/>
        </p:nvSpPr>
        <p:spPr bwMode="auto">
          <a:xfrm>
            <a:off x="3887061" y="1814003"/>
            <a:ext cx="54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ctr" anchorCtr="0" compatLnSpc="1">
            <a:prstTxWarp prst="textNoShape">
              <a:avLst/>
            </a:prstTxWarp>
          </a:bodyPr>
          <a:lstStyle/>
          <a:p>
            <a:pPr algn="ctr" defTabSz="685783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65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</a:t>
            </a:r>
            <a:endParaRPr lang="zh-CN" altLang="en-US" sz="165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0" name="矩形 99"/>
          <p:cNvSpPr/>
          <p:nvPr/>
        </p:nvSpPr>
        <p:spPr bwMode="auto">
          <a:xfrm>
            <a:off x="4529288" y="1814003"/>
            <a:ext cx="54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ctr" anchorCtr="0" compatLnSpc="1">
            <a:prstTxWarp prst="textNoShape">
              <a:avLst/>
            </a:prstTxWarp>
          </a:bodyPr>
          <a:lstStyle/>
          <a:p>
            <a:pPr algn="ctr" defTabSz="685783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65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</a:t>
            </a:r>
            <a:endParaRPr lang="zh-CN" altLang="en-US" sz="165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1" name="矩形 100"/>
          <p:cNvSpPr/>
          <p:nvPr/>
        </p:nvSpPr>
        <p:spPr bwMode="auto">
          <a:xfrm>
            <a:off x="5761622" y="1814003"/>
            <a:ext cx="54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ctr" anchorCtr="0" compatLnSpc="1">
            <a:prstTxWarp prst="textNoShape">
              <a:avLst/>
            </a:prstTxWarp>
          </a:bodyPr>
          <a:lstStyle/>
          <a:p>
            <a:pPr algn="ctr" defTabSz="685783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65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</a:t>
            </a:r>
            <a:endParaRPr lang="zh-CN" altLang="en-US" sz="165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2" name="矩形 101"/>
          <p:cNvSpPr/>
          <p:nvPr/>
        </p:nvSpPr>
        <p:spPr bwMode="auto">
          <a:xfrm>
            <a:off x="8721929" y="1828601"/>
            <a:ext cx="54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ctr" anchorCtr="0" compatLnSpc="1">
            <a:prstTxWarp prst="textNoShape">
              <a:avLst/>
            </a:prstTxWarp>
          </a:bodyPr>
          <a:lstStyle/>
          <a:p>
            <a:pPr algn="ctr" defTabSz="685783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65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</a:t>
            </a:r>
            <a:endParaRPr lang="zh-CN" altLang="en-US" sz="165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04" name="直接连接符 103"/>
          <p:cNvCxnSpPr/>
          <p:nvPr/>
        </p:nvCxnSpPr>
        <p:spPr bwMode="auto">
          <a:xfrm>
            <a:off x="1679511" y="2174003"/>
            <a:ext cx="33754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5" name="直接连接符 104"/>
          <p:cNvCxnSpPr/>
          <p:nvPr/>
        </p:nvCxnSpPr>
        <p:spPr bwMode="auto">
          <a:xfrm>
            <a:off x="7693903" y="2174003"/>
            <a:ext cx="33754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10" name="组合 109"/>
          <p:cNvGrpSpPr/>
          <p:nvPr/>
        </p:nvGrpSpPr>
        <p:grpSpPr>
          <a:xfrm>
            <a:off x="1340030" y="2541303"/>
            <a:ext cx="67500" cy="725540"/>
            <a:chOff x="2686859" y="2864898"/>
            <a:chExt cx="90000" cy="725540"/>
          </a:xfrm>
        </p:grpSpPr>
        <p:cxnSp>
          <p:nvCxnSpPr>
            <p:cNvPr id="108" name="直接连接符 107"/>
            <p:cNvCxnSpPr/>
            <p:nvPr/>
          </p:nvCxnSpPr>
          <p:spPr bwMode="auto">
            <a:xfrm>
              <a:off x="2731859" y="28648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9" name="椭圆 108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defTabSz="685783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751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111" name="组合 110"/>
          <p:cNvGrpSpPr/>
          <p:nvPr/>
        </p:nvGrpSpPr>
        <p:grpSpPr>
          <a:xfrm>
            <a:off x="2282140" y="2534003"/>
            <a:ext cx="67500" cy="732840"/>
            <a:chOff x="2686859" y="2857598"/>
            <a:chExt cx="90000" cy="732840"/>
          </a:xfrm>
        </p:grpSpPr>
        <p:cxnSp>
          <p:nvCxnSpPr>
            <p:cNvPr id="112" name="直接连接符 111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3" name="椭圆 112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defTabSz="685783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751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121" name="椭圆 120"/>
          <p:cNvSpPr/>
          <p:nvPr/>
        </p:nvSpPr>
        <p:spPr bwMode="auto">
          <a:xfrm>
            <a:off x="2615614" y="4528803"/>
            <a:ext cx="675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t" anchorCtr="0" compatLnSpc="1">
            <a:prstTxWarp prst="textNoShape">
              <a:avLst/>
            </a:prstTxWarp>
          </a:bodyPr>
          <a:lstStyle/>
          <a:p>
            <a:pPr defTabSz="685783" fontAlgn="t">
              <a:spcBef>
                <a:spcPct val="0"/>
              </a:spcBef>
              <a:spcAft>
                <a:spcPct val="0"/>
              </a:spcAft>
            </a:pPr>
            <a:endParaRPr lang="zh-CN" altLang="en-US" sz="751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124" name="椭圆 123"/>
          <p:cNvSpPr/>
          <p:nvPr/>
        </p:nvSpPr>
        <p:spPr bwMode="auto">
          <a:xfrm>
            <a:off x="3796251" y="4390967"/>
            <a:ext cx="675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t" anchorCtr="0" compatLnSpc="1">
            <a:prstTxWarp prst="textNoShape">
              <a:avLst/>
            </a:prstTxWarp>
          </a:bodyPr>
          <a:lstStyle/>
          <a:p>
            <a:pPr defTabSz="685783" fontAlgn="t">
              <a:spcBef>
                <a:spcPct val="0"/>
              </a:spcBef>
              <a:spcAft>
                <a:spcPct val="0"/>
              </a:spcAft>
            </a:pPr>
            <a:endParaRPr lang="zh-CN" altLang="en-US" sz="751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grpSp>
        <p:nvGrpSpPr>
          <p:cNvPr id="125" name="组合 124"/>
          <p:cNvGrpSpPr/>
          <p:nvPr/>
        </p:nvGrpSpPr>
        <p:grpSpPr>
          <a:xfrm>
            <a:off x="4780546" y="2530875"/>
            <a:ext cx="67500" cy="732840"/>
            <a:chOff x="2686859" y="2857598"/>
            <a:chExt cx="90000" cy="732840"/>
          </a:xfrm>
        </p:grpSpPr>
        <p:cxnSp>
          <p:nvCxnSpPr>
            <p:cNvPr id="126" name="直接连接符 125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7" name="椭圆 126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defTabSz="685783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751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130" name="椭圆 129"/>
          <p:cNvSpPr/>
          <p:nvPr/>
        </p:nvSpPr>
        <p:spPr bwMode="auto">
          <a:xfrm>
            <a:off x="5995467" y="3214023"/>
            <a:ext cx="675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t" anchorCtr="0" compatLnSpc="1">
            <a:prstTxWarp prst="textNoShape">
              <a:avLst/>
            </a:prstTxWarp>
          </a:bodyPr>
          <a:lstStyle/>
          <a:p>
            <a:pPr defTabSz="685783" fontAlgn="t">
              <a:spcBef>
                <a:spcPct val="0"/>
              </a:spcBef>
              <a:spcAft>
                <a:spcPct val="0"/>
              </a:spcAft>
            </a:pPr>
            <a:endParaRPr lang="zh-CN" altLang="en-US" sz="751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grpSp>
        <p:nvGrpSpPr>
          <p:cNvPr id="131" name="组合 130"/>
          <p:cNvGrpSpPr/>
          <p:nvPr/>
        </p:nvGrpSpPr>
        <p:grpSpPr>
          <a:xfrm>
            <a:off x="8938731" y="2545473"/>
            <a:ext cx="67500" cy="732840"/>
            <a:chOff x="2686859" y="2857598"/>
            <a:chExt cx="90000" cy="732840"/>
          </a:xfrm>
        </p:grpSpPr>
        <p:cxnSp>
          <p:nvCxnSpPr>
            <p:cNvPr id="132" name="直接连接符 131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3" name="椭圆 132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defTabSz="685783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751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140" name="椭圆 139"/>
          <p:cNvSpPr/>
          <p:nvPr/>
        </p:nvSpPr>
        <p:spPr bwMode="auto">
          <a:xfrm>
            <a:off x="2865152" y="3198128"/>
            <a:ext cx="675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t" anchorCtr="0" compatLnSpc="1">
            <a:prstTxWarp prst="textNoShape">
              <a:avLst/>
            </a:prstTxWarp>
          </a:bodyPr>
          <a:lstStyle/>
          <a:p>
            <a:pPr defTabSz="685783" fontAlgn="t">
              <a:spcBef>
                <a:spcPct val="0"/>
              </a:spcBef>
              <a:spcAft>
                <a:spcPct val="0"/>
              </a:spcAft>
            </a:pPr>
            <a:endParaRPr lang="zh-CN" altLang="en-US" sz="751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cxnSp>
        <p:nvCxnSpPr>
          <p:cNvPr id="142" name="肘形连接符 141"/>
          <p:cNvCxnSpPr>
            <a:stCxn id="95" idx="2"/>
          </p:cNvCxnSpPr>
          <p:nvPr/>
        </p:nvCxnSpPr>
        <p:spPr bwMode="auto">
          <a:xfrm rot="5400000">
            <a:off x="2534078" y="2891300"/>
            <a:ext cx="718945" cy="4355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5" name="肘形连接符 144"/>
          <p:cNvCxnSpPr>
            <a:stCxn id="98" idx="2"/>
          </p:cNvCxnSpPr>
          <p:nvPr/>
        </p:nvCxnSpPr>
        <p:spPr bwMode="auto">
          <a:xfrm rot="5400000">
            <a:off x="2079965" y="3109262"/>
            <a:ext cx="2007979" cy="857465"/>
          </a:xfrm>
          <a:prstGeom prst="bentConnector3">
            <a:avLst>
              <a:gd name="adj1" fmla="val 84329"/>
            </a:avLst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2" name="肘形连接符 151"/>
          <p:cNvCxnSpPr/>
          <p:nvPr/>
        </p:nvCxnSpPr>
        <p:spPr bwMode="auto">
          <a:xfrm rot="5400000">
            <a:off x="3062840" y="3301166"/>
            <a:ext cx="1874099" cy="339777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5" name="矩形 44"/>
          <p:cNvSpPr/>
          <p:nvPr/>
        </p:nvSpPr>
        <p:spPr bwMode="auto">
          <a:xfrm>
            <a:off x="9317637" y="1828601"/>
            <a:ext cx="54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ctr" anchorCtr="0" compatLnSpc="1">
            <a:prstTxWarp prst="textNoShape">
              <a:avLst/>
            </a:prstTxWarp>
          </a:bodyPr>
          <a:lstStyle/>
          <a:p>
            <a:pPr algn="ctr" defTabSz="685783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65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</a:t>
            </a:r>
            <a:endParaRPr lang="zh-CN" altLang="en-US" sz="165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6" name="矩形 45"/>
          <p:cNvSpPr/>
          <p:nvPr/>
        </p:nvSpPr>
        <p:spPr bwMode="auto">
          <a:xfrm>
            <a:off x="6387908" y="1814003"/>
            <a:ext cx="54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ctr" anchorCtr="0" compatLnSpc="1">
            <a:prstTxWarp prst="textNoShape">
              <a:avLst/>
            </a:prstTxWarp>
          </a:bodyPr>
          <a:lstStyle/>
          <a:p>
            <a:pPr algn="ctr" defTabSz="685783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65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</a:t>
            </a:r>
            <a:endParaRPr lang="zh-CN" altLang="en-US" sz="165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895534" y="3231265"/>
            <a:ext cx="968596" cy="461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altLang="zh-CN" sz="105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Video</a:t>
            </a:r>
            <a:r>
              <a:rPr lang="en-US" altLang="zh-CN" sz="135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altLang="zh-CN" sz="105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Intercom</a:t>
            </a:r>
          </a:p>
        </p:txBody>
      </p:sp>
      <p:sp>
        <p:nvSpPr>
          <p:cNvPr id="57" name="矩形 56"/>
          <p:cNvSpPr/>
          <p:nvPr/>
        </p:nvSpPr>
        <p:spPr bwMode="auto">
          <a:xfrm>
            <a:off x="5137036" y="1814003"/>
            <a:ext cx="54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ctr" anchorCtr="0" compatLnSpc="1">
            <a:prstTxWarp prst="textNoShape">
              <a:avLst/>
            </a:prstTxWarp>
          </a:bodyPr>
          <a:lstStyle/>
          <a:p>
            <a:pPr algn="ctr" defTabSz="685783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65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zh-CN" altLang="en-US" sz="165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7" name="TextBox 54"/>
          <p:cNvSpPr txBox="1"/>
          <p:nvPr/>
        </p:nvSpPr>
        <p:spPr>
          <a:xfrm>
            <a:off x="5746040" y="3302671"/>
            <a:ext cx="831913" cy="18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defPPr>
              <a:defRPr lang="zh-CN"/>
            </a:defPPr>
            <a:lvl1pPr>
              <a:spcBef>
                <a:spcPct val="0"/>
              </a:spcBef>
              <a:buFontTx/>
              <a:buNone/>
              <a:defRPr sz="1200" b="1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latin typeface="文泉驿微米黑" charset="-122"/>
                <a:ea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latin typeface="文泉驿微米黑" charset="-122"/>
                <a:ea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latin typeface="文泉驿微米黑" charset="-122"/>
                <a:ea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latin typeface="文泉驿微米黑" charset="-122"/>
                <a:ea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文泉驿微米黑" charset="-122"/>
                <a:ea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文泉驿微米黑" charset="-122"/>
                <a:ea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文泉驿微米黑" charset="-122"/>
                <a:ea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文泉驿微米黑" charset="-122"/>
                <a:ea typeface="文泉驿微米黑" charset="-122"/>
              </a:defRPr>
            </a:lvl9pPr>
          </a:lstStyle>
          <a:p>
            <a:r>
              <a:rPr lang="en-US" altLang="zh-CN" sz="105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Type:</a:t>
            </a:r>
          </a:p>
          <a:p>
            <a:r>
              <a:rPr lang="en-US" altLang="zh-CN" sz="1051" b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A:Type A</a:t>
            </a:r>
          </a:p>
          <a:p>
            <a:r>
              <a:rPr lang="en-US" altLang="zh-CN" sz="1051" b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B:Type B</a:t>
            </a:r>
            <a:endParaRPr lang="zh-CN" altLang="en-US" sz="1051" b="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altLang="zh-CN" sz="1051" b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C: Type C</a:t>
            </a:r>
            <a:endParaRPr lang="zh-CN" altLang="en-US" sz="1051" b="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altLang="zh-CN" sz="1051" b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D: Type D</a:t>
            </a:r>
          </a:p>
          <a:p>
            <a:r>
              <a:rPr lang="en-US" altLang="zh-CN" sz="1051" b="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E: Type E</a:t>
            </a:r>
          </a:p>
          <a:p>
            <a:r>
              <a:rPr lang="en-US" altLang="zh-CN" sz="1051" b="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F: Type F</a:t>
            </a:r>
            <a:endParaRPr lang="zh-CN" altLang="en-US" sz="1051" b="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altLang="zh-CN" sz="1051" b="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G: Type G</a:t>
            </a:r>
            <a:endParaRPr lang="zh-CN" altLang="en-US" sz="1051" b="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altLang="zh-CN" sz="1051" b="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H: Type H</a:t>
            </a:r>
          </a:p>
          <a:p>
            <a:r>
              <a:rPr lang="en-US" altLang="zh-CN" sz="1051" b="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J: Type J</a:t>
            </a:r>
          </a:p>
          <a:p>
            <a:r>
              <a:rPr lang="en-US" altLang="zh-CN" sz="1051" b="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K: Type K</a:t>
            </a:r>
          </a:p>
        </p:txBody>
      </p:sp>
      <p:cxnSp>
        <p:nvCxnSpPr>
          <p:cNvPr id="22" name="直接连接符 21"/>
          <p:cNvCxnSpPr>
            <a:stCxn id="101" idx="2"/>
          </p:cNvCxnSpPr>
          <p:nvPr/>
        </p:nvCxnSpPr>
        <p:spPr>
          <a:xfrm>
            <a:off x="6031622" y="2534004"/>
            <a:ext cx="0" cy="70912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1" name="TextBox 57"/>
          <p:cNvSpPr txBox="1"/>
          <p:nvPr/>
        </p:nvSpPr>
        <p:spPr>
          <a:xfrm>
            <a:off x="6383003" y="4562671"/>
            <a:ext cx="1129415" cy="739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1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Color</a:t>
            </a:r>
            <a:r>
              <a:rPr lang="en-US" altLang="zh-CN" sz="1051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</a:t>
            </a:r>
          </a:p>
          <a:p>
            <a:r>
              <a:rPr lang="en-US" altLang="zh-CN" sz="105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Default: Black</a:t>
            </a:r>
          </a:p>
          <a:p>
            <a:r>
              <a:rPr lang="en-US" altLang="zh-CN" sz="105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W: White</a:t>
            </a:r>
          </a:p>
          <a:p>
            <a:r>
              <a:rPr lang="en-US" altLang="zh-CN" sz="1051" dirty="0">
                <a:latin typeface="Segoe UI" panose="020B0502040204020203" pitchFamily="34" charset="0"/>
                <a:cs typeface="Segoe UI" panose="020B0502040204020203" pitchFamily="34" charset="0"/>
              </a:rPr>
              <a:t>B: Black</a:t>
            </a:r>
            <a:endParaRPr lang="zh-CN" altLang="en-US" sz="105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5" name="TextBox 76"/>
          <p:cNvSpPr>
            <a:spLocks noChangeArrowheads="1"/>
          </p:cNvSpPr>
          <p:nvPr/>
        </p:nvSpPr>
        <p:spPr bwMode="auto">
          <a:xfrm>
            <a:off x="8695433" y="3317871"/>
            <a:ext cx="864096" cy="554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105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Default: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No Camera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C: Camera</a:t>
            </a:r>
          </a:p>
        </p:txBody>
      </p:sp>
      <p:cxnSp>
        <p:nvCxnSpPr>
          <p:cNvPr id="77" name="直接连接符 76"/>
          <p:cNvCxnSpPr>
            <a:cxnSpLocks/>
            <a:endCxn id="78" idx="0"/>
          </p:cNvCxnSpPr>
          <p:nvPr/>
        </p:nvCxnSpPr>
        <p:spPr bwMode="auto">
          <a:xfrm>
            <a:off x="9587637" y="2543146"/>
            <a:ext cx="0" cy="13027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8" name="椭圆 77"/>
          <p:cNvSpPr/>
          <p:nvPr/>
        </p:nvSpPr>
        <p:spPr bwMode="auto">
          <a:xfrm>
            <a:off x="9553888" y="3845929"/>
            <a:ext cx="675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t" anchorCtr="0" compatLnSpc="1">
            <a:prstTxWarp prst="textNoShape">
              <a:avLst/>
            </a:prstTxWarp>
          </a:bodyPr>
          <a:lstStyle/>
          <a:p>
            <a:pPr defTabSz="685783" fontAlgn="t">
              <a:spcBef>
                <a:spcPct val="0"/>
              </a:spcBef>
              <a:spcAft>
                <a:spcPct val="0"/>
              </a:spcAft>
            </a:pPr>
            <a:endParaRPr lang="zh-CN" altLang="en-US" sz="751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79" name="TextBox 76"/>
          <p:cNvSpPr>
            <a:spLocks noChangeArrowheads="1"/>
          </p:cNvSpPr>
          <p:nvPr/>
        </p:nvSpPr>
        <p:spPr bwMode="auto">
          <a:xfrm>
            <a:off x="9236872" y="3941902"/>
            <a:ext cx="871715" cy="554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105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Default: 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No Handset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H: Handset</a:t>
            </a:r>
          </a:p>
        </p:txBody>
      </p:sp>
      <p:sp>
        <p:nvSpPr>
          <p:cNvPr id="54" name="TextBox 70"/>
          <p:cNvSpPr>
            <a:spLocks noChangeArrowheads="1"/>
          </p:cNvSpPr>
          <p:nvPr/>
        </p:nvSpPr>
        <p:spPr bwMode="auto">
          <a:xfrm>
            <a:off x="2399591" y="4639684"/>
            <a:ext cx="673785" cy="877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051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Series:</a:t>
            </a:r>
            <a:endParaRPr lang="zh-CN" altLang="en-US" sz="1051" b="1" dirty="0">
              <a:solidFill>
                <a:srgbClr val="000000"/>
              </a:solidFill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  <a:sym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05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1: Entry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05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2: Lite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05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5: Pro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05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8: Ultra</a:t>
            </a:r>
          </a:p>
        </p:txBody>
      </p:sp>
      <p:sp>
        <p:nvSpPr>
          <p:cNvPr id="58" name="TextBox 72"/>
          <p:cNvSpPr>
            <a:spLocks noChangeArrowheads="1"/>
          </p:cNvSpPr>
          <p:nvPr/>
        </p:nvSpPr>
        <p:spPr bwMode="auto">
          <a:xfrm>
            <a:off x="3493611" y="4536037"/>
            <a:ext cx="1507552" cy="392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1051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Hardware 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1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Platform</a:t>
            </a:r>
            <a:endParaRPr lang="zh-CN" altLang="en-US" sz="1051" b="1" dirty="0">
              <a:solidFill>
                <a:srgbClr val="000000"/>
              </a:solidFill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  <a:sym typeface="Calibri" pitchFamily="34" charset="0"/>
            </a:endParaRPr>
          </a:p>
        </p:txBody>
      </p:sp>
      <p:sp>
        <p:nvSpPr>
          <p:cNvPr id="61" name="TextBox 78"/>
          <p:cNvSpPr>
            <a:spLocks noChangeArrowheads="1"/>
          </p:cNvSpPr>
          <p:nvPr/>
        </p:nvSpPr>
        <p:spPr bwMode="auto">
          <a:xfrm>
            <a:off x="4415813" y="3345299"/>
            <a:ext cx="1295400" cy="716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051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Screen size</a:t>
            </a:r>
            <a:r>
              <a:rPr lang="zh-CN" altLang="en-US" sz="1051" b="1" dirty="0">
                <a:solidFill>
                  <a:srgbClr val="000000"/>
                </a:solidFill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  <a:sym typeface="宋体" pitchFamily="2" charset="-122"/>
              </a:rPr>
              <a:t>：</a:t>
            </a:r>
            <a:endParaRPr lang="en-US" altLang="zh-CN" sz="1051" b="1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05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1: 4.3 inch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05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2: 7 inch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05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4: 10 inch</a:t>
            </a:r>
            <a:endParaRPr lang="zh-CN" altLang="en-US" sz="1051" dirty="0">
              <a:solidFill>
                <a:srgbClr val="000000"/>
              </a:solidFill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  <a:sym typeface="宋体" pitchFamily="2" charset="-122"/>
            </a:endParaRPr>
          </a:p>
        </p:txBody>
      </p:sp>
      <p:sp>
        <p:nvSpPr>
          <p:cNvPr id="62" name="TextBox 73"/>
          <p:cNvSpPr>
            <a:spLocks noChangeArrowheads="1"/>
          </p:cNvSpPr>
          <p:nvPr/>
        </p:nvSpPr>
        <p:spPr bwMode="auto">
          <a:xfrm>
            <a:off x="4696612" y="4512336"/>
            <a:ext cx="1188968" cy="1039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051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System:</a:t>
            </a:r>
            <a:endParaRPr lang="zh-CN" altLang="en-US" sz="1051" b="1" dirty="0">
              <a:solidFill>
                <a:srgbClr val="000000"/>
              </a:solidFill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  <a:sym typeface="Calibri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zh-CN" sz="105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0: 4-wire Analog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1: IP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2: 2-wire IP 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3: 2-wire Hybrid 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4: 4-wire Hybrid</a:t>
            </a:r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670446E8-586B-4B8C-99D7-FC013CD756B1}"/>
              </a:ext>
            </a:extLst>
          </p:cNvPr>
          <p:cNvSpPr txBox="1"/>
          <p:nvPr/>
        </p:nvSpPr>
        <p:spPr>
          <a:xfrm>
            <a:off x="1103446" y="1174593"/>
            <a:ext cx="6325204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67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Notice: </a:t>
            </a:r>
            <a:r>
              <a:rPr lang="en-US" altLang="zh-CN" sz="1467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The naming rule is applicable to the products released after 2016</a:t>
            </a:r>
            <a:endParaRPr lang="zh-CN" altLang="en-US" sz="1467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0" name="椭圆 59">
            <a:extLst>
              <a:ext uri="{FF2B5EF4-FFF2-40B4-BE49-F238E27FC236}">
                <a16:creationId xmlns:a16="http://schemas.microsoft.com/office/drawing/2014/main" id="{BB31D3EA-1B7B-4A06-B828-9A49BAAF7411}"/>
              </a:ext>
            </a:extLst>
          </p:cNvPr>
          <p:cNvSpPr/>
          <p:nvPr/>
        </p:nvSpPr>
        <p:spPr bwMode="auto">
          <a:xfrm>
            <a:off x="6654206" y="4512336"/>
            <a:ext cx="675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t" anchorCtr="0" compatLnSpc="1">
            <a:prstTxWarp prst="textNoShape">
              <a:avLst/>
            </a:prstTxWarp>
          </a:bodyPr>
          <a:lstStyle/>
          <a:p>
            <a:pPr defTabSz="685783" fontAlgn="t">
              <a:spcBef>
                <a:spcPct val="0"/>
              </a:spcBef>
              <a:spcAft>
                <a:spcPct val="0"/>
              </a:spcAft>
            </a:pPr>
            <a:endParaRPr lang="zh-CN" altLang="en-US" sz="751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cxnSp>
        <p:nvCxnSpPr>
          <p:cNvPr id="63" name="直接连接符 62">
            <a:extLst>
              <a:ext uri="{FF2B5EF4-FFF2-40B4-BE49-F238E27FC236}">
                <a16:creationId xmlns:a16="http://schemas.microsoft.com/office/drawing/2014/main" id="{B84A1CCD-3AFE-43F2-8BE2-FB379B17F6B4}"/>
              </a:ext>
            </a:extLst>
          </p:cNvPr>
          <p:cNvCxnSpPr>
            <a:cxnSpLocks/>
          </p:cNvCxnSpPr>
          <p:nvPr/>
        </p:nvCxnSpPr>
        <p:spPr bwMode="auto">
          <a:xfrm>
            <a:off x="6680096" y="2544780"/>
            <a:ext cx="0" cy="202902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5" name="椭圆 64">
            <a:extLst>
              <a:ext uri="{FF2B5EF4-FFF2-40B4-BE49-F238E27FC236}">
                <a16:creationId xmlns:a16="http://schemas.microsoft.com/office/drawing/2014/main" id="{F35552DA-8B47-4AF6-9058-580DF6614C96}"/>
              </a:ext>
            </a:extLst>
          </p:cNvPr>
          <p:cNvSpPr/>
          <p:nvPr/>
        </p:nvSpPr>
        <p:spPr bwMode="auto">
          <a:xfrm>
            <a:off x="5383186" y="4491037"/>
            <a:ext cx="675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t" anchorCtr="0" compatLnSpc="1">
            <a:prstTxWarp prst="textNoShape">
              <a:avLst/>
            </a:prstTxWarp>
          </a:bodyPr>
          <a:lstStyle/>
          <a:p>
            <a:pPr defTabSz="685783" fontAlgn="t">
              <a:spcBef>
                <a:spcPct val="0"/>
              </a:spcBef>
              <a:spcAft>
                <a:spcPct val="0"/>
              </a:spcAft>
            </a:pPr>
            <a:endParaRPr lang="zh-CN" altLang="en-US" sz="751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cxnSp>
        <p:nvCxnSpPr>
          <p:cNvPr id="68" name="直接连接符 67">
            <a:extLst>
              <a:ext uri="{FF2B5EF4-FFF2-40B4-BE49-F238E27FC236}">
                <a16:creationId xmlns:a16="http://schemas.microsoft.com/office/drawing/2014/main" id="{34EFE83A-450A-4414-8F4F-A35FC5F948AC}"/>
              </a:ext>
            </a:extLst>
          </p:cNvPr>
          <p:cNvCxnSpPr>
            <a:cxnSpLocks/>
          </p:cNvCxnSpPr>
          <p:nvPr/>
        </p:nvCxnSpPr>
        <p:spPr bwMode="auto">
          <a:xfrm>
            <a:off x="5409076" y="2523481"/>
            <a:ext cx="0" cy="202902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6" name="矩形 65"/>
          <p:cNvSpPr/>
          <p:nvPr/>
        </p:nvSpPr>
        <p:spPr bwMode="auto">
          <a:xfrm>
            <a:off x="8111640" y="1833356"/>
            <a:ext cx="54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ctr" anchorCtr="0" compatLnSpc="1">
            <a:prstTxWarp prst="textNoShape">
              <a:avLst/>
            </a:prstTxWarp>
          </a:bodyPr>
          <a:lstStyle/>
          <a:p>
            <a:pPr algn="ctr" defTabSz="685783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65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</a:t>
            </a:r>
            <a:endParaRPr lang="zh-CN" altLang="en-US" sz="165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69" name="组合 68"/>
          <p:cNvGrpSpPr/>
          <p:nvPr/>
        </p:nvGrpSpPr>
        <p:grpSpPr>
          <a:xfrm>
            <a:off x="8371154" y="2554698"/>
            <a:ext cx="67500" cy="1393869"/>
            <a:chOff x="2717878" y="2872829"/>
            <a:chExt cx="90000" cy="1393868"/>
          </a:xfrm>
        </p:grpSpPr>
        <p:cxnSp>
          <p:nvCxnSpPr>
            <p:cNvPr id="70" name="直接连接符 69"/>
            <p:cNvCxnSpPr/>
            <p:nvPr/>
          </p:nvCxnSpPr>
          <p:spPr bwMode="auto">
            <a:xfrm>
              <a:off x="2762879" y="2872829"/>
              <a:ext cx="0" cy="139199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2" name="椭圆 71"/>
            <p:cNvSpPr/>
            <p:nvPr/>
          </p:nvSpPr>
          <p:spPr bwMode="auto">
            <a:xfrm>
              <a:off x="2717878" y="4176697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defTabSz="685783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751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89" name="TextBox 76"/>
          <p:cNvSpPr>
            <a:spLocks noChangeArrowheads="1"/>
          </p:cNvSpPr>
          <p:nvPr/>
        </p:nvSpPr>
        <p:spPr bwMode="auto">
          <a:xfrm>
            <a:off x="8118817" y="3946695"/>
            <a:ext cx="873113" cy="716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05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Default: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05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Null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05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W: Wi-Fi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05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F: FDD-LTE</a:t>
            </a:r>
            <a:endParaRPr lang="zh-CN" altLang="en-US" sz="1051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59" name="矩形 58"/>
          <p:cNvSpPr/>
          <p:nvPr/>
        </p:nvSpPr>
        <p:spPr bwMode="auto">
          <a:xfrm>
            <a:off x="10254243" y="1831380"/>
            <a:ext cx="54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ctr" anchorCtr="0" compatLnSpc="1">
            <a:prstTxWarp prst="textNoShape">
              <a:avLst/>
            </a:prstTxWarp>
          </a:bodyPr>
          <a:lstStyle/>
          <a:p>
            <a:pPr algn="ctr" defTabSz="685783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65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S2</a:t>
            </a:r>
            <a:endParaRPr lang="zh-CN" altLang="en-US" sz="165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64" name="直接连接符 63"/>
          <p:cNvCxnSpPr/>
          <p:nvPr/>
        </p:nvCxnSpPr>
        <p:spPr bwMode="auto">
          <a:xfrm>
            <a:off x="9894205" y="2191380"/>
            <a:ext cx="33754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73" name="组合 72"/>
          <p:cNvGrpSpPr/>
          <p:nvPr/>
        </p:nvGrpSpPr>
        <p:grpSpPr>
          <a:xfrm>
            <a:off x="10490494" y="2537485"/>
            <a:ext cx="67500" cy="732840"/>
            <a:chOff x="2686859" y="2857598"/>
            <a:chExt cx="90000" cy="732840"/>
          </a:xfrm>
        </p:grpSpPr>
        <p:cxnSp>
          <p:nvCxnSpPr>
            <p:cNvPr id="74" name="直接连接符 73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6" name="椭圆 75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defTabSz="685783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751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80" name="TextBox 76"/>
          <p:cNvSpPr>
            <a:spLocks noChangeArrowheads="1"/>
          </p:cNvSpPr>
          <p:nvPr/>
        </p:nvSpPr>
        <p:spPr bwMode="auto">
          <a:xfrm>
            <a:off x="10183828" y="3432480"/>
            <a:ext cx="911668" cy="23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05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Generation</a:t>
            </a:r>
            <a:endParaRPr lang="zh-CN" altLang="en-US" sz="1051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81" name="矩形 80"/>
          <p:cNvSpPr/>
          <p:nvPr/>
        </p:nvSpPr>
        <p:spPr bwMode="auto">
          <a:xfrm>
            <a:off x="7005542" y="1810875"/>
            <a:ext cx="54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ctr" anchorCtr="0" compatLnSpc="1">
            <a:prstTxWarp prst="textNoShape">
              <a:avLst/>
            </a:prstTxWarp>
          </a:bodyPr>
          <a:lstStyle/>
          <a:p>
            <a:pPr algn="ctr" defTabSz="685783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65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</a:t>
            </a:r>
            <a:endParaRPr lang="zh-CN" altLang="en-US" sz="165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2" name="TextBox 54"/>
          <p:cNvSpPr txBox="1"/>
          <p:nvPr/>
        </p:nvSpPr>
        <p:spPr>
          <a:xfrm>
            <a:off x="6983500" y="3288890"/>
            <a:ext cx="831913" cy="716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defPPr>
              <a:defRPr lang="zh-CN"/>
            </a:defPPr>
            <a:lvl1pPr>
              <a:spcBef>
                <a:spcPct val="0"/>
              </a:spcBef>
              <a:buFontTx/>
              <a:buNone/>
              <a:defRPr sz="1200" b="1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latin typeface="文泉驿微米黑" charset="-122"/>
                <a:ea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latin typeface="文泉驿微米黑" charset="-122"/>
                <a:ea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latin typeface="文泉驿微米黑" charset="-122"/>
                <a:ea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latin typeface="文泉驿微米黑" charset="-122"/>
                <a:ea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文泉驿微米黑" charset="-122"/>
                <a:ea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文泉驿微米黑" charset="-122"/>
                <a:ea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文泉驿微米黑" charset="-122"/>
                <a:ea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文泉驿微米黑" charset="-122"/>
                <a:ea typeface="文泉驿微米黑" charset="-122"/>
              </a:defRPr>
            </a:lvl9pPr>
          </a:lstStyle>
          <a:p>
            <a:r>
              <a:rPr lang="en-US" altLang="zh-CN" sz="1051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Material</a:t>
            </a:r>
            <a:r>
              <a:rPr lang="zh-CN" altLang="en-US" sz="1051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：</a:t>
            </a:r>
            <a:endParaRPr lang="en-US" altLang="zh-CN" sz="1051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altLang="zh-CN" sz="1051" b="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</a:t>
            </a:r>
            <a:r>
              <a:rPr lang="zh-CN" altLang="en-US" sz="1051" b="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：</a:t>
            </a:r>
            <a:r>
              <a:rPr lang="en-US" altLang="zh-CN" sz="1051" b="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Metal</a:t>
            </a:r>
          </a:p>
          <a:p>
            <a:r>
              <a:rPr lang="en-US" altLang="zh-CN" sz="1051" b="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Default</a:t>
            </a:r>
            <a:r>
              <a:rPr lang="zh-CN" altLang="en-US" sz="1051" b="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：</a:t>
            </a:r>
            <a:r>
              <a:rPr lang="en-US" altLang="zh-CN" sz="1051" b="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Null</a:t>
            </a:r>
          </a:p>
        </p:txBody>
      </p:sp>
      <p:cxnSp>
        <p:nvCxnSpPr>
          <p:cNvPr id="83" name="直接连接符 82"/>
          <p:cNvCxnSpPr/>
          <p:nvPr/>
        </p:nvCxnSpPr>
        <p:spPr>
          <a:xfrm>
            <a:off x="7299389" y="2528340"/>
            <a:ext cx="0" cy="70912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4" name="椭圆 83"/>
          <p:cNvSpPr/>
          <p:nvPr/>
        </p:nvSpPr>
        <p:spPr bwMode="auto">
          <a:xfrm>
            <a:off x="7281723" y="3220119"/>
            <a:ext cx="675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t" anchorCtr="0" compatLnSpc="1">
            <a:prstTxWarp prst="textNoShape">
              <a:avLst/>
            </a:prstTxWarp>
          </a:bodyPr>
          <a:lstStyle/>
          <a:p>
            <a:pPr defTabSz="685783" fontAlgn="t">
              <a:spcBef>
                <a:spcPct val="0"/>
              </a:spcBef>
              <a:spcAft>
                <a:spcPct val="0"/>
              </a:spcAft>
            </a:pPr>
            <a:endParaRPr lang="zh-CN" altLang="en-US" sz="751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27095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Video Intercom(Door Station)</a:t>
            </a:r>
            <a:endParaRPr lang="zh-CN" altLang="en-US" dirty="0"/>
          </a:p>
        </p:txBody>
      </p:sp>
      <p:sp>
        <p:nvSpPr>
          <p:cNvPr id="41" name="TextBox 69"/>
          <p:cNvSpPr>
            <a:spLocks noChangeArrowheads="1"/>
          </p:cNvSpPr>
          <p:nvPr/>
        </p:nvSpPr>
        <p:spPr bwMode="auto">
          <a:xfrm>
            <a:off x="909942" y="3271185"/>
            <a:ext cx="905732" cy="37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435" tIns="25719" rIns="51435" bIns="25719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051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Brand</a:t>
            </a:r>
            <a:r>
              <a:rPr lang="en-US" altLang="zh-CN" sz="105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: Dahua</a:t>
            </a:r>
            <a:endParaRPr lang="zh-CN" altLang="en-US" sz="1051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56" name="TextBox 69"/>
          <p:cNvSpPr>
            <a:spLocks noChangeArrowheads="1"/>
          </p:cNvSpPr>
          <p:nvPr/>
        </p:nvSpPr>
        <p:spPr bwMode="auto">
          <a:xfrm>
            <a:off x="2327576" y="3298348"/>
            <a:ext cx="928603" cy="37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435" tIns="25719" rIns="51435" bIns="25719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105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Outdoor Station</a:t>
            </a:r>
          </a:p>
        </p:txBody>
      </p:sp>
      <p:sp>
        <p:nvSpPr>
          <p:cNvPr id="94" name="矩形 93"/>
          <p:cNvSpPr/>
          <p:nvPr/>
        </p:nvSpPr>
        <p:spPr bwMode="auto">
          <a:xfrm>
            <a:off x="1743665" y="1795715"/>
            <a:ext cx="54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ctr" anchorCtr="0" compatLnSpc="1">
            <a:prstTxWarp prst="textNoShape">
              <a:avLst/>
            </a:prstTxWarp>
          </a:bodyPr>
          <a:lstStyle/>
          <a:p>
            <a:pPr algn="ctr" defTabSz="685783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65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VT</a:t>
            </a:r>
            <a:endParaRPr lang="zh-CN" altLang="en-US" sz="165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5" name="矩形 94"/>
          <p:cNvSpPr/>
          <p:nvPr/>
        </p:nvSpPr>
        <p:spPr bwMode="auto">
          <a:xfrm>
            <a:off x="2339827" y="1795715"/>
            <a:ext cx="54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ctr" anchorCtr="0" compatLnSpc="1">
            <a:prstTxWarp prst="textNoShape">
              <a:avLst/>
            </a:prstTxWarp>
          </a:bodyPr>
          <a:lstStyle/>
          <a:p>
            <a:pPr algn="ctr" defTabSz="685783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65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</a:t>
            </a:r>
            <a:endParaRPr lang="zh-CN" altLang="en-US" sz="165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7" name="矩形 96"/>
          <p:cNvSpPr/>
          <p:nvPr/>
        </p:nvSpPr>
        <p:spPr bwMode="auto">
          <a:xfrm>
            <a:off x="838267" y="1795715"/>
            <a:ext cx="54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ctr" anchorCtr="0" compatLnSpc="1">
            <a:prstTxWarp prst="textNoShape">
              <a:avLst/>
            </a:prstTxWarp>
          </a:bodyPr>
          <a:lstStyle/>
          <a:p>
            <a:pPr algn="ctr" defTabSz="685783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651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DHI</a:t>
            </a:r>
            <a:endParaRPr lang="zh-CN" altLang="en-US" sz="1651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98" name="矩形 97"/>
          <p:cNvSpPr/>
          <p:nvPr/>
        </p:nvSpPr>
        <p:spPr bwMode="auto">
          <a:xfrm>
            <a:off x="2951955" y="1795715"/>
            <a:ext cx="54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ctr" anchorCtr="0" compatLnSpc="1">
            <a:prstTxWarp prst="textNoShape">
              <a:avLst/>
            </a:prstTxWarp>
          </a:bodyPr>
          <a:lstStyle/>
          <a:p>
            <a:pPr algn="ctr" defTabSz="685783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65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</a:t>
            </a:r>
            <a:endParaRPr lang="zh-CN" altLang="en-US" sz="165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9" name="矩形 98"/>
          <p:cNvSpPr/>
          <p:nvPr/>
        </p:nvSpPr>
        <p:spPr bwMode="auto">
          <a:xfrm>
            <a:off x="3552304" y="1795715"/>
            <a:ext cx="54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ctr" anchorCtr="0" compatLnSpc="1">
            <a:prstTxWarp prst="textNoShape">
              <a:avLst/>
            </a:prstTxWarp>
          </a:bodyPr>
          <a:lstStyle/>
          <a:p>
            <a:pPr algn="ctr" defTabSz="685783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65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zh-CN" altLang="en-US" sz="165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0" name="矩形 99"/>
          <p:cNvSpPr/>
          <p:nvPr/>
        </p:nvSpPr>
        <p:spPr bwMode="auto">
          <a:xfrm>
            <a:off x="4193887" y="1795715"/>
            <a:ext cx="54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ctr" anchorCtr="0" compatLnSpc="1">
            <a:prstTxWarp prst="textNoShape">
              <a:avLst/>
            </a:prstTxWarp>
          </a:bodyPr>
          <a:lstStyle/>
          <a:p>
            <a:pPr algn="ctr" defTabSz="685783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65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zh-CN" altLang="en-US" sz="165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1" name="矩形 100"/>
          <p:cNvSpPr/>
          <p:nvPr/>
        </p:nvSpPr>
        <p:spPr bwMode="auto">
          <a:xfrm>
            <a:off x="5402421" y="1790257"/>
            <a:ext cx="54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ctr" anchorCtr="0" compatLnSpc="1">
            <a:prstTxWarp prst="textNoShape">
              <a:avLst/>
            </a:prstTxWarp>
          </a:bodyPr>
          <a:lstStyle/>
          <a:p>
            <a:pPr algn="ctr" defTabSz="685783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65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</a:t>
            </a:r>
            <a:endParaRPr lang="zh-CN" altLang="en-US" sz="165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2" name="矩形 101"/>
          <p:cNvSpPr/>
          <p:nvPr/>
        </p:nvSpPr>
        <p:spPr bwMode="auto">
          <a:xfrm>
            <a:off x="6936092" y="1795715"/>
            <a:ext cx="54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ctr" anchorCtr="0" compatLnSpc="1">
            <a:prstTxWarp prst="textNoShape">
              <a:avLst/>
            </a:prstTxWarp>
          </a:bodyPr>
          <a:lstStyle/>
          <a:p>
            <a:pPr algn="ctr" defTabSz="685783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65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</a:t>
            </a:r>
            <a:endParaRPr lang="zh-CN" altLang="en-US" sz="165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04" name="直接连接符 103"/>
          <p:cNvCxnSpPr/>
          <p:nvPr/>
        </p:nvCxnSpPr>
        <p:spPr bwMode="auto">
          <a:xfrm>
            <a:off x="1378269" y="2155715"/>
            <a:ext cx="33754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5" name="直接连接符 104"/>
          <p:cNvCxnSpPr/>
          <p:nvPr/>
        </p:nvCxnSpPr>
        <p:spPr bwMode="auto">
          <a:xfrm>
            <a:off x="6576054" y="2155715"/>
            <a:ext cx="33754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10" name="组合 109"/>
          <p:cNvGrpSpPr/>
          <p:nvPr/>
        </p:nvGrpSpPr>
        <p:grpSpPr>
          <a:xfrm>
            <a:off x="1074518" y="2523015"/>
            <a:ext cx="67500" cy="725540"/>
            <a:chOff x="2686859" y="2864898"/>
            <a:chExt cx="90000" cy="725540"/>
          </a:xfrm>
        </p:grpSpPr>
        <p:cxnSp>
          <p:nvCxnSpPr>
            <p:cNvPr id="108" name="直接连接符 107"/>
            <p:cNvCxnSpPr/>
            <p:nvPr/>
          </p:nvCxnSpPr>
          <p:spPr bwMode="auto">
            <a:xfrm>
              <a:off x="2731859" y="28648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9" name="椭圆 108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defTabSz="685783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751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111" name="组合 110"/>
          <p:cNvGrpSpPr/>
          <p:nvPr/>
        </p:nvGrpSpPr>
        <p:grpSpPr>
          <a:xfrm>
            <a:off x="1994843" y="2515715"/>
            <a:ext cx="67500" cy="732840"/>
            <a:chOff x="2686859" y="2857598"/>
            <a:chExt cx="90000" cy="732840"/>
          </a:xfrm>
        </p:grpSpPr>
        <p:cxnSp>
          <p:nvCxnSpPr>
            <p:cNvPr id="112" name="直接连接符 111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3" name="椭圆 112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defTabSz="685783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751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121" name="椭圆 120"/>
          <p:cNvSpPr/>
          <p:nvPr/>
        </p:nvSpPr>
        <p:spPr bwMode="auto">
          <a:xfrm>
            <a:off x="2322651" y="4510515"/>
            <a:ext cx="675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t" anchorCtr="0" compatLnSpc="1">
            <a:prstTxWarp prst="textNoShape">
              <a:avLst/>
            </a:prstTxWarp>
          </a:bodyPr>
          <a:lstStyle/>
          <a:p>
            <a:pPr defTabSz="685783" fontAlgn="t">
              <a:spcBef>
                <a:spcPct val="0"/>
              </a:spcBef>
              <a:spcAft>
                <a:spcPct val="0"/>
              </a:spcAft>
            </a:pPr>
            <a:endParaRPr lang="zh-CN" altLang="en-US" sz="751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124" name="椭圆 123"/>
          <p:cNvSpPr/>
          <p:nvPr/>
        </p:nvSpPr>
        <p:spPr bwMode="auto">
          <a:xfrm>
            <a:off x="3461494" y="4389152"/>
            <a:ext cx="675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t" anchorCtr="0" compatLnSpc="1">
            <a:prstTxWarp prst="textNoShape">
              <a:avLst/>
            </a:prstTxWarp>
          </a:bodyPr>
          <a:lstStyle/>
          <a:p>
            <a:pPr defTabSz="685783" fontAlgn="t">
              <a:spcBef>
                <a:spcPct val="0"/>
              </a:spcBef>
              <a:spcAft>
                <a:spcPct val="0"/>
              </a:spcAft>
            </a:pPr>
            <a:endParaRPr lang="zh-CN" altLang="en-US" sz="751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grpSp>
        <p:nvGrpSpPr>
          <p:cNvPr id="125" name="组合 124"/>
          <p:cNvGrpSpPr/>
          <p:nvPr/>
        </p:nvGrpSpPr>
        <p:grpSpPr>
          <a:xfrm>
            <a:off x="4445146" y="2512587"/>
            <a:ext cx="67500" cy="732840"/>
            <a:chOff x="2686859" y="2857598"/>
            <a:chExt cx="90000" cy="732840"/>
          </a:xfrm>
        </p:grpSpPr>
        <p:cxnSp>
          <p:nvCxnSpPr>
            <p:cNvPr id="126" name="直接连接符 125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7" name="椭圆 126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defTabSz="685783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751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130" name="椭圆 129"/>
          <p:cNvSpPr/>
          <p:nvPr/>
        </p:nvSpPr>
        <p:spPr bwMode="auto">
          <a:xfrm>
            <a:off x="5638671" y="3193896"/>
            <a:ext cx="675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t" anchorCtr="0" compatLnSpc="1">
            <a:prstTxWarp prst="textNoShape">
              <a:avLst/>
            </a:prstTxWarp>
          </a:bodyPr>
          <a:lstStyle/>
          <a:p>
            <a:pPr defTabSz="685783" fontAlgn="t">
              <a:spcBef>
                <a:spcPct val="0"/>
              </a:spcBef>
              <a:spcAft>
                <a:spcPct val="0"/>
              </a:spcAft>
            </a:pPr>
            <a:endParaRPr lang="zh-CN" altLang="en-US" sz="751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grpSp>
        <p:nvGrpSpPr>
          <p:cNvPr id="131" name="组合 130"/>
          <p:cNvGrpSpPr/>
          <p:nvPr/>
        </p:nvGrpSpPr>
        <p:grpSpPr>
          <a:xfrm>
            <a:off x="7172343" y="2501820"/>
            <a:ext cx="67500" cy="732840"/>
            <a:chOff x="2686859" y="2857598"/>
            <a:chExt cx="90000" cy="732840"/>
          </a:xfrm>
        </p:grpSpPr>
        <p:cxnSp>
          <p:nvCxnSpPr>
            <p:cNvPr id="132" name="直接连接符 131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3" name="椭圆 132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defTabSz="685783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751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140" name="椭圆 139"/>
          <p:cNvSpPr/>
          <p:nvPr/>
        </p:nvSpPr>
        <p:spPr bwMode="auto">
          <a:xfrm>
            <a:off x="2564867" y="3165855"/>
            <a:ext cx="675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t" anchorCtr="0" compatLnSpc="1">
            <a:prstTxWarp prst="textNoShape">
              <a:avLst/>
            </a:prstTxWarp>
          </a:bodyPr>
          <a:lstStyle/>
          <a:p>
            <a:pPr defTabSz="685783" fontAlgn="t">
              <a:spcBef>
                <a:spcPct val="0"/>
              </a:spcBef>
              <a:spcAft>
                <a:spcPct val="0"/>
              </a:spcAft>
            </a:pPr>
            <a:endParaRPr lang="zh-CN" altLang="en-US" sz="751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cxnSp>
        <p:nvCxnSpPr>
          <p:cNvPr id="142" name="肘形连接符 141"/>
          <p:cNvCxnSpPr>
            <a:stCxn id="95" idx="2"/>
          </p:cNvCxnSpPr>
          <p:nvPr/>
        </p:nvCxnSpPr>
        <p:spPr bwMode="auto">
          <a:xfrm rot="5400000">
            <a:off x="2248180" y="2873012"/>
            <a:ext cx="718945" cy="4355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5" name="肘形连接符 144"/>
          <p:cNvCxnSpPr>
            <a:stCxn id="98" idx="2"/>
          </p:cNvCxnSpPr>
          <p:nvPr/>
        </p:nvCxnSpPr>
        <p:spPr bwMode="auto">
          <a:xfrm rot="5400000">
            <a:off x="1789235" y="3090974"/>
            <a:ext cx="2007979" cy="857465"/>
          </a:xfrm>
          <a:prstGeom prst="bentConnector3">
            <a:avLst>
              <a:gd name="adj1" fmla="val 84329"/>
            </a:avLst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2" name="肘形连接符 151"/>
          <p:cNvCxnSpPr/>
          <p:nvPr/>
        </p:nvCxnSpPr>
        <p:spPr bwMode="auto">
          <a:xfrm rot="5400000">
            <a:off x="2728083" y="3282878"/>
            <a:ext cx="1874099" cy="339777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5" name="矩形 44"/>
          <p:cNvSpPr/>
          <p:nvPr/>
        </p:nvSpPr>
        <p:spPr bwMode="auto">
          <a:xfrm>
            <a:off x="7541095" y="1795715"/>
            <a:ext cx="54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ctr" anchorCtr="0" compatLnSpc="1">
            <a:prstTxWarp prst="textNoShape">
              <a:avLst/>
            </a:prstTxWarp>
          </a:bodyPr>
          <a:lstStyle/>
          <a:p>
            <a:pPr algn="ctr" defTabSz="685783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65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</a:t>
            </a:r>
            <a:endParaRPr lang="zh-CN" altLang="en-US" sz="165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671656" y="3212977"/>
            <a:ext cx="956203" cy="669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altLang="zh-CN" sz="105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Video</a:t>
            </a:r>
            <a:r>
              <a:rPr lang="en-US" altLang="zh-CN" sz="135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altLang="zh-CN" sz="105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Intercom</a:t>
            </a:r>
          </a:p>
          <a:p>
            <a:endParaRPr lang="zh-CN" altLang="en-US" sz="1351" dirty="0"/>
          </a:p>
        </p:txBody>
      </p:sp>
      <p:sp>
        <p:nvSpPr>
          <p:cNvPr id="48" name="TextBox 70"/>
          <p:cNvSpPr>
            <a:spLocks noChangeArrowheads="1"/>
          </p:cNvSpPr>
          <p:nvPr/>
        </p:nvSpPr>
        <p:spPr bwMode="auto">
          <a:xfrm>
            <a:off x="1846380" y="4678150"/>
            <a:ext cx="2184012" cy="1362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051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Series:</a:t>
            </a:r>
            <a:endParaRPr lang="zh-CN" altLang="en-US" sz="1051" b="1" dirty="0">
              <a:solidFill>
                <a:srgbClr val="000000"/>
              </a:solidFill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  <a:sym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05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1: 2</a:t>
            </a:r>
            <a:r>
              <a:rPr lang="en-US" altLang="zh-CN" sz="1051" baseline="300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nd</a:t>
            </a:r>
            <a:r>
              <a:rPr lang="en-US" altLang="zh-CN" sz="105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 confirmation door station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05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2: Villa(Lite)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05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3: Villa(pro)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05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4: Modular(Villa &amp; Apartment))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05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6: Apartment(Entry)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7: Apartment(Lite)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9: Apartment(Ultra)</a:t>
            </a:r>
          </a:p>
        </p:txBody>
      </p:sp>
      <p:sp>
        <p:nvSpPr>
          <p:cNvPr id="55" name="TextBox 72"/>
          <p:cNvSpPr>
            <a:spLocks noChangeArrowheads="1"/>
          </p:cNvSpPr>
          <p:nvPr/>
        </p:nvSpPr>
        <p:spPr bwMode="auto">
          <a:xfrm>
            <a:off x="3059907" y="4515788"/>
            <a:ext cx="1385239" cy="392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1051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Hardware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1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Platform</a:t>
            </a:r>
            <a:endParaRPr lang="zh-CN" altLang="en-US" sz="1051" b="1" dirty="0">
              <a:solidFill>
                <a:srgbClr val="000000"/>
              </a:solidFill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  <a:sym typeface="Calibri" pitchFamily="34" charset="0"/>
            </a:endParaRPr>
          </a:p>
        </p:txBody>
      </p:sp>
      <p:sp>
        <p:nvSpPr>
          <p:cNvPr id="57" name="矩形 56"/>
          <p:cNvSpPr/>
          <p:nvPr/>
        </p:nvSpPr>
        <p:spPr bwMode="auto">
          <a:xfrm>
            <a:off x="4801993" y="1795715"/>
            <a:ext cx="54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ctr" anchorCtr="0" compatLnSpc="1">
            <a:prstTxWarp prst="textNoShape">
              <a:avLst/>
            </a:prstTxWarp>
          </a:bodyPr>
          <a:lstStyle/>
          <a:p>
            <a:pPr algn="ctr" defTabSz="685783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65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zh-CN" altLang="en-US" sz="165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9" name="TextBox 78"/>
          <p:cNvSpPr>
            <a:spLocks noChangeArrowheads="1"/>
          </p:cNvSpPr>
          <p:nvPr/>
        </p:nvSpPr>
        <p:spPr bwMode="auto">
          <a:xfrm>
            <a:off x="3991402" y="3347349"/>
            <a:ext cx="1669019" cy="152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051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Function</a:t>
            </a:r>
            <a:r>
              <a:rPr lang="zh-CN" altLang="en-US" sz="1051" b="1" dirty="0">
                <a:solidFill>
                  <a:srgbClr val="000000"/>
                </a:solidFill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  <a:sym typeface="宋体" pitchFamily="2" charset="-122"/>
              </a:rPr>
              <a:t>：</a:t>
            </a:r>
            <a:endParaRPr lang="en-US" altLang="zh-CN" sz="1051" b="1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05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0: Call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05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1: </a:t>
            </a:r>
            <a:r>
              <a:rPr lang="en-US" altLang="zh-CN" sz="1051" dirty="0" err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Call+Card</a:t>
            </a:r>
            <a:endParaRPr lang="en-US" altLang="zh-CN" sz="1051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05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2: </a:t>
            </a:r>
            <a:r>
              <a:rPr lang="en-US" altLang="zh-CN" sz="1051" dirty="0" err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Call+Card+Password</a:t>
            </a:r>
            <a:endParaRPr lang="en-US" altLang="zh-CN" sz="1051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zh-CN" sz="105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3: </a:t>
            </a:r>
            <a:r>
              <a:rPr lang="en-US" altLang="zh-CN" sz="1051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Call+Card+Password</a:t>
            </a:r>
            <a:endParaRPr lang="en-US" altLang="zh-CN" sz="105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zh-CN" sz="105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+Face;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4: </a:t>
            </a:r>
            <a:r>
              <a:rPr lang="en-US" altLang="zh-CN" sz="1051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Call+Card+Password</a:t>
            </a:r>
            <a:endParaRPr lang="en-US" altLang="zh-CN" sz="105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zh-CN" sz="105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+</a:t>
            </a:r>
            <a:r>
              <a:rPr lang="en-US" altLang="zh-CN" sz="1051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Face+Fingerprint</a:t>
            </a:r>
            <a:r>
              <a:rPr lang="en-US" altLang="zh-CN" sz="105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051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  <a:sym typeface="宋体" pitchFamily="2" charset="-122"/>
              </a:rPr>
              <a:t>5: Reserve</a:t>
            </a:r>
            <a:endParaRPr lang="zh-CN" altLang="en-US" sz="1051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  <a:sym typeface="宋体" pitchFamily="2" charset="-122"/>
            </a:endParaRPr>
          </a:p>
        </p:txBody>
      </p:sp>
      <p:sp>
        <p:nvSpPr>
          <p:cNvPr id="60" name="TextBox 73"/>
          <p:cNvSpPr>
            <a:spLocks noChangeArrowheads="1"/>
          </p:cNvSpPr>
          <p:nvPr/>
        </p:nvSpPr>
        <p:spPr bwMode="auto">
          <a:xfrm>
            <a:off x="5153040" y="5121282"/>
            <a:ext cx="1152510" cy="1039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051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System:</a:t>
            </a:r>
            <a:endParaRPr lang="zh-CN" altLang="en-US" sz="1051" b="1" dirty="0">
              <a:solidFill>
                <a:srgbClr val="000000"/>
              </a:solidFill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  <a:sym typeface="Calibri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zh-CN" sz="105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0: 4-wire Analog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05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1: IP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2: 2-wire IP 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3: 2-wire Hybrid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4: 4-wire Hybrid </a:t>
            </a:r>
          </a:p>
        </p:txBody>
      </p:sp>
      <p:cxnSp>
        <p:nvCxnSpPr>
          <p:cNvPr id="18" name="肘形连接符 17"/>
          <p:cNvCxnSpPr>
            <a:stCxn id="57" idx="2"/>
            <a:endCxn id="66" idx="1"/>
          </p:cNvCxnSpPr>
          <p:nvPr/>
        </p:nvCxnSpPr>
        <p:spPr>
          <a:xfrm rot="16200000" flipH="1">
            <a:off x="4020849" y="3566860"/>
            <a:ext cx="2506996" cy="404705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6" name="椭圆 65"/>
          <p:cNvSpPr/>
          <p:nvPr/>
        </p:nvSpPr>
        <p:spPr bwMode="auto">
          <a:xfrm>
            <a:off x="5441414" y="5009531"/>
            <a:ext cx="675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t" anchorCtr="0" compatLnSpc="1">
            <a:prstTxWarp prst="textNoShape">
              <a:avLst/>
            </a:prstTxWarp>
          </a:bodyPr>
          <a:lstStyle/>
          <a:p>
            <a:pPr defTabSz="685783" fontAlgn="t">
              <a:spcBef>
                <a:spcPct val="0"/>
              </a:spcBef>
              <a:spcAft>
                <a:spcPct val="0"/>
              </a:spcAft>
            </a:pPr>
            <a:endParaRPr lang="zh-CN" altLang="en-US" sz="751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67" name="TextBox 54"/>
          <p:cNvSpPr txBox="1"/>
          <p:nvPr/>
        </p:nvSpPr>
        <p:spPr>
          <a:xfrm>
            <a:off x="5564752" y="3278788"/>
            <a:ext cx="831913" cy="2009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defPPr>
              <a:defRPr lang="zh-CN"/>
            </a:defPPr>
            <a:lvl1pPr>
              <a:spcBef>
                <a:spcPct val="0"/>
              </a:spcBef>
              <a:buFontTx/>
              <a:buNone/>
              <a:defRPr sz="1200" b="1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latin typeface="文泉驿微米黑" charset="-122"/>
                <a:ea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latin typeface="文泉驿微米黑" charset="-122"/>
                <a:ea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latin typeface="文泉驿微米黑" charset="-122"/>
                <a:ea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latin typeface="文泉驿微米黑" charset="-122"/>
                <a:ea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文泉驿微米黑" charset="-122"/>
                <a:ea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文泉驿微米黑" charset="-122"/>
                <a:ea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文泉驿微米黑" charset="-122"/>
                <a:ea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文泉驿微米黑" charset="-122"/>
                <a:ea typeface="文泉驿微米黑" charset="-122"/>
              </a:defRPr>
            </a:lvl9pPr>
          </a:lstStyle>
          <a:p>
            <a:r>
              <a:rPr lang="en-US" altLang="zh-CN" sz="105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Type:</a:t>
            </a:r>
          </a:p>
          <a:p>
            <a:r>
              <a:rPr lang="en-US" altLang="zh-CN" sz="1051" b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A: Type A</a:t>
            </a:r>
          </a:p>
          <a:p>
            <a:r>
              <a:rPr lang="en-US" altLang="zh-CN" sz="1051" b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B: Type B</a:t>
            </a:r>
            <a:endParaRPr lang="zh-CN" altLang="en-US" sz="1051" b="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altLang="zh-CN" sz="1051" b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C: Type C</a:t>
            </a:r>
            <a:endParaRPr lang="zh-CN" altLang="en-US" sz="1051" b="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altLang="zh-CN" sz="1051" b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D: Type D</a:t>
            </a:r>
          </a:p>
          <a:p>
            <a:r>
              <a:rPr lang="en-US" altLang="zh-CN" sz="1051" b="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E: Type E</a:t>
            </a:r>
          </a:p>
          <a:p>
            <a:r>
              <a:rPr lang="en-US" altLang="zh-CN" sz="1051" b="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F: Type F</a:t>
            </a:r>
            <a:endParaRPr lang="zh-CN" altLang="en-US" sz="1051" b="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altLang="zh-CN" sz="1051" b="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G: Type G</a:t>
            </a:r>
            <a:endParaRPr lang="zh-CN" altLang="en-US" sz="1051" b="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altLang="zh-CN" sz="1051" b="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H: Type H</a:t>
            </a:r>
          </a:p>
          <a:p>
            <a:r>
              <a:rPr lang="en-US" altLang="zh-CN" sz="1051" b="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J: Type J</a:t>
            </a:r>
          </a:p>
          <a:p>
            <a:r>
              <a:rPr lang="en-US" altLang="zh-CN" sz="1051" b="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K: Type K</a:t>
            </a:r>
          </a:p>
          <a:p>
            <a:endParaRPr lang="en-US" altLang="zh-CN" sz="1051" b="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2" name="直接连接符 21"/>
          <p:cNvCxnSpPr>
            <a:stCxn id="101" idx="2"/>
          </p:cNvCxnSpPr>
          <p:nvPr/>
        </p:nvCxnSpPr>
        <p:spPr>
          <a:xfrm>
            <a:off x="5672421" y="2510259"/>
            <a:ext cx="0" cy="70912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5" name="TextBox 76"/>
          <p:cNvSpPr>
            <a:spLocks noChangeArrowheads="1"/>
          </p:cNvSpPr>
          <p:nvPr/>
        </p:nvSpPr>
        <p:spPr bwMode="auto">
          <a:xfrm>
            <a:off x="6883965" y="3396815"/>
            <a:ext cx="911668" cy="716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05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Default: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05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Null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05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W: Wi-Fi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05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F: FDD-LTE</a:t>
            </a:r>
            <a:endParaRPr lang="zh-CN" altLang="en-US" sz="1051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grpSp>
        <p:nvGrpSpPr>
          <p:cNvPr id="76" name="组合 75"/>
          <p:cNvGrpSpPr/>
          <p:nvPr/>
        </p:nvGrpSpPr>
        <p:grpSpPr>
          <a:xfrm>
            <a:off x="7777345" y="2510257"/>
            <a:ext cx="67500" cy="726490"/>
            <a:chOff x="2686859" y="2857598"/>
            <a:chExt cx="90000" cy="726490"/>
          </a:xfrm>
        </p:grpSpPr>
        <p:cxnSp>
          <p:nvCxnSpPr>
            <p:cNvPr id="77" name="直接连接符 76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8" name="椭圆 77"/>
            <p:cNvSpPr/>
            <p:nvPr/>
          </p:nvSpPr>
          <p:spPr bwMode="auto">
            <a:xfrm>
              <a:off x="2686859" y="349408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defTabSz="685783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751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79" name="TextBox 76"/>
          <p:cNvSpPr>
            <a:spLocks noChangeArrowheads="1"/>
          </p:cNvSpPr>
          <p:nvPr/>
        </p:nvSpPr>
        <p:spPr bwMode="auto">
          <a:xfrm>
            <a:off x="7476094" y="3396815"/>
            <a:ext cx="600367" cy="554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105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Default: Null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05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P: </a:t>
            </a:r>
            <a:r>
              <a:rPr lang="en-US" altLang="zh-CN" sz="1051" dirty="0" err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PoE</a:t>
            </a:r>
            <a:endParaRPr lang="zh-CN" altLang="en-US" sz="1051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BEB5082E-FA40-4E8F-B8CB-8903FE88ADE7}"/>
              </a:ext>
            </a:extLst>
          </p:cNvPr>
          <p:cNvSpPr txBox="1"/>
          <p:nvPr/>
        </p:nvSpPr>
        <p:spPr>
          <a:xfrm>
            <a:off x="906948" y="1113561"/>
            <a:ext cx="64025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Notice: </a:t>
            </a:r>
            <a:r>
              <a:rPr lang="en-US" altLang="zh-CN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The naming rule is applicable to the products released after 2016</a:t>
            </a:r>
            <a:endParaRPr lang="zh-CN" altLang="en-US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2" name="矩形 61"/>
          <p:cNvSpPr/>
          <p:nvPr/>
        </p:nvSpPr>
        <p:spPr bwMode="auto">
          <a:xfrm>
            <a:off x="8173448" y="1806491"/>
            <a:ext cx="54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ctr" anchorCtr="0" compatLnSpc="1">
            <a:prstTxWarp prst="textNoShape">
              <a:avLst/>
            </a:prstTxWarp>
          </a:bodyPr>
          <a:lstStyle/>
          <a:p>
            <a:pPr algn="ctr" defTabSz="685783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65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</a:t>
            </a:r>
            <a:endParaRPr lang="zh-CN" altLang="en-US" sz="165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63" name="组合 62"/>
          <p:cNvGrpSpPr/>
          <p:nvPr/>
        </p:nvGrpSpPr>
        <p:grpSpPr>
          <a:xfrm>
            <a:off x="8409699" y="2519197"/>
            <a:ext cx="67500" cy="732840"/>
            <a:chOff x="2686859" y="2857598"/>
            <a:chExt cx="90000" cy="732840"/>
          </a:xfrm>
        </p:grpSpPr>
        <p:cxnSp>
          <p:nvCxnSpPr>
            <p:cNvPr id="64" name="直接连接符 63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5" name="椭圆 64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defTabSz="685783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751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69" name="TextBox 76"/>
          <p:cNvSpPr>
            <a:spLocks noChangeArrowheads="1"/>
          </p:cNvSpPr>
          <p:nvPr/>
        </p:nvSpPr>
        <p:spPr bwMode="auto">
          <a:xfrm>
            <a:off x="7954812" y="3414192"/>
            <a:ext cx="1028731" cy="1039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105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Default: IC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051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rPr>
              <a:t>D: ID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051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rPr>
              <a:t>C: CPU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051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rPr>
              <a:t>B: Bluetooth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051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rPr>
              <a:t>M: Microwave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051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rPr>
              <a:t>N: NFC</a:t>
            </a:r>
            <a:endParaRPr lang="zh-CN" altLang="en-US" sz="1051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82" name="矩形 81"/>
          <p:cNvSpPr/>
          <p:nvPr/>
        </p:nvSpPr>
        <p:spPr bwMode="auto">
          <a:xfrm>
            <a:off x="8832212" y="1813092"/>
            <a:ext cx="54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ctr" anchorCtr="0" compatLnSpc="1">
            <a:prstTxWarp prst="textNoShape">
              <a:avLst/>
            </a:prstTxWarp>
          </a:bodyPr>
          <a:lstStyle/>
          <a:p>
            <a:pPr algn="ctr" defTabSz="685783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65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</a:t>
            </a:r>
            <a:endParaRPr lang="zh-CN" altLang="en-US" sz="165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83" name="组合 82"/>
          <p:cNvGrpSpPr/>
          <p:nvPr/>
        </p:nvGrpSpPr>
        <p:grpSpPr>
          <a:xfrm>
            <a:off x="9068463" y="2527635"/>
            <a:ext cx="67500" cy="732840"/>
            <a:chOff x="2686859" y="2857598"/>
            <a:chExt cx="90000" cy="732840"/>
          </a:xfrm>
        </p:grpSpPr>
        <p:cxnSp>
          <p:nvCxnSpPr>
            <p:cNvPr id="84" name="直接连接符 83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5" name="椭圆 84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defTabSz="685783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751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86" name="TextBox 76"/>
          <p:cNvSpPr>
            <a:spLocks noChangeArrowheads="1"/>
          </p:cNvSpPr>
          <p:nvPr/>
        </p:nvSpPr>
        <p:spPr bwMode="auto">
          <a:xfrm>
            <a:off x="8933724" y="3396815"/>
            <a:ext cx="1081703" cy="392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05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2: 2 –button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3: 3 –button</a:t>
            </a:r>
          </a:p>
        </p:txBody>
      </p:sp>
      <p:sp>
        <p:nvSpPr>
          <p:cNvPr id="71" name="矩形 70"/>
          <p:cNvSpPr/>
          <p:nvPr/>
        </p:nvSpPr>
        <p:spPr bwMode="auto">
          <a:xfrm>
            <a:off x="9824978" y="1813092"/>
            <a:ext cx="54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ctr" anchorCtr="0" compatLnSpc="1">
            <a:prstTxWarp prst="textNoShape">
              <a:avLst/>
            </a:prstTxWarp>
          </a:bodyPr>
          <a:lstStyle/>
          <a:p>
            <a:pPr algn="ctr" defTabSz="685783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65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S2</a:t>
            </a:r>
            <a:endParaRPr lang="zh-CN" altLang="en-US" sz="165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74" name="直接连接符 73"/>
          <p:cNvCxnSpPr/>
          <p:nvPr/>
        </p:nvCxnSpPr>
        <p:spPr bwMode="auto">
          <a:xfrm>
            <a:off x="9464940" y="2173092"/>
            <a:ext cx="33754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81" name="组合 80"/>
          <p:cNvGrpSpPr/>
          <p:nvPr/>
        </p:nvGrpSpPr>
        <p:grpSpPr>
          <a:xfrm>
            <a:off x="10061229" y="2519197"/>
            <a:ext cx="67500" cy="732840"/>
            <a:chOff x="2686859" y="2857598"/>
            <a:chExt cx="90000" cy="732840"/>
          </a:xfrm>
        </p:grpSpPr>
        <p:cxnSp>
          <p:nvCxnSpPr>
            <p:cNvPr id="87" name="直接连接符 86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8" name="椭圆 87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defTabSz="685783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751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89" name="TextBox 76"/>
          <p:cNvSpPr>
            <a:spLocks noChangeArrowheads="1"/>
          </p:cNvSpPr>
          <p:nvPr/>
        </p:nvSpPr>
        <p:spPr bwMode="auto">
          <a:xfrm>
            <a:off x="9754563" y="3414192"/>
            <a:ext cx="911668" cy="23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05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Generation</a:t>
            </a:r>
            <a:endParaRPr lang="zh-CN" altLang="en-US" sz="1051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90" name="矩形 89"/>
          <p:cNvSpPr/>
          <p:nvPr/>
        </p:nvSpPr>
        <p:spPr bwMode="auto">
          <a:xfrm>
            <a:off x="6018231" y="1800415"/>
            <a:ext cx="54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ctr" anchorCtr="0" compatLnSpc="1">
            <a:prstTxWarp prst="textNoShape">
              <a:avLst/>
            </a:prstTxWarp>
          </a:bodyPr>
          <a:lstStyle/>
          <a:p>
            <a:pPr algn="ctr" defTabSz="685783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65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</a:t>
            </a:r>
            <a:endParaRPr lang="zh-CN" altLang="en-US" sz="165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1" name="TextBox 54"/>
          <p:cNvSpPr txBox="1"/>
          <p:nvPr/>
        </p:nvSpPr>
        <p:spPr>
          <a:xfrm>
            <a:off x="6243077" y="3296718"/>
            <a:ext cx="831913" cy="716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defPPr>
              <a:defRPr lang="zh-CN"/>
            </a:defPPr>
            <a:lvl1pPr>
              <a:spcBef>
                <a:spcPct val="0"/>
              </a:spcBef>
              <a:buFontTx/>
              <a:buNone/>
              <a:defRPr sz="1200" b="1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latin typeface="文泉驿微米黑" charset="-122"/>
                <a:ea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latin typeface="文泉驿微米黑" charset="-122"/>
                <a:ea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latin typeface="文泉驿微米黑" charset="-122"/>
                <a:ea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latin typeface="文泉驿微米黑" charset="-122"/>
                <a:ea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文泉驿微米黑" charset="-122"/>
                <a:ea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文泉驿微米黑" charset="-122"/>
                <a:ea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文泉驿微米黑" charset="-122"/>
                <a:ea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文泉驿微米黑" charset="-122"/>
                <a:ea typeface="文泉驿微米黑" charset="-122"/>
              </a:defRPr>
            </a:lvl9pPr>
          </a:lstStyle>
          <a:p>
            <a:r>
              <a:rPr lang="en-US" altLang="zh-CN" sz="1051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Material</a:t>
            </a:r>
            <a:r>
              <a:rPr lang="zh-CN" altLang="en-US" sz="1051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：</a:t>
            </a:r>
            <a:endParaRPr lang="en-US" altLang="zh-CN" sz="1051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altLang="zh-CN" sz="1051" b="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</a:t>
            </a:r>
            <a:r>
              <a:rPr lang="zh-CN" altLang="en-US" sz="1051" b="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：</a:t>
            </a:r>
            <a:r>
              <a:rPr lang="en-US" altLang="zh-CN" sz="1051" b="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Metal</a:t>
            </a:r>
          </a:p>
          <a:p>
            <a:r>
              <a:rPr lang="en-US" altLang="zh-CN" sz="1051" b="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Default</a:t>
            </a:r>
            <a:r>
              <a:rPr lang="zh-CN" altLang="en-US" sz="1051" b="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：</a:t>
            </a:r>
            <a:r>
              <a:rPr lang="en-US" altLang="zh-CN" sz="1051" b="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Null</a:t>
            </a:r>
          </a:p>
        </p:txBody>
      </p:sp>
      <p:cxnSp>
        <p:nvCxnSpPr>
          <p:cNvPr id="92" name="直接连接符 91"/>
          <p:cNvCxnSpPr/>
          <p:nvPr/>
        </p:nvCxnSpPr>
        <p:spPr>
          <a:xfrm>
            <a:off x="6312078" y="2517880"/>
            <a:ext cx="0" cy="70912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3" name="椭圆 92"/>
          <p:cNvSpPr/>
          <p:nvPr/>
        </p:nvSpPr>
        <p:spPr bwMode="auto">
          <a:xfrm>
            <a:off x="6294412" y="3209659"/>
            <a:ext cx="675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t" anchorCtr="0" compatLnSpc="1">
            <a:prstTxWarp prst="textNoShape">
              <a:avLst/>
            </a:prstTxWarp>
          </a:bodyPr>
          <a:lstStyle/>
          <a:p>
            <a:pPr defTabSz="685783" fontAlgn="t">
              <a:spcBef>
                <a:spcPct val="0"/>
              </a:spcBef>
              <a:spcAft>
                <a:spcPct val="0"/>
              </a:spcAft>
            </a:pPr>
            <a:endParaRPr lang="zh-CN" altLang="en-US" sz="751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7188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标题 1"/>
          <p:cNvSpPr>
            <a:spLocks noGrp="1"/>
          </p:cNvSpPr>
          <p:nvPr>
            <p:ph type="title"/>
          </p:nvPr>
        </p:nvSpPr>
        <p:spPr>
          <a:xfrm>
            <a:off x="912285" y="387352"/>
            <a:ext cx="11279716" cy="868363"/>
          </a:xfrm>
        </p:spPr>
        <p:txBody>
          <a:bodyPr/>
          <a:lstStyle/>
          <a:p>
            <a:r>
              <a:rPr lang="en-US" altLang="zh-CN" dirty="0"/>
              <a:t>Video Intercom(KIT)</a:t>
            </a:r>
            <a:endParaRPr lang="zh-CN" altLang="en-US" dirty="0"/>
          </a:p>
        </p:txBody>
      </p:sp>
      <p:sp>
        <p:nvSpPr>
          <p:cNvPr id="82" name="TextBox 69"/>
          <p:cNvSpPr>
            <a:spLocks noChangeArrowheads="1"/>
          </p:cNvSpPr>
          <p:nvPr/>
        </p:nvSpPr>
        <p:spPr bwMode="auto">
          <a:xfrm>
            <a:off x="1943206" y="3293796"/>
            <a:ext cx="905732" cy="37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435" tIns="25719" rIns="51435" bIns="25719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051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Brand</a:t>
            </a:r>
            <a:r>
              <a:rPr lang="en-US" altLang="zh-CN" sz="105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: Dahua</a:t>
            </a:r>
            <a:endParaRPr lang="zh-CN" altLang="en-US" sz="1051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83" name="矩形 82"/>
          <p:cNvSpPr/>
          <p:nvPr/>
        </p:nvSpPr>
        <p:spPr bwMode="auto">
          <a:xfrm>
            <a:off x="2776929" y="1818325"/>
            <a:ext cx="54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ctr" anchorCtr="0" compatLnSpc="1">
            <a:prstTxWarp prst="textNoShape">
              <a:avLst/>
            </a:prstTxWarp>
          </a:bodyPr>
          <a:lstStyle/>
          <a:p>
            <a:pPr algn="ctr" defTabSz="685783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65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KT</a:t>
            </a:r>
            <a:endParaRPr lang="zh-CN" altLang="en-US" sz="165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4" name="矩形 83"/>
          <p:cNvSpPr/>
          <p:nvPr/>
        </p:nvSpPr>
        <p:spPr bwMode="auto">
          <a:xfrm>
            <a:off x="3677893" y="1818325"/>
            <a:ext cx="54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ctr" anchorCtr="0" compatLnSpc="1">
            <a:prstTxWarp prst="textNoShape">
              <a:avLst/>
            </a:prstTxWarp>
          </a:bodyPr>
          <a:lstStyle/>
          <a:p>
            <a:pPr algn="ctr" defTabSz="685783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65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</a:t>
            </a:r>
            <a:endParaRPr lang="zh-CN" altLang="en-US" sz="165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5" name="矩形 84"/>
          <p:cNvSpPr/>
          <p:nvPr/>
        </p:nvSpPr>
        <p:spPr bwMode="auto">
          <a:xfrm>
            <a:off x="1871531" y="1818325"/>
            <a:ext cx="54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ctr" anchorCtr="0" compatLnSpc="1">
            <a:prstTxWarp prst="textNoShape">
              <a:avLst/>
            </a:prstTxWarp>
          </a:bodyPr>
          <a:lstStyle/>
          <a:p>
            <a:pPr algn="ctr" defTabSz="685783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651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DHI</a:t>
            </a:r>
            <a:endParaRPr lang="zh-CN" altLang="en-US" sz="1651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86" name="矩形 85"/>
          <p:cNvSpPr/>
          <p:nvPr/>
        </p:nvSpPr>
        <p:spPr bwMode="auto">
          <a:xfrm>
            <a:off x="4552489" y="1818325"/>
            <a:ext cx="54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ctr" anchorCtr="0" compatLnSpc="1">
            <a:prstTxWarp prst="textNoShape">
              <a:avLst/>
            </a:prstTxWarp>
          </a:bodyPr>
          <a:lstStyle/>
          <a:p>
            <a:pPr algn="ctr" defTabSz="685783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65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01</a:t>
            </a:r>
            <a:endParaRPr lang="zh-CN" altLang="en-US" sz="165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87" name="直接连接符 86"/>
          <p:cNvCxnSpPr/>
          <p:nvPr/>
        </p:nvCxnSpPr>
        <p:spPr bwMode="auto">
          <a:xfrm>
            <a:off x="2411533" y="2178325"/>
            <a:ext cx="33754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88" name="组合 87"/>
          <p:cNvGrpSpPr/>
          <p:nvPr/>
        </p:nvGrpSpPr>
        <p:grpSpPr>
          <a:xfrm>
            <a:off x="2107782" y="2545626"/>
            <a:ext cx="67500" cy="725540"/>
            <a:chOff x="2686859" y="2864898"/>
            <a:chExt cx="90000" cy="725540"/>
          </a:xfrm>
        </p:grpSpPr>
        <p:cxnSp>
          <p:nvCxnSpPr>
            <p:cNvPr id="91" name="直接连接符 90"/>
            <p:cNvCxnSpPr/>
            <p:nvPr/>
          </p:nvCxnSpPr>
          <p:spPr bwMode="auto">
            <a:xfrm>
              <a:off x="2731859" y="28648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2" name="椭圆 91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defTabSz="685783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751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93" name="组合 92"/>
          <p:cNvGrpSpPr/>
          <p:nvPr/>
        </p:nvGrpSpPr>
        <p:grpSpPr>
          <a:xfrm>
            <a:off x="3028107" y="2538325"/>
            <a:ext cx="67500" cy="732840"/>
            <a:chOff x="2686859" y="2857598"/>
            <a:chExt cx="90000" cy="732840"/>
          </a:xfrm>
        </p:grpSpPr>
        <p:cxnSp>
          <p:nvCxnSpPr>
            <p:cNvPr id="96" name="直接连接符 95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3" name="椭圆 102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defTabSz="685783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751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106" name="组合 105"/>
          <p:cNvGrpSpPr/>
          <p:nvPr/>
        </p:nvGrpSpPr>
        <p:grpSpPr>
          <a:xfrm>
            <a:off x="4788739" y="2553552"/>
            <a:ext cx="67500" cy="732840"/>
            <a:chOff x="2686859" y="2857598"/>
            <a:chExt cx="90000" cy="732840"/>
          </a:xfrm>
        </p:grpSpPr>
        <p:cxnSp>
          <p:nvCxnSpPr>
            <p:cNvPr id="107" name="直接连接符 106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4" name="椭圆 113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defTabSz="685783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751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115" name="椭圆 114"/>
          <p:cNvSpPr/>
          <p:nvPr/>
        </p:nvSpPr>
        <p:spPr bwMode="auto">
          <a:xfrm>
            <a:off x="3902933" y="3188465"/>
            <a:ext cx="675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t" anchorCtr="0" compatLnSpc="1">
            <a:prstTxWarp prst="textNoShape">
              <a:avLst/>
            </a:prstTxWarp>
          </a:bodyPr>
          <a:lstStyle/>
          <a:p>
            <a:pPr defTabSz="685783" fontAlgn="t">
              <a:spcBef>
                <a:spcPct val="0"/>
              </a:spcBef>
              <a:spcAft>
                <a:spcPct val="0"/>
              </a:spcAft>
            </a:pPr>
            <a:endParaRPr lang="zh-CN" altLang="en-US" sz="751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cxnSp>
        <p:nvCxnSpPr>
          <p:cNvPr id="116" name="肘形连接符 115"/>
          <p:cNvCxnSpPr>
            <a:stCxn id="84" idx="2"/>
          </p:cNvCxnSpPr>
          <p:nvPr/>
        </p:nvCxnSpPr>
        <p:spPr bwMode="auto">
          <a:xfrm rot="5400000">
            <a:off x="3586246" y="2895623"/>
            <a:ext cx="718945" cy="4355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7" name="文本框 116"/>
          <p:cNvSpPr txBox="1"/>
          <p:nvPr/>
        </p:nvSpPr>
        <p:spPr>
          <a:xfrm>
            <a:off x="2653882" y="3235587"/>
            <a:ext cx="1007241" cy="623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Video</a:t>
            </a:r>
            <a:r>
              <a:rPr lang="en-US" altLang="zh-CN" sz="135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altLang="zh-CN" sz="105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Intercom</a:t>
            </a:r>
          </a:p>
          <a:p>
            <a:r>
              <a:rPr lang="en-US" altLang="zh-CN" sz="105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KIT</a:t>
            </a:r>
            <a:endParaRPr lang="zh-CN" altLang="en-US" sz="1051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8" name="TextBox 70"/>
          <p:cNvSpPr>
            <a:spLocks noChangeArrowheads="1"/>
          </p:cNvSpPr>
          <p:nvPr/>
        </p:nvSpPr>
        <p:spPr bwMode="auto">
          <a:xfrm>
            <a:off x="3439160" y="3328421"/>
            <a:ext cx="1232779" cy="1201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051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Series:</a:t>
            </a:r>
            <a:endParaRPr lang="zh-CN" altLang="en-US" sz="1051" b="1" dirty="0">
              <a:solidFill>
                <a:srgbClr val="000000"/>
              </a:solidFill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  <a:sym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05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A: 4-wire Analog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05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P: IP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05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W: Wi-Fi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05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D:2-wire IP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X: 2-wire Hybrid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H: 4-wire Hybrid</a:t>
            </a:r>
          </a:p>
        </p:txBody>
      </p:sp>
      <p:sp>
        <p:nvSpPr>
          <p:cNvPr id="119" name="TextBox 78"/>
          <p:cNvSpPr>
            <a:spLocks noChangeArrowheads="1"/>
          </p:cNvSpPr>
          <p:nvPr/>
        </p:nvSpPr>
        <p:spPr bwMode="auto">
          <a:xfrm>
            <a:off x="4647047" y="3293796"/>
            <a:ext cx="675457" cy="1039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051" b="1" dirty="0">
                <a:solidFill>
                  <a:srgbClr val="000000"/>
                </a:solidFill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  <a:sym typeface="宋体" pitchFamily="2" charset="-122"/>
              </a:rPr>
              <a:t>Serial</a:t>
            </a:r>
            <a:r>
              <a:rPr lang="zh-CN" altLang="en-US" sz="1051" b="1" dirty="0">
                <a:solidFill>
                  <a:srgbClr val="000000"/>
                </a:solidFill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  <a:sym typeface="宋体" pitchFamily="2" charset="-122"/>
              </a:rPr>
              <a:t>：</a:t>
            </a:r>
            <a:endParaRPr lang="en-US" altLang="zh-CN" sz="1051" b="1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05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01: 1st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05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02: 2</a:t>
            </a:r>
            <a:r>
              <a:rPr lang="en-US" altLang="zh-CN" sz="1051" baseline="300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nd</a:t>
            </a:r>
            <a:endParaRPr lang="en-US" altLang="zh-CN" sz="1051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05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03: 3</a:t>
            </a:r>
            <a:r>
              <a:rPr lang="en-US" altLang="zh-CN" sz="1051" baseline="300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rd</a:t>
            </a:r>
            <a:endParaRPr lang="en-US" altLang="zh-CN" sz="1051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05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04: 04</a:t>
            </a:r>
            <a:r>
              <a:rPr lang="en-US" altLang="zh-CN" sz="1051" baseline="300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th</a:t>
            </a:r>
            <a:endParaRPr lang="en-US" altLang="zh-CN" sz="1051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05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…</a:t>
            </a:r>
          </a:p>
        </p:txBody>
      </p:sp>
      <p:sp>
        <p:nvSpPr>
          <p:cNvPr id="120" name="文本框 119">
            <a:extLst>
              <a:ext uri="{FF2B5EF4-FFF2-40B4-BE49-F238E27FC236}">
                <a16:creationId xmlns:a16="http://schemas.microsoft.com/office/drawing/2014/main" id="{BEB5082E-FA40-4E8F-B8CB-8903FE88ADE7}"/>
              </a:ext>
            </a:extLst>
          </p:cNvPr>
          <p:cNvSpPr txBox="1"/>
          <p:nvPr/>
        </p:nvSpPr>
        <p:spPr>
          <a:xfrm>
            <a:off x="906948" y="1113561"/>
            <a:ext cx="64025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Notice: </a:t>
            </a:r>
            <a:r>
              <a:rPr lang="en-US" altLang="zh-CN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The naming rule is applicable to the products released after 2019</a:t>
            </a:r>
            <a:endParaRPr lang="zh-CN" altLang="en-US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2" name="矩形 121"/>
          <p:cNvSpPr/>
          <p:nvPr/>
        </p:nvSpPr>
        <p:spPr bwMode="auto">
          <a:xfrm>
            <a:off x="6221485" y="1818325"/>
            <a:ext cx="54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ctr" anchorCtr="0" compatLnSpc="1">
            <a:prstTxWarp prst="textNoShape">
              <a:avLst/>
            </a:prstTxWarp>
          </a:bodyPr>
          <a:lstStyle/>
          <a:p>
            <a:pPr algn="ctr" defTabSz="685783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65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(S)</a:t>
            </a:r>
            <a:endParaRPr lang="zh-CN" altLang="en-US" sz="165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23" name="组合 122"/>
          <p:cNvGrpSpPr/>
          <p:nvPr/>
        </p:nvGrpSpPr>
        <p:grpSpPr>
          <a:xfrm>
            <a:off x="6457735" y="2553552"/>
            <a:ext cx="67500" cy="732840"/>
            <a:chOff x="2686859" y="2857598"/>
            <a:chExt cx="90000" cy="732840"/>
          </a:xfrm>
        </p:grpSpPr>
        <p:cxnSp>
          <p:nvCxnSpPr>
            <p:cNvPr id="128" name="直接连接符 127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9" name="椭圆 128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defTabSz="685783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751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134" name="TextBox 78"/>
          <p:cNvSpPr>
            <a:spLocks noChangeArrowheads="1"/>
          </p:cNvSpPr>
          <p:nvPr/>
        </p:nvSpPr>
        <p:spPr bwMode="auto">
          <a:xfrm>
            <a:off x="6316043" y="3293795"/>
            <a:ext cx="1825656" cy="554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051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Mounting type</a:t>
            </a:r>
            <a:r>
              <a:rPr lang="zh-CN" altLang="en-US" sz="1051" b="1" dirty="0">
                <a:solidFill>
                  <a:srgbClr val="000000"/>
                </a:solidFill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  <a:sym typeface="宋体" pitchFamily="2" charset="-122"/>
              </a:rPr>
              <a:t>：</a:t>
            </a:r>
            <a:endParaRPr lang="en-US" altLang="zh-CN" sz="1051" b="1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05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S: Surface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05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F: Flush</a:t>
            </a:r>
          </a:p>
        </p:txBody>
      </p:sp>
      <p:sp>
        <p:nvSpPr>
          <p:cNvPr id="29" name="矩形 28"/>
          <p:cNvSpPr/>
          <p:nvPr/>
        </p:nvSpPr>
        <p:spPr bwMode="auto">
          <a:xfrm>
            <a:off x="5385436" y="1825626"/>
            <a:ext cx="54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ctr" anchorCtr="0" compatLnSpc="1">
            <a:prstTxWarp prst="textNoShape">
              <a:avLst/>
            </a:prstTxWarp>
          </a:bodyPr>
          <a:lstStyle/>
          <a:p>
            <a:pPr algn="ctr" defTabSz="685783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65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</a:t>
            </a:r>
            <a:endParaRPr lang="zh-CN" altLang="en-US" sz="165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5621686" y="2560853"/>
            <a:ext cx="67500" cy="732840"/>
            <a:chOff x="2686859" y="2857598"/>
            <a:chExt cx="90000" cy="732840"/>
          </a:xfrm>
        </p:grpSpPr>
        <p:cxnSp>
          <p:nvCxnSpPr>
            <p:cNvPr id="31" name="直接连接符 30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2" name="椭圆 31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defTabSz="685783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751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33" name="TextBox 78"/>
          <p:cNvSpPr>
            <a:spLocks noChangeArrowheads="1"/>
          </p:cNvSpPr>
          <p:nvPr/>
        </p:nvSpPr>
        <p:spPr bwMode="auto">
          <a:xfrm>
            <a:off x="5519639" y="3310133"/>
            <a:ext cx="1403691" cy="23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1051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Lite</a:t>
            </a:r>
          </a:p>
        </p:txBody>
      </p:sp>
    </p:spTree>
    <p:extLst>
      <p:ext uri="{BB962C8B-B14F-4D97-AF65-F5344CB8AC3E}">
        <p14:creationId xmlns:p14="http://schemas.microsoft.com/office/powerpoint/2010/main" val="56209965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标题 1"/>
          <p:cNvSpPr>
            <a:spLocks noGrp="1"/>
          </p:cNvSpPr>
          <p:nvPr>
            <p:ph type="title"/>
          </p:nvPr>
        </p:nvSpPr>
        <p:spPr>
          <a:xfrm>
            <a:off x="581627" y="399528"/>
            <a:ext cx="11279716" cy="868363"/>
          </a:xfrm>
        </p:spPr>
        <p:txBody>
          <a:bodyPr>
            <a:normAutofit/>
          </a:bodyPr>
          <a:lstStyle/>
          <a:p>
            <a:r>
              <a:rPr lang="en-US" altLang="zh-CN" sz="4000" dirty="0"/>
              <a:t>Video Intercom(Emergency Phone Terminals)</a:t>
            </a:r>
            <a:endParaRPr lang="zh-CN" altLang="en-US" sz="4000" dirty="0"/>
          </a:p>
        </p:txBody>
      </p:sp>
      <p:sp>
        <p:nvSpPr>
          <p:cNvPr id="82" name="TextBox 69"/>
          <p:cNvSpPr>
            <a:spLocks noChangeArrowheads="1"/>
          </p:cNvSpPr>
          <p:nvPr/>
        </p:nvSpPr>
        <p:spPr bwMode="auto">
          <a:xfrm>
            <a:off x="900790" y="3046908"/>
            <a:ext cx="905732" cy="37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435" tIns="25719" rIns="51435" bIns="25719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051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Brand</a:t>
            </a:r>
            <a:r>
              <a:rPr lang="en-US" altLang="zh-CN" sz="105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: Dahua</a:t>
            </a:r>
            <a:endParaRPr lang="zh-CN" altLang="en-US" sz="1051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83" name="矩形 82"/>
          <p:cNvSpPr/>
          <p:nvPr/>
        </p:nvSpPr>
        <p:spPr bwMode="auto">
          <a:xfrm>
            <a:off x="1734513" y="1571437"/>
            <a:ext cx="54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ctr" anchorCtr="0" compatLnSpc="1">
            <a:prstTxWarp prst="textNoShape">
              <a:avLst/>
            </a:prstTxWarp>
          </a:bodyPr>
          <a:lstStyle/>
          <a:p>
            <a:pPr algn="ctr" defTabSz="685783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65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VT</a:t>
            </a:r>
            <a:endParaRPr lang="zh-CN" altLang="en-US" sz="165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4" name="矩形 83"/>
          <p:cNvSpPr/>
          <p:nvPr/>
        </p:nvSpPr>
        <p:spPr bwMode="auto">
          <a:xfrm>
            <a:off x="2635477" y="1571437"/>
            <a:ext cx="54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ctr" anchorCtr="0" compatLnSpc="1">
            <a:prstTxWarp prst="textNoShape">
              <a:avLst/>
            </a:prstTxWarp>
          </a:bodyPr>
          <a:lstStyle/>
          <a:p>
            <a:pPr algn="ctr" defTabSz="685783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65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</a:t>
            </a:r>
            <a:endParaRPr lang="zh-CN" altLang="en-US" sz="165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5" name="矩形 84"/>
          <p:cNvSpPr/>
          <p:nvPr/>
        </p:nvSpPr>
        <p:spPr bwMode="auto">
          <a:xfrm>
            <a:off x="829115" y="1571437"/>
            <a:ext cx="54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ctr" anchorCtr="0" compatLnSpc="1">
            <a:prstTxWarp prst="textNoShape">
              <a:avLst/>
            </a:prstTxWarp>
          </a:bodyPr>
          <a:lstStyle/>
          <a:p>
            <a:pPr algn="ctr" defTabSz="685783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651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DHI</a:t>
            </a:r>
            <a:endParaRPr lang="zh-CN" altLang="en-US" sz="1651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86" name="矩形 85"/>
          <p:cNvSpPr/>
          <p:nvPr/>
        </p:nvSpPr>
        <p:spPr bwMode="auto">
          <a:xfrm>
            <a:off x="3510073" y="1571437"/>
            <a:ext cx="54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ctr" anchorCtr="0" compatLnSpc="1">
            <a:prstTxWarp prst="textNoShape">
              <a:avLst/>
            </a:prstTxWarp>
          </a:bodyPr>
          <a:lstStyle/>
          <a:p>
            <a:pPr algn="ctr" defTabSz="685783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65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8</a:t>
            </a:r>
            <a:endParaRPr lang="zh-CN" altLang="en-US" sz="165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87" name="直接连接符 86"/>
          <p:cNvCxnSpPr/>
          <p:nvPr/>
        </p:nvCxnSpPr>
        <p:spPr bwMode="auto">
          <a:xfrm>
            <a:off x="1369117" y="1931437"/>
            <a:ext cx="33754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88" name="组合 87"/>
          <p:cNvGrpSpPr/>
          <p:nvPr/>
        </p:nvGrpSpPr>
        <p:grpSpPr>
          <a:xfrm>
            <a:off x="1065366" y="2298738"/>
            <a:ext cx="67500" cy="725540"/>
            <a:chOff x="2686859" y="2864898"/>
            <a:chExt cx="90000" cy="725540"/>
          </a:xfrm>
        </p:grpSpPr>
        <p:cxnSp>
          <p:nvCxnSpPr>
            <p:cNvPr id="91" name="直接连接符 90"/>
            <p:cNvCxnSpPr/>
            <p:nvPr/>
          </p:nvCxnSpPr>
          <p:spPr bwMode="auto">
            <a:xfrm>
              <a:off x="2731859" y="28648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2" name="椭圆 91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defTabSz="685783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751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93" name="组合 92"/>
          <p:cNvGrpSpPr/>
          <p:nvPr/>
        </p:nvGrpSpPr>
        <p:grpSpPr>
          <a:xfrm>
            <a:off x="1985691" y="2291437"/>
            <a:ext cx="67500" cy="732840"/>
            <a:chOff x="2686859" y="2857598"/>
            <a:chExt cx="90000" cy="732840"/>
          </a:xfrm>
        </p:grpSpPr>
        <p:cxnSp>
          <p:nvCxnSpPr>
            <p:cNvPr id="96" name="直接连接符 95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3" name="椭圆 102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defTabSz="685783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751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106" name="组合 105"/>
          <p:cNvGrpSpPr/>
          <p:nvPr/>
        </p:nvGrpSpPr>
        <p:grpSpPr>
          <a:xfrm>
            <a:off x="3746323" y="2306664"/>
            <a:ext cx="67500" cy="732840"/>
            <a:chOff x="2686859" y="2857598"/>
            <a:chExt cx="90000" cy="732840"/>
          </a:xfrm>
        </p:grpSpPr>
        <p:cxnSp>
          <p:nvCxnSpPr>
            <p:cNvPr id="107" name="直接连接符 106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4" name="椭圆 113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defTabSz="685783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751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115" name="椭圆 114"/>
          <p:cNvSpPr/>
          <p:nvPr/>
        </p:nvSpPr>
        <p:spPr bwMode="auto">
          <a:xfrm>
            <a:off x="2860517" y="2959865"/>
            <a:ext cx="675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t" anchorCtr="0" compatLnSpc="1">
            <a:prstTxWarp prst="textNoShape">
              <a:avLst/>
            </a:prstTxWarp>
          </a:bodyPr>
          <a:lstStyle/>
          <a:p>
            <a:pPr defTabSz="685783" fontAlgn="t">
              <a:spcBef>
                <a:spcPct val="0"/>
              </a:spcBef>
              <a:spcAft>
                <a:spcPct val="0"/>
              </a:spcAft>
            </a:pPr>
            <a:endParaRPr lang="zh-CN" altLang="en-US" sz="751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cxnSp>
        <p:nvCxnSpPr>
          <p:cNvPr id="116" name="肘形连接符 115"/>
          <p:cNvCxnSpPr>
            <a:stCxn id="84" idx="2"/>
          </p:cNvCxnSpPr>
          <p:nvPr/>
        </p:nvCxnSpPr>
        <p:spPr bwMode="auto">
          <a:xfrm rot="5400000">
            <a:off x="2543830" y="2648735"/>
            <a:ext cx="718945" cy="4355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7" name="文本框 116"/>
          <p:cNvSpPr txBox="1"/>
          <p:nvPr/>
        </p:nvSpPr>
        <p:spPr>
          <a:xfrm>
            <a:off x="1611466" y="2988699"/>
            <a:ext cx="1007241" cy="623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Video</a:t>
            </a:r>
            <a:r>
              <a:rPr lang="en-US" altLang="zh-CN" sz="135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altLang="zh-CN" sz="105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Intercom</a:t>
            </a:r>
          </a:p>
          <a:p>
            <a:r>
              <a:rPr lang="en-US" altLang="zh-CN" sz="105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KIT</a:t>
            </a:r>
            <a:endParaRPr lang="zh-CN" altLang="en-US" sz="1051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8" name="TextBox 70"/>
          <p:cNvSpPr>
            <a:spLocks noChangeArrowheads="1"/>
          </p:cNvSpPr>
          <p:nvPr/>
        </p:nvSpPr>
        <p:spPr bwMode="auto">
          <a:xfrm>
            <a:off x="2544997" y="3033533"/>
            <a:ext cx="1232779" cy="392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05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Master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05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Station</a:t>
            </a:r>
          </a:p>
        </p:txBody>
      </p:sp>
      <p:sp>
        <p:nvSpPr>
          <p:cNvPr id="122" name="矩形 121"/>
          <p:cNvSpPr/>
          <p:nvPr/>
        </p:nvSpPr>
        <p:spPr bwMode="auto">
          <a:xfrm>
            <a:off x="5179069" y="1571437"/>
            <a:ext cx="54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ctr" anchorCtr="0" compatLnSpc="1">
            <a:prstTxWarp prst="textNoShape">
              <a:avLst/>
            </a:prstTxWarp>
          </a:bodyPr>
          <a:lstStyle/>
          <a:p>
            <a:pPr algn="ctr" defTabSz="685783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65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</a:t>
            </a:r>
            <a:endParaRPr lang="zh-CN" altLang="en-US" sz="165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23" name="组合 122"/>
          <p:cNvGrpSpPr/>
          <p:nvPr/>
        </p:nvGrpSpPr>
        <p:grpSpPr>
          <a:xfrm>
            <a:off x="5415319" y="2306664"/>
            <a:ext cx="67500" cy="732840"/>
            <a:chOff x="2686859" y="2857598"/>
            <a:chExt cx="90000" cy="732840"/>
          </a:xfrm>
        </p:grpSpPr>
        <p:cxnSp>
          <p:nvCxnSpPr>
            <p:cNvPr id="128" name="直接连接符 127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9" name="椭圆 128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defTabSz="685783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751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29" name="矩形 28"/>
          <p:cNvSpPr/>
          <p:nvPr/>
        </p:nvSpPr>
        <p:spPr bwMode="auto">
          <a:xfrm>
            <a:off x="4343020" y="1578738"/>
            <a:ext cx="54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ctr" anchorCtr="0" compatLnSpc="1">
            <a:prstTxWarp prst="textNoShape">
              <a:avLst/>
            </a:prstTxWarp>
          </a:bodyPr>
          <a:lstStyle/>
          <a:p>
            <a:pPr algn="ctr" defTabSz="685783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65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</a:t>
            </a:r>
            <a:endParaRPr lang="zh-CN" altLang="en-US" sz="165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4579270" y="2313965"/>
            <a:ext cx="67500" cy="732840"/>
            <a:chOff x="2686859" y="2857598"/>
            <a:chExt cx="90000" cy="732840"/>
          </a:xfrm>
        </p:grpSpPr>
        <p:cxnSp>
          <p:nvCxnSpPr>
            <p:cNvPr id="31" name="直接连接符 30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2" name="椭圆 31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defTabSz="685783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751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34" name="矩形 33"/>
          <p:cNvSpPr/>
          <p:nvPr/>
        </p:nvSpPr>
        <p:spPr bwMode="auto">
          <a:xfrm>
            <a:off x="6012016" y="1578738"/>
            <a:ext cx="54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ctr" anchorCtr="0" compatLnSpc="1">
            <a:prstTxWarp prst="textNoShape">
              <a:avLst/>
            </a:prstTxWarp>
          </a:bodyPr>
          <a:lstStyle/>
          <a:p>
            <a:pPr algn="ctr" defTabSz="685783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65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</a:t>
            </a:r>
            <a:endParaRPr lang="zh-CN" altLang="en-US" sz="165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6248266" y="2313965"/>
            <a:ext cx="67500" cy="732840"/>
            <a:chOff x="2686859" y="2857598"/>
            <a:chExt cx="90000" cy="732840"/>
          </a:xfrm>
        </p:grpSpPr>
        <p:cxnSp>
          <p:nvCxnSpPr>
            <p:cNvPr id="36" name="直接连接符 35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7" name="椭圆 36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defTabSz="685783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751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38" name="矩形 37"/>
          <p:cNvSpPr/>
          <p:nvPr/>
        </p:nvSpPr>
        <p:spPr bwMode="auto">
          <a:xfrm>
            <a:off x="6829283" y="1586664"/>
            <a:ext cx="54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ctr" anchorCtr="0" compatLnSpc="1">
            <a:prstTxWarp prst="textNoShape">
              <a:avLst/>
            </a:prstTxWarp>
          </a:bodyPr>
          <a:lstStyle/>
          <a:p>
            <a:pPr algn="ctr" defTabSz="685783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65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</a:t>
            </a:r>
            <a:endParaRPr lang="zh-CN" altLang="en-US" sz="165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7065533" y="2321891"/>
            <a:ext cx="67500" cy="732840"/>
            <a:chOff x="2686859" y="2857598"/>
            <a:chExt cx="90000" cy="732840"/>
          </a:xfrm>
        </p:grpSpPr>
        <p:cxnSp>
          <p:nvCxnSpPr>
            <p:cNvPr id="40" name="直接连接符 39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1" name="椭圆 40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defTabSz="685783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751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43" name="TextBox 70"/>
          <p:cNvSpPr>
            <a:spLocks noChangeArrowheads="1"/>
          </p:cNvSpPr>
          <p:nvPr/>
        </p:nvSpPr>
        <p:spPr bwMode="auto">
          <a:xfrm>
            <a:off x="3527796" y="3113172"/>
            <a:ext cx="673785" cy="877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051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Series:</a:t>
            </a:r>
            <a:endParaRPr lang="zh-CN" altLang="en-US" sz="1051" b="1" dirty="0">
              <a:solidFill>
                <a:srgbClr val="000000"/>
              </a:solidFill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  <a:sym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05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1: Entry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05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2: Lite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05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5: Pro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05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8: Ultra</a:t>
            </a:r>
          </a:p>
        </p:txBody>
      </p:sp>
      <p:sp>
        <p:nvSpPr>
          <p:cNvPr id="44" name="TextBox 72"/>
          <p:cNvSpPr>
            <a:spLocks noChangeArrowheads="1"/>
          </p:cNvSpPr>
          <p:nvPr/>
        </p:nvSpPr>
        <p:spPr bwMode="auto">
          <a:xfrm>
            <a:off x="4280088" y="3097938"/>
            <a:ext cx="1507552" cy="392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1051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Hardware 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1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Platform</a:t>
            </a:r>
            <a:endParaRPr lang="zh-CN" altLang="en-US" sz="1051" b="1" dirty="0">
              <a:solidFill>
                <a:srgbClr val="000000"/>
              </a:solidFill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  <a:sym typeface="Calibri" pitchFamily="34" charset="0"/>
            </a:endParaRPr>
          </a:p>
        </p:txBody>
      </p:sp>
      <p:sp>
        <p:nvSpPr>
          <p:cNvPr id="45" name="TextBox 78"/>
          <p:cNvSpPr>
            <a:spLocks noChangeArrowheads="1"/>
          </p:cNvSpPr>
          <p:nvPr/>
        </p:nvSpPr>
        <p:spPr bwMode="auto">
          <a:xfrm>
            <a:off x="5110670" y="3097938"/>
            <a:ext cx="1295400" cy="716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051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Screen size</a:t>
            </a:r>
            <a:r>
              <a:rPr lang="zh-CN" altLang="en-US" sz="1051" b="1" dirty="0">
                <a:solidFill>
                  <a:srgbClr val="000000"/>
                </a:solidFill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  <a:sym typeface="宋体" pitchFamily="2" charset="-122"/>
              </a:rPr>
              <a:t>：</a:t>
            </a:r>
            <a:endParaRPr lang="en-US" altLang="zh-CN" sz="1051" b="1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05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1: 4.3 inch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05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2: 7 inch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05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4: 10 inch</a:t>
            </a:r>
            <a:endParaRPr lang="zh-CN" altLang="en-US" sz="1051" dirty="0">
              <a:solidFill>
                <a:srgbClr val="000000"/>
              </a:solidFill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  <a:sym typeface="宋体" pitchFamily="2" charset="-122"/>
            </a:endParaRPr>
          </a:p>
        </p:txBody>
      </p:sp>
      <p:sp>
        <p:nvSpPr>
          <p:cNvPr id="46" name="TextBox 73"/>
          <p:cNvSpPr>
            <a:spLocks noChangeArrowheads="1"/>
          </p:cNvSpPr>
          <p:nvPr/>
        </p:nvSpPr>
        <p:spPr bwMode="auto">
          <a:xfrm>
            <a:off x="6056047" y="3106635"/>
            <a:ext cx="1188968" cy="23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051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System</a:t>
            </a:r>
            <a:endParaRPr lang="zh-CN" altLang="en-US" sz="1051" b="1" dirty="0">
              <a:solidFill>
                <a:srgbClr val="000000"/>
              </a:solidFill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  <a:sym typeface="Calibri" pitchFamily="34" charset="0"/>
            </a:endParaRPr>
          </a:p>
        </p:txBody>
      </p:sp>
      <p:sp>
        <p:nvSpPr>
          <p:cNvPr id="47" name="TextBox 54"/>
          <p:cNvSpPr txBox="1"/>
          <p:nvPr/>
        </p:nvSpPr>
        <p:spPr>
          <a:xfrm>
            <a:off x="6223763" y="5625664"/>
            <a:ext cx="831913" cy="392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defPPr>
              <a:defRPr lang="zh-CN"/>
            </a:defPPr>
            <a:lvl1pPr>
              <a:spcBef>
                <a:spcPct val="0"/>
              </a:spcBef>
              <a:buFontTx/>
              <a:buNone/>
              <a:defRPr sz="1200" b="1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latin typeface="文泉驿微米黑" charset="-122"/>
                <a:ea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latin typeface="文泉驿微米黑" charset="-122"/>
                <a:ea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latin typeface="文泉驿微米黑" charset="-122"/>
                <a:ea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latin typeface="文泉驿微米黑" charset="-122"/>
                <a:ea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文泉驿微米黑" charset="-122"/>
                <a:ea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文泉驿微米黑" charset="-122"/>
                <a:ea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文泉驿微米黑" charset="-122"/>
                <a:ea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文泉驿微米黑" charset="-122"/>
                <a:ea typeface="文泉驿微米黑" charset="-122"/>
              </a:defRPr>
            </a:lvl9pPr>
          </a:lstStyle>
          <a:p>
            <a:r>
              <a:rPr lang="en-US" altLang="zh-CN" sz="105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Type:</a:t>
            </a:r>
          </a:p>
          <a:p>
            <a:r>
              <a:rPr lang="en-US" altLang="zh-CN" sz="1051" b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G:Type G</a:t>
            </a:r>
            <a:endParaRPr lang="zh-CN" altLang="en-US" sz="1051" b="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48" name="直接连接符 47"/>
          <p:cNvCxnSpPr/>
          <p:nvPr/>
        </p:nvCxnSpPr>
        <p:spPr bwMode="auto">
          <a:xfrm>
            <a:off x="7369283" y="1938738"/>
            <a:ext cx="33754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9" name="矩形 48"/>
          <p:cNvSpPr/>
          <p:nvPr/>
        </p:nvSpPr>
        <p:spPr bwMode="auto">
          <a:xfrm>
            <a:off x="7722834" y="1587882"/>
            <a:ext cx="54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ctr" anchorCtr="0" compatLnSpc="1">
            <a:prstTxWarp prst="textNoShape">
              <a:avLst/>
            </a:prstTxWarp>
          </a:bodyPr>
          <a:lstStyle/>
          <a:p>
            <a:pPr algn="ctr" defTabSz="685783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65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</a:t>
            </a:r>
            <a:endParaRPr lang="zh-CN" altLang="en-US" sz="165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50" name="组合 49"/>
          <p:cNvGrpSpPr/>
          <p:nvPr/>
        </p:nvGrpSpPr>
        <p:grpSpPr>
          <a:xfrm>
            <a:off x="7959084" y="2323109"/>
            <a:ext cx="67500" cy="732840"/>
            <a:chOff x="2686859" y="2857598"/>
            <a:chExt cx="90000" cy="732840"/>
          </a:xfrm>
        </p:grpSpPr>
        <p:cxnSp>
          <p:nvCxnSpPr>
            <p:cNvPr id="51" name="直接连接符 50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2" name="椭圆 51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defTabSz="685783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751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53" name="矩形 52"/>
          <p:cNvSpPr/>
          <p:nvPr/>
        </p:nvSpPr>
        <p:spPr bwMode="auto">
          <a:xfrm>
            <a:off x="8540101" y="1595808"/>
            <a:ext cx="54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ctr" anchorCtr="0" compatLnSpc="1">
            <a:prstTxWarp prst="textNoShape">
              <a:avLst/>
            </a:prstTxWarp>
          </a:bodyPr>
          <a:lstStyle/>
          <a:p>
            <a:pPr algn="ctr" defTabSz="685783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65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</a:t>
            </a:r>
            <a:endParaRPr lang="zh-CN" altLang="en-US" sz="165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8776351" y="2331035"/>
            <a:ext cx="67500" cy="732840"/>
            <a:chOff x="2686859" y="2857598"/>
            <a:chExt cx="90000" cy="732840"/>
          </a:xfrm>
        </p:grpSpPr>
        <p:cxnSp>
          <p:nvCxnSpPr>
            <p:cNvPr id="55" name="直接连接符 54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6" name="椭圆 55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defTabSz="685783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751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7661196" y="3106635"/>
            <a:ext cx="6096000" cy="41575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0"/>
              </a:spcBef>
              <a:buNone/>
            </a:pPr>
            <a:r>
              <a:rPr lang="en-US" altLang="zh-CN" sz="105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Default: Null</a:t>
            </a:r>
          </a:p>
          <a:p>
            <a:pPr>
              <a:spcBef>
                <a:spcPct val="0"/>
              </a:spcBef>
            </a:pPr>
            <a:r>
              <a:rPr lang="en-US" altLang="zh-CN" sz="105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C: Camera</a:t>
            </a:r>
            <a:endParaRPr lang="zh-CN" altLang="en-US" sz="1051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8540101" y="3101631"/>
            <a:ext cx="6096000" cy="41575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0"/>
              </a:spcBef>
              <a:buNone/>
            </a:pPr>
            <a:r>
              <a:rPr lang="en-US" altLang="zh-CN" sz="105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Default: Null</a:t>
            </a:r>
          </a:p>
          <a:p>
            <a:pPr>
              <a:spcBef>
                <a:spcPct val="0"/>
              </a:spcBef>
            </a:pPr>
            <a:r>
              <a:rPr lang="en-US" altLang="zh-CN" sz="105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G: Gooseneck microphone</a:t>
            </a:r>
            <a:endParaRPr lang="zh-CN" altLang="en-US" sz="1051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0" name="TextBox 69"/>
          <p:cNvSpPr>
            <a:spLocks noChangeArrowheads="1"/>
          </p:cNvSpPr>
          <p:nvPr/>
        </p:nvSpPr>
        <p:spPr bwMode="auto">
          <a:xfrm>
            <a:off x="972465" y="5559400"/>
            <a:ext cx="905732" cy="37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435" tIns="25719" rIns="51435" bIns="25719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051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Brand</a:t>
            </a:r>
            <a:r>
              <a:rPr lang="en-US" altLang="zh-CN" sz="105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: Dahua</a:t>
            </a:r>
            <a:endParaRPr lang="zh-CN" altLang="en-US" sz="1051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61" name="矩形 60"/>
          <p:cNvSpPr/>
          <p:nvPr/>
        </p:nvSpPr>
        <p:spPr bwMode="auto">
          <a:xfrm>
            <a:off x="1806188" y="4083929"/>
            <a:ext cx="54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ctr" anchorCtr="0" compatLnSpc="1">
            <a:prstTxWarp prst="textNoShape">
              <a:avLst/>
            </a:prstTxWarp>
          </a:bodyPr>
          <a:lstStyle/>
          <a:p>
            <a:pPr algn="ctr" defTabSz="685783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65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VT</a:t>
            </a:r>
            <a:endParaRPr lang="zh-CN" altLang="en-US" sz="165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2" name="矩形 61"/>
          <p:cNvSpPr/>
          <p:nvPr/>
        </p:nvSpPr>
        <p:spPr bwMode="auto">
          <a:xfrm>
            <a:off x="2707152" y="4083929"/>
            <a:ext cx="54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ctr" anchorCtr="0" compatLnSpc="1">
            <a:prstTxWarp prst="textNoShape">
              <a:avLst/>
            </a:prstTxWarp>
          </a:bodyPr>
          <a:lstStyle/>
          <a:p>
            <a:pPr algn="ctr" defTabSz="685783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65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</a:t>
            </a:r>
            <a:endParaRPr lang="zh-CN" altLang="en-US" sz="165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3" name="矩形 62"/>
          <p:cNvSpPr/>
          <p:nvPr/>
        </p:nvSpPr>
        <p:spPr bwMode="auto">
          <a:xfrm>
            <a:off x="900790" y="4083929"/>
            <a:ext cx="54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ctr" anchorCtr="0" compatLnSpc="1">
            <a:prstTxWarp prst="textNoShape">
              <a:avLst/>
            </a:prstTxWarp>
          </a:bodyPr>
          <a:lstStyle/>
          <a:p>
            <a:pPr algn="ctr" defTabSz="685783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651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DHI</a:t>
            </a:r>
            <a:endParaRPr lang="zh-CN" altLang="en-US" sz="1651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64" name="矩形 63"/>
          <p:cNvSpPr/>
          <p:nvPr/>
        </p:nvSpPr>
        <p:spPr bwMode="auto">
          <a:xfrm>
            <a:off x="3581748" y="4083929"/>
            <a:ext cx="54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ctr" anchorCtr="0" compatLnSpc="1">
            <a:prstTxWarp prst="textNoShape">
              <a:avLst/>
            </a:prstTxWarp>
          </a:bodyPr>
          <a:lstStyle/>
          <a:p>
            <a:pPr algn="ctr" defTabSz="685783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65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25</a:t>
            </a:r>
            <a:endParaRPr lang="zh-CN" altLang="en-US" sz="165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65" name="直接连接符 64"/>
          <p:cNvCxnSpPr/>
          <p:nvPr/>
        </p:nvCxnSpPr>
        <p:spPr bwMode="auto">
          <a:xfrm>
            <a:off x="1440792" y="4443929"/>
            <a:ext cx="33754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66" name="组合 65"/>
          <p:cNvGrpSpPr/>
          <p:nvPr/>
        </p:nvGrpSpPr>
        <p:grpSpPr>
          <a:xfrm>
            <a:off x="1137041" y="4811230"/>
            <a:ext cx="67500" cy="725540"/>
            <a:chOff x="2686859" y="2864898"/>
            <a:chExt cx="90000" cy="725540"/>
          </a:xfrm>
        </p:grpSpPr>
        <p:cxnSp>
          <p:nvCxnSpPr>
            <p:cNvPr id="67" name="直接连接符 66"/>
            <p:cNvCxnSpPr/>
            <p:nvPr/>
          </p:nvCxnSpPr>
          <p:spPr bwMode="auto">
            <a:xfrm>
              <a:off x="2731859" y="28648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8" name="椭圆 67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defTabSz="685783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751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2057366" y="4803929"/>
            <a:ext cx="67500" cy="732840"/>
            <a:chOff x="2686859" y="2857598"/>
            <a:chExt cx="90000" cy="732840"/>
          </a:xfrm>
        </p:grpSpPr>
        <p:cxnSp>
          <p:nvCxnSpPr>
            <p:cNvPr id="70" name="直接连接符 69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1" name="椭圆 70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defTabSz="685783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751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3817998" y="4819156"/>
            <a:ext cx="67500" cy="732840"/>
            <a:chOff x="2686859" y="2857598"/>
            <a:chExt cx="90000" cy="732840"/>
          </a:xfrm>
        </p:grpSpPr>
        <p:cxnSp>
          <p:nvCxnSpPr>
            <p:cNvPr id="73" name="直接连接符 72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5" name="椭圆 74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defTabSz="685783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751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76" name="椭圆 75"/>
          <p:cNvSpPr/>
          <p:nvPr/>
        </p:nvSpPr>
        <p:spPr bwMode="auto">
          <a:xfrm>
            <a:off x="2932192" y="5472357"/>
            <a:ext cx="675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t" anchorCtr="0" compatLnSpc="1">
            <a:prstTxWarp prst="textNoShape">
              <a:avLst/>
            </a:prstTxWarp>
          </a:bodyPr>
          <a:lstStyle/>
          <a:p>
            <a:pPr defTabSz="685783" fontAlgn="t">
              <a:spcBef>
                <a:spcPct val="0"/>
              </a:spcBef>
              <a:spcAft>
                <a:spcPct val="0"/>
              </a:spcAft>
            </a:pPr>
            <a:endParaRPr lang="zh-CN" altLang="en-US" sz="751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cxnSp>
        <p:nvCxnSpPr>
          <p:cNvPr id="77" name="肘形连接符 76"/>
          <p:cNvCxnSpPr>
            <a:stCxn id="62" idx="2"/>
          </p:cNvCxnSpPr>
          <p:nvPr/>
        </p:nvCxnSpPr>
        <p:spPr bwMode="auto">
          <a:xfrm rot="5400000">
            <a:off x="2615505" y="5161227"/>
            <a:ext cx="718945" cy="4355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8" name="文本框 77"/>
          <p:cNvSpPr txBox="1"/>
          <p:nvPr/>
        </p:nvSpPr>
        <p:spPr>
          <a:xfrm>
            <a:off x="1683141" y="5501191"/>
            <a:ext cx="1007241" cy="623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Video</a:t>
            </a:r>
            <a:r>
              <a:rPr lang="en-US" altLang="zh-CN" sz="135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altLang="zh-CN" sz="105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Intercom</a:t>
            </a:r>
          </a:p>
          <a:p>
            <a:r>
              <a:rPr lang="en-US" altLang="zh-CN" sz="105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KIT</a:t>
            </a:r>
            <a:endParaRPr lang="zh-CN" altLang="en-US" sz="1051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9" name="TextBox 70"/>
          <p:cNvSpPr>
            <a:spLocks noChangeArrowheads="1"/>
          </p:cNvSpPr>
          <p:nvPr/>
        </p:nvSpPr>
        <p:spPr bwMode="auto">
          <a:xfrm>
            <a:off x="2690382" y="5598571"/>
            <a:ext cx="1232779" cy="392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05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Alarm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05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Terminal</a:t>
            </a:r>
          </a:p>
        </p:txBody>
      </p:sp>
      <p:sp>
        <p:nvSpPr>
          <p:cNvPr id="80" name="矩形 79"/>
          <p:cNvSpPr/>
          <p:nvPr/>
        </p:nvSpPr>
        <p:spPr bwMode="auto">
          <a:xfrm>
            <a:off x="5250744" y="4083929"/>
            <a:ext cx="54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ctr" anchorCtr="0" compatLnSpc="1">
            <a:prstTxWarp prst="textNoShape">
              <a:avLst/>
            </a:prstTxWarp>
          </a:bodyPr>
          <a:lstStyle/>
          <a:p>
            <a:pPr algn="ctr" defTabSz="685783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65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</a:t>
            </a:r>
            <a:endParaRPr lang="zh-CN" altLang="en-US" sz="165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81" name="组合 80"/>
          <p:cNvGrpSpPr/>
          <p:nvPr/>
        </p:nvGrpSpPr>
        <p:grpSpPr>
          <a:xfrm>
            <a:off x="5486994" y="4819156"/>
            <a:ext cx="67500" cy="732840"/>
            <a:chOff x="2686859" y="2857598"/>
            <a:chExt cx="90000" cy="732840"/>
          </a:xfrm>
        </p:grpSpPr>
        <p:cxnSp>
          <p:nvCxnSpPr>
            <p:cNvPr id="89" name="直接连接符 88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0" name="椭圆 89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defTabSz="685783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751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94" name="矩形 93"/>
          <p:cNvSpPr/>
          <p:nvPr/>
        </p:nvSpPr>
        <p:spPr bwMode="auto">
          <a:xfrm>
            <a:off x="4414695" y="4091230"/>
            <a:ext cx="54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ctr" anchorCtr="0" compatLnSpc="1">
            <a:prstTxWarp prst="textNoShape">
              <a:avLst/>
            </a:prstTxWarp>
          </a:bodyPr>
          <a:lstStyle/>
          <a:p>
            <a:pPr algn="ctr" defTabSz="685783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65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</a:t>
            </a:r>
            <a:endParaRPr lang="zh-CN" altLang="en-US" sz="165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95" name="组合 94"/>
          <p:cNvGrpSpPr/>
          <p:nvPr/>
        </p:nvGrpSpPr>
        <p:grpSpPr>
          <a:xfrm>
            <a:off x="4650945" y="4826457"/>
            <a:ext cx="67500" cy="732840"/>
            <a:chOff x="2686859" y="2857598"/>
            <a:chExt cx="90000" cy="732840"/>
          </a:xfrm>
        </p:grpSpPr>
        <p:cxnSp>
          <p:nvCxnSpPr>
            <p:cNvPr id="97" name="直接连接符 96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8" name="椭圆 97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defTabSz="685783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751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99" name="矩形 98"/>
          <p:cNvSpPr/>
          <p:nvPr/>
        </p:nvSpPr>
        <p:spPr bwMode="auto">
          <a:xfrm>
            <a:off x="6083691" y="4091230"/>
            <a:ext cx="54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ctr" anchorCtr="0" compatLnSpc="1">
            <a:prstTxWarp prst="textNoShape">
              <a:avLst/>
            </a:prstTxWarp>
          </a:bodyPr>
          <a:lstStyle/>
          <a:p>
            <a:pPr algn="ctr" defTabSz="685783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65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</a:t>
            </a:r>
            <a:endParaRPr lang="zh-CN" altLang="en-US" sz="165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00" name="组合 99"/>
          <p:cNvGrpSpPr/>
          <p:nvPr/>
        </p:nvGrpSpPr>
        <p:grpSpPr>
          <a:xfrm>
            <a:off x="6319941" y="4826457"/>
            <a:ext cx="67500" cy="732840"/>
            <a:chOff x="2686859" y="2857598"/>
            <a:chExt cx="90000" cy="732840"/>
          </a:xfrm>
        </p:grpSpPr>
        <p:cxnSp>
          <p:nvCxnSpPr>
            <p:cNvPr id="101" name="直接连接符 100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2" name="椭圆 101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defTabSz="685783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751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110" name="TextBox 70"/>
          <p:cNvSpPr>
            <a:spLocks noChangeArrowheads="1"/>
          </p:cNvSpPr>
          <p:nvPr/>
        </p:nvSpPr>
        <p:spPr bwMode="auto">
          <a:xfrm>
            <a:off x="3599471" y="5625664"/>
            <a:ext cx="673785" cy="23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051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Series</a:t>
            </a:r>
            <a:endParaRPr lang="zh-CN" altLang="en-US" sz="1051" b="1" dirty="0">
              <a:solidFill>
                <a:srgbClr val="000000"/>
              </a:solidFill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  <a:sym typeface="Calibri" pitchFamily="34" charset="0"/>
            </a:endParaRPr>
          </a:p>
        </p:txBody>
      </p:sp>
      <p:sp>
        <p:nvSpPr>
          <p:cNvPr id="111" name="TextBox 72"/>
          <p:cNvSpPr>
            <a:spLocks noChangeArrowheads="1"/>
          </p:cNvSpPr>
          <p:nvPr/>
        </p:nvSpPr>
        <p:spPr bwMode="auto">
          <a:xfrm>
            <a:off x="4280088" y="5610430"/>
            <a:ext cx="898981" cy="877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1051" b="1" dirty="0">
                <a:solidFill>
                  <a:srgbClr val="000000"/>
                </a:solidFill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  <a:sym typeface="Calibri" pitchFamily="34" charset="0"/>
              </a:rPr>
              <a:t>Camera</a:t>
            </a:r>
            <a:r>
              <a:rPr lang="zh-CN" altLang="en-US" sz="1051" b="1" dirty="0">
                <a:solidFill>
                  <a:srgbClr val="000000"/>
                </a:solidFill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  <a:sym typeface="Calibri" pitchFamily="34" charset="0"/>
              </a:rPr>
              <a:t>：</a:t>
            </a:r>
            <a:endParaRPr lang="en-US" altLang="zh-CN" sz="1051" b="1" dirty="0">
              <a:solidFill>
                <a:srgbClr val="000000"/>
              </a:solidFill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  <a:sym typeface="Calibri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zh-CN" sz="1051" dirty="0">
                <a:solidFill>
                  <a:srgbClr val="000000"/>
                </a:solidFill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  <a:sym typeface="Calibri" pitchFamily="34" charset="0"/>
              </a:rPr>
              <a:t>0</a:t>
            </a:r>
            <a:r>
              <a:rPr lang="zh-CN" altLang="en-US" sz="1051" dirty="0">
                <a:solidFill>
                  <a:srgbClr val="000000"/>
                </a:solidFill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  <a:sym typeface="Calibri" pitchFamily="34" charset="0"/>
              </a:rPr>
              <a:t>：</a:t>
            </a:r>
            <a:r>
              <a:rPr lang="en-US" altLang="zh-CN" sz="1051" dirty="0">
                <a:solidFill>
                  <a:srgbClr val="000000"/>
                </a:solidFill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  <a:sym typeface="Calibri" pitchFamily="34" charset="0"/>
              </a:rPr>
              <a:t>With Camera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1" dirty="0">
                <a:solidFill>
                  <a:srgbClr val="000000"/>
                </a:solidFill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  <a:sym typeface="Calibri" pitchFamily="34" charset="0"/>
              </a:rPr>
              <a:t>1</a:t>
            </a:r>
            <a:r>
              <a:rPr lang="zh-CN" altLang="en-US" sz="1051" dirty="0">
                <a:solidFill>
                  <a:srgbClr val="000000"/>
                </a:solidFill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  <a:sym typeface="Calibri" pitchFamily="34" charset="0"/>
              </a:rPr>
              <a:t>：</a:t>
            </a:r>
            <a:r>
              <a:rPr lang="en-US" altLang="zh-CN" sz="1051" dirty="0">
                <a:solidFill>
                  <a:srgbClr val="000000"/>
                </a:solidFill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  <a:sym typeface="Calibri" pitchFamily="34" charset="0"/>
              </a:rPr>
              <a:t>Without Camera</a:t>
            </a:r>
            <a:endParaRPr lang="zh-CN" altLang="en-US" sz="1051" dirty="0">
              <a:solidFill>
                <a:srgbClr val="000000"/>
              </a:solidFill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  <a:sym typeface="Calibri" pitchFamily="34" charset="0"/>
            </a:endParaRPr>
          </a:p>
        </p:txBody>
      </p:sp>
      <p:sp>
        <p:nvSpPr>
          <p:cNvPr id="112" name="TextBox 78"/>
          <p:cNvSpPr>
            <a:spLocks noChangeArrowheads="1"/>
          </p:cNvSpPr>
          <p:nvPr/>
        </p:nvSpPr>
        <p:spPr bwMode="auto">
          <a:xfrm>
            <a:off x="5118680" y="5637481"/>
            <a:ext cx="1295400" cy="554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051" b="1" dirty="0">
                <a:solidFill>
                  <a:srgbClr val="000000"/>
                </a:solidFill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  <a:sym typeface="宋体" pitchFamily="2" charset="-122"/>
              </a:rPr>
              <a:t>Button Number</a:t>
            </a:r>
            <a:r>
              <a:rPr lang="zh-CN" altLang="en-US" sz="1051" b="1" dirty="0">
                <a:solidFill>
                  <a:srgbClr val="000000"/>
                </a:solidFill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  <a:sym typeface="宋体" pitchFamily="2" charset="-122"/>
              </a:rPr>
              <a:t>：</a:t>
            </a:r>
            <a:endParaRPr lang="en-US" altLang="zh-CN" sz="1051" b="1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05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1: 1 button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2: 2 buttons</a:t>
            </a:r>
          </a:p>
        </p:txBody>
      </p:sp>
      <p:cxnSp>
        <p:nvCxnSpPr>
          <p:cNvPr id="124" name="直接连接符 123"/>
          <p:cNvCxnSpPr/>
          <p:nvPr/>
        </p:nvCxnSpPr>
        <p:spPr bwMode="auto">
          <a:xfrm>
            <a:off x="6675854" y="4451230"/>
            <a:ext cx="33754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5" name="矩形 124"/>
          <p:cNvSpPr/>
          <p:nvPr/>
        </p:nvSpPr>
        <p:spPr bwMode="auto">
          <a:xfrm>
            <a:off x="7029405" y="4100374"/>
            <a:ext cx="54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ctr" anchorCtr="0" compatLnSpc="1">
            <a:prstTxWarp prst="textNoShape">
              <a:avLst/>
            </a:prstTxWarp>
          </a:bodyPr>
          <a:lstStyle/>
          <a:p>
            <a:pPr algn="ctr" defTabSz="685783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65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</a:t>
            </a:r>
            <a:endParaRPr lang="zh-CN" altLang="en-US" sz="165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26" name="组合 125"/>
          <p:cNvGrpSpPr/>
          <p:nvPr/>
        </p:nvGrpSpPr>
        <p:grpSpPr>
          <a:xfrm>
            <a:off x="7265655" y="4835601"/>
            <a:ext cx="67500" cy="732840"/>
            <a:chOff x="2686859" y="2857598"/>
            <a:chExt cx="90000" cy="732840"/>
          </a:xfrm>
        </p:grpSpPr>
        <p:cxnSp>
          <p:nvCxnSpPr>
            <p:cNvPr id="127" name="直接连接符 126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0" name="椭圆 129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defTabSz="685783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751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136" name="TextBox 54"/>
          <p:cNvSpPr txBox="1"/>
          <p:nvPr/>
        </p:nvSpPr>
        <p:spPr>
          <a:xfrm>
            <a:off x="6981683" y="3265572"/>
            <a:ext cx="831913" cy="392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defPPr>
              <a:defRPr lang="zh-CN"/>
            </a:defPPr>
            <a:lvl1pPr>
              <a:spcBef>
                <a:spcPct val="0"/>
              </a:spcBef>
              <a:buFontTx/>
              <a:buNone/>
              <a:defRPr sz="1200" b="1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latin typeface="文泉驿微米黑" charset="-122"/>
                <a:ea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latin typeface="文泉驿微米黑" charset="-122"/>
                <a:ea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latin typeface="文泉驿微米黑" charset="-122"/>
                <a:ea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latin typeface="文泉驿微米黑" charset="-122"/>
                <a:ea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文泉驿微米黑" charset="-122"/>
                <a:ea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文泉驿微米黑" charset="-122"/>
                <a:ea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文泉驿微米黑" charset="-122"/>
                <a:ea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文泉驿微米黑" charset="-122"/>
                <a:ea typeface="文泉驿微米黑" charset="-122"/>
              </a:defRPr>
            </a:lvl9pPr>
          </a:lstStyle>
          <a:p>
            <a:r>
              <a:rPr lang="en-US" altLang="zh-CN" sz="105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Type:</a:t>
            </a:r>
          </a:p>
          <a:p>
            <a:r>
              <a:rPr lang="en-US" altLang="zh-CN" sz="1051" b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B:Type B</a:t>
            </a:r>
            <a:endParaRPr lang="zh-CN" altLang="en-US" sz="1051" b="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8" name="矩形 137"/>
          <p:cNvSpPr/>
          <p:nvPr/>
        </p:nvSpPr>
        <p:spPr>
          <a:xfrm>
            <a:off x="7029405" y="5614123"/>
            <a:ext cx="6096000" cy="41575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0"/>
              </a:spcBef>
              <a:buNone/>
            </a:pPr>
            <a:r>
              <a:rPr lang="en-US" altLang="zh-CN" sz="105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Default: Null</a:t>
            </a:r>
          </a:p>
          <a:p>
            <a:pPr>
              <a:spcBef>
                <a:spcPct val="0"/>
              </a:spcBef>
            </a:pPr>
            <a:r>
              <a:rPr lang="en-US" altLang="zh-CN" sz="105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E: Flush Mount</a:t>
            </a:r>
            <a:endParaRPr lang="zh-CN" altLang="en-US" sz="1051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41361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  Video Intercom(Accessory)</a:t>
            </a:r>
            <a:endParaRPr lang="zh-CN" altLang="en-US" dirty="0"/>
          </a:p>
        </p:txBody>
      </p:sp>
      <p:sp>
        <p:nvSpPr>
          <p:cNvPr id="81" name="TextBox 69"/>
          <p:cNvSpPr>
            <a:spLocks noChangeArrowheads="1"/>
          </p:cNvSpPr>
          <p:nvPr/>
        </p:nvSpPr>
        <p:spPr bwMode="auto">
          <a:xfrm>
            <a:off x="937374" y="3271185"/>
            <a:ext cx="905732" cy="37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435" tIns="25719" rIns="51435" bIns="25719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051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Brand</a:t>
            </a:r>
            <a:r>
              <a:rPr lang="en-US" altLang="zh-CN" sz="105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: Dahua</a:t>
            </a:r>
            <a:endParaRPr lang="zh-CN" altLang="en-US" sz="1051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82" name="TextBox 69"/>
          <p:cNvSpPr>
            <a:spLocks noChangeArrowheads="1"/>
          </p:cNvSpPr>
          <p:nvPr/>
        </p:nvSpPr>
        <p:spPr bwMode="auto">
          <a:xfrm>
            <a:off x="2355008" y="3293268"/>
            <a:ext cx="928603" cy="37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435" tIns="25719" rIns="51435" bIns="25719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105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Network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Device</a:t>
            </a:r>
          </a:p>
        </p:txBody>
      </p:sp>
      <p:sp>
        <p:nvSpPr>
          <p:cNvPr id="83" name="矩形 82"/>
          <p:cNvSpPr/>
          <p:nvPr/>
        </p:nvSpPr>
        <p:spPr bwMode="auto">
          <a:xfrm>
            <a:off x="1771097" y="1795715"/>
            <a:ext cx="54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ctr" anchorCtr="0" compatLnSpc="1">
            <a:prstTxWarp prst="textNoShape">
              <a:avLst/>
            </a:prstTxWarp>
          </a:bodyPr>
          <a:lstStyle/>
          <a:p>
            <a:pPr algn="ctr" defTabSz="685783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65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VT</a:t>
            </a:r>
            <a:endParaRPr lang="zh-CN" altLang="en-US" sz="165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4" name="矩形 83"/>
          <p:cNvSpPr/>
          <p:nvPr/>
        </p:nvSpPr>
        <p:spPr bwMode="auto">
          <a:xfrm>
            <a:off x="2367259" y="1795715"/>
            <a:ext cx="54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ctr" anchorCtr="0" compatLnSpc="1">
            <a:prstTxWarp prst="textNoShape">
              <a:avLst/>
            </a:prstTxWarp>
          </a:bodyPr>
          <a:lstStyle/>
          <a:p>
            <a:pPr algn="ctr" defTabSz="685783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65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</a:t>
            </a:r>
            <a:endParaRPr lang="zh-CN" altLang="en-US" sz="165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5" name="矩形 84"/>
          <p:cNvSpPr/>
          <p:nvPr/>
        </p:nvSpPr>
        <p:spPr bwMode="auto">
          <a:xfrm>
            <a:off x="865699" y="1795715"/>
            <a:ext cx="54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ctr" anchorCtr="0" compatLnSpc="1">
            <a:prstTxWarp prst="textNoShape">
              <a:avLst/>
            </a:prstTxWarp>
          </a:bodyPr>
          <a:lstStyle/>
          <a:p>
            <a:pPr algn="ctr" defTabSz="685783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651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DHI</a:t>
            </a:r>
            <a:endParaRPr lang="zh-CN" altLang="en-US" sz="1651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86" name="矩形 85"/>
          <p:cNvSpPr/>
          <p:nvPr/>
        </p:nvSpPr>
        <p:spPr bwMode="auto">
          <a:xfrm>
            <a:off x="2979387" y="1795715"/>
            <a:ext cx="54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ctr" anchorCtr="0" compatLnSpc="1">
            <a:prstTxWarp prst="textNoShape">
              <a:avLst/>
            </a:prstTxWarp>
          </a:bodyPr>
          <a:lstStyle/>
          <a:p>
            <a:pPr algn="ctr" defTabSz="685783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65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</a:t>
            </a:r>
            <a:endParaRPr lang="zh-CN" altLang="en-US" sz="165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7" name="矩形 86"/>
          <p:cNvSpPr/>
          <p:nvPr/>
        </p:nvSpPr>
        <p:spPr bwMode="auto">
          <a:xfrm>
            <a:off x="3579736" y="1795715"/>
            <a:ext cx="54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ctr" anchorCtr="0" compatLnSpc="1">
            <a:prstTxWarp prst="textNoShape">
              <a:avLst/>
            </a:prstTxWarp>
          </a:bodyPr>
          <a:lstStyle/>
          <a:p>
            <a:pPr algn="ctr" defTabSz="685783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65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zh-CN" altLang="en-US" sz="165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8" name="矩形 87"/>
          <p:cNvSpPr/>
          <p:nvPr/>
        </p:nvSpPr>
        <p:spPr bwMode="auto">
          <a:xfrm>
            <a:off x="4221319" y="1795715"/>
            <a:ext cx="54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ctr" anchorCtr="0" compatLnSpc="1">
            <a:prstTxWarp prst="textNoShape">
              <a:avLst/>
            </a:prstTxWarp>
          </a:bodyPr>
          <a:lstStyle/>
          <a:p>
            <a:pPr algn="ctr" defTabSz="685783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65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</a:t>
            </a:r>
            <a:endParaRPr lang="zh-CN" altLang="en-US" sz="165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0" name="矩形 89"/>
          <p:cNvSpPr/>
          <p:nvPr/>
        </p:nvSpPr>
        <p:spPr bwMode="auto">
          <a:xfrm>
            <a:off x="5436203" y="1790257"/>
            <a:ext cx="54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ctr" anchorCtr="0" compatLnSpc="1">
            <a:prstTxWarp prst="textNoShape">
              <a:avLst/>
            </a:prstTxWarp>
          </a:bodyPr>
          <a:lstStyle/>
          <a:p>
            <a:pPr algn="ctr" defTabSz="685783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65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</a:t>
            </a:r>
            <a:endParaRPr lang="zh-CN" altLang="en-US" sz="165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92" name="直接连接符 91"/>
          <p:cNvCxnSpPr/>
          <p:nvPr/>
        </p:nvCxnSpPr>
        <p:spPr bwMode="auto">
          <a:xfrm>
            <a:off x="1405701" y="2155715"/>
            <a:ext cx="33754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96" name="组合 95"/>
          <p:cNvGrpSpPr/>
          <p:nvPr/>
        </p:nvGrpSpPr>
        <p:grpSpPr>
          <a:xfrm>
            <a:off x="1101950" y="2523015"/>
            <a:ext cx="67500" cy="725540"/>
            <a:chOff x="2686859" y="2864898"/>
            <a:chExt cx="90000" cy="725540"/>
          </a:xfrm>
        </p:grpSpPr>
        <p:cxnSp>
          <p:nvCxnSpPr>
            <p:cNvPr id="103" name="直接连接符 102"/>
            <p:cNvCxnSpPr/>
            <p:nvPr/>
          </p:nvCxnSpPr>
          <p:spPr bwMode="auto">
            <a:xfrm>
              <a:off x="2731859" y="28648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6" name="椭圆 105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defTabSz="685783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751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107" name="组合 106"/>
          <p:cNvGrpSpPr/>
          <p:nvPr/>
        </p:nvGrpSpPr>
        <p:grpSpPr>
          <a:xfrm>
            <a:off x="2022275" y="2515715"/>
            <a:ext cx="67500" cy="732840"/>
            <a:chOff x="2686859" y="2857598"/>
            <a:chExt cx="90000" cy="732840"/>
          </a:xfrm>
        </p:grpSpPr>
        <p:cxnSp>
          <p:nvCxnSpPr>
            <p:cNvPr id="114" name="直接连接符 113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5" name="椭圆 114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defTabSz="685783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751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118" name="组合 117"/>
          <p:cNvGrpSpPr/>
          <p:nvPr/>
        </p:nvGrpSpPr>
        <p:grpSpPr>
          <a:xfrm>
            <a:off x="4455644" y="2512587"/>
            <a:ext cx="67500" cy="732840"/>
            <a:chOff x="2686859" y="2857598"/>
            <a:chExt cx="90000" cy="732840"/>
          </a:xfrm>
        </p:grpSpPr>
        <p:cxnSp>
          <p:nvCxnSpPr>
            <p:cNvPr id="119" name="直接连接符 118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0" name="椭圆 119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defTabSz="685783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751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134" name="椭圆 133"/>
          <p:cNvSpPr/>
          <p:nvPr/>
        </p:nvSpPr>
        <p:spPr bwMode="auto">
          <a:xfrm>
            <a:off x="2592299" y="3165855"/>
            <a:ext cx="675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t" anchorCtr="0" compatLnSpc="1">
            <a:prstTxWarp prst="textNoShape">
              <a:avLst/>
            </a:prstTxWarp>
          </a:bodyPr>
          <a:lstStyle/>
          <a:p>
            <a:pPr defTabSz="685783" fontAlgn="t">
              <a:spcBef>
                <a:spcPct val="0"/>
              </a:spcBef>
              <a:spcAft>
                <a:spcPct val="0"/>
              </a:spcAft>
            </a:pPr>
            <a:endParaRPr lang="zh-CN" altLang="en-US" sz="751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cxnSp>
        <p:nvCxnSpPr>
          <p:cNvPr id="135" name="肘形连接符 134"/>
          <p:cNvCxnSpPr>
            <a:stCxn id="84" idx="2"/>
          </p:cNvCxnSpPr>
          <p:nvPr/>
        </p:nvCxnSpPr>
        <p:spPr bwMode="auto">
          <a:xfrm rot="5400000">
            <a:off x="2275612" y="2873012"/>
            <a:ext cx="718945" cy="4355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9" name="文本框 138"/>
          <p:cNvSpPr txBox="1"/>
          <p:nvPr/>
        </p:nvSpPr>
        <p:spPr>
          <a:xfrm>
            <a:off x="1699088" y="3212977"/>
            <a:ext cx="712721" cy="461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altLang="zh-CN" sz="105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Video</a:t>
            </a:r>
            <a:r>
              <a:rPr lang="en-US" altLang="zh-CN" sz="135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altLang="zh-CN" sz="105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Intercom</a:t>
            </a:r>
          </a:p>
        </p:txBody>
      </p:sp>
      <p:sp>
        <p:nvSpPr>
          <p:cNvPr id="144" name="矩形 143"/>
          <p:cNvSpPr/>
          <p:nvPr/>
        </p:nvSpPr>
        <p:spPr bwMode="auto">
          <a:xfrm>
            <a:off x="4829425" y="1795715"/>
            <a:ext cx="54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ctr" anchorCtr="0" compatLnSpc="1">
            <a:prstTxWarp prst="textNoShape">
              <a:avLst/>
            </a:prstTxWarp>
          </a:bodyPr>
          <a:lstStyle/>
          <a:p>
            <a:pPr algn="ctr" defTabSz="685783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65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</a:t>
            </a:r>
            <a:endParaRPr lang="zh-CN" altLang="en-US" sz="165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9" name="TextBox 69"/>
          <p:cNvSpPr>
            <a:spLocks noChangeArrowheads="1"/>
          </p:cNvSpPr>
          <p:nvPr/>
        </p:nvSpPr>
        <p:spPr bwMode="auto">
          <a:xfrm>
            <a:off x="937374" y="5640879"/>
            <a:ext cx="905732" cy="37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435" tIns="25719" rIns="51435" bIns="25719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051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Brand</a:t>
            </a:r>
            <a:r>
              <a:rPr lang="en-US" altLang="zh-CN" sz="105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: Dahua</a:t>
            </a:r>
            <a:endParaRPr lang="zh-CN" altLang="en-US" sz="1051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181" name="矩形 180"/>
          <p:cNvSpPr/>
          <p:nvPr/>
        </p:nvSpPr>
        <p:spPr bwMode="auto">
          <a:xfrm>
            <a:off x="1771097" y="4165409"/>
            <a:ext cx="54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ctr" anchorCtr="0" compatLnSpc="1">
            <a:prstTxWarp prst="textNoShape">
              <a:avLst/>
            </a:prstTxWarp>
          </a:bodyPr>
          <a:lstStyle/>
          <a:p>
            <a:pPr algn="ctr" defTabSz="685783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65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VT</a:t>
            </a:r>
            <a:endParaRPr lang="zh-CN" altLang="en-US" sz="165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2" name="矩形 181"/>
          <p:cNvSpPr/>
          <p:nvPr/>
        </p:nvSpPr>
        <p:spPr bwMode="auto">
          <a:xfrm>
            <a:off x="2367259" y="4165409"/>
            <a:ext cx="54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ctr" anchorCtr="0" compatLnSpc="1">
            <a:prstTxWarp prst="textNoShape">
              <a:avLst/>
            </a:prstTxWarp>
          </a:bodyPr>
          <a:lstStyle/>
          <a:p>
            <a:pPr algn="ctr" defTabSz="685783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65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</a:t>
            </a:r>
            <a:endParaRPr lang="zh-CN" altLang="en-US" sz="165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3" name="矩形 182"/>
          <p:cNvSpPr/>
          <p:nvPr/>
        </p:nvSpPr>
        <p:spPr bwMode="auto">
          <a:xfrm>
            <a:off x="865699" y="4165409"/>
            <a:ext cx="54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ctr" anchorCtr="0" compatLnSpc="1">
            <a:prstTxWarp prst="textNoShape">
              <a:avLst/>
            </a:prstTxWarp>
          </a:bodyPr>
          <a:lstStyle/>
          <a:p>
            <a:pPr algn="ctr" defTabSz="685783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651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DHI</a:t>
            </a:r>
            <a:endParaRPr lang="zh-CN" altLang="en-US" sz="1651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184" name="矩形 183"/>
          <p:cNvSpPr/>
          <p:nvPr/>
        </p:nvSpPr>
        <p:spPr bwMode="auto">
          <a:xfrm>
            <a:off x="2979387" y="4165409"/>
            <a:ext cx="54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ctr" anchorCtr="0" compatLnSpc="1">
            <a:prstTxWarp prst="textNoShape">
              <a:avLst/>
            </a:prstTxWarp>
          </a:bodyPr>
          <a:lstStyle/>
          <a:p>
            <a:pPr algn="ctr" defTabSz="685783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65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60</a:t>
            </a:r>
            <a:endParaRPr lang="zh-CN" altLang="en-US" sz="165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88" name="直接连接符 187"/>
          <p:cNvCxnSpPr/>
          <p:nvPr/>
        </p:nvCxnSpPr>
        <p:spPr bwMode="auto">
          <a:xfrm>
            <a:off x="1405701" y="4525409"/>
            <a:ext cx="33754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89" name="组合 188"/>
          <p:cNvGrpSpPr/>
          <p:nvPr/>
        </p:nvGrpSpPr>
        <p:grpSpPr>
          <a:xfrm>
            <a:off x="1101950" y="4892709"/>
            <a:ext cx="67500" cy="725540"/>
            <a:chOff x="2686859" y="2864898"/>
            <a:chExt cx="90000" cy="725540"/>
          </a:xfrm>
        </p:grpSpPr>
        <p:cxnSp>
          <p:nvCxnSpPr>
            <p:cNvPr id="190" name="直接连接符 189"/>
            <p:cNvCxnSpPr/>
            <p:nvPr/>
          </p:nvCxnSpPr>
          <p:spPr bwMode="auto">
            <a:xfrm>
              <a:off x="2731859" y="28648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91" name="椭圆 190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defTabSz="685783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751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192" name="组合 191"/>
          <p:cNvGrpSpPr/>
          <p:nvPr/>
        </p:nvGrpSpPr>
        <p:grpSpPr>
          <a:xfrm>
            <a:off x="2022275" y="4885409"/>
            <a:ext cx="67500" cy="732840"/>
            <a:chOff x="2686859" y="2857598"/>
            <a:chExt cx="90000" cy="732840"/>
          </a:xfrm>
        </p:grpSpPr>
        <p:cxnSp>
          <p:nvCxnSpPr>
            <p:cNvPr id="193" name="直接连接符 192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94" name="椭圆 193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defTabSz="685783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751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200" name="文本框 199"/>
          <p:cNvSpPr txBox="1"/>
          <p:nvPr/>
        </p:nvSpPr>
        <p:spPr>
          <a:xfrm>
            <a:off x="1699088" y="5582671"/>
            <a:ext cx="956203" cy="461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altLang="zh-CN" sz="105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Video</a:t>
            </a:r>
            <a:r>
              <a:rPr lang="en-US" altLang="zh-CN" sz="135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altLang="zh-CN" sz="105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Intercom</a:t>
            </a:r>
          </a:p>
        </p:txBody>
      </p:sp>
      <p:sp>
        <p:nvSpPr>
          <p:cNvPr id="203" name="矩形 202"/>
          <p:cNvSpPr/>
          <p:nvPr/>
        </p:nvSpPr>
        <p:spPr bwMode="auto">
          <a:xfrm>
            <a:off x="6038617" y="1790257"/>
            <a:ext cx="54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ctr" anchorCtr="0" compatLnSpc="1">
            <a:prstTxWarp prst="textNoShape">
              <a:avLst/>
            </a:prstTxWarp>
          </a:bodyPr>
          <a:lstStyle/>
          <a:p>
            <a:pPr algn="ctr" defTabSz="685783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65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</a:t>
            </a:r>
            <a:endParaRPr lang="zh-CN" altLang="en-US" sz="165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05" name="组合 204"/>
          <p:cNvGrpSpPr/>
          <p:nvPr/>
        </p:nvGrpSpPr>
        <p:grpSpPr>
          <a:xfrm>
            <a:off x="3819260" y="2512587"/>
            <a:ext cx="67500" cy="732840"/>
            <a:chOff x="2686859" y="2857598"/>
            <a:chExt cx="90000" cy="732840"/>
          </a:xfrm>
        </p:grpSpPr>
        <p:cxnSp>
          <p:nvCxnSpPr>
            <p:cNvPr id="206" name="直接连接符 205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07" name="椭圆 206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defTabSz="685783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751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208" name="组合 207"/>
          <p:cNvGrpSpPr/>
          <p:nvPr/>
        </p:nvGrpSpPr>
        <p:grpSpPr>
          <a:xfrm>
            <a:off x="3234377" y="2518756"/>
            <a:ext cx="67500" cy="732840"/>
            <a:chOff x="2686859" y="2857598"/>
            <a:chExt cx="90000" cy="732840"/>
          </a:xfrm>
        </p:grpSpPr>
        <p:cxnSp>
          <p:nvCxnSpPr>
            <p:cNvPr id="209" name="直接连接符 208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10" name="椭圆 209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defTabSz="685783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751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cxnSp>
        <p:nvCxnSpPr>
          <p:cNvPr id="215" name="直接连接符 214"/>
          <p:cNvCxnSpPr/>
          <p:nvPr/>
        </p:nvCxnSpPr>
        <p:spPr bwMode="auto">
          <a:xfrm>
            <a:off x="5701468" y="2512944"/>
            <a:ext cx="0" cy="8140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6" name="椭圆 215"/>
          <p:cNvSpPr/>
          <p:nvPr/>
        </p:nvSpPr>
        <p:spPr bwMode="auto">
          <a:xfrm>
            <a:off x="6252934" y="3292944"/>
            <a:ext cx="675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t" anchorCtr="0" compatLnSpc="1">
            <a:prstTxWarp prst="textNoShape">
              <a:avLst/>
            </a:prstTxWarp>
          </a:bodyPr>
          <a:lstStyle/>
          <a:p>
            <a:pPr defTabSz="685783" fontAlgn="t">
              <a:spcBef>
                <a:spcPct val="0"/>
              </a:spcBef>
              <a:spcAft>
                <a:spcPct val="0"/>
              </a:spcAft>
            </a:pPr>
            <a:endParaRPr lang="zh-CN" altLang="en-US" sz="751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grpSp>
        <p:nvGrpSpPr>
          <p:cNvPr id="217" name="组合 216"/>
          <p:cNvGrpSpPr/>
          <p:nvPr/>
        </p:nvGrpSpPr>
        <p:grpSpPr>
          <a:xfrm>
            <a:off x="5076485" y="2519113"/>
            <a:ext cx="67500" cy="732840"/>
            <a:chOff x="2686859" y="2857598"/>
            <a:chExt cx="90000" cy="732840"/>
          </a:xfrm>
        </p:grpSpPr>
        <p:cxnSp>
          <p:nvCxnSpPr>
            <p:cNvPr id="218" name="直接连接符 217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19" name="椭圆 218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defTabSz="685783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751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220" name="TextBox 54"/>
          <p:cNvSpPr txBox="1"/>
          <p:nvPr/>
        </p:nvSpPr>
        <p:spPr>
          <a:xfrm>
            <a:off x="6971758" y="2813611"/>
            <a:ext cx="831913" cy="716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defPPr>
              <a:defRPr lang="zh-CN"/>
            </a:defPPr>
            <a:lvl1pPr>
              <a:spcBef>
                <a:spcPct val="0"/>
              </a:spcBef>
              <a:buFontTx/>
              <a:buNone/>
              <a:defRPr sz="1200" b="1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latin typeface="文泉驿微米黑" charset="-122"/>
                <a:ea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latin typeface="文泉驿微米黑" charset="-122"/>
                <a:ea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latin typeface="文泉驿微米黑" charset="-122"/>
                <a:ea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latin typeface="文泉驿微米黑" charset="-122"/>
                <a:ea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文泉驿微米黑" charset="-122"/>
                <a:ea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文泉驿微米黑" charset="-122"/>
                <a:ea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文泉驿微米黑" charset="-122"/>
                <a:ea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文泉驿微米黑" charset="-122"/>
                <a:ea typeface="文泉驿微米黑" charset="-122"/>
              </a:defRPr>
            </a:lvl9pPr>
          </a:lstStyle>
          <a:p>
            <a:r>
              <a:rPr lang="en-US" altLang="zh-CN" sz="105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Type:</a:t>
            </a:r>
          </a:p>
          <a:p>
            <a:r>
              <a:rPr lang="en-US" altLang="zh-CN" sz="1051" b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A:Type A</a:t>
            </a:r>
          </a:p>
          <a:p>
            <a:r>
              <a:rPr lang="en-US" altLang="zh-CN" sz="1051" b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B:Type B</a:t>
            </a:r>
            <a:endParaRPr lang="zh-CN" altLang="en-US" sz="1051" b="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altLang="zh-CN" sz="1051" b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C:Type C</a:t>
            </a:r>
            <a:endParaRPr lang="zh-CN" altLang="en-US" sz="1051" b="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21" name="组合 220"/>
          <p:cNvGrpSpPr/>
          <p:nvPr/>
        </p:nvGrpSpPr>
        <p:grpSpPr>
          <a:xfrm>
            <a:off x="2599026" y="4892709"/>
            <a:ext cx="67500" cy="732840"/>
            <a:chOff x="2686859" y="2857598"/>
            <a:chExt cx="90000" cy="732840"/>
          </a:xfrm>
        </p:grpSpPr>
        <p:cxnSp>
          <p:nvCxnSpPr>
            <p:cNvPr id="222" name="直接连接符 221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23" name="椭圆 222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defTabSz="685783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751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224" name="文本框 223"/>
          <p:cNvSpPr txBox="1"/>
          <p:nvPr/>
        </p:nvSpPr>
        <p:spPr>
          <a:xfrm>
            <a:off x="2301240" y="5589971"/>
            <a:ext cx="956203" cy="415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Mounting</a:t>
            </a:r>
          </a:p>
          <a:p>
            <a:r>
              <a:rPr lang="en-US" altLang="zh-CN" sz="105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Accessories</a:t>
            </a:r>
          </a:p>
        </p:txBody>
      </p:sp>
      <p:grpSp>
        <p:nvGrpSpPr>
          <p:cNvPr id="225" name="组合 224"/>
          <p:cNvGrpSpPr/>
          <p:nvPr/>
        </p:nvGrpSpPr>
        <p:grpSpPr>
          <a:xfrm>
            <a:off x="3196696" y="4885409"/>
            <a:ext cx="67500" cy="732840"/>
            <a:chOff x="2686859" y="2857598"/>
            <a:chExt cx="90000" cy="732840"/>
          </a:xfrm>
        </p:grpSpPr>
        <p:cxnSp>
          <p:nvCxnSpPr>
            <p:cNvPr id="226" name="直接连接符 225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27" name="椭圆 226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defTabSz="685783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751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229" name="TextBox 69"/>
          <p:cNvSpPr>
            <a:spLocks noChangeArrowheads="1"/>
          </p:cNvSpPr>
          <p:nvPr/>
        </p:nvSpPr>
        <p:spPr bwMode="auto">
          <a:xfrm>
            <a:off x="2871896" y="3274882"/>
            <a:ext cx="1026492" cy="900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1051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Screen size</a:t>
            </a:r>
            <a:r>
              <a:rPr lang="zh-CN" altLang="en-US" sz="1051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宋体" pitchFamily="2" charset="-122"/>
              </a:rPr>
              <a:t>：</a:t>
            </a:r>
            <a:endParaRPr lang="en-US" altLang="zh-CN" sz="1051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宋体" pitchFamily="2" charset="-122"/>
            </a:endParaRPr>
          </a:p>
          <a:p>
            <a:pPr>
              <a:spcBef>
                <a:spcPct val="0"/>
              </a:spcBef>
            </a:pPr>
            <a:r>
              <a:rPr lang="en-US" altLang="zh-CN" sz="105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宋体" pitchFamily="2" charset="-122"/>
              </a:rPr>
              <a:t>S: Switch</a:t>
            </a:r>
          </a:p>
          <a:p>
            <a:pPr>
              <a:spcBef>
                <a:spcPct val="0"/>
              </a:spcBef>
            </a:pPr>
            <a:r>
              <a:rPr lang="en-US" altLang="zh-CN" sz="105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宋体" pitchFamily="2" charset="-122"/>
              </a:rPr>
              <a:t>C: Controller</a:t>
            </a:r>
          </a:p>
          <a:p>
            <a:pPr>
              <a:spcBef>
                <a:spcPct val="0"/>
              </a:spcBef>
            </a:pPr>
            <a:r>
              <a:rPr lang="en-US" altLang="zh-CN" sz="105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宋体" pitchFamily="2" charset="-122"/>
              </a:rPr>
              <a:t>A: Branch Terminal</a:t>
            </a:r>
            <a:endParaRPr lang="en-US" altLang="zh-CN" sz="105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</p:txBody>
      </p:sp>
      <p:sp>
        <p:nvSpPr>
          <p:cNvPr id="230" name="TextBox 70"/>
          <p:cNvSpPr>
            <a:spLocks noChangeArrowheads="1"/>
          </p:cNvSpPr>
          <p:nvPr/>
        </p:nvSpPr>
        <p:spPr bwMode="auto">
          <a:xfrm>
            <a:off x="3686100" y="3274448"/>
            <a:ext cx="673785" cy="716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051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Series:</a:t>
            </a:r>
            <a:endParaRPr lang="zh-CN" altLang="en-US" sz="1051" b="1" dirty="0">
              <a:solidFill>
                <a:srgbClr val="000000"/>
              </a:solidFill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  <a:sym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05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1: Lite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05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2: Pro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05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3: Ultra</a:t>
            </a:r>
          </a:p>
        </p:txBody>
      </p:sp>
      <p:sp>
        <p:nvSpPr>
          <p:cNvPr id="231" name="TextBox 70"/>
          <p:cNvSpPr>
            <a:spLocks noChangeArrowheads="1"/>
          </p:cNvSpPr>
          <p:nvPr/>
        </p:nvSpPr>
        <p:spPr bwMode="auto">
          <a:xfrm>
            <a:off x="4795562" y="3384134"/>
            <a:ext cx="1360716" cy="152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05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0:Not Support Cascading</a:t>
            </a:r>
            <a:r>
              <a:rPr lang="zh-CN" altLang="en-US" sz="105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（</a:t>
            </a:r>
            <a:r>
              <a:rPr lang="en-US" altLang="zh-CN" sz="105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VTNC)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1: Support Cascading</a:t>
            </a:r>
            <a:r>
              <a:rPr lang="zh-CN" altLang="en-US" sz="105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（</a:t>
            </a:r>
            <a:r>
              <a:rPr lang="en-US" altLang="zh-CN" sz="105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VTNC) 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0: Bus Connection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4</a:t>
            </a:r>
            <a:r>
              <a:rPr lang="zh-CN" altLang="en-US" sz="105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：</a:t>
            </a:r>
            <a:r>
              <a:rPr lang="en-US" altLang="zh-CN" sz="105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4 output ports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6</a:t>
            </a:r>
            <a:r>
              <a:rPr lang="zh-CN" altLang="en-US" sz="105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：</a:t>
            </a:r>
            <a:r>
              <a:rPr lang="en-US" altLang="zh-CN" sz="105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6 output ports</a:t>
            </a:r>
          </a:p>
          <a:p>
            <a:pPr>
              <a:spcBef>
                <a:spcPct val="0"/>
              </a:spcBef>
              <a:buNone/>
            </a:pPr>
            <a:endParaRPr lang="en-US" altLang="zh-CN" sz="105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en-US" altLang="zh-CN" sz="105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</p:txBody>
      </p:sp>
      <p:sp>
        <p:nvSpPr>
          <p:cNvPr id="232" name="TextBox 72"/>
          <p:cNvSpPr>
            <a:spLocks noChangeArrowheads="1"/>
          </p:cNvSpPr>
          <p:nvPr/>
        </p:nvSpPr>
        <p:spPr bwMode="auto">
          <a:xfrm>
            <a:off x="4128676" y="3271185"/>
            <a:ext cx="800355" cy="392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1051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Hardware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1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Platform</a:t>
            </a:r>
            <a:endParaRPr lang="zh-CN" altLang="en-US" sz="1051" b="1" dirty="0">
              <a:solidFill>
                <a:srgbClr val="000000"/>
              </a:solidFill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  <a:sym typeface="Calibri" pitchFamily="34" charset="0"/>
            </a:endParaRPr>
          </a:p>
        </p:txBody>
      </p:sp>
      <p:sp>
        <p:nvSpPr>
          <p:cNvPr id="233" name="文本框 232">
            <a:extLst>
              <a:ext uri="{FF2B5EF4-FFF2-40B4-BE49-F238E27FC236}">
                <a16:creationId xmlns:a16="http://schemas.microsoft.com/office/drawing/2014/main" id="{670446E8-586B-4B8C-99D7-FC013CD756B1}"/>
              </a:ext>
            </a:extLst>
          </p:cNvPr>
          <p:cNvSpPr txBox="1"/>
          <p:nvPr/>
        </p:nvSpPr>
        <p:spPr>
          <a:xfrm>
            <a:off x="1103446" y="1174593"/>
            <a:ext cx="6325204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67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Notice: </a:t>
            </a:r>
            <a:r>
              <a:rPr lang="en-US" altLang="zh-CN" sz="1467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The naming rule is applicable to the products released after 2021</a:t>
            </a:r>
            <a:endParaRPr lang="zh-CN" altLang="en-US" sz="1467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5" name="矩形 234"/>
          <p:cNvSpPr/>
          <p:nvPr/>
        </p:nvSpPr>
        <p:spPr bwMode="auto">
          <a:xfrm>
            <a:off x="3589595" y="4165409"/>
            <a:ext cx="54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ctr" anchorCtr="0" compatLnSpc="1">
            <a:prstTxWarp prst="textNoShape">
              <a:avLst/>
            </a:prstTxWarp>
          </a:bodyPr>
          <a:lstStyle/>
          <a:p>
            <a:pPr algn="ctr" defTabSz="685783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65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</a:t>
            </a:r>
            <a:endParaRPr lang="zh-CN" altLang="en-US" sz="165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36" name="组合 235"/>
          <p:cNvGrpSpPr/>
          <p:nvPr/>
        </p:nvGrpSpPr>
        <p:grpSpPr>
          <a:xfrm>
            <a:off x="3806904" y="4885409"/>
            <a:ext cx="67500" cy="732840"/>
            <a:chOff x="2686859" y="2857598"/>
            <a:chExt cx="90000" cy="732840"/>
          </a:xfrm>
        </p:grpSpPr>
        <p:cxnSp>
          <p:nvCxnSpPr>
            <p:cNvPr id="237" name="直接连接符 236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38" name="椭圆 237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defTabSz="685783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751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239" name="文本框 238"/>
          <p:cNvSpPr txBox="1"/>
          <p:nvPr/>
        </p:nvSpPr>
        <p:spPr>
          <a:xfrm>
            <a:off x="3626434" y="5551624"/>
            <a:ext cx="1758503" cy="1386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1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Type:</a:t>
            </a:r>
          </a:p>
          <a:p>
            <a:r>
              <a:rPr lang="en-US" altLang="zh-CN" sz="1051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S:</a:t>
            </a:r>
            <a:r>
              <a:rPr lang="en-US" altLang="zh-CN" sz="105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Surface Mounting Box</a:t>
            </a:r>
          </a:p>
          <a:p>
            <a:r>
              <a:rPr lang="en-US" altLang="zh-CN" sz="1051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F:</a:t>
            </a:r>
            <a:r>
              <a:rPr lang="en-US" altLang="zh-CN" sz="105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Flush Mounting Box</a:t>
            </a:r>
          </a:p>
          <a:p>
            <a:r>
              <a:rPr lang="en-US" altLang="zh-CN" sz="1051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R:</a:t>
            </a:r>
            <a:r>
              <a:rPr lang="en-US" altLang="zh-CN" sz="105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Rainshield</a:t>
            </a:r>
          </a:p>
          <a:p>
            <a:r>
              <a:rPr lang="en-US" altLang="zh-CN" sz="1051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A:</a:t>
            </a:r>
            <a:r>
              <a:rPr lang="en-US" altLang="zh-CN" sz="105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Angular Bracket</a:t>
            </a:r>
          </a:p>
          <a:p>
            <a:r>
              <a:rPr lang="en-US" altLang="zh-CN" sz="1051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D:</a:t>
            </a:r>
            <a:r>
              <a:rPr lang="en-US" altLang="zh-CN" sz="105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Desktop</a:t>
            </a:r>
          </a:p>
          <a:p>
            <a:r>
              <a:rPr lang="en-US" altLang="zh-CN" sz="1051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P:</a:t>
            </a:r>
            <a:r>
              <a:rPr lang="en-US" altLang="zh-CN" sz="105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Panel</a:t>
            </a:r>
          </a:p>
          <a:p>
            <a:r>
              <a:rPr lang="en-US" altLang="zh-CN" sz="1051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PL</a:t>
            </a:r>
            <a:r>
              <a:rPr lang="zh-CN" altLang="en-US" sz="1051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：</a:t>
            </a:r>
            <a:r>
              <a:rPr lang="en-US" altLang="zh-CN" sz="105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Pillar</a:t>
            </a:r>
          </a:p>
        </p:txBody>
      </p:sp>
      <p:sp>
        <p:nvSpPr>
          <p:cNvPr id="240" name="TextBox 73"/>
          <p:cNvSpPr>
            <a:spLocks noChangeArrowheads="1"/>
          </p:cNvSpPr>
          <p:nvPr/>
        </p:nvSpPr>
        <p:spPr bwMode="auto">
          <a:xfrm>
            <a:off x="6120600" y="3442468"/>
            <a:ext cx="1152510" cy="1201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051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System:</a:t>
            </a:r>
            <a:endParaRPr lang="zh-CN" altLang="en-US" sz="1051" b="1" dirty="0">
              <a:solidFill>
                <a:srgbClr val="000000"/>
              </a:solidFill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  <a:sym typeface="Calibri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zh-CN" sz="105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0: 4-wire 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Analog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05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1: IP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2: 2-wire IP 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3: 2-wire Hybrid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05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4: 4-wire Hybrid </a:t>
            </a:r>
          </a:p>
        </p:txBody>
      </p:sp>
      <p:sp>
        <p:nvSpPr>
          <p:cNvPr id="241" name="TextBox 78"/>
          <p:cNvSpPr>
            <a:spLocks noChangeArrowheads="1"/>
          </p:cNvSpPr>
          <p:nvPr/>
        </p:nvSpPr>
        <p:spPr bwMode="auto">
          <a:xfrm>
            <a:off x="3027577" y="5611523"/>
            <a:ext cx="675457" cy="23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051" b="1" dirty="0">
                <a:solidFill>
                  <a:srgbClr val="000000"/>
                </a:solidFill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  <a:sym typeface="宋体" pitchFamily="2" charset="-122"/>
              </a:rPr>
              <a:t>Serial</a:t>
            </a:r>
            <a:endParaRPr lang="en-US" altLang="zh-CN" sz="1051" b="1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6322309" y="2528359"/>
            <a:ext cx="545814" cy="668832"/>
            <a:chOff x="6322309" y="2528359"/>
            <a:chExt cx="545814" cy="668832"/>
          </a:xfrm>
        </p:grpSpPr>
        <p:cxnSp>
          <p:nvCxnSpPr>
            <p:cNvPr id="140" name="直接连接符 139"/>
            <p:cNvCxnSpPr/>
            <p:nvPr/>
          </p:nvCxnSpPr>
          <p:spPr bwMode="auto">
            <a:xfrm>
              <a:off x="6322309" y="2528359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1" name="椭圆 140"/>
            <p:cNvSpPr/>
            <p:nvPr/>
          </p:nvSpPr>
          <p:spPr bwMode="auto">
            <a:xfrm>
              <a:off x="6800623" y="3107191"/>
              <a:ext cx="675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defTabSz="685783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751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cxnSp>
        <p:nvCxnSpPr>
          <p:cNvPr id="7" name="直接连接符 6"/>
          <p:cNvCxnSpPr/>
          <p:nvPr/>
        </p:nvCxnSpPr>
        <p:spPr>
          <a:xfrm>
            <a:off x="6322309" y="3165773"/>
            <a:ext cx="53035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3" name="直接连接符 142"/>
          <p:cNvCxnSpPr/>
          <p:nvPr/>
        </p:nvCxnSpPr>
        <p:spPr>
          <a:xfrm>
            <a:off x="5719334" y="3326981"/>
            <a:ext cx="53035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96617741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Access Control (Integrated)</a:t>
            </a:r>
            <a:endParaRPr lang="zh-CN" altLang="en-US" dirty="0"/>
          </a:p>
        </p:txBody>
      </p:sp>
      <p:grpSp>
        <p:nvGrpSpPr>
          <p:cNvPr id="5" name="组合 4"/>
          <p:cNvGrpSpPr/>
          <p:nvPr/>
        </p:nvGrpSpPr>
        <p:grpSpPr>
          <a:xfrm>
            <a:off x="630936" y="1719151"/>
            <a:ext cx="11100341" cy="4551319"/>
            <a:chOff x="630936" y="1719151"/>
            <a:chExt cx="11100341" cy="4551319"/>
          </a:xfrm>
        </p:grpSpPr>
        <p:sp>
          <p:nvSpPr>
            <p:cNvPr id="57" name="TextBox 69"/>
            <p:cNvSpPr>
              <a:spLocks noChangeArrowheads="1"/>
            </p:cNvSpPr>
            <p:nvPr/>
          </p:nvSpPr>
          <p:spPr bwMode="auto">
            <a:xfrm>
              <a:off x="630936" y="3196690"/>
              <a:ext cx="1130679" cy="623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1" rIns="68580" bIns="34291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Brand</a:t>
              </a: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: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DHI: Dahua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宋体" pitchFamily="2" charset="-122"/>
                  <a:cs typeface="Segoe UI" panose="020B0502040204020203" pitchFamily="34" charset="0"/>
                  <a:sym typeface="Calibri" pitchFamily="34" charset="0"/>
                </a:rPr>
                <a:t>null: General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  <a:sym typeface="文泉驿微米黑" charset="-122"/>
              </a:endParaRPr>
            </a:p>
          </p:txBody>
        </p:sp>
        <p:sp>
          <p:nvSpPr>
            <p:cNvPr id="81" name="TextBox 73"/>
            <p:cNvSpPr>
              <a:spLocks noChangeArrowheads="1"/>
            </p:cNvSpPr>
            <p:nvPr/>
          </p:nvSpPr>
          <p:spPr bwMode="auto">
            <a:xfrm>
              <a:off x="7822749" y="3186496"/>
              <a:ext cx="1268799" cy="623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1" rIns="68580" bIns="34291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Appearance:</a:t>
              </a:r>
              <a:endPara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  <a:sym typeface="Calibri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Code for different design</a:t>
              </a:r>
            </a:p>
          </p:txBody>
        </p:sp>
        <p:sp>
          <p:nvSpPr>
            <p:cNvPr id="82" name="TextBox 69"/>
            <p:cNvSpPr>
              <a:spLocks noChangeArrowheads="1"/>
            </p:cNvSpPr>
            <p:nvPr/>
          </p:nvSpPr>
          <p:spPr bwMode="auto">
            <a:xfrm>
              <a:off x="2038991" y="3196690"/>
              <a:ext cx="828352" cy="438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1" rIns="68580" bIns="34291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 Access Control</a:t>
              </a:r>
            </a:p>
          </p:txBody>
        </p:sp>
        <p:sp>
          <p:nvSpPr>
            <p:cNvPr id="83" name="TextBox 76"/>
            <p:cNvSpPr>
              <a:spLocks noChangeArrowheads="1"/>
            </p:cNvSpPr>
            <p:nvPr/>
          </p:nvSpPr>
          <p:spPr bwMode="auto">
            <a:xfrm>
              <a:off x="9014164" y="3200032"/>
              <a:ext cx="1161564" cy="623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1" rIns="68580" bIns="34291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Others:</a:t>
              </a:r>
              <a:endPara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  <a:sym typeface="Calibri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Default: null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宋体" pitchFamily="2" charset="-122"/>
                  <a:cs typeface="Segoe UI" panose="020B0502040204020203" pitchFamily="34" charset="0"/>
                  <a:sym typeface="Calibri" pitchFamily="34" charset="0"/>
                </a:rPr>
                <a:t>L: Lite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  <a:sym typeface="Calibri" pitchFamily="34" charset="0"/>
              </a:endParaRPr>
            </a:p>
          </p:txBody>
        </p:sp>
        <p:sp>
          <p:nvSpPr>
            <p:cNvPr id="86" name="矩形 85"/>
            <p:cNvSpPr/>
            <p:nvPr/>
          </p:nvSpPr>
          <p:spPr bwMode="auto">
            <a:xfrm>
              <a:off x="2056530" y="1721222"/>
              <a:ext cx="674114" cy="72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54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AS</a:t>
              </a:r>
              <a:endPara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7" name="矩形 86"/>
            <p:cNvSpPr/>
            <p:nvPr/>
          </p:nvSpPr>
          <p:spPr bwMode="auto">
            <a:xfrm>
              <a:off x="2952778" y="1721222"/>
              <a:ext cx="674114" cy="72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54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I</a:t>
              </a:r>
              <a:endPara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8" name="矩形 87"/>
            <p:cNvSpPr/>
            <p:nvPr/>
          </p:nvSpPr>
          <p:spPr bwMode="auto">
            <a:xfrm>
              <a:off x="849054" y="1721222"/>
              <a:ext cx="674114" cy="72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54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DHI</a:t>
              </a:r>
              <a:endPara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  <p:sp>
          <p:nvSpPr>
            <p:cNvPr id="89" name="矩形 88"/>
            <p:cNvSpPr/>
            <p:nvPr/>
          </p:nvSpPr>
          <p:spPr bwMode="auto">
            <a:xfrm>
              <a:off x="3890997" y="1721222"/>
              <a:ext cx="674114" cy="72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54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6</a:t>
              </a:r>
              <a:endPara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0" name="矩形 89"/>
            <p:cNvSpPr/>
            <p:nvPr/>
          </p:nvSpPr>
          <p:spPr bwMode="auto">
            <a:xfrm>
              <a:off x="4829217" y="1721222"/>
              <a:ext cx="674114" cy="72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54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2</a:t>
              </a:r>
              <a:endPara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2" name="矩形 91"/>
            <p:cNvSpPr/>
            <p:nvPr/>
          </p:nvSpPr>
          <p:spPr bwMode="auto">
            <a:xfrm>
              <a:off x="7719756" y="1721222"/>
              <a:ext cx="674114" cy="72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54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J</a:t>
              </a:r>
              <a:endPara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3" name="矩形 92"/>
            <p:cNvSpPr/>
            <p:nvPr/>
          </p:nvSpPr>
          <p:spPr bwMode="auto">
            <a:xfrm>
              <a:off x="8603657" y="1725859"/>
              <a:ext cx="674114" cy="72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54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200" dirty="0">
                  <a:solidFill>
                    <a:srgbClr val="FF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L</a:t>
              </a:r>
              <a:endPara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94" name="直接连接符 93"/>
            <p:cNvCxnSpPr/>
            <p:nvPr/>
          </p:nvCxnSpPr>
          <p:spPr bwMode="auto">
            <a:xfrm>
              <a:off x="1569814" y="2004001"/>
              <a:ext cx="42137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5" name="直接连接符 94"/>
            <p:cNvCxnSpPr/>
            <p:nvPr/>
          </p:nvCxnSpPr>
          <p:spPr bwMode="auto">
            <a:xfrm>
              <a:off x="9393173" y="2112720"/>
              <a:ext cx="42137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6" name="直接连接符 115"/>
            <p:cNvCxnSpPr/>
            <p:nvPr/>
          </p:nvCxnSpPr>
          <p:spPr bwMode="auto">
            <a:xfrm>
              <a:off x="1186111" y="2448522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7" name="椭圆 116"/>
            <p:cNvSpPr/>
            <p:nvPr/>
          </p:nvSpPr>
          <p:spPr bwMode="auto">
            <a:xfrm>
              <a:off x="1143978" y="3084062"/>
              <a:ext cx="84265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54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  <p:cxnSp>
          <p:nvCxnSpPr>
            <p:cNvPr id="114" name="直接连接符 113"/>
            <p:cNvCxnSpPr/>
            <p:nvPr/>
          </p:nvCxnSpPr>
          <p:spPr bwMode="auto">
            <a:xfrm>
              <a:off x="2412223" y="2441222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5" name="椭圆 114"/>
            <p:cNvSpPr/>
            <p:nvPr/>
          </p:nvSpPr>
          <p:spPr bwMode="auto">
            <a:xfrm>
              <a:off x="2370090" y="3084062"/>
              <a:ext cx="84265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54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  <p:sp>
          <p:nvSpPr>
            <p:cNvPr id="99" name="椭圆 98"/>
            <p:cNvSpPr/>
            <p:nvPr/>
          </p:nvSpPr>
          <p:spPr bwMode="auto">
            <a:xfrm>
              <a:off x="3745055" y="3084062"/>
              <a:ext cx="84265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54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  <p:cxnSp>
          <p:nvCxnSpPr>
            <p:cNvPr id="110" name="直接连接符 109"/>
            <p:cNvCxnSpPr/>
            <p:nvPr/>
          </p:nvCxnSpPr>
          <p:spPr bwMode="auto">
            <a:xfrm>
              <a:off x="6118370" y="2463851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1" name="椭圆 110"/>
            <p:cNvSpPr/>
            <p:nvPr/>
          </p:nvSpPr>
          <p:spPr bwMode="auto">
            <a:xfrm>
              <a:off x="6084946" y="3106691"/>
              <a:ext cx="84265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54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  <p:sp>
          <p:nvSpPr>
            <p:cNvPr id="102" name="椭圆 101"/>
            <p:cNvSpPr/>
            <p:nvPr/>
          </p:nvSpPr>
          <p:spPr bwMode="auto">
            <a:xfrm>
              <a:off x="8352219" y="3108750"/>
              <a:ext cx="84265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54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  <p:sp>
          <p:nvSpPr>
            <p:cNvPr id="109" name="椭圆 108"/>
            <p:cNvSpPr/>
            <p:nvPr/>
          </p:nvSpPr>
          <p:spPr bwMode="auto">
            <a:xfrm>
              <a:off x="9214905" y="3104972"/>
              <a:ext cx="84265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54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  <p:sp>
          <p:nvSpPr>
            <p:cNvPr id="104" name="椭圆 103"/>
            <p:cNvSpPr/>
            <p:nvPr/>
          </p:nvSpPr>
          <p:spPr bwMode="auto">
            <a:xfrm>
              <a:off x="2978157" y="4821076"/>
              <a:ext cx="84265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54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  <p:cxnSp>
          <p:nvCxnSpPr>
            <p:cNvPr id="105" name="肘形连接符 104"/>
            <p:cNvCxnSpPr>
              <a:stCxn id="87" idx="2"/>
              <a:endCxn id="118" idx="0"/>
            </p:cNvCxnSpPr>
            <p:nvPr/>
          </p:nvCxnSpPr>
          <p:spPr bwMode="auto">
            <a:xfrm rot="5400000">
              <a:off x="1921397" y="3540118"/>
              <a:ext cx="2467335" cy="269543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6" name="肘形连接符 105"/>
            <p:cNvCxnSpPr>
              <a:stCxn id="89" idx="2"/>
            </p:cNvCxnSpPr>
            <p:nvPr/>
          </p:nvCxnSpPr>
          <p:spPr bwMode="auto">
            <a:xfrm rot="5400000">
              <a:off x="3675559" y="2552851"/>
              <a:ext cx="664125" cy="440866"/>
            </a:xfrm>
            <a:prstGeom prst="bentConnector3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7" name="肘形连接符 106"/>
            <p:cNvCxnSpPr/>
            <p:nvPr/>
          </p:nvCxnSpPr>
          <p:spPr bwMode="auto">
            <a:xfrm rot="16200000" flipH="1">
              <a:off x="7876405" y="2612332"/>
              <a:ext cx="687840" cy="345623"/>
            </a:xfrm>
            <a:prstGeom prst="bentConnector3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8" name="TextBox 69"/>
            <p:cNvSpPr>
              <a:spLocks noChangeArrowheads="1"/>
            </p:cNvSpPr>
            <p:nvPr/>
          </p:nvSpPr>
          <p:spPr bwMode="auto">
            <a:xfrm>
              <a:off x="2390468" y="4908557"/>
              <a:ext cx="1259648" cy="1361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1" rIns="68580" bIns="34291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Product Type: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A:Attendance</a:t>
              </a:r>
              <a:endPara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C: Controller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I: Integrated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R: Reader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M: Module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G: Gate</a:t>
              </a:r>
            </a:p>
          </p:txBody>
        </p:sp>
        <p:sp>
          <p:nvSpPr>
            <p:cNvPr id="119" name="TextBox 72"/>
            <p:cNvSpPr>
              <a:spLocks noChangeArrowheads="1"/>
            </p:cNvSpPr>
            <p:nvPr/>
          </p:nvSpPr>
          <p:spPr bwMode="auto">
            <a:xfrm>
              <a:off x="3393129" y="3196300"/>
              <a:ext cx="697586" cy="1361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1" rIns="68580" bIns="34291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Series:</a:t>
              </a:r>
              <a:endPara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1: 1000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2: 2000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1200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3</a:t>
              </a: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: </a:t>
              </a:r>
              <a:r>
                <a:rPr lang="en-US" altLang="zh-CN" sz="1200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3</a:t>
              </a: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000</a:t>
              </a:r>
            </a:p>
            <a:p>
              <a:r>
                <a:rPr lang="en-US" altLang="zh-CN" sz="1200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6: 6000</a:t>
              </a: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7: 7000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8: 8000</a:t>
              </a:r>
            </a:p>
          </p:txBody>
        </p:sp>
        <p:sp>
          <p:nvSpPr>
            <p:cNvPr id="120" name="TextBox 78"/>
            <p:cNvSpPr>
              <a:spLocks noChangeArrowheads="1"/>
            </p:cNvSpPr>
            <p:nvPr/>
          </p:nvSpPr>
          <p:spPr bwMode="auto">
            <a:xfrm>
              <a:off x="4090715" y="3194989"/>
              <a:ext cx="1493031" cy="1177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1" rIns="68580" bIns="34291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Communication</a:t>
              </a:r>
              <a:endPara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  <a:sym typeface="Calibri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0: None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  <a:sym typeface="Calibri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1: RS485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  <a:sym typeface="Calibri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2: TCP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  <a:sym typeface="Calibri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3: RS485/TCP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itchFamily="34" charset="0"/>
                <a:sym typeface="宋体" pitchFamily="2" charset="-122"/>
              </a:endParaRPr>
            </a:p>
          </p:txBody>
        </p:sp>
        <p:sp>
          <p:nvSpPr>
            <p:cNvPr id="121" name="TextBox 78"/>
            <p:cNvSpPr>
              <a:spLocks noChangeArrowheads="1"/>
            </p:cNvSpPr>
            <p:nvPr/>
          </p:nvSpPr>
          <p:spPr bwMode="auto">
            <a:xfrm>
              <a:off x="5416685" y="3210689"/>
              <a:ext cx="1323255" cy="992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1" rIns="68580" bIns="34291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Screen Type</a:t>
              </a:r>
              <a:r>
                <a:rPr kumimoji="0" lang="zh-CN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egoe UI" panose="020B0502040204020203" pitchFamily="34" charset="0"/>
                  <a:ea typeface="宋体" pitchFamily="2" charset="-122"/>
                  <a:cs typeface="Segoe UI" panose="020B0502040204020203" pitchFamily="34" charset="0"/>
                  <a:sym typeface="宋体" pitchFamily="2" charset="-122"/>
                </a:rPr>
                <a:t>：</a:t>
              </a:r>
              <a:endPara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  <a:sym typeface="Calibri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0: </a:t>
              </a:r>
              <a:r>
                <a:rPr lang="en-US" altLang="zh-CN" sz="1200" dirty="0">
                  <a:solidFill>
                    <a:srgbClr val="FF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None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  <a:sym typeface="Calibri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1: Touch s</a:t>
              </a:r>
              <a:r>
                <a:rPr lang="en-US" altLang="zh-CN" sz="1200" dirty="0" err="1">
                  <a:solidFill>
                    <a:srgbClr val="FF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creen</a:t>
              </a:r>
              <a:endParaRPr lang="en-US" altLang="zh-CN" sz="1200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2: </a:t>
              </a:r>
              <a:r>
                <a:rPr lang="en-US" altLang="zh-CN" sz="1200" dirty="0">
                  <a:solidFill>
                    <a:srgbClr val="FF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Touch screen &amp; without card</a:t>
              </a: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endParaRPr>
            </a:p>
          </p:txBody>
        </p:sp>
        <p:sp>
          <p:nvSpPr>
            <p:cNvPr id="45" name="矩形 44"/>
            <p:cNvSpPr/>
            <p:nvPr/>
          </p:nvSpPr>
          <p:spPr bwMode="auto">
            <a:xfrm>
              <a:off x="6810673" y="1719151"/>
              <a:ext cx="674114" cy="72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54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3</a:t>
              </a:r>
              <a:endPara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6" name="矩形 45"/>
            <p:cNvSpPr/>
            <p:nvPr/>
          </p:nvSpPr>
          <p:spPr bwMode="auto">
            <a:xfrm>
              <a:off x="5764784" y="1719151"/>
              <a:ext cx="674114" cy="72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54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1</a:t>
              </a:r>
              <a:endPara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48" name="直接连接符 47"/>
            <p:cNvCxnSpPr/>
            <p:nvPr/>
          </p:nvCxnSpPr>
          <p:spPr bwMode="auto">
            <a:xfrm>
              <a:off x="7147730" y="2456601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9" name="椭圆 48"/>
            <p:cNvSpPr/>
            <p:nvPr/>
          </p:nvSpPr>
          <p:spPr bwMode="auto">
            <a:xfrm>
              <a:off x="7105597" y="3099441"/>
              <a:ext cx="84265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54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6693445" y="3186496"/>
              <a:ext cx="1873787" cy="1177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1" rIns="68580" bIns="34291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Control Type: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0: Card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1: Password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2: Fingerprint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3: Face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4: </a:t>
              </a:r>
              <a:r>
                <a:rPr kumimoji="0" lang="en-US" altLang="zh-CN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Fingerprint+Face</a:t>
              </a: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endParaRPr>
            </a:p>
          </p:txBody>
        </p:sp>
        <p:sp>
          <p:nvSpPr>
            <p:cNvPr id="51" name="TextBox 76"/>
            <p:cNvSpPr>
              <a:spLocks noChangeArrowheads="1"/>
            </p:cNvSpPr>
            <p:nvPr/>
          </p:nvSpPr>
          <p:spPr bwMode="auto">
            <a:xfrm>
              <a:off x="10976599" y="3211450"/>
              <a:ext cx="754678" cy="2539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1" rIns="68580" bIns="34291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TMAC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  <a:sym typeface="Calibri" pitchFamily="34" charset="0"/>
              </a:endParaRPr>
            </a:p>
          </p:txBody>
        </p:sp>
        <p:sp>
          <p:nvSpPr>
            <p:cNvPr id="52" name="矩形 51"/>
            <p:cNvSpPr/>
            <p:nvPr/>
          </p:nvSpPr>
          <p:spPr bwMode="auto">
            <a:xfrm>
              <a:off x="10868165" y="1735552"/>
              <a:ext cx="674114" cy="72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54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T</a:t>
              </a:r>
              <a:endPara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53" name="直接连接符 52"/>
            <p:cNvCxnSpPr/>
            <p:nvPr/>
          </p:nvCxnSpPr>
          <p:spPr bwMode="auto">
            <a:xfrm>
              <a:off x="11205222" y="2471825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4" name="椭圆 53"/>
            <p:cNvSpPr/>
            <p:nvPr/>
          </p:nvSpPr>
          <p:spPr bwMode="auto">
            <a:xfrm>
              <a:off x="11163090" y="3114665"/>
              <a:ext cx="84265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54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  <p:sp>
          <p:nvSpPr>
            <p:cNvPr id="58" name="矩形 57"/>
            <p:cNvSpPr/>
            <p:nvPr/>
          </p:nvSpPr>
          <p:spPr bwMode="auto">
            <a:xfrm>
              <a:off x="9936181" y="1725859"/>
              <a:ext cx="674114" cy="72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54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W</a:t>
              </a:r>
              <a:endPara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59" name="肘形连接符 58"/>
            <p:cNvCxnSpPr/>
            <p:nvPr/>
          </p:nvCxnSpPr>
          <p:spPr bwMode="auto">
            <a:xfrm rot="16200000" flipH="1">
              <a:off x="9817894" y="2915443"/>
              <a:ext cx="1183093" cy="290038"/>
            </a:xfrm>
            <a:prstGeom prst="bentConnector3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0" name="椭圆 59"/>
            <p:cNvSpPr/>
            <p:nvPr/>
          </p:nvSpPr>
          <p:spPr bwMode="auto">
            <a:xfrm>
              <a:off x="10510961" y="3592502"/>
              <a:ext cx="84265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54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  <p:sp>
          <p:nvSpPr>
            <p:cNvPr id="61" name="TextBox 76"/>
            <p:cNvSpPr>
              <a:spLocks noChangeArrowheads="1"/>
            </p:cNvSpPr>
            <p:nvPr/>
          </p:nvSpPr>
          <p:spPr bwMode="auto">
            <a:xfrm>
              <a:off x="10090472" y="3734602"/>
              <a:ext cx="1518053" cy="992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1" rIns="68580" bIns="34291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Others:</a:t>
              </a:r>
              <a:endPara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  <a:sym typeface="Calibri" pitchFamily="34" charset="0"/>
              </a:endParaRPr>
            </a:p>
            <a:p>
              <a:pPr lvl="0">
                <a:spcBef>
                  <a:spcPct val="0"/>
                </a:spcBef>
                <a:buNone/>
                <a:defRPr/>
              </a:pPr>
              <a:r>
                <a:rPr lang="en-US" altLang="zh-CN" sz="1200" dirty="0">
                  <a:solidFill>
                    <a:srgbClr val="FF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Default:  IC card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1200" dirty="0">
                  <a:solidFill>
                    <a:srgbClr val="FF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D:  ID card</a:t>
              </a:r>
            </a:p>
            <a:p>
              <a:pPr>
                <a:spcBef>
                  <a:spcPct val="0"/>
                </a:spcBef>
                <a:buNone/>
              </a:pPr>
              <a:r>
                <a:rPr lang="en-US" altLang="zh-CN" sz="1200" dirty="0">
                  <a:solidFill>
                    <a:srgbClr val="FF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W:  Wi-Fi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P: </a:t>
              </a:r>
              <a:r>
                <a:rPr kumimoji="0" lang="en-US" altLang="zh-CN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PoE</a:t>
              </a: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endParaRPr>
            </a:p>
          </p:txBody>
        </p:sp>
        <p:cxnSp>
          <p:nvCxnSpPr>
            <p:cNvPr id="64" name="肘形连接符 63"/>
            <p:cNvCxnSpPr/>
            <p:nvPr/>
          </p:nvCxnSpPr>
          <p:spPr bwMode="auto">
            <a:xfrm rot="16200000" flipH="1">
              <a:off x="8713713" y="2649149"/>
              <a:ext cx="722217" cy="352478"/>
            </a:xfrm>
            <a:prstGeom prst="bentConnector3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5" name="肘形连接符 54"/>
            <p:cNvCxnSpPr/>
            <p:nvPr/>
          </p:nvCxnSpPr>
          <p:spPr bwMode="auto">
            <a:xfrm rot="5400000">
              <a:off x="4583539" y="2557588"/>
              <a:ext cx="664125" cy="440866"/>
            </a:xfrm>
            <a:prstGeom prst="bentConnector3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6" name="椭圆 55"/>
            <p:cNvSpPr/>
            <p:nvPr/>
          </p:nvSpPr>
          <p:spPr bwMode="auto">
            <a:xfrm>
              <a:off x="4647263" y="3090158"/>
              <a:ext cx="84265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54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8207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5"/>
          <p:cNvSpPr txBox="1">
            <a:spLocks noChangeArrowheads="1"/>
          </p:cNvSpPr>
          <p:nvPr/>
        </p:nvSpPr>
        <p:spPr bwMode="auto">
          <a:xfrm>
            <a:off x="9181369" y="2884740"/>
            <a:ext cx="1409920" cy="738664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>
                <a:lumMod val="20000"/>
                <a:lumOff val="80000"/>
              </a:schemeClr>
            </a:solidFill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9pPr>
          </a:lstStyle>
          <a:p>
            <a:pPr defTabSz="1219200" eaLnBrk="1" hangingPunct="1">
              <a:defRPr/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Splicing</a:t>
            </a: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Mode</a:t>
            </a:r>
            <a:r>
              <a:rPr lang="zh-CN" altLang="en-US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：</a:t>
            </a:r>
            <a:endParaRPr lang="en-US" altLang="zh-CN" sz="14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defTabSz="1219200" eaLnBrk="1" hangingPunct="1">
              <a:defRPr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A: Splicing</a:t>
            </a:r>
          </a:p>
          <a:p>
            <a:pPr defTabSz="1219200" eaLnBrk="1" hangingPunct="1">
              <a:defRPr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B: No-splicing</a:t>
            </a:r>
          </a:p>
        </p:txBody>
      </p:sp>
      <p:sp>
        <p:nvSpPr>
          <p:cNvPr id="5" name="TextBox 33"/>
          <p:cNvSpPr txBox="1"/>
          <p:nvPr/>
        </p:nvSpPr>
        <p:spPr>
          <a:xfrm>
            <a:off x="135257" y="3913573"/>
            <a:ext cx="2535672" cy="2374424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no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defTabSz="1219200" eaLnBrk="1" hangingPunct="1">
              <a:defRPr/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Camera</a:t>
            </a: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Type</a:t>
            </a:r>
          </a:p>
          <a:p>
            <a:pPr defTabSz="1219200" eaLnBrk="1" hangingPunct="1">
              <a:defRPr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PFW: IR Bullet  </a:t>
            </a:r>
          </a:p>
          <a:p>
            <a:pPr defTabSz="1219200" eaLnBrk="1" hangingPunct="1">
              <a:defRPr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+mn-ea"/>
              </a:rPr>
              <a:t>PDB: </a:t>
            </a: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Vandal-proof Dome</a:t>
            </a:r>
          </a:p>
          <a:p>
            <a:pPr defTabSz="1219200" eaLnBrk="1" hangingPunct="1">
              <a:defRPr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PDBW: Vandal-proof IR Dome</a:t>
            </a:r>
          </a:p>
          <a:p>
            <a:pPr defTabSz="1219200" eaLnBrk="1" hangingPunct="1">
              <a:defRPr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PSD: Multi-sensor Panoramic + PTZ</a:t>
            </a:r>
          </a:p>
          <a:p>
            <a:pPr defTabSz="1219200" eaLnBrk="1" hangingPunct="1">
              <a:defRPr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PSDW: Multi-sensor IR Panoramic + PTZ</a:t>
            </a:r>
          </a:p>
          <a:p>
            <a:pPr defTabSz="1219200" eaLnBrk="1" hangingPunct="1">
              <a:defRPr/>
            </a:pPr>
            <a:endParaRPr lang="en-US" altLang="zh-CN" sz="1400" dirty="0">
              <a:solidFill>
                <a:srgbClr val="FF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4037239" y="1332589"/>
            <a:ext cx="720000" cy="71008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8</a:t>
            </a:r>
          </a:p>
        </p:txBody>
      </p:sp>
      <p:sp>
        <p:nvSpPr>
          <p:cNvPr id="7" name="椭圆 6"/>
          <p:cNvSpPr/>
          <p:nvPr/>
        </p:nvSpPr>
        <p:spPr bwMode="auto">
          <a:xfrm flipH="1">
            <a:off x="9670074" y="2779409"/>
            <a:ext cx="107737" cy="110057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4400" fontAlgn="t">
              <a:spcBef>
                <a:spcPct val="0"/>
              </a:spcBef>
              <a:spcAft>
                <a:spcPct val="0"/>
              </a:spcAft>
            </a:pPr>
            <a:endParaRPr lang="zh-CN" altLang="en-US" sz="1400" dirty="0">
              <a:solidFill>
                <a:srgbClr val="000000"/>
              </a:solidFill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5101767" y="1318070"/>
            <a:ext cx="720000" cy="68784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</a:t>
            </a:r>
          </a:p>
        </p:txBody>
      </p:sp>
      <p:sp>
        <p:nvSpPr>
          <p:cNvPr id="9" name="矩形 8"/>
          <p:cNvSpPr/>
          <p:nvPr/>
        </p:nvSpPr>
        <p:spPr bwMode="auto">
          <a:xfrm>
            <a:off x="8181273" y="1332588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</a:t>
            </a:r>
          </a:p>
        </p:txBody>
      </p:sp>
      <p:sp>
        <p:nvSpPr>
          <p:cNvPr id="10" name="矩形 9"/>
          <p:cNvSpPr/>
          <p:nvPr/>
        </p:nvSpPr>
        <p:spPr bwMode="auto">
          <a:xfrm>
            <a:off x="6162532" y="1348919"/>
            <a:ext cx="720000" cy="73583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</a:t>
            </a:r>
          </a:p>
        </p:txBody>
      </p:sp>
      <p:sp>
        <p:nvSpPr>
          <p:cNvPr id="11" name="矩形 10"/>
          <p:cNvSpPr/>
          <p:nvPr/>
        </p:nvSpPr>
        <p:spPr bwMode="auto">
          <a:xfrm>
            <a:off x="1738157" y="1299832"/>
            <a:ext cx="1016743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PSDW</a:t>
            </a:r>
            <a:endParaRPr lang="zh-CN" altLang="en-US" sz="22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矩形 11"/>
          <p:cNvSpPr/>
          <p:nvPr/>
        </p:nvSpPr>
        <p:spPr bwMode="auto">
          <a:xfrm>
            <a:off x="413299" y="1316766"/>
            <a:ext cx="720000" cy="75388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IPC</a:t>
            </a:r>
            <a:endParaRPr lang="zh-CN" altLang="en-US" sz="22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椭圆 12"/>
          <p:cNvSpPr/>
          <p:nvPr/>
        </p:nvSpPr>
        <p:spPr bwMode="auto">
          <a:xfrm>
            <a:off x="1493176" y="3814516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4400" fontAlgn="t">
              <a:spcBef>
                <a:spcPct val="0"/>
              </a:spcBef>
              <a:spcAft>
                <a:spcPct val="0"/>
              </a:spcAft>
            </a:pPr>
            <a:endParaRPr lang="zh-CN" altLang="en-US" sz="1400" dirty="0">
              <a:solidFill>
                <a:srgbClr val="000000"/>
              </a:solidFill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15" name="椭圆 14"/>
          <p:cNvSpPr/>
          <p:nvPr/>
        </p:nvSpPr>
        <p:spPr bwMode="auto">
          <a:xfrm flipH="1" flipV="1">
            <a:off x="8505941" y="2494552"/>
            <a:ext cx="60959" cy="100069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4400" fontAlgn="t">
              <a:spcBef>
                <a:spcPct val="0"/>
              </a:spcBef>
              <a:spcAft>
                <a:spcPct val="0"/>
              </a:spcAft>
            </a:pPr>
            <a:endParaRPr lang="zh-CN" altLang="en-US" sz="1000" dirty="0">
              <a:solidFill>
                <a:srgbClr val="000000"/>
              </a:solidFill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17" name="矩形 16"/>
          <p:cNvSpPr/>
          <p:nvPr/>
        </p:nvSpPr>
        <p:spPr bwMode="auto">
          <a:xfrm>
            <a:off x="7135823" y="1322677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</a:t>
            </a:r>
          </a:p>
        </p:txBody>
      </p:sp>
      <p:sp>
        <p:nvSpPr>
          <p:cNvPr id="18" name="TextBox 22"/>
          <p:cNvSpPr txBox="1">
            <a:spLocks noChangeArrowheads="1"/>
          </p:cNvSpPr>
          <p:nvPr/>
        </p:nvSpPr>
        <p:spPr bwMode="auto">
          <a:xfrm>
            <a:off x="93974" y="2501293"/>
            <a:ext cx="1978660" cy="7386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9pPr>
          </a:lstStyle>
          <a:p>
            <a:pPr defTabSz="1219200" eaLnBrk="1" hangingPunct="1"/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IPC: </a:t>
            </a:r>
          </a:p>
          <a:p>
            <a:pPr defTabSz="1219200" eaLnBrk="1" hangingPunct="1"/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Network Camera </a:t>
            </a:r>
          </a:p>
          <a:p>
            <a:pPr defTabSz="1219200" eaLnBrk="1" hangingPunct="1"/>
            <a:endParaRPr lang="zh-CN" altLang="en-US" sz="140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1" name="肘形连接符 144"/>
          <p:cNvCxnSpPr/>
          <p:nvPr/>
        </p:nvCxnSpPr>
        <p:spPr bwMode="auto">
          <a:xfrm rot="5400000">
            <a:off x="1010695" y="2564243"/>
            <a:ext cx="1847427" cy="806027"/>
          </a:xfrm>
          <a:prstGeom prst="bentConnector3">
            <a:avLst>
              <a:gd name="adj1" fmla="val 50046"/>
            </a:avLst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TextBox 50"/>
          <p:cNvSpPr txBox="1"/>
          <p:nvPr/>
        </p:nvSpPr>
        <p:spPr>
          <a:xfrm>
            <a:off x="4142770" y="2801878"/>
            <a:ext cx="1518287" cy="267652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9pPr>
          </a:lstStyle>
          <a:p>
            <a:pPr defTabSz="1219200" eaLnBrk="1" hangingPunct="1">
              <a:defRPr/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Resolution</a:t>
            </a:r>
            <a:endParaRPr lang="en-US" altLang="zh-CN" sz="14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defTabSz="1219200" eaLnBrk="1" hangingPunct="1">
              <a:defRPr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0: 1M</a:t>
            </a:r>
          </a:p>
          <a:p>
            <a:pPr defTabSz="1219200" eaLnBrk="1" hangingPunct="1">
              <a:defRPr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1: 1.3M</a:t>
            </a:r>
          </a:p>
          <a:p>
            <a:pPr defTabSz="1219200" eaLnBrk="1" hangingPunct="1">
              <a:defRPr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2: 2M</a:t>
            </a:r>
          </a:p>
          <a:p>
            <a:pPr defTabSz="1219200" eaLnBrk="1" hangingPunct="1">
              <a:defRPr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4: 4M</a:t>
            </a:r>
          </a:p>
          <a:p>
            <a:pPr defTabSz="1219200" eaLnBrk="1" hangingPunct="1">
              <a:defRPr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6: 6M</a:t>
            </a:r>
          </a:p>
          <a:p>
            <a:pPr defTabSz="1219200" eaLnBrk="1" hangingPunct="1">
              <a:defRPr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8: 8M</a:t>
            </a:r>
          </a:p>
          <a:p>
            <a:pPr defTabSz="1219200" eaLnBrk="1" hangingPunct="1">
              <a:defRPr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12: 12M</a:t>
            </a:r>
          </a:p>
          <a:p>
            <a:pPr defTabSz="1219200" eaLnBrk="1" hangingPunct="1">
              <a:defRPr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16: 16M</a:t>
            </a:r>
          </a:p>
          <a:p>
            <a:pPr defTabSz="1219200" eaLnBrk="1" hangingPunct="1">
              <a:defRPr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20:</a:t>
            </a:r>
            <a:r>
              <a:rPr lang="zh-CN" altLang="en-US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20M</a:t>
            </a:r>
          </a:p>
          <a:p>
            <a:pPr defTabSz="1219200" eaLnBrk="1" hangingPunct="1">
              <a:defRPr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24: 24M</a:t>
            </a:r>
          </a:p>
          <a:p>
            <a:pPr defTabSz="1219200" eaLnBrk="1" hangingPunct="1">
              <a:defRPr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32: 32M</a:t>
            </a:r>
          </a:p>
        </p:txBody>
      </p:sp>
      <p:sp>
        <p:nvSpPr>
          <p:cNvPr id="24" name="TextBox 52"/>
          <p:cNvSpPr txBox="1"/>
          <p:nvPr/>
        </p:nvSpPr>
        <p:spPr>
          <a:xfrm>
            <a:off x="6126657" y="3201572"/>
            <a:ext cx="1748752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9pPr>
          </a:lstStyle>
          <a:p>
            <a:pPr defTabSz="1219200" eaLnBrk="1" hangingPunct="1">
              <a:defRPr/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Function</a:t>
            </a:r>
          </a:p>
          <a:p>
            <a:pPr defTabSz="1219200" eaLnBrk="1" hangingPunct="1">
              <a:defRPr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0: Standard</a:t>
            </a:r>
          </a:p>
          <a:p>
            <a:pPr defTabSz="1219200" eaLnBrk="1" hangingPunct="1">
              <a:defRPr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1: WDR/Starlight</a:t>
            </a:r>
          </a:p>
          <a:p>
            <a:pPr defTabSz="1219200" eaLnBrk="1" hangingPunct="1">
              <a:defRPr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2: Starlight+</a:t>
            </a:r>
          </a:p>
          <a:p>
            <a:pPr defTabSz="1219200" eaLnBrk="1" hangingPunct="1">
              <a:defRPr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3: Polar light</a:t>
            </a:r>
          </a:p>
          <a:p>
            <a:pPr defTabSz="1219200" eaLnBrk="1" hangingPunct="1">
              <a:defRPr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9: Full color</a:t>
            </a:r>
          </a:p>
          <a:p>
            <a:pPr defTabSz="1219200" eaLnBrk="1" hangingPunct="1">
              <a:defRPr/>
            </a:pPr>
            <a:endParaRPr lang="en-US" altLang="zh-CN" sz="14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7" name="直接连接符 26"/>
          <p:cNvCxnSpPr>
            <a:stCxn id="9" idx="2"/>
          </p:cNvCxnSpPr>
          <p:nvPr/>
        </p:nvCxnSpPr>
        <p:spPr bwMode="auto">
          <a:xfrm flipH="1">
            <a:off x="8529491" y="2052589"/>
            <a:ext cx="11783" cy="4419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TextBox 70"/>
          <p:cNvSpPr txBox="1"/>
          <p:nvPr/>
        </p:nvSpPr>
        <p:spPr>
          <a:xfrm>
            <a:off x="8045583" y="2642822"/>
            <a:ext cx="166106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9pPr>
          </a:lstStyle>
          <a:p>
            <a:pPr defTabSz="1219200" eaLnBrk="1" hangingPunct="1">
              <a:defRPr/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Video format</a:t>
            </a:r>
          </a:p>
          <a:p>
            <a:pPr defTabSz="1219200" eaLnBrk="1" hangingPunct="1">
              <a:defRPr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P: PAL</a:t>
            </a:r>
          </a:p>
          <a:p>
            <a:pPr defTabSz="1219200" eaLnBrk="1" hangingPunct="1">
              <a:defRPr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N: NTSC</a:t>
            </a:r>
          </a:p>
        </p:txBody>
      </p:sp>
      <p:cxnSp>
        <p:nvCxnSpPr>
          <p:cNvPr id="30" name="直接连接符 29"/>
          <p:cNvCxnSpPr/>
          <p:nvPr/>
        </p:nvCxnSpPr>
        <p:spPr bwMode="auto">
          <a:xfrm flipV="1">
            <a:off x="1351414" y="1739228"/>
            <a:ext cx="341743" cy="55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" name="TextBox 78"/>
          <p:cNvSpPr>
            <a:spLocks noChangeArrowheads="1"/>
          </p:cNvSpPr>
          <p:nvPr/>
        </p:nvSpPr>
        <p:spPr bwMode="auto">
          <a:xfrm>
            <a:off x="5203297" y="2794183"/>
            <a:ext cx="1334287" cy="931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defTabSz="1219200">
              <a:spcBef>
                <a:spcPct val="0"/>
              </a:spcBef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Generation</a:t>
            </a: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宋体" pitchFamily="2" charset="-122"/>
              </a:rPr>
              <a:t>:</a:t>
            </a:r>
            <a:endParaRPr lang="en-US" altLang="zh-CN" sz="1400" b="1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  <a:p>
            <a:pPr defTabSz="1219200">
              <a:spcBef>
                <a:spcPct val="0"/>
              </a:spcBef>
              <a:buNone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0: 1st</a:t>
            </a:r>
          </a:p>
          <a:p>
            <a:pPr defTabSz="1219200">
              <a:spcBef>
                <a:spcPct val="0"/>
              </a:spcBef>
              <a:buNone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3:  H.265</a:t>
            </a:r>
          </a:p>
          <a:p>
            <a:pPr defTabSz="1219200">
              <a:spcBef>
                <a:spcPct val="0"/>
              </a:spcBef>
              <a:buNone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4: AI</a:t>
            </a:r>
          </a:p>
        </p:txBody>
      </p:sp>
      <p:grpSp>
        <p:nvGrpSpPr>
          <p:cNvPr id="32" name="组合 31"/>
          <p:cNvGrpSpPr/>
          <p:nvPr/>
        </p:nvGrpSpPr>
        <p:grpSpPr>
          <a:xfrm>
            <a:off x="4359319" y="2091484"/>
            <a:ext cx="90000" cy="732840"/>
            <a:chOff x="2686859" y="2857598"/>
            <a:chExt cx="90000" cy="732840"/>
          </a:xfrm>
        </p:grpSpPr>
        <p:cxnSp>
          <p:nvCxnSpPr>
            <p:cNvPr id="33" name="直接连接符 32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4" name="椭圆 33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solidFill>
                  <a:srgbClr val="000000"/>
                </a:solidFill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36" name="标题 2"/>
          <p:cNvSpPr>
            <a:spLocks noGrp="1"/>
          </p:cNvSpPr>
          <p:nvPr>
            <p:ph type="title"/>
          </p:nvPr>
        </p:nvSpPr>
        <p:spPr>
          <a:xfrm>
            <a:off x="0" y="-12302"/>
            <a:ext cx="10515600" cy="1325563"/>
          </a:xfrm>
        </p:spPr>
        <p:txBody>
          <a:bodyPr/>
          <a:lstStyle/>
          <a:p>
            <a:r>
              <a:rPr lang="en-US" altLang="zh-CN" dirty="0"/>
              <a:t>Network Camera (Panoramic Series)</a:t>
            </a:r>
            <a:endParaRPr lang="zh-CN" altLang="en-US" dirty="0"/>
          </a:p>
        </p:txBody>
      </p:sp>
      <p:sp>
        <p:nvSpPr>
          <p:cNvPr id="35" name="矩形 34"/>
          <p:cNvSpPr/>
          <p:nvPr/>
        </p:nvSpPr>
        <p:spPr bwMode="auto">
          <a:xfrm>
            <a:off x="2995824" y="1315667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8</a:t>
            </a:r>
          </a:p>
        </p:txBody>
      </p:sp>
      <p:sp>
        <p:nvSpPr>
          <p:cNvPr id="38" name="TextBox 78"/>
          <p:cNvSpPr>
            <a:spLocks noChangeArrowheads="1"/>
          </p:cNvSpPr>
          <p:nvPr/>
        </p:nvSpPr>
        <p:spPr bwMode="auto">
          <a:xfrm>
            <a:off x="2670905" y="2730518"/>
            <a:ext cx="1582793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defTabSz="1219200">
              <a:spcBef>
                <a:spcPct val="0"/>
              </a:spcBef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Platform:</a:t>
            </a:r>
          </a:p>
          <a:p>
            <a:pPr defTabSz="1219200">
              <a:spcBef>
                <a:spcPct val="0"/>
              </a:spcBef>
              <a:buNone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8: Project product</a:t>
            </a:r>
          </a:p>
          <a:p>
            <a:pPr defTabSz="1219200">
              <a:spcBef>
                <a:spcPct val="0"/>
              </a:spcBef>
              <a:buNone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5: Middle-end multi-sensor panoramic product</a:t>
            </a:r>
          </a:p>
          <a:p>
            <a:pPr defTabSz="1219200">
              <a:spcBef>
                <a:spcPct val="0"/>
              </a:spcBef>
              <a:buNone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4: Low-end multi-sensor panoramic product</a:t>
            </a:r>
          </a:p>
          <a:p>
            <a:pPr defTabSz="1219200">
              <a:spcBef>
                <a:spcPct val="0"/>
              </a:spcBef>
              <a:buNone/>
            </a:pPr>
            <a:endParaRPr lang="en-US" altLang="zh-CN" sz="1400" dirty="0">
              <a:solidFill>
                <a:srgbClr val="FF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3530680" y="2042677"/>
            <a:ext cx="90000" cy="732840"/>
            <a:chOff x="2686859" y="2857598"/>
            <a:chExt cx="90000" cy="732840"/>
          </a:xfrm>
        </p:grpSpPr>
        <p:cxnSp>
          <p:nvCxnSpPr>
            <p:cNvPr id="40" name="直接连接符 39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1" name="椭圆 40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solidFill>
                  <a:srgbClr val="000000"/>
                </a:solidFill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cxnSp>
        <p:nvCxnSpPr>
          <p:cNvPr id="44" name="直接连接符 43"/>
          <p:cNvCxnSpPr/>
          <p:nvPr/>
        </p:nvCxnSpPr>
        <p:spPr bwMode="auto">
          <a:xfrm flipH="1">
            <a:off x="9072332" y="1739228"/>
            <a:ext cx="2180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9" name="矩形 48"/>
          <p:cNvSpPr/>
          <p:nvPr/>
        </p:nvSpPr>
        <p:spPr bwMode="auto">
          <a:xfrm>
            <a:off x="9346651" y="1333459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</a:t>
            </a:r>
          </a:p>
        </p:txBody>
      </p:sp>
      <p:sp>
        <p:nvSpPr>
          <p:cNvPr id="50" name="矩形 49"/>
          <p:cNvSpPr/>
          <p:nvPr/>
        </p:nvSpPr>
        <p:spPr bwMode="auto">
          <a:xfrm>
            <a:off x="10451961" y="1332116"/>
            <a:ext cx="720000" cy="76944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180</a:t>
            </a:r>
          </a:p>
        </p:txBody>
      </p:sp>
      <p:cxnSp>
        <p:nvCxnSpPr>
          <p:cNvPr id="64" name="直接连接符 63"/>
          <p:cNvCxnSpPr/>
          <p:nvPr/>
        </p:nvCxnSpPr>
        <p:spPr bwMode="auto">
          <a:xfrm flipH="1">
            <a:off x="9728057" y="2066700"/>
            <a:ext cx="7588" cy="71149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直接连接符 73"/>
          <p:cNvCxnSpPr/>
          <p:nvPr/>
        </p:nvCxnSpPr>
        <p:spPr bwMode="auto">
          <a:xfrm>
            <a:off x="10866528" y="2097085"/>
            <a:ext cx="0" cy="159643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oval"/>
          </a:ln>
          <a:effectLst/>
        </p:spPr>
      </p:cxnSp>
      <p:sp>
        <p:nvSpPr>
          <p:cNvPr id="81" name="TextBox 70"/>
          <p:cNvSpPr txBox="1"/>
          <p:nvPr/>
        </p:nvSpPr>
        <p:spPr>
          <a:xfrm>
            <a:off x="10359417" y="3712732"/>
            <a:ext cx="166106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9pPr>
          </a:lstStyle>
          <a:p>
            <a:pPr defTabSz="1219200" eaLnBrk="1" hangingPunct="1">
              <a:defRPr/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View degree</a:t>
            </a:r>
          </a:p>
          <a:p>
            <a:pPr defTabSz="1219200" eaLnBrk="1" hangingPunct="1">
              <a:defRPr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180: 180˚</a:t>
            </a:r>
          </a:p>
          <a:p>
            <a:pPr defTabSz="1219200" eaLnBrk="1" hangingPunct="1">
              <a:defRPr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270: 270˚</a:t>
            </a:r>
          </a:p>
          <a:p>
            <a:pPr defTabSz="1219200" eaLnBrk="1" hangingPunct="1">
              <a:defRPr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360: 360˚</a:t>
            </a:r>
          </a:p>
        </p:txBody>
      </p:sp>
      <p:sp>
        <p:nvSpPr>
          <p:cNvPr id="82" name="矩形 81"/>
          <p:cNvSpPr/>
          <p:nvPr/>
        </p:nvSpPr>
        <p:spPr bwMode="auto">
          <a:xfrm>
            <a:off x="11456655" y="1332116"/>
            <a:ext cx="720000" cy="76944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…</a:t>
            </a:r>
          </a:p>
        </p:txBody>
      </p:sp>
      <p:grpSp>
        <p:nvGrpSpPr>
          <p:cNvPr id="52" name="组合 51"/>
          <p:cNvGrpSpPr/>
          <p:nvPr/>
        </p:nvGrpSpPr>
        <p:grpSpPr>
          <a:xfrm>
            <a:off x="658303" y="2106206"/>
            <a:ext cx="90000" cy="458701"/>
            <a:chOff x="2686874" y="2857598"/>
            <a:chExt cx="90000" cy="458701"/>
          </a:xfrm>
        </p:grpSpPr>
        <p:cxnSp>
          <p:nvCxnSpPr>
            <p:cNvPr id="53" name="直接连接符 52"/>
            <p:cNvCxnSpPr>
              <a:endCxn id="54" idx="4"/>
            </p:cNvCxnSpPr>
            <p:nvPr/>
          </p:nvCxnSpPr>
          <p:spPr bwMode="auto">
            <a:xfrm>
              <a:off x="2731859" y="2857598"/>
              <a:ext cx="15" cy="45870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4" name="椭圆 53"/>
            <p:cNvSpPr/>
            <p:nvPr/>
          </p:nvSpPr>
          <p:spPr bwMode="auto">
            <a:xfrm>
              <a:off x="2686874" y="3226299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solidFill>
                  <a:srgbClr val="000000"/>
                </a:solidFill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5401255" y="2078629"/>
            <a:ext cx="90000" cy="732840"/>
            <a:chOff x="2686859" y="2857598"/>
            <a:chExt cx="90000" cy="732840"/>
          </a:xfrm>
        </p:grpSpPr>
        <p:cxnSp>
          <p:nvCxnSpPr>
            <p:cNvPr id="59" name="直接连接符 58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0" name="椭圆 59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solidFill>
                  <a:srgbClr val="000000"/>
                </a:solidFill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6524960" y="2101554"/>
            <a:ext cx="90000" cy="1039413"/>
            <a:chOff x="2686859" y="2857598"/>
            <a:chExt cx="90000" cy="1039414"/>
          </a:xfrm>
        </p:grpSpPr>
        <p:cxnSp>
          <p:nvCxnSpPr>
            <p:cNvPr id="62" name="直接连接符 61"/>
            <p:cNvCxnSpPr>
              <a:endCxn id="63" idx="0"/>
            </p:cNvCxnSpPr>
            <p:nvPr/>
          </p:nvCxnSpPr>
          <p:spPr bwMode="auto">
            <a:xfrm>
              <a:off x="2731859" y="2857598"/>
              <a:ext cx="0" cy="94941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3" name="椭圆 62"/>
            <p:cNvSpPr/>
            <p:nvPr/>
          </p:nvSpPr>
          <p:spPr bwMode="auto">
            <a:xfrm>
              <a:off x="2686859" y="3807012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solidFill>
                  <a:srgbClr val="000000"/>
                </a:solidFill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55" name="TextBox 52"/>
          <p:cNvSpPr txBox="1"/>
          <p:nvPr/>
        </p:nvSpPr>
        <p:spPr>
          <a:xfrm>
            <a:off x="7261041" y="4073197"/>
            <a:ext cx="1825567" cy="133604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9pPr>
          </a:lstStyle>
          <a:p>
            <a:pPr defTabSz="1219200" eaLnBrk="1" hangingPunct="1">
              <a:defRPr/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Appearance</a:t>
            </a:r>
          </a:p>
          <a:p>
            <a:pPr defTabSz="1219200" eaLnBrk="1" hangingPunct="1">
              <a:defRPr/>
            </a:pPr>
            <a:r>
              <a:rPr lang="en-US" altLang="zh-CN" sz="1335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L: II Panoramic</a:t>
            </a:r>
          </a:p>
          <a:p>
            <a:pPr defTabSz="1219200" eaLnBrk="1" hangingPunct="1">
              <a:defRPr/>
            </a:pPr>
            <a:r>
              <a:rPr lang="en-US" altLang="zh-CN" sz="1335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M: Hubble</a:t>
            </a:r>
          </a:p>
          <a:p>
            <a:pPr defTabSz="1219200" eaLnBrk="1" hangingPunct="1">
              <a:defRPr/>
            </a:pPr>
            <a:r>
              <a:rPr lang="en-US" altLang="zh-CN" sz="1335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S: Indoor </a:t>
            </a:r>
            <a:r>
              <a:rPr lang="en-US" altLang="zh-CN" sz="133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Panoramic/Mini Hubble</a:t>
            </a:r>
          </a:p>
        </p:txBody>
      </p:sp>
      <p:grpSp>
        <p:nvGrpSpPr>
          <p:cNvPr id="56" name="组合 55"/>
          <p:cNvGrpSpPr/>
          <p:nvPr/>
        </p:nvGrpSpPr>
        <p:grpSpPr>
          <a:xfrm>
            <a:off x="7562416" y="2074915"/>
            <a:ext cx="156357" cy="1998283"/>
            <a:chOff x="2686859" y="2857598"/>
            <a:chExt cx="90000" cy="1039414"/>
          </a:xfrm>
        </p:grpSpPr>
        <p:cxnSp>
          <p:nvCxnSpPr>
            <p:cNvPr id="57" name="直接连接符 56"/>
            <p:cNvCxnSpPr>
              <a:endCxn id="65" idx="0"/>
            </p:cNvCxnSpPr>
            <p:nvPr/>
          </p:nvCxnSpPr>
          <p:spPr bwMode="auto">
            <a:xfrm>
              <a:off x="2731859" y="2857598"/>
              <a:ext cx="0" cy="94941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5" name="椭圆 64"/>
            <p:cNvSpPr/>
            <p:nvPr/>
          </p:nvSpPr>
          <p:spPr bwMode="auto">
            <a:xfrm>
              <a:off x="2686859" y="3807012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solidFill>
                  <a:srgbClr val="000000"/>
                </a:solidFill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2" name="TextBox 70"/>
          <p:cNvSpPr txBox="1"/>
          <p:nvPr/>
        </p:nvSpPr>
        <p:spPr>
          <a:xfrm>
            <a:off x="11094927" y="4869976"/>
            <a:ext cx="1081729" cy="1168400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9pPr>
          </a:lstStyle>
          <a:p>
            <a:pPr defTabSz="1219200" eaLnBrk="1" hangingPunct="1">
              <a:defRPr/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Lens </a:t>
            </a:r>
            <a:r>
              <a:rPr lang="en-US" altLang="zh-CN" sz="1400" b="1" dirty="0" err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num</a:t>
            </a: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</a:t>
            </a:r>
          </a:p>
          <a:p>
            <a:pPr defTabSz="1219200" eaLnBrk="1" hangingPunct="1">
              <a:defRPr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E3: 3 lens</a:t>
            </a:r>
          </a:p>
          <a:p>
            <a:pPr defTabSz="1219200" eaLnBrk="1" hangingPunct="1">
              <a:defRPr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E4: 4 lens</a:t>
            </a:r>
          </a:p>
          <a:p>
            <a:pPr defTabSz="1219200" eaLnBrk="1" hangingPunct="1">
              <a:defRPr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E9: 9 lens</a:t>
            </a:r>
          </a:p>
        </p:txBody>
      </p:sp>
      <p:cxnSp>
        <p:nvCxnSpPr>
          <p:cNvPr id="3" name="直接连接符 2"/>
          <p:cNvCxnSpPr/>
          <p:nvPr/>
        </p:nvCxnSpPr>
        <p:spPr bwMode="auto">
          <a:xfrm>
            <a:off x="11816614" y="2116269"/>
            <a:ext cx="0" cy="275370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oval"/>
          </a:ln>
          <a:effectLst/>
        </p:spPr>
      </p:cxnSp>
    </p:spTree>
    <p:extLst>
      <p:ext uri="{BB962C8B-B14F-4D97-AF65-F5344CB8AC3E}">
        <p14:creationId xmlns:p14="http://schemas.microsoft.com/office/powerpoint/2010/main" val="331847880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Access Control (Controller) </a:t>
            </a:r>
            <a:endParaRPr lang="zh-CN" altLang="en-US" dirty="0"/>
          </a:p>
        </p:txBody>
      </p:sp>
      <p:sp>
        <p:nvSpPr>
          <p:cNvPr id="82" name="TextBox 69"/>
          <p:cNvSpPr>
            <a:spLocks noChangeArrowheads="1"/>
          </p:cNvSpPr>
          <p:nvPr/>
        </p:nvSpPr>
        <p:spPr bwMode="auto">
          <a:xfrm>
            <a:off x="912285" y="3158173"/>
            <a:ext cx="1207643" cy="715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Brand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DHI: Dahua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  <a:sym typeface="Calibri" pitchFamily="34" charset="0"/>
              </a:rPr>
              <a:t>null: General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  <a:sym typeface="文泉驿微米黑" charset="-122"/>
            </a:endParaRPr>
          </a:p>
        </p:txBody>
      </p:sp>
      <p:sp>
        <p:nvSpPr>
          <p:cNvPr id="84" name="TextBox 72"/>
          <p:cNvSpPr>
            <a:spLocks noChangeArrowheads="1"/>
          </p:cNvSpPr>
          <p:nvPr/>
        </p:nvSpPr>
        <p:spPr bwMode="auto">
          <a:xfrm>
            <a:off x="3891732" y="3196035"/>
            <a:ext cx="1522909" cy="931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Series: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1: 1000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2: 2000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3: 3000</a:t>
            </a:r>
          </a:p>
        </p:txBody>
      </p:sp>
      <p:sp>
        <p:nvSpPr>
          <p:cNvPr id="85" name="TextBox 73"/>
          <p:cNvSpPr>
            <a:spLocks noChangeArrowheads="1"/>
          </p:cNvSpPr>
          <p:nvPr/>
        </p:nvSpPr>
        <p:spPr bwMode="auto">
          <a:xfrm>
            <a:off x="6416724" y="3311558"/>
            <a:ext cx="1355165" cy="931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Door: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01: 1 Door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  <a:sym typeface="Calibri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04: 4 Door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  <a:sym typeface="Calibri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08: 8 Door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  <a:sym typeface="Calibri" pitchFamily="34" charset="0"/>
            </a:endParaRPr>
          </a:p>
        </p:txBody>
      </p:sp>
      <p:sp>
        <p:nvSpPr>
          <p:cNvPr id="86" name="TextBox 69"/>
          <p:cNvSpPr>
            <a:spLocks noChangeArrowheads="1"/>
          </p:cNvSpPr>
          <p:nvPr/>
        </p:nvSpPr>
        <p:spPr bwMode="auto">
          <a:xfrm>
            <a:off x="2377033" y="3205850"/>
            <a:ext cx="740569" cy="500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 Access Control</a:t>
            </a:r>
          </a:p>
        </p:txBody>
      </p:sp>
      <p:sp>
        <p:nvSpPr>
          <p:cNvPr id="87" name="TextBox 76"/>
          <p:cNvSpPr>
            <a:spLocks noChangeArrowheads="1"/>
          </p:cNvSpPr>
          <p:nvPr/>
        </p:nvSpPr>
        <p:spPr bwMode="auto">
          <a:xfrm>
            <a:off x="7419331" y="3315363"/>
            <a:ext cx="1240632" cy="715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Appearance: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B: Plastic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  <a:sym typeface="Calibri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C: Iron-box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  <a:sym typeface="文泉驿微米黑" charset="-122"/>
            </a:endParaRPr>
          </a:p>
        </p:txBody>
      </p:sp>
      <p:sp>
        <p:nvSpPr>
          <p:cNvPr id="89" name="TextBox 78"/>
          <p:cNvSpPr>
            <a:spLocks noChangeArrowheads="1"/>
          </p:cNvSpPr>
          <p:nvPr/>
        </p:nvSpPr>
        <p:spPr bwMode="auto">
          <a:xfrm>
            <a:off x="4947857" y="3172977"/>
            <a:ext cx="1469393" cy="136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Communication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  <a:sym typeface="Calibri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0: None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  <a:sym typeface="Calibri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1: RS485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  <a:sym typeface="Calibri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2: TCP/IP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  <a:sym typeface="Calibri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3: RS485/IP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Calibri" pitchFamily="34" charset="0"/>
              <a:sym typeface="宋体" pitchFamily="2" charset="-122"/>
            </a:endParaRPr>
          </a:p>
        </p:txBody>
      </p:sp>
      <p:sp>
        <p:nvSpPr>
          <p:cNvPr id="90" name="矩形 89"/>
          <p:cNvSpPr/>
          <p:nvPr/>
        </p:nvSpPr>
        <p:spPr bwMode="auto">
          <a:xfrm>
            <a:off x="2446299" y="1743852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354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AS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1" name="矩形 90"/>
          <p:cNvSpPr/>
          <p:nvPr/>
        </p:nvSpPr>
        <p:spPr bwMode="auto">
          <a:xfrm>
            <a:off x="3403553" y="1743852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354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2" name="矩形 91"/>
          <p:cNvSpPr/>
          <p:nvPr/>
        </p:nvSpPr>
        <p:spPr bwMode="auto">
          <a:xfrm>
            <a:off x="997645" y="1743852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354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DHI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93" name="矩形 92"/>
          <p:cNvSpPr/>
          <p:nvPr/>
        </p:nvSpPr>
        <p:spPr bwMode="auto">
          <a:xfrm>
            <a:off x="4405637" y="1743852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354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4" name="矩形 93"/>
          <p:cNvSpPr/>
          <p:nvPr/>
        </p:nvSpPr>
        <p:spPr bwMode="auto">
          <a:xfrm>
            <a:off x="5407721" y="1743852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354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5" name="矩形 94"/>
          <p:cNvSpPr/>
          <p:nvPr/>
        </p:nvSpPr>
        <p:spPr bwMode="auto">
          <a:xfrm>
            <a:off x="6409805" y="1743852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354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04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6" name="矩形 95"/>
          <p:cNvSpPr/>
          <p:nvPr/>
        </p:nvSpPr>
        <p:spPr bwMode="auto">
          <a:xfrm>
            <a:off x="7411889" y="1743852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354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98" name="直接连接符 97"/>
          <p:cNvCxnSpPr/>
          <p:nvPr/>
        </p:nvCxnSpPr>
        <p:spPr bwMode="auto">
          <a:xfrm>
            <a:off x="1817152" y="2026631"/>
            <a:ext cx="45005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0" name="直接连接符 119"/>
          <p:cNvCxnSpPr/>
          <p:nvPr/>
        </p:nvCxnSpPr>
        <p:spPr bwMode="auto">
          <a:xfrm>
            <a:off x="1357645" y="2471154"/>
            <a:ext cx="0" cy="6428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1" name="椭圆 120"/>
          <p:cNvSpPr/>
          <p:nvPr/>
        </p:nvSpPr>
        <p:spPr bwMode="auto">
          <a:xfrm>
            <a:off x="1312645" y="3106694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54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cxnSp>
        <p:nvCxnSpPr>
          <p:cNvPr id="118" name="直接连接符 117"/>
          <p:cNvCxnSpPr/>
          <p:nvPr/>
        </p:nvCxnSpPr>
        <p:spPr bwMode="auto">
          <a:xfrm>
            <a:off x="2826203" y="2463852"/>
            <a:ext cx="0" cy="6428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9" name="椭圆 118"/>
          <p:cNvSpPr/>
          <p:nvPr/>
        </p:nvSpPr>
        <p:spPr bwMode="auto">
          <a:xfrm>
            <a:off x="2781203" y="3106692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54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103" name="椭圆 102"/>
          <p:cNvSpPr/>
          <p:nvPr/>
        </p:nvSpPr>
        <p:spPr bwMode="auto">
          <a:xfrm>
            <a:off x="4249761" y="3106692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54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cxnSp>
        <p:nvCxnSpPr>
          <p:cNvPr id="116" name="直接连接符 115"/>
          <p:cNvCxnSpPr/>
          <p:nvPr/>
        </p:nvCxnSpPr>
        <p:spPr bwMode="auto">
          <a:xfrm>
            <a:off x="5767721" y="2478183"/>
            <a:ext cx="0" cy="6428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7" name="椭圆 116"/>
          <p:cNvSpPr/>
          <p:nvPr/>
        </p:nvSpPr>
        <p:spPr bwMode="auto">
          <a:xfrm>
            <a:off x="5722721" y="3121023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54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cxnSp>
        <p:nvCxnSpPr>
          <p:cNvPr id="114" name="直接连接符 113"/>
          <p:cNvCxnSpPr/>
          <p:nvPr/>
        </p:nvCxnSpPr>
        <p:spPr bwMode="auto">
          <a:xfrm>
            <a:off x="6793927" y="2486482"/>
            <a:ext cx="0" cy="6428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5" name="椭圆 114"/>
          <p:cNvSpPr/>
          <p:nvPr/>
        </p:nvSpPr>
        <p:spPr bwMode="auto">
          <a:xfrm>
            <a:off x="6748927" y="3129322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54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106" name="椭圆 105"/>
          <p:cNvSpPr/>
          <p:nvPr/>
        </p:nvSpPr>
        <p:spPr bwMode="auto">
          <a:xfrm>
            <a:off x="7731309" y="3178460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54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108" name="椭圆 107"/>
          <p:cNvSpPr/>
          <p:nvPr/>
        </p:nvSpPr>
        <p:spPr bwMode="auto">
          <a:xfrm>
            <a:off x="3385663" y="4126499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54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cxnSp>
        <p:nvCxnSpPr>
          <p:cNvPr id="109" name="肘形连接符 108"/>
          <p:cNvCxnSpPr>
            <a:stCxn id="91" idx="2"/>
            <a:endCxn id="108" idx="0"/>
          </p:cNvCxnSpPr>
          <p:nvPr/>
        </p:nvCxnSpPr>
        <p:spPr bwMode="auto">
          <a:xfrm rot="5400000">
            <a:off x="2765787" y="3128733"/>
            <a:ext cx="1662647" cy="332889"/>
          </a:xfrm>
          <a:prstGeom prst="bentConnector3">
            <a:avLst>
              <a:gd name="adj1" fmla="val 18953"/>
            </a:avLst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0" name="肘形连接符 109"/>
          <p:cNvCxnSpPr>
            <a:stCxn id="93" idx="2"/>
          </p:cNvCxnSpPr>
          <p:nvPr/>
        </p:nvCxnSpPr>
        <p:spPr bwMode="auto">
          <a:xfrm rot="5400000">
            <a:off x="4198139" y="2560478"/>
            <a:ext cx="664125" cy="470876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2" name="TextBox 69"/>
          <p:cNvSpPr>
            <a:spLocks noChangeArrowheads="1"/>
          </p:cNvSpPr>
          <p:nvPr/>
        </p:nvSpPr>
        <p:spPr bwMode="auto">
          <a:xfrm>
            <a:off x="2959512" y="4242582"/>
            <a:ext cx="1238137" cy="179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Product Type: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A:Attendance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C: Controller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I: Integrated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R: Reader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M: Module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G: Gate</a:t>
            </a:r>
          </a:p>
        </p:txBody>
      </p:sp>
      <p:cxnSp>
        <p:nvCxnSpPr>
          <p:cNvPr id="7" name="直接连接符 6"/>
          <p:cNvCxnSpPr>
            <a:stCxn id="96" idx="2"/>
            <a:endCxn id="106" idx="4"/>
          </p:cNvCxnSpPr>
          <p:nvPr/>
        </p:nvCxnSpPr>
        <p:spPr bwMode="auto">
          <a:xfrm>
            <a:off x="7771891" y="2463854"/>
            <a:ext cx="4421" cy="80460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9" name="矩形 38"/>
          <p:cNvSpPr/>
          <p:nvPr/>
        </p:nvSpPr>
        <p:spPr bwMode="auto">
          <a:xfrm>
            <a:off x="8621259" y="1770154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354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0" name="TextBox 76"/>
          <p:cNvSpPr>
            <a:spLocks noChangeArrowheads="1"/>
          </p:cNvSpPr>
          <p:nvPr/>
        </p:nvSpPr>
        <p:spPr bwMode="auto">
          <a:xfrm>
            <a:off x="8806193" y="3295177"/>
            <a:ext cx="1781847" cy="1146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Door control mode: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S: One-way(Single)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  <a:sym typeface="Calibri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D: Two-way(Double)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H: Main( Head)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T: Sub (Tail)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  <a:sym typeface="文泉驿微米黑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8187774" y="2130154"/>
            <a:ext cx="3389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>
            <a:extLst>
              <a:ext uri="{FF2B5EF4-FFF2-40B4-BE49-F238E27FC236}">
                <a16:creationId xmlns:a16="http://schemas.microsoft.com/office/drawing/2014/main" id="{29E3FEF0-0067-4E6F-8D34-1A1BAEAF61C9}"/>
              </a:ext>
            </a:extLst>
          </p:cNvPr>
          <p:cNvCxnSpPr/>
          <p:nvPr/>
        </p:nvCxnSpPr>
        <p:spPr bwMode="auto">
          <a:xfrm>
            <a:off x="8996924" y="2488321"/>
            <a:ext cx="0" cy="6428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4" name="椭圆 43">
            <a:extLst>
              <a:ext uri="{FF2B5EF4-FFF2-40B4-BE49-F238E27FC236}">
                <a16:creationId xmlns:a16="http://schemas.microsoft.com/office/drawing/2014/main" id="{53775E58-655D-4C22-BD26-E26025F490AC}"/>
              </a:ext>
            </a:extLst>
          </p:cNvPr>
          <p:cNvSpPr/>
          <p:nvPr/>
        </p:nvSpPr>
        <p:spPr bwMode="auto">
          <a:xfrm>
            <a:off x="8951924" y="3123861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54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40325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Access Control (Reader)  </a:t>
            </a:r>
            <a:endParaRPr lang="zh-CN" altLang="en-US" dirty="0"/>
          </a:p>
        </p:txBody>
      </p:sp>
      <p:sp>
        <p:nvSpPr>
          <p:cNvPr id="41" name="TextBox 69"/>
          <p:cNvSpPr>
            <a:spLocks noChangeArrowheads="1"/>
          </p:cNvSpPr>
          <p:nvPr/>
        </p:nvSpPr>
        <p:spPr bwMode="auto">
          <a:xfrm>
            <a:off x="912285" y="3242877"/>
            <a:ext cx="1207643" cy="62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Brand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DHI: Dahua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  <a:sym typeface="Calibri" pitchFamily="34" charset="0"/>
              </a:rPr>
              <a:t>null: General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  <a:sym typeface="文泉驿微米黑" charset="-122"/>
            </a:endParaRPr>
          </a:p>
        </p:txBody>
      </p:sp>
      <p:sp>
        <p:nvSpPr>
          <p:cNvPr id="42" name="TextBox 70"/>
          <p:cNvSpPr>
            <a:spLocks noChangeArrowheads="1"/>
          </p:cNvSpPr>
          <p:nvPr/>
        </p:nvSpPr>
        <p:spPr bwMode="auto">
          <a:xfrm>
            <a:off x="4138220" y="3310248"/>
            <a:ext cx="797720" cy="62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Series: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  <a:sym typeface="Calibri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1: 1000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2: 2000</a:t>
            </a:r>
          </a:p>
        </p:txBody>
      </p:sp>
      <p:sp>
        <p:nvSpPr>
          <p:cNvPr id="43" name="TextBox 72"/>
          <p:cNvSpPr>
            <a:spLocks noChangeArrowheads="1"/>
          </p:cNvSpPr>
          <p:nvPr/>
        </p:nvSpPr>
        <p:spPr bwMode="auto">
          <a:xfrm>
            <a:off x="4471766" y="4307757"/>
            <a:ext cx="1803556" cy="992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Communication: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  <a:sym typeface="Calibri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0: None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1: RS485&amp;wiegand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2: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Wiegand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3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: RS485</a:t>
            </a:r>
          </a:p>
        </p:txBody>
      </p:sp>
      <p:sp>
        <p:nvSpPr>
          <p:cNvPr id="44" name="TextBox 73"/>
          <p:cNvSpPr>
            <a:spLocks noChangeArrowheads="1"/>
          </p:cNvSpPr>
          <p:nvPr/>
        </p:nvSpPr>
        <p:spPr bwMode="auto">
          <a:xfrm>
            <a:off x="8767750" y="4342774"/>
            <a:ext cx="1576977" cy="992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Appearance: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  <a:sym typeface="Calibri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A: Design 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B: Water-proof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M: Metal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D: Slim(for ASR1)</a:t>
            </a:r>
          </a:p>
        </p:txBody>
      </p:sp>
      <p:sp>
        <p:nvSpPr>
          <p:cNvPr id="51" name="TextBox 69"/>
          <p:cNvSpPr>
            <a:spLocks noChangeArrowheads="1"/>
          </p:cNvSpPr>
          <p:nvPr/>
        </p:nvSpPr>
        <p:spPr bwMode="auto">
          <a:xfrm>
            <a:off x="2629908" y="3242877"/>
            <a:ext cx="740571" cy="438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 Access Control</a:t>
            </a:r>
          </a:p>
        </p:txBody>
      </p:sp>
      <p:sp>
        <p:nvSpPr>
          <p:cNvPr id="53" name="TextBox 76"/>
          <p:cNvSpPr>
            <a:spLocks noChangeArrowheads="1"/>
          </p:cNvSpPr>
          <p:nvPr/>
        </p:nvSpPr>
        <p:spPr bwMode="auto">
          <a:xfrm>
            <a:off x="10122915" y="3265554"/>
            <a:ext cx="1240632" cy="992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Others: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  <a:sym typeface="Calibri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Default: IC</a:t>
            </a:r>
            <a:r>
              <a:rPr kumimoji="0" lang="en-US" altLang="zh-CN" sz="1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 card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  <a:sym typeface="Calibri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D: ID card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  <a:sym typeface="Calibri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B: Bluetooth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ME: IC+ID</a:t>
            </a:r>
          </a:p>
        </p:txBody>
      </p:sp>
      <p:sp>
        <p:nvSpPr>
          <p:cNvPr id="56" name="TextBox 69"/>
          <p:cNvSpPr>
            <a:spLocks noChangeArrowheads="1"/>
          </p:cNvSpPr>
          <p:nvPr/>
        </p:nvSpPr>
        <p:spPr bwMode="auto">
          <a:xfrm>
            <a:off x="3159226" y="4240055"/>
            <a:ext cx="1238137" cy="136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Product Type: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A:Attendance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C: Controller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I: Integrated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R: Reader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M: Module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G: Gate</a:t>
            </a:r>
          </a:p>
        </p:txBody>
      </p:sp>
      <p:sp>
        <p:nvSpPr>
          <p:cNvPr id="58" name="TextBox 78"/>
          <p:cNvSpPr>
            <a:spLocks noChangeArrowheads="1"/>
          </p:cNvSpPr>
          <p:nvPr/>
        </p:nvSpPr>
        <p:spPr bwMode="auto">
          <a:xfrm>
            <a:off x="5939175" y="3287039"/>
            <a:ext cx="1546167" cy="62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Control Type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  <a:sym typeface="宋体" pitchFamily="2" charset="-122"/>
              </a:rPr>
              <a:t>：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  <a:sym typeface="Calibri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0: Card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  <a:sym typeface="Calibri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1: Password&amp; Card</a:t>
            </a:r>
          </a:p>
        </p:txBody>
      </p:sp>
      <p:sp>
        <p:nvSpPr>
          <p:cNvPr id="94" name="矩形 93"/>
          <p:cNvSpPr/>
          <p:nvPr/>
        </p:nvSpPr>
        <p:spPr bwMode="auto">
          <a:xfrm>
            <a:off x="2593902" y="1767408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354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AS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5" name="矩形 94"/>
          <p:cNvSpPr/>
          <p:nvPr/>
        </p:nvSpPr>
        <p:spPr bwMode="auto">
          <a:xfrm>
            <a:off x="3551156" y="1767408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354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7" name="矩形 96"/>
          <p:cNvSpPr/>
          <p:nvPr/>
        </p:nvSpPr>
        <p:spPr bwMode="auto">
          <a:xfrm>
            <a:off x="1145248" y="1767408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354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DHI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98" name="矩形 97"/>
          <p:cNvSpPr/>
          <p:nvPr/>
        </p:nvSpPr>
        <p:spPr bwMode="auto">
          <a:xfrm>
            <a:off x="4553240" y="1767408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354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9" name="矩形 98"/>
          <p:cNvSpPr/>
          <p:nvPr/>
        </p:nvSpPr>
        <p:spPr bwMode="auto">
          <a:xfrm>
            <a:off x="5555324" y="1767408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354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0" name="矩形 99"/>
          <p:cNvSpPr/>
          <p:nvPr/>
        </p:nvSpPr>
        <p:spPr bwMode="auto">
          <a:xfrm>
            <a:off x="6557408" y="1767408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354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1" name="矩形 100"/>
          <p:cNvSpPr/>
          <p:nvPr/>
        </p:nvSpPr>
        <p:spPr bwMode="auto">
          <a:xfrm>
            <a:off x="8741750" y="1767408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354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2" name="矩形 101"/>
          <p:cNvSpPr/>
          <p:nvPr/>
        </p:nvSpPr>
        <p:spPr bwMode="auto">
          <a:xfrm>
            <a:off x="10124711" y="1772418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354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04" name="直接连接符 103"/>
          <p:cNvCxnSpPr/>
          <p:nvPr/>
        </p:nvCxnSpPr>
        <p:spPr bwMode="auto">
          <a:xfrm>
            <a:off x="1964753" y="2050187"/>
            <a:ext cx="45005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5" name="直接连接符 104"/>
          <p:cNvCxnSpPr/>
          <p:nvPr/>
        </p:nvCxnSpPr>
        <p:spPr bwMode="auto">
          <a:xfrm>
            <a:off x="9584571" y="2057306"/>
            <a:ext cx="45005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10" name="组合 109"/>
          <p:cNvGrpSpPr/>
          <p:nvPr/>
        </p:nvGrpSpPr>
        <p:grpSpPr>
          <a:xfrm>
            <a:off x="1460248" y="2494708"/>
            <a:ext cx="90000" cy="725540"/>
            <a:chOff x="2686859" y="2864898"/>
            <a:chExt cx="90000" cy="725540"/>
          </a:xfrm>
        </p:grpSpPr>
        <p:cxnSp>
          <p:nvCxnSpPr>
            <p:cNvPr id="108" name="直接连接符 107"/>
            <p:cNvCxnSpPr/>
            <p:nvPr/>
          </p:nvCxnSpPr>
          <p:spPr bwMode="auto">
            <a:xfrm>
              <a:off x="2731859" y="28648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9" name="椭圆 108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54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111" name="组合 110"/>
          <p:cNvGrpSpPr/>
          <p:nvPr/>
        </p:nvGrpSpPr>
        <p:grpSpPr>
          <a:xfrm>
            <a:off x="2928806" y="2487408"/>
            <a:ext cx="90000" cy="732840"/>
            <a:chOff x="2686859" y="2857598"/>
            <a:chExt cx="90000" cy="732840"/>
          </a:xfrm>
        </p:grpSpPr>
        <p:cxnSp>
          <p:nvCxnSpPr>
            <p:cNvPr id="112" name="直接连接符 111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3" name="椭圆 112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54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121" name="椭圆 120"/>
          <p:cNvSpPr/>
          <p:nvPr/>
        </p:nvSpPr>
        <p:spPr bwMode="auto">
          <a:xfrm>
            <a:off x="4397364" y="3130248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54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124" name="椭圆 123"/>
          <p:cNvSpPr/>
          <p:nvPr/>
        </p:nvSpPr>
        <p:spPr bwMode="auto">
          <a:xfrm>
            <a:off x="5279494" y="4220827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54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grpSp>
        <p:nvGrpSpPr>
          <p:cNvPr id="125" name="组合 124"/>
          <p:cNvGrpSpPr/>
          <p:nvPr/>
        </p:nvGrpSpPr>
        <p:grpSpPr>
          <a:xfrm>
            <a:off x="6896530" y="2491565"/>
            <a:ext cx="90000" cy="732840"/>
            <a:chOff x="2686859" y="2857598"/>
            <a:chExt cx="90000" cy="732840"/>
          </a:xfrm>
        </p:grpSpPr>
        <p:cxnSp>
          <p:nvCxnSpPr>
            <p:cNvPr id="126" name="直接连接符 125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7" name="椭圆 126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54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130" name="椭圆 129"/>
          <p:cNvSpPr/>
          <p:nvPr/>
        </p:nvSpPr>
        <p:spPr bwMode="auto">
          <a:xfrm>
            <a:off x="9400332" y="4265827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54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grpSp>
        <p:nvGrpSpPr>
          <p:cNvPr id="131" name="组合 130"/>
          <p:cNvGrpSpPr/>
          <p:nvPr/>
        </p:nvGrpSpPr>
        <p:grpSpPr>
          <a:xfrm>
            <a:off x="10439711" y="2508691"/>
            <a:ext cx="90000" cy="732840"/>
            <a:chOff x="2686859" y="2857598"/>
            <a:chExt cx="90000" cy="732840"/>
          </a:xfrm>
        </p:grpSpPr>
        <p:cxnSp>
          <p:nvCxnSpPr>
            <p:cNvPr id="132" name="直接连接符 131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3" name="椭圆 132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54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140" name="椭圆 139"/>
          <p:cNvSpPr/>
          <p:nvPr/>
        </p:nvSpPr>
        <p:spPr bwMode="auto">
          <a:xfrm>
            <a:off x="3533266" y="4150055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54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cxnSp>
        <p:nvCxnSpPr>
          <p:cNvPr id="142" name="肘形连接符 141"/>
          <p:cNvCxnSpPr>
            <a:stCxn id="95" idx="2"/>
            <a:endCxn id="140" idx="0"/>
          </p:cNvCxnSpPr>
          <p:nvPr/>
        </p:nvCxnSpPr>
        <p:spPr bwMode="auto">
          <a:xfrm rot="5400000">
            <a:off x="2913388" y="3152286"/>
            <a:ext cx="1662646" cy="332890"/>
          </a:xfrm>
          <a:prstGeom prst="bentConnector3">
            <a:avLst>
              <a:gd name="adj1" fmla="val 18953"/>
            </a:avLst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5" name="肘形连接符 144"/>
          <p:cNvCxnSpPr>
            <a:stCxn id="98" idx="2"/>
          </p:cNvCxnSpPr>
          <p:nvPr/>
        </p:nvCxnSpPr>
        <p:spPr bwMode="auto">
          <a:xfrm rot="5400000">
            <a:off x="4345740" y="2584032"/>
            <a:ext cx="664125" cy="470876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8" name="肘形连接符 147"/>
          <p:cNvCxnSpPr>
            <a:stCxn id="101" idx="2"/>
            <a:endCxn id="130" idx="0"/>
          </p:cNvCxnSpPr>
          <p:nvPr/>
        </p:nvCxnSpPr>
        <p:spPr bwMode="auto">
          <a:xfrm rot="16200000" flipH="1">
            <a:off x="8384332" y="3204826"/>
            <a:ext cx="1778418" cy="343582"/>
          </a:xfrm>
          <a:prstGeom prst="bentConnector3">
            <a:avLst>
              <a:gd name="adj1" fmla="val 19734"/>
            </a:avLst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2" name="肘形连接符 151"/>
          <p:cNvCxnSpPr>
            <a:stCxn id="99" idx="2"/>
            <a:endCxn id="124" idx="0"/>
          </p:cNvCxnSpPr>
          <p:nvPr/>
        </p:nvCxnSpPr>
        <p:spPr bwMode="auto">
          <a:xfrm rot="5400000">
            <a:off x="4753200" y="3058702"/>
            <a:ext cx="1733418" cy="590830"/>
          </a:xfrm>
          <a:prstGeom prst="bentConnector3">
            <a:avLst>
              <a:gd name="adj1" fmla="val 20221"/>
            </a:avLst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5" name="矩形 44"/>
          <p:cNvSpPr/>
          <p:nvPr/>
        </p:nvSpPr>
        <p:spPr bwMode="auto">
          <a:xfrm>
            <a:off x="7553563" y="1767407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354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573621" y="3260070"/>
            <a:ext cx="130041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Control Type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(Biometric):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0: Card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1: Password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2: Fingerprint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7874579" y="2487407"/>
            <a:ext cx="90000" cy="732840"/>
            <a:chOff x="2686859" y="2857598"/>
            <a:chExt cx="90000" cy="732840"/>
          </a:xfrm>
        </p:grpSpPr>
        <p:cxnSp>
          <p:nvCxnSpPr>
            <p:cNvPr id="47" name="直接连接符 46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8" name="椭圆 47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54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607392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Access Control (Module)</a:t>
            </a:r>
            <a:endParaRPr lang="zh-CN" altLang="en-US" dirty="0"/>
          </a:p>
        </p:txBody>
      </p:sp>
      <p:grpSp>
        <p:nvGrpSpPr>
          <p:cNvPr id="3" name="组合 2"/>
          <p:cNvGrpSpPr/>
          <p:nvPr/>
        </p:nvGrpSpPr>
        <p:grpSpPr>
          <a:xfrm>
            <a:off x="912285" y="1819892"/>
            <a:ext cx="10947202" cy="3836830"/>
            <a:chOff x="912285" y="1819892"/>
            <a:chExt cx="10947202" cy="3836830"/>
          </a:xfrm>
        </p:grpSpPr>
        <p:sp>
          <p:nvSpPr>
            <p:cNvPr id="61" name="TextBox 78"/>
            <p:cNvSpPr>
              <a:spLocks noChangeArrowheads="1"/>
            </p:cNvSpPr>
            <p:nvPr/>
          </p:nvSpPr>
          <p:spPr bwMode="auto">
            <a:xfrm>
              <a:off x="7203408" y="3320629"/>
              <a:ext cx="2199210" cy="807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1" rIns="68580" bIns="34291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Control Mode:</a:t>
              </a:r>
              <a:endPara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  <a:sym typeface="Calibri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00: Card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  <a:sym typeface="Calibri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01: </a:t>
              </a:r>
              <a:r>
                <a:rPr kumimoji="0" lang="en-US" altLang="zh-CN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Card+fingerprint</a:t>
              </a: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02: Fingerprint</a:t>
              </a:r>
            </a:p>
          </p:txBody>
        </p:sp>
        <p:sp>
          <p:nvSpPr>
            <p:cNvPr id="72" name="TextBox 69"/>
            <p:cNvSpPr>
              <a:spLocks noChangeArrowheads="1"/>
            </p:cNvSpPr>
            <p:nvPr/>
          </p:nvSpPr>
          <p:spPr bwMode="auto">
            <a:xfrm>
              <a:off x="912285" y="3237143"/>
              <a:ext cx="1699100" cy="623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1" rIns="68580" bIns="34291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Brand</a:t>
              </a: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: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DHI: Dahua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宋体" pitchFamily="2" charset="-122"/>
                  <a:cs typeface="Segoe UI" panose="020B0502040204020203" pitchFamily="34" charset="0"/>
                  <a:sym typeface="Calibri" pitchFamily="34" charset="0"/>
                </a:rPr>
                <a:t>null: General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  <a:sym typeface="文泉驿微米黑" charset="-122"/>
              </a:endParaRPr>
            </a:p>
          </p:txBody>
        </p:sp>
        <p:sp>
          <p:nvSpPr>
            <p:cNvPr id="73" name="TextBox 72"/>
            <p:cNvSpPr>
              <a:spLocks noChangeArrowheads="1"/>
            </p:cNvSpPr>
            <p:nvPr/>
          </p:nvSpPr>
          <p:spPr bwMode="auto">
            <a:xfrm>
              <a:off x="4679089" y="3275004"/>
              <a:ext cx="1156096" cy="2539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1" rIns="68580" bIns="34291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Series code</a:t>
              </a:r>
              <a:endPara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endParaRPr>
            </a:p>
          </p:txBody>
        </p:sp>
        <p:sp>
          <p:nvSpPr>
            <p:cNvPr id="75" name="TextBox 69"/>
            <p:cNvSpPr>
              <a:spLocks noChangeArrowheads="1"/>
            </p:cNvSpPr>
            <p:nvPr/>
          </p:nvSpPr>
          <p:spPr bwMode="auto">
            <a:xfrm>
              <a:off x="2859559" y="3308746"/>
              <a:ext cx="1041949" cy="438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1" rIns="68580" bIns="34291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 Access Control</a:t>
              </a:r>
            </a:p>
          </p:txBody>
        </p:sp>
        <p:sp>
          <p:nvSpPr>
            <p:cNvPr id="78" name="矩形 77"/>
            <p:cNvSpPr/>
            <p:nvPr/>
          </p:nvSpPr>
          <p:spPr bwMode="auto">
            <a:xfrm>
              <a:off x="2804040" y="1822823"/>
              <a:ext cx="818442" cy="72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54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AS</a:t>
              </a:r>
              <a:endPara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9" name="矩形 78"/>
            <p:cNvSpPr/>
            <p:nvPr/>
          </p:nvSpPr>
          <p:spPr bwMode="auto">
            <a:xfrm>
              <a:off x="4047942" y="1822823"/>
              <a:ext cx="786246" cy="72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54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M</a:t>
              </a:r>
              <a:endPara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0" name="矩形 79"/>
            <p:cNvSpPr/>
            <p:nvPr/>
          </p:nvSpPr>
          <p:spPr bwMode="auto">
            <a:xfrm>
              <a:off x="1032383" y="1822823"/>
              <a:ext cx="802500" cy="72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54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DHI</a:t>
              </a:r>
              <a:endPara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  <p:sp>
          <p:nvSpPr>
            <p:cNvPr id="81" name="矩形 80"/>
            <p:cNvSpPr/>
            <p:nvPr/>
          </p:nvSpPr>
          <p:spPr bwMode="auto">
            <a:xfrm>
              <a:off x="5217685" y="1822823"/>
              <a:ext cx="811462" cy="72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54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1</a:t>
              </a:r>
              <a:endPara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2" name="矩形 81"/>
            <p:cNvSpPr/>
            <p:nvPr/>
          </p:nvSpPr>
          <p:spPr bwMode="auto">
            <a:xfrm>
              <a:off x="6295680" y="1819892"/>
              <a:ext cx="840390" cy="72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54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0</a:t>
              </a:r>
              <a:endPara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85" name="直接连接符 84"/>
            <p:cNvCxnSpPr/>
            <p:nvPr/>
          </p:nvCxnSpPr>
          <p:spPr bwMode="auto">
            <a:xfrm>
              <a:off x="1978174" y="2197319"/>
              <a:ext cx="633211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87" name="组合 86"/>
            <p:cNvGrpSpPr/>
            <p:nvPr/>
          </p:nvGrpSpPr>
          <p:grpSpPr>
            <a:xfrm>
              <a:off x="1475578" y="2550123"/>
              <a:ext cx="126625" cy="725540"/>
              <a:chOff x="2686859" y="2864898"/>
              <a:chExt cx="90000" cy="725540"/>
            </a:xfrm>
          </p:grpSpPr>
          <p:cxnSp>
            <p:nvCxnSpPr>
              <p:cNvPr id="102" name="直接连接符 101"/>
              <p:cNvCxnSpPr/>
              <p:nvPr/>
            </p:nvCxnSpPr>
            <p:spPr bwMode="auto">
              <a:xfrm>
                <a:off x="2731859" y="2864898"/>
                <a:ext cx="0" cy="64284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03" name="椭圆 102"/>
              <p:cNvSpPr/>
              <p:nvPr/>
            </p:nvSpPr>
            <p:spPr bwMode="auto">
              <a:xfrm>
                <a:off x="2686859" y="3500438"/>
                <a:ext cx="90000" cy="90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54" rtl="0" eaLnBrk="1" fontAlgn="t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宋体" pitchFamily="2" charset="-122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88" name="组合 87"/>
            <p:cNvGrpSpPr/>
            <p:nvPr/>
          </p:nvGrpSpPr>
          <p:grpSpPr>
            <a:xfrm>
              <a:off x="3181880" y="2542823"/>
              <a:ext cx="126625" cy="732840"/>
              <a:chOff x="2686859" y="2857598"/>
              <a:chExt cx="90000" cy="732840"/>
            </a:xfrm>
          </p:grpSpPr>
          <p:cxnSp>
            <p:nvCxnSpPr>
              <p:cNvPr id="100" name="直接连接符 99"/>
              <p:cNvCxnSpPr/>
              <p:nvPr/>
            </p:nvCxnSpPr>
            <p:spPr bwMode="auto">
              <a:xfrm>
                <a:off x="2731859" y="2857598"/>
                <a:ext cx="0" cy="64284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01" name="椭圆 100"/>
              <p:cNvSpPr/>
              <p:nvPr/>
            </p:nvSpPr>
            <p:spPr bwMode="auto">
              <a:xfrm>
                <a:off x="2686859" y="3500438"/>
                <a:ext cx="90000" cy="90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54" rtl="0" eaLnBrk="1" fontAlgn="t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宋体" pitchFamily="2" charset="-122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89" name="椭圆 88"/>
            <p:cNvSpPr/>
            <p:nvPr/>
          </p:nvSpPr>
          <p:spPr bwMode="auto">
            <a:xfrm>
              <a:off x="5238521" y="3185663"/>
              <a:ext cx="126625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54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  <p:grpSp>
          <p:nvGrpSpPr>
            <p:cNvPr id="90" name="组合 89"/>
            <p:cNvGrpSpPr/>
            <p:nvPr/>
          </p:nvGrpSpPr>
          <p:grpSpPr>
            <a:xfrm>
              <a:off x="6645884" y="2557152"/>
              <a:ext cx="126625" cy="732840"/>
              <a:chOff x="2686859" y="2857598"/>
              <a:chExt cx="90000" cy="732840"/>
            </a:xfrm>
          </p:grpSpPr>
          <p:cxnSp>
            <p:nvCxnSpPr>
              <p:cNvPr id="98" name="直接连接符 97"/>
              <p:cNvCxnSpPr/>
              <p:nvPr/>
            </p:nvCxnSpPr>
            <p:spPr bwMode="auto">
              <a:xfrm>
                <a:off x="2731859" y="2857598"/>
                <a:ext cx="0" cy="64284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99" name="椭圆 98"/>
              <p:cNvSpPr/>
              <p:nvPr/>
            </p:nvSpPr>
            <p:spPr bwMode="auto">
              <a:xfrm>
                <a:off x="2686859" y="3500438"/>
                <a:ext cx="90000" cy="90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54" rtl="0" eaLnBrk="1" fontAlgn="t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宋体" pitchFamily="2" charset="-122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93" name="椭圆 92"/>
            <p:cNvSpPr/>
            <p:nvPr/>
          </p:nvSpPr>
          <p:spPr bwMode="auto">
            <a:xfrm>
              <a:off x="4022773" y="4205468"/>
              <a:ext cx="126625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54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  <p:cxnSp>
          <p:nvCxnSpPr>
            <p:cNvPr id="94" name="肘形连接符 93"/>
            <p:cNvCxnSpPr>
              <a:stCxn id="79" idx="2"/>
              <a:endCxn id="93" idx="0"/>
            </p:cNvCxnSpPr>
            <p:nvPr/>
          </p:nvCxnSpPr>
          <p:spPr bwMode="auto">
            <a:xfrm rot="5400000">
              <a:off x="3488943" y="3139966"/>
              <a:ext cx="1662645" cy="468361"/>
            </a:xfrm>
            <a:prstGeom prst="bentConnector3">
              <a:avLst>
                <a:gd name="adj1" fmla="val 18953"/>
              </a:avLst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5" name="肘形连接符 94"/>
            <p:cNvCxnSpPr>
              <a:stCxn id="81" idx="2"/>
              <a:endCxn id="89" idx="0"/>
            </p:cNvCxnSpPr>
            <p:nvPr/>
          </p:nvCxnSpPr>
          <p:spPr bwMode="auto">
            <a:xfrm rot="5400000">
              <a:off x="5141205" y="2703452"/>
              <a:ext cx="642840" cy="321582"/>
            </a:xfrm>
            <a:prstGeom prst="bentConnector3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4" name="TextBox 69"/>
            <p:cNvSpPr>
              <a:spLocks noChangeArrowheads="1"/>
            </p:cNvSpPr>
            <p:nvPr/>
          </p:nvSpPr>
          <p:spPr bwMode="auto">
            <a:xfrm>
              <a:off x="3707879" y="4294809"/>
              <a:ext cx="1742004" cy="1361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1" rIns="68580" bIns="34291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Product Type: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A:Attendance</a:t>
              </a:r>
              <a:endPara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C: Controller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I: Integrated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R: Reader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M: Module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G: Gate</a:t>
              </a:r>
            </a:p>
          </p:txBody>
        </p:sp>
        <p:sp>
          <p:nvSpPr>
            <p:cNvPr id="30" name="矩形 29"/>
            <p:cNvSpPr/>
            <p:nvPr/>
          </p:nvSpPr>
          <p:spPr bwMode="auto">
            <a:xfrm>
              <a:off x="10275891" y="1837152"/>
              <a:ext cx="808476" cy="72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54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D</a:t>
              </a:r>
              <a:endPara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31" name="直接连接符 30"/>
            <p:cNvCxnSpPr/>
            <p:nvPr/>
          </p:nvCxnSpPr>
          <p:spPr bwMode="auto">
            <a:xfrm>
              <a:off x="9690566" y="2197319"/>
              <a:ext cx="450057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4" name="TextBox 76"/>
            <p:cNvSpPr>
              <a:spLocks noChangeArrowheads="1"/>
            </p:cNvSpPr>
            <p:nvPr/>
          </p:nvSpPr>
          <p:spPr bwMode="auto">
            <a:xfrm>
              <a:off x="10338062" y="3367058"/>
              <a:ext cx="1521425" cy="623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1" rIns="68580" bIns="34291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Card Type:</a:t>
              </a:r>
              <a:endPara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  <a:sym typeface="Calibri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Default: IC card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  <a:sym typeface="Calibri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D: ID card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  <a:sym typeface="Calibri" pitchFamily="34" charset="0"/>
              </a:endParaRPr>
            </a:p>
          </p:txBody>
        </p:sp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0F992B2F-5C24-4666-8AC6-8B0D4E302258}"/>
                </a:ext>
              </a:extLst>
            </p:cNvPr>
            <p:cNvGrpSpPr/>
            <p:nvPr/>
          </p:nvGrpSpPr>
          <p:grpSpPr>
            <a:xfrm>
              <a:off x="10616815" y="2575449"/>
              <a:ext cx="126625" cy="732840"/>
              <a:chOff x="2686859" y="2857598"/>
              <a:chExt cx="90000" cy="732840"/>
            </a:xfrm>
          </p:grpSpPr>
          <p:cxnSp>
            <p:nvCxnSpPr>
              <p:cNvPr id="36" name="直接连接符 35">
                <a:extLst>
                  <a:ext uri="{FF2B5EF4-FFF2-40B4-BE49-F238E27FC236}">
                    <a16:creationId xmlns:a16="http://schemas.microsoft.com/office/drawing/2014/main" id="{BBE4069E-08B2-4123-9CF6-C53FE64E43A5}"/>
                  </a:ext>
                </a:extLst>
              </p:cNvPr>
              <p:cNvCxnSpPr/>
              <p:nvPr/>
            </p:nvCxnSpPr>
            <p:spPr bwMode="auto">
              <a:xfrm>
                <a:off x="2731859" y="2857598"/>
                <a:ext cx="0" cy="64284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37" name="椭圆 36">
                <a:extLst>
                  <a:ext uri="{FF2B5EF4-FFF2-40B4-BE49-F238E27FC236}">
                    <a16:creationId xmlns:a16="http://schemas.microsoft.com/office/drawing/2014/main" id="{86063467-5273-4052-9267-D024185ED47A}"/>
                  </a:ext>
                </a:extLst>
              </p:cNvPr>
              <p:cNvSpPr/>
              <p:nvPr/>
            </p:nvSpPr>
            <p:spPr bwMode="auto">
              <a:xfrm>
                <a:off x="2686859" y="3500438"/>
                <a:ext cx="90000" cy="90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54" rtl="0" eaLnBrk="1" fontAlgn="t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宋体" pitchFamily="2" charset="-122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33" name="矩形 32"/>
            <p:cNvSpPr/>
            <p:nvPr/>
          </p:nvSpPr>
          <p:spPr bwMode="auto">
            <a:xfrm>
              <a:off x="8489846" y="1822823"/>
              <a:ext cx="1013008" cy="72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54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</a:t>
              </a:r>
              <a:endPara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38" name="组合 37"/>
            <p:cNvGrpSpPr/>
            <p:nvPr/>
          </p:nvGrpSpPr>
          <p:grpSpPr>
            <a:xfrm>
              <a:off x="8933037" y="2563039"/>
              <a:ext cx="126625" cy="732840"/>
              <a:chOff x="2686859" y="2857598"/>
              <a:chExt cx="90000" cy="732840"/>
            </a:xfrm>
          </p:grpSpPr>
          <p:cxnSp>
            <p:nvCxnSpPr>
              <p:cNvPr id="39" name="直接连接符 38"/>
              <p:cNvCxnSpPr/>
              <p:nvPr/>
            </p:nvCxnSpPr>
            <p:spPr bwMode="auto">
              <a:xfrm>
                <a:off x="2731859" y="2857598"/>
                <a:ext cx="0" cy="64284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40" name="椭圆 39"/>
              <p:cNvSpPr/>
              <p:nvPr/>
            </p:nvSpPr>
            <p:spPr bwMode="auto">
              <a:xfrm>
                <a:off x="2686859" y="3500438"/>
                <a:ext cx="90000" cy="90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54" rtl="0" eaLnBrk="1" fontAlgn="t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宋体" pitchFamily="2" charset="-122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41" name="TextBox 73"/>
            <p:cNvSpPr>
              <a:spLocks noChangeArrowheads="1"/>
            </p:cNvSpPr>
            <p:nvPr/>
          </p:nvSpPr>
          <p:spPr bwMode="auto">
            <a:xfrm>
              <a:off x="8647170" y="3274120"/>
              <a:ext cx="1259620" cy="2539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1" rIns="68580" bIns="34291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Appearance</a:t>
              </a:r>
              <a:endPara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  <a:sym typeface="Calibri" pitchFamily="34" charset="0"/>
              </a:endParaRPr>
            </a:p>
          </p:txBody>
        </p:sp>
        <p:sp>
          <p:nvSpPr>
            <p:cNvPr id="42" name="矩形 41"/>
            <p:cNvSpPr/>
            <p:nvPr/>
          </p:nvSpPr>
          <p:spPr bwMode="auto">
            <a:xfrm>
              <a:off x="7369266" y="1819892"/>
              <a:ext cx="840390" cy="72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54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1</a:t>
              </a:r>
              <a:endPara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43" name="组合 42"/>
            <p:cNvGrpSpPr/>
            <p:nvPr/>
          </p:nvGrpSpPr>
          <p:grpSpPr>
            <a:xfrm>
              <a:off x="7719470" y="2557152"/>
              <a:ext cx="126625" cy="732840"/>
              <a:chOff x="2686859" y="2857598"/>
              <a:chExt cx="90000" cy="732840"/>
            </a:xfrm>
          </p:grpSpPr>
          <p:cxnSp>
            <p:nvCxnSpPr>
              <p:cNvPr id="44" name="直接连接符 43"/>
              <p:cNvCxnSpPr/>
              <p:nvPr/>
            </p:nvCxnSpPr>
            <p:spPr bwMode="auto">
              <a:xfrm>
                <a:off x="2731859" y="2857598"/>
                <a:ext cx="0" cy="64284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45" name="椭圆 44"/>
              <p:cNvSpPr/>
              <p:nvPr/>
            </p:nvSpPr>
            <p:spPr bwMode="auto">
              <a:xfrm>
                <a:off x="2686859" y="3500438"/>
                <a:ext cx="90000" cy="90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54" rtl="0" eaLnBrk="1" fontAlgn="t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宋体" pitchFamily="2" charset="-122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46" name="TextBox 78"/>
            <p:cNvSpPr>
              <a:spLocks noChangeArrowheads="1"/>
            </p:cNvSpPr>
            <p:nvPr/>
          </p:nvSpPr>
          <p:spPr bwMode="auto">
            <a:xfrm>
              <a:off x="5783641" y="3317698"/>
              <a:ext cx="1533657" cy="438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1" rIns="68580" bIns="34291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Control Mode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(reserved)</a:t>
              </a:r>
              <a:endPara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  <a:sym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939187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Access Control (Attendance)</a:t>
            </a:r>
            <a:endParaRPr lang="zh-CN" altLang="en-US" dirty="0"/>
          </a:p>
        </p:txBody>
      </p:sp>
      <p:grpSp>
        <p:nvGrpSpPr>
          <p:cNvPr id="3" name="组合 2"/>
          <p:cNvGrpSpPr/>
          <p:nvPr/>
        </p:nvGrpSpPr>
        <p:grpSpPr>
          <a:xfrm>
            <a:off x="887964" y="1649351"/>
            <a:ext cx="10694436" cy="4346153"/>
            <a:chOff x="887964" y="1649351"/>
            <a:chExt cx="10694436" cy="4346153"/>
          </a:xfrm>
        </p:grpSpPr>
        <p:sp>
          <p:nvSpPr>
            <p:cNvPr id="57" name="TextBox 69"/>
            <p:cNvSpPr>
              <a:spLocks noChangeArrowheads="1"/>
            </p:cNvSpPr>
            <p:nvPr/>
          </p:nvSpPr>
          <p:spPr bwMode="auto">
            <a:xfrm>
              <a:off x="887964" y="3132037"/>
              <a:ext cx="1122499" cy="623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1" rIns="68580" bIns="34291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Brand</a:t>
              </a: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: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DHI: Dahua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宋体" pitchFamily="2" charset="-122"/>
                  <a:cs typeface="Segoe UI" panose="020B0502040204020203" pitchFamily="34" charset="0"/>
                  <a:sym typeface="Calibri" pitchFamily="34" charset="0"/>
                </a:rPr>
                <a:t>null: General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  <a:sym typeface="文泉驿微米黑" charset="-122"/>
              </a:endParaRPr>
            </a:p>
          </p:txBody>
        </p:sp>
        <p:sp>
          <p:nvSpPr>
            <p:cNvPr id="81" name="TextBox 73"/>
            <p:cNvSpPr>
              <a:spLocks noChangeArrowheads="1"/>
            </p:cNvSpPr>
            <p:nvPr/>
          </p:nvSpPr>
          <p:spPr bwMode="auto">
            <a:xfrm>
              <a:off x="7672156" y="3006279"/>
              <a:ext cx="1259620" cy="2539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1" rIns="68580" bIns="34291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Appearance</a:t>
              </a:r>
              <a:endPara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  <a:sym typeface="Calibri" pitchFamily="34" charset="0"/>
              </a:endParaRPr>
            </a:p>
          </p:txBody>
        </p:sp>
        <p:sp>
          <p:nvSpPr>
            <p:cNvPr id="82" name="TextBox 69"/>
            <p:cNvSpPr>
              <a:spLocks noChangeArrowheads="1"/>
            </p:cNvSpPr>
            <p:nvPr/>
          </p:nvSpPr>
          <p:spPr bwMode="auto">
            <a:xfrm>
              <a:off x="2350485" y="3132037"/>
              <a:ext cx="822360" cy="438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1" rIns="68580" bIns="34291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 Access Control</a:t>
              </a:r>
            </a:p>
          </p:txBody>
        </p:sp>
        <p:sp>
          <p:nvSpPr>
            <p:cNvPr id="83" name="TextBox 76"/>
            <p:cNvSpPr>
              <a:spLocks noChangeArrowheads="1"/>
            </p:cNvSpPr>
            <p:nvPr/>
          </p:nvSpPr>
          <p:spPr bwMode="auto">
            <a:xfrm>
              <a:off x="10293844" y="3199991"/>
              <a:ext cx="1288556" cy="623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1" rIns="68580" bIns="34291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Card Type:</a:t>
              </a:r>
              <a:endPara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  <a:sym typeface="Calibri" pitchFamily="34" charset="0"/>
              </a:endParaRPr>
            </a:p>
            <a:p>
              <a:pPr lvl="0">
                <a:spcBef>
                  <a:spcPct val="0"/>
                </a:spcBef>
                <a:buNone/>
                <a:defRPr/>
              </a:pPr>
              <a:r>
                <a:rPr lang="en-US" altLang="zh-CN" sz="1200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Default: IC card</a:t>
              </a:r>
              <a:endParaRPr lang="zh-CN" altLang="en-US" sz="1200" dirty="0">
                <a:solidFill>
                  <a:srgbClr val="000000"/>
                </a:solidFill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  <a:sym typeface="Calibri" pitchFamily="34" charset="0"/>
              </a:endParaRPr>
            </a:p>
            <a:p>
              <a:pPr lvl="0">
                <a:spcBef>
                  <a:spcPct val="0"/>
                </a:spcBef>
                <a:buNone/>
                <a:defRPr/>
              </a:pPr>
              <a:r>
                <a:rPr lang="en-US" altLang="zh-CN" sz="1200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D: ID card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  <a:sym typeface="Calibri" pitchFamily="34" charset="0"/>
              </a:endParaRPr>
            </a:p>
          </p:txBody>
        </p:sp>
        <p:sp>
          <p:nvSpPr>
            <p:cNvPr id="86" name="矩形 85"/>
            <p:cNvSpPr/>
            <p:nvPr/>
          </p:nvSpPr>
          <p:spPr bwMode="auto">
            <a:xfrm>
              <a:off x="2451021" y="1656569"/>
              <a:ext cx="669237" cy="72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54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AS</a:t>
              </a:r>
              <a:endPara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7" name="矩形 86"/>
            <p:cNvSpPr/>
            <p:nvPr/>
          </p:nvSpPr>
          <p:spPr bwMode="auto">
            <a:xfrm>
              <a:off x="3340785" y="1656569"/>
              <a:ext cx="669237" cy="72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54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</a:t>
              </a:r>
              <a:endPara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8" name="矩形 87"/>
            <p:cNvSpPr/>
            <p:nvPr/>
          </p:nvSpPr>
          <p:spPr bwMode="auto">
            <a:xfrm>
              <a:off x="1104504" y="1656569"/>
              <a:ext cx="669237" cy="72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54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DHI</a:t>
              </a:r>
              <a:endPara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  <p:sp>
          <p:nvSpPr>
            <p:cNvPr id="89" name="矩形 88"/>
            <p:cNvSpPr/>
            <p:nvPr/>
          </p:nvSpPr>
          <p:spPr bwMode="auto">
            <a:xfrm>
              <a:off x="4272217" y="1656569"/>
              <a:ext cx="669237" cy="72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54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3</a:t>
              </a:r>
              <a:endPara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0" name="矩形 89"/>
            <p:cNvSpPr/>
            <p:nvPr/>
          </p:nvSpPr>
          <p:spPr bwMode="auto">
            <a:xfrm>
              <a:off x="5203650" y="1656569"/>
              <a:ext cx="669237" cy="72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54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2</a:t>
              </a:r>
              <a:endPara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2" name="矩形 91"/>
            <p:cNvSpPr/>
            <p:nvPr/>
          </p:nvSpPr>
          <p:spPr bwMode="auto">
            <a:xfrm>
              <a:off x="8024498" y="1656569"/>
              <a:ext cx="669237" cy="72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54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G</a:t>
              </a:r>
              <a:endPara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3" name="矩形 92"/>
            <p:cNvSpPr/>
            <p:nvPr/>
          </p:nvSpPr>
          <p:spPr bwMode="auto">
            <a:xfrm>
              <a:off x="10196094" y="1679198"/>
              <a:ext cx="669237" cy="72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54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D</a:t>
              </a:r>
              <a:endPara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94" name="直接连接符 93"/>
            <p:cNvCxnSpPr/>
            <p:nvPr/>
          </p:nvCxnSpPr>
          <p:spPr bwMode="auto">
            <a:xfrm>
              <a:off x="1866230" y="1939348"/>
              <a:ext cx="41832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5" name="直接连接符 94"/>
            <p:cNvCxnSpPr/>
            <p:nvPr/>
          </p:nvCxnSpPr>
          <p:spPr bwMode="auto">
            <a:xfrm>
              <a:off x="9694036" y="1964086"/>
              <a:ext cx="41832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97" name="组合 96"/>
            <p:cNvGrpSpPr/>
            <p:nvPr/>
          </p:nvGrpSpPr>
          <p:grpSpPr>
            <a:xfrm>
              <a:off x="1397295" y="2383869"/>
              <a:ext cx="83655" cy="725540"/>
              <a:chOff x="2686859" y="2864898"/>
              <a:chExt cx="90000" cy="725540"/>
            </a:xfrm>
          </p:grpSpPr>
          <p:cxnSp>
            <p:nvCxnSpPr>
              <p:cNvPr id="116" name="直接连接符 115"/>
              <p:cNvCxnSpPr/>
              <p:nvPr/>
            </p:nvCxnSpPr>
            <p:spPr bwMode="auto">
              <a:xfrm>
                <a:off x="2731859" y="2864898"/>
                <a:ext cx="0" cy="64284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17" name="椭圆 116"/>
              <p:cNvSpPr/>
              <p:nvPr/>
            </p:nvSpPr>
            <p:spPr bwMode="auto">
              <a:xfrm>
                <a:off x="2686859" y="3500438"/>
                <a:ext cx="90000" cy="90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54" rtl="0" eaLnBrk="1" fontAlgn="t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宋体" pitchFamily="2" charset="-122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98" name="组合 97"/>
            <p:cNvGrpSpPr/>
            <p:nvPr/>
          </p:nvGrpSpPr>
          <p:grpSpPr>
            <a:xfrm>
              <a:off x="2762313" y="2376569"/>
              <a:ext cx="83655" cy="732840"/>
              <a:chOff x="2686859" y="2857598"/>
              <a:chExt cx="90000" cy="732840"/>
            </a:xfrm>
          </p:grpSpPr>
          <p:cxnSp>
            <p:nvCxnSpPr>
              <p:cNvPr id="114" name="直接连接符 113"/>
              <p:cNvCxnSpPr/>
              <p:nvPr/>
            </p:nvCxnSpPr>
            <p:spPr bwMode="auto">
              <a:xfrm>
                <a:off x="2731859" y="2857598"/>
                <a:ext cx="0" cy="64284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15" name="椭圆 114"/>
              <p:cNvSpPr/>
              <p:nvPr/>
            </p:nvSpPr>
            <p:spPr bwMode="auto">
              <a:xfrm>
                <a:off x="2686859" y="3500438"/>
                <a:ext cx="90000" cy="90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54" rtl="0" eaLnBrk="1" fontAlgn="t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宋体" pitchFamily="2" charset="-122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99" name="椭圆 98"/>
            <p:cNvSpPr/>
            <p:nvPr/>
          </p:nvSpPr>
          <p:spPr bwMode="auto">
            <a:xfrm>
              <a:off x="4127331" y="3019409"/>
              <a:ext cx="83655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54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  <p:grpSp>
          <p:nvGrpSpPr>
            <p:cNvPr id="100" name="组合 99"/>
            <p:cNvGrpSpPr/>
            <p:nvPr/>
          </p:nvGrpSpPr>
          <p:grpSpPr>
            <a:xfrm>
              <a:off x="5496441" y="2390899"/>
              <a:ext cx="83655" cy="732840"/>
              <a:chOff x="2686859" y="2857598"/>
              <a:chExt cx="90000" cy="732840"/>
            </a:xfrm>
          </p:grpSpPr>
          <p:cxnSp>
            <p:nvCxnSpPr>
              <p:cNvPr id="112" name="直接连接符 111"/>
              <p:cNvCxnSpPr/>
              <p:nvPr/>
            </p:nvCxnSpPr>
            <p:spPr bwMode="auto">
              <a:xfrm>
                <a:off x="2731859" y="2857598"/>
                <a:ext cx="0" cy="64284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13" name="椭圆 112"/>
              <p:cNvSpPr/>
              <p:nvPr/>
            </p:nvSpPr>
            <p:spPr bwMode="auto">
              <a:xfrm>
                <a:off x="2686859" y="3500438"/>
                <a:ext cx="90000" cy="90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54" rtl="0" eaLnBrk="1" fontAlgn="t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宋体" pitchFamily="2" charset="-122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101" name="组合 100"/>
            <p:cNvGrpSpPr/>
            <p:nvPr/>
          </p:nvGrpSpPr>
          <p:grpSpPr>
            <a:xfrm>
              <a:off x="6450295" y="2399198"/>
              <a:ext cx="83655" cy="732840"/>
              <a:chOff x="2686859" y="2857598"/>
              <a:chExt cx="90000" cy="732840"/>
            </a:xfrm>
          </p:grpSpPr>
          <p:cxnSp>
            <p:nvCxnSpPr>
              <p:cNvPr id="110" name="直接连接符 109"/>
              <p:cNvCxnSpPr/>
              <p:nvPr/>
            </p:nvCxnSpPr>
            <p:spPr bwMode="auto">
              <a:xfrm>
                <a:off x="2731859" y="2857598"/>
                <a:ext cx="0" cy="64284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11" name="椭圆 110"/>
              <p:cNvSpPr/>
              <p:nvPr/>
            </p:nvSpPr>
            <p:spPr bwMode="auto">
              <a:xfrm>
                <a:off x="2686859" y="3500438"/>
                <a:ext cx="90000" cy="90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54" rtl="0" eaLnBrk="1" fontAlgn="t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宋体" pitchFamily="2" charset="-122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102" name="椭圆 101"/>
            <p:cNvSpPr/>
            <p:nvPr/>
          </p:nvSpPr>
          <p:spPr bwMode="auto">
            <a:xfrm>
              <a:off x="8322514" y="2909302"/>
              <a:ext cx="83655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54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  <p:grpSp>
          <p:nvGrpSpPr>
            <p:cNvPr id="103" name="组合 102"/>
            <p:cNvGrpSpPr/>
            <p:nvPr/>
          </p:nvGrpSpPr>
          <p:grpSpPr>
            <a:xfrm>
              <a:off x="10488885" y="2415471"/>
              <a:ext cx="83655" cy="732840"/>
              <a:chOff x="2686859" y="2857598"/>
              <a:chExt cx="90000" cy="732840"/>
            </a:xfrm>
          </p:grpSpPr>
          <p:cxnSp>
            <p:nvCxnSpPr>
              <p:cNvPr id="108" name="直接连接符 107"/>
              <p:cNvCxnSpPr/>
              <p:nvPr/>
            </p:nvCxnSpPr>
            <p:spPr bwMode="auto">
              <a:xfrm>
                <a:off x="2731859" y="2857598"/>
                <a:ext cx="0" cy="64284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09" name="椭圆 108"/>
              <p:cNvSpPr/>
              <p:nvPr/>
            </p:nvSpPr>
            <p:spPr bwMode="auto">
              <a:xfrm>
                <a:off x="2686859" y="3500438"/>
                <a:ext cx="90000" cy="90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54" rtl="0" eaLnBrk="1" fontAlgn="t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宋体" pitchFamily="2" charset="-122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104" name="椭圆 103"/>
            <p:cNvSpPr/>
            <p:nvPr/>
          </p:nvSpPr>
          <p:spPr bwMode="auto">
            <a:xfrm>
              <a:off x="3365981" y="4600975"/>
              <a:ext cx="83655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54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  <p:cxnSp>
          <p:nvCxnSpPr>
            <p:cNvPr id="105" name="肘形连接符 104"/>
            <p:cNvCxnSpPr>
              <a:stCxn id="87" idx="2"/>
              <a:endCxn id="118" idx="0"/>
            </p:cNvCxnSpPr>
            <p:nvPr/>
          </p:nvCxnSpPr>
          <p:spPr bwMode="auto">
            <a:xfrm rot="5400000">
              <a:off x="2413097" y="3371284"/>
              <a:ext cx="2257023" cy="267593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6" name="肘形连接符 105"/>
            <p:cNvCxnSpPr>
              <a:stCxn id="89" idx="2"/>
            </p:cNvCxnSpPr>
            <p:nvPr/>
          </p:nvCxnSpPr>
          <p:spPr bwMode="auto">
            <a:xfrm rot="5400000">
              <a:off x="4055935" y="2489793"/>
              <a:ext cx="664125" cy="437677"/>
            </a:xfrm>
            <a:prstGeom prst="bentConnector3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7" name="肘形连接符 106"/>
            <p:cNvCxnSpPr/>
            <p:nvPr/>
          </p:nvCxnSpPr>
          <p:spPr bwMode="auto">
            <a:xfrm rot="5400000">
              <a:off x="8066802" y="2668885"/>
              <a:ext cx="584632" cy="3"/>
            </a:xfrm>
            <a:prstGeom prst="bentConnector3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8" name="TextBox 69"/>
            <p:cNvSpPr>
              <a:spLocks noChangeArrowheads="1"/>
            </p:cNvSpPr>
            <p:nvPr/>
          </p:nvSpPr>
          <p:spPr bwMode="auto">
            <a:xfrm>
              <a:off x="2782543" y="4633591"/>
              <a:ext cx="1250535" cy="1361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1" rIns="68580" bIns="34291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Product Type: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A:Attendance</a:t>
              </a:r>
              <a:endPara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C: Controller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I: Integrated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R: Reader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M: Module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G: Gate</a:t>
              </a:r>
            </a:p>
          </p:txBody>
        </p:sp>
        <p:sp>
          <p:nvSpPr>
            <p:cNvPr id="119" name="TextBox 72"/>
            <p:cNvSpPr>
              <a:spLocks noChangeArrowheads="1"/>
            </p:cNvSpPr>
            <p:nvPr/>
          </p:nvSpPr>
          <p:spPr bwMode="auto">
            <a:xfrm>
              <a:off x="3777951" y="3131647"/>
              <a:ext cx="1415537" cy="807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1" rIns="68580" bIns="34291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Series:</a:t>
              </a:r>
              <a:endPara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1: 1000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2: 2000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1200" dirty="0">
                  <a:solidFill>
                    <a:srgbClr val="FF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3</a:t>
              </a: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: 3000</a:t>
              </a:r>
            </a:p>
          </p:txBody>
        </p:sp>
        <p:sp>
          <p:nvSpPr>
            <p:cNvPr id="120" name="TextBox 78"/>
            <p:cNvSpPr>
              <a:spLocks noChangeArrowheads="1"/>
            </p:cNvSpPr>
            <p:nvPr/>
          </p:nvSpPr>
          <p:spPr bwMode="auto">
            <a:xfrm>
              <a:off x="4808355" y="3093947"/>
              <a:ext cx="1482230" cy="1361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1" rIns="68580" bIns="34291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Communication</a:t>
              </a:r>
              <a:endPara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  <a:sym typeface="Calibri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0: None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  <a:sym typeface="Calibri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1: RS485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  <a:sym typeface="Calibri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2: TCP/IP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  <a:sym typeface="Calibri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3: RS485</a:t>
              </a:r>
              <a:r>
                <a:rPr kumimoji="0" lang="en-US" altLang="zh-CN" sz="1200" b="0" i="0" u="none" strike="noStrike" kern="120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 or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1200" baseline="0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TCP/</a:t>
              </a: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IP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itchFamily="34" charset="0"/>
                <a:sym typeface="宋体" pitchFamily="2" charset="-122"/>
              </a:endParaRPr>
            </a:p>
          </p:txBody>
        </p:sp>
        <p:sp>
          <p:nvSpPr>
            <p:cNvPr id="121" name="TextBox 78"/>
            <p:cNvSpPr>
              <a:spLocks noChangeArrowheads="1"/>
            </p:cNvSpPr>
            <p:nvPr/>
          </p:nvSpPr>
          <p:spPr bwMode="auto">
            <a:xfrm>
              <a:off x="5910952" y="3344017"/>
              <a:ext cx="1253681" cy="992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1" rIns="68580" bIns="34291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Control Type</a:t>
              </a:r>
              <a:r>
                <a:rPr kumimoji="0" lang="zh-CN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宋体" pitchFamily="2" charset="-122"/>
                  <a:cs typeface="Segoe UI" panose="020B0502040204020203" pitchFamily="34" charset="0"/>
                  <a:sym typeface="宋体" pitchFamily="2" charset="-122"/>
                </a:rPr>
                <a:t>：</a:t>
              </a:r>
              <a:endPara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  <a:sym typeface="Calibri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0: Card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  <a:sym typeface="Calibri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1: Password+ Card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2: Password</a:t>
              </a:r>
            </a:p>
          </p:txBody>
        </p:sp>
        <p:sp>
          <p:nvSpPr>
            <p:cNvPr id="46" name="矩形 45"/>
            <p:cNvSpPr/>
            <p:nvPr/>
          </p:nvSpPr>
          <p:spPr bwMode="auto">
            <a:xfrm>
              <a:off x="6176310" y="1659117"/>
              <a:ext cx="669237" cy="72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54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1</a:t>
              </a:r>
              <a:endPara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7" name="矩形 46"/>
            <p:cNvSpPr/>
            <p:nvPr/>
          </p:nvSpPr>
          <p:spPr bwMode="auto">
            <a:xfrm>
              <a:off x="7103058" y="1656568"/>
              <a:ext cx="669237" cy="72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54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3</a:t>
              </a:r>
              <a:endPara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7178117" y="3329073"/>
              <a:ext cx="2306045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Control Type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(Biometric):</a:t>
              </a:r>
              <a:endPara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1: Password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2: Fingerprint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3: Face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4: </a:t>
              </a:r>
              <a:r>
                <a:rPr kumimoji="0" lang="en-US" altLang="zh-CN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Fingerprint+Face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endParaRPr>
            </a:p>
          </p:txBody>
        </p:sp>
        <p:grpSp>
          <p:nvGrpSpPr>
            <p:cNvPr id="49" name="组合 48"/>
            <p:cNvGrpSpPr/>
            <p:nvPr/>
          </p:nvGrpSpPr>
          <p:grpSpPr>
            <a:xfrm>
              <a:off x="7422357" y="2376238"/>
              <a:ext cx="83655" cy="732840"/>
              <a:chOff x="2686859" y="2857598"/>
              <a:chExt cx="90000" cy="732840"/>
            </a:xfrm>
          </p:grpSpPr>
          <p:cxnSp>
            <p:nvCxnSpPr>
              <p:cNvPr id="50" name="直接连接符 49"/>
              <p:cNvCxnSpPr/>
              <p:nvPr/>
            </p:nvCxnSpPr>
            <p:spPr bwMode="auto">
              <a:xfrm>
                <a:off x="2731859" y="2857598"/>
                <a:ext cx="0" cy="64284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51" name="椭圆 50"/>
              <p:cNvSpPr/>
              <p:nvPr/>
            </p:nvSpPr>
            <p:spPr bwMode="auto">
              <a:xfrm>
                <a:off x="2686859" y="3500438"/>
                <a:ext cx="90000" cy="90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54" rtl="0" eaLnBrk="1" fontAlgn="t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宋体" pitchFamily="2" charset="-122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54" name="TextBox 73"/>
            <p:cNvSpPr>
              <a:spLocks noChangeArrowheads="1"/>
            </p:cNvSpPr>
            <p:nvPr/>
          </p:nvSpPr>
          <p:spPr bwMode="auto">
            <a:xfrm>
              <a:off x="8840650" y="3037073"/>
              <a:ext cx="1259620" cy="438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1" rIns="68580" bIns="34291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宋体" pitchFamily="2" charset="-122"/>
                  <a:cs typeface="Segoe UI" panose="020B0502040204020203" pitchFamily="34" charset="0"/>
                  <a:sym typeface="Calibri" pitchFamily="34" charset="0"/>
                </a:rPr>
                <a:t>Function: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宋体" pitchFamily="2" charset="-122"/>
                  <a:cs typeface="Segoe UI" panose="020B0502040204020203" pitchFamily="34" charset="0"/>
                  <a:sym typeface="Calibri" pitchFamily="34" charset="0"/>
                </a:rPr>
                <a:t>L: Lite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  <a:sym typeface="Calibri" pitchFamily="34" charset="0"/>
              </a:endParaRPr>
            </a:p>
          </p:txBody>
        </p:sp>
        <p:sp>
          <p:nvSpPr>
            <p:cNvPr id="55" name="矩形 54"/>
            <p:cNvSpPr/>
            <p:nvPr/>
          </p:nvSpPr>
          <p:spPr bwMode="auto">
            <a:xfrm>
              <a:off x="8881556" y="1649351"/>
              <a:ext cx="669237" cy="72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54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L</a:t>
              </a:r>
              <a:endPara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8" name="椭圆 57"/>
            <p:cNvSpPr/>
            <p:nvPr/>
          </p:nvSpPr>
          <p:spPr bwMode="auto">
            <a:xfrm>
              <a:off x="9179572" y="2902084"/>
              <a:ext cx="83655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54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  <p:cxnSp>
          <p:nvCxnSpPr>
            <p:cNvPr id="59" name="肘形连接符 58"/>
            <p:cNvCxnSpPr/>
            <p:nvPr/>
          </p:nvCxnSpPr>
          <p:spPr bwMode="auto">
            <a:xfrm rot="5400000">
              <a:off x="8923860" y="2661667"/>
              <a:ext cx="584632" cy="3"/>
            </a:xfrm>
            <a:prstGeom prst="bentConnector3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76463036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Access Control (Turnstile)</a:t>
            </a:r>
            <a:endParaRPr lang="zh-CN" altLang="en-US" dirty="0"/>
          </a:p>
        </p:txBody>
      </p:sp>
      <p:sp>
        <p:nvSpPr>
          <p:cNvPr id="51" name="TextBox 69"/>
          <p:cNvSpPr>
            <a:spLocks noChangeArrowheads="1"/>
          </p:cNvSpPr>
          <p:nvPr/>
        </p:nvSpPr>
        <p:spPr bwMode="auto">
          <a:xfrm>
            <a:off x="985904" y="3309408"/>
            <a:ext cx="1207643" cy="62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Brand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DHI: Dahua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  <a:sym typeface="Calibri" pitchFamily="34" charset="0"/>
              </a:rPr>
              <a:t>null: General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  <a:sym typeface="文泉驿微米黑" charset="-122"/>
            </a:endParaRPr>
          </a:p>
        </p:txBody>
      </p:sp>
      <p:sp>
        <p:nvSpPr>
          <p:cNvPr id="52" name="TextBox 72"/>
          <p:cNvSpPr>
            <a:spLocks noChangeArrowheads="1"/>
          </p:cNvSpPr>
          <p:nvPr/>
        </p:nvSpPr>
        <p:spPr bwMode="auto">
          <a:xfrm>
            <a:off x="3895678" y="3347268"/>
            <a:ext cx="1522909" cy="807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Product :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B: Swing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Y: Flap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G: Tripod</a:t>
            </a:r>
          </a:p>
        </p:txBody>
      </p:sp>
      <p:sp>
        <p:nvSpPr>
          <p:cNvPr id="53" name="TextBox 73"/>
          <p:cNvSpPr>
            <a:spLocks noChangeArrowheads="1"/>
          </p:cNvSpPr>
          <p:nvPr/>
        </p:nvSpPr>
        <p:spPr bwMode="auto">
          <a:xfrm>
            <a:off x="6433993" y="4293879"/>
            <a:ext cx="1262231" cy="807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Card reader: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0: no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  <a:sym typeface="Calibri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1: single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  <a:sym typeface="Calibri" pitchFamily="34" charset="0"/>
              </a:rPr>
              <a:t>2: double</a:t>
            </a:r>
          </a:p>
        </p:txBody>
      </p:sp>
      <p:sp>
        <p:nvSpPr>
          <p:cNvPr id="54" name="TextBox 69"/>
          <p:cNvSpPr>
            <a:spLocks noChangeArrowheads="1"/>
          </p:cNvSpPr>
          <p:nvPr/>
        </p:nvSpPr>
        <p:spPr bwMode="auto">
          <a:xfrm>
            <a:off x="2450651" y="3357084"/>
            <a:ext cx="740569" cy="438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 Access Control</a:t>
            </a:r>
          </a:p>
        </p:txBody>
      </p:sp>
      <p:sp>
        <p:nvSpPr>
          <p:cNvPr id="55" name="TextBox 76"/>
          <p:cNvSpPr>
            <a:spLocks noChangeArrowheads="1"/>
          </p:cNvSpPr>
          <p:nvPr/>
        </p:nvSpPr>
        <p:spPr bwMode="auto">
          <a:xfrm>
            <a:off x="8540628" y="3180735"/>
            <a:ext cx="1240632" cy="253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Appearance</a:t>
            </a:r>
          </a:p>
        </p:txBody>
      </p:sp>
      <p:sp>
        <p:nvSpPr>
          <p:cNvPr id="56" name="TextBox 78"/>
          <p:cNvSpPr>
            <a:spLocks noChangeArrowheads="1"/>
          </p:cNvSpPr>
          <p:nvPr/>
        </p:nvSpPr>
        <p:spPr bwMode="auto">
          <a:xfrm>
            <a:off x="5103386" y="3409820"/>
            <a:ext cx="1695390" cy="136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Series code: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1: Entry-level</a:t>
            </a:r>
          </a:p>
          <a:p>
            <a:pPr lvl="0">
              <a:spcBef>
                <a:spcPct val="0"/>
              </a:spcBef>
              <a:buNone/>
              <a:defRPr/>
            </a:pPr>
            <a:r>
              <a:rPr kumimoji="0" lang="en-US" altLang="zh-CN" sz="12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2: </a:t>
            </a:r>
            <a:r>
              <a:rPr lang="en-US" altLang="zh-CN" sz="1200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Entry-level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5: Professional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6: Professional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8: High-end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</p:txBody>
      </p:sp>
      <p:sp>
        <p:nvSpPr>
          <p:cNvPr id="57" name="矩形 56"/>
          <p:cNvSpPr/>
          <p:nvPr/>
        </p:nvSpPr>
        <p:spPr bwMode="auto">
          <a:xfrm>
            <a:off x="2519919" y="1895088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354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AS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8" name="矩形 57"/>
          <p:cNvSpPr/>
          <p:nvPr/>
        </p:nvSpPr>
        <p:spPr bwMode="auto">
          <a:xfrm>
            <a:off x="3477173" y="1895088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354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9" name="矩形 58"/>
          <p:cNvSpPr/>
          <p:nvPr/>
        </p:nvSpPr>
        <p:spPr bwMode="auto">
          <a:xfrm>
            <a:off x="1071265" y="1895088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354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DHI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60" name="矩形 59"/>
          <p:cNvSpPr/>
          <p:nvPr/>
        </p:nvSpPr>
        <p:spPr bwMode="auto">
          <a:xfrm>
            <a:off x="4479257" y="1895088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354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1" name="矩形 60"/>
          <p:cNvSpPr/>
          <p:nvPr/>
        </p:nvSpPr>
        <p:spPr bwMode="auto">
          <a:xfrm>
            <a:off x="5481341" y="1895088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354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2" name="矩形 61"/>
          <p:cNvSpPr/>
          <p:nvPr/>
        </p:nvSpPr>
        <p:spPr bwMode="auto">
          <a:xfrm>
            <a:off x="6399017" y="1895088"/>
            <a:ext cx="926851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354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3" name="矩形 62"/>
          <p:cNvSpPr/>
          <p:nvPr/>
        </p:nvSpPr>
        <p:spPr bwMode="auto">
          <a:xfrm>
            <a:off x="8658532" y="1895088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354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64" name="直接连接符 63"/>
          <p:cNvCxnSpPr/>
          <p:nvPr/>
        </p:nvCxnSpPr>
        <p:spPr bwMode="auto">
          <a:xfrm>
            <a:off x="1890770" y="2177867"/>
            <a:ext cx="45005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65" name="组合 64"/>
          <p:cNvGrpSpPr/>
          <p:nvPr/>
        </p:nvGrpSpPr>
        <p:grpSpPr>
          <a:xfrm>
            <a:off x="1386265" y="2622388"/>
            <a:ext cx="90000" cy="725540"/>
            <a:chOff x="2686859" y="2864898"/>
            <a:chExt cx="90000" cy="725540"/>
          </a:xfrm>
        </p:grpSpPr>
        <p:cxnSp>
          <p:nvCxnSpPr>
            <p:cNvPr id="80" name="直接连接符 79"/>
            <p:cNvCxnSpPr/>
            <p:nvPr/>
          </p:nvCxnSpPr>
          <p:spPr bwMode="auto">
            <a:xfrm>
              <a:off x="2731859" y="28648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1" name="椭圆 80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54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2854823" y="2615088"/>
            <a:ext cx="90000" cy="732840"/>
            <a:chOff x="2686859" y="2857598"/>
            <a:chExt cx="90000" cy="732840"/>
          </a:xfrm>
        </p:grpSpPr>
        <p:cxnSp>
          <p:nvCxnSpPr>
            <p:cNvPr id="78" name="直接连接符 77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9" name="椭圆 78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54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67" name="椭圆 66"/>
          <p:cNvSpPr/>
          <p:nvPr/>
        </p:nvSpPr>
        <p:spPr bwMode="auto">
          <a:xfrm>
            <a:off x="4323381" y="3257928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54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grpSp>
        <p:nvGrpSpPr>
          <p:cNvPr id="68" name="组合 67"/>
          <p:cNvGrpSpPr/>
          <p:nvPr/>
        </p:nvGrpSpPr>
        <p:grpSpPr>
          <a:xfrm>
            <a:off x="5796341" y="2629418"/>
            <a:ext cx="90000" cy="732840"/>
            <a:chOff x="2686859" y="2857598"/>
            <a:chExt cx="90000" cy="732840"/>
          </a:xfrm>
        </p:grpSpPr>
        <p:cxnSp>
          <p:nvCxnSpPr>
            <p:cNvPr id="76" name="直接连接符 75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7" name="椭圆 76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54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6853564" y="2615086"/>
            <a:ext cx="109578" cy="1649807"/>
            <a:chOff x="2717876" y="2834967"/>
            <a:chExt cx="109578" cy="1649807"/>
          </a:xfrm>
        </p:grpSpPr>
        <p:cxnSp>
          <p:nvCxnSpPr>
            <p:cNvPr id="74" name="直接连接符 73"/>
            <p:cNvCxnSpPr/>
            <p:nvPr/>
          </p:nvCxnSpPr>
          <p:spPr bwMode="auto">
            <a:xfrm>
              <a:off x="2772665" y="2834967"/>
              <a:ext cx="0" cy="158946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5" name="椭圆 74"/>
            <p:cNvSpPr/>
            <p:nvPr/>
          </p:nvSpPr>
          <p:spPr bwMode="auto">
            <a:xfrm>
              <a:off x="2717876" y="4383671"/>
              <a:ext cx="109578" cy="10110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54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70" name="椭圆 69"/>
          <p:cNvSpPr/>
          <p:nvPr/>
        </p:nvSpPr>
        <p:spPr bwMode="auto">
          <a:xfrm>
            <a:off x="8977953" y="3135735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54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71" name="椭圆 70"/>
          <p:cNvSpPr/>
          <p:nvPr/>
        </p:nvSpPr>
        <p:spPr bwMode="auto">
          <a:xfrm>
            <a:off x="3459283" y="4277735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54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cxnSp>
        <p:nvCxnSpPr>
          <p:cNvPr id="72" name="肘形连接符 71"/>
          <p:cNvCxnSpPr>
            <a:stCxn id="58" idx="2"/>
            <a:endCxn id="71" idx="0"/>
          </p:cNvCxnSpPr>
          <p:nvPr/>
        </p:nvCxnSpPr>
        <p:spPr bwMode="auto">
          <a:xfrm rot="5400000">
            <a:off x="2839405" y="3279966"/>
            <a:ext cx="1662646" cy="332890"/>
          </a:xfrm>
          <a:prstGeom prst="bentConnector3">
            <a:avLst>
              <a:gd name="adj1" fmla="val 18953"/>
            </a:avLst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肘形连接符 72"/>
          <p:cNvCxnSpPr>
            <a:stCxn id="60" idx="2"/>
          </p:cNvCxnSpPr>
          <p:nvPr/>
        </p:nvCxnSpPr>
        <p:spPr bwMode="auto">
          <a:xfrm rot="5400000">
            <a:off x="4271757" y="2711712"/>
            <a:ext cx="664125" cy="470876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9" name="TextBox 69"/>
          <p:cNvSpPr>
            <a:spLocks noChangeArrowheads="1"/>
          </p:cNvSpPr>
          <p:nvPr/>
        </p:nvSpPr>
        <p:spPr bwMode="auto">
          <a:xfrm>
            <a:off x="3033129" y="4393818"/>
            <a:ext cx="1238137" cy="136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Type: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A:Attendance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C: Controller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I: Integrated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R: Reader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M: Module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G: Gate</a:t>
            </a:r>
          </a:p>
        </p:txBody>
      </p:sp>
      <p:cxnSp>
        <p:nvCxnSpPr>
          <p:cNvPr id="50" name="直接连接符 49"/>
          <p:cNvCxnSpPr>
            <a:stCxn id="63" idx="2"/>
          </p:cNvCxnSpPr>
          <p:nvPr/>
        </p:nvCxnSpPr>
        <p:spPr bwMode="auto">
          <a:xfrm flipH="1">
            <a:off x="9016330" y="2615088"/>
            <a:ext cx="2202" cy="52527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2" name="矩形 81"/>
          <p:cNvSpPr/>
          <p:nvPr/>
        </p:nvSpPr>
        <p:spPr bwMode="auto">
          <a:xfrm>
            <a:off x="10032002" y="1895088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354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3" name="TextBox 76"/>
          <p:cNvSpPr>
            <a:spLocks noChangeArrowheads="1"/>
          </p:cNvSpPr>
          <p:nvPr/>
        </p:nvSpPr>
        <p:spPr bwMode="auto">
          <a:xfrm>
            <a:off x="10019298" y="3465430"/>
            <a:ext cx="1328050" cy="807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Model: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L: Left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  <a:sym typeface="Calibri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R: Right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  <a:sym typeface="Calibri" pitchFamily="34" charset="0"/>
              </a:rPr>
              <a:t>D: Middle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  <a:sym typeface="文泉驿微米黑" charset="-122"/>
            </a:endParaRPr>
          </a:p>
        </p:txBody>
      </p:sp>
      <p:cxnSp>
        <p:nvCxnSpPr>
          <p:cNvPr id="84" name="直接连接符 83"/>
          <p:cNvCxnSpPr/>
          <p:nvPr/>
        </p:nvCxnSpPr>
        <p:spPr>
          <a:xfrm>
            <a:off x="9453768" y="2281389"/>
            <a:ext cx="3389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接连接符 84"/>
          <p:cNvCxnSpPr/>
          <p:nvPr/>
        </p:nvCxnSpPr>
        <p:spPr bwMode="auto">
          <a:xfrm>
            <a:off x="10474486" y="2615506"/>
            <a:ext cx="4421" cy="80460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2" name="矩形 41"/>
          <p:cNvSpPr/>
          <p:nvPr/>
        </p:nvSpPr>
        <p:spPr bwMode="auto">
          <a:xfrm>
            <a:off x="7565173" y="1887346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354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557355" y="3446411"/>
            <a:ext cx="16136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  <a:sym typeface="Calibri" pitchFamily="34" charset="0"/>
              </a:rPr>
              <a:t>FACE AC installation hole: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0: no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1: single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2: double</a:t>
            </a:r>
          </a:p>
        </p:txBody>
      </p:sp>
      <p:grpSp>
        <p:nvGrpSpPr>
          <p:cNvPr id="44" name="组合 43"/>
          <p:cNvGrpSpPr/>
          <p:nvPr/>
        </p:nvGrpSpPr>
        <p:grpSpPr>
          <a:xfrm>
            <a:off x="7880173" y="2624244"/>
            <a:ext cx="90000" cy="732840"/>
            <a:chOff x="2686859" y="2857598"/>
            <a:chExt cx="90000" cy="732840"/>
          </a:xfrm>
        </p:grpSpPr>
        <p:cxnSp>
          <p:nvCxnSpPr>
            <p:cNvPr id="45" name="直接连接符 44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6" name="椭圆 45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54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86" name="椭圆 85"/>
          <p:cNvSpPr/>
          <p:nvPr/>
        </p:nvSpPr>
        <p:spPr bwMode="auto">
          <a:xfrm>
            <a:off x="10441921" y="3334315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54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771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Alarm (Controller)  </a:t>
            </a:r>
            <a:endParaRPr lang="zh-CN" altLang="en-US" dirty="0"/>
          </a:p>
        </p:txBody>
      </p:sp>
      <p:sp>
        <p:nvSpPr>
          <p:cNvPr id="41" name="TextBox 69"/>
          <p:cNvSpPr>
            <a:spLocks noChangeArrowheads="1"/>
          </p:cNvSpPr>
          <p:nvPr/>
        </p:nvSpPr>
        <p:spPr bwMode="auto">
          <a:xfrm>
            <a:off x="1448602" y="3248286"/>
            <a:ext cx="1812204" cy="39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067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Brand</a:t>
            </a:r>
            <a:r>
              <a:rPr lang="en-US" altLang="zh-CN" sz="1067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067" dirty="0" err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Dahua</a:t>
            </a:r>
            <a:r>
              <a:rPr lang="en-US" altLang="zh-CN" sz="1067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 International</a:t>
            </a:r>
            <a:endParaRPr lang="zh-CN" altLang="en-US" sz="1067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51" name="TextBox 69"/>
          <p:cNvSpPr>
            <a:spLocks noChangeArrowheads="1"/>
          </p:cNvSpPr>
          <p:nvPr/>
        </p:nvSpPr>
        <p:spPr bwMode="auto">
          <a:xfrm>
            <a:off x="3228007" y="3248285"/>
            <a:ext cx="740571" cy="233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067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Alarm</a:t>
            </a:r>
          </a:p>
        </p:txBody>
      </p:sp>
      <p:sp>
        <p:nvSpPr>
          <p:cNvPr id="97" name="矩形 96"/>
          <p:cNvSpPr/>
          <p:nvPr/>
        </p:nvSpPr>
        <p:spPr bwMode="auto">
          <a:xfrm>
            <a:off x="1636767" y="1772816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DHI</a:t>
            </a:r>
            <a:endParaRPr lang="zh-CN" altLang="en-US" sz="2200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cxnSp>
        <p:nvCxnSpPr>
          <p:cNvPr id="104" name="直接连接符 103"/>
          <p:cNvCxnSpPr/>
          <p:nvPr/>
        </p:nvCxnSpPr>
        <p:spPr bwMode="auto">
          <a:xfrm>
            <a:off x="2456273" y="2055595"/>
            <a:ext cx="45005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5" name="直接连接符 104"/>
          <p:cNvCxnSpPr/>
          <p:nvPr/>
        </p:nvCxnSpPr>
        <p:spPr bwMode="auto">
          <a:xfrm>
            <a:off x="8500513" y="2062715"/>
            <a:ext cx="45005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10" name="组合 109"/>
          <p:cNvGrpSpPr/>
          <p:nvPr/>
        </p:nvGrpSpPr>
        <p:grpSpPr>
          <a:xfrm>
            <a:off x="1951767" y="2500117"/>
            <a:ext cx="90000" cy="725540"/>
            <a:chOff x="2686859" y="2864898"/>
            <a:chExt cx="90000" cy="725540"/>
          </a:xfrm>
        </p:grpSpPr>
        <p:cxnSp>
          <p:nvCxnSpPr>
            <p:cNvPr id="108" name="直接连接符 107"/>
            <p:cNvCxnSpPr/>
            <p:nvPr/>
          </p:nvCxnSpPr>
          <p:spPr bwMode="auto">
            <a:xfrm>
              <a:off x="2731859" y="28648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9" name="椭圆 108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3085421" y="1772816"/>
            <a:ext cx="720000" cy="1452840"/>
            <a:chOff x="1734818" y="1329612"/>
            <a:chExt cx="540000" cy="1089630"/>
          </a:xfrm>
        </p:grpSpPr>
        <p:sp>
          <p:nvSpPr>
            <p:cNvPr id="94" name="矩形 93"/>
            <p:cNvSpPr/>
            <p:nvPr/>
          </p:nvSpPr>
          <p:spPr bwMode="auto">
            <a:xfrm>
              <a:off x="1734818" y="1329612"/>
              <a:ext cx="540000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377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AR</a:t>
              </a:r>
              <a:endParaRPr lang="zh-CN" alt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111" name="组合 110"/>
            <p:cNvGrpSpPr/>
            <p:nvPr/>
          </p:nvGrpSpPr>
          <p:grpSpPr>
            <a:xfrm>
              <a:off x="1985996" y="1869612"/>
              <a:ext cx="67500" cy="549630"/>
              <a:chOff x="2686859" y="2857598"/>
              <a:chExt cx="90000" cy="732840"/>
            </a:xfrm>
          </p:grpSpPr>
          <p:cxnSp>
            <p:nvCxnSpPr>
              <p:cNvPr id="112" name="直接连接符 111"/>
              <p:cNvCxnSpPr/>
              <p:nvPr/>
            </p:nvCxnSpPr>
            <p:spPr bwMode="auto">
              <a:xfrm>
                <a:off x="2731859" y="2857598"/>
                <a:ext cx="0" cy="64284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13" name="椭圆 112"/>
              <p:cNvSpPr/>
              <p:nvPr/>
            </p:nvSpPr>
            <p:spPr bwMode="auto">
              <a:xfrm>
                <a:off x="2686859" y="3500438"/>
                <a:ext cx="90000" cy="90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377" fontAlgn="t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00" dirty="0">
                  <a:latin typeface="Segoe UI" panose="020B0502040204020203" pitchFamily="34" charset="0"/>
                  <a:ea typeface="宋体" pitchFamily="2" charset="-122"/>
                  <a:cs typeface="Segoe UI" panose="020B0502040204020203" pitchFamily="34" charset="0"/>
                </a:endParaRPr>
              </a:p>
            </p:txBody>
          </p:sp>
        </p:grpSp>
      </p:grpSp>
      <p:grpSp>
        <p:nvGrpSpPr>
          <p:cNvPr id="11" name="组合 10"/>
          <p:cNvGrpSpPr/>
          <p:nvPr/>
        </p:nvGrpSpPr>
        <p:grpSpPr>
          <a:xfrm>
            <a:off x="6764685" y="1772816"/>
            <a:ext cx="720000" cy="1449723"/>
            <a:chOff x="4707447" y="1329612"/>
            <a:chExt cx="540000" cy="1087292"/>
          </a:xfrm>
        </p:grpSpPr>
        <p:sp>
          <p:nvSpPr>
            <p:cNvPr id="100" name="矩形 99"/>
            <p:cNvSpPr/>
            <p:nvPr/>
          </p:nvSpPr>
          <p:spPr bwMode="auto">
            <a:xfrm>
              <a:off x="4707447" y="1329612"/>
              <a:ext cx="540000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377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08</a:t>
              </a:r>
              <a:endParaRPr lang="zh-CN" alt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125" name="组合 124"/>
            <p:cNvGrpSpPr/>
            <p:nvPr/>
          </p:nvGrpSpPr>
          <p:grpSpPr>
            <a:xfrm>
              <a:off x="4961809" y="1867274"/>
              <a:ext cx="67500" cy="549630"/>
              <a:chOff x="2686859" y="2857598"/>
              <a:chExt cx="90000" cy="732840"/>
            </a:xfrm>
          </p:grpSpPr>
          <p:cxnSp>
            <p:nvCxnSpPr>
              <p:cNvPr id="126" name="直接连接符 125"/>
              <p:cNvCxnSpPr/>
              <p:nvPr/>
            </p:nvCxnSpPr>
            <p:spPr bwMode="auto">
              <a:xfrm>
                <a:off x="2731859" y="2857598"/>
                <a:ext cx="0" cy="64284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27" name="椭圆 126"/>
              <p:cNvSpPr/>
              <p:nvPr/>
            </p:nvSpPr>
            <p:spPr bwMode="auto">
              <a:xfrm>
                <a:off x="2686859" y="3500438"/>
                <a:ext cx="90000" cy="90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377" fontAlgn="t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00" dirty="0">
                  <a:latin typeface="Segoe UI" panose="020B0502040204020203" pitchFamily="34" charset="0"/>
                  <a:ea typeface="宋体" pitchFamily="2" charset="-122"/>
                  <a:cs typeface="Segoe UI" panose="020B0502040204020203" pitchFamily="34" charset="0"/>
                </a:endParaRPr>
              </a:p>
            </p:txBody>
          </p:sp>
        </p:grpSp>
      </p:grpSp>
      <p:grpSp>
        <p:nvGrpSpPr>
          <p:cNvPr id="13" name="组合 12"/>
          <p:cNvGrpSpPr/>
          <p:nvPr/>
        </p:nvGrpSpPr>
        <p:grpSpPr>
          <a:xfrm>
            <a:off x="9040652" y="1777827"/>
            <a:ext cx="720000" cy="1458968"/>
            <a:chOff x="6496231" y="1333370"/>
            <a:chExt cx="540000" cy="1094226"/>
          </a:xfrm>
        </p:grpSpPr>
        <p:sp>
          <p:nvSpPr>
            <p:cNvPr id="102" name="矩形 101"/>
            <p:cNvSpPr/>
            <p:nvPr/>
          </p:nvSpPr>
          <p:spPr bwMode="auto">
            <a:xfrm>
              <a:off x="6496231" y="1333370"/>
              <a:ext cx="540000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377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W</a:t>
              </a:r>
              <a:endParaRPr lang="zh-CN" alt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131" name="组合 130"/>
            <p:cNvGrpSpPr/>
            <p:nvPr/>
          </p:nvGrpSpPr>
          <p:grpSpPr>
            <a:xfrm>
              <a:off x="6732481" y="1877966"/>
              <a:ext cx="67500" cy="549630"/>
              <a:chOff x="2686859" y="2857598"/>
              <a:chExt cx="90000" cy="732840"/>
            </a:xfrm>
          </p:grpSpPr>
          <p:cxnSp>
            <p:nvCxnSpPr>
              <p:cNvPr id="132" name="直接连接符 131"/>
              <p:cNvCxnSpPr/>
              <p:nvPr/>
            </p:nvCxnSpPr>
            <p:spPr bwMode="auto">
              <a:xfrm>
                <a:off x="2731859" y="2857598"/>
                <a:ext cx="0" cy="64284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33" name="椭圆 132"/>
              <p:cNvSpPr/>
              <p:nvPr/>
            </p:nvSpPr>
            <p:spPr bwMode="auto">
              <a:xfrm>
                <a:off x="2686859" y="3500438"/>
                <a:ext cx="90000" cy="90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377" fontAlgn="t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00" dirty="0">
                  <a:latin typeface="Segoe UI" panose="020B0502040204020203" pitchFamily="34" charset="0"/>
                  <a:ea typeface="宋体" pitchFamily="2" charset="-122"/>
                  <a:cs typeface="Segoe UI" panose="020B0502040204020203" pitchFamily="34" charset="0"/>
                </a:endParaRPr>
              </a:p>
            </p:txBody>
          </p:sp>
        </p:grpSp>
      </p:grpSp>
      <p:grpSp>
        <p:nvGrpSpPr>
          <p:cNvPr id="9" name="组合 8"/>
          <p:cNvGrpSpPr/>
          <p:nvPr/>
        </p:nvGrpSpPr>
        <p:grpSpPr>
          <a:xfrm>
            <a:off x="4925053" y="1772816"/>
            <a:ext cx="720000" cy="1463979"/>
            <a:chOff x="3204321" y="1329612"/>
            <a:chExt cx="540000" cy="1097984"/>
          </a:xfrm>
        </p:grpSpPr>
        <p:sp>
          <p:nvSpPr>
            <p:cNvPr id="98" name="矩形 97"/>
            <p:cNvSpPr/>
            <p:nvPr/>
          </p:nvSpPr>
          <p:spPr bwMode="auto">
            <a:xfrm>
              <a:off x="3204321" y="1329612"/>
              <a:ext cx="540000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377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2</a:t>
              </a:r>
              <a:endParaRPr lang="zh-CN" alt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1" name="椭圆 120"/>
            <p:cNvSpPr/>
            <p:nvPr/>
          </p:nvSpPr>
          <p:spPr bwMode="auto">
            <a:xfrm>
              <a:off x="3440571" y="2360096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  <p:cxnSp>
          <p:nvCxnSpPr>
            <p:cNvPr id="145" name="肘形连接符 144"/>
            <p:cNvCxnSpPr>
              <a:stCxn id="98" idx="2"/>
            </p:cNvCxnSpPr>
            <p:nvPr/>
          </p:nvCxnSpPr>
          <p:spPr bwMode="auto">
            <a:xfrm rot="5400000">
              <a:off x="3222321" y="2121611"/>
              <a:ext cx="504000" cy="0"/>
            </a:xfrm>
            <a:prstGeom prst="bentConnector3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2" name="组合 11"/>
          <p:cNvGrpSpPr/>
          <p:nvPr/>
        </p:nvGrpSpPr>
        <p:grpSpPr>
          <a:xfrm>
            <a:off x="7684501" y="1772816"/>
            <a:ext cx="720000" cy="2823437"/>
            <a:chOff x="5459010" y="1329612"/>
            <a:chExt cx="540000" cy="2117578"/>
          </a:xfrm>
        </p:grpSpPr>
        <p:sp>
          <p:nvSpPr>
            <p:cNvPr id="101" name="矩形 100"/>
            <p:cNvSpPr/>
            <p:nvPr/>
          </p:nvSpPr>
          <p:spPr bwMode="auto">
            <a:xfrm>
              <a:off x="5459010" y="1329612"/>
              <a:ext cx="540000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377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C</a:t>
              </a:r>
              <a:endParaRPr lang="zh-CN" alt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0" name="椭圆 129"/>
            <p:cNvSpPr/>
            <p:nvPr/>
          </p:nvSpPr>
          <p:spPr bwMode="auto">
            <a:xfrm>
              <a:off x="5695260" y="3379690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  <p:cxnSp>
          <p:nvCxnSpPr>
            <p:cNvPr id="148" name="肘形连接符 147"/>
            <p:cNvCxnSpPr>
              <a:stCxn id="101" idx="2"/>
            </p:cNvCxnSpPr>
            <p:nvPr/>
          </p:nvCxnSpPr>
          <p:spPr bwMode="auto">
            <a:xfrm rot="5400000">
              <a:off x="4973011" y="2625613"/>
              <a:ext cx="1512000" cy="0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0" name="组合 9"/>
          <p:cNvGrpSpPr/>
          <p:nvPr/>
        </p:nvGrpSpPr>
        <p:grpSpPr>
          <a:xfrm>
            <a:off x="5844869" y="1772817"/>
            <a:ext cx="720000" cy="2797937"/>
            <a:chOff x="3955884" y="1329612"/>
            <a:chExt cx="540000" cy="2098453"/>
          </a:xfrm>
        </p:grpSpPr>
        <p:sp>
          <p:nvSpPr>
            <p:cNvPr id="99" name="矩形 98"/>
            <p:cNvSpPr/>
            <p:nvPr/>
          </p:nvSpPr>
          <p:spPr bwMode="auto">
            <a:xfrm>
              <a:off x="3955884" y="1329612"/>
              <a:ext cx="540000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377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0</a:t>
              </a:r>
              <a:endParaRPr lang="zh-CN" alt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4" name="椭圆 123"/>
            <p:cNvSpPr/>
            <p:nvPr/>
          </p:nvSpPr>
          <p:spPr bwMode="auto">
            <a:xfrm>
              <a:off x="4192134" y="3360565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  <p:cxnSp>
          <p:nvCxnSpPr>
            <p:cNvPr id="152" name="肘形连接符 151"/>
            <p:cNvCxnSpPr/>
            <p:nvPr/>
          </p:nvCxnSpPr>
          <p:spPr bwMode="auto">
            <a:xfrm rot="5400000">
              <a:off x="3469884" y="2614429"/>
              <a:ext cx="1512000" cy="0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5" name="矩形 44"/>
          <p:cNvSpPr/>
          <p:nvPr/>
        </p:nvSpPr>
        <p:spPr>
          <a:xfrm>
            <a:off x="3612049" y="4560069"/>
            <a:ext cx="1469331" cy="1241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altLang="zh-CN" sz="1067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Type:</a:t>
            </a:r>
          </a:p>
          <a:p>
            <a:pPr fontAlgn="t"/>
            <a:r>
              <a:rPr lang="en-US" altLang="zh-CN" sz="1067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</a:t>
            </a:r>
            <a:r>
              <a:rPr lang="zh-CN" altLang="en-US" sz="1067" dirty="0">
                <a:latin typeface="Segoe UI" panose="020B0502040204020203" pitchFamily="34" charset="0"/>
                <a:cs typeface="Segoe UI" panose="020B0502040204020203" pitchFamily="34" charset="0"/>
              </a:rPr>
              <a:t>：</a:t>
            </a:r>
            <a:r>
              <a:rPr lang="en-US" altLang="zh-CN" sz="1067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Alarm Controller</a:t>
            </a:r>
          </a:p>
          <a:p>
            <a:pPr fontAlgn="t"/>
            <a:r>
              <a:rPr lang="en-US" altLang="zh-CN" sz="1067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</a:t>
            </a:r>
            <a:r>
              <a:rPr lang="zh-CN" altLang="en-US" sz="1067" dirty="0">
                <a:latin typeface="Segoe UI" panose="020B0502040204020203" pitchFamily="34" charset="0"/>
                <a:cs typeface="Segoe UI" panose="020B0502040204020203" pitchFamily="34" charset="0"/>
              </a:rPr>
              <a:t>：</a:t>
            </a:r>
            <a:r>
              <a:rPr lang="en-US" altLang="zh-CN" sz="1067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Keypad</a:t>
            </a:r>
            <a:r>
              <a:rPr lang="zh-CN" altLang="en-US" sz="1067" dirty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zh-CN" altLang="en-US" sz="1067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altLang="zh-CN" sz="1067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</a:t>
            </a:r>
            <a:r>
              <a:rPr lang="zh-CN" altLang="en-US" sz="1067" dirty="0">
                <a:latin typeface="Segoe UI" panose="020B0502040204020203" pitchFamily="34" charset="0"/>
                <a:cs typeface="Segoe UI" panose="020B0502040204020203" pitchFamily="34" charset="0"/>
              </a:rPr>
              <a:t>：</a:t>
            </a:r>
            <a:r>
              <a:rPr lang="en-US" altLang="zh-CN" sz="1067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Detector</a:t>
            </a:r>
            <a:r>
              <a:rPr lang="zh-CN" altLang="en-US" sz="1067" dirty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zh-CN" altLang="en-US" sz="1067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altLang="zh-CN" sz="1067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</a:t>
            </a:r>
            <a:r>
              <a:rPr lang="zh-CN" altLang="en-US" sz="1067" dirty="0">
                <a:latin typeface="Segoe UI" panose="020B0502040204020203" pitchFamily="34" charset="0"/>
                <a:cs typeface="Segoe UI" panose="020B0502040204020203" pitchFamily="34" charset="0"/>
              </a:rPr>
              <a:t>：</a:t>
            </a:r>
            <a:r>
              <a:rPr lang="en-US" altLang="zh-CN" sz="1067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Module</a:t>
            </a:r>
          </a:p>
          <a:p>
            <a:pPr fontAlgn="t"/>
            <a:r>
              <a:rPr lang="en-US" altLang="zh-CN" sz="1067" dirty="0">
                <a:latin typeface="Segoe UI" panose="020B0502040204020203" pitchFamily="34" charset="0"/>
                <a:cs typeface="Segoe UI" panose="020B0502040204020203" pitchFamily="34" charset="0"/>
              </a:rPr>
              <a:t>A</a:t>
            </a:r>
            <a:r>
              <a:rPr lang="zh-CN" altLang="en-US" sz="1067" dirty="0">
                <a:latin typeface="Segoe UI" panose="020B0502040204020203" pitchFamily="34" charset="0"/>
                <a:cs typeface="Segoe UI" panose="020B0502040204020203" pitchFamily="34" charset="0"/>
              </a:rPr>
              <a:t>：</a:t>
            </a:r>
            <a:r>
              <a:rPr lang="en-US" altLang="zh-CN" sz="1067" dirty="0">
                <a:latin typeface="Segoe UI" panose="020B0502040204020203" pitchFamily="34" charset="0"/>
                <a:cs typeface="Segoe UI" panose="020B0502040204020203" pitchFamily="34" charset="0"/>
              </a:rPr>
              <a:t>Accessory</a:t>
            </a:r>
            <a:endParaRPr lang="en-US" altLang="zh-CN" sz="1067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fontAlgn="t"/>
            <a:endParaRPr lang="zh-CN" altLang="en-US" sz="1067" dirty="0">
              <a:solidFill>
                <a:srgbClr val="000000"/>
              </a:solidFill>
              <a:latin typeface="Segoe UI" panose="020B0502040204020203" pitchFamily="34" charset="0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4572156" y="3218630"/>
            <a:ext cx="1469984" cy="9133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67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Series:</a:t>
            </a:r>
          </a:p>
          <a:p>
            <a:r>
              <a:rPr lang="en-US" altLang="zh-CN" sz="1067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2=General Panel</a:t>
            </a:r>
          </a:p>
          <a:p>
            <a:r>
              <a:rPr lang="en-US" altLang="zh-CN" sz="1067" dirty="0">
                <a:latin typeface="Segoe UI" panose="020B0502040204020203" pitchFamily="34" charset="0"/>
                <a:cs typeface="Segoe UI" panose="020B0502040204020203" pitchFamily="34" charset="0"/>
              </a:rPr>
              <a:t>3=Professional Panel</a:t>
            </a:r>
            <a:r>
              <a:rPr lang="zh-CN" altLang="en-US" sz="1067" dirty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zh-CN" altLang="en-US" sz="1067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altLang="zh-CN" sz="1067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5=Video Panel</a:t>
            </a:r>
            <a:r>
              <a:rPr lang="zh-CN" altLang="en-US" sz="1067" dirty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zh-CN" altLang="en-US" sz="1067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altLang="zh-CN" sz="1067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9=MBUS Panel</a:t>
            </a:r>
            <a:endParaRPr lang="zh-CN" altLang="en-US" sz="1067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5872987" y="4560069"/>
            <a:ext cx="773727" cy="7491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altLang="zh-CN" sz="1067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Video:</a:t>
            </a:r>
          </a:p>
          <a:p>
            <a:pPr fontAlgn="t"/>
            <a:r>
              <a:rPr lang="en-US" altLang="zh-CN" sz="1067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0=0CH</a:t>
            </a:r>
            <a:r>
              <a:rPr lang="zh-CN" altLang="en-US" sz="1067" dirty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zh-CN" altLang="en-US" sz="1067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altLang="zh-CN" sz="1067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4=4CH</a:t>
            </a:r>
            <a:r>
              <a:rPr lang="zh-CN" altLang="en-US" sz="1067" dirty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zh-CN" altLang="en-US" sz="1067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altLang="zh-CN" sz="1067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8=8CH</a:t>
            </a:r>
            <a:endParaRPr lang="zh-CN" altLang="en-US" sz="1067" dirty="0">
              <a:solidFill>
                <a:srgbClr val="000000"/>
              </a:solidFill>
              <a:latin typeface="Segoe UI" panose="020B0502040204020203" pitchFamily="34" charset="0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6641202" y="3218629"/>
            <a:ext cx="1220081" cy="584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altLang="zh-CN" sz="1067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Onboard Zone:</a:t>
            </a:r>
          </a:p>
          <a:p>
            <a:pPr fontAlgn="t"/>
            <a:r>
              <a:rPr lang="en-US" altLang="zh-CN" sz="1067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08=8</a:t>
            </a:r>
            <a:r>
              <a:rPr lang="zh-CN" altLang="en-US" sz="1067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067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zones</a:t>
            </a:r>
            <a:r>
              <a:rPr lang="zh-CN" altLang="en-US" sz="1067" dirty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zh-CN" altLang="en-US" sz="1067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altLang="zh-CN" sz="1067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16=16 zones</a:t>
            </a:r>
            <a:endParaRPr lang="zh-CN" altLang="en-US" sz="1067" dirty="0">
              <a:solidFill>
                <a:srgbClr val="000000"/>
              </a:solidFill>
              <a:latin typeface="Segoe UI" panose="020B0502040204020203" pitchFamily="34" charset="0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7356466" y="4568188"/>
            <a:ext cx="1397791" cy="9133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67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Case:</a:t>
            </a:r>
          </a:p>
          <a:p>
            <a:r>
              <a:rPr lang="en-US" altLang="zh-CN" sz="1067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A=Plastic&amp; Keypad</a:t>
            </a:r>
            <a:r>
              <a:rPr lang="zh-CN" altLang="en-US" sz="1067" dirty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zh-CN" altLang="en-US" sz="1067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altLang="zh-CN" sz="1067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B=Plastic</a:t>
            </a:r>
            <a:r>
              <a:rPr lang="zh-CN" altLang="en-US" sz="1067" dirty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zh-CN" altLang="en-US" sz="1067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altLang="zh-CN" sz="1067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C=Metal Box</a:t>
            </a:r>
          </a:p>
          <a:p>
            <a:r>
              <a:rPr lang="en-US" altLang="zh-CN" sz="1067" dirty="0">
                <a:latin typeface="Segoe UI" panose="020B0502040204020203" pitchFamily="34" charset="0"/>
                <a:cs typeface="Segoe UI" panose="020B0502040204020203" pitchFamily="34" charset="0"/>
              </a:rPr>
              <a:t>H=Hub</a:t>
            </a:r>
            <a:endParaRPr lang="zh-CN" altLang="en-US" sz="1067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8892637" y="3218629"/>
            <a:ext cx="2136705" cy="9133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sz="1067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Function:</a:t>
            </a:r>
            <a:r>
              <a:rPr lang="en-US" sz="1067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US" sz="1067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067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G：GPRS</a:t>
            </a:r>
          </a:p>
          <a:p>
            <a:pPr fontAlgn="t"/>
            <a:r>
              <a:rPr lang="en-US" sz="1067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F：LTE</a:t>
            </a:r>
          </a:p>
          <a:p>
            <a:pPr fontAlgn="t"/>
            <a:r>
              <a:rPr lang="en-US" sz="1067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</a:t>
            </a:r>
            <a:r>
              <a:rPr lang="zh-CN" altLang="en-US" sz="1067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：</a:t>
            </a:r>
            <a:r>
              <a:rPr lang="en-US" sz="1067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Wireless</a:t>
            </a:r>
          </a:p>
          <a:p>
            <a:pPr fontAlgn="t"/>
            <a:r>
              <a:rPr lang="en-US" sz="1067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W2：</a:t>
            </a:r>
            <a:r>
              <a:rPr lang="en-US" altLang="zh-CN" sz="1067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2rd Generation </a:t>
            </a:r>
            <a:r>
              <a:rPr lang="en-US" sz="1067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Wireless</a:t>
            </a:r>
            <a:endParaRPr lang="en-US" sz="1067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4005237" y="1772817"/>
            <a:ext cx="720000" cy="2792036"/>
            <a:chOff x="2452758" y="1329612"/>
            <a:chExt cx="540000" cy="2094027"/>
          </a:xfrm>
        </p:grpSpPr>
        <p:sp>
          <p:nvSpPr>
            <p:cNvPr id="95" name="矩形 94"/>
            <p:cNvSpPr/>
            <p:nvPr/>
          </p:nvSpPr>
          <p:spPr bwMode="auto">
            <a:xfrm>
              <a:off x="2452758" y="1329612"/>
              <a:ext cx="540000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377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C</a:t>
              </a:r>
              <a:endParaRPr lang="zh-CN" alt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142" name="肘形连接符 141"/>
            <p:cNvCxnSpPr/>
            <p:nvPr/>
          </p:nvCxnSpPr>
          <p:spPr bwMode="auto">
            <a:xfrm rot="16200000" flipH="1">
              <a:off x="1966758" y="2623690"/>
              <a:ext cx="1512000" cy="0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2" name="椭圆 51"/>
            <p:cNvSpPr/>
            <p:nvPr/>
          </p:nvSpPr>
          <p:spPr bwMode="auto">
            <a:xfrm>
              <a:off x="2689008" y="3356139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753283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Alarm (Keypad) </a:t>
            </a:r>
            <a:endParaRPr lang="zh-CN" altLang="en-US" dirty="0"/>
          </a:p>
        </p:txBody>
      </p:sp>
      <p:sp>
        <p:nvSpPr>
          <p:cNvPr id="82" name="TextBox 69"/>
          <p:cNvSpPr>
            <a:spLocks noChangeArrowheads="1"/>
          </p:cNvSpPr>
          <p:nvPr/>
        </p:nvSpPr>
        <p:spPr bwMode="auto">
          <a:xfrm>
            <a:off x="2639616" y="2377700"/>
            <a:ext cx="1722933" cy="500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Brand</a:t>
            </a: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 dirty="0" err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Dahua</a:t>
            </a: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 International</a:t>
            </a:r>
            <a:endParaRPr lang="zh-CN" altLang="en-US" sz="1400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86" name="TextBox 69"/>
          <p:cNvSpPr>
            <a:spLocks noChangeArrowheads="1"/>
          </p:cNvSpPr>
          <p:nvPr/>
        </p:nvSpPr>
        <p:spPr bwMode="auto">
          <a:xfrm>
            <a:off x="4490139" y="2347490"/>
            <a:ext cx="1577611" cy="284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Alarm</a:t>
            </a:r>
          </a:p>
        </p:txBody>
      </p:sp>
      <p:sp>
        <p:nvSpPr>
          <p:cNvPr id="90" name="矩形 89"/>
          <p:cNvSpPr/>
          <p:nvPr/>
        </p:nvSpPr>
        <p:spPr bwMode="auto">
          <a:xfrm>
            <a:off x="4521253" y="1184600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AR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1" name="矩形 90"/>
          <p:cNvSpPr/>
          <p:nvPr/>
        </p:nvSpPr>
        <p:spPr bwMode="auto">
          <a:xfrm>
            <a:off x="5478508" y="1184600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2" name="矩形 91"/>
          <p:cNvSpPr/>
          <p:nvPr/>
        </p:nvSpPr>
        <p:spPr bwMode="auto">
          <a:xfrm>
            <a:off x="3072600" y="1184600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DHI</a:t>
            </a:r>
            <a:endParaRPr lang="zh-CN" altLang="en-US" sz="2200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93" name="矩形 92"/>
          <p:cNvSpPr/>
          <p:nvPr/>
        </p:nvSpPr>
        <p:spPr bwMode="auto">
          <a:xfrm>
            <a:off x="6480592" y="1184600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10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4" name="矩形 93"/>
          <p:cNvSpPr/>
          <p:nvPr/>
        </p:nvSpPr>
        <p:spPr bwMode="auto">
          <a:xfrm>
            <a:off x="7482676" y="1184600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5" name="矩形 94"/>
          <p:cNvSpPr/>
          <p:nvPr/>
        </p:nvSpPr>
        <p:spPr bwMode="auto">
          <a:xfrm>
            <a:off x="8484760" y="1184600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98" name="直接连接符 97"/>
          <p:cNvCxnSpPr/>
          <p:nvPr/>
        </p:nvCxnSpPr>
        <p:spPr bwMode="auto">
          <a:xfrm>
            <a:off x="3892106" y="1467379"/>
            <a:ext cx="45005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8" name="矩形 37"/>
          <p:cNvSpPr/>
          <p:nvPr/>
        </p:nvSpPr>
        <p:spPr>
          <a:xfrm>
            <a:off x="5166643" y="2523631"/>
            <a:ext cx="185871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altLang="zh-CN" sz="1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Type:</a:t>
            </a:r>
          </a:p>
          <a:p>
            <a:pPr fontAlgn="t"/>
            <a:r>
              <a:rPr lang="en-US" altLang="zh-CN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</a:t>
            </a:r>
            <a:r>
              <a:rPr lang="zh-CN" alt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：</a:t>
            </a:r>
            <a:r>
              <a:rPr lang="en-US" altLang="zh-CN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Alarm Controller</a:t>
            </a:r>
          </a:p>
          <a:p>
            <a:pPr fontAlgn="t"/>
            <a:r>
              <a:rPr lang="en-US" altLang="zh-CN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</a:t>
            </a:r>
            <a:r>
              <a:rPr lang="zh-CN" alt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：</a:t>
            </a:r>
            <a:r>
              <a:rPr lang="en-US" altLang="zh-CN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Keypad</a:t>
            </a:r>
            <a:r>
              <a:rPr lang="zh-CN" alt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zh-CN" altLang="en-US" sz="14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altLang="zh-CN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</a:t>
            </a:r>
            <a:r>
              <a:rPr lang="zh-CN" alt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：</a:t>
            </a:r>
            <a:r>
              <a:rPr lang="en-US" altLang="zh-CN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Detector</a:t>
            </a:r>
            <a:r>
              <a:rPr lang="zh-CN" alt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zh-CN" altLang="en-US" sz="14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altLang="zh-CN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</a:t>
            </a:r>
            <a:r>
              <a:rPr lang="zh-CN" alt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：</a:t>
            </a:r>
            <a:r>
              <a:rPr lang="en-US" altLang="zh-CN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Module</a:t>
            </a:r>
            <a:endParaRPr lang="zh-CN" altLang="en-US" sz="1400" dirty="0">
              <a:solidFill>
                <a:srgbClr val="000000"/>
              </a:solidFill>
              <a:latin typeface="Segoe UI" panose="020B0502040204020203" pitchFamily="34" charset="0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6674235" y="2348104"/>
            <a:ext cx="14776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Series:</a:t>
            </a:r>
          </a:p>
          <a:p>
            <a:pPr fontAlgn="t"/>
            <a:r>
              <a:rPr lang="en-US" altLang="zh-CN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10=series</a:t>
            </a:r>
            <a:endParaRPr lang="zh-CN" altLang="en-US" sz="1400" dirty="0">
              <a:solidFill>
                <a:srgbClr val="000000"/>
              </a:solidFill>
              <a:latin typeface="Segoe UI" panose="020B0502040204020203" pitchFamily="34" charset="0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7545665" y="2348105"/>
            <a:ext cx="186362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altLang="zh-CN" sz="1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Display:</a:t>
            </a:r>
          </a:p>
          <a:p>
            <a:pPr fontAlgn="t"/>
            <a:r>
              <a:rPr lang="en-US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C=LCD</a:t>
            </a:r>
            <a:br>
              <a:rPr lang="en-US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E=LED</a:t>
            </a:r>
            <a:br>
              <a:rPr lang="en-US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T=touch screen</a:t>
            </a:r>
            <a:endParaRPr lang="en-US" sz="14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8629513" y="2348105"/>
            <a:ext cx="145165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sz="1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Function:</a:t>
            </a:r>
            <a:r>
              <a:rPr lang="en-US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US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W=Wireless</a:t>
            </a:r>
            <a:br>
              <a:rPr lang="en-US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endParaRPr lang="en-US" sz="14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FEEBA5BE-C450-4693-870A-8D0B27CD8621}"/>
              </a:ext>
            </a:extLst>
          </p:cNvPr>
          <p:cNvGrpSpPr/>
          <p:nvPr/>
        </p:nvGrpSpPr>
        <p:grpSpPr>
          <a:xfrm>
            <a:off x="4828952" y="1891633"/>
            <a:ext cx="90000" cy="439347"/>
            <a:chOff x="4345131" y="1627369"/>
            <a:chExt cx="67500" cy="329510"/>
          </a:xfrm>
        </p:grpSpPr>
        <p:sp>
          <p:nvSpPr>
            <p:cNvPr id="103" name="椭圆 102"/>
            <p:cNvSpPr/>
            <p:nvPr/>
          </p:nvSpPr>
          <p:spPr bwMode="auto">
            <a:xfrm>
              <a:off x="4345131" y="1889379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  <p:cxnSp>
          <p:nvCxnSpPr>
            <p:cNvPr id="34" name="直接连接符 33">
              <a:extLst>
                <a:ext uri="{FF2B5EF4-FFF2-40B4-BE49-F238E27FC236}">
                  <a16:creationId xmlns:a16="http://schemas.microsoft.com/office/drawing/2014/main" id="{277D9687-121B-4C70-A4B8-A3004A98964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383614" y="1627369"/>
              <a:ext cx="0" cy="28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60C54BA3-2D38-437C-B2F4-BB6DFE092A19}"/>
              </a:ext>
            </a:extLst>
          </p:cNvPr>
          <p:cNvGrpSpPr/>
          <p:nvPr/>
        </p:nvGrpSpPr>
        <p:grpSpPr>
          <a:xfrm>
            <a:off x="6799265" y="1893760"/>
            <a:ext cx="90000" cy="439347"/>
            <a:chOff x="4345131" y="1627369"/>
            <a:chExt cx="67500" cy="329510"/>
          </a:xfrm>
        </p:grpSpPr>
        <p:sp>
          <p:nvSpPr>
            <p:cNvPr id="41" name="椭圆 40">
              <a:extLst>
                <a:ext uri="{FF2B5EF4-FFF2-40B4-BE49-F238E27FC236}">
                  <a16:creationId xmlns:a16="http://schemas.microsoft.com/office/drawing/2014/main" id="{6EC1344D-760F-4B72-96E9-625F50CD8BA5}"/>
                </a:ext>
              </a:extLst>
            </p:cNvPr>
            <p:cNvSpPr/>
            <p:nvPr/>
          </p:nvSpPr>
          <p:spPr bwMode="auto">
            <a:xfrm>
              <a:off x="4345131" y="1889379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  <p:cxnSp>
          <p:nvCxnSpPr>
            <p:cNvPr id="42" name="直接连接符 41">
              <a:extLst>
                <a:ext uri="{FF2B5EF4-FFF2-40B4-BE49-F238E27FC236}">
                  <a16:creationId xmlns:a16="http://schemas.microsoft.com/office/drawing/2014/main" id="{01943254-C9F6-47EE-8694-22CD71C9D33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383614" y="1627369"/>
              <a:ext cx="0" cy="28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236AFF13-1F61-4747-9C49-FDCB8D2E3B6A}"/>
              </a:ext>
            </a:extLst>
          </p:cNvPr>
          <p:cNvGrpSpPr/>
          <p:nvPr/>
        </p:nvGrpSpPr>
        <p:grpSpPr>
          <a:xfrm>
            <a:off x="7824008" y="1876927"/>
            <a:ext cx="90000" cy="439347"/>
            <a:chOff x="4345131" y="1627369"/>
            <a:chExt cx="67500" cy="329510"/>
          </a:xfrm>
        </p:grpSpPr>
        <p:sp>
          <p:nvSpPr>
            <p:cNvPr id="45" name="椭圆 44">
              <a:extLst>
                <a:ext uri="{FF2B5EF4-FFF2-40B4-BE49-F238E27FC236}">
                  <a16:creationId xmlns:a16="http://schemas.microsoft.com/office/drawing/2014/main" id="{CEB962BC-D8A6-4FB4-9239-3EC40239CF97}"/>
                </a:ext>
              </a:extLst>
            </p:cNvPr>
            <p:cNvSpPr/>
            <p:nvPr/>
          </p:nvSpPr>
          <p:spPr bwMode="auto">
            <a:xfrm>
              <a:off x="4345131" y="1889379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  <p:cxnSp>
          <p:nvCxnSpPr>
            <p:cNvPr id="46" name="直接连接符 45">
              <a:extLst>
                <a:ext uri="{FF2B5EF4-FFF2-40B4-BE49-F238E27FC236}">
                  <a16:creationId xmlns:a16="http://schemas.microsoft.com/office/drawing/2014/main" id="{6DC81B0D-D5FE-4D67-896A-BD14B82504F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383614" y="1627369"/>
              <a:ext cx="0" cy="28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8" name="椭圆 47">
            <a:extLst>
              <a:ext uri="{FF2B5EF4-FFF2-40B4-BE49-F238E27FC236}">
                <a16:creationId xmlns:a16="http://schemas.microsoft.com/office/drawing/2014/main" id="{7199B6D7-C0BF-45F9-9466-1E119446443D}"/>
              </a:ext>
            </a:extLst>
          </p:cNvPr>
          <p:cNvSpPr/>
          <p:nvPr/>
        </p:nvSpPr>
        <p:spPr bwMode="auto">
          <a:xfrm>
            <a:off x="3390463" y="2226273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7" fontAlgn="t">
              <a:spcBef>
                <a:spcPct val="0"/>
              </a:spcBef>
              <a:spcAft>
                <a:spcPct val="0"/>
              </a:spcAft>
            </a:pPr>
            <a:endParaRPr lang="zh-CN" altLang="en-US" sz="1000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cxnSp>
        <p:nvCxnSpPr>
          <p:cNvPr id="49" name="直接连接符 48">
            <a:extLst>
              <a:ext uri="{FF2B5EF4-FFF2-40B4-BE49-F238E27FC236}">
                <a16:creationId xmlns:a16="http://schemas.microsoft.com/office/drawing/2014/main" id="{DC805814-E5ED-487D-82D4-30B180011798}"/>
              </a:ext>
            </a:extLst>
          </p:cNvPr>
          <p:cNvCxnSpPr>
            <a:cxnSpLocks/>
          </p:cNvCxnSpPr>
          <p:nvPr/>
        </p:nvCxnSpPr>
        <p:spPr bwMode="auto">
          <a:xfrm>
            <a:off x="3432600" y="1876927"/>
            <a:ext cx="0" cy="38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4666BF86-7B6D-46D2-A8A8-704C0F752181}"/>
              </a:ext>
            </a:extLst>
          </p:cNvPr>
          <p:cNvGrpSpPr/>
          <p:nvPr/>
        </p:nvGrpSpPr>
        <p:grpSpPr>
          <a:xfrm>
            <a:off x="8843133" y="1876927"/>
            <a:ext cx="90000" cy="439347"/>
            <a:chOff x="4345131" y="1627369"/>
            <a:chExt cx="67500" cy="329510"/>
          </a:xfrm>
        </p:grpSpPr>
        <p:sp>
          <p:nvSpPr>
            <p:cNvPr id="51" name="椭圆 50">
              <a:extLst>
                <a:ext uri="{FF2B5EF4-FFF2-40B4-BE49-F238E27FC236}">
                  <a16:creationId xmlns:a16="http://schemas.microsoft.com/office/drawing/2014/main" id="{94F3740B-A1A4-46F7-AA8D-ADD9C5A08EBF}"/>
                </a:ext>
              </a:extLst>
            </p:cNvPr>
            <p:cNvSpPr/>
            <p:nvPr/>
          </p:nvSpPr>
          <p:spPr bwMode="auto">
            <a:xfrm>
              <a:off x="4345131" y="1889379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  <p:cxnSp>
          <p:nvCxnSpPr>
            <p:cNvPr id="52" name="直接连接符 51">
              <a:extLst>
                <a:ext uri="{FF2B5EF4-FFF2-40B4-BE49-F238E27FC236}">
                  <a16:creationId xmlns:a16="http://schemas.microsoft.com/office/drawing/2014/main" id="{11079C9F-D51F-4AE0-955F-6FFFEFAC8F0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383614" y="1627369"/>
              <a:ext cx="0" cy="28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56" name="直接连接符 55">
            <a:extLst>
              <a:ext uri="{FF2B5EF4-FFF2-40B4-BE49-F238E27FC236}">
                <a16:creationId xmlns:a16="http://schemas.microsoft.com/office/drawing/2014/main" id="{A4427CB8-EB22-4084-9DF5-F989DEBA0630}"/>
              </a:ext>
            </a:extLst>
          </p:cNvPr>
          <p:cNvCxnSpPr/>
          <p:nvPr/>
        </p:nvCxnSpPr>
        <p:spPr bwMode="auto">
          <a:xfrm>
            <a:off x="5870140" y="1904853"/>
            <a:ext cx="0" cy="6428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7" name="椭圆 56">
            <a:extLst>
              <a:ext uri="{FF2B5EF4-FFF2-40B4-BE49-F238E27FC236}">
                <a16:creationId xmlns:a16="http://schemas.microsoft.com/office/drawing/2014/main" id="{62229D63-099F-439B-966B-021116EB8C6A}"/>
              </a:ext>
            </a:extLst>
          </p:cNvPr>
          <p:cNvSpPr/>
          <p:nvPr/>
        </p:nvSpPr>
        <p:spPr bwMode="auto">
          <a:xfrm>
            <a:off x="5813979" y="2497711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7" fontAlgn="t">
              <a:spcBef>
                <a:spcPct val="0"/>
              </a:spcBef>
              <a:spcAft>
                <a:spcPct val="0"/>
              </a:spcAft>
            </a:pPr>
            <a:endParaRPr lang="zh-CN" altLang="en-US" sz="1000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89" name="TextBox 69">
            <a:extLst>
              <a:ext uri="{FF2B5EF4-FFF2-40B4-BE49-F238E27FC236}">
                <a16:creationId xmlns:a16="http://schemas.microsoft.com/office/drawing/2014/main" id="{10A229C4-38CB-4395-9953-FEF74113B0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2865" y="5503080"/>
            <a:ext cx="1565507" cy="284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Alarm</a:t>
            </a:r>
          </a:p>
        </p:txBody>
      </p:sp>
      <p:sp>
        <p:nvSpPr>
          <p:cNvPr id="96" name="矩形 95">
            <a:extLst>
              <a:ext uri="{FF2B5EF4-FFF2-40B4-BE49-F238E27FC236}">
                <a16:creationId xmlns:a16="http://schemas.microsoft.com/office/drawing/2014/main" id="{906C167E-055D-4817-AB75-A7F1529774A3}"/>
              </a:ext>
            </a:extLst>
          </p:cNvPr>
          <p:cNvSpPr/>
          <p:nvPr/>
        </p:nvSpPr>
        <p:spPr bwMode="auto">
          <a:xfrm>
            <a:off x="4992866" y="4319357"/>
            <a:ext cx="80847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AR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7" name="矩形 96">
            <a:extLst>
              <a:ext uri="{FF2B5EF4-FFF2-40B4-BE49-F238E27FC236}">
                <a16:creationId xmlns:a16="http://schemas.microsoft.com/office/drawing/2014/main" id="{B5AFA9FB-BBA9-439C-8573-F8AC852D0537}"/>
              </a:ext>
            </a:extLst>
          </p:cNvPr>
          <p:cNvSpPr/>
          <p:nvPr/>
        </p:nvSpPr>
        <p:spPr bwMode="auto">
          <a:xfrm>
            <a:off x="6067750" y="4319357"/>
            <a:ext cx="80847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9" name="矩形 98">
            <a:extLst>
              <a:ext uri="{FF2B5EF4-FFF2-40B4-BE49-F238E27FC236}">
                <a16:creationId xmlns:a16="http://schemas.microsoft.com/office/drawing/2014/main" id="{C800AB6F-A118-4608-840D-D078A9E305E7}"/>
              </a:ext>
            </a:extLst>
          </p:cNvPr>
          <p:cNvSpPr/>
          <p:nvPr/>
        </p:nvSpPr>
        <p:spPr bwMode="auto">
          <a:xfrm>
            <a:off x="3366198" y="4319357"/>
            <a:ext cx="80847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DHI</a:t>
            </a:r>
            <a:endParaRPr lang="zh-CN" altLang="en-US" sz="2200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100" name="矩形 99">
            <a:extLst>
              <a:ext uri="{FF2B5EF4-FFF2-40B4-BE49-F238E27FC236}">
                <a16:creationId xmlns:a16="http://schemas.microsoft.com/office/drawing/2014/main" id="{05EB4560-3D03-471C-B0DF-053CD2D402AA}"/>
              </a:ext>
            </a:extLst>
          </p:cNvPr>
          <p:cNvSpPr/>
          <p:nvPr/>
        </p:nvSpPr>
        <p:spPr bwMode="auto">
          <a:xfrm>
            <a:off x="7192973" y="4319357"/>
            <a:ext cx="80847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6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4" name="矩形 103">
            <a:extLst>
              <a:ext uri="{FF2B5EF4-FFF2-40B4-BE49-F238E27FC236}">
                <a16:creationId xmlns:a16="http://schemas.microsoft.com/office/drawing/2014/main" id="{A64FAB03-108D-45D0-A39B-FC16022BF124}"/>
              </a:ext>
            </a:extLst>
          </p:cNvPr>
          <p:cNvSpPr/>
          <p:nvPr/>
        </p:nvSpPr>
        <p:spPr bwMode="auto">
          <a:xfrm>
            <a:off x="8318194" y="4319357"/>
            <a:ext cx="80847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08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06" name="直接连接符 105">
            <a:extLst>
              <a:ext uri="{FF2B5EF4-FFF2-40B4-BE49-F238E27FC236}">
                <a16:creationId xmlns:a16="http://schemas.microsoft.com/office/drawing/2014/main" id="{34ADC31E-7B6F-4769-9D8B-6C22B1DB9D1C}"/>
              </a:ext>
            </a:extLst>
          </p:cNvPr>
          <p:cNvCxnSpPr/>
          <p:nvPr/>
        </p:nvCxnSpPr>
        <p:spPr bwMode="auto">
          <a:xfrm>
            <a:off x="4286406" y="4602136"/>
            <a:ext cx="50536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0" name="矩形 129">
            <a:extLst>
              <a:ext uri="{FF2B5EF4-FFF2-40B4-BE49-F238E27FC236}">
                <a16:creationId xmlns:a16="http://schemas.microsoft.com/office/drawing/2014/main" id="{5B3328F5-C166-44DE-A4F1-C636CAB7A74C}"/>
              </a:ext>
            </a:extLst>
          </p:cNvPr>
          <p:cNvSpPr/>
          <p:nvPr/>
        </p:nvSpPr>
        <p:spPr>
          <a:xfrm>
            <a:off x="5724331" y="5471291"/>
            <a:ext cx="185871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altLang="zh-CN" sz="1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Type:</a:t>
            </a:r>
          </a:p>
          <a:p>
            <a:pPr fontAlgn="t"/>
            <a:r>
              <a:rPr lang="en-US" altLang="zh-CN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</a:t>
            </a:r>
            <a:r>
              <a:rPr lang="zh-CN" alt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：</a:t>
            </a:r>
            <a:r>
              <a:rPr lang="en-US" altLang="zh-CN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Alarm Controller</a:t>
            </a:r>
          </a:p>
          <a:p>
            <a:pPr fontAlgn="t"/>
            <a:r>
              <a:rPr lang="en-US" altLang="zh-CN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</a:t>
            </a:r>
            <a:r>
              <a:rPr lang="zh-CN" alt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：</a:t>
            </a:r>
            <a:r>
              <a:rPr lang="en-US" altLang="zh-CN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Keypad</a:t>
            </a:r>
            <a:r>
              <a:rPr lang="zh-CN" alt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zh-CN" altLang="en-US" sz="14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altLang="zh-CN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</a:t>
            </a:r>
            <a:r>
              <a:rPr lang="zh-CN" alt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：</a:t>
            </a:r>
            <a:r>
              <a:rPr lang="en-US" altLang="zh-CN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Detector</a:t>
            </a:r>
            <a:r>
              <a:rPr lang="zh-CN" alt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zh-CN" altLang="en-US" sz="14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altLang="zh-CN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</a:t>
            </a:r>
            <a:r>
              <a:rPr lang="zh-CN" alt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：</a:t>
            </a:r>
            <a:r>
              <a:rPr lang="en-US" altLang="zh-CN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Module</a:t>
            </a:r>
            <a:endParaRPr lang="zh-CN" altLang="en-US" sz="1400" dirty="0">
              <a:solidFill>
                <a:srgbClr val="000000"/>
              </a:solidFill>
              <a:latin typeface="Segoe UI" panose="020B0502040204020203" pitchFamily="34" charset="0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131" name="矩形 130">
            <a:extLst>
              <a:ext uri="{FF2B5EF4-FFF2-40B4-BE49-F238E27FC236}">
                <a16:creationId xmlns:a16="http://schemas.microsoft.com/office/drawing/2014/main" id="{D4E0B174-0219-4992-A69F-12D287226F59}"/>
              </a:ext>
            </a:extLst>
          </p:cNvPr>
          <p:cNvSpPr/>
          <p:nvPr/>
        </p:nvSpPr>
        <p:spPr>
          <a:xfrm>
            <a:off x="7417181" y="5483414"/>
            <a:ext cx="142595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Function:</a:t>
            </a:r>
            <a:r>
              <a:rPr lang="zh-CN" alt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zh-CN" altLang="en-US" sz="14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altLang="zh-CN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7=output</a:t>
            </a:r>
            <a:r>
              <a:rPr lang="zh-CN" alt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zh-CN" altLang="en-US" sz="14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altLang="zh-CN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8=input</a:t>
            </a:r>
            <a:endParaRPr lang="zh-CN" altLang="en-US" sz="1400" dirty="0">
              <a:solidFill>
                <a:srgbClr val="000000"/>
              </a:solidFill>
              <a:latin typeface="Segoe UI" panose="020B0502040204020203" pitchFamily="34" charset="0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132" name="矩形 131">
            <a:extLst>
              <a:ext uri="{FF2B5EF4-FFF2-40B4-BE49-F238E27FC236}">
                <a16:creationId xmlns:a16="http://schemas.microsoft.com/office/drawing/2014/main" id="{44DDD913-A12B-42BA-84D2-10F6F0087D21}"/>
              </a:ext>
            </a:extLst>
          </p:cNvPr>
          <p:cNvSpPr/>
          <p:nvPr/>
        </p:nvSpPr>
        <p:spPr>
          <a:xfrm>
            <a:off x="8797243" y="5471291"/>
            <a:ext cx="129638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altLang="zh-CN" sz="1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Expand:</a:t>
            </a:r>
          </a:p>
          <a:p>
            <a:pPr fontAlgn="t"/>
            <a:r>
              <a:rPr lang="en-US" altLang="zh-CN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02=2CH</a:t>
            </a:r>
            <a:r>
              <a:rPr lang="zh-CN" alt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zh-CN" altLang="en-US" sz="14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altLang="zh-CN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08=8CH</a:t>
            </a:r>
            <a:r>
              <a:rPr lang="zh-CN" alt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zh-CN" altLang="en-US" sz="14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altLang="zh-CN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16=16CH</a:t>
            </a:r>
            <a:endParaRPr lang="zh-CN" altLang="en-US" sz="1400" dirty="0">
              <a:solidFill>
                <a:srgbClr val="000000"/>
              </a:solidFill>
              <a:latin typeface="Segoe UI" panose="020B0502040204020203" pitchFamily="34" charset="0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grpSp>
        <p:nvGrpSpPr>
          <p:cNvPr id="133" name="组合 132">
            <a:extLst>
              <a:ext uri="{FF2B5EF4-FFF2-40B4-BE49-F238E27FC236}">
                <a16:creationId xmlns:a16="http://schemas.microsoft.com/office/drawing/2014/main" id="{D15E84A6-5300-4726-A3A9-9CB059E53896}"/>
              </a:ext>
            </a:extLst>
          </p:cNvPr>
          <p:cNvGrpSpPr/>
          <p:nvPr/>
        </p:nvGrpSpPr>
        <p:grpSpPr>
          <a:xfrm>
            <a:off x="7552209" y="5053688"/>
            <a:ext cx="90000" cy="439347"/>
            <a:chOff x="4345131" y="1627369"/>
            <a:chExt cx="67500" cy="329510"/>
          </a:xfrm>
        </p:grpSpPr>
        <p:sp>
          <p:nvSpPr>
            <p:cNvPr id="134" name="椭圆 133">
              <a:extLst>
                <a:ext uri="{FF2B5EF4-FFF2-40B4-BE49-F238E27FC236}">
                  <a16:creationId xmlns:a16="http://schemas.microsoft.com/office/drawing/2014/main" id="{CD640ADB-9643-46E8-B6B0-65003F310580}"/>
                </a:ext>
              </a:extLst>
            </p:cNvPr>
            <p:cNvSpPr/>
            <p:nvPr/>
          </p:nvSpPr>
          <p:spPr bwMode="auto">
            <a:xfrm>
              <a:off x="4345131" y="1889379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  <p:cxnSp>
          <p:nvCxnSpPr>
            <p:cNvPr id="135" name="直接连接符 134">
              <a:extLst>
                <a:ext uri="{FF2B5EF4-FFF2-40B4-BE49-F238E27FC236}">
                  <a16:creationId xmlns:a16="http://schemas.microsoft.com/office/drawing/2014/main" id="{3191D242-605C-4BE7-95D5-84AF4A0FC6E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383614" y="1627369"/>
              <a:ext cx="0" cy="28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36" name="组合 135">
            <a:extLst>
              <a:ext uri="{FF2B5EF4-FFF2-40B4-BE49-F238E27FC236}">
                <a16:creationId xmlns:a16="http://schemas.microsoft.com/office/drawing/2014/main" id="{42D94450-E39A-40EC-AB7F-145BACDFEC91}"/>
              </a:ext>
            </a:extLst>
          </p:cNvPr>
          <p:cNvGrpSpPr/>
          <p:nvPr/>
        </p:nvGrpSpPr>
        <p:grpSpPr>
          <a:xfrm>
            <a:off x="8734192" y="5037271"/>
            <a:ext cx="90000" cy="439347"/>
            <a:chOff x="4345131" y="1627369"/>
            <a:chExt cx="67500" cy="329510"/>
          </a:xfrm>
        </p:grpSpPr>
        <p:sp>
          <p:nvSpPr>
            <p:cNvPr id="137" name="椭圆 136">
              <a:extLst>
                <a:ext uri="{FF2B5EF4-FFF2-40B4-BE49-F238E27FC236}">
                  <a16:creationId xmlns:a16="http://schemas.microsoft.com/office/drawing/2014/main" id="{34614D48-2C13-4AD7-9C6A-D9EF2BBE0AE0}"/>
                </a:ext>
              </a:extLst>
            </p:cNvPr>
            <p:cNvSpPr/>
            <p:nvPr/>
          </p:nvSpPr>
          <p:spPr bwMode="auto">
            <a:xfrm>
              <a:off x="4345131" y="1889379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  <p:cxnSp>
          <p:nvCxnSpPr>
            <p:cNvPr id="138" name="直接连接符 137">
              <a:extLst>
                <a:ext uri="{FF2B5EF4-FFF2-40B4-BE49-F238E27FC236}">
                  <a16:creationId xmlns:a16="http://schemas.microsoft.com/office/drawing/2014/main" id="{4A955873-AE36-470C-810F-1F2365E9004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383614" y="1627369"/>
              <a:ext cx="0" cy="28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39" name="组合 138">
            <a:extLst>
              <a:ext uri="{FF2B5EF4-FFF2-40B4-BE49-F238E27FC236}">
                <a16:creationId xmlns:a16="http://schemas.microsoft.com/office/drawing/2014/main" id="{0BA13E6D-7421-4E88-BC63-9744E533A966}"/>
              </a:ext>
            </a:extLst>
          </p:cNvPr>
          <p:cNvGrpSpPr/>
          <p:nvPr/>
        </p:nvGrpSpPr>
        <p:grpSpPr>
          <a:xfrm>
            <a:off x="5348728" y="5037271"/>
            <a:ext cx="90000" cy="439347"/>
            <a:chOff x="4345131" y="1627369"/>
            <a:chExt cx="67500" cy="329510"/>
          </a:xfrm>
        </p:grpSpPr>
        <p:sp>
          <p:nvSpPr>
            <p:cNvPr id="140" name="椭圆 139">
              <a:extLst>
                <a:ext uri="{FF2B5EF4-FFF2-40B4-BE49-F238E27FC236}">
                  <a16:creationId xmlns:a16="http://schemas.microsoft.com/office/drawing/2014/main" id="{9257F80E-01B3-465D-A0BF-8EE5A275D475}"/>
                </a:ext>
              </a:extLst>
            </p:cNvPr>
            <p:cNvSpPr/>
            <p:nvPr/>
          </p:nvSpPr>
          <p:spPr bwMode="auto">
            <a:xfrm>
              <a:off x="4345131" y="1889379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  <p:cxnSp>
          <p:nvCxnSpPr>
            <p:cNvPr id="141" name="直接连接符 140">
              <a:extLst>
                <a:ext uri="{FF2B5EF4-FFF2-40B4-BE49-F238E27FC236}">
                  <a16:creationId xmlns:a16="http://schemas.microsoft.com/office/drawing/2014/main" id="{19AACC0D-BEF0-45C5-9AF6-359F95F5F0A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383614" y="1627369"/>
              <a:ext cx="0" cy="28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43" name="组合 142">
            <a:extLst>
              <a:ext uri="{FF2B5EF4-FFF2-40B4-BE49-F238E27FC236}">
                <a16:creationId xmlns:a16="http://schemas.microsoft.com/office/drawing/2014/main" id="{70ADA4EF-C49F-4EB7-A7E2-575DBE89AD33}"/>
              </a:ext>
            </a:extLst>
          </p:cNvPr>
          <p:cNvGrpSpPr/>
          <p:nvPr/>
        </p:nvGrpSpPr>
        <p:grpSpPr>
          <a:xfrm>
            <a:off x="3723769" y="5031944"/>
            <a:ext cx="90000" cy="439347"/>
            <a:chOff x="4345131" y="1627369"/>
            <a:chExt cx="67500" cy="329510"/>
          </a:xfrm>
        </p:grpSpPr>
        <p:sp>
          <p:nvSpPr>
            <p:cNvPr id="144" name="椭圆 143">
              <a:extLst>
                <a:ext uri="{FF2B5EF4-FFF2-40B4-BE49-F238E27FC236}">
                  <a16:creationId xmlns:a16="http://schemas.microsoft.com/office/drawing/2014/main" id="{9ED74A9A-9F0F-4CDC-882A-0870877C5EAC}"/>
                </a:ext>
              </a:extLst>
            </p:cNvPr>
            <p:cNvSpPr/>
            <p:nvPr/>
          </p:nvSpPr>
          <p:spPr bwMode="auto">
            <a:xfrm>
              <a:off x="4345131" y="1889379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  <p:cxnSp>
          <p:nvCxnSpPr>
            <p:cNvPr id="145" name="直接连接符 144">
              <a:extLst>
                <a:ext uri="{FF2B5EF4-FFF2-40B4-BE49-F238E27FC236}">
                  <a16:creationId xmlns:a16="http://schemas.microsoft.com/office/drawing/2014/main" id="{67A7A5B1-83B4-44BF-8945-1BD07C51DAA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383614" y="1627369"/>
              <a:ext cx="0" cy="28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46" name="组合 145">
            <a:extLst>
              <a:ext uri="{FF2B5EF4-FFF2-40B4-BE49-F238E27FC236}">
                <a16:creationId xmlns:a16="http://schemas.microsoft.com/office/drawing/2014/main" id="{1FA07811-226E-4703-9CE4-E87836B943C1}"/>
              </a:ext>
            </a:extLst>
          </p:cNvPr>
          <p:cNvGrpSpPr/>
          <p:nvPr/>
        </p:nvGrpSpPr>
        <p:grpSpPr>
          <a:xfrm>
            <a:off x="6405468" y="5031944"/>
            <a:ext cx="90000" cy="439347"/>
            <a:chOff x="4345131" y="1627369"/>
            <a:chExt cx="67500" cy="329510"/>
          </a:xfrm>
        </p:grpSpPr>
        <p:sp>
          <p:nvSpPr>
            <p:cNvPr id="147" name="椭圆 146">
              <a:extLst>
                <a:ext uri="{FF2B5EF4-FFF2-40B4-BE49-F238E27FC236}">
                  <a16:creationId xmlns:a16="http://schemas.microsoft.com/office/drawing/2014/main" id="{69099834-9C50-4AE0-8308-58FFFD3173AA}"/>
                </a:ext>
              </a:extLst>
            </p:cNvPr>
            <p:cNvSpPr/>
            <p:nvPr/>
          </p:nvSpPr>
          <p:spPr bwMode="auto">
            <a:xfrm>
              <a:off x="4345131" y="1889379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  <p:cxnSp>
          <p:nvCxnSpPr>
            <p:cNvPr id="148" name="直接连接符 147">
              <a:extLst>
                <a:ext uri="{FF2B5EF4-FFF2-40B4-BE49-F238E27FC236}">
                  <a16:creationId xmlns:a16="http://schemas.microsoft.com/office/drawing/2014/main" id="{8F352697-9EFA-4943-B4BC-A62C6CFC099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383614" y="1627369"/>
              <a:ext cx="0" cy="28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49" name="标题 1">
            <a:extLst>
              <a:ext uri="{FF2B5EF4-FFF2-40B4-BE49-F238E27FC236}">
                <a16:creationId xmlns:a16="http://schemas.microsoft.com/office/drawing/2014/main" id="{DA670CFA-3A4E-4E36-8CD5-7F0BCDD429D1}"/>
              </a:ext>
            </a:extLst>
          </p:cNvPr>
          <p:cNvSpPr txBox="1">
            <a:spLocks/>
          </p:cNvSpPr>
          <p:nvPr/>
        </p:nvSpPr>
        <p:spPr>
          <a:xfrm>
            <a:off x="912284" y="3522438"/>
            <a:ext cx="10972800" cy="754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6837" tIns="53419" rIns="106837" bIns="53419" numCol="1" anchor="ctr" anchorCtr="0" compatLnSpc="1">
            <a:prstTxWarp prst="textNoShape">
              <a:avLst/>
            </a:prstTxWarp>
          </a:bodyPr>
          <a:lstStyle>
            <a:lvl1pPr defTabSz="601266" eaLnBrk="0" fontAlgn="base" hangingPunct="0">
              <a:spcBef>
                <a:spcPct val="0"/>
              </a:spcBef>
              <a:spcAft>
                <a:spcPct val="0"/>
              </a:spcAft>
              <a:defRPr sz="2400" baseline="0">
                <a:solidFill>
                  <a:srgbClr val="990000"/>
                </a:solidFill>
                <a:latin typeface="+mj-lt"/>
                <a:ea typeface="+mj-ea"/>
                <a:cs typeface="Segoe UI" panose="020B0502040204020203" pitchFamily="34" charset="0"/>
              </a:defRPr>
            </a:lvl1pPr>
            <a:lvl2pPr defTabSz="601266" eaLnBrk="0" fontAlgn="base" hangingPunct="0">
              <a:spcBef>
                <a:spcPct val="0"/>
              </a:spcBef>
              <a:spcAft>
                <a:spcPct val="0"/>
              </a:spcAft>
              <a:defRPr sz="2625">
                <a:solidFill>
                  <a:srgbClr val="990000"/>
                </a:solidFill>
                <a:latin typeface="FrutigerNext LT Medium" pitchFamily="34" charset="0"/>
                <a:ea typeface="黑体" pitchFamily="2" charset="-122"/>
              </a:defRPr>
            </a:lvl2pPr>
            <a:lvl3pPr defTabSz="601266" eaLnBrk="0" fontAlgn="base" hangingPunct="0">
              <a:spcBef>
                <a:spcPct val="0"/>
              </a:spcBef>
              <a:spcAft>
                <a:spcPct val="0"/>
              </a:spcAft>
              <a:defRPr sz="2625">
                <a:solidFill>
                  <a:srgbClr val="990000"/>
                </a:solidFill>
                <a:latin typeface="FrutigerNext LT Medium" pitchFamily="34" charset="0"/>
                <a:ea typeface="黑体" pitchFamily="2" charset="-122"/>
              </a:defRPr>
            </a:lvl3pPr>
            <a:lvl4pPr defTabSz="601266" eaLnBrk="0" fontAlgn="base" hangingPunct="0">
              <a:spcBef>
                <a:spcPct val="0"/>
              </a:spcBef>
              <a:spcAft>
                <a:spcPct val="0"/>
              </a:spcAft>
              <a:defRPr sz="2625">
                <a:solidFill>
                  <a:srgbClr val="990000"/>
                </a:solidFill>
                <a:latin typeface="FrutigerNext LT Medium" pitchFamily="34" charset="0"/>
                <a:ea typeface="黑体" pitchFamily="2" charset="-122"/>
              </a:defRPr>
            </a:lvl4pPr>
            <a:lvl5pPr defTabSz="601266" eaLnBrk="0" fontAlgn="base" hangingPunct="0">
              <a:spcBef>
                <a:spcPct val="0"/>
              </a:spcBef>
              <a:spcAft>
                <a:spcPct val="0"/>
              </a:spcAft>
              <a:defRPr sz="2625">
                <a:solidFill>
                  <a:srgbClr val="990000"/>
                </a:solidFill>
                <a:latin typeface="FrutigerNext LT Medium" pitchFamily="34" charset="0"/>
                <a:ea typeface="黑体" pitchFamily="2" charset="-122"/>
              </a:defRPr>
            </a:lvl5pPr>
            <a:lvl6pPr marL="342900" defTabSz="601266" fontAlgn="base">
              <a:spcBef>
                <a:spcPct val="0"/>
              </a:spcBef>
              <a:spcAft>
                <a:spcPct val="0"/>
              </a:spcAft>
              <a:defRPr sz="2625">
                <a:solidFill>
                  <a:srgbClr val="990000"/>
                </a:solidFill>
                <a:latin typeface="FrutigerNext LT Medium" pitchFamily="34" charset="0"/>
                <a:ea typeface="黑体" pitchFamily="2" charset="-122"/>
              </a:defRPr>
            </a:lvl6pPr>
            <a:lvl7pPr marL="685800" defTabSz="601266" fontAlgn="base">
              <a:spcBef>
                <a:spcPct val="0"/>
              </a:spcBef>
              <a:spcAft>
                <a:spcPct val="0"/>
              </a:spcAft>
              <a:defRPr sz="2625">
                <a:solidFill>
                  <a:srgbClr val="990000"/>
                </a:solidFill>
                <a:latin typeface="FrutigerNext LT Medium" pitchFamily="34" charset="0"/>
                <a:ea typeface="黑体" pitchFamily="2" charset="-122"/>
              </a:defRPr>
            </a:lvl7pPr>
            <a:lvl8pPr marL="1028700" defTabSz="601266" fontAlgn="base">
              <a:spcBef>
                <a:spcPct val="0"/>
              </a:spcBef>
              <a:spcAft>
                <a:spcPct val="0"/>
              </a:spcAft>
              <a:defRPr sz="2625">
                <a:solidFill>
                  <a:srgbClr val="990000"/>
                </a:solidFill>
                <a:latin typeface="FrutigerNext LT Medium" pitchFamily="34" charset="0"/>
                <a:ea typeface="黑体" pitchFamily="2" charset="-122"/>
              </a:defRPr>
            </a:lvl8pPr>
            <a:lvl9pPr marL="1371600" defTabSz="601266" fontAlgn="base">
              <a:spcBef>
                <a:spcPct val="0"/>
              </a:spcBef>
              <a:spcAft>
                <a:spcPct val="0"/>
              </a:spcAft>
              <a:defRPr sz="2625">
                <a:solidFill>
                  <a:srgbClr val="990000"/>
                </a:solidFill>
                <a:latin typeface="FrutigerNext LT Medium" pitchFamily="34" charset="0"/>
                <a:ea typeface="黑体" pitchFamily="2" charset="-122"/>
              </a:defRPr>
            </a:lvl9pPr>
          </a:lstStyle>
          <a:p>
            <a:pPr defTabSz="914400" eaLnBrk="1" hangingPunct="1">
              <a:lnSpc>
                <a:spcPct val="90000"/>
              </a:lnSpc>
            </a:pPr>
            <a:r>
              <a:rPr lang="en-US" altLang="zh-CN" sz="4400" dirty="0">
                <a:solidFill>
                  <a:schemeClr val="tx1"/>
                </a:solidFill>
                <a:cs typeface="+mj-cs"/>
              </a:rPr>
              <a:t>Alarm (Module) </a:t>
            </a:r>
            <a:endParaRPr lang="zh-CN" altLang="en-US" sz="4400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59" name="TextBox 69"/>
          <p:cNvSpPr>
            <a:spLocks noChangeArrowheads="1"/>
          </p:cNvSpPr>
          <p:nvPr/>
        </p:nvSpPr>
        <p:spPr bwMode="auto">
          <a:xfrm>
            <a:off x="2952303" y="5503081"/>
            <a:ext cx="1722933" cy="500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Brand</a:t>
            </a: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 dirty="0" err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Dahua</a:t>
            </a: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 International</a:t>
            </a:r>
            <a:endParaRPr lang="zh-CN" altLang="en-US" sz="1400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76026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ITS-Traffic Camera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912285" y="1255715"/>
            <a:ext cx="9940291" cy="5248056"/>
            <a:chOff x="764577" y="1086585"/>
            <a:chExt cx="7580827" cy="3963293"/>
          </a:xfrm>
        </p:grpSpPr>
        <p:sp>
          <p:nvSpPr>
            <p:cNvPr id="109" name="Text Box 6"/>
            <p:cNvSpPr txBox="1">
              <a:spLocks noChangeArrowheads="1"/>
            </p:cNvSpPr>
            <p:nvPr/>
          </p:nvSpPr>
          <p:spPr bwMode="auto">
            <a:xfrm>
              <a:off x="5355011" y="4265025"/>
              <a:ext cx="2568590" cy="416727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91200" tIns="45600" rIns="91200" bIns="456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r>
                <a:rPr lang="en-US" altLang="zh-CN" sz="15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Product Algebraic Marking</a:t>
              </a:r>
              <a:endParaRPr lang="en-US" altLang="zh-CN" sz="15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  <a:p>
              <a:pPr>
                <a:buFont typeface="Arial" panose="020B0604020202020204" pitchFamily="34" charset="0"/>
                <a:buNone/>
              </a:pPr>
              <a:r>
                <a:rPr lang="en-US" altLang="zh-CN" sz="15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5F = First generation</a:t>
              </a:r>
            </a:p>
          </p:txBody>
        </p:sp>
        <p:sp>
          <p:nvSpPr>
            <p:cNvPr id="18" name="矩形 17"/>
            <p:cNvSpPr/>
            <p:nvPr/>
          </p:nvSpPr>
          <p:spPr bwMode="auto">
            <a:xfrm>
              <a:off x="4475840" y="1086585"/>
              <a:ext cx="540000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</a:t>
              </a:r>
              <a:endParaRPr lang="zh-CN" alt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" name="矩形 18"/>
            <p:cNvSpPr/>
            <p:nvPr/>
          </p:nvSpPr>
          <p:spPr bwMode="auto">
            <a:xfrm>
              <a:off x="5097806" y="1086585"/>
              <a:ext cx="540000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U</a:t>
              </a:r>
              <a:endParaRPr lang="zh-CN" alt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37" name="直接连接符 36"/>
            <p:cNvCxnSpPr/>
            <p:nvPr/>
          </p:nvCxnSpPr>
          <p:spPr bwMode="auto">
            <a:xfrm flipH="1">
              <a:off x="5351071" y="1626586"/>
              <a:ext cx="4016" cy="102621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8" name="椭圆 27"/>
            <p:cNvSpPr/>
            <p:nvPr/>
          </p:nvSpPr>
          <p:spPr bwMode="auto">
            <a:xfrm>
              <a:off x="5328084" y="2652759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endParaRPr>
            </a:p>
          </p:txBody>
        </p:sp>
        <p:sp>
          <p:nvSpPr>
            <p:cNvPr id="47" name="矩形 46"/>
            <p:cNvSpPr/>
            <p:nvPr/>
          </p:nvSpPr>
          <p:spPr bwMode="auto">
            <a:xfrm>
              <a:off x="5758034" y="1086585"/>
              <a:ext cx="540000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5F</a:t>
              </a:r>
              <a:endParaRPr lang="zh-CN" alt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9" name="矩形 48"/>
            <p:cNvSpPr/>
            <p:nvPr/>
          </p:nvSpPr>
          <p:spPr bwMode="auto">
            <a:xfrm>
              <a:off x="6567373" y="1086585"/>
              <a:ext cx="1333788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IRL8ZF1640</a:t>
              </a:r>
              <a:endParaRPr lang="zh-CN" alt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" name="TextBox 69"/>
            <p:cNvSpPr>
              <a:spLocks noChangeArrowheads="1"/>
            </p:cNvSpPr>
            <p:nvPr/>
          </p:nvSpPr>
          <p:spPr bwMode="auto">
            <a:xfrm>
              <a:off x="884381" y="2193188"/>
              <a:ext cx="905732" cy="375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1" rIns="68580" bIns="34291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400" b="1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anose="020F0502020204030204" pitchFamily="34" charset="0"/>
                </a:rPr>
                <a:t>Brand</a:t>
              </a:r>
              <a:r>
                <a:rPr lang="en-US" altLang="zh-CN" sz="1400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anose="020F0502020204030204" pitchFamily="34" charset="0"/>
                </a:rPr>
                <a:t>: Dahua</a:t>
              </a:r>
              <a:endParaRPr lang="zh-CN" altLang="en-US" sz="1400" dirty="0"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endParaRPr>
            </a:p>
          </p:txBody>
        </p:sp>
        <p:sp>
          <p:nvSpPr>
            <p:cNvPr id="7" name="TextBox 72"/>
            <p:cNvSpPr>
              <a:spLocks noChangeArrowheads="1"/>
            </p:cNvSpPr>
            <p:nvPr/>
          </p:nvSpPr>
          <p:spPr bwMode="auto">
            <a:xfrm>
              <a:off x="3288996" y="2231033"/>
              <a:ext cx="1626967" cy="767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1" rIns="68580" bIns="34291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9pPr>
            </a:lstStyle>
            <a:p>
              <a:pPr>
                <a:buNone/>
              </a:pPr>
              <a:r>
                <a:rPr lang="en-US" altLang="zh-CN" sz="14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Product Series Logo</a:t>
              </a:r>
            </a:p>
            <a:p>
              <a:pPr>
                <a:buFont typeface="Arial" panose="020B0604020202020204" pitchFamily="34" charset="0"/>
                <a:buNone/>
              </a:pPr>
              <a:r>
                <a:rPr lang="en-US" altLang="zh-CN" sz="14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For Sensor Category=0, the default is 2</a:t>
              </a:r>
            </a:p>
            <a:p>
              <a:pPr>
                <a:buFont typeface="Arial" panose="020B0604020202020204" pitchFamily="34" charset="0"/>
                <a:buNone/>
              </a:pPr>
              <a:r>
                <a:rPr lang="en-US" altLang="zh-CN" sz="14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1=</a:t>
              </a:r>
              <a:r>
                <a:rPr lang="en-US" altLang="zh-CN" sz="1400" dirty="0" err="1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Micro checkpoint</a:t>
              </a:r>
            </a:p>
          </p:txBody>
        </p:sp>
        <p:sp>
          <p:nvSpPr>
            <p:cNvPr id="9" name="TextBox 69"/>
            <p:cNvSpPr>
              <a:spLocks noChangeArrowheads="1"/>
            </p:cNvSpPr>
            <p:nvPr/>
          </p:nvSpPr>
          <p:spPr bwMode="auto">
            <a:xfrm>
              <a:off x="1508301" y="2193188"/>
              <a:ext cx="1010849" cy="375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1" rIns="68580" bIns="34291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r>
                <a:rPr lang="en-US" altLang="zh-CN" sz="14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Intelligent Traffic Camera</a:t>
              </a:r>
            </a:p>
          </p:txBody>
        </p:sp>
        <p:sp>
          <p:nvSpPr>
            <p:cNvPr id="11" name="TextBox 69"/>
            <p:cNvSpPr>
              <a:spLocks noChangeArrowheads="1"/>
            </p:cNvSpPr>
            <p:nvPr/>
          </p:nvSpPr>
          <p:spPr bwMode="auto">
            <a:xfrm>
              <a:off x="764577" y="2659053"/>
              <a:ext cx="928603" cy="1190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1" rIns="68580" bIns="34291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</a:pPr>
              <a:r>
                <a:rPr lang="en-US" altLang="zh-CN" sz="14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Resolution</a:t>
              </a:r>
              <a:endParaRPr lang="zh-CN" altLang="en-US" sz="1400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algn="ctr">
                <a:buFont typeface="Arial" panose="020B0604020202020204" pitchFamily="34" charset="0"/>
                <a:buNone/>
              </a:pPr>
              <a:r>
                <a:rPr lang="en-US" altLang="zh-CN" sz="1400" dirty="0">
                  <a:latin typeface="Segoe UI" panose="020B0502040204020203" pitchFamily="34" charset="0"/>
                  <a:ea typeface="微软雅黑" panose="020B0503020204020204" pitchFamily="34" charset="-122"/>
                  <a:cs typeface="Segoe UI" panose="020B0502040204020203" pitchFamily="34" charset="0"/>
                </a:rPr>
                <a:t>3</a:t>
              </a:r>
              <a:r>
                <a:rPr lang="zh-CN" altLang="en-US" sz="1400" dirty="0">
                  <a:latin typeface="Segoe UI" panose="020B0502040204020203" pitchFamily="34" charset="0"/>
                  <a:ea typeface="微软雅黑" panose="020B0503020204020204" pitchFamily="34" charset="-122"/>
                  <a:cs typeface="Segoe UI" panose="020B0502040204020203" pitchFamily="34" charset="0"/>
                </a:rPr>
                <a:t>：</a:t>
              </a:r>
              <a:r>
                <a:rPr lang="en-US" altLang="zh-CN" sz="1400" dirty="0">
                  <a:latin typeface="Segoe UI" panose="020B0502040204020203" pitchFamily="34" charset="0"/>
                  <a:ea typeface="微软雅黑" panose="020B0503020204020204" pitchFamily="34" charset="-122"/>
                  <a:cs typeface="Segoe UI" panose="020B0502040204020203" pitchFamily="34" charset="0"/>
                </a:rPr>
                <a:t>3</a:t>
              </a:r>
              <a:r>
                <a:rPr lang="en-US" altLang="zh-CN" sz="14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MP</a:t>
              </a:r>
            </a:p>
            <a:p>
              <a:pPr algn="ctr">
                <a:buFont typeface="Arial" panose="020B0604020202020204" pitchFamily="34" charset="0"/>
                <a:buNone/>
              </a:pPr>
              <a:r>
                <a:rPr lang="en-US" altLang="zh-CN" sz="1400" dirty="0">
                  <a:latin typeface="Segoe UI" panose="020B0502040204020203" pitchFamily="34" charset="0"/>
                  <a:ea typeface="微软雅黑" panose="020B0503020204020204" pitchFamily="34" charset="-122"/>
                  <a:cs typeface="Segoe UI" panose="020B0502040204020203" pitchFamily="34" charset="0"/>
                </a:rPr>
                <a:t>4</a:t>
              </a:r>
              <a:r>
                <a:rPr lang="zh-CN" altLang="en-US" sz="1400" dirty="0">
                  <a:latin typeface="Segoe UI" panose="020B0502040204020203" pitchFamily="34" charset="0"/>
                  <a:ea typeface="微软雅黑" panose="020B0503020204020204" pitchFamily="34" charset="-122"/>
                  <a:cs typeface="Segoe UI" panose="020B0502040204020203" pitchFamily="34" charset="0"/>
                </a:rPr>
                <a:t>：</a:t>
              </a:r>
              <a:r>
                <a:rPr lang="en-US" altLang="zh-CN" sz="1400" dirty="0">
                  <a:latin typeface="Segoe UI" panose="020B0502040204020203" pitchFamily="34" charset="0"/>
                  <a:ea typeface="微软雅黑" panose="020B0503020204020204" pitchFamily="34" charset="-122"/>
                  <a:cs typeface="Segoe UI" panose="020B0502040204020203" pitchFamily="34" charset="0"/>
                </a:rPr>
                <a:t>4</a:t>
              </a:r>
              <a:r>
                <a:rPr lang="en-US" altLang="zh-CN" sz="14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MP</a:t>
              </a:r>
            </a:p>
            <a:p>
              <a:pPr algn="ctr">
                <a:buFont typeface="Arial" panose="020B0604020202020204" pitchFamily="34" charset="0"/>
                <a:buNone/>
              </a:pPr>
              <a:r>
                <a:rPr lang="en-US" altLang="zh-CN" sz="1400" dirty="0">
                  <a:latin typeface="Segoe UI" panose="020B0502040204020203" pitchFamily="34" charset="0"/>
                  <a:ea typeface="微软雅黑" panose="020B0503020204020204" pitchFamily="34" charset="-122"/>
                  <a:cs typeface="Segoe UI" panose="020B0502040204020203" pitchFamily="34" charset="0"/>
                  <a:sym typeface="+mn-ea"/>
                </a:rPr>
                <a:t>9</a:t>
              </a:r>
              <a:r>
                <a:rPr lang="zh-CN" altLang="en-US" sz="1400" dirty="0">
                  <a:latin typeface="Segoe UI" panose="020B0502040204020203" pitchFamily="34" charset="0"/>
                  <a:ea typeface="微软雅黑" panose="020B0503020204020204" pitchFamily="34" charset="-122"/>
                  <a:cs typeface="Segoe UI" panose="020B0502040204020203" pitchFamily="34" charset="0"/>
                  <a:sym typeface="+mn-ea"/>
                </a:rPr>
                <a:t>：</a:t>
              </a:r>
              <a:r>
                <a:rPr lang="en-US" altLang="zh-CN" sz="1400" dirty="0">
                  <a:latin typeface="Segoe UI" panose="020B0502040204020203" pitchFamily="34" charset="0"/>
                  <a:ea typeface="微软雅黑" panose="020B0503020204020204" pitchFamily="34" charset="-122"/>
                  <a:cs typeface="Segoe UI" panose="020B0502040204020203" pitchFamily="34" charset="0"/>
                  <a:sym typeface="+mn-ea"/>
                </a:rPr>
                <a:t>9</a:t>
              </a:r>
              <a:r>
                <a:rPr lang="en-US" altLang="zh-CN" sz="14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+mn-ea"/>
                </a:rPr>
                <a:t>MP</a:t>
              </a:r>
              <a:endParaRPr lang="en-US" altLang="zh-CN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  <a:p>
              <a:pPr algn="ctr">
                <a:buFont typeface="Arial" panose="020B0604020202020204" pitchFamily="34" charset="0"/>
                <a:buNone/>
              </a:pPr>
              <a:r>
                <a:rPr lang="en-US" altLang="zh-CN" sz="14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16</a:t>
              </a:r>
              <a:r>
                <a:rPr lang="zh-CN" altLang="en-US" sz="14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：</a:t>
              </a:r>
              <a:r>
                <a:rPr lang="en-US" altLang="zh-CN" sz="14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16MP</a:t>
              </a:r>
            </a:p>
            <a:p>
              <a:pPr algn="ctr">
                <a:buFont typeface="Arial" panose="020B0604020202020204" pitchFamily="34" charset="0"/>
                <a:buNone/>
              </a:pPr>
              <a:r>
                <a:rPr lang="en-US" altLang="zh-CN" sz="14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……</a:t>
              </a:r>
            </a:p>
          </p:txBody>
        </p:sp>
        <p:sp>
          <p:nvSpPr>
            <p:cNvPr id="14" name="矩形 13"/>
            <p:cNvSpPr/>
            <p:nvPr/>
          </p:nvSpPr>
          <p:spPr bwMode="auto">
            <a:xfrm>
              <a:off x="2270534" y="1086585"/>
              <a:ext cx="540000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9</a:t>
              </a:r>
            </a:p>
          </p:txBody>
        </p:sp>
        <p:sp>
          <p:nvSpPr>
            <p:cNvPr id="15" name="矩形 14"/>
            <p:cNvSpPr/>
            <p:nvPr/>
          </p:nvSpPr>
          <p:spPr bwMode="auto">
            <a:xfrm>
              <a:off x="803372" y="1086585"/>
              <a:ext cx="540000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DHI</a:t>
              </a:r>
              <a:endParaRPr lang="zh-CN" altLang="en-US" sz="2200" dirty="0"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 bwMode="auto">
            <a:xfrm>
              <a:off x="2954610" y="1086585"/>
              <a:ext cx="540000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5</a:t>
              </a:r>
              <a:endParaRPr lang="zh-CN" alt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21" name="直接连接符 20"/>
            <p:cNvCxnSpPr/>
            <p:nvPr/>
          </p:nvCxnSpPr>
          <p:spPr bwMode="auto">
            <a:xfrm flipV="1">
              <a:off x="1373999" y="1356586"/>
              <a:ext cx="167028" cy="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23" name="组合 22"/>
            <p:cNvGrpSpPr/>
            <p:nvPr/>
          </p:nvGrpSpPr>
          <p:grpSpPr>
            <a:xfrm>
              <a:off x="1046399" y="1632061"/>
              <a:ext cx="67500" cy="544155"/>
              <a:chOff x="2686859" y="2864898"/>
              <a:chExt cx="90000" cy="725540"/>
            </a:xfrm>
          </p:grpSpPr>
          <p:cxnSp>
            <p:nvCxnSpPr>
              <p:cNvPr id="41" name="直接连接符 40"/>
              <p:cNvCxnSpPr/>
              <p:nvPr/>
            </p:nvCxnSpPr>
            <p:spPr bwMode="auto">
              <a:xfrm>
                <a:off x="2731859" y="2864898"/>
                <a:ext cx="0" cy="64284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42" name="椭圆 41"/>
              <p:cNvSpPr/>
              <p:nvPr/>
            </p:nvSpPr>
            <p:spPr bwMode="auto">
              <a:xfrm>
                <a:off x="2686859" y="3500438"/>
                <a:ext cx="90000" cy="90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defTabSz="914400" fontAlgn="t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00" dirty="0">
                  <a:latin typeface="Segoe UI" panose="020B0502040204020203" pitchFamily="34" charset="0"/>
                  <a:ea typeface="宋体" panose="02010600030101010101" pitchFamily="2" charset="-122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13" name="矩形 12"/>
            <p:cNvSpPr/>
            <p:nvPr/>
          </p:nvSpPr>
          <p:spPr bwMode="auto">
            <a:xfrm>
              <a:off x="1586459" y="1086585"/>
              <a:ext cx="540000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ITC</a:t>
              </a:r>
              <a:endParaRPr lang="zh-CN" alt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1804932" y="1626586"/>
              <a:ext cx="67500" cy="549630"/>
              <a:chOff x="2344534" y="2857598"/>
              <a:chExt cx="90000" cy="732840"/>
            </a:xfrm>
          </p:grpSpPr>
          <p:cxnSp>
            <p:nvCxnSpPr>
              <p:cNvPr id="39" name="直接连接符 38"/>
              <p:cNvCxnSpPr/>
              <p:nvPr/>
            </p:nvCxnSpPr>
            <p:spPr bwMode="auto">
              <a:xfrm>
                <a:off x="2398530" y="2857598"/>
                <a:ext cx="0" cy="64284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40" name="椭圆 39"/>
              <p:cNvSpPr/>
              <p:nvPr/>
            </p:nvSpPr>
            <p:spPr bwMode="auto">
              <a:xfrm>
                <a:off x="2344534" y="3500438"/>
                <a:ext cx="90000" cy="90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defTabSz="914400" fontAlgn="t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00" dirty="0">
                  <a:latin typeface="Segoe UI" panose="020B0502040204020203" pitchFamily="34" charset="0"/>
                  <a:ea typeface="宋体" panose="02010600030101010101" pitchFamily="2" charset="-122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30" name="椭圆 29"/>
            <p:cNvSpPr/>
            <p:nvPr/>
          </p:nvSpPr>
          <p:spPr bwMode="auto">
            <a:xfrm>
              <a:off x="1914265" y="3167797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endParaRPr>
            </a:p>
          </p:txBody>
        </p:sp>
        <p:cxnSp>
          <p:nvCxnSpPr>
            <p:cNvPr id="31" name="肘形连接符 141"/>
            <p:cNvCxnSpPr/>
            <p:nvPr/>
          </p:nvCxnSpPr>
          <p:spPr bwMode="auto">
            <a:xfrm rot="5400000">
              <a:off x="1493994" y="2110901"/>
              <a:ext cx="1574962" cy="606329"/>
            </a:xfrm>
            <a:prstGeom prst="bentConnector3">
              <a:avLst>
                <a:gd name="adj1" fmla="val 99482"/>
              </a:avLst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肘形连接符 144"/>
            <p:cNvCxnSpPr>
              <a:endCxn id="55" idx="5"/>
            </p:cNvCxnSpPr>
            <p:nvPr/>
          </p:nvCxnSpPr>
          <p:spPr bwMode="auto">
            <a:xfrm rot="5400000">
              <a:off x="1945159" y="2468111"/>
              <a:ext cx="2168933" cy="502853"/>
            </a:xfrm>
            <a:prstGeom prst="bentConnector3">
              <a:avLst>
                <a:gd name="adj1" fmla="val 99738"/>
              </a:avLst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3" name="Text Box 6"/>
            <p:cNvSpPr txBox="1">
              <a:spLocks noChangeArrowheads="1"/>
            </p:cNvSpPr>
            <p:nvPr/>
          </p:nvSpPr>
          <p:spPr bwMode="auto">
            <a:xfrm>
              <a:off x="1427959" y="3596316"/>
              <a:ext cx="1728192" cy="553816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91200" tIns="45600" rIns="91200" bIns="456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r>
                <a:rPr lang="en-US" altLang="zh-CN" sz="14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Sensor Category</a:t>
              </a:r>
            </a:p>
            <a:p>
              <a:pPr>
                <a:buFont typeface="Arial" panose="020B0604020202020204" pitchFamily="34" charset="0"/>
                <a:buNone/>
              </a:pPr>
              <a:r>
                <a:rPr lang="en-US" altLang="zh-CN" sz="14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3-CMOS</a:t>
              </a:r>
            </a:p>
            <a:p>
              <a:pPr>
                <a:buFont typeface="Arial" panose="020B0604020202020204" pitchFamily="34" charset="0"/>
                <a:buNone/>
              </a:pPr>
              <a:r>
                <a:rPr lang="en-US" altLang="zh-CN" sz="14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5-CCD/High- level CMOS</a:t>
              </a:r>
            </a:p>
          </p:txBody>
        </p:sp>
        <p:sp>
          <p:nvSpPr>
            <p:cNvPr id="55" name="椭圆 54"/>
            <p:cNvSpPr/>
            <p:nvPr/>
          </p:nvSpPr>
          <p:spPr bwMode="auto">
            <a:xfrm>
              <a:off x="2720585" y="3746389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endParaRPr>
            </a:p>
          </p:txBody>
        </p:sp>
        <p:sp>
          <p:nvSpPr>
            <p:cNvPr id="17" name="矩形 16"/>
            <p:cNvSpPr/>
            <p:nvPr/>
          </p:nvSpPr>
          <p:spPr bwMode="auto">
            <a:xfrm>
              <a:off x="3638687" y="1086585"/>
              <a:ext cx="540000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2</a:t>
              </a:r>
              <a:endParaRPr lang="zh-CN" alt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" name="椭圆 25"/>
            <p:cNvSpPr/>
            <p:nvPr/>
          </p:nvSpPr>
          <p:spPr bwMode="auto">
            <a:xfrm>
              <a:off x="3869922" y="2166705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endParaRPr>
            </a:p>
          </p:txBody>
        </p:sp>
        <p:cxnSp>
          <p:nvCxnSpPr>
            <p:cNvPr id="78" name="直接连接符 77"/>
            <p:cNvCxnSpPr/>
            <p:nvPr/>
          </p:nvCxnSpPr>
          <p:spPr bwMode="auto">
            <a:xfrm flipV="1">
              <a:off x="4243749" y="1356585"/>
              <a:ext cx="167028" cy="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6" name="直接连接符 85"/>
            <p:cNvCxnSpPr/>
            <p:nvPr/>
          </p:nvCxnSpPr>
          <p:spPr bwMode="auto">
            <a:xfrm flipV="1">
              <a:off x="6358122" y="1356616"/>
              <a:ext cx="167028" cy="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7" name="矩形 86"/>
            <p:cNvSpPr/>
            <p:nvPr/>
          </p:nvSpPr>
          <p:spPr>
            <a:xfrm>
              <a:off x="3600921" y="3679332"/>
              <a:ext cx="1919611" cy="13705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14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Apply attribute </a:t>
              </a:r>
            </a:p>
            <a:p>
              <a:pPr>
                <a:buFont typeface="Arial" panose="020B0604020202020204" pitchFamily="34" charset="0"/>
                <a:buNone/>
              </a:pPr>
              <a:r>
                <a:rPr lang="en-US" altLang="zh-CN" sz="14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A=Checkpoint and electric police</a:t>
              </a:r>
            </a:p>
            <a:p>
              <a:pPr>
                <a:buFont typeface="Arial" panose="020B0604020202020204" pitchFamily="34" charset="0"/>
                <a:buNone/>
              </a:pPr>
              <a:r>
                <a:rPr lang="en-US" altLang="zh-CN" sz="14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C=Dual Vision</a:t>
              </a:r>
            </a:p>
            <a:p>
              <a:pPr>
                <a:buFont typeface="Arial" panose="020B0604020202020204" pitchFamily="34" charset="0"/>
                <a:buNone/>
              </a:pPr>
              <a:r>
                <a:rPr lang="en-US" altLang="zh-CN" sz="14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D=DHOP</a:t>
              </a:r>
            </a:p>
            <a:p>
              <a:pPr>
                <a:buFont typeface="Arial" panose="020B0604020202020204" pitchFamily="34" charset="0"/>
                <a:buNone/>
              </a:pPr>
              <a:r>
                <a:rPr lang="en-US" altLang="zh-CN" sz="14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E=E-police special</a:t>
              </a:r>
            </a:p>
            <a:p>
              <a:pPr>
                <a:buFont typeface="Arial" panose="020B0604020202020204" pitchFamily="34" charset="0"/>
                <a:buNone/>
              </a:pPr>
              <a:r>
                <a:rPr lang="en-US" altLang="zh-CN" sz="14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R = General c</a:t>
              </a:r>
              <a:r>
                <a:rPr lang="en-US" altLang="zh-CN" sz="14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+mn-ea"/>
                </a:rPr>
                <a:t>heckpoint and e-police</a:t>
              </a:r>
              <a:endParaRPr lang="en-US" altLang="zh-CN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94" name="肘形连接符 144"/>
            <p:cNvCxnSpPr/>
            <p:nvPr/>
          </p:nvCxnSpPr>
          <p:spPr bwMode="auto">
            <a:xfrm rot="5400000">
              <a:off x="3377794" y="2194700"/>
              <a:ext cx="1918331" cy="799074"/>
            </a:xfrm>
            <a:prstGeom prst="bentConnector3">
              <a:avLst>
                <a:gd name="adj1" fmla="val 69045"/>
              </a:avLst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7" name="椭圆 96"/>
            <p:cNvSpPr/>
            <p:nvPr/>
          </p:nvSpPr>
          <p:spPr bwMode="auto">
            <a:xfrm>
              <a:off x="3896925" y="3476358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endParaRPr>
            </a:p>
          </p:txBody>
        </p:sp>
        <p:sp>
          <p:nvSpPr>
            <p:cNvPr id="98" name="矩形 97"/>
            <p:cNvSpPr/>
            <p:nvPr/>
          </p:nvSpPr>
          <p:spPr>
            <a:xfrm>
              <a:off x="4807689" y="2740307"/>
              <a:ext cx="1202186" cy="10449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14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Appearance</a:t>
              </a:r>
            </a:p>
            <a:p>
              <a:pPr>
                <a:buFont typeface="Arial" panose="020B0604020202020204" pitchFamily="34" charset="0"/>
                <a:buNone/>
              </a:pPr>
              <a:r>
                <a:rPr lang="en-US" altLang="zh-CN" sz="14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F=</a:t>
              </a:r>
              <a:r>
                <a:rPr lang="en-US" altLang="zh-CN" sz="1400" dirty="0">
                  <a:latin typeface="Segoe UI" panose="020B0502040204020203" pitchFamily="34" charset="0"/>
                  <a:cs typeface="Segoe UI" panose="020B0502040204020203" pitchFamily="34" charset="0"/>
                </a:rPr>
                <a:t>Only </a:t>
              </a:r>
              <a:r>
                <a:rPr lang="en-US" altLang="zh-CN" sz="14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camera</a:t>
              </a:r>
            </a:p>
            <a:p>
              <a:pPr>
                <a:buFont typeface="Arial" panose="020B0604020202020204" pitchFamily="34" charset="0"/>
                <a:buNone/>
              </a:pPr>
              <a:r>
                <a:rPr lang="en-US" altLang="zh-CN" sz="14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U=Camera with housing</a:t>
              </a:r>
            </a:p>
            <a:p>
              <a:pPr>
                <a:buFont typeface="Arial" panose="020B0604020202020204" pitchFamily="34" charset="0"/>
                <a:buNone/>
              </a:pPr>
              <a:r>
                <a:rPr lang="en-US" altLang="zh-CN" sz="14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W=Waterproof Gun Type</a:t>
              </a:r>
            </a:p>
          </p:txBody>
        </p:sp>
        <p:cxnSp>
          <p:nvCxnSpPr>
            <p:cNvPr id="106" name="直接连接符 105"/>
            <p:cNvCxnSpPr>
              <a:stCxn id="17" idx="2"/>
            </p:cNvCxnSpPr>
            <p:nvPr/>
          </p:nvCxnSpPr>
          <p:spPr bwMode="auto">
            <a:xfrm flipH="1">
              <a:off x="3897332" y="1626585"/>
              <a:ext cx="11355" cy="53648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7" name="Text Box 6"/>
            <p:cNvSpPr txBox="1">
              <a:spLocks noChangeArrowheads="1"/>
            </p:cNvSpPr>
            <p:nvPr/>
          </p:nvSpPr>
          <p:spPr bwMode="auto">
            <a:xfrm>
              <a:off x="6251887" y="1872563"/>
              <a:ext cx="2093517" cy="2426989"/>
            </a:xfrm>
            <a:prstGeom prst="rect">
              <a:avLst/>
            </a:prstGeom>
            <a:noFill/>
            <a:ln>
              <a:noFill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200" tIns="45600" rIns="91200" bIns="456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r>
                <a:rPr lang="en-US" altLang="zh-CN" sz="14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Special Function Symbols</a:t>
              </a:r>
            </a:p>
            <a:p>
              <a:pPr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en-US" altLang="zh-CN" sz="14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G=Support 4G/5G</a:t>
              </a:r>
            </a:p>
            <a:p>
              <a:pPr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en-US" altLang="zh-CN" sz="14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L=Built-in white LED</a:t>
              </a:r>
            </a:p>
            <a:p>
              <a:pPr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en-US" altLang="zh-CN" sz="14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IRL8=Built-in infrared 850nm LED IRL7=Built-in infrared 730nm LED </a:t>
              </a:r>
            </a:p>
            <a:p>
              <a:pPr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en-US" altLang="zh-CN" sz="14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ZF=Motorized zoom lens with lens focal length information at the back, e.g. ZF1640</a:t>
              </a:r>
            </a:p>
            <a:p>
              <a:pPr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en-US" altLang="zh-CN" sz="14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F=Fixed Focus Lens</a:t>
              </a:r>
            </a:p>
          </p:txBody>
        </p:sp>
        <p:sp>
          <p:nvSpPr>
            <p:cNvPr id="118" name="椭圆 117"/>
            <p:cNvSpPr/>
            <p:nvPr/>
          </p:nvSpPr>
          <p:spPr bwMode="auto">
            <a:xfrm>
              <a:off x="7320733" y="1872618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endParaRPr>
            </a:p>
          </p:txBody>
        </p:sp>
        <p:sp>
          <p:nvSpPr>
            <p:cNvPr id="119" name="椭圆 118"/>
            <p:cNvSpPr/>
            <p:nvPr/>
          </p:nvSpPr>
          <p:spPr bwMode="auto">
            <a:xfrm>
              <a:off x="5892238" y="4146884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endParaRPr>
            </a:p>
          </p:txBody>
        </p:sp>
        <p:cxnSp>
          <p:nvCxnSpPr>
            <p:cNvPr id="123" name="肘形连接符 141"/>
            <p:cNvCxnSpPr>
              <a:endCxn id="119" idx="0"/>
            </p:cNvCxnSpPr>
            <p:nvPr/>
          </p:nvCxnSpPr>
          <p:spPr bwMode="auto">
            <a:xfrm rot="5400000">
              <a:off x="4709947" y="2842979"/>
              <a:ext cx="2520021" cy="87169"/>
            </a:xfrm>
            <a:prstGeom prst="bentConnector3">
              <a:avLst>
                <a:gd name="adj1" fmla="val 50009"/>
              </a:avLst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9" name="肘形连接符 141"/>
            <p:cNvCxnSpPr/>
            <p:nvPr/>
          </p:nvCxnSpPr>
          <p:spPr bwMode="auto">
            <a:xfrm>
              <a:off x="6830777" y="1626153"/>
              <a:ext cx="519361" cy="256350"/>
            </a:xfrm>
            <a:prstGeom prst="bentConnector2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3" name="直接连接符 2"/>
          <p:cNvCxnSpPr/>
          <p:nvPr/>
        </p:nvCxnSpPr>
        <p:spPr bwMode="auto">
          <a:xfrm flipV="1">
            <a:off x="10441330" y="1613281"/>
            <a:ext cx="219014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矩形 3"/>
          <p:cNvSpPr/>
          <p:nvPr/>
        </p:nvSpPr>
        <p:spPr bwMode="auto">
          <a:xfrm>
            <a:off x="10852715" y="1255080"/>
            <a:ext cx="708070" cy="71504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FB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6" name="肘形连接符 141"/>
          <p:cNvCxnSpPr/>
          <p:nvPr/>
        </p:nvCxnSpPr>
        <p:spPr bwMode="auto">
          <a:xfrm rot="5400000" flipV="1">
            <a:off x="11020425" y="2216150"/>
            <a:ext cx="476250" cy="5715"/>
          </a:xfrm>
          <a:prstGeom prst="bentConnector3">
            <a:avLst>
              <a:gd name="adj1" fmla="val 50067"/>
            </a:avLst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0596880" y="2437765"/>
            <a:ext cx="1737995" cy="551815"/>
          </a:xfrm>
          <a:prstGeom prst="rect">
            <a:avLst/>
          </a:prstGeom>
          <a:noFill/>
          <a:ln w="9525" algn="ctr">
            <a:noFill/>
            <a:miter lim="800000"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200" tIns="45600" rIns="91200" bIns="4560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15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Anti-strike Level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15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IK10</a:t>
            </a:r>
          </a:p>
        </p:txBody>
      </p:sp>
      <p:sp>
        <p:nvSpPr>
          <p:cNvPr id="12" name="椭圆 11"/>
          <p:cNvSpPr/>
          <p:nvPr/>
        </p:nvSpPr>
        <p:spPr bwMode="auto">
          <a:xfrm>
            <a:off x="11217770" y="2432443"/>
            <a:ext cx="88509" cy="89381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4400" fontAlgn="t">
              <a:spcBef>
                <a:spcPct val="0"/>
              </a:spcBef>
              <a:spcAft>
                <a:spcPct val="0"/>
              </a:spcAft>
            </a:pPr>
            <a:endParaRPr lang="zh-CN" altLang="en-US" sz="1000" dirty="0"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ITS-Traffic Camera-Spotter sky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964012" y="1508415"/>
            <a:ext cx="9991906" cy="5165934"/>
            <a:chOff x="803372" y="1086585"/>
            <a:chExt cx="7493930" cy="3874450"/>
          </a:xfrm>
        </p:grpSpPr>
        <p:sp>
          <p:nvSpPr>
            <p:cNvPr id="109" name="Text Box 6"/>
            <p:cNvSpPr txBox="1">
              <a:spLocks noChangeArrowheads="1"/>
            </p:cNvSpPr>
            <p:nvPr/>
          </p:nvSpPr>
          <p:spPr bwMode="auto">
            <a:xfrm>
              <a:off x="6568899" y="2098787"/>
              <a:ext cx="1728403" cy="1403509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91200" tIns="45600" rIns="91200" bIns="456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r>
                <a:rPr lang="en-US" altLang="zh-CN" sz="15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Hardware:</a:t>
              </a:r>
            </a:p>
            <a:p>
              <a:pPr>
                <a:spcBef>
                  <a:spcPct val="20000"/>
                </a:spcBef>
              </a:pPr>
              <a:r>
                <a:rPr lang="en-US" altLang="zh-CN" sz="14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文泉驿微米黑" charset="-122"/>
                </a:rPr>
                <a:t>C: Version of platform</a:t>
              </a:r>
            </a:p>
            <a:p>
              <a:pPr>
                <a:spcBef>
                  <a:spcPct val="20000"/>
                </a:spcBef>
              </a:pPr>
              <a:r>
                <a:rPr lang="en-US" altLang="zh-CN" sz="14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文泉驿微米黑" charset="-122"/>
                </a:rPr>
                <a:t>C1=Amba platform</a:t>
              </a:r>
            </a:p>
            <a:p>
              <a:pPr>
                <a:spcBef>
                  <a:spcPct val="20000"/>
                </a:spcBef>
              </a:pPr>
              <a:r>
                <a:rPr lang="en-US" altLang="zh-CN" sz="14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文泉驿微米黑" charset="-122"/>
                </a:rPr>
                <a:t>C2=Faraday platform</a:t>
              </a:r>
            </a:p>
            <a:p>
              <a:pPr>
                <a:spcBef>
                  <a:spcPct val="20000"/>
                </a:spcBef>
              </a:pPr>
              <a:r>
                <a:rPr lang="en-US" altLang="zh-CN" sz="14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文泉驿微米黑" charset="-122"/>
                </a:rPr>
                <a:t>R: Radar</a:t>
              </a:r>
            </a:p>
            <a:p>
              <a:pPr>
                <a:spcBef>
                  <a:spcPct val="20000"/>
                </a:spcBef>
              </a:pPr>
              <a:r>
                <a:rPr lang="en-US" altLang="zh-CN" sz="14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文泉驿微米黑" charset="-122"/>
                </a:rPr>
                <a:t>R0=No radar</a:t>
              </a:r>
            </a:p>
            <a:p>
              <a:pPr>
                <a:spcBef>
                  <a:spcPct val="20000"/>
                </a:spcBef>
              </a:pPr>
              <a:r>
                <a:rPr lang="en-US" altLang="zh-CN" sz="14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文泉驿微米黑" charset="-122"/>
                </a:rPr>
                <a:t>R1=ST radar (77Ghz)</a:t>
              </a:r>
            </a:p>
          </p:txBody>
        </p:sp>
        <p:sp>
          <p:nvSpPr>
            <p:cNvPr id="18" name="矩形 17"/>
            <p:cNvSpPr/>
            <p:nvPr/>
          </p:nvSpPr>
          <p:spPr bwMode="auto">
            <a:xfrm>
              <a:off x="4475840" y="1086585"/>
              <a:ext cx="705621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SU2F</a:t>
              </a:r>
              <a:endParaRPr lang="zh-CN" alt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6" name="椭圆 35"/>
            <p:cNvSpPr/>
            <p:nvPr/>
          </p:nvSpPr>
          <p:spPr bwMode="auto">
            <a:xfrm>
              <a:off x="5532037" y="3488536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endParaRPr>
            </a:p>
          </p:txBody>
        </p:sp>
        <p:sp>
          <p:nvSpPr>
            <p:cNvPr id="49" name="矩形 48"/>
            <p:cNvSpPr/>
            <p:nvPr/>
          </p:nvSpPr>
          <p:spPr bwMode="auto">
            <a:xfrm>
              <a:off x="6685660" y="1086585"/>
              <a:ext cx="621951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C2R1</a:t>
              </a:r>
              <a:endParaRPr lang="zh-CN" alt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0" name="矩形 49"/>
            <p:cNvSpPr/>
            <p:nvPr/>
          </p:nvSpPr>
          <p:spPr bwMode="auto">
            <a:xfrm>
              <a:off x="5538800" y="1097812"/>
              <a:ext cx="719609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GQE</a:t>
              </a:r>
              <a:endParaRPr lang="zh-CN" alt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" name="TextBox 69"/>
            <p:cNvSpPr>
              <a:spLocks noChangeArrowheads="1"/>
            </p:cNvSpPr>
            <p:nvPr/>
          </p:nvSpPr>
          <p:spPr bwMode="auto">
            <a:xfrm>
              <a:off x="884381" y="2193188"/>
              <a:ext cx="905732" cy="374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1" rIns="68580" bIns="34291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400" b="1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anose="020F0502020204030204" pitchFamily="34" charset="0"/>
                </a:rPr>
                <a:t>Brand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400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anose="020F0502020204030204" pitchFamily="34" charset="0"/>
                </a:rPr>
                <a:t>Dahua</a:t>
              </a:r>
              <a:endParaRPr lang="zh-CN" altLang="en-US" sz="1400" dirty="0"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endParaRPr>
            </a:p>
          </p:txBody>
        </p:sp>
        <p:sp>
          <p:nvSpPr>
            <p:cNvPr id="7" name="TextBox 72"/>
            <p:cNvSpPr>
              <a:spLocks noChangeArrowheads="1"/>
            </p:cNvSpPr>
            <p:nvPr/>
          </p:nvSpPr>
          <p:spPr bwMode="auto">
            <a:xfrm>
              <a:off x="3291632" y="2266598"/>
              <a:ext cx="1533040" cy="4067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1" rIns="68580" bIns="34291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r>
                <a:rPr lang="en-US" altLang="zh-CN" sz="14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Last =5, default: 2</a:t>
              </a:r>
            </a:p>
            <a:p>
              <a:pPr>
                <a:buFont typeface="Arial" panose="020B0604020202020204" pitchFamily="34" charset="0"/>
                <a:buNone/>
              </a:pPr>
              <a:r>
                <a:rPr lang="en-US" altLang="zh-CN" sz="14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Last =3, default: 1</a:t>
              </a:r>
            </a:p>
          </p:txBody>
        </p:sp>
        <p:sp>
          <p:nvSpPr>
            <p:cNvPr id="9" name="TextBox 69"/>
            <p:cNvSpPr>
              <a:spLocks noChangeArrowheads="1"/>
            </p:cNvSpPr>
            <p:nvPr/>
          </p:nvSpPr>
          <p:spPr bwMode="auto">
            <a:xfrm>
              <a:off x="1508301" y="2193188"/>
              <a:ext cx="1010849" cy="375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1" rIns="68580" bIns="34291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r>
                <a:rPr lang="en-US" altLang="zh-CN" sz="14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Intelligent Traffic Camera</a:t>
              </a:r>
            </a:p>
          </p:txBody>
        </p:sp>
        <p:sp>
          <p:nvSpPr>
            <p:cNvPr id="11" name="TextBox 69"/>
            <p:cNvSpPr>
              <a:spLocks noChangeArrowheads="1"/>
            </p:cNvSpPr>
            <p:nvPr/>
          </p:nvSpPr>
          <p:spPr bwMode="auto">
            <a:xfrm>
              <a:off x="923318" y="2673237"/>
              <a:ext cx="928603" cy="795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1" rIns="68580" bIns="34291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</a:pPr>
              <a:r>
                <a:rPr lang="en-US" altLang="zh-CN" sz="14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Resolution</a:t>
              </a:r>
              <a:endParaRPr lang="zh-CN" altLang="en-US" sz="1400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algn="ctr">
                <a:buFont typeface="Arial" panose="020B0604020202020204" pitchFamily="34" charset="0"/>
                <a:buNone/>
              </a:pPr>
              <a:r>
                <a:rPr lang="en-US" altLang="zh-CN" sz="14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9</a:t>
              </a:r>
              <a:r>
                <a:rPr lang="zh-CN" altLang="en-US" sz="1400" dirty="0">
                  <a:latin typeface="Segoe UI" panose="020B0502040204020203" pitchFamily="34" charset="0"/>
                  <a:ea typeface="微软雅黑" panose="020B0503020204020204" pitchFamily="34" charset="-122"/>
                  <a:cs typeface="Segoe UI" panose="020B0502040204020203" pitchFamily="34" charset="0"/>
                </a:rPr>
                <a:t>：</a:t>
              </a:r>
              <a:r>
                <a:rPr lang="en-US" altLang="zh-CN" sz="14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9MP</a:t>
              </a:r>
            </a:p>
            <a:p>
              <a:pPr algn="ctr">
                <a:buFont typeface="Arial" panose="020B0604020202020204" pitchFamily="34" charset="0"/>
                <a:buNone/>
              </a:pPr>
              <a:r>
                <a:rPr lang="en-US" altLang="zh-CN" sz="14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16</a:t>
              </a:r>
              <a:r>
                <a:rPr lang="zh-CN" altLang="en-US" sz="14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：</a:t>
              </a:r>
              <a:r>
                <a:rPr lang="en-US" altLang="zh-CN" sz="14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16MP</a:t>
              </a:r>
            </a:p>
            <a:p>
              <a:pPr algn="ctr">
                <a:buFont typeface="Arial" panose="020B0604020202020204" pitchFamily="34" charset="0"/>
                <a:buNone/>
              </a:pPr>
              <a:r>
                <a:rPr lang="en-US" altLang="zh-CN" sz="14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……</a:t>
              </a:r>
            </a:p>
          </p:txBody>
        </p:sp>
        <p:sp>
          <p:nvSpPr>
            <p:cNvPr id="14" name="矩形 13"/>
            <p:cNvSpPr/>
            <p:nvPr/>
          </p:nvSpPr>
          <p:spPr bwMode="auto">
            <a:xfrm>
              <a:off x="2270534" y="1086585"/>
              <a:ext cx="540000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9</a:t>
              </a:r>
              <a:endParaRPr lang="zh-CN" alt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 bwMode="auto">
            <a:xfrm>
              <a:off x="803372" y="1086585"/>
              <a:ext cx="540000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DHI</a:t>
              </a:r>
              <a:endParaRPr lang="zh-CN" altLang="en-US" sz="2200" dirty="0"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 bwMode="auto">
            <a:xfrm>
              <a:off x="2954610" y="1086585"/>
              <a:ext cx="540000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5</a:t>
              </a:r>
              <a:endParaRPr lang="zh-CN" alt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21" name="直接连接符 20"/>
            <p:cNvCxnSpPr/>
            <p:nvPr/>
          </p:nvCxnSpPr>
          <p:spPr bwMode="auto">
            <a:xfrm flipV="1">
              <a:off x="1373999" y="1356586"/>
              <a:ext cx="167028" cy="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23" name="组合 22"/>
            <p:cNvGrpSpPr/>
            <p:nvPr/>
          </p:nvGrpSpPr>
          <p:grpSpPr>
            <a:xfrm>
              <a:off x="1046399" y="1632061"/>
              <a:ext cx="67500" cy="544155"/>
              <a:chOff x="2686859" y="2864898"/>
              <a:chExt cx="90000" cy="725540"/>
            </a:xfrm>
          </p:grpSpPr>
          <p:cxnSp>
            <p:nvCxnSpPr>
              <p:cNvPr id="41" name="直接连接符 40"/>
              <p:cNvCxnSpPr/>
              <p:nvPr/>
            </p:nvCxnSpPr>
            <p:spPr bwMode="auto">
              <a:xfrm>
                <a:off x="2731859" y="2864898"/>
                <a:ext cx="0" cy="64284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42" name="椭圆 41"/>
              <p:cNvSpPr/>
              <p:nvPr/>
            </p:nvSpPr>
            <p:spPr bwMode="auto">
              <a:xfrm>
                <a:off x="2686859" y="3500438"/>
                <a:ext cx="90000" cy="90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defTabSz="914400" fontAlgn="t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00" dirty="0">
                  <a:latin typeface="Segoe UI" panose="020B0502040204020203" pitchFamily="34" charset="0"/>
                  <a:ea typeface="宋体" panose="02010600030101010101" pitchFamily="2" charset="-122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13" name="矩形 12"/>
            <p:cNvSpPr/>
            <p:nvPr/>
          </p:nvSpPr>
          <p:spPr bwMode="auto">
            <a:xfrm>
              <a:off x="1586459" y="1086585"/>
              <a:ext cx="540000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ITC</a:t>
              </a:r>
              <a:endParaRPr lang="zh-CN" alt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1804932" y="1626586"/>
              <a:ext cx="67500" cy="549630"/>
              <a:chOff x="2344534" y="2857598"/>
              <a:chExt cx="90000" cy="732840"/>
            </a:xfrm>
          </p:grpSpPr>
          <p:cxnSp>
            <p:nvCxnSpPr>
              <p:cNvPr id="39" name="直接连接符 38"/>
              <p:cNvCxnSpPr/>
              <p:nvPr/>
            </p:nvCxnSpPr>
            <p:spPr bwMode="auto">
              <a:xfrm>
                <a:off x="2398530" y="2857598"/>
                <a:ext cx="0" cy="64284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40" name="椭圆 39"/>
              <p:cNvSpPr/>
              <p:nvPr/>
            </p:nvSpPr>
            <p:spPr bwMode="auto">
              <a:xfrm>
                <a:off x="2344534" y="3500438"/>
                <a:ext cx="90000" cy="90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defTabSz="914400" fontAlgn="t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00" dirty="0">
                  <a:latin typeface="Segoe UI" panose="020B0502040204020203" pitchFamily="34" charset="0"/>
                  <a:ea typeface="宋体" panose="02010600030101010101" pitchFamily="2" charset="-122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30" name="椭圆 29"/>
            <p:cNvSpPr/>
            <p:nvPr/>
          </p:nvSpPr>
          <p:spPr bwMode="auto">
            <a:xfrm>
              <a:off x="1914265" y="3167797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endParaRPr>
            </a:p>
          </p:txBody>
        </p:sp>
        <p:cxnSp>
          <p:nvCxnSpPr>
            <p:cNvPr id="31" name="肘形连接符 141"/>
            <p:cNvCxnSpPr/>
            <p:nvPr/>
          </p:nvCxnSpPr>
          <p:spPr bwMode="auto">
            <a:xfrm rot="5400000">
              <a:off x="1493994" y="2110901"/>
              <a:ext cx="1574962" cy="606329"/>
            </a:xfrm>
            <a:prstGeom prst="bentConnector3">
              <a:avLst>
                <a:gd name="adj1" fmla="val 99482"/>
              </a:avLst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肘形连接符 144"/>
            <p:cNvCxnSpPr>
              <a:endCxn id="55" idx="5"/>
            </p:cNvCxnSpPr>
            <p:nvPr/>
          </p:nvCxnSpPr>
          <p:spPr bwMode="auto">
            <a:xfrm rot="5400000">
              <a:off x="1945159" y="2468111"/>
              <a:ext cx="2168933" cy="502853"/>
            </a:xfrm>
            <a:prstGeom prst="bentConnector3">
              <a:avLst>
                <a:gd name="adj1" fmla="val 99738"/>
              </a:avLst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3" name="Text Box 6"/>
            <p:cNvSpPr txBox="1">
              <a:spLocks noChangeArrowheads="1"/>
            </p:cNvSpPr>
            <p:nvPr/>
          </p:nvSpPr>
          <p:spPr bwMode="auto">
            <a:xfrm>
              <a:off x="1427959" y="3596316"/>
              <a:ext cx="1728192" cy="553816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91200" tIns="45600" rIns="91200" bIns="456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r>
                <a:rPr lang="en-US" altLang="zh-CN" sz="14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Sensor Category</a:t>
              </a:r>
            </a:p>
            <a:p>
              <a:pPr>
                <a:buFont typeface="Arial" panose="020B0604020202020204" pitchFamily="34" charset="0"/>
                <a:buNone/>
              </a:pPr>
              <a:r>
                <a:rPr lang="en-US" altLang="zh-CN" sz="14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3=CMOS</a:t>
              </a:r>
            </a:p>
            <a:p>
              <a:pPr>
                <a:buFont typeface="Arial" panose="020B0604020202020204" pitchFamily="34" charset="0"/>
                <a:buNone/>
              </a:pPr>
              <a:r>
                <a:rPr lang="en-US" altLang="zh-CN" sz="14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5=CCD/High- level CMOS</a:t>
              </a:r>
            </a:p>
          </p:txBody>
        </p:sp>
        <p:sp>
          <p:nvSpPr>
            <p:cNvPr id="55" name="椭圆 54"/>
            <p:cNvSpPr/>
            <p:nvPr/>
          </p:nvSpPr>
          <p:spPr bwMode="auto">
            <a:xfrm>
              <a:off x="2720585" y="3746389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endParaRPr>
            </a:p>
          </p:txBody>
        </p:sp>
        <p:sp>
          <p:nvSpPr>
            <p:cNvPr id="17" name="矩形 16"/>
            <p:cNvSpPr/>
            <p:nvPr/>
          </p:nvSpPr>
          <p:spPr bwMode="auto">
            <a:xfrm>
              <a:off x="3638687" y="1086585"/>
              <a:ext cx="540000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2</a:t>
              </a:r>
              <a:endParaRPr lang="zh-CN" alt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" name="椭圆 25"/>
            <p:cNvSpPr/>
            <p:nvPr/>
          </p:nvSpPr>
          <p:spPr bwMode="auto">
            <a:xfrm>
              <a:off x="3869922" y="2166705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endParaRPr>
            </a:p>
          </p:txBody>
        </p:sp>
        <p:cxnSp>
          <p:nvCxnSpPr>
            <p:cNvPr id="78" name="直接连接符 77"/>
            <p:cNvCxnSpPr/>
            <p:nvPr/>
          </p:nvCxnSpPr>
          <p:spPr bwMode="auto">
            <a:xfrm flipV="1">
              <a:off x="4243749" y="1356585"/>
              <a:ext cx="167028" cy="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6" name="直接连接符 85"/>
            <p:cNvCxnSpPr/>
            <p:nvPr/>
          </p:nvCxnSpPr>
          <p:spPr bwMode="auto">
            <a:xfrm>
              <a:off x="6339678" y="1358035"/>
              <a:ext cx="236212" cy="3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7" name="矩形 86"/>
            <p:cNvSpPr/>
            <p:nvPr/>
          </p:nvSpPr>
          <p:spPr>
            <a:xfrm>
              <a:off x="3394661" y="3591209"/>
              <a:ext cx="1898515" cy="5529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Font typeface="Arial" panose="020B0604020202020204" pitchFamily="34" charset="0"/>
                <a:buNone/>
                <a:defRPr/>
              </a:pPr>
              <a:r>
                <a:rPr lang="en-US" altLang="zh-CN" sz="14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Generation</a:t>
              </a:r>
              <a:r>
                <a:rPr lang="en-US" altLang="zh-CN" sz="1400" b="1" dirty="0">
                  <a:solidFill>
                    <a:srgbClr val="FFC000"/>
                  </a:solidFill>
                  <a:latin typeface="微软雅黑" panose="020B0503020204020204" pitchFamily="34" charset="-122"/>
                </a:rPr>
                <a:t> </a:t>
              </a:r>
              <a:r>
                <a:rPr lang="en-US" altLang="zh-CN" sz="14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of</a:t>
              </a:r>
              <a:r>
                <a:rPr lang="en-US" altLang="zh-CN" sz="1400" b="1" dirty="0">
                  <a:solidFill>
                    <a:srgbClr val="FFC000"/>
                  </a:solidFill>
                  <a:latin typeface="微软雅黑" panose="020B0503020204020204" pitchFamily="34" charset="-122"/>
                </a:rPr>
                <a:t> </a:t>
              </a:r>
              <a:r>
                <a:rPr lang="en-US" altLang="zh-CN" sz="14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Platform</a:t>
              </a:r>
            </a:p>
            <a:p>
              <a:pPr>
                <a:buFont typeface="Arial" panose="020B0604020202020204" pitchFamily="34" charset="0"/>
                <a:buNone/>
              </a:pPr>
              <a:r>
                <a:rPr lang="en-US" altLang="zh-CN" sz="14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1</a:t>
              </a:r>
              <a:r>
                <a:rPr lang="en-US" altLang="zh-CN" sz="1400" baseline="300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st</a:t>
              </a:r>
              <a:r>
                <a:rPr lang="en-US" altLang="zh-CN" sz="14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generation =SU1F</a:t>
              </a:r>
            </a:p>
            <a:p>
              <a:pPr>
                <a:buFont typeface="Arial" panose="020B0604020202020204" pitchFamily="34" charset="0"/>
                <a:buNone/>
              </a:pPr>
              <a:r>
                <a:rPr lang="en-US" altLang="zh-CN" sz="14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2</a:t>
              </a:r>
              <a:r>
                <a:rPr lang="en-US" altLang="zh-CN" sz="1400" baseline="300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nd</a:t>
              </a:r>
              <a:r>
                <a:rPr lang="en-US" altLang="zh-CN" sz="14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generation =SU2F</a:t>
              </a:r>
              <a:endParaRPr lang="zh-CN" altLang="zh-CN" sz="14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94" name="肘形连接符 144"/>
            <p:cNvCxnSpPr/>
            <p:nvPr/>
          </p:nvCxnSpPr>
          <p:spPr bwMode="auto">
            <a:xfrm rot="5400000">
              <a:off x="3458766" y="2185638"/>
              <a:ext cx="1918331" cy="799074"/>
            </a:xfrm>
            <a:prstGeom prst="bentConnector3">
              <a:avLst>
                <a:gd name="adj1" fmla="val 69045"/>
              </a:avLst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6" name="直接连接符 105"/>
            <p:cNvCxnSpPr>
              <a:stCxn id="17" idx="2"/>
            </p:cNvCxnSpPr>
            <p:nvPr/>
          </p:nvCxnSpPr>
          <p:spPr bwMode="auto">
            <a:xfrm flipH="1">
              <a:off x="3897332" y="1626585"/>
              <a:ext cx="11355" cy="53648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7" name="Text Box 6"/>
            <p:cNvSpPr txBox="1">
              <a:spLocks noChangeArrowheads="1"/>
            </p:cNvSpPr>
            <p:nvPr/>
          </p:nvSpPr>
          <p:spPr bwMode="auto">
            <a:xfrm>
              <a:off x="5064433" y="3589435"/>
              <a:ext cx="1824398" cy="1371600"/>
            </a:xfrm>
            <a:prstGeom prst="rect">
              <a:avLst/>
            </a:prstGeom>
            <a:noFill/>
            <a:ln>
              <a:noFill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200" tIns="45600" rIns="91200" bIns="456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r>
                <a:rPr lang="en-US" altLang="zh-CN" sz="15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Expand function</a:t>
              </a:r>
            </a:p>
            <a:p>
              <a:pPr>
                <a:buFont typeface="Arial" panose="020B0604020202020204" pitchFamily="34" charset="0"/>
                <a:buNone/>
              </a:pPr>
              <a:r>
                <a:rPr lang="en-US" altLang="zh-CN" sz="14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G= 4G</a:t>
              </a:r>
            </a:p>
            <a:p>
              <a:pPr>
                <a:buFont typeface="Arial" panose="020B0604020202020204" pitchFamily="34" charset="0"/>
                <a:buNone/>
              </a:pPr>
              <a:r>
                <a:rPr lang="en-US" altLang="zh-CN" sz="14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P=PRO New Appearance </a:t>
              </a:r>
              <a:r>
                <a:rPr lang="zh-CN" altLang="en-US" sz="1400" dirty="0">
                  <a:latin typeface="Segoe UI" panose="020B0502040204020203" pitchFamily="34" charset="0"/>
                  <a:cs typeface="Segoe UI" panose="020B0502040204020203" pitchFamily="34" charset="0"/>
                </a:rPr>
                <a:t>（</a:t>
              </a:r>
              <a:r>
                <a:rPr lang="en-US" altLang="zh-CN" sz="14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Non-4G</a:t>
              </a:r>
              <a:r>
                <a:rPr lang="zh-CN" altLang="en-US" sz="1400" dirty="0">
                  <a:latin typeface="Segoe UI" panose="020B0502040204020203" pitchFamily="34" charset="0"/>
                  <a:cs typeface="Segoe UI" panose="020B0502040204020203" pitchFamily="34" charset="0"/>
                </a:rPr>
                <a:t>）</a:t>
              </a:r>
              <a:endParaRPr lang="en-US" altLang="zh-CN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  <a:p>
              <a:pPr>
                <a:buFont typeface="Arial" panose="020B0604020202020204" pitchFamily="34" charset="0"/>
                <a:buNone/>
              </a:pPr>
              <a:endParaRPr lang="zh-CN" altLang="en-US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  <a:p>
              <a:pPr>
                <a:buFont typeface="Arial" panose="020B0604020202020204" pitchFamily="34" charset="0"/>
                <a:buNone/>
              </a:pPr>
              <a:r>
                <a:rPr lang="en-US" altLang="zh-CN" sz="14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The last two:</a:t>
              </a:r>
              <a:endParaRPr lang="zh-CN" altLang="en-US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  <a:p>
              <a:pPr>
                <a:buFont typeface="Arial" panose="020B0604020202020204" pitchFamily="34" charset="0"/>
                <a:buNone/>
              </a:pPr>
              <a:r>
                <a:rPr lang="en-US" altLang="zh-CN" sz="14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QE</a:t>
              </a:r>
              <a:r>
                <a:rPr lang="zh-CN" altLang="en-US" sz="14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：</a:t>
              </a:r>
              <a:r>
                <a:rPr lang="en-US" altLang="zh-CN" sz="14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Checkpoint &amp; E-police</a:t>
              </a:r>
              <a:endParaRPr lang="zh-CN" altLang="en-US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  <a:p>
              <a:pPr>
                <a:buFont typeface="Arial" panose="020B0604020202020204" pitchFamily="34" charset="0"/>
                <a:buNone/>
              </a:pPr>
              <a:r>
                <a:rPr lang="en-US" altLang="zh-CN" sz="14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TE</a:t>
              </a:r>
              <a:r>
                <a:rPr lang="zh-CN" altLang="en-US" sz="14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：</a:t>
              </a:r>
              <a:r>
                <a:rPr lang="en-US" altLang="zh-CN" sz="14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Traffic Event</a:t>
              </a:r>
            </a:p>
          </p:txBody>
        </p:sp>
        <p:sp>
          <p:nvSpPr>
            <p:cNvPr id="118" name="椭圆 117"/>
            <p:cNvSpPr/>
            <p:nvPr/>
          </p:nvSpPr>
          <p:spPr bwMode="auto">
            <a:xfrm>
              <a:off x="6821331" y="2038235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endParaRPr>
            </a:p>
          </p:txBody>
        </p:sp>
        <p:cxnSp>
          <p:nvCxnSpPr>
            <p:cNvPr id="126" name="肘形连接符 141"/>
            <p:cNvCxnSpPr/>
            <p:nvPr/>
          </p:nvCxnSpPr>
          <p:spPr bwMode="auto">
            <a:xfrm rot="5400000">
              <a:off x="4784073" y="2399720"/>
              <a:ext cx="1885131" cy="350409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9" name="肘形连接符 141"/>
            <p:cNvCxnSpPr/>
            <p:nvPr/>
          </p:nvCxnSpPr>
          <p:spPr bwMode="auto">
            <a:xfrm rot="5400000">
              <a:off x="6701375" y="1799563"/>
              <a:ext cx="412075" cy="96503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51" name="椭圆 50"/>
          <p:cNvSpPr/>
          <p:nvPr/>
        </p:nvSpPr>
        <p:spPr bwMode="auto">
          <a:xfrm>
            <a:off x="5214650" y="4732756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4400" fontAlgn="t">
              <a:spcBef>
                <a:spcPct val="0"/>
              </a:spcBef>
              <a:spcAft>
                <a:spcPct val="0"/>
              </a:spcAft>
            </a:pPr>
            <a:endParaRPr lang="zh-CN" altLang="en-US" sz="1000" dirty="0"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</a:endParaRPr>
          </a:p>
        </p:txBody>
      </p:sp>
      <p:cxnSp>
        <p:nvCxnSpPr>
          <p:cNvPr id="43" name="直接连接符 42"/>
          <p:cNvCxnSpPr/>
          <p:nvPr/>
        </p:nvCxnSpPr>
        <p:spPr bwMode="auto">
          <a:xfrm flipV="1">
            <a:off x="6914310" y="1859943"/>
            <a:ext cx="222704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4" name="矩形 43"/>
          <p:cNvSpPr/>
          <p:nvPr/>
        </p:nvSpPr>
        <p:spPr bwMode="auto">
          <a:xfrm>
            <a:off x="10205997" y="1523384"/>
            <a:ext cx="1774335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IRL8ZF1640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45" name="直接连接符 44"/>
          <p:cNvCxnSpPr/>
          <p:nvPr/>
        </p:nvCxnSpPr>
        <p:spPr bwMode="auto">
          <a:xfrm>
            <a:off x="9744689" y="1885317"/>
            <a:ext cx="314949" cy="4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直接连接符 47"/>
          <p:cNvCxnSpPr>
            <a:endCxn id="56" idx="0"/>
          </p:cNvCxnSpPr>
          <p:nvPr/>
        </p:nvCxnSpPr>
        <p:spPr bwMode="auto">
          <a:xfrm>
            <a:off x="10989472" y="2243384"/>
            <a:ext cx="11430" cy="260477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4" name="Text Box 6"/>
          <p:cNvSpPr txBox="1">
            <a:spLocks noChangeArrowheads="1"/>
          </p:cNvSpPr>
          <p:nvPr/>
        </p:nvSpPr>
        <p:spPr bwMode="auto">
          <a:xfrm>
            <a:off x="9166860" y="4961255"/>
            <a:ext cx="3277235" cy="181356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200" tIns="45600" rIns="91200" bIns="4560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1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Special Function Symbols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L=Built-in white LED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IRL8=Built-in infrared 850nm LED IRL7=Built-in infrared 730nm LED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ZF=Motorized zoom lens with lens focal length information at the back, e.g. ZF1640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+mn-ea"/>
              </a:rPr>
              <a:t>F=Fixed Focus Lens</a:t>
            </a:r>
            <a:endParaRPr lang="en-US" altLang="zh-CN" sz="14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6" name="椭圆 55"/>
          <p:cNvSpPr/>
          <p:nvPr/>
        </p:nvSpPr>
        <p:spPr bwMode="auto">
          <a:xfrm>
            <a:off x="10955703" y="4848112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4400" fontAlgn="t">
              <a:spcBef>
                <a:spcPct val="0"/>
              </a:spcBef>
              <a:spcAft>
                <a:spcPct val="0"/>
              </a:spcAft>
            </a:pPr>
            <a:endParaRPr lang="zh-CN" altLang="en-US" sz="1000" dirty="0"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ITS-Traffic Edge Storage (ITSE)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469586" y="1205704"/>
            <a:ext cx="10972897" cy="5652296"/>
            <a:chOff x="404232" y="1078171"/>
            <a:chExt cx="8229674" cy="4239220"/>
          </a:xfrm>
        </p:grpSpPr>
        <p:sp>
          <p:nvSpPr>
            <p:cNvPr id="109" name="Text Box 6"/>
            <p:cNvSpPr txBox="1">
              <a:spLocks noChangeArrowheads="1"/>
            </p:cNvSpPr>
            <p:nvPr/>
          </p:nvSpPr>
          <p:spPr bwMode="auto">
            <a:xfrm>
              <a:off x="6058582" y="3899601"/>
              <a:ext cx="2575324" cy="760095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91200" tIns="45600" rIns="91200" bIns="456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r>
                <a:rPr lang="en-US" altLang="zh-CN" sz="15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Extended Function Definition</a:t>
              </a:r>
            </a:p>
            <a:p>
              <a:pPr>
                <a:buFont typeface="Arial" panose="020B0604020202020204" pitchFamily="34" charset="0"/>
                <a:buNone/>
              </a:pPr>
              <a:r>
                <a:rPr lang="en-US" altLang="zh-CN" sz="15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04=4T capacity</a:t>
              </a:r>
            </a:p>
            <a:p>
              <a:r>
                <a:rPr lang="en-US" altLang="zh-CN" sz="15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16=16T capacity</a:t>
              </a:r>
            </a:p>
            <a:p>
              <a:pPr>
                <a:buFont typeface="Arial" panose="020B0604020202020204" pitchFamily="34" charset="0"/>
                <a:buNone/>
              </a:pPr>
              <a:r>
                <a:rPr lang="en-US" altLang="zh-CN" sz="15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...</a:t>
              </a:r>
            </a:p>
          </p:txBody>
        </p:sp>
        <p:sp>
          <p:nvSpPr>
            <p:cNvPr id="18" name="矩形 17"/>
            <p:cNvSpPr/>
            <p:nvPr/>
          </p:nvSpPr>
          <p:spPr bwMode="auto">
            <a:xfrm>
              <a:off x="4503152" y="1078667"/>
              <a:ext cx="540000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</a:t>
              </a:r>
              <a:endParaRPr lang="zh-CN" alt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" name="矩形 18"/>
            <p:cNvSpPr/>
            <p:nvPr/>
          </p:nvSpPr>
          <p:spPr bwMode="auto">
            <a:xfrm>
              <a:off x="5396203" y="1081847"/>
              <a:ext cx="540000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G</a:t>
              </a:r>
              <a:endParaRPr lang="zh-CN" alt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37" name="直接连接符 36"/>
            <p:cNvCxnSpPr/>
            <p:nvPr/>
          </p:nvCxnSpPr>
          <p:spPr bwMode="auto">
            <a:xfrm flipH="1">
              <a:off x="5647679" y="1634682"/>
              <a:ext cx="4016" cy="102621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8" name="椭圆 27"/>
            <p:cNvSpPr/>
            <p:nvPr/>
          </p:nvSpPr>
          <p:spPr bwMode="auto">
            <a:xfrm>
              <a:off x="5629928" y="2639982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endParaRPr>
            </a:p>
          </p:txBody>
        </p:sp>
        <p:sp>
          <p:nvSpPr>
            <p:cNvPr id="47" name="矩形 46"/>
            <p:cNvSpPr/>
            <p:nvPr/>
          </p:nvSpPr>
          <p:spPr bwMode="auto">
            <a:xfrm>
              <a:off x="6077375" y="1078171"/>
              <a:ext cx="540000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16</a:t>
              </a:r>
              <a:endParaRPr lang="zh-CN" alt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" name="TextBox 69"/>
            <p:cNvSpPr>
              <a:spLocks noChangeArrowheads="1"/>
            </p:cNvSpPr>
            <p:nvPr/>
          </p:nvSpPr>
          <p:spPr bwMode="auto">
            <a:xfrm>
              <a:off x="884381" y="2193188"/>
              <a:ext cx="905732" cy="375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1" rIns="68580" bIns="34291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400" b="1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anose="020F0502020204030204" pitchFamily="34" charset="0"/>
                </a:rPr>
                <a:t>Brand</a:t>
              </a:r>
              <a:r>
                <a:rPr lang="en-US" altLang="zh-CN" sz="1400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anose="020F0502020204030204" pitchFamily="34" charset="0"/>
                </a:rPr>
                <a:t>: Dahua</a:t>
              </a:r>
              <a:endParaRPr lang="zh-CN" altLang="en-US" sz="1400" dirty="0"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endParaRPr>
            </a:p>
          </p:txBody>
        </p:sp>
        <p:sp>
          <p:nvSpPr>
            <p:cNvPr id="7" name="TextBox 72"/>
            <p:cNvSpPr>
              <a:spLocks noChangeArrowheads="1"/>
            </p:cNvSpPr>
            <p:nvPr/>
          </p:nvSpPr>
          <p:spPr bwMode="auto">
            <a:xfrm>
              <a:off x="3241250" y="2260422"/>
              <a:ext cx="1954293" cy="601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1" rIns="68580" bIns="34291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r>
                <a:rPr lang="en-US" altLang="zh-CN" sz="14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Sub-industry properties</a:t>
              </a:r>
            </a:p>
            <a:p>
              <a:pPr>
                <a:buFont typeface="Arial" panose="020B0604020202020204" pitchFamily="34" charset="0"/>
                <a:buNone/>
              </a:pPr>
              <a:r>
                <a:rPr lang="en-US" altLang="zh-CN" sz="14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T=Traditional E-police </a:t>
              </a:r>
            </a:p>
            <a:p>
              <a:pPr>
                <a:buFont typeface="Arial" panose="020B0604020202020204" pitchFamily="34" charset="0"/>
                <a:buNone/>
              </a:pPr>
              <a:r>
                <a:rPr lang="en-US" altLang="zh-CN" sz="14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    terminal</a:t>
              </a:r>
            </a:p>
          </p:txBody>
        </p:sp>
        <p:sp>
          <p:nvSpPr>
            <p:cNvPr id="9" name="TextBox 69"/>
            <p:cNvSpPr>
              <a:spLocks noChangeArrowheads="1"/>
            </p:cNvSpPr>
            <p:nvPr/>
          </p:nvSpPr>
          <p:spPr bwMode="auto">
            <a:xfrm>
              <a:off x="1508301" y="2193188"/>
              <a:ext cx="1010849" cy="536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1" rIns="68580" bIns="34291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r>
                <a:rPr lang="en-US" altLang="zh-CN" sz="14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Intelligent Traffic Edge Storage</a:t>
              </a:r>
            </a:p>
          </p:txBody>
        </p:sp>
        <p:sp>
          <p:nvSpPr>
            <p:cNvPr id="11" name="TextBox 69"/>
            <p:cNvSpPr>
              <a:spLocks noChangeArrowheads="1"/>
            </p:cNvSpPr>
            <p:nvPr/>
          </p:nvSpPr>
          <p:spPr bwMode="auto">
            <a:xfrm>
              <a:off x="404232" y="3250723"/>
              <a:ext cx="2582115" cy="601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1" rIns="68580" bIns="34291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r>
                <a:rPr lang="en-US" altLang="zh-CN" sz="1400" b="1" dirty="0">
                  <a:latin typeface="Segoe UI" panose="020B0502040204020203" pitchFamily="34" charset="0"/>
                  <a:ea typeface="微软雅黑" panose="020B0503020204020204" pitchFamily="34" charset="-122"/>
                  <a:cs typeface="Segoe UI" panose="020B0502040204020203" pitchFamily="34" charset="0"/>
                </a:rPr>
                <a:t>Number of picture composites</a:t>
              </a:r>
            </a:p>
            <a:p>
              <a:pPr>
                <a:buNone/>
              </a:pPr>
              <a:r>
                <a:rPr lang="en-US" altLang="zh-CN" sz="1400" dirty="0">
                  <a:latin typeface="Segoe UI" panose="020B0502040204020203" pitchFamily="34" charset="0"/>
                  <a:ea typeface="微软雅黑" panose="020B0503020204020204" pitchFamily="34" charset="-122"/>
                  <a:cs typeface="Segoe UI" panose="020B0502040204020203" pitchFamily="34" charset="0"/>
                </a:rPr>
                <a:t>04=Maximum 4-ch compositing</a:t>
              </a:r>
            </a:p>
            <a:p>
              <a:pPr>
                <a:buFont typeface="Arial" panose="020B0604020202020204" pitchFamily="34" charset="0"/>
                <a:buNone/>
              </a:pPr>
              <a:r>
                <a:rPr lang="en-US" altLang="zh-CN" sz="1400" dirty="0">
                  <a:latin typeface="Segoe UI" panose="020B0502040204020203" pitchFamily="34" charset="0"/>
                  <a:ea typeface="微软雅黑" panose="020B0503020204020204" pitchFamily="34" charset="-122"/>
                  <a:cs typeface="Segoe UI" panose="020B0502040204020203" pitchFamily="34" charset="0"/>
                </a:rPr>
                <a:t>12=Maximum 12-ch compositing</a:t>
              </a:r>
            </a:p>
          </p:txBody>
        </p:sp>
        <p:sp>
          <p:nvSpPr>
            <p:cNvPr id="14" name="矩形 13"/>
            <p:cNvSpPr/>
            <p:nvPr/>
          </p:nvSpPr>
          <p:spPr bwMode="auto">
            <a:xfrm>
              <a:off x="2270534" y="1086585"/>
              <a:ext cx="540000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04</a:t>
              </a:r>
              <a:endParaRPr lang="zh-CN" alt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 bwMode="auto">
            <a:xfrm>
              <a:off x="803372" y="1086585"/>
              <a:ext cx="540000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DHI</a:t>
              </a:r>
              <a:endParaRPr lang="zh-CN" altLang="en-US" sz="2200" dirty="0"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 bwMode="auto">
            <a:xfrm>
              <a:off x="2954610" y="1086585"/>
              <a:ext cx="540000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00</a:t>
              </a:r>
              <a:endParaRPr lang="zh-CN" alt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21" name="直接连接符 20"/>
            <p:cNvCxnSpPr/>
            <p:nvPr/>
          </p:nvCxnSpPr>
          <p:spPr bwMode="auto">
            <a:xfrm flipV="1">
              <a:off x="1373999" y="1356586"/>
              <a:ext cx="167028" cy="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23" name="组合 22"/>
            <p:cNvGrpSpPr/>
            <p:nvPr/>
          </p:nvGrpSpPr>
          <p:grpSpPr>
            <a:xfrm>
              <a:off x="1046399" y="1632061"/>
              <a:ext cx="67500" cy="544155"/>
              <a:chOff x="2686859" y="2864898"/>
              <a:chExt cx="90000" cy="725540"/>
            </a:xfrm>
          </p:grpSpPr>
          <p:cxnSp>
            <p:nvCxnSpPr>
              <p:cNvPr id="41" name="直接连接符 40"/>
              <p:cNvCxnSpPr/>
              <p:nvPr/>
            </p:nvCxnSpPr>
            <p:spPr bwMode="auto">
              <a:xfrm>
                <a:off x="2731859" y="2864898"/>
                <a:ext cx="0" cy="64284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42" name="椭圆 41"/>
              <p:cNvSpPr/>
              <p:nvPr/>
            </p:nvSpPr>
            <p:spPr bwMode="auto">
              <a:xfrm>
                <a:off x="2686859" y="3500438"/>
                <a:ext cx="90000" cy="90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defTabSz="914400" fontAlgn="t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00" dirty="0">
                  <a:latin typeface="Segoe UI" panose="020B0502040204020203" pitchFamily="34" charset="0"/>
                  <a:ea typeface="宋体" panose="02010600030101010101" pitchFamily="2" charset="-122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13" name="矩形 12"/>
            <p:cNvSpPr/>
            <p:nvPr/>
          </p:nvSpPr>
          <p:spPr bwMode="auto">
            <a:xfrm>
              <a:off x="1586459" y="1086585"/>
              <a:ext cx="540000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ITSE</a:t>
              </a:r>
              <a:endParaRPr lang="zh-CN" alt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1804932" y="1626586"/>
              <a:ext cx="67500" cy="549630"/>
              <a:chOff x="2344534" y="2857598"/>
              <a:chExt cx="90000" cy="732840"/>
            </a:xfrm>
          </p:grpSpPr>
          <p:cxnSp>
            <p:nvCxnSpPr>
              <p:cNvPr id="39" name="直接连接符 38"/>
              <p:cNvCxnSpPr/>
              <p:nvPr/>
            </p:nvCxnSpPr>
            <p:spPr bwMode="auto">
              <a:xfrm>
                <a:off x="2398530" y="2857598"/>
                <a:ext cx="0" cy="64284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40" name="椭圆 39"/>
              <p:cNvSpPr/>
              <p:nvPr/>
            </p:nvSpPr>
            <p:spPr bwMode="auto">
              <a:xfrm>
                <a:off x="2344534" y="3500438"/>
                <a:ext cx="90000" cy="90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defTabSz="914400" fontAlgn="t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00" dirty="0">
                  <a:latin typeface="Segoe UI" panose="020B0502040204020203" pitchFamily="34" charset="0"/>
                  <a:ea typeface="宋体" panose="02010600030101010101" pitchFamily="2" charset="-122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30" name="椭圆 29"/>
            <p:cNvSpPr/>
            <p:nvPr/>
          </p:nvSpPr>
          <p:spPr bwMode="auto">
            <a:xfrm>
              <a:off x="1914265" y="3167797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endParaRPr>
            </a:p>
          </p:txBody>
        </p:sp>
        <p:cxnSp>
          <p:nvCxnSpPr>
            <p:cNvPr id="31" name="肘形连接符 141"/>
            <p:cNvCxnSpPr/>
            <p:nvPr/>
          </p:nvCxnSpPr>
          <p:spPr bwMode="auto">
            <a:xfrm rot="5400000">
              <a:off x="1493994" y="2110901"/>
              <a:ext cx="1574962" cy="606329"/>
            </a:xfrm>
            <a:prstGeom prst="bentConnector3">
              <a:avLst>
                <a:gd name="adj1" fmla="val 99482"/>
              </a:avLst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肘形连接符 144"/>
            <p:cNvCxnSpPr/>
            <p:nvPr/>
          </p:nvCxnSpPr>
          <p:spPr bwMode="auto">
            <a:xfrm rot="5400000">
              <a:off x="1891362" y="2722516"/>
              <a:ext cx="2404327" cy="234070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3" name="Text Box 6"/>
            <p:cNvSpPr txBox="1">
              <a:spLocks noChangeArrowheads="1"/>
            </p:cNvSpPr>
            <p:nvPr/>
          </p:nvSpPr>
          <p:spPr bwMode="auto">
            <a:xfrm>
              <a:off x="2017563" y="4117245"/>
              <a:ext cx="1660377" cy="1200146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91200" tIns="45600" rIns="91200" bIns="456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r>
                <a:rPr lang="en-US" altLang="zh-CN" sz="14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Number of analogue ports</a:t>
              </a:r>
            </a:p>
            <a:p>
              <a:pPr>
                <a:buFont typeface="Arial" panose="020B0604020202020204" pitchFamily="34" charset="0"/>
                <a:buNone/>
              </a:pPr>
              <a:r>
                <a:rPr lang="en-US" altLang="zh-CN" sz="14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02=Maximum 2 analogue cameras </a:t>
              </a:r>
            </a:p>
            <a:p>
              <a:pPr>
                <a:buFont typeface="Arial" panose="020B0604020202020204" pitchFamily="34" charset="0"/>
                <a:buNone/>
              </a:pPr>
              <a:r>
                <a:rPr lang="en-US" altLang="zh-CN" sz="14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04=Up to 4 analogue cameras</a:t>
              </a:r>
            </a:p>
            <a:p>
              <a:pPr>
                <a:buFont typeface="Arial" panose="020B0604020202020204" pitchFamily="34" charset="0"/>
                <a:buNone/>
              </a:pPr>
              <a:r>
                <a:rPr lang="en-US" altLang="zh-CN" sz="14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...</a:t>
              </a:r>
            </a:p>
          </p:txBody>
        </p:sp>
        <p:sp>
          <p:nvSpPr>
            <p:cNvPr id="17" name="矩形 16"/>
            <p:cNvSpPr/>
            <p:nvPr/>
          </p:nvSpPr>
          <p:spPr bwMode="auto">
            <a:xfrm>
              <a:off x="3831005" y="1083866"/>
              <a:ext cx="540000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T</a:t>
              </a:r>
              <a:endParaRPr lang="zh-CN" alt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7" name="矩形 86"/>
            <p:cNvSpPr/>
            <p:nvPr/>
          </p:nvSpPr>
          <p:spPr>
            <a:xfrm>
              <a:off x="4361172" y="3909414"/>
              <a:ext cx="1531601" cy="7148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14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Product Generation</a:t>
              </a:r>
            </a:p>
            <a:p>
              <a:pPr>
                <a:buFont typeface="Arial" panose="020B0604020202020204" pitchFamily="34" charset="0"/>
                <a:buNone/>
              </a:pPr>
              <a:r>
                <a:rPr lang="en-US" altLang="zh-CN" sz="14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A=First generation</a:t>
              </a:r>
            </a:p>
            <a:p>
              <a:pPr>
                <a:buFont typeface="Arial" panose="020B0604020202020204" pitchFamily="34" charset="0"/>
                <a:buNone/>
              </a:pPr>
              <a:r>
                <a:rPr lang="en-US" altLang="zh-CN" sz="14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B=Second generation</a:t>
              </a:r>
            </a:p>
            <a:p>
              <a:pPr>
                <a:buFont typeface="Arial" panose="020B0604020202020204" pitchFamily="34" charset="0"/>
                <a:buNone/>
              </a:pPr>
              <a:r>
                <a:rPr lang="en-US" altLang="zh-CN" sz="14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...</a:t>
              </a:r>
              <a:endParaRPr lang="zh-CN" altLang="zh-CN" sz="14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94" name="肘形连接符 144"/>
            <p:cNvCxnSpPr/>
            <p:nvPr/>
          </p:nvCxnSpPr>
          <p:spPr bwMode="auto">
            <a:xfrm rot="16200000" flipH="1">
              <a:off x="3814278" y="2657426"/>
              <a:ext cx="2202988" cy="143738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7" name="椭圆 96"/>
            <p:cNvSpPr/>
            <p:nvPr/>
          </p:nvSpPr>
          <p:spPr bwMode="auto">
            <a:xfrm>
              <a:off x="4071938" y="2142466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endParaRPr>
            </a:p>
          </p:txBody>
        </p:sp>
        <p:sp>
          <p:nvSpPr>
            <p:cNvPr id="98" name="矩形 97"/>
            <p:cNvSpPr/>
            <p:nvPr/>
          </p:nvSpPr>
          <p:spPr>
            <a:xfrm>
              <a:off x="5110288" y="2720315"/>
              <a:ext cx="1564969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14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Wireless symbol </a:t>
              </a:r>
              <a:r>
                <a:rPr lang="en-US" altLang="zh-CN" sz="14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G=Support 4G</a:t>
              </a:r>
            </a:p>
            <a:p>
              <a:pPr>
                <a:buFont typeface="Arial" panose="020B0604020202020204" pitchFamily="34" charset="0"/>
                <a:buNone/>
              </a:pPr>
              <a:r>
                <a:rPr lang="en-US" altLang="zh-CN" sz="14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N=Not support 4G</a:t>
              </a:r>
            </a:p>
          </p:txBody>
        </p:sp>
        <p:cxnSp>
          <p:nvCxnSpPr>
            <p:cNvPr id="106" name="直接连接符 105"/>
            <p:cNvCxnSpPr>
              <a:stCxn id="17" idx="2"/>
            </p:cNvCxnSpPr>
            <p:nvPr/>
          </p:nvCxnSpPr>
          <p:spPr bwMode="auto">
            <a:xfrm flipH="1">
              <a:off x="4089650" y="1623865"/>
              <a:ext cx="11355" cy="53648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9" name="椭圆 118"/>
            <p:cNvSpPr/>
            <p:nvPr/>
          </p:nvSpPr>
          <p:spPr bwMode="auto">
            <a:xfrm>
              <a:off x="6663594" y="3763288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endParaRPr>
            </a:p>
          </p:txBody>
        </p:sp>
        <p:cxnSp>
          <p:nvCxnSpPr>
            <p:cNvPr id="123" name="肘形连接符 141"/>
            <p:cNvCxnSpPr>
              <a:endCxn id="119" idx="0"/>
            </p:cNvCxnSpPr>
            <p:nvPr/>
          </p:nvCxnSpPr>
          <p:spPr bwMode="auto">
            <a:xfrm rot="16200000" flipH="1">
              <a:off x="5473129" y="2539073"/>
              <a:ext cx="2139424" cy="309005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60" name="椭圆 59"/>
          <p:cNvSpPr/>
          <p:nvPr/>
        </p:nvSpPr>
        <p:spPr bwMode="auto">
          <a:xfrm>
            <a:off x="3883710" y="5073542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4400" fontAlgn="t">
              <a:spcBef>
                <a:spcPct val="0"/>
              </a:spcBef>
              <a:spcAft>
                <a:spcPct val="0"/>
              </a:spcAft>
            </a:pPr>
            <a:endParaRPr lang="zh-CN" altLang="en-US" sz="1000" dirty="0"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</a:endParaRPr>
          </a:p>
        </p:txBody>
      </p:sp>
      <p:sp>
        <p:nvSpPr>
          <p:cNvPr id="61" name="椭圆 60"/>
          <p:cNvSpPr/>
          <p:nvPr/>
        </p:nvSpPr>
        <p:spPr bwMode="auto">
          <a:xfrm>
            <a:off x="6541105" y="4804706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4400" fontAlgn="t">
              <a:spcBef>
                <a:spcPct val="0"/>
              </a:spcBef>
              <a:spcAft>
                <a:spcPct val="0"/>
              </a:spcAft>
            </a:pPr>
            <a:endParaRPr lang="zh-CN" altLang="en-US" sz="1000" dirty="0"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</a:endParaRPr>
          </a:p>
        </p:txBody>
      </p:sp>
      <p:cxnSp>
        <p:nvCxnSpPr>
          <p:cNvPr id="46" name="直接连接符 45"/>
          <p:cNvCxnSpPr/>
          <p:nvPr/>
        </p:nvCxnSpPr>
        <p:spPr bwMode="auto">
          <a:xfrm flipV="1">
            <a:off x="4671777" y="1576963"/>
            <a:ext cx="222704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直接连接符 47"/>
          <p:cNvCxnSpPr/>
          <p:nvPr/>
        </p:nvCxnSpPr>
        <p:spPr bwMode="auto">
          <a:xfrm flipV="1">
            <a:off x="6779978" y="1576963"/>
            <a:ext cx="222704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3"/>
          <p:cNvSpPr txBox="1"/>
          <p:nvPr/>
        </p:nvSpPr>
        <p:spPr>
          <a:xfrm>
            <a:off x="1312148" y="4048119"/>
            <a:ext cx="1706331" cy="954107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defTabSz="1219200" eaLnBrk="1" hangingPunct="1">
              <a:defRPr/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Camera</a:t>
            </a:r>
            <a:r>
              <a:rPr lang="en-US" altLang="zh-CN" sz="1400" b="1" dirty="0">
                <a:solidFill>
                  <a:srgbClr val="194BA5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Type</a:t>
            </a:r>
          </a:p>
          <a:p>
            <a:pPr defTabSz="1219200" eaLnBrk="1" hangingPunct="1">
              <a:defRPr/>
            </a:pPr>
            <a:r>
              <a:rPr lang="en-US" altLang="zh-CN" sz="1400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B: Bullet </a:t>
            </a:r>
            <a:endParaRPr lang="en-US" altLang="zh-CN" sz="1400" b="1" dirty="0">
              <a:solidFill>
                <a:srgbClr val="FF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defTabSz="1219200" eaLnBrk="1" hangingPunct="1">
              <a:defRPr/>
            </a:pPr>
            <a:r>
              <a:rPr lang="en-US" altLang="zh-CN" sz="1400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+mn-ea"/>
              </a:rPr>
              <a:t>D: Dome </a:t>
            </a:r>
            <a:endParaRPr lang="en-US" altLang="zh-CN" sz="1400" b="1" dirty="0">
              <a:solidFill>
                <a:srgbClr val="FF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defTabSz="1219200" eaLnBrk="1" hangingPunct="1">
              <a:defRPr/>
            </a:pPr>
            <a:r>
              <a:rPr lang="en-US" altLang="zh-CN" sz="1400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+mn-ea"/>
              </a:rPr>
              <a:t>T: Turret </a:t>
            </a:r>
            <a:endParaRPr lang="en-US" altLang="zh-CN" sz="1400" b="1" dirty="0">
              <a:solidFill>
                <a:srgbClr val="FF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4917639" y="1349456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</a:t>
            </a:r>
          </a:p>
        </p:txBody>
      </p:sp>
      <p:sp>
        <p:nvSpPr>
          <p:cNvPr id="8" name="矩形 7"/>
          <p:cNvSpPr/>
          <p:nvPr/>
        </p:nvSpPr>
        <p:spPr bwMode="auto">
          <a:xfrm>
            <a:off x="5996820" y="1362156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</a:t>
            </a:r>
          </a:p>
        </p:txBody>
      </p:sp>
      <p:sp>
        <p:nvSpPr>
          <p:cNvPr id="10" name="矩形 9"/>
          <p:cNvSpPr/>
          <p:nvPr/>
        </p:nvSpPr>
        <p:spPr bwMode="auto">
          <a:xfrm>
            <a:off x="7076001" y="1345223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</a:t>
            </a:r>
          </a:p>
        </p:txBody>
      </p:sp>
      <p:sp>
        <p:nvSpPr>
          <p:cNvPr id="11" name="矩形 10"/>
          <p:cNvSpPr/>
          <p:nvPr/>
        </p:nvSpPr>
        <p:spPr bwMode="auto">
          <a:xfrm>
            <a:off x="2617036" y="1345223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</a:t>
            </a:r>
            <a:endParaRPr lang="zh-CN" altLang="en-US" sz="22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矩形 11"/>
          <p:cNvSpPr/>
          <p:nvPr/>
        </p:nvSpPr>
        <p:spPr bwMode="auto">
          <a:xfrm>
            <a:off x="1456667" y="1362156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IPC</a:t>
            </a:r>
            <a:endParaRPr lang="zh-CN" altLang="en-US" sz="22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椭圆 12"/>
          <p:cNvSpPr/>
          <p:nvPr/>
        </p:nvSpPr>
        <p:spPr bwMode="auto">
          <a:xfrm>
            <a:off x="2075313" y="3859907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4400" fontAlgn="t">
              <a:spcBef>
                <a:spcPct val="0"/>
              </a:spcBef>
              <a:spcAft>
                <a:spcPct val="0"/>
              </a:spcAft>
            </a:pPr>
            <a:endParaRPr lang="zh-CN" altLang="en-US" sz="1400" dirty="0">
              <a:solidFill>
                <a:srgbClr val="000000"/>
              </a:solidFill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15" name="椭圆 14"/>
          <p:cNvSpPr/>
          <p:nvPr/>
        </p:nvSpPr>
        <p:spPr bwMode="auto">
          <a:xfrm>
            <a:off x="8500663" y="2319488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4400" fontAlgn="t">
              <a:spcBef>
                <a:spcPct val="0"/>
              </a:spcBef>
              <a:spcAft>
                <a:spcPct val="0"/>
              </a:spcAft>
            </a:pPr>
            <a:endParaRPr lang="zh-CN" altLang="en-US" sz="1000" dirty="0">
              <a:solidFill>
                <a:srgbClr val="000000"/>
              </a:solidFill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cxnSp>
        <p:nvCxnSpPr>
          <p:cNvPr id="16" name="肘形连接符 141"/>
          <p:cNvCxnSpPr/>
          <p:nvPr/>
        </p:nvCxnSpPr>
        <p:spPr bwMode="auto">
          <a:xfrm rot="5400000">
            <a:off x="6016018" y="2456388"/>
            <a:ext cx="732367" cy="4233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矩形 16"/>
          <p:cNvSpPr/>
          <p:nvPr/>
        </p:nvSpPr>
        <p:spPr bwMode="auto">
          <a:xfrm>
            <a:off x="8185663" y="1349456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</a:t>
            </a:r>
          </a:p>
        </p:txBody>
      </p:sp>
      <p:sp>
        <p:nvSpPr>
          <p:cNvPr id="18" name="TextBox 22"/>
          <p:cNvSpPr txBox="1">
            <a:spLocks noChangeArrowheads="1"/>
          </p:cNvSpPr>
          <p:nvPr/>
        </p:nvSpPr>
        <p:spPr bwMode="auto">
          <a:xfrm>
            <a:off x="1312148" y="2366443"/>
            <a:ext cx="1978660" cy="7386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9pPr>
          </a:lstStyle>
          <a:p>
            <a:pPr defTabSz="1219200" eaLnBrk="1" hangingPunct="1"/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IPC: </a:t>
            </a:r>
          </a:p>
          <a:p>
            <a:pPr defTabSz="1219200" eaLnBrk="1" hangingPunct="1"/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Network Camera </a:t>
            </a:r>
          </a:p>
          <a:p>
            <a:pPr defTabSz="1219200" eaLnBrk="1" hangingPunct="1"/>
            <a:endParaRPr lang="zh-CN" altLang="en-US" sz="140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9" name="直接连接符 18"/>
          <p:cNvCxnSpPr>
            <a:stCxn id="12" idx="2"/>
          </p:cNvCxnSpPr>
          <p:nvPr/>
        </p:nvCxnSpPr>
        <p:spPr bwMode="auto">
          <a:xfrm flipH="1">
            <a:off x="1813355" y="2082156"/>
            <a:ext cx="3313" cy="45778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椭圆 19"/>
          <p:cNvSpPr/>
          <p:nvPr/>
        </p:nvSpPr>
        <p:spPr bwMode="auto">
          <a:xfrm>
            <a:off x="1774475" y="2494943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4400" fontAlgn="t">
              <a:spcBef>
                <a:spcPct val="0"/>
              </a:spcBef>
              <a:spcAft>
                <a:spcPct val="0"/>
              </a:spcAft>
            </a:pPr>
            <a:endParaRPr lang="zh-CN" altLang="en-US" sz="1000" dirty="0">
              <a:solidFill>
                <a:srgbClr val="000000"/>
              </a:solidFill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cxnSp>
        <p:nvCxnSpPr>
          <p:cNvPr id="21" name="肘形连接符 144"/>
          <p:cNvCxnSpPr/>
          <p:nvPr/>
        </p:nvCxnSpPr>
        <p:spPr bwMode="auto">
          <a:xfrm rot="5400000">
            <a:off x="1592832" y="2609633"/>
            <a:ext cx="1847427" cy="806027"/>
          </a:xfrm>
          <a:prstGeom prst="bentConnector3">
            <a:avLst>
              <a:gd name="adj1" fmla="val 50046"/>
            </a:avLst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TextBox 50"/>
          <p:cNvSpPr txBox="1"/>
          <p:nvPr/>
        </p:nvSpPr>
        <p:spPr>
          <a:xfrm>
            <a:off x="5812663" y="2967077"/>
            <a:ext cx="151828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9pPr>
          </a:lstStyle>
          <a:p>
            <a:pPr defTabSz="1219200" eaLnBrk="1" hangingPunct="1">
              <a:defRPr/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Resolution</a:t>
            </a:r>
            <a:endParaRPr lang="en-US" altLang="zh-CN" sz="14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defTabSz="1219200" eaLnBrk="1" hangingPunct="1">
              <a:defRPr/>
            </a:pPr>
            <a:r>
              <a:rPr lang="en-US" altLang="zh-CN" sz="1400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2: 2Mega</a:t>
            </a:r>
          </a:p>
          <a:p>
            <a:pPr defTabSz="1219200" eaLnBrk="1" hangingPunct="1">
              <a:defRPr/>
            </a:pPr>
            <a:r>
              <a:rPr lang="en-US" altLang="zh-CN" sz="1400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4: 4Mega</a:t>
            </a:r>
          </a:p>
        </p:txBody>
      </p:sp>
      <p:sp>
        <p:nvSpPr>
          <p:cNvPr id="23" name="椭圆 22"/>
          <p:cNvSpPr/>
          <p:nvPr/>
        </p:nvSpPr>
        <p:spPr bwMode="auto">
          <a:xfrm>
            <a:off x="6341711" y="2836044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4400" fontAlgn="t">
              <a:spcBef>
                <a:spcPct val="0"/>
              </a:spcBef>
              <a:spcAft>
                <a:spcPct val="0"/>
              </a:spcAft>
            </a:pPr>
            <a:endParaRPr lang="zh-CN" altLang="en-US" sz="1400" dirty="0">
              <a:solidFill>
                <a:srgbClr val="000000"/>
              </a:solidFill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24" name="TextBox 52"/>
          <p:cNvSpPr txBox="1"/>
          <p:nvPr/>
        </p:nvSpPr>
        <p:spPr>
          <a:xfrm>
            <a:off x="7011712" y="2752885"/>
            <a:ext cx="149760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9pPr>
          </a:lstStyle>
          <a:p>
            <a:pPr defTabSz="1219200" eaLnBrk="1" hangingPunct="1">
              <a:defRPr/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Reserved</a:t>
            </a:r>
          </a:p>
          <a:p>
            <a:pPr defTabSz="1219200" eaLnBrk="1" hangingPunct="1">
              <a:defRPr/>
            </a:pPr>
            <a:r>
              <a:rPr lang="en-US" altLang="zh-CN" sz="1400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0: Default</a:t>
            </a:r>
          </a:p>
          <a:p>
            <a:pPr defTabSz="1219200" eaLnBrk="1" hangingPunct="1">
              <a:defRPr/>
            </a:pPr>
            <a:r>
              <a:rPr lang="en-US" altLang="zh-CN" sz="1400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</a:t>
            </a:r>
            <a:r>
              <a:rPr lang="zh-CN" altLang="en-US" sz="14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：</a:t>
            </a:r>
            <a:r>
              <a:rPr lang="en-US" altLang="zh-CN" sz="1400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WDR</a:t>
            </a:r>
          </a:p>
          <a:p>
            <a:pPr defTabSz="1219200" eaLnBrk="1" hangingPunct="1">
              <a:defRPr/>
            </a:pPr>
            <a:r>
              <a:rPr lang="en-US" altLang="zh-CN" sz="1400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9</a:t>
            </a:r>
            <a:r>
              <a:rPr lang="zh-CN" altLang="en-US" sz="1400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：</a:t>
            </a:r>
            <a:r>
              <a:rPr lang="en-US" altLang="zh-CN" sz="1400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Full-color</a:t>
            </a:r>
          </a:p>
          <a:p>
            <a:pPr defTabSz="1219200" eaLnBrk="1" hangingPunct="1">
              <a:defRPr/>
            </a:pPr>
            <a:endParaRPr lang="en-US" altLang="zh-CN" sz="14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5" name="直接连接符 24"/>
          <p:cNvCxnSpPr/>
          <p:nvPr/>
        </p:nvCxnSpPr>
        <p:spPr bwMode="auto">
          <a:xfrm>
            <a:off x="7436001" y="2076042"/>
            <a:ext cx="0" cy="55741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椭圆 25"/>
          <p:cNvSpPr/>
          <p:nvPr/>
        </p:nvSpPr>
        <p:spPr bwMode="auto">
          <a:xfrm>
            <a:off x="7391001" y="2623431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4400" fontAlgn="t">
              <a:spcBef>
                <a:spcPct val="0"/>
              </a:spcBef>
              <a:spcAft>
                <a:spcPct val="0"/>
              </a:spcAft>
            </a:pPr>
            <a:endParaRPr lang="zh-CN" altLang="en-US" sz="1400" dirty="0">
              <a:solidFill>
                <a:srgbClr val="000000"/>
              </a:solidFill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cxnSp>
        <p:nvCxnSpPr>
          <p:cNvPr id="27" name="直接连接符 26"/>
          <p:cNvCxnSpPr/>
          <p:nvPr/>
        </p:nvCxnSpPr>
        <p:spPr bwMode="auto">
          <a:xfrm>
            <a:off x="8545663" y="2065580"/>
            <a:ext cx="0" cy="29565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TextBox 70"/>
          <p:cNvSpPr txBox="1"/>
          <p:nvPr/>
        </p:nvSpPr>
        <p:spPr>
          <a:xfrm>
            <a:off x="8185663" y="2495117"/>
            <a:ext cx="16610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9pPr>
          </a:lstStyle>
          <a:p>
            <a:pPr defTabSz="1219200" eaLnBrk="1" hangingPunct="1">
              <a:defRPr/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Video format</a:t>
            </a:r>
          </a:p>
          <a:p>
            <a:pPr defTabSz="1219200" eaLnBrk="1" hangingPunct="1">
              <a:defRPr/>
            </a:pPr>
            <a:r>
              <a:rPr lang="en-US" altLang="zh-CN" sz="1400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P: Overseas</a:t>
            </a:r>
          </a:p>
        </p:txBody>
      </p:sp>
      <p:cxnSp>
        <p:nvCxnSpPr>
          <p:cNvPr id="30" name="直接连接符 29"/>
          <p:cNvCxnSpPr/>
          <p:nvPr/>
        </p:nvCxnSpPr>
        <p:spPr bwMode="auto">
          <a:xfrm flipV="1">
            <a:off x="2286421" y="1785172"/>
            <a:ext cx="222704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" name="TextBox 78"/>
          <p:cNvSpPr>
            <a:spLocks noChangeArrowheads="1"/>
          </p:cNvSpPr>
          <p:nvPr/>
        </p:nvSpPr>
        <p:spPr bwMode="auto">
          <a:xfrm>
            <a:off x="4600663" y="2811122"/>
            <a:ext cx="1334287" cy="500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defTabSz="1219200">
              <a:spcBef>
                <a:spcPct val="0"/>
              </a:spcBef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Generation</a:t>
            </a: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宋体" pitchFamily="2" charset="-122"/>
              </a:rPr>
              <a:t>:</a:t>
            </a:r>
            <a:endParaRPr lang="en-US" altLang="zh-CN" sz="1400" b="1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  <a:p>
            <a:pPr defTabSz="1219200">
              <a:spcBef>
                <a:spcPct val="0"/>
              </a:spcBef>
              <a:buNone/>
            </a:pPr>
            <a:r>
              <a:rPr lang="en-US" altLang="zh-CN" sz="1400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ECO Series</a:t>
            </a:r>
          </a:p>
        </p:txBody>
      </p:sp>
      <p:grpSp>
        <p:nvGrpSpPr>
          <p:cNvPr id="32" name="组合 31"/>
          <p:cNvGrpSpPr/>
          <p:nvPr/>
        </p:nvGrpSpPr>
        <p:grpSpPr>
          <a:xfrm>
            <a:off x="5257227" y="2076041"/>
            <a:ext cx="90000" cy="732840"/>
            <a:chOff x="2686859" y="2857598"/>
            <a:chExt cx="90000" cy="732840"/>
          </a:xfrm>
        </p:grpSpPr>
        <p:cxnSp>
          <p:nvCxnSpPr>
            <p:cNvPr id="33" name="直接连接符 32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4" name="椭圆 33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solidFill>
                  <a:srgbClr val="000000"/>
                </a:solidFill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36" name="标题 2"/>
          <p:cNvSpPr>
            <a:spLocks noGrp="1"/>
          </p:cNvSpPr>
          <p:nvPr>
            <p:ph type="title"/>
          </p:nvPr>
        </p:nvSpPr>
        <p:spPr>
          <a:xfrm>
            <a:off x="218044" y="73775"/>
            <a:ext cx="10515600" cy="1325563"/>
          </a:xfrm>
        </p:spPr>
        <p:txBody>
          <a:bodyPr/>
          <a:lstStyle/>
          <a:p>
            <a:r>
              <a:rPr lang="en-US" altLang="zh-CN" dirty="0"/>
              <a:t>Network Camera (ECO Series)</a:t>
            </a:r>
            <a:endParaRPr lang="zh-CN" altLang="en-US" dirty="0"/>
          </a:p>
        </p:txBody>
      </p:sp>
      <p:sp>
        <p:nvSpPr>
          <p:cNvPr id="35" name="矩形 34"/>
          <p:cNvSpPr/>
          <p:nvPr/>
        </p:nvSpPr>
        <p:spPr bwMode="auto">
          <a:xfrm>
            <a:off x="3797817" y="1362156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</a:t>
            </a:r>
          </a:p>
        </p:txBody>
      </p:sp>
      <p:sp>
        <p:nvSpPr>
          <p:cNvPr id="38" name="TextBox 78"/>
          <p:cNvSpPr>
            <a:spLocks noChangeArrowheads="1"/>
          </p:cNvSpPr>
          <p:nvPr/>
        </p:nvSpPr>
        <p:spPr bwMode="auto">
          <a:xfrm>
            <a:off x="3119670" y="2782028"/>
            <a:ext cx="1582793" cy="715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defTabSz="1219200">
              <a:spcBef>
                <a:spcPct val="0"/>
              </a:spcBef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Appearance</a:t>
            </a: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宋体" pitchFamily="2" charset="-122"/>
              </a:rPr>
              <a:t>:</a:t>
            </a:r>
            <a:endParaRPr lang="en-US" altLang="zh-CN" sz="1400" b="1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  <a:p>
            <a:pPr defTabSz="1219200">
              <a:spcBef>
                <a:spcPct val="0"/>
              </a:spcBef>
              <a:buNone/>
            </a:pPr>
            <a:r>
              <a:rPr lang="en-US" altLang="zh-CN" sz="1400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1: model1</a:t>
            </a:r>
          </a:p>
          <a:p>
            <a:pPr defTabSz="1219200">
              <a:spcBef>
                <a:spcPct val="0"/>
              </a:spcBef>
              <a:buNone/>
            </a:pPr>
            <a:r>
              <a:rPr lang="en-US" altLang="zh-CN" sz="1400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2: model2</a:t>
            </a:r>
            <a:endParaRPr lang="en-US" altLang="zh-CN" sz="1400" baseline="30000" dirty="0">
              <a:solidFill>
                <a:srgbClr val="FF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4112817" y="2088068"/>
            <a:ext cx="90000" cy="732840"/>
            <a:chOff x="2686859" y="2857598"/>
            <a:chExt cx="90000" cy="732840"/>
          </a:xfrm>
        </p:grpSpPr>
        <p:cxnSp>
          <p:nvCxnSpPr>
            <p:cNvPr id="40" name="直接连接符 39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1" name="椭圆 40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solidFill>
                  <a:srgbClr val="000000"/>
                </a:solidFill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42" name="TextBox 55"/>
          <p:cNvSpPr txBox="1">
            <a:spLocks noChangeArrowheads="1"/>
          </p:cNvSpPr>
          <p:nvPr/>
        </p:nvSpPr>
        <p:spPr bwMode="auto">
          <a:xfrm>
            <a:off x="8552177" y="3833382"/>
            <a:ext cx="2218267" cy="738664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>
                <a:lumMod val="20000"/>
                <a:lumOff val="80000"/>
              </a:schemeClr>
            </a:solidFill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9pPr>
          </a:lstStyle>
          <a:p>
            <a:pPr defTabSz="1219200" eaLnBrk="1" hangingPunct="1">
              <a:defRPr/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Feature:</a:t>
            </a:r>
          </a:p>
          <a:p>
            <a:pPr defTabSz="1219200" eaLnBrk="1" hangingPunct="1">
              <a:defRPr/>
            </a:pPr>
            <a:r>
              <a:rPr lang="en-US" altLang="zh-CN" sz="1400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</a:t>
            </a:r>
            <a:r>
              <a:rPr lang="zh-CN" altLang="en-US" sz="1400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：</a:t>
            </a:r>
            <a:r>
              <a:rPr lang="en-US" altLang="zh-CN" sz="1400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Built-in mic</a:t>
            </a:r>
          </a:p>
          <a:p>
            <a:pPr defTabSz="1219200" eaLnBrk="1" hangingPunct="1">
              <a:defRPr/>
            </a:pPr>
            <a:r>
              <a:rPr lang="en-US" altLang="zh-CN" sz="1400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IL</a:t>
            </a:r>
            <a:r>
              <a:rPr lang="zh-CN" altLang="en-US" sz="1400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：</a:t>
            </a:r>
            <a:r>
              <a:rPr lang="en-US" altLang="zh-CN" sz="1400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Smart Dual Light</a:t>
            </a:r>
          </a:p>
        </p:txBody>
      </p:sp>
      <p:sp>
        <p:nvSpPr>
          <p:cNvPr id="43" name="矩形 42"/>
          <p:cNvSpPr/>
          <p:nvPr/>
        </p:nvSpPr>
        <p:spPr bwMode="auto">
          <a:xfrm>
            <a:off x="9661311" y="1362156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</a:t>
            </a:r>
          </a:p>
        </p:txBody>
      </p:sp>
      <p:cxnSp>
        <p:nvCxnSpPr>
          <p:cNvPr id="44" name="直接连接符 43"/>
          <p:cNvCxnSpPr/>
          <p:nvPr/>
        </p:nvCxnSpPr>
        <p:spPr bwMode="auto">
          <a:xfrm flipV="1">
            <a:off x="9169171" y="1785172"/>
            <a:ext cx="222704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肘形连接符 141"/>
          <p:cNvCxnSpPr/>
          <p:nvPr/>
        </p:nvCxnSpPr>
        <p:spPr bwMode="auto">
          <a:xfrm rot="5400000">
            <a:off x="9073831" y="2763201"/>
            <a:ext cx="1624573" cy="281967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文本框 1"/>
          <p:cNvSpPr txBox="1"/>
          <p:nvPr/>
        </p:nvSpPr>
        <p:spPr>
          <a:xfrm>
            <a:off x="327872" y="5945238"/>
            <a:ext cx="67692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For example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4MP ECO Smart Dual Light Fixed-focal Bullet Network Camera</a:t>
            </a:r>
          </a:p>
          <a:p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Internal Model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DH-IPC-B1E49P-A-IL-0360B-S2</a:t>
            </a:r>
          </a:p>
          <a:p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External Model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DH-IPC-B1E49-A-IL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TextBox 69"/>
          <p:cNvSpPr>
            <a:spLocks noChangeArrowheads="1"/>
          </p:cNvSpPr>
          <p:nvPr/>
        </p:nvSpPr>
        <p:spPr bwMode="auto">
          <a:xfrm>
            <a:off x="133794" y="2821112"/>
            <a:ext cx="807720" cy="490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eaLnBrk="1" fontAlgn="base" hangingPunct="1">
              <a:spcBef>
                <a:spcPct val="0"/>
              </a:spcBef>
              <a:buFontTx/>
              <a:buNone/>
            </a:pPr>
            <a:r>
              <a:rPr lang="en-US" altLang="zh-CN" sz="1400" b="1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Brand</a:t>
            </a:r>
            <a:r>
              <a:rPr lang="en-US" altLang="zh-CN" sz="1400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: </a:t>
            </a:r>
          </a:p>
          <a:p>
            <a:pPr eaLnBrk="1" fontAlgn="base" hangingPunct="1">
              <a:spcBef>
                <a:spcPct val="0"/>
              </a:spcBef>
              <a:buFontTx/>
              <a:buNone/>
            </a:pPr>
            <a:r>
              <a:rPr lang="en-US" altLang="zh-CN" sz="1333" noProof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Dahua</a:t>
            </a:r>
            <a:endParaRPr lang="zh-CN" altLang="en-US" sz="1333" noProof="1"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</a:endParaRPr>
          </a:p>
        </p:txBody>
      </p:sp>
      <p:sp>
        <p:nvSpPr>
          <p:cNvPr id="47" name="矩形 46"/>
          <p:cNvSpPr/>
          <p:nvPr/>
        </p:nvSpPr>
        <p:spPr bwMode="auto">
          <a:xfrm>
            <a:off x="221847" y="1348126"/>
            <a:ext cx="719667" cy="71956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353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noProof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</a:t>
            </a:r>
            <a:endParaRPr lang="zh-CN" altLang="en-US" sz="2200" noProof="1"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</a:endParaRPr>
          </a:p>
        </p:txBody>
      </p:sp>
      <p:cxnSp>
        <p:nvCxnSpPr>
          <p:cNvPr id="48" name="直接连接符 58"/>
          <p:cNvCxnSpPr/>
          <p:nvPr/>
        </p:nvCxnSpPr>
        <p:spPr>
          <a:xfrm>
            <a:off x="581681" y="2057529"/>
            <a:ext cx="0" cy="642043"/>
          </a:xfrm>
          <a:prstGeom prst="line">
            <a:avLst/>
          </a:prstGeom>
          <a:ln w="952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9" name="直接连接符 48"/>
          <p:cNvCxnSpPr/>
          <p:nvPr/>
        </p:nvCxnSpPr>
        <p:spPr bwMode="auto">
          <a:xfrm flipV="1">
            <a:off x="1093672" y="1785172"/>
            <a:ext cx="222704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0" name="矩形 49"/>
          <p:cNvSpPr/>
          <p:nvPr/>
        </p:nvSpPr>
        <p:spPr bwMode="auto">
          <a:xfrm>
            <a:off x="10939707" y="1360280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S2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51" name="直接连接符 50"/>
          <p:cNvCxnSpPr/>
          <p:nvPr/>
        </p:nvCxnSpPr>
        <p:spPr bwMode="auto">
          <a:xfrm flipV="1">
            <a:off x="10542499" y="1783296"/>
            <a:ext cx="222704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肘形连接符 141"/>
          <p:cNvCxnSpPr/>
          <p:nvPr/>
        </p:nvCxnSpPr>
        <p:spPr bwMode="auto">
          <a:xfrm rot="16200000" flipH="1">
            <a:off x="10982210" y="2502468"/>
            <a:ext cx="756008" cy="1148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3" name="矩形 52"/>
          <p:cNvSpPr/>
          <p:nvPr/>
        </p:nvSpPr>
        <p:spPr>
          <a:xfrm>
            <a:off x="10159121" y="2904184"/>
            <a:ext cx="2111172" cy="738664"/>
          </a:xfrm>
          <a:prstGeom prst="rect">
            <a:avLst/>
          </a:prstGeom>
          <a:ln w="6350">
            <a:noFill/>
          </a:ln>
        </p:spPr>
        <p:txBody>
          <a:bodyPr wrap="square">
            <a:spAutoFit/>
          </a:bodyPr>
          <a:lstStyle/>
          <a:p>
            <a:pPr defTabSz="1219200">
              <a:defRPr/>
            </a:pPr>
            <a:r>
              <a:rPr lang="en-US" altLang="zh-CN" sz="1400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NA: Default</a:t>
            </a:r>
          </a:p>
          <a:p>
            <a:pPr defTabSz="1219200">
              <a:defRPr/>
            </a:pPr>
            <a:r>
              <a:rPr lang="en-US" altLang="zh-CN" sz="1400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Sn</a:t>
            </a:r>
            <a:r>
              <a:rPr lang="zh-CN" altLang="en-US" sz="1400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：</a:t>
            </a:r>
            <a:r>
              <a:rPr lang="en-US" altLang="zh-CN" sz="1400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Nth generation</a:t>
            </a:r>
          </a:p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S2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：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Second generation</a:t>
            </a:r>
          </a:p>
        </p:txBody>
      </p:sp>
    </p:spTree>
    <p:extLst>
      <p:ext uri="{BB962C8B-B14F-4D97-AF65-F5344CB8AC3E}">
        <p14:creationId xmlns:p14="http://schemas.microsoft.com/office/powerpoint/2010/main" val="184618262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组合 69"/>
          <p:cNvGrpSpPr/>
          <p:nvPr/>
        </p:nvGrpSpPr>
        <p:grpSpPr>
          <a:xfrm>
            <a:off x="951992" y="1329510"/>
            <a:ext cx="8279539" cy="5388320"/>
            <a:chOff x="1187624" y="868938"/>
            <a:chExt cx="6209655" cy="4041241"/>
          </a:xfrm>
        </p:grpSpPr>
        <p:sp>
          <p:nvSpPr>
            <p:cNvPr id="4" name="矩形 3"/>
            <p:cNvSpPr/>
            <p:nvPr/>
          </p:nvSpPr>
          <p:spPr bwMode="auto">
            <a:xfrm>
              <a:off x="5558525" y="877425"/>
              <a:ext cx="540000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</a:t>
              </a:r>
              <a:endParaRPr lang="zh-CN" alt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 bwMode="auto">
            <a:xfrm>
              <a:off x="6468455" y="877425"/>
              <a:ext cx="540000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C</a:t>
              </a:r>
              <a:endParaRPr lang="zh-CN" alt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" name="椭圆 6"/>
            <p:cNvSpPr/>
            <p:nvPr/>
          </p:nvSpPr>
          <p:spPr bwMode="auto">
            <a:xfrm>
              <a:off x="6404100" y="2076259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endParaRPr>
            </a:p>
          </p:txBody>
        </p:sp>
        <p:sp>
          <p:nvSpPr>
            <p:cNvPr id="12" name="TextBox 69"/>
            <p:cNvSpPr>
              <a:spLocks noChangeArrowheads="1"/>
            </p:cNvSpPr>
            <p:nvPr/>
          </p:nvSpPr>
          <p:spPr bwMode="auto">
            <a:xfrm>
              <a:off x="1187624" y="1957736"/>
              <a:ext cx="905732" cy="375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1" rIns="68580" bIns="34291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400" b="1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anose="020F0502020204030204" pitchFamily="34" charset="0"/>
                </a:rPr>
                <a:t>Brand</a:t>
              </a:r>
              <a:r>
                <a:rPr lang="en-US" altLang="zh-CN" sz="1400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anose="020F0502020204030204" pitchFamily="34" charset="0"/>
                </a:rPr>
                <a:t>: Dahua</a:t>
              </a:r>
              <a:endParaRPr lang="zh-CN" altLang="en-US" sz="1400" dirty="0"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endParaRPr>
            </a:p>
          </p:txBody>
        </p:sp>
        <p:sp>
          <p:nvSpPr>
            <p:cNvPr id="14" name="TextBox 69"/>
            <p:cNvSpPr>
              <a:spLocks noChangeArrowheads="1"/>
            </p:cNvSpPr>
            <p:nvPr/>
          </p:nvSpPr>
          <p:spPr bwMode="auto">
            <a:xfrm>
              <a:off x="2115346" y="1955309"/>
              <a:ext cx="1111071" cy="374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1" rIns="68580" bIns="34291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r>
                <a:rPr lang="en-US" altLang="zh-CN" sz="14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Intelligent Traffic Accessory</a:t>
              </a:r>
            </a:p>
          </p:txBody>
        </p:sp>
        <p:sp>
          <p:nvSpPr>
            <p:cNvPr id="15" name="TextBox 69"/>
            <p:cNvSpPr>
              <a:spLocks noChangeArrowheads="1"/>
            </p:cNvSpPr>
            <p:nvPr/>
          </p:nvSpPr>
          <p:spPr bwMode="auto">
            <a:xfrm>
              <a:off x="1553530" y="2633959"/>
              <a:ext cx="1587907" cy="6859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1" rIns="68580" bIns="34291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9pPr>
            </a:lstStyle>
            <a:p>
              <a:r>
                <a:rPr lang="en-US" altLang="zh-CN" sz="14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zh-CN" sz="1400" b="1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Device</a:t>
              </a:r>
              <a:r>
                <a:rPr lang="en-US" altLang="zh-CN" sz="2135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 b="1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type</a:t>
              </a:r>
              <a:endParaRPr lang="zh-CN" altLang="en-US" sz="14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r>
                <a:rPr lang="en-US" altLang="zh-CN" sz="14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LE: LED illuminator</a:t>
              </a:r>
            </a:p>
            <a:p>
              <a:r>
                <a:rPr lang="en-US" altLang="zh-CN" sz="14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LF: Flash illuminator</a:t>
              </a:r>
            </a:p>
          </p:txBody>
        </p:sp>
        <p:sp>
          <p:nvSpPr>
            <p:cNvPr id="16" name="矩形 15"/>
            <p:cNvSpPr/>
            <p:nvPr/>
          </p:nvSpPr>
          <p:spPr bwMode="auto">
            <a:xfrm>
              <a:off x="3078526" y="868939"/>
              <a:ext cx="540000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LE</a:t>
              </a:r>
              <a:endParaRPr lang="zh-CN" alt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" name="矩形 16"/>
            <p:cNvSpPr/>
            <p:nvPr/>
          </p:nvSpPr>
          <p:spPr bwMode="auto">
            <a:xfrm>
              <a:off x="1225511" y="868938"/>
              <a:ext cx="540000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DHI</a:t>
              </a:r>
              <a:endParaRPr lang="zh-CN" altLang="en-US" sz="2200" dirty="0"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endParaRPr>
            </a:p>
          </p:txBody>
        </p:sp>
        <p:sp>
          <p:nvSpPr>
            <p:cNvPr id="18" name="矩形 17"/>
            <p:cNvSpPr/>
            <p:nvPr/>
          </p:nvSpPr>
          <p:spPr bwMode="auto">
            <a:xfrm>
              <a:off x="3989863" y="868939"/>
              <a:ext cx="540000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060</a:t>
              </a:r>
              <a:endParaRPr lang="zh-CN" alt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19" name="直接连接符 18"/>
            <p:cNvCxnSpPr/>
            <p:nvPr/>
          </p:nvCxnSpPr>
          <p:spPr bwMode="auto">
            <a:xfrm flipV="1">
              <a:off x="1959043" y="1140895"/>
              <a:ext cx="167028" cy="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20" name="组合 19"/>
            <p:cNvGrpSpPr/>
            <p:nvPr/>
          </p:nvGrpSpPr>
          <p:grpSpPr>
            <a:xfrm>
              <a:off x="1421893" y="1414415"/>
              <a:ext cx="67500" cy="544155"/>
              <a:chOff x="2686859" y="2864898"/>
              <a:chExt cx="90000" cy="725540"/>
            </a:xfrm>
          </p:grpSpPr>
          <p:cxnSp>
            <p:nvCxnSpPr>
              <p:cNvPr id="21" name="直接连接符 20"/>
              <p:cNvCxnSpPr/>
              <p:nvPr/>
            </p:nvCxnSpPr>
            <p:spPr bwMode="auto">
              <a:xfrm>
                <a:off x="2731859" y="2864898"/>
                <a:ext cx="0" cy="64284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2" name="椭圆 21"/>
              <p:cNvSpPr/>
              <p:nvPr/>
            </p:nvSpPr>
            <p:spPr bwMode="auto">
              <a:xfrm>
                <a:off x="2686859" y="3500438"/>
                <a:ext cx="90000" cy="90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defTabSz="914400" fontAlgn="t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00" dirty="0">
                  <a:latin typeface="Segoe UI" panose="020B0502040204020203" pitchFamily="34" charset="0"/>
                  <a:ea typeface="宋体" panose="02010600030101010101" pitchFamily="2" charset="-122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23" name="矩形 22"/>
            <p:cNvSpPr/>
            <p:nvPr/>
          </p:nvSpPr>
          <p:spPr bwMode="auto">
            <a:xfrm>
              <a:off x="2294194" y="868939"/>
              <a:ext cx="540000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ITA</a:t>
              </a:r>
              <a:endParaRPr lang="zh-CN" alt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2607744" y="1408938"/>
              <a:ext cx="67500" cy="549630"/>
              <a:chOff x="2344534" y="2857598"/>
              <a:chExt cx="90000" cy="732840"/>
            </a:xfrm>
          </p:grpSpPr>
          <p:cxnSp>
            <p:nvCxnSpPr>
              <p:cNvPr id="25" name="直接连接符 24"/>
              <p:cNvCxnSpPr/>
              <p:nvPr/>
            </p:nvCxnSpPr>
            <p:spPr bwMode="auto">
              <a:xfrm>
                <a:off x="2398530" y="2857598"/>
                <a:ext cx="0" cy="64284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6" name="椭圆 25"/>
              <p:cNvSpPr/>
              <p:nvPr/>
            </p:nvSpPr>
            <p:spPr bwMode="auto">
              <a:xfrm>
                <a:off x="2344534" y="3500438"/>
                <a:ext cx="90000" cy="90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defTabSz="914400" fontAlgn="t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00" dirty="0">
                  <a:latin typeface="Segoe UI" panose="020B0502040204020203" pitchFamily="34" charset="0"/>
                  <a:ea typeface="宋体" panose="02010600030101010101" pitchFamily="2" charset="-122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27" name="椭圆 26"/>
            <p:cNvSpPr/>
            <p:nvPr/>
          </p:nvSpPr>
          <p:spPr bwMode="auto">
            <a:xfrm>
              <a:off x="2926704" y="2950151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endParaRPr>
            </a:p>
          </p:txBody>
        </p:sp>
        <p:cxnSp>
          <p:nvCxnSpPr>
            <p:cNvPr id="28" name="肘形连接符 141"/>
            <p:cNvCxnSpPr>
              <a:endCxn id="27" idx="7"/>
            </p:cNvCxnSpPr>
            <p:nvPr/>
          </p:nvCxnSpPr>
          <p:spPr bwMode="auto">
            <a:xfrm rot="5400000">
              <a:off x="2436492" y="1963116"/>
              <a:ext cx="1544748" cy="449092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1" name="椭圆 30"/>
            <p:cNvSpPr/>
            <p:nvPr/>
          </p:nvSpPr>
          <p:spPr bwMode="auto">
            <a:xfrm>
              <a:off x="4226037" y="3021392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endParaRPr>
            </a:p>
          </p:txBody>
        </p:sp>
        <p:sp>
          <p:nvSpPr>
            <p:cNvPr id="32" name="矩形 31"/>
            <p:cNvSpPr/>
            <p:nvPr/>
          </p:nvSpPr>
          <p:spPr bwMode="auto">
            <a:xfrm>
              <a:off x="4774194" y="868939"/>
              <a:ext cx="540000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</a:t>
              </a:r>
            </a:p>
          </p:txBody>
        </p:sp>
        <p:cxnSp>
          <p:nvCxnSpPr>
            <p:cNvPr id="34" name="直接连接符 33"/>
            <p:cNvCxnSpPr/>
            <p:nvPr/>
          </p:nvCxnSpPr>
          <p:spPr bwMode="auto">
            <a:xfrm flipV="1">
              <a:off x="6203160" y="1134732"/>
              <a:ext cx="167028" cy="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8" name="椭圆 37"/>
            <p:cNvSpPr/>
            <p:nvPr/>
          </p:nvSpPr>
          <p:spPr bwMode="auto">
            <a:xfrm>
              <a:off x="5638546" y="2427117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endParaRPr>
            </a:p>
          </p:txBody>
        </p:sp>
        <p:sp>
          <p:nvSpPr>
            <p:cNvPr id="49" name="Text Box 6"/>
            <p:cNvSpPr txBox="1">
              <a:spLocks noChangeArrowheads="1"/>
            </p:cNvSpPr>
            <p:nvPr/>
          </p:nvSpPr>
          <p:spPr bwMode="auto">
            <a:xfrm>
              <a:off x="3594792" y="3088892"/>
              <a:ext cx="1700999" cy="715580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square">
              <a:spAutoFit/>
            </a:bodyPr>
            <a:lstStyle/>
            <a:p>
              <a:r>
                <a:rPr lang="en-US" altLang="zh-CN" sz="1400" b="1" dirty="0"/>
                <a:t>Specifications:</a:t>
              </a:r>
            </a:p>
            <a:p>
              <a:r>
                <a:rPr lang="en-US" altLang="zh-CN" sz="1400" dirty="0">
                  <a:ea typeface="仿宋_GB2312"/>
                </a:rPr>
                <a:t>060=60W</a:t>
              </a:r>
            </a:p>
            <a:p>
              <a:r>
                <a:rPr lang="en-US" altLang="zh-CN" sz="1400" dirty="0">
                  <a:ea typeface="仿宋_GB2312"/>
                </a:rPr>
                <a:t>080=80W</a:t>
              </a:r>
            </a:p>
            <a:p>
              <a:r>
                <a:rPr lang="en-US" altLang="zh-CN" sz="1400" dirty="0">
                  <a:ea typeface="仿宋_GB2312"/>
                </a:rPr>
                <a:t>160=160W</a:t>
              </a:r>
              <a:endParaRPr lang="zh-CN" altLang="zh-CN" sz="1400" dirty="0">
                <a:ea typeface="仿宋_GB2312"/>
              </a:endParaRPr>
            </a:p>
          </p:txBody>
        </p:sp>
        <p:cxnSp>
          <p:nvCxnSpPr>
            <p:cNvPr id="51" name="直接连接符 50"/>
            <p:cNvCxnSpPr>
              <a:stCxn id="18" idx="2"/>
              <a:endCxn id="31" idx="0"/>
            </p:cNvCxnSpPr>
            <p:nvPr/>
          </p:nvCxnSpPr>
          <p:spPr bwMode="auto">
            <a:xfrm flipH="1">
              <a:off x="4259787" y="1408939"/>
              <a:ext cx="76" cy="161245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8" name="Text Box 6"/>
            <p:cNvSpPr txBox="1">
              <a:spLocks noChangeArrowheads="1"/>
            </p:cNvSpPr>
            <p:nvPr/>
          </p:nvSpPr>
          <p:spPr bwMode="auto">
            <a:xfrm>
              <a:off x="4246830" y="3710505"/>
              <a:ext cx="1834974" cy="1199674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square">
              <a:spAutoFit/>
            </a:bodyPr>
            <a:lstStyle/>
            <a:p>
              <a:r>
                <a:rPr lang="en-US" altLang="zh-CN" sz="1400" b="1" dirty="0">
                  <a:ea typeface="仿宋_GB2312"/>
                </a:rPr>
                <a:t>Expand function</a:t>
              </a:r>
            </a:p>
            <a:p>
              <a:r>
                <a:rPr lang="en-US" altLang="zh-CN" sz="1400" b="1" dirty="0">
                  <a:ea typeface="仿宋_GB2312" pitchFamily="49" charset="-122"/>
                </a:rPr>
                <a:t>LE: </a:t>
              </a:r>
            </a:p>
            <a:p>
              <a:r>
                <a:rPr lang="en-US" altLang="zh-CN" sz="1400" dirty="0">
                  <a:ea typeface="仿宋_GB2312" pitchFamily="49" charset="-122"/>
                </a:rPr>
                <a:t>A=Strobe or continuous light</a:t>
              </a:r>
            </a:p>
            <a:p>
              <a:r>
                <a:rPr lang="en-US" altLang="zh-CN" sz="1400" dirty="0">
                  <a:ea typeface="仿宋_GB2312" pitchFamily="49" charset="-122"/>
                </a:rPr>
                <a:t>B=Strobe + Flash light</a:t>
              </a:r>
            </a:p>
            <a:p>
              <a:r>
                <a:rPr lang="en-US" altLang="zh-CN" sz="1400" b="1" dirty="0">
                  <a:ea typeface="仿宋_GB2312" pitchFamily="49" charset="-122"/>
                </a:rPr>
                <a:t>LF:</a:t>
              </a:r>
            </a:p>
            <a:p>
              <a:r>
                <a:rPr lang="en-US" altLang="zh-CN" sz="1400" dirty="0">
                  <a:ea typeface="仿宋_GB2312" pitchFamily="49" charset="-122"/>
                </a:rPr>
                <a:t>A=Single tube</a:t>
              </a:r>
            </a:p>
            <a:p>
              <a:r>
                <a:rPr lang="en-US" altLang="zh-CN" sz="1400" dirty="0">
                  <a:ea typeface="仿宋_GB2312" pitchFamily="49" charset="-122"/>
                </a:rPr>
                <a:t>B=Double tube</a:t>
              </a:r>
            </a:p>
          </p:txBody>
        </p:sp>
        <p:sp>
          <p:nvSpPr>
            <p:cNvPr id="59" name="Text Box 6"/>
            <p:cNvSpPr txBox="1">
              <a:spLocks noChangeArrowheads="1"/>
            </p:cNvSpPr>
            <p:nvPr/>
          </p:nvSpPr>
          <p:spPr bwMode="auto">
            <a:xfrm>
              <a:off x="5909121" y="2167351"/>
              <a:ext cx="1488158" cy="392415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square">
              <a:spAutoFit/>
            </a:bodyPr>
            <a:lstStyle/>
            <a:p>
              <a:r>
                <a:rPr lang="en-US" altLang="zh-CN" sz="14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C=Continuous light</a:t>
              </a:r>
              <a:endParaRPr lang="zh-CN" altLang="en-US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  <a:p>
              <a:r>
                <a:rPr lang="en-US" altLang="zh-CN" sz="14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P=Strobe light</a:t>
              </a:r>
            </a:p>
          </p:txBody>
        </p:sp>
        <p:sp>
          <p:nvSpPr>
            <p:cNvPr id="60" name="椭圆 59"/>
            <p:cNvSpPr/>
            <p:nvPr/>
          </p:nvSpPr>
          <p:spPr bwMode="auto">
            <a:xfrm>
              <a:off x="4761388" y="3618894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endParaRPr>
            </a:p>
          </p:txBody>
        </p:sp>
        <p:cxnSp>
          <p:nvCxnSpPr>
            <p:cNvPr id="61" name="肘形连接符 141"/>
            <p:cNvCxnSpPr>
              <a:endCxn id="7" idx="6"/>
            </p:cNvCxnSpPr>
            <p:nvPr/>
          </p:nvCxnSpPr>
          <p:spPr bwMode="auto">
            <a:xfrm rot="5400000">
              <a:off x="6274414" y="1611791"/>
              <a:ext cx="695405" cy="301031"/>
            </a:xfrm>
            <a:prstGeom prst="bentConnector2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" name="肘形连接符 141"/>
            <p:cNvCxnSpPr/>
            <p:nvPr/>
          </p:nvCxnSpPr>
          <p:spPr bwMode="auto">
            <a:xfrm rot="5400000">
              <a:off x="3787784" y="2415446"/>
              <a:ext cx="2261504" cy="248492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7" name="肘形连接符 141"/>
            <p:cNvCxnSpPr/>
            <p:nvPr/>
          </p:nvCxnSpPr>
          <p:spPr bwMode="auto">
            <a:xfrm rot="5400000">
              <a:off x="5238812" y="1847941"/>
              <a:ext cx="1009967" cy="148934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5885" y="296209"/>
            <a:ext cx="11279716" cy="868363"/>
          </a:xfrm>
        </p:spPr>
        <p:txBody>
          <a:bodyPr/>
          <a:lstStyle/>
          <a:p>
            <a:r>
              <a:rPr lang="en-US" altLang="zh-CN" dirty="0"/>
              <a:t>ITS-Traffic Lamp</a:t>
            </a:r>
            <a:endParaRPr lang="zh-CN" altLang="en-US" dirty="0"/>
          </a:p>
        </p:txBody>
      </p:sp>
      <p:sp>
        <p:nvSpPr>
          <p:cNvPr id="36" name="Text Box 6"/>
          <p:cNvSpPr txBox="1">
            <a:spLocks noChangeArrowheads="1"/>
          </p:cNvSpPr>
          <p:nvPr/>
        </p:nvSpPr>
        <p:spPr bwMode="auto">
          <a:xfrm>
            <a:off x="6125743" y="3615297"/>
            <a:ext cx="1621233" cy="954107"/>
          </a:xfrm>
          <a:prstGeom prst="rect">
            <a:avLst/>
          </a:prstGeom>
          <a:noFill/>
          <a:ln w="9525" algn="ctr">
            <a:noFill/>
            <a:miter lim="800000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r>
              <a:rPr lang="en-US" altLang="zh-CN" sz="1400" b="1" dirty="0">
                <a:ea typeface="仿宋_GB2312"/>
              </a:rPr>
              <a:t>Generation: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A=1</a:t>
            </a:r>
            <a:r>
              <a:rPr lang="en-US" altLang="zh-CN" sz="1400" baseline="30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st</a:t>
            </a:r>
            <a:r>
              <a:rPr lang="en-US" altLang="zh-CN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generation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B=2</a:t>
            </a:r>
            <a:r>
              <a:rPr lang="en-US" altLang="zh-CN" sz="1400" baseline="30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nd</a:t>
            </a:r>
            <a:r>
              <a:rPr lang="en-US" altLang="zh-CN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generation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1400" dirty="0">
                <a:latin typeface="Segoe UI" panose="020B0502040204020203" pitchFamily="34" charset="0"/>
                <a:cs typeface="Segoe UI" panose="020B0502040204020203" pitchFamily="34" charset="0"/>
              </a:rPr>
              <a:t>……</a:t>
            </a:r>
            <a:endParaRPr lang="zh-CN" altLang="zh-CN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9" name="矩形 38"/>
          <p:cNvSpPr/>
          <p:nvPr/>
        </p:nvSpPr>
        <p:spPr bwMode="auto">
          <a:xfrm>
            <a:off x="9153043" y="1332377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</a:t>
            </a:r>
          </a:p>
        </p:txBody>
      </p:sp>
      <p:cxnSp>
        <p:nvCxnSpPr>
          <p:cNvPr id="52" name="肘形连接符 141"/>
          <p:cNvCxnSpPr/>
          <p:nvPr/>
        </p:nvCxnSpPr>
        <p:spPr bwMode="auto">
          <a:xfrm rot="5400000">
            <a:off x="8144533" y="3184019"/>
            <a:ext cx="2575064" cy="285605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3" name="Text Box 6"/>
          <p:cNvSpPr txBox="1">
            <a:spLocks noChangeArrowheads="1"/>
          </p:cNvSpPr>
          <p:nvPr/>
        </p:nvSpPr>
        <p:spPr bwMode="auto">
          <a:xfrm>
            <a:off x="8571230" y="4700270"/>
            <a:ext cx="1722120" cy="953135"/>
          </a:xfrm>
          <a:prstGeom prst="rect">
            <a:avLst/>
          </a:prstGeom>
          <a:noFill/>
          <a:ln w="9525" algn="ctr">
            <a:noFill/>
            <a:miter lim="800000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r>
              <a:rPr lang="en-US" altLang="zh-CN" sz="1400" b="1" dirty="0"/>
              <a:t>Extend Function:</a:t>
            </a:r>
          </a:p>
          <a:p>
            <a:r>
              <a:rPr lang="en-US" altLang="zh-CN" sz="1400" dirty="0">
                <a:ea typeface="仿宋_GB2312" pitchFamily="49" charset="-122"/>
              </a:rPr>
              <a:t>W= Warm light</a:t>
            </a:r>
          </a:p>
          <a:p>
            <a:r>
              <a:rPr lang="en-US" altLang="zh-CN" sz="1400" dirty="0">
                <a:ea typeface="仿宋_GB2312" pitchFamily="49" charset="-122"/>
              </a:rPr>
              <a:t>IR7=700~799nm</a:t>
            </a:r>
          </a:p>
          <a:p>
            <a:r>
              <a:rPr lang="en-US" altLang="zh-CN" sz="1400" dirty="0">
                <a:ea typeface="仿宋_GB2312" pitchFamily="49" charset="-122"/>
              </a:rPr>
              <a:t>IR8=800~899nm</a:t>
            </a:r>
            <a:endParaRPr lang="zh-CN" altLang="zh-CN" sz="1400" dirty="0">
              <a:ea typeface="仿宋_GB2312" pitchFamily="49" charset="-122"/>
            </a:endParaRPr>
          </a:p>
        </p:txBody>
      </p:sp>
      <p:sp>
        <p:nvSpPr>
          <p:cNvPr id="54" name="椭圆 53"/>
          <p:cNvSpPr/>
          <p:nvPr/>
        </p:nvSpPr>
        <p:spPr bwMode="auto">
          <a:xfrm>
            <a:off x="9240420" y="4543702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4400" fontAlgn="t">
              <a:spcBef>
                <a:spcPct val="0"/>
              </a:spcBef>
              <a:spcAft>
                <a:spcPct val="0"/>
              </a:spcAft>
            </a:pPr>
            <a:endParaRPr lang="zh-CN" altLang="en-US" sz="1000" dirty="0"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</a:endParaRPr>
          </a:p>
        </p:txBody>
      </p:sp>
      <p:cxnSp>
        <p:nvCxnSpPr>
          <p:cNvPr id="43" name="直接连接符 42"/>
          <p:cNvCxnSpPr/>
          <p:nvPr/>
        </p:nvCxnSpPr>
        <p:spPr bwMode="auto">
          <a:xfrm flipV="1">
            <a:off x="4325820" y="1692117"/>
            <a:ext cx="222704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直接连接符 45"/>
          <p:cNvCxnSpPr/>
          <p:nvPr/>
        </p:nvCxnSpPr>
        <p:spPr bwMode="auto">
          <a:xfrm flipV="1">
            <a:off x="8812368" y="1683902"/>
            <a:ext cx="222704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" name="直接连接符 2"/>
          <p:cNvCxnSpPr/>
          <p:nvPr/>
        </p:nvCxnSpPr>
        <p:spPr bwMode="auto">
          <a:xfrm flipV="1">
            <a:off x="10063318" y="1683902"/>
            <a:ext cx="222704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矩形 5"/>
          <p:cNvSpPr/>
          <p:nvPr/>
        </p:nvSpPr>
        <p:spPr bwMode="auto">
          <a:xfrm>
            <a:off x="10465435" y="1336675"/>
            <a:ext cx="882015" cy="72009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3510</a:t>
            </a:r>
          </a:p>
        </p:txBody>
      </p:sp>
      <p:cxnSp>
        <p:nvCxnSpPr>
          <p:cNvPr id="8" name="肘形连接符 141"/>
          <p:cNvCxnSpPr/>
          <p:nvPr/>
        </p:nvCxnSpPr>
        <p:spPr bwMode="auto">
          <a:xfrm rot="5400000" flipV="1">
            <a:off x="9924415" y="2966085"/>
            <a:ext cx="2359025" cy="54737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文本框 8"/>
          <p:cNvSpPr txBox="1"/>
          <p:nvPr/>
        </p:nvSpPr>
        <p:spPr>
          <a:xfrm>
            <a:off x="10542905" y="4419600"/>
            <a:ext cx="164909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400" b="1" dirty="0"/>
              <a:t>For LED lights:</a:t>
            </a:r>
          </a:p>
          <a:p>
            <a:r>
              <a:rPr lang="en-US" altLang="zh-CN" sz="1400" dirty="0">
                <a:ea typeface="仿宋_GB2312" pitchFamily="49" charset="-122"/>
              </a:rPr>
              <a:t>3510 = 3500K color temperature, 25°bead angle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组合 69"/>
          <p:cNvGrpSpPr/>
          <p:nvPr/>
        </p:nvGrpSpPr>
        <p:grpSpPr>
          <a:xfrm>
            <a:off x="1223551" y="1390629"/>
            <a:ext cx="9956669" cy="5239835"/>
            <a:chOff x="1187624" y="868938"/>
            <a:chExt cx="7467502" cy="3929877"/>
          </a:xfrm>
        </p:grpSpPr>
        <p:sp>
          <p:nvSpPr>
            <p:cNvPr id="4" name="矩形 3"/>
            <p:cNvSpPr/>
            <p:nvPr/>
          </p:nvSpPr>
          <p:spPr bwMode="auto">
            <a:xfrm>
              <a:off x="5558525" y="877425"/>
              <a:ext cx="540000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</a:t>
              </a:r>
              <a:endParaRPr lang="zh-CN" alt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 bwMode="auto">
            <a:xfrm>
              <a:off x="6754215" y="877425"/>
              <a:ext cx="540000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ST</a:t>
              </a:r>
              <a:endParaRPr lang="zh-CN" alt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" name="椭圆 6"/>
            <p:cNvSpPr/>
            <p:nvPr/>
          </p:nvSpPr>
          <p:spPr bwMode="auto">
            <a:xfrm>
              <a:off x="7348708" y="2010212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endParaRPr>
            </a:p>
          </p:txBody>
        </p:sp>
        <p:sp>
          <p:nvSpPr>
            <p:cNvPr id="12" name="TextBox 69"/>
            <p:cNvSpPr>
              <a:spLocks noChangeArrowheads="1"/>
            </p:cNvSpPr>
            <p:nvPr/>
          </p:nvSpPr>
          <p:spPr bwMode="auto">
            <a:xfrm>
              <a:off x="1187624" y="1957736"/>
              <a:ext cx="905732" cy="375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1" rIns="68580" bIns="34291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400" b="1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anose="020F0502020204030204" pitchFamily="34" charset="0"/>
                </a:rPr>
                <a:t>Brand</a:t>
              </a:r>
              <a:r>
                <a:rPr lang="en-US" altLang="zh-CN" sz="1400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anose="020F0502020204030204" pitchFamily="34" charset="0"/>
                </a:rPr>
                <a:t>: Dahua</a:t>
              </a:r>
              <a:endParaRPr lang="zh-CN" altLang="en-US" sz="1400" dirty="0"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endParaRPr>
            </a:p>
          </p:txBody>
        </p:sp>
        <p:sp>
          <p:nvSpPr>
            <p:cNvPr id="14" name="TextBox 69"/>
            <p:cNvSpPr>
              <a:spLocks noChangeArrowheads="1"/>
            </p:cNvSpPr>
            <p:nvPr/>
          </p:nvSpPr>
          <p:spPr bwMode="auto">
            <a:xfrm>
              <a:off x="2115346" y="1955309"/>
              <a:ext cx="1111071" cy="374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1" rIns="68580" bIns="34291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r>
                <a:rPr lang="en-US" altLang="zh-CN" sz="14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Intelligent Traffic Accessory</a:t>
              </a:r>
            </a:p>
          </p:txBody>
        </p:sp>
        <p:sp>
          <p:nvSpPr>
            <p:cNvPr id="15" name="TextBox 69"/>
            <p:cNvSpPr>
              <a:spLocks noChangeArrowheads="1"/>
            </p:cNvSpPr>
            <p:nvPr/>
          </p:nvSpPr>
          <p:spPr bwMode="auto">
            <a:xfrm>
              <a:off x="1338797" y="2662742"/>
              <a:ext cx="1587907" cy="879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1" rIns="68580" bIns="34291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9pPr>
            </a:lstStyle>
            <a:p>
              <a:pPr indent="0">
                <a:buNone/>
              </a:pPr>
              <a:r>
                <a:rPr lang="en-US" altLang="zh-CN" sz="1400" b="1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Device</a:t>
              </a:r>
              <a:r>
                <a:rPr lang="en-US" altLang="zh-CN" sz="2135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 b="1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type</a:t>
              </a:r>
              <a:endParaRPr lang="zh-CN" altLang="en-US" sz="14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>
                <a:buNone/>
              </a:pPr>
              <a:r>
                <a:rPr lang="en-US" altLang="zh-CN" sz="14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RD=Speed detector (ITA)</a:t>
              </a:r>
            </a:p>
            <a:p>
              <a:pPr>
                <a:buNone/>
              </a:pPr>
              <a:r>
                <a:rPr lang="en-US" altLang="zh-CN" sz="14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LD=Laser detector </a:t>
              </a:r>
            </a:p>
            <a:p>
              <a:pPr>
                <a:buNone/>
              </a:pPr>
              <a:r>
                <a:rPr lang="en-US" altLang="zh-CN" sz="14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FL=Traffic flow detector</a:t>
              </a:r>
            </a:p>
          </p:txBody>
        </p:sp>
        <p:sp>
          <p:nvSpPr>
            <p:cNvPr id="16" name="矩形 15"/>
            <p:cNvSpPr/>
            <p:nvPr/>
          </p:nvSpPr>
          <p:spPr bwMode="auto">
            <a:xfrm>
              <a:off x="3205532" y="868939"/>
              <a:ext cx="540000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RD</a:t>
              </a:r>
              <a:endParaRPr lang="zh-CN" alt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" name="矩形 16"/>
            <p:cNvSpPr/>
            <p:nvPr/>
          </p:nvSpPr>
          <p:spPr bwMode="auto">
            <a:xfrm>
              <a:off x="1225511" y="868938"/>
              <a:ext cx="540000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DHI</a:t>
              </a:r>
              <a:endParaRPr lang="zh-CN" altLang="en-US" sz="2200" dirty="0"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endParaRPr>
            </a:p>
          </p:txBody>
        </p:sp>
        <p:sp>
          <p:nvSpPr>
            <p:cNvPr id="18" name="矩形 17"/>
            <p:cNvSpPr/>
            <p:nvPr/>
          </p:nvSpPr>
          <p:spPr bwMode="auto">
            <a:xfrm>
              <a:off x="3989863" y="868939"/>
              <a:ext cx="540000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024</a:t>
              </a:r>
              <a:endParaRPr lang="zh-CN" alt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19" name="直接连接符 18"/>
            <p:cNvCxnSpPr/>
            <p:nvPr/>
          </p:nvCxnSpPr>
          <p:spPr bwMode="auto">
            <a:xfrm flipV="1">
              <a:off x="2009842" y="1140895"/>
              <a:ext cx="167028" cy="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20" name="组合 19"/>
            <p:cNvGrpSpPr/>
            <p:nvPr/>
          </p:nvGrpSpPr>
          <p:grpSpPr>
            <a:xfrm>
              <a:off x="1421893" y="1414415"/>
              <a:ext cx="67500" cy="544155"/>
              <a:chOff x="2686859" y="2864898"/>
              <a:chExt cx="90000" cy="725540"/>
            </a:xfrm>
          </p:grpSpPr>
          <p:cxnSp>
            <p:nvCxnSpPr>
              <p:cNvPr id="21" name="直接连接符 20"/>
              <p:cNvCxnSpPr/>
              <p:nvPr/>
            </p:nvCxnSpPr>
            <p:spPr bwMode="auto">
              <a:xfrm>
                <a:off x="2731859" y="2864898"/>
                <a:ext cx="0" cy="64284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2" name="椭圆 21"/>
              <p:cNvSpPr/>
              <p:nvPr/>
            </p:nvSpPr>
            <p:spPr bwMode="auto">
              <a:xfrm>
                <a:off x="2686859" y="3500438"/>
                <a:ext cx="90000" cy="90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defTabSz="914400" fontAlgn="t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00" dirty="0">
                  <a:latin typeface="Segoe UI" panose="020B0502040204020203" pitchFamily="34" charset="0"/>
                  <a:ea typeface="宋体" panose="02010600030101010101" pitchFamily="2" charset="-122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23" name="矩形 22"/>
            <p:cNvSpPr/>
            <p:nvPr/>
          </p:nvSpPr>
          <p:spPr bwMode="auto">
            <a:xfrm>
              <a:off x="2421201" y="868939"/>
              <a:ext cx="540000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ITA</a:t>
              </a:r>
              <a:endParaRPr lang="zh-CN" alt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2607744" y="1408938"/>
              <a:ext cx="67500" cy="549630"/>
              <a:chOff x="2344534" y="2857598"/>
              <a:chExt cx="90000" cy="732840"/>
            </a:xfrm>
          </p:grpSpPr>
          <p:cxnSp>
            <p:nvCxnSpPr>
              <p:cNvPr id="25" name="直接连接符 24"/>
              <p:cNvCxnSpPr/>
              <p:nvPr/>
            </p:nvCxnSpPr>
            <p:spPr bwMode="auto">
              <a:xfrm>
                <a:off x="2398530" y="2857598"/>
                <a:ext cx="0" cy="64284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6" name="椭圆 25"/>
              <p:cNvSpPr/>
              <p:nvPr/>
            </p:nvSpPr>
            <p:spPr bwMode="auto">
              <a:xfrm>
                <a:off x="2344534" y="3500438"/>
                <a:ext cx="90000" cy="90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defTabSz="914400" fontAlgn="t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00" dirty="0">
                  <a:latin typeface="Segoe UI" panose="020B0502040204020203" pitchFamily="34" charset="0"/>
                  <a:ea typeface="宋体" panose="02010600030101010101" pitchFamily="2" charset="-122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27" name="椭圆 26"/>
            <p:cNvSpPr/>
            <p:nvPr/>
          </p:nvSpPr>
          <p:spPr bwMode="auto">
            <a:xfrm>
              <a:off x="2926704" y="2950151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endParaRPr>
            </a:p>
          </p:txBody>
        </p:sp>
        <p:cxnSp>
          <p:nvCxnSpPr>
            <p:cNvPr id="28" name="肘形连接符 141"/>
            <p:cNvCxnSpPr/>
            <p:nvPr/>
          </p:nvCxnSpPr>
          <p:spPr bwMode="auto">
            <a:xfrm rot="5400000">
              <a:off x="2506433" y="1893255"/>
              <a:ext cx="1574962" cy="606329"/>
            </a:xfrm>
            <a:prstGeom prst="bentConnector3">
              <a:avLst>
                <a:gd name="adj1" fmla="val 99482"/>
              </a:avLst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1" name="椭圆 30"/>
            <p:cNvSpPr/>
            <p:nvPr/>
          </p:nvSpPr>
          <p:spPr bwMode="auto">
            <a:xfrm>
              <a:off x="4226037" y="3021392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endParaRPr>
            </a:p>
          </p:txBody>
        </p:sp>
        <p:sp>
          <p:nvSpPr>
            <p:cNvPr id="32" name="矩形 31"/>
            <p:cNvSpPr/>
            <p:nvPr/>
          </p:nvSpPr>
          <p:spPr bwMode="auto">
            <a:xfrm>
              <a:off x="4774194" y="868939"/>
              <a:ext cx="540000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S</a:t>
              </a:r>
              <a:endParaRPr lang="zh-CN" alt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34" name="直接连接符 33"/>
            <p:cNvCxnSpPr/>
            <p:nvPr/>
          </p:nvCxnSpPr>
          <p:spPr bwMode="auto">
            <a:xfrm flipV="1">
              <a:off x="6342856" y="1134732"/>
              <a:ext cx="167028" cy="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8" name="椭圆 37"/>
            <p:cNvSpPr/>
            <p:nvPr/>
          </p:nvSpPr>
          <p:spPr bwMode="auto">
            <a:xfrm>
              <a:off x="6372200" y="3296338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endParaRPr>
            </a:p>
          </p:txBody>
        </p:sp>
        <p:sp>
          <p:nvSpPr>
            <p:cNvPr id="49" name="Text Box 6"/>
            <p:cNvSpPr txBox="1">
              <a:spLocks noChangeArrowheads="1"/>
            </p:cNvSpPr>
            <p:nvPr/>
          </p:nvSpPr>
          <p:spPr bwMode="auto">
            <a:xfrm>
              <a:off x="3481921" y="3088892"/>
              <a:ext cx="1814309" cy="715580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square">
              <a:spAutoFit/>
            </a:bodyPr>
            <a:lstStyle/>
            <a:p>
              <a:r>
                <a:rPr lang="en-US" altLang="zh-CN" sz="1400" b="1" dirty="0"/>
                <a:t>Device subclass</a:t>
              </a:r>
            </a:p>
            <a:p>
              <a:r>
                <a:rPr lang="en-US" altLang="zh-CN" sz="1400" dirty="0">
                  <a:ea typeface="仿宋_GB2312"/>
                </a:rPr>
                <a:t>For RD or FL:</a:t>
              </a:r>
            </a:p>
            <a:p>
              <a:r>
                <a:rPr lang="en-US" altLang="zh-CN" sz="1400" dirty="0">
                  <a:ea typeface="仿宋_GB2312"/>
                </a:rPr>
                <a:t>024=frequency of radar emission</a:t>
              </a:r>
            </a:p>
          </p:txBody>
        </p:sp>
        <p:cxnSp>
          <p:nvCxnSpPr>
            <p:cNvPr id="51" name="直接连接符 50"/>
            <p:cNvCxnSpPr>
              <a:stCxn id="18" idx="2"/>
              <a:endCxn id="31" idx="0"/>
            </p:cNvCxnSpPr>
            <p:nvPr/>
          </p:nvCxnSpPr>
          <p:spPr bwMode="auto">
            <a:xfrm flipH="1">
              <a:off x="4259787" y="1408939"/>
              <a:ext cx="76" cy="161245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8" name="Text Box 6"/>
            <p:cNvSpPr txBox="1">
              <a:spLocks noChangeArrowheads="1"/>
            </p:cNvSpPr>
            <p:nvPr/>
          </p:nvSpPr>
          <p:spPr bwMode="auto">
            <a:xfrm>
              <a:off x="4948597" y="3598486"/>
              <a:ext cx="1456433" cy="1200329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square">
              <a:spAutoFit/>
            </a:bodyPr>
            <a:lstStyle/>
            <a:p>
              <a:r>
                <a:rPr lang="en-US" altLang="zh-CN" sz="1400" b="1" dirty="0">
                  <a:ea typeface="仿宋_GB2312"/>
                </a:rPr>
                <a:t>Expand function</a:t>
              </a:r>
            </a:p>
            <a:p>
              <a:r>
                <a:rPr lang="en-US" altLang="zh-CN" sz="1400" dirty="0">
                  <a:ea typeface="仿宋_GB2312" pitchFamily="49" charset="-122"/>
                </a:rPr>
                <a:t>RD, FL</a:t>
              </a:r>
              <a:r>
                <a:rPr lang="en-US" altLang="zh-CN" sz="1400" dirty="0">
                  <a:solidFill>
                    <a:srgbClr val="FF0000"/>
                  </a:solidFill>
                  <a:ea typeface="仿宋_GB2312" pitchFamily="49" charset="-122"/>
                </a:rPr>
                <a:t>:</a:t>
              </a:r>
            </a:p>
            <a:p>
              <a:r>
                <a:rPr lang="en-US" altLang="zh-CN" sz="1400" dirty="0">
                  <a:ea typeface="仿宋_GB2312" pitchFamily="49" charset="-122"/>
                </a:rPr>
                <a:t>S=Single channel</a:t>
              </a:r>
            </a:p>
            <a:p>
              <a:r>
                <a:rPr lang="en-US" altLang="zh-CN" sz="1400" dirty="0">
                  <a:ea typeface="仿宋_GB2312" pitchFamily="49" charset="-122"/>
                </a:rPr>
                <a:t>M=Multi-target</a:t>
              </a:r>
            </a:p>
            <a:p>
              <a:r>
                <a:rPr lang="en-US" altLang="zh-CN" sz="1400" dirty="0">
                  <a:ea typeface="仿宋_GB2312" pitchFamily="49" charset="-122"/>
                </a:rPr>
                <a:t>LD:</a:t>
              </a:r>
            </a:p>
            <a:p>
              <a:r>
                <a:rPr lang="en-US" altLang="zh-CN" sz="1400" dirty="0">
                  <a:ea typeface="仿宋_GB2312" pitchFamily="49" charset="-122"/>
                </a:rPr>
                <a:t>S=single line</a:t>
              </a:r>
            </a:p>
            <a:p>
              <a:r>
                <a:rPr lang="en-US" altLang="zh-CN" sz="1400" dirty="0">
                  <a:ea typeface="仿宋_GB2312" pitchFamily="49" charset="-122"/>
                </a:rPr>
                <a:t>M=Multi-line</a:t>
              </a:r>
            </a:p>
          </p:txBody>
        </p:sp>
        <p:sp>
          <p:nvSpPr>
            <p:cNvPr id="59" name="Text Box 6"/>
            <p:cNvSpPr txBox="1">
              <a:spLocks noChangeArrowheads="1"/>
            </p:cNvSpPr>
            <p:nvPr/>
          </p:nvSpPr>
          <p:spPr bwMode="auto">
            <a:xfrm>
              <a:off x="7179481" y="2077712"/>
              <a:ext cx="1475645" cy="1354170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square">
              <a:spAutoFit/>
            </a:bodyPr>
            <a:lstStyle/>
            <a:p>
              <a:r>
                <a:rPr lang="en-US" altLang="zh-CN" sz="1400" b="1" dirty="0">
                  <a:ea typeface="仿宋_GB2312"/>
                </a:rPr>
                <a:t>Special function</a:t>
              </a:r>
            </a:p>
            <a:p>
              <a:r>
                <a:rPr lang="en-US" altLang="zh-CN" sz="1400" dirty="0"/>
                <a:t>H--Hui Chang</a:t>
              </a:r>
            </a:p>
            <a:p>
              <a:r>
                <a:rPr lang="en-US" altLang="zh-CN" sz="1400" dirty="0"/>
                <a:t>ST—WHST</a:t>
              </a:r>
            </a:p>
            <a:p>
              <a:r>
                <a:rPr lang="en-US" altLang="zh-CN" sz="1400" dirty="0"/>
                <a:t>S---</a:t>
              </a:r>
              <a:r>
                <a:rPr lang="en-US" altLang="zh-CN" sz="1400" dirty="0" err="1"/>
                <a:t>Eradar</a:t>
              </a:r>
              <a:endParaRPr lang="en-US" altLang="zh-CN" sz="1400" dirty="0"/>
            </a:p>
            <a:p>
              <a:endParaRPr lang="en-US" altLang="zh-CN" sz="1400" dirty="0"/>
            </a:p>
            <a:p>
              <a:r>
                <a:rPr lang="en-US" altLang="zh-CN" sz="1400" dirty="0"/>
                <a:t>T4---4 lanes</a:t>
              </a:r>
            </a:p>
            <a:p>
              <a:r>
                <a:rPr lang="en-US" altLang="zh-CN" sz="1400" dirty="0"/>
                <a:t>M3--300M</a:t>
              </a:r>
              <a:endParaRPr lang="en-US" altLang="zh-CN" sz="1335" dirty="0"/>
            </a:p>
            <a:p>
              <a:endParaRPr lang="en-US" altLang="zh-CN" sz="1335" dirty="0"/>
            </a:p>
          </p:txBody>
        </p:sp>
        <p:sp>
          <p:nvSpPr>
            <p:cNvPr id="60" name="椭圆 59"/>
            <p:cNvSpPr/>
            <p:nvPr/>
          </p:nvSpPr>
          <p:spPr bwMode="auto">
            <a:xfrm>
              <a:off x="5440426" y="3549036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endParaRPr>
            </a:p>
          </p:txBody>
        </p:sp>
        <p:cxnSp>
          <p:nvCxnSpPr>
            <p:cNvPr id="64" name="肘形连接符 141"/>
            <p:cNvCxnSpPr/>
            <p:nvPr/>
          </p:nvCxnSpPr>
          <p:spPr bwMode="auto">
            <a:xfrm rot="16200000" flipH="1">
              <a:off x="4184312" y="2267408"/>
              <a:ext cx="2133615" cy="416672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7" name="肘形连接符 141"/>
            <p:cNvCxnSpPr>
              <a:endCxn id="38" idx="2"/>
            </p:cNvCxnSpPr>
            <p:nvPr/>
          </p:nvCxnSpPr>
          <p:spPr bwMode="auto">
            <a:xfrm rot="16200000" flipH="1">
              <a:off x="5138899" y="2096787"/>
              <a:ext cx="1912664" cy="553937"/>
            </a:xfrm>
            <a:prstGeom prst="bentConnector2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ITS-Traffic Radar</a:t>
            </a:r>
            <a:endParaRPr lang="zh-CN" altLang="en-US" dirty="0"/>
          </a:p>
        </p:txBody>
      </p:sp>
      <p:sp>
        <p:nvSpPr>
          <p:cNvPr id="36" name="Text Box 6"/>
          <p:cNvSpPr txBox="1">
            <a:spLocks noChangeArrowheads="1"/>
          </p:cNvSpPr>
          <p:nvPr/>
        </p:nvSpPr>
        <p:spPr bwMode="auto">
          <a:xfrm>
            <a:off x="8032698" y="4705694"/>
            <a:ext cx="2811262" cy="738664"/>
          </a:xfrm>
          <a:prstGeom prst="rect">
            <a:avLst/>
          </a:prstGeom>
          <a:noFill/>
          <a:ln w="9525" algn="ctr">
            <a:noFill/>
            <a:miter lim="800000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r>
              <a:rPr lang="en-US" altLang="zh-CN" sz="1400" b="1" dirty="0">
                <a:ea typeface="仿宋_GB2312"/>
              </a:rPr>
              <a:t>Generation: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A=1</a:t>
            </a:r>
            <a:r>
              <a:rPr lang="en-US" altLang="zh-CN" sz="1400" baseline="30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st</a:t>
            </a:r>
            <a:r>
              <a:rPr lang="en-US" altLang="zh-CN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generation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B=2</a:t>
            </a:r>
            <a:r>
              <a:rPr lang="en-US" altLang="zh-CN" sz="1400" baseline="30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nd</a:t>
            </a:r>
            <a:r>
              <a:rPr lang="en-US" altLang="zh-CN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generation</a:t>
            </a:r>
          </a:p>
        </p:txBody>
      </p:sp>
      <p:cxnSp>
        <p:nvCxnSpPr>
          <p:cNvPr id="50" name="肘形连接符 141"/>
          <p:cNvCxnSpPr/>
          <p:nvPr/>
        </p:nvCxnSpPr>
        <p:spPr bwMode="auto">
          <a:xfrm rot="16200000" flipH="1">
            <a:off x="8851343" y="2275858"/>
            <a:ext cx="792329" cy="479158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ITS-Traffic Signal Controller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2057694" y="1830915"/>
            <a:ext cx="6472529" cy="2365913"/>
            <a:chOff x="2319629" y="1131590"/>
            <a:chExt cx="4854397" cy="1774435"/>
          </a:xfrm>
        </p:grpSpPr>
        <p:grpSp>
          <p:nvGrpSpPr>
            <p:cNvPr id="8" name="组合 7"/>
            <p:cNvGrpSpPr/>
            <p:nvPr/>
          </p:nvGrpSpPr>
          <p:grpSpPr>
            <a:xfrm>
              <a:off x="2319629" y="1131590"/>
              <a:ext cx="4854397" cy="1774435"/>
              <a:chOff x="803372" y="1086585"/>
              <a:chExt cx="4854397" cy="1774435"/>
            </a:xfrm>
          </p:grpSpPr>
          <p:sp>
            <p:nvSpPr>
              <p:cNvPr id="18" name="矩形 17"/>
              <p:cNvSpPr/>
              <p:nvPr/>
            </p:nvSpPr>
            <p:spPr bwMode="auto">
              <a:xfrm>
                <a:off x="4145583" y="1086585"/>
                <a:ext cx="540000" cy="540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/>
              <a:lstStyle/>
              <a:p>
                <a:pPr algn="ctr" defTabSz="914400" fontAlgn="t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200" dirty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B</a:t>
                </a:r>
              </a:p>
            </p:txBody>
          </p:sp>
          <p:sp>
            <p:nvSpPr>
              <p:cNvPr id="5" name="TextBox 69"/>
              <p:cNvSpPr>
                <a:spLocks noChangeArrowheads="1"/>
              </p:cNvSpPr>
              <p:nvPr/>
            </p:nvSpPr>
            <p:spPr bwMode="auto">
              <a:xfrm>
                <a:off x="884381" y="1946244"/>
                <a:ext cx="905732" cy="375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68580" tIns="34291" rIns="68580" bIns="34291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CN" sz="1400" b="1" dirty="0">
                    <a:solidFill>
                      <a:srgbClr val="00000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  <a:sym typeface="Calibri" panose="020F0502020204030204" pitchFamily="34" charset="0"/>
                  </a:rPr>
                  <a:t>Brand</a:t>
                </a:r>
                <a:r>
                  <a:rPr lang="en-US" altLang="zh-CN" sz="1400" dirty="0">
                    <a:solidFill>
                      <a:srgbClr val="00000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  <a:sym typeface="Calibri" panose="020F0502020204030204" pitchFamily="34" charset="0"/>
                  </a:rPr>
                  <a:t>: Dahua</a:t>
                </a:r>
                <a:endParaRPr lang="zh-CN" altLang="en-US" sz="1400" dirty="0">
                  <a:latin typeface="Segoe UI" panose="020B0502040204020203" pitchFamily="34" charset="0"/>
                  <a:ea typeface="宋体" panose="02010600030101010101" pitchFamily="2" charset="-122"/>
                  <a:cs typeface="Segoe UI" panose="020B0502040204020203" pitchFamily="34" charset="0"/>
                </a:endParaRPr>
              </a:p>
            </p:txBody>
          </p:sp>
          <p:sp>
            <p:nvSpPr>
              <p:cNvPr id="9" name="TextBox 69"/>
              <p:cNvSpPr>
                <a:spLocks noChangeArrowheads="1"/>
              </p:cNvSpPr>
              <p:nvPr/>
            </p:nvSpPr>
            <p:spPr bwMode="auto">
              <a:xfrm>
                <a:off x="1508301" y="1946244"/>
                <a:ext cx="1010849" cy="5366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68580" tIns="34291" rIns="68580" bIns="34291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9pPr>
              </a:lstStyle>
              <a:p>
                <a:pPr>
                  <a:buNone/>
                </a:pPr>
                <a:r>
                  <a:rPr lang="en-US" altLang="zh-CN" sz="1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Intelligent traffic signal controller</a:t>
                </a:r>
              </a:p>
            </p:txBody>
          </p:sp>
          <p:sp>
            <p:nvSpPr>
              <p:cNvPr id="15" name="矩形 14"/>
              <p:cNvSpPr/>
              <p:nvPr/>
            </p:nvSpPr>
            <p:spPr bwMode="auto">
              <a:xfrm>
                <a:off x="803372" y="1086585"/>
                <a:ext cx="540000" cy="540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/>
              <a:lstStyle/>
              <a:p>
                <a:pPr algn="ctr" defTabSz="914400" fontAlgn="t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200" dirty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DHI</a:t>
                </a:r>
                <a:endParaRPr lang="zh-CN" altLang="en-US" sz="2200" dirty="0">
                  <a:latin typeface="Segoe UI" panose="020B0502040204020203" pitchFamily="34" charset="0"/>
                  <a:ea typeface="宋体" panose="02010600030101010101" pitchFamily="2" charset="-122"/>
                  <a:cs typeface="Segoe UI" panose="020B0502040204020203" pitchFamily="34" charset="0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 bwMode="auto">
              <a:xfrm>
                <a:off x="2630736" y="1086585"/>
                <a:ext cx="1268887" cy="540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/>
              <a:lstStyle/>
              <a:p>
                <a:pPr algn="ctr" defTabSz="914400" fontAlgn="t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200" dirty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036</a:t>
                </a:r>
                <a:endParaRPr lang="zh-CN" altLang="en-US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cxnSp>
            <p:nvCxnSpPr>
              <p:cNvPr id="21" name="直接连接符 20"/>
              <p:cNvCxnSpPr/>
              <p:nvPr/>
            </p:nvCxnSpPr>
            <p:spPr bwMode="auto">
              <a:xfrm flipV="1">
                <a:off x="1362004" y="1356585"/>
                <a:ext cx="167028" cy="1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23" name="组合 22"/>
              <p:cNvGrpSpPr/>
              <p:nvPr/>
            </p:nvGrpSpPr>
            <p:grpSpPr>
              <a:xfrm>
                <a:off x="1046399" y="1632061"/>
                <a:ext cx="67500" cy="252000"/>
                <a:chOff x="2686859" y="2864898"/>
                <a:chExt cx="90000" cy="336000"/>
              </a:xfrm>
            </p:grpSpPr>
            <p:cxnSp>
              <p:nvCxnSpPr>
                <p:cNvPr id="41" name="直接连接符 40"/>
                <p:cNvCxnSpPr/>
                <p:nvPr/>
              </p:nvCxnSpPr>
              <p:spPr bwMode="auto">
                <a:xfrm>
                  <a:off x="2731859" y="2864898"/>
                  <a:ext cx="0" cy="336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42" name="椭圆 41"/>
                <p:cNvSpPr/>
                <p:nvPr/>
              </p:nvSpPr>
              <p:spPr bwMode="auto">
                <a:xfrm>
                  <a:off x="2686859" y="3097699"/>
                  <a:ext cx="90000" cy="90000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 w="3175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defTabSz="914400" fontAlgn="t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000" dirty="0">
                    <a:latin typeface="Segoe UI" panose="020B0502040204020203" pitchFamily="34" charset="0"/>
                    <a:ea typeface="宋体" panose="02010600030101010101" pitchFamily="2" charset="-122"/>
                    <a:cs typeface="Segoe UI" panose="020B0502040204020203" pitchFamily="34" charset="0"/>
                  </a:endParaRPr>
                </a:p>
              </p:txBody>
            </p:sp>
          </p:grpSp>
          <p:sp>
            <p:nvSpPr>
              <p:cNvPr id="13" name="矩形 12"/>
              <p:cNvSpPr/>
              <p:nvPr/>
            </p:nvSpPr>
            <p:spPr bwMode="auto">
              <a:xfrm>
                <a:off x="1547664" y="1086585"/>
                <a:ext cx="817589" cy="540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/>
              <a:lstStyle/>
              <a:p>
                <a:pPr algn="ctr" defTabSz="914400" fontAlgn="t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200" dirty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ITRTSC</a:t>
                </a:r>
                <a:endParaRPr lang="zh-CN" altLang="en-US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grpSp>
            <p:nvGrpSpPr>
              <p:cNvPr id="24" name="组合 23"/>
              <p:cNvGrpSpPr/>
              <p:nvPr/>
            </p:nvGrpSpPr>
            <p:grpSpPr>
              <a:xfrm>
                <a:off x="1804932" y="1626586"/>
                <a:ext cx="67500" cy="252000"/>
                <a:chOff x="2344534" y="2857598"/>
                <a:chExt cx="90000" cy="336000"/>
              </a:xfrm>
            </p:grpSpPr>
            <p:cxnSp>
              <p:nvCxnSpPr>
                <p:cNvPr id="39" name="直接连接符 38"/>
                <p:cNvCxnSpPr/>
                <p:nvPr/>
              </p:nvCxnSpPr>
              <p:spPr bwMode="auto">
                <a:xfrm>
                  <a:off x="2398530" y="2857598"/>
                  <a:ext cx="0" cy="336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40" name="椭圆 39"/>
                <p:cNvSpPr/>
                <p:nvPr/>
              </p:nvSpPr>
              <p:spPr bwMode="auto">
                <a:xfrm>
                  <a:off x="2344534" y="3097699"/>
                  <a:ext cx="90000" cy="90000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 w="3175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defTabSz="914400" fontAlgn="t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000" dirty="0">
                    <a:latin typeface="Segoe UI" panose="020B0502040204020203" pitchFamily="34" charset="0"/>
                    <a:ea typeface="宋体" panose="02010600030101010101" pitchFamily="2" charset="-122"/>
                    <a:cs typeface="Segoe UI" panose="020B0502040204020203" pitchFamily="34" charset="0"/>
                  </a:endParaRPr>
                </a:p>
              </p:txBody>
            </p:sp>
          </p:grpSp>
          <p:sp>
            <p:nvSpPr>
              <p:cNvPr id="53" name="Text Box 6"/>
              <p:cNvSpPr txBox="1">
                <a:spLocks noChangeArrowheads="1"/>
              </p:cNvSpPr>
              <p:nvPr/>
            </p:nvSpPr>
            <p:spPr bwMode="auto">
              <a:xfrm>
                <a:off x="2583043" y="1902035"/>
                <a:ext cx="2099354" cy="553816"/>
              </a:xfrm>
              <a:prstGeom prst="rect">
                <a:avLst/>
              </a:prstGeom>
              <a:noFill/>
              <a:ln w="9525" algn="ctr">
                <a:noFill/>
                <a:miter lim="800000"/>
              </a:ln>
              <a:effectLst>
                <a:prstShdw prst="shdw13" dist="53882" dir="13500000">
                  <a:schemeClr val="bg2">
                    <a:alpha val="50000"/>
                  </a:scheme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91200" tIns="45600" rIns="91200" bIns="4560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altLang="zh-CN" sz="1400" b="1" dirty="0">
                    <a:solidFill>
                      <a:srgbClr val="00000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  <a:sym typeface="文泉驿微米黑" charset="-122"/>
                  </a:rPr>
                  <a:t>Product specification</a:t>
                </a:r>
              </a:p>
              <a:p>
                <a:pPr>
                  <a:spcBef>
                    <a:spcPct val="0"/>
                  </a:spcBef>
                </a:pPr>
                <a:r>
                  <a:rPr lang="en-US" altLang="zh-CN" sz="1400" dirty="0">
                    <a:solidFill>
                      <a:srgbClr val="00000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  <a:sym typeface="文泉驿微米黑" charset="-122"/>
                  </a:rPr>
                  <a:t>036=36-ch </a:t>
                </a:r>
              </a:p>
              <a:p>
                <a:pPr>
                  <a:spcBef>
                    <a:spcPct val="0"/>
                  </a:spcBef>
                </a:pPr>
                <a:r>
                  <a:rPr lang="en-US" altLang="zh-CN" sz="1400" dirty="0">
                    <a:solidFill>
                      <a:srgbClr val="00000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  <a:sym typeface="文泉驿微米黑" charset="-122"/>
                  </a:rPr>
                  <a:t>072=72-ch</a:t>
                </a:r>
              </a:p>
            </p:txBody>
          </p:sp>
          <p:sp>
            <p:nvSpPr>
              <p:cNvPr id="87" name="矩形 86"/>
              <p:cNvSpPr/>
              <p:nvPr/>
            </p:nvSpPr>
            <p:spPr>
              <a:xfrm>
                <a:off x="3911781" y="2133898"/>
                <a:ext cx="1745988" cy="7271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Font typeface="Arial" panose="020B0604020202020204" pitchFamily="34" charset="0"/>
                  <a:buNone/>
                  <a:defRPr/>
                </a:pPr>
                <a:r>
                  <a:rPr lang="en-US" altLang="zh-CN" sz="1500" b="1" dirty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Generation</a:t>
                </a:r>
                <a:r>
                  <a:rPr lang="en-US" altLang="zh-CN" sz="1500" b="1" dirty="0">
                    <a:solidFill>
                      <a:srgbClr val="FFC000"/>
                    </a:solidFill>
                    <a:latin typeface="微软雅黑" panose="020B0503020204020204" pitchFamily="34" charset="-122"/>
                  </a:rPr>
                  <a:t> </a:t>
                </a:r>
                <a:r>
                  <a:rPr lang="en-US" altLang="zh-CN" sz="1500" b="1" dirty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of</a:t>
                </a:r>
                <a:r>
                  <a:rPr lang="en-US" altLang="zh-CN" sz="1500" b="1" dirty="0">
                    <a:solidFill>
                      <a:srgbClr val="FFC000"/>
                    </a:solidFill>
                    <a:latin typeface="微软雅黑" panose="020B0503020204020204" pitchFamily="34" charset="-122"/>
                  </a:rPr>
                  <a:t> </a:t>
                </a:r>
                <a:r>
                  <a:rPr lang="en-US" altLang="zh-CN" sz="1500" b="1" dirty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Platform</a:t>
                </a:r>
              </a:p>
              <a:p>
                <a:r>
                  <a:rPr lang="en-US" altLang="zh-CN" sz="1400" dirty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A=1st generation</a:t>
                </a:r>
                <a:endParaRPr lang="zh-CN" altLang="zh-CN" sz="14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r>
                  <a:rPr lang="en-US" altLang="zh-CN" sz="1400" dirty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B=2nd generation</a:t>
                </a:r>
                <a:endParaRPr lang="zh-CN" altLang="zh-CN" sz="14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>
                  <a:buFont typeface="Arial" panose="020B0604020202020204" pitchFamily="34" charset="0"/>
                  <a:buNone/>
                </a:pPr>
                <a:endParaRPr lang="zh-CN" altLang="zh-CN" sz="1400" dirty="0">
                  <a:solidFill>
                    <a:srgbClr val="FF000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cxnSp>
          <p:nvCxnSpPr>
            <p:cNvPr id="25" name="直接连接符 24"/>
            <p:cNvCxnSpPr/>
            <p:nvPr/>
          </p:nvCxnSpPr>
          <p:spPr bwMode="auto">
            <a:xfrm>
              <a:off x="4932040" y="1680076"/>
              <a:ext cx="0" cy="252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6" name="椭圆 25"/>
            <p:cNvSpPr/>
            <p:nvPr/>
          </p:nvSpPr>
          <p:spPr bwMode="auto">
            <a:xfrm>
              <a:off x="4891543" y="1860152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endParaRPr>
            </a:p>
          </p:txBody>
        </p:sp>
        <p:cxnSp>
          <p:nvCxnSpPr>
            <p:cNvPr id="27" name="直接连接符 26"/>
            <p:cNvCxnSpPr/>
            <p:nvPr/>
          </p:nvCxnSpPr>
          <p:spPr bwMode="auto">
            <a:xfrm>
              <a:off x="5931286" y="1671590"/>
              <a:ext cx="554" cy="44266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8" name="椭圆 27"/>
            <p:cNvSpPr/>
            <p:nvPr/>
          </p:nvSpPr>
          <p:spPr bwMode="auto">
            <a:xfrm>
              <a:off x="5903489" y="2080273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endParaRPr>
            </a:p>
          </p:txBody>
        </p:sp>
      </p:grpSp>
      <p:cxnSp>
        <p:nvCxnSpPr>
          <p:cNvPr id="44" name="直接连接符 43"/>
          <p:cNvCxnSpPr/>
          <p:nvPr/>
        </p:nvCxnSpPr>
        <p:spPr bwMode="auto">
          <a:xfrm flipV="1">
            <a:off x="4207885" y="2190915"/>
            <a:ext cx="222704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直接连接符 44"/>
          <p:cNvCxnSpPr/>
          <p:nvPr/>
        </p:nvCxnSpPr>
        <p:spPr bwMode="auto">
          <a:xfrm flipV="1">
            <a:off x="7283873" y="2203880"/>
            <a:ext cx="222704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6" name="矩形 45"/>
          <p:cNvSpPr/>
          <p:nvPr/>
        </p:nvSpPr>
        <p:spPr bwMode="auto">
          <a:xfrm>
            <a:off x="7622944" y="1838216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HS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8615239" y="3692710"/>
            <a:ext cx="2327984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altLang="zh-CN" sz="15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Generation</a:t>
            </a:r>
            <a:r>
              <a:rPr lang="en-US" altLang="zh-CN" sz="1500" b="1" dirty="0">
                <a:solidFill>
                  <a:srgbClr val="FFC000"/>
                </a:solidFill>
                <a:latin typeface="微软雅黑" panose="020B0503020204020204" pitchFamily="34" charset="-122"/>
              </a:rPr>
              <a:t> </a:t>
            </a:r>
            <a:r>
              <a:rPr lang="en-US" altLang="zh-CN" sz="15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of</a:t>
            </a:r>
            <a:r>
              <a:rPr lang="en-US" altLang="zh-CN" sz="1500" b="1" dirty="0">
                <a:solidFill>
                  <a:srgbClr val="FFC000"/>
                </a:solidFill>
                <a:latin typeface="微软雅黑" panose="020B0503020204020204" pitchFamily="34" charset="-122"/>
              </a:rPr>
              <a:t> </a:t>
            </a:r>
            <a:r>
              <a:rPr lang="en-US" altLang="zh-CN" sz="15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Platform</a:t>
            </a:r>
          </a:p>
          <a:p>
            <a:r>
              <a:rPr lang="en-US" altLang="zh-CN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A=1st generation</a:t>
            </a:r>
            <a:endParaRPr lang="zh-CN" altLang="zh-CN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altLang="zh-CN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B=2nd generation</a:t>
            </a:r>
            <a:endParaRPr lang="zh-CN" altLang="zh-CN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buFont typeface="Arial" panose="020B0604020202020204" pitchFamily="34" charset="0"/>
              <a:buNone/>
            </a:pPr>
            <a:endParaRPr lang="zh-CN" altLang="zh-CN" sz="1400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49" name="肘形连接符 141"/>
          <p:cNvCxnSpPr/>
          <p:nvPr/>
        </p:nvCxnSpPr>
        <p:spPr bwMode="auto">
          <a:xfrm rot="16200000" flipH="1">
            <a:off x="7979283" y="2585424"/>
            <a:ext cx="1134494" cy="1080077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0" name="椭圆 49"/>
          <p:cNvSpPr/>
          <p:nvPr/>
        </p:nvSpPr>
        <p:spPr bwMode="auto">
          <a:xfrm>
            <a:off x="9054443" y="3646161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4400" fontAlgn="t">
              <a:spcBef>
                <a:spcPct val="0"/>
              </a:spcBef>
              <a:spcAft>
                <a:spcPct val="0"/>
              </a:spcAft>
            </a:pPr>
            <a:endParaRPr lang="zh-CN" altLang="en-US" sz="1000" dirty="0"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ITS-Speed Measuring System </a:t>
            </a:r>
          </a:p>
        </p:txBody>
      </p:sp>
      <p:cxnSp>
        <p:nvCxnSpPr>
          <p:cNvPr id="66" name="AutoShape 10"/>
          <p:cNvCxnSpPr>
            <a:cxnSpLocks noChangeShapeType="1"/>
          </p:cNvCxnSpPr>
          <p:nvPr/>
        </p:nvCxnSpPr>
        <p:spPr bwMode="auto">
          <a:xfrm rot="16200000" flipV="1">
            <a:off x="6656739" y="3437315"/>
            <a:ext cx="695735" cy="3"/>
          </a:xfrm>
          <a:prstGeom prst="bentConnector3">
            <a:avLst>
              <a:gd name="adj1" fmla="val 50000"/>
            </a:avLst>
          </a:prstGeom>
          <a:noFill/>
          <a:ln w="6350">
            <a:solidFill>
              <a:schemeClr val="bg1">
                <a:lumMod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8" name="Text Box 5"/>
          <p:cNvSpPr txBox="1">
            <a:spLocks noChangeArrowheads="1"/>
          </p:cNvSpPr>
          <p:nvPr/>
        </p:nvSpPr>
        <p:spPr bwMode="auto">
          <a:xfrm>
            <a:off x="2289562" y="3930387"/>
            <a:ext cx="1378844" cy="307777"/>
          </a:xfrm>
          <a:prstGeom prst="rect">
            <a:avLst/>
          </a:prstGeom>
          <a:noFill/>
          <a:ln w="9525" algn="ctr">
            <a:noFill/>
            <a:miter lim="800000"/>
          </a:ln>
          <a:effectLst>
            <a:prstShdw prst="shdw13" dist="53882" dir="13500000">
              <a:srgbClr val="EEECE1">
                <a:alpha val="50000"/>
              </a:srgbClr>
            </a:prstShdw>
          </a:effectLst>
        </p:spPr>
        <p:txBody>
          <a:bodyPr wrap="square">
            <a:spAutoFit/>
          </a:bodyPr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</a:pPr>
            <a:r>
              <a:rPr lang="en-US" altLang="zh-CN" sz="1400" b="1" dirty="0">
                <a:solidFill>
                  <a:srgbClr val="000000"/>
                </a:solidFill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Brand</a:t>
            </a:r>
            <a:r>
              <a:rPr lang="en-US" altLang="zh-CN" sz="1400" dirty="0">
                <a:solidFill>
                  <a:srgbClr val="000000"/>
                </a:solidFill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: </a:t>
            </a:r>
            <a:r>
              <a:rPr lang="en-US" altLang="zh-CN" sz="1400" dirty="0" err="1">
                <a:solidFill>
                  <a:srgbClr val="000000"/>
                </a:solidFill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Dahua</a:t>
            </a:r>
            <a:endParaRPr lang="zh-CN" altLang="en-US" sz="1400" dirty="0">
              <a:solidFill>
                <a:prstClr val="black"/>
              </a:solidFill>
              <a:ea typeface="宋体" panose="02010600030101010101" pitchFamily="2" charset="-122"/>
              <a:cs typeface="Segoe UI" panose="020B0502040204020203" pitchFamily="34" charset="0"/>
            </a:endParaRPr>
          </a:p>
        </p:txBody>
      </p:sp>
      <p:cxnSp>
        <p:nvCxnSpPr>
          <p:cNvPr id="69" name="AutoShape 10"/>
          <p:cNvCxnSpPr>
            <a:cxnSpLocks noChangeShapeType="1"/>
            <a:endCxn id="85" idx="2"/>
          </p:cNvCxnSpPr>
          <p:nvPr/>
        </p:nvCxnSpPr>
        <p:spPr bwMode="auto">
          <a:xfrm rot="5400000" flipH="1" flipV="1">
            <a:off x="3154212" y="3171151"/>
            <a:ext cx="702233" cy="561108"/>
          </a:xfrm>
          <a:prstGeom prst="bentConnector3">
            <a:avLst>
              <a:gd name="adj1" fmla="val 50000"/>
            </a:avLst>
          </a:prstGeom>
          <a:noFill/>
          <a:ln w="6350">
            <a:solidFill>
              <a:schemeClr val="bg1">
                <a:lumMod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3971066" y="3871684"/>
            <a:ext cx="2512168" cy="297454"/>
          </a:xfrm>
          <a:prstGeom prst="rect">
            <a:avLst/>
          </a:prstGeom>
          <a:noFill/>
          <a:ln w="9525" algn="ctr">
            <a:noFill/>
            <a:miter lim="800000"/>
          </a:ln>
          <a:effectLst>
            <a:prstShdw prst="shdw13" dist="53882" dir="13500000">
              <a:srgbClr val="EEECE1">
                <a:alpha val="50000"/>
              </a:srgbClr>
            </a:prstShdw>
          </a:effectLst>
        </p:spPr>
        <p:txBody>
          <a:bodyPr wrap="square">
            <a:spAutoFit/>
          </a:bodyPr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335" b="1" kern="0" dirty="0">
                <a:solidFill>
                  <a:prstClr val="black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Highway Speed Measurement</a:t>
            </a:r>
          </a:p>
        </p:txBody>
      </p:sp>
      <p:sp>
        <p:nvSpPr>
          <p:cNvPr id="77" name="Text Box 6"/>
          <p:cNvSpPr txBox="1">
            <a:spLocks noChangeArrowheads="1"/>
          </p:cNvSpPr>
          <p:nvPr/>
        </p:nvSpPr>
        <p:spPr bwMode="auto">
          <a:xfrm>
            <a:off x="8552355" y="3890723"/>
            <a:ext cx="2344655" cy="502573"/>
          </a:xfrm>
          <a:prstGeom prst="rect">
            <a:avLst/>
          </a:prstGeom>
          <a:noFill/>
          <a:ln w="9525" algn="ctr">
            <a:noFill/>
            <a:miter lim="800000"/>
          </a:ln>
          <a:effectLst>
            <a:prstShdw prst="shdw13" dist="53882" dir="13500000">
              <a:srgbClr val="EEECE1">
                <a:alpha val="50000"/>
              </a:srgbClr>
            </a:prstShdw>
          </a:effectLst>
        </p:spPr>
        <p:txBody>
          <a:bodyPr>
            <a:spAutoFit/>
          </a:bodyPr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335" b="1" kern="0" dirty="0">
                <a:solidFill>
                  <a:prstClr val="black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Generation: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335" kern="0" dirty="0">
                <a:solidFill>
                  <a:prstClr val="black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D: 4th Generation</a:t>
            </a:r>
          </a:p>
        </p:txBody>
      </p:sp>
      <p:cxnSp>
        <p:nvCxnSpPr>
          <p:cNvPr id="79" name="AutoShape 11"/>
          <p:cNvCxnSpPr>
            <a:cxnSpLocks noChangeShapeType="1"/>
            <a:stCxn id="98" idx="7"/>
            <a:endCxn id="88" idx="2"/>
          </p:cNvCxnSpPr>
          <p:nvPr/>
        </p:nvCxnSpPr>
        <p:spPr bwMode="auto">
          <a:xfrm rot="16200000" flipV="1">
            <a:off x="8240096" y="3179041"/>
            <a:ext cx="625788" cy="468880"/>
          </a:xfrm>
          <a:prstGeom prst="bentConnector3">
            <a:avLst>
              <a:gd name="adj1" fmla="val 50000"/>
            </a:avLst>
          </a:prstGeom>
          <a:noFill/>
          <a:ln w="6350">
            <a:solidFill>
              <a:schemeClr val="bg1">
                <a:lumMod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5" name="矩形 84"/>
          <p:cNvSpPr/>
          <p:nvPr/>
        </p:nvSpPr>
        <p:spPr bwMode="auto">
          <a:xfrm>
            <a:off x="3150125" y="2380587"/>
            <a:ext cx="1271513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DHI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6" name="矩形 85"/>
          <p:cNvSpPr/>
          <p:nvPr/>
        </p:nvSpPr>
        <p:spPr bwMode="auto">
          <a:xfrm>
            <a:off x="4732196" y="2380587"/>
            <a:ext cx="1271513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HWS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7" name="矩形 86"/>
          <p:cNvSpPr/>
          <p:nvPr/>
        </p:nvSpPr>
        <p:spPr bwMode="auto">
          <a:xfrm>
            <a:off x="6314266" y="2380587"/>
            <a:ext cx="1271513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1600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8" name="矩形 87"/>
          <p:cNvSpPr/>
          <p:nvPr/>
        </p:nvSpPr>
        <p:spPr bwMode="auto">
          <a:xfrm>
            <a:off x="7899498" y="2380587"/>
            <a:ext cx="838103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9" name="椭圆 88"/>
          <p:cNvSpPr/>
          <p:nvPr/>
        </p:nvSpPr>
        <p:spPr bwMode="auto">
          <a:xfrm>
            <a:off x="3191959" y="3781684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4400" fontAlgn="t">
              <a:spcBef>
                <a:spcPct val="0"/>
              </a:spcBef>
              <a:spcAft>
                <a:spcPct val="0"/>
              </a:spcAft>
            </a:pPr>
            <a:endParaRPr lang="zh-CN" altLang="en-US" sz="1000" dirty="0"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</a:endParaRPr>
          </a:p>
        </p:txBody>
      </p:sp>
      <p:sp>
        <p:nvSpPr>
          <p:cNvPr id="93" name="椭圆 92"/>
          <p:cNvSpPr/>
          <p:nvPr/>
        </p:nvSpPr>
        <p:spPr bwMode="auto">
          <a:xfrm>
            <a:off x="6935795" y="3736684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4400" fontAlgn="t">
              <a:spcBef>
                <a:spcPct val="0"/>
              </a:spcBef>
              <a:spcAft>
                <a:spcPct val="0"/>
              </a:spcAft>
            </a:pPr>
            <a:endParaRPr lang="zh-CN" altLang="en-US" sz="1000" dirty="0"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</a:endParaRPr>
          </a:p>
        </p:txBody>
      </p:sp>
      <p:sp>
        <p:nvSpPr>
          <p:cNvPr id="98" name="椭圆 97"/>
          <p:cNvSpPr/>
          <p:nvPr/>
        </p:nvSpPr>
        <p:spPr bwMode="auto">
          <a:xfrm>
            <a:off x="8710610" y="3713195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4400" fontAlgn="t">
              <a:spcBef>
                <a:spcPct val="0"/>
              </a:spcBef>
              <a:spcAft>
                <a:spcPct val="0"/>
              </a:spcAft>
            </a:pPr>
            <a:endParaRPr lang="zh-CN" altLang="en-US" sz="1000" dirty="0"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</a:endParaRPr>
          </a:p>
        </p:txBody>
      </p:sp>
      <p:cxnSp>
        <p:nvCxnSpPr>
          <p:cNvPr id="101" name="直接连接符 100"/>
          <p:cNvCxnSpPr/>
          <p:nvPr/>
        </p:nvCxnSpPr>
        <p:spPr bwMode="auto">
          <a:xfrm flipV="1">
            <a:off x="4490063" y="2777824"/>
            <a:ext cx="222704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6" name="AutoShape 10"/>
          <p:cNvCxnSpPr>
            <a:cxnSpLocks noChangeShapeType="1"/>
          </p:cNvCxnSpPr>
          <p:nvPr/>
        </p:nvCxnSpPr>
        <p:spPr bwMode="auto">
          <a:xfrm rot="16200000" flipV="1">
            <a:off x="5013661" y="3454951"/>
            <a:ext cx="695735" cy="3"/>
          </a:xfrm>
          <a:prstGeom prst="bentConnector3">
            <a:avLst>
              <a:gd name="adj1" fmla="val 50000"/>
            </a:avLst>
          </a:prstGeom>
          <a:noFill/>
          <a:ln w="6350">
            <a:solidFill>
              <a:schemeClr val="bg1">
                <a:lumMod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7" name="椭圆 106"/>
          <p:cNvSpPr/>
          <p:nvPr/>
        </p:nvSpPr>
        <p:spPr bwMode="auto">
          <a:xfrm>
            <a:off x="5292716" y="3754320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4400" fontAlgn="t">
              <a:spcBef>
                <a:spcPct val="0"/>
              </a:spcBef>
              <a:spcAft>
                <a:spcPct val="0"/>
              </a:spcAft>
            </a:pPr>
            <a:endParaRPr lang="zh-CN" altLang="en-US" sz="1000" dirty="0"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</a:endParaRPr>
          </a:p>
        </p:txBody>
      </p:sp>
      <p:sp>
        <p:nvSpPr>
          <p:cNvPr id="108" name="Text Box 6"/>
          <p:cNvSpPr txBox="1">
            <a:spLocks noChangeArrowheads="1"/>
          </p:cNvSpPr>
          <p:nvPr/>
        </p:nvSpPr>
        <p:spPr bwMode="auto">
          <a:xfrm>
            <a:off x="6392946" y="3899609"/>
            <a:ext cx="2344655" cy="707694"/>
          </a:xfrm>
          <a:prstGeom prst="rect">
            <a:avLst/>
          </a:prstGeom>
          <a:noFill/>
          <a:ln w="9525" algn="ctr">
            <a:noFill/>
            <a:miter lim="800000"/>
          </a:ln>
          <a:effectLst>
            <a:prstShdw prst="shdw13" dist="53882" dir="13500000">
              <a:srgbClr val="EEECE1">
                <a:alpha val="50000"/>
              </a:srgbClr>
            </a:prstShdw>
          </a:effectLst>
        </p:spPr>
        <p:txBody>
          <a:bodyPr>
            <a:spAutoFit/>
          </a:bodyPr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335" b="1" kern="0" dirty="0">
                <a:solidFill>
                  <a:prstClr val="black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Resolution: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335" kern="0" dirty="0">
                <a:solidFill>
                  <a:prstClr val="black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1600: 16MP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335" kern="0" dirty="0">
                <a:solidFill>
                  <a:prstClr val="black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800: 8MP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ITS-Access ANPR Camera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780852" y="1251296"/>
            <a:ext cx="10504991" cy="4279363"/>
            <a:chOff x="633300" y="1078181"/>
            <a:chExt cx="8011488" cy="3231744"/>
          </a:xfrm>
        </p:grpSpPr>
        <p:sp>
          <p:nvSpPr>
            <p:cNvPr id="109" name="Text Box 6"/>
            <p:cNvSpPr txBox="1">
              <a:spLocks noChangeArrowheads="1"/>
            </p:cNvSpPr>
            <p:nvPr/>
          </p:nvSpPr>
          <p:spPr bwMode="auto">
            <a:xfrm>
              <a:off x="5520532" y="3833625"/>
              <a:ext cx="2575324" cy="476300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91200" tIns="45600" rIns="91200" bIns="456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ts val="600"/>
                </a:spcBef>
                <a:buFont typeface="Arial" panose="020B0604020202020204" pitchFamily="34" charset="0"/>
                <a:buNone/>
              </a:pPr>
              <a:r>
                <a:rPr lang="en-US" altLang="zh-CN" sz="15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Product Generation</a:t>
              </a:r>
              <a:endParaRPr lang="en-US" altLang="zh-CN" sz="15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  <a:p>
              <a:pPr>
                <a:spcBef>
                  <a:spcPts val="600"/>
                </a:spcBef>
                <a:buFont typeface="Arial" panose="020B0604020202020204" pitchFamily="34" charset="0"/>
                <a:buNone/>
              </a:pPr>
              <a:r>
                <a:rPr lang="en-US" altLang="zh-CN" sz="15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Fourth generation-LEO+</a:t>
              </a:r>
            </a:p>
          </p:txBody>
        </p:sp>
        <p:sp>
          <p:nvSpPr>
            <p:cNvPr id="18" name="矩形 17"/>
            <p:cNvSpPr/>
            <p:nvPr/>
          </p:nvSpPr>
          <p:spPr bwMode="auto">
            <a:xfrm>
              <a:off x="4475840" y="1086585"/>
              <a:ext cx="540000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</a:t>
              </a:r>
              <a:endParaRPr lang="zh-CN" alt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" name="矩形 18"/>
            <p:cNvSpPr/>
            <p:nvPr/>
          </p:nvSpPr>
          <p:spPr bwMode="auto">
            <a:xfrm>
              <a:off x="5119437" y="1080386"/>
              <a:ext cx="540000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W</a:t>
              </a:r>
              <a:endParaRPr lang="zh-CN" alt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37" name="直接连接符 36"/>
            <p:cNvCxnSpPr/>
            <p:nvPr/>
          </p:nvCxnSpPr>
          <p:spPr bwMode="auto">
            <a:xfrm flipH="1">
              <a:off x="5351071" y="1626586"/>
              <a:ext cx="4016" cy="102621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8" name="椭圆 27"/>
            <p:cNvSpPr/>
            <p:nvPr/>
          </p:nvSpPr>
          <p:spPr bwMode="auto">
            <a:xfrm>
              <a:off x="5328084" y="2652759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endParaRPr>
            </a:p>
          </p:txBody>
        </p:sp>
        <p:sp>
          <p:nvSpPr>
            <p:cNvPr id="47" name="矩形 46"/>
            <p:cNvSpPr/>
            <p:nvPr/>
          </p:nvSpPr>
          <p:spPr bwMode="auto">
            <a:xfrm>
              <a:off x="6390083" y="1078181"/>
              <a:ext cx="540000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D</a:t>
              </a:r>
              <a:endParaRPr lang="zh-CN" alt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9" name="矩形 48"/>
            <p:cNvSpPr/>
            <p:nvPr/>
          </p:nvSpPr>
          <p:spPr bwMode="auto">
            <a:xfrm>
              <a:off x="7311000" y="1086584"/>
              <a:ext cx="1333788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IZ1</a:t>
              </a:r>
              <a:endParaRPr lang="zh-CN" alt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" name="TextBox 69"/>
            <p:cNvSpPr>
              <a:spLocks noChangeArrowheads="1"/>
            </p:cNvSpPr>
            <p:nvPr/>
          </p:nvSpPr>
          <p:spPr bwMode="auto">
            <a:xfrm>
              <a:off x="884381" y="2193188"/>
              <a:ext cx="905732" cy="375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1" rIns="68580" bIns="34291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9pPr>
            </a:lstStyle>
            <a:p>
              <a:pPr eaLnBrk="1" hangingPunct="1">
                <a:spcBef>
                  <a:spcPts val="600"/>
                </a:spcBef>
                <a:buFontTx/>
                <a:buNone/>
              </a:pPr>
              <a:r>
                <a:rPr lang="en-US" altLang="zh-CN" sz="1400" b="1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anose="020F0502020204030204" pitchFamily="34" charset="0"/>
                </a:rPr>
                <a:t>Brand</a:t>
              </a:r>
              <a:r>
                <a:rPr lang="en-US" altLang="zh-CN" sz="1400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anose="020F0502020204030204" pitchFamily="34" charset="0"/>
                </a:rPr>
                <a:t>: Dahua</a:t>
              </a:r>
              <a:endParaRPr lang="zh-CN" altLang="en-US" sz="1400" dirty="0"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endParaRPr>
            </a:p>
          </p:txBody>
        </p:sp>
        <p:sp>
          <p:nvSpPr>
            <p:cNvPr id="7" name="TextBox 72"/>
            <p:cNvSpPr>
              <a:spLocks noChangeArrowheads="1"/>
            </p:cNvSpPr>
            <p:nvPr/>
          </p:nvSpPr>
          <p:spPr bwMode="auto">
            <a:xfrm>
              <a:off x="3288996" y="2231033"/>
              <a:ext cx="1152105" cy="4358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1" rIns="68580" bIns="34291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9pPr>
            </a:lstStyle>
            <a:p>
              <a:pPr>
                <a:spcBef>
                  <a:spcPts val="600"/>
                </a:spcBef>
                <a:buNone/>
              </a:pPr>
              <a:r>
                <a:rPr lang="en-US" altLang="zh-CN" sz="14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Product Series </a:t>
              </a:r>
            </a:p>
            <a:p>
              <a:pPr>
                <a:spcBef>
                  <a:spcPts val="600"/>
                </a:spcBef>
                <a:buFont typeface="Arial" panose="020B0604020202020204" pitchFamily="34" charset="0"/>
                <a:buNone/>
              </a:pPr>
              <a:r>
                <a:rPr lang="en-US" altLang="zh-CN" sz="14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SMB</a:t>
              </a:r>
            </a:p>
          </p:txBody>
        </p:sp>
        <p:sp>
          <p:nvSpPr>
            <p:cNvPr id="9" name="TextBox 69"/>
            <p:cNvSpPr>
              <a:spLocks noChangeArrowheads="1"/>
            </p:cNvSpPr>
            <p:nvPr/>
          </p:nvSpPr>
          <p:spPr bwMode="auto">
            <a:xfrm>
              <a:off x="1508301" y="2193188"/>
              <a:ext cx="1010849" cy="598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1" rIns="68580" bIns="34291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9pPr>
            </a:lstStyle>
            <a:p>
              <a:pPr>
                <a:spcBef>
                  <a:spcPts val="600"/>
                </a:spcBef>
                <a:buNone/>
              </a:pPr>
              <a:r>
                <a:rPr lang="en-US" altLang="zh-CN" sz="14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Product Type</a:t>
              </a:r>
            </a:p>
            <a:p>
              <a:pPr>
                <a:spcBef>
                  <a:spcPts val="600"/>
                </a:spcBef>
                <a:buFont typeface="Arial" panose="020B0604020202020204" pitchFamily="34" charset="0"/>
                <a:buNone/>
              </a:pPr>
              <a:r>
                <a:rPr lang="en-US" altLang="zh-CN" sz="14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Intelligent Traffic Camera</a:t>
              </a:r>
            </a:p>
          </p:txBody>
        </p:sp>
        <p:sp>
          <p:nvSpPr>
            <p:cNvPr id="11" name="TextBox 69"/>
            <p:cNvSpPr>
              <a:spLocks noChangeArrowheads="1"/>
            </p:cNvSpPr>
            <p:nvPr/>
          </p:nvSpPr>
          <p:spPr bwMode="auto">
            <a:xfrm>
              <a:off x="633300" y="2938375"/>
              <a:ext cx="1327620" cy="656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1" rIns="68580" bIns="34291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9pPr>
            </a:lstStyle>
            <a:p>
              <a:pPr>
                <a:spcBef>
                  <a:spcPts val="600"/>
                </a:spcBef>
                <a:buFont typeface="Arial" panose="020B0604020202020204" pitchFamily="34" charset="0"/>
                <a:buNone/>
              </a:pPr>
              <a:r>
                <a:rPr lang="en-US" altLang="zh-CN" sz="14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Pixel &amp; Resolution</a:t>
              </a:r>
              <a:endParaRPr lang="zh-CN" altLang="en-US" sz="1400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>
                <a:spcBef>
                  <a:spcPts val="600"/>
                </a:spcBef>
                <a:buFont typeface="Arial" panose="020B0604020202020204" pitchFamily="34" charset="0"/>
                <a:buNone/>
              </a:pPr>
              <a:r>
                <a:rPr lang="en-US" altLang="zh-CN" sz="14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4MP</a:t>
              </a:r>
            </a:p>
            <a:p>
              <a:pPr>
                <a:spcBef>
                  <a:spcPts val="600"/>
                </a:spcBef>
                <a:buFont typeface="Arial" panose="020B0604020202020204" pitchFamily="34" charset="0"/>
                <a:buNone/>
              </a:pPr>
              <a:r>
                <a:rPr lang="en-US" altLang="zh-CN" sz="14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2688*1520</a:t>
              </a:r>
            </a:p>
          </p:txBody>
        </p:sp>
        <p:sp>
          <p:nvSpPr>
            <p:cNvPr id="14" name="矩形 13"/>
            <p:cNvSpPr/>
            <p:nvPr/>
          </p:nvSpPr>
          <p:spPr bwMode="auto">
            <a:xfrm>
              <a:off x="2270534" y="1086585"/>
              <a:ext cx="540000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4</a:t>
              </a:r>
              <a:endParaRPr lang="zh-CN" alt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 bwMode="auto">
            <a:xfrm>
              <a:off x="803372" y="1086585"/>
              <a:ext cx="540000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DHI</a:t>
              </a:r>
              <a:endParaRPr lang="zh-CN" altLang="en-US" sz="2200" dirty="0"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 bwMode="auto">
            <a:xfrm>
              <a:off x="2954610" y="1086585"/>
              <a:ext cx="540000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1</a:t>
              </a:r>
              <a:endParaRPr lang="zh-CN" alt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21" name="直接连接符 20"/>
            <p:cNvCxnSpPr/>
            <p:nvPr/>
          </p:nvCxnSpPr>
          <p:spPr bwMode="auto">
            <a:xfrm flipV="1">
              <a:off x="1373999" y="1356586"/>
              <a:ext cx="167028" cy="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23" name="组合 22"/>
            <p:cNvGrpSpPr/>
            <p:nvPr/>
          </p:nvGrpSpPr>
          <p:grpSpPr>
            <a:xfrm>
              <a:off x="1046399" y="1632061"/>
              <a:ext cx="67500" cy="544155"/>
              <a:chOff x="2686859" y="2864898"/>
              <a:chExt cx="90000" cy="725540"/>
            </a:xfrm>
          </p:grpSpPr>
          <p:cxnSp>
            <p:nvCxnSpPr>
              <p:cNvPr id="41" name="直接连接符 40"/>
              <p:cNvCxnSpPr/>
              <p:nvPr/>
            </p:nvCxnSpPr>
            <p:spPr bwMode="auto">
              <a:xfrm>
                <a:off x="2731859" y="2864898"/>
                <a:ext cx="0" cy="64284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42" name="椭圆 41"/>
              <p:cNvSpPr/>
              <p:nvPr/>
            </p:nvSpPr>
            <p:spPr bwMode="auto">
              <a:xfrm>
                <a:off x="2686859" y="3500438"/>
                <a:ext cx="90000" cy="90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defTabSz="914400" fontAlgn="t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00" dirty="0">
                  <a:latin typeface="Segoe UI" panose="020B0502040204020203" pitchFamily="34" charset="0"/>
                  <a:ea typeface="宋体" panose="02010600030101010101" pitchFamily="2" charset="-122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13" name="矩形 12"/>
            <p:cNvSpPr/>
            <p:nvPr/>
          </p:nvSpPr>
          <p:spPr bwMode="auto">
            <a:xfrm>
              <a:off x="1586459" y="1086585"/>
              <a:ext cx="540000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ITC</a:t>
              </a:r>
              <a:endParaRPr lang="zh-CN" alt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1804932" y="1626586"/>
              <a:ext cx="67500" cy="549630"/>
              <a:chOff x="2344534" y="2857598"/>
              <a:chExt cx="90000" cy="732840"/>
            </a:xfrm>
          </p:grpSpPr>
          <p:cxnSp>
            <p:nvCxnSpPr>
              <p:cNvPr id="39" name="直接连接符 38"/>
              <p:cNvCxnSpPr/>
              <p:nvPr/>
            </p:nvCxnSpPr>
            <p:spPr bwMode="auto">
              <a:xfrm>
                <a:off x="2398530" y="2857598"/>
                <a:ext cx="0" cy="64284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40" name="椭圆 39"/>
              <p:cNvSpPr/>
              <p:nvPr/>
            </p:nvSpPr>
            <p:spPr bwMode="auto">
              <a:xfrm>
                <a:off x="2344534" y="3500438"/>
                <a:ext cx="90000" cy="90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defTabSz="914400" fontAlgn="t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00" dirty="0">
                  <a:latin typeface="Segoe UI" panose="020B0502040204020203" pitchFamily="34" charset="0"/>
                  <a:ea typeface="宋体" panose="02010600030101010101" pitchFamily="2" charset="-122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30" name="椭圆 29"/>
            <p:cNvSpPr/>
            <p:nvPr/>
          </p:nvSpPr>
          <p:spPr bwMode="auto">
            <a:xfrm>
              <a:off x="1914265" y="3167797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endParaRPr>
            </a:p>
          </p:txBody>
        </p:sp>
        <p:cxnSp>
          <p:nvCxnSpPr>
            <p:cNvPr id="31" name="肘形连接符 141"/>
            <p:cNvCxnSpPr/>
            <p:nvPr/>
          </p:nvCxnSpPr>
          <p:spPr bwMode="auto">
            <a:xfrm rot="5400000">
              <a:off x="1493994" y="2110901"/>
              <a:ext cx="1574962" cy="606329"/>
            </a:xfrm>
            <a:prstGeom prst="bentConnector3">
              <a:avLst>
                <a:gd name="adj1" fmla="val 100490"/>
              </a:avLst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肘形连接符 144"/>
            <p:cNvCxnSpPr>
              <a:endCxn id="55" idx="5"/>
            </p:cNvCxnSpPr>
            <p:nvPr/>
          </p:nvCxnSpPr>
          <p:spPr bwMode="auto">
            <a:xfrm rot="5400000">
              <a:off x="1945159" y="2468111"/>
              <a:ext cx="2168933" cy="502853"/>
            </a:xfrm>
            <a:prstGeom prst="bentConnector3">
              <a:avLst>
                <a:gd name="adj1" fmla="val 99738"/>
              </a:avLst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3" name="Text Box 6"/>
            <p:cNvSpPr txBox="1">
              <a:spLocks noChangeArrowheads="1"/>
            </p:cNvSpPr>
            <p:nvPr/>
          </p:nvSpPr>
          <p:spPr bwMode="auto">
            <a:xfrm>
              <a:off x="1555381" y="3684103"/>
              <a:ext cx="1728192" cy="453057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91200" tIns="45600" rIns="91200" bIns="456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ts val="600"/>
                </a:spcBef>
                <a:buFont typeface="Arial" panose="020B0604020202020204" pitchFamily="34" charset="0"/>
                <a:buNone/>
              </a:pPr>
              <a:r>
                <a:rPr lang="en-US" altLang="zh-CN" sz="14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Sensor Category</a:t>
              </a:r>
            </a:p>
            <a:p>
              <a:pPr>
                <a:spcBef>
                  <a:spcPts val="600"/>
                </a:spcBef>
                <a:buFont typeface="Arial" panose="020B0604020202020204" pitchFamily="34" charset="0"/>
                <a:buNone/>
              </a:pPr>
              <a:r>
                <a:rPr lang="en-US" altLang="zh-CN" sz="14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CMOS</a:t>
              </a:r>
            </a:p>
          </p:txBody>
        </p:sp>
        <p:sp>
          <p:nvSpPr>
            <p:cNvPr id="55" name="椭圆 54"/>
            <p:cNvSpPr/>
            <p:nvPr/>
          </p:nvSpPr>
          <p:spPr bwMode="auto">
            <a:xfrm>
              <a:off x="2720585" y="3746389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endParaRPr>
            </a:p>
          </p:txBody>
        </p:sp>
        <p:sp>
          <p:nvSpPr>
            <p:cNvPr id="17" name="矩形 16"/>
            <p:cNvSpPr/>
            <p:nvPr/>
          </p:nvSpPr>
          <p:spPr bwMode="auto">
            <a:xfrm>
              <a:off x="3638687" y="1086585"/>
              <a:ext cx="540000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3</a:t>
              </a:r>
              <a:endParaRPr lang="zh-CN" alt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" name="椭圆 25"/>
            <p:cNvSpPr/>
            <p:nvPr/>
          </p:nvSpPr>
          <p:spPr bwMode="auto">
            <a:xfrm>
              <a:off x="3869922" y="2166705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endParaRPr>
            </a:p>
          </p:txBody>
        </p:sp>
        <p:cxnSp>
          <p:nvCxnSpPr>
            <p:cNvPr id="78" name="直接连接符 77"/>
            <p:cNvCxnSpPr/>
            <p:nvPr/>
          </p:nvCxnSpPr>
          <p:spPr bwMode="auto">
            <a:xfrm flipV="1">
              <a:off x="4243749" y="1356585"/>
              <a:ext cx="167028" cy="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6" name="直接连接符 85"/>
            <p:cNvCxnSpPr/>
            <p:nvPr/>
          </p:nvCxnSpPr>
          <p:spPr bwMode="auto">
            <a:xfrm>
              <a:off x="7046633" y="1356584"/>
              <a:ext cx="19106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7" name="矩形 86"/>
            <p:cNvSpPr/>
            <p:nvPr/>
          </p:nvSpPr>
          <p:spPr>
            <a:xfrm>
              <a:off x="3600921" y="3679332"/>
              <a:ext cx="1919611" cy="4532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  <a:buFont typeface="Arial" panose="020B0604020202020204" pitchFamily="34" charset="0"/>
                <a:buNone/>
              </a:pPr>
              <a:r>
                <a:rPr lang="en-US" altLang="zh-CN" sz="14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Scene Attribute </a:t>
              </a:r>
            </a:p>
            <a:p>
              <a:pPr>
                <a:spcBef>
                  <a:spcPts val="600"/>
                </a:spcBef>
                <a:buFont typeface="Arial" panose="020B0604020202020204" pitchFamily="34" charset="0"/>
                <a:buNone/>
              </a:pPr>
              <a:r>
                <a:rPr lang="en-US" altLang="zh-CN" sz="14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Parking lot</a:t>
              </a:r>
            </a:p>
          </p:txBody>
        </p:sp>
        <p:cxnSp>
          <p:nvCxnSpPr>
            <p:cNvPr id="94" name="肘形连接符 144"/>
            <p:cNvCxnSpPr/>
            <p:nvPr/>
          </p:nvCxnSpPr>
          <p:spPr bwMode="auto">
            <a:xfrm rot="5400000">
              <a:off x="3377794" y="2194700"/>
              <a:ext cx="1918331" cy="799074"/>
            </a:xfrm>
            <a:prstGeom prst="bentConnector3">
              <a:avLst>
                <a:gd name="adj1" fmla="val 69045"/>
              </a:avLst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7" name="椭圆 96"/>
            <p:cNvSpPr/>
            <p:nvPr/>
          </p:nvSpPr>
          <p:spPr bwMode="auto">
            <a:xfrm>
              <a:off x="3896925" y="3476358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endParaRPr>
            </a:p>
          </p:txBody>
        </p:sp>
        <p:sp>
          <p:nvSpPr>
            <p:cNvPr id="98" name="矩形 97"/>
            <p:cNvSpPr/>
            <p:nvPr/>
          </p:nvSpPr>
          <p:spPr>
            <a:xfrm>
              <a:off x="4807689" y="2740307"/>
              <a:ext cx="1263515" cy="4532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  <a:buFont typeface="Arial" panose="020B0604020202020204" pitchFamily="34" charset="0"/>
                <a:buNone/>
              </a:pPr>
              <a:r>
                <a:rPr lang="en-US" altLang="zh-CN" sz="14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Structure</a:t>
              </a:r>
            </a:p>
            <a:p>
              <a:pPr>
                <a:spcBef>
                  <a:spcPts val="600"/>
                </a:spcBef>
                <a:buFont typeface="Arial" panose="020B0604020202020204" pitchFamily="34" charset="0"/>
                <a:buNone/>
              </a:pPr>
              <a:r>
                <a:rPr lang="en-US" altLang="zh-CN" sz="14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Waterproof-gun </a:t>
              </a:r>
            </a:p>
          </p:txBody>
        </p:sp>
        <p:cxnSp>
          <p:nvCxnSpPr>
            <p:cNvPr id="106" name="直接连接符 105"/>
            <p:cNvCxnSpPr>
              <a:stCxn id="17" idx="2"/>
              <a:endCxn id="26" idx="0"/>
            </p:cNvCxnSpPr>
            <p:nvPr/>
          </p:nvCxnSpPr>
          <p:spPr bwMode="auto">
            <a:xfrm flipH="1">
              <a:off x="3903672" y="1626585"/>
              <a:ext cx="5014" cy="54012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7" name="Text Box 6"/>
            <p:cNvSpPr txBox="1">
              <a:spLocks noChangeArrowheads="1"/>
            </p:cNvSpPr>
            <p:nvPr/>
          </p:nvSpPr>
          <p:spPr bwMode="auto">
            <a:xfrm>
              <a:off x="6344048" y="3175250"/>
              <a:ext cx="1533703" cy="453057"/>
            </a:xfrm>
            <a:prstGeom prst="rect">
              <a:avLst/>
            </a:prstGeom>
            <a:noFill/>
            <a:ln>
              <a:noFill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200" tIns="45600" rIns="91200" bIns="456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ts val="600"/>
                </a:spcBef>
                <a:buFont typeface="Arial" panose="020B0604020202020204" pitchFamily="34" charset="0"/>
                <a:buNone/>
              </a:pPr>
              <a:r>
                <a:rPr lang="en-US" altLang="zh-CN" sz="14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Appearance</a:t>
              </a:r>
            </a:p>
            <a:p>
              <a:pPr>
                <a:spcBef>
                  <a:spcPts val="600"/>
                </a:spcBef>
                <a:buFont typeface="Arial" panose="020B0604020202020204" pitchFamily="34" charset="0"/>
                <a:buNone/>
              </a:pPr>
              <a:r>
                <a:rPr lang="en-US" altLang="zh-CN" sz="14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SMB Third Generation</a:t>
              </a:r>
            </a:p>
          </p:txBody>
        </p:sp>
        <p:sp>
          <p:nvSpPr>
            <p:cNvPr id="119" name="椭圆 118"/>
            <p:cNvSpPr/>
            <p:nvPr/>
          </p:nvSpPr>
          <p:spPr bwMode="auto">
            <a:xfrm>
              <a:off x="5899502" y="3751269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endParaRPr>
            </a:p>
          </p:txBody>
        </p:sp>
        <p:cxnSp>
          <p:nvCxnSpPr>
            <p:cNvPr id="123" name="肘形连接符 141"/>
            <p:cNvCxnSpPr/>
            <p:nvPr/>
          </p:nvCxnSpPr>
          <p:spPr bwMode="auto">
            <a:xfrm rot="5400000">
              <a:off x="4887401" y="2654042"/>
              <a:ext cx="2153558" cy="98638"/>
            </a:xfrm>
            <a:prstGeom prst="bentConnector3">
              <a:avLst>
                <a:gd name="adj1" fmla="val 38058"/>
              </a:avLst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9" name="肘形连接符 141"/>
            <p:cNvCxnSpPr/>
            <p:nvPr/>
          </p:nvCxnSpPr>
          <p:spPr bwMode="auto">
            <a:xfrm rot="16200000" flipH="1">
              <a:off x="6062429" y="2235029"/>
              <a:ext cx="1479306" cy="256005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50" name="矩形 49"/>
          <p:cNvSpPr/>
          <p:nvPr/>
        </p:nvSpPr>
        <p:spPr bwMode="auto">
          <a:xfrm>
            <a:off x="7460727" y="1251296"/>
            <a:ext cx="708070" cy="71504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1" name="椭圆 60"/>
          <p:cNvSpPr/>
          <p:nvPr/>
        </p:nvSpPr>
        <p:spPr bwMode="auto">
          <a:xfrm>
            <a:off x="8993197" y="3932073"/>
            <a:ext cx="88509" cy="89381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4400" fontAlgn="t">
              <a:spcBef>
                <a:spcPct val="0"/>
              </a:spcBef>
              <a:spcAft>
                <a:spcPct val="0"/>
              </a:spcAft>
            </a:pPr>
            <a:endParaRPr lang="zh-CN" altLang="en-US" sz="1000" dirty="0"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</a:endParaRPr>
          </a:p>
        </p:txBody>
      </p:sp>
      <p:cxnSp>
        <p:nvCxnSpPr>
          <p:cNvPr id="63" name="直接连接符 62"/>
          <p:cNvCxnSpPr>
            <a:stCxn id="49" idx="2"/>
          </p:cNvCxnSpPr>
          <p:nvPr/>
        </p:nvCxnSpPr>
        <p:spPr bwMode="auto">
          <a:xfrm>
            <a:off x="10411385" y="1977472"/>
            <a:ext cx="0" cy="35760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9" name="椭圆 68"/>
          <p:cNvSpPr/>
          <p:nvPr/>
        </p:nvSpPr>
        <p:spPr bwMode="auto">
          <a:xfrm>
            <a:off x="10365164" y="2342758"/>
            <a:ext cx="88509" cy="89381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4400" fontAlgn="t">
              <a:spcBef>
                <a:spcPct val="0"/>
              </a:spcBef>
              <a:spcAft>
                <a:spcPct val="0"/>
              </a:spcAft>
            </a:pPr>
            <a:endParaRPr lang="zh-CN" altLang="en-US" sz="1000" dirty="0"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</a:endParaRPr>
          </a:p>
        </p:txBody>
      </p:sp>
      <p:sp>
        <p:nvSpPr>
          <p:cNvPr id="71" name="Text Box 6"/>
          <p:cNvSpPr txBox="1">
            <a:spLocks noChangeArrowheads="1"/>
          </p:cNvSpPr>
          <p:nvPr/>
        </p:nvSpPr>
        <p:spPr bwMode="auto">
          <a:xfrm>
            <a:off x="9175564" y="2422345"/>
            <a:ext cx="2362092" cy="1107753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200" tIns="45600" rIns="91200" bIns="4560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altLang="zh-CN" sz="1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Expanded functionality &amp; Focal Length</a:t>
            </a:r>
            <a:endParaRPr lang="en-US" altLang="zh-CN" sz="14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altLang="zh-CN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Built-in single infrared light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altLang="zh-CN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short focus 2.7~11mm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ITS-4MP Spot Detection</a:t>
            </a:r>
            <a:r>
              <a:rPr lang="zh-CN" altLang="en-US" dirty="0"/>
              <a:t> </a:t>
            </a:r>
            <a:r>
              <a:rPr lang="en-US" altLang="zh-CN" dirty="0"/>
              <a:t>Camera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780852" y="1251296"/>
            <a:ext cx="9858591" cy="4279363"/>
            <a:chOff x="633300" y="1078181"/>
            <a:chExt cx="7518520" cy="3231744"/>
          </a:xfrm>
        </p:grpSpPr>
        <p:sp>
          <p:nvSpPr>
            <p:cNvPr id="109" name="Text Box 6"/>
            <p:cNvSpPr txBox="1">
              <a:spLocks noChangeArrowheads="1"/>
            </p:cNvSpPr>
            <p:nvPr/>
          </p:nvSpPr>
          <p:spPr bwMode="auto">
            <a:xfrm>
              <a:off x="5520532" y="3833625"/>
              <a:ext cx="2575324" cy="476300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91200" tIns="45600" rIns="91200" bIns="456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ts val="600"/>
                </a:spcBef>
                <a:buFont typeface="Arial" panose="020B0604020202020204" pitchFamily="34" charset="0"/>
                <a:buNone/>
              </a:pPr>
              <a:r>
                <a:rPr lang="en-US" altLang="zh-CN" sz="15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Product Generation</a:t>
              </a:r>
              <a:endParaRPr lang="en-US" altLang="zh-CN" sz="15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  <a:p>
              <a:pPr>
                <a:spcBef>
                  <a:spcPts val="600"/>
                </a:spcBef>
                <a:buFont typeface="Arial" panose="020B0604020202020204" pitchFamily="34" charset="0"/>
                <a:buNone/>
              </a:pPr>
              <a:r>
                <a:rPr lang="en-US" altLang="zh-CN" sz="15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Fifth generation-LEO+</a:t>
              </a:r>
            </a:p>
          </p:txBody>
        </p:sp>
        <p:sp>
          <p:nvSpPr>
            <p:cNvPr id="18" name="矩形 17"/>
            <p:cNvSpPr/>
            <p:nvPr/>
          </p:nvSpPr>
          <p:spPr bwMode="auto">
            <a:xfrm>
              <a:off x="4475840" y="1086585"/>
              <a:ext cx="540000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</a:t>
              </a:r>
              <a:endParaRPr lang="zh-CN" alt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" name="矩形 18"/>
            <p:cNvSpPr/>
            <p:nvPr/>
          </p:nvSpPr>
          <p:spPr bwMode="auto">
            <a:xfrm>
              <a:off x="5119437" y="1080386"/>
              <a:ext cx="540000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H</a:t>
              </a:r>
              <a:endParaRPr lang="zh-CN" alt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37" name="直接连接符 36"/>
            <p:cNvCxnSpPr/>
            <p:nvPr/>
          </p:nvCxnSpPr>
          <p:spPr bwMode="auto">
            <a:xfrm flipH="1">
              <a:off x="5351071" y="1626586"/>
              <a:ext cx="4016" cy="102621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8" name="椭圆 27"/>
            <p:cNvSpPr/>
            <p:nvPr/>
          </p:nvSpPr>
          <p:spPr bwMode="auto">
            <a:xfrm>
              <a:off x="5328084" y="2652759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endParaRPr>
            </a:p>
          </p:txBody>
        </p:sp>
        <p:sp>
          <p:nvSpPr>
            <p:cNvPr id="47" name="矩形 46"/>
            <p:cNvSpPr/>
            <p:nvPr/>
          </p:nvSpPr>
          <p:spPr bwMode="auto">
            <a:xfrm>
              <a:off x="6390083" y="1078181"/>
              <a:ext cx="540000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B</a:t>
              </a:r>
              <a:endParaRPr lang="zh-CN" alt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9" name="矩形 48"/>
            <p:cNvSpPr/>
            <p:nvPr/>
          </p:nvSpPr>
          <p:spPr bwMode="auto">
            <a:xfrm>
              <a:off x="7311000" y="1086584"/>
              <a:ext cx="540862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TF3</a:t>
              </a:r>
              <a:endParaRPr lang="zh-CN" alt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" name="TextBox 69"/>
            <p:cNvSpPr>
              <a:spLocks noChangeArrowheads="1"/>
            </p:cNvSpPr>
            <p:nvPr/>
          </p:nvSpPr>
          <p:spPr bwMode="auto">
            <a:xfrm>
              <a:off x="884381" y="2193188"/>
              <a:ext cx="905732" cy="375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1" rIns="68580" bIns="34291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9pPr>
            </a:lstStyle>
            <a:p>
              <a:pPr eaLnBrk="1" hangingPunct="1">
                <a:spcBef>
                  <a:spcPts val="600"/>
                </a:spcBef>
                <a:buFontTx/>
                <a:buNone/>
              </a:pPr>
              <a:r>
                <a:rPr lang="en-US" altLang="zh-CN" sz="1400" b="1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anose="020F0502020204030204" pitchFamily="34" charset="0"/>
                </a:rPr>
                <a:t>Brand</a:t>
              </a:r>
              <a:r>
                <a:rPr lang="en-US" altLang="zh-CN" sz="1400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anose="020F0502020204030204" pitchFamily="34" charset="0"/>
                </a:rPr>
                <a:t>: Dahua</a:t>
              </a:r>
              <a:endParaRPr lang="zh-CN" altLang="en-US" sz="1400" dirty="0"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endParaRPr>
            </a:p>
          </p:txBody>
        </p:sp>
        <p:sp>
          <p:nvSpPr>
            <p:cNvPr id="7" name="TextBox 72"/>
            <p:cNvSpPr>
              <a:spLocks noChangeArrowheads="1"/>
            </p:cNvSpPr>
            <p:nvPr/>
          </p:nvSpPr>
          <p:spPr bwMode="auto">
            <a:xfrm>
              <a:off x="3288996" y="2231033"/>
              <a:ext cx="1236329" cy="656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1" rIns="68580" bIns="34291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9pPr>
            </a:lstStyle>
            <a:p>
              <a:pPr>
                <a:spcBef>
                  <a:spcPts val="600"/>
                </a:spcBef>
                <a:buNone/>
              </a:pPr>
              <a:r>
                <a:rPr lang="en-US" altLang="zh-CN" sz="14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Product Series</a:t>
              </a:r>
            </a:p>
            <a:p>
              <a:pPr>
                <a:spcBef>
                  <a:spcPts val="600"/>
                </a:spcBef>
                <a:buFont typeface="Arial" panose="020B0604020202020204" pitchFamily="34" charset="0"/>
                <a:buNone/>
              </a:pPr>
              <a:r>
                <a:rPr lang="en-US" altLang="zh-CN" sz="14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Indoor spot </a:t>
              </a:r>
            </a:p>
            <a:p>
              <a:pPr>
                <a:spcBef>
                  <a:spcPts val="600"/>
                </a:spcBef>
                <a:buFont typeface="Arial" panose="020B0604020202020204" pitchFamily="34" charset="0"/>
                <a:buNone/>
              </a:pPr>
              <a:r>
                <a:rPr lang="en-US" altLang="zh-CN" sz="14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detection camera</a:t>
              </a:r>
            </a:p>
          </p:txBody>
        </p:sp>
        <p:sp>
          <p:nvSpPr>
            <p:cNvPr id="9" name="TextBox 69"/>
            <p:cNvSpPr>
              <a:spLocks noChangeArrowheads="1"/>
            </p:cNvSpPr>
            <p:nvPr/>
          </p:nvSpPr>
          <p:spPr bwMode="auto">
            <a:xfrm>
              <a:off x="1508301" y="2193188"/>
              <a:ext cx="1010849" cy="598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1" rIns="68580" bIns="34291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9pPr>
            </a:lstStyle>
            <a:p>
              <a:pPr>
                <a:spcBef>
                  <a:spcPts val="600"/>
                </a:spcBef>
                <a:buNone/>
              </a:pPr>
              <a:r>
                <a:rPr lang="en-US" altLang="zh-CN" sz="14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Product Type</a:t>
              </a:r>
            </a:p>
            <a:p>
              <a:pPr>
                <a:spcBef>
                  <a:spcPts val="600"/>
                </a:spcBef>
                <a:buFont typeface="Arial" panose="020B0604020202020204" pitchFamily="34" charset="0"/>
                <a:buNone/>
              </a:pPr>
              <a:r>
                <a:rPr lang="en-US" altLang="zh-CN" sz="14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Intelligent Traffic Camera</a:t>
              </a:r>
            </a:p>
          </p:txBody>
        </p:sp>
        <p:sp>
          <p:nvSpPr>
            <p:cNvPr id="11" name="TextBox 69"/>
            <p:cNvSpPr>
              <a:spLocks noChangeArrowheads="1"/>
            </p:cNvSpPr>
            <p:nvPr/>
          </p:nvSpPr>
          <p:spPr bwMode="auto">
            <a:xfrm>
              <a:off x="633300" y="2938375"/>
              <a:ext cx="1327620" cy="656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1" rIns="68580" bIns="34291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9pPr>
            </a:lstStyle>
            <a:p>
              <a:pPr>
                <a:spcBef>
                  <a:spcPts val="600"/>
                </a:spcBef>
                <a:buFont typeface="Arial" panose="020B0604020202020204" pitchFamily="34" charset="0"/>
                <a:buNone/>
              </a:pPr>
              <a:r>
                <a:rPr lang="en-US" altLang="zh-CN" sz="14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Pixel &amp; Resolution</a:t>
              </a:r>
              <a:endParaRPr lang="zh-CN" altLang="en-US" sz="1400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>
                <a:spcBef>
                  <a:spcPts val="600"/>
                </a:spcBef>
                <a:buFont typeface="Arial" panose="020B0604020202020204" pitchFamily="34" charset="0"/>
                <a:buNone/>
              </a:pPr>
              <a:r>
                <a:rPr lang="en-US" altLang="zh-CN" sz="14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4MP</a:t>
              </a:r>
            </a:p>
            <a:p>
              <a:pPr>
                <a:spcBef>
                  <a:spcPts val="600"/>
                </a:spcBef>
                <a:buFont typeface="Arial" panose="020B0604020202020204" pitchFamily="34" charset="0"/>
                <a:buNone/>
              </a:pPr>
              <a:r>
                <a:rPr lang="en-US" altLang="zh-CN" sz="14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2688*1520</a:t>
              </a:r>
            </a:p>
          </p:txBody>
        </p:sp>
        <p:sp>
          <p:nvSpPr>
            <p:cNvPr id="14" name="矩形 13"/>
            <p:cNvSpPr/>
            <p:nvPr/>
          </p:nvSpPr>
          <p:spPr bwMode="auto">
            <a:xfrm>
              <a:off x="2270534" y="1086585"/>
              <a:ext cx="540000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4</a:t>
              </a:r>
              <a:endParaRPr lang="zh-CN" alt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 bwMode="auto">
            <a:xfrm>
              <a:off x="803372" y="1086585"/>
              <a:ext cx="540000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DHI</a:t>
              </a:r>
              <a:endParaRPr lang="zh-CN" altLang="en-US" sz="2200" dirty="0"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 bwMode="auto">
            <a:xfrm>
              <a:off x="2954610" y="1086585"/>
              <a:ext cx="540000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1</a:t>
              </a:r>
              <a:endParaRPr lang="zh-CN" alt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21" name="直接连接符 20"/>
            <p:cNvCxnSpPr/>
            <p:nvPr/>
          </p:nvCxnSpPr>
          <p:spPr bwMode="auto">
            <a:xfrm flipV="1">
              <a:off x="1373999" y="1356586"/>
              <a:ext cx="167028" cy="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23" name="组合 22"/>
            <p:cNvGrpSpPr/>
            <p:nvPr/>
          </p:nvGrpSpPr>
          <p:grpSpPr>
            <a:xfrm>
              <a:off x="1046399" y="1632061"/>
              <a:ext cx="67500" cy="544155"/>
              <a:chOff x="2686859" y="2864898"/>
              <a:chExt cx="90000" cy="725540"/>
            </a:xfrm>
          </p:grpSpPr>
          <p:cxnSp>
            <p:nvCxnSpPr>
              <p:cNvPr id="41" name="直接连接符 40"/>
              <p:cNvCxnSpPr/>
              <p:nvPr/>
            </p:nvCxnSpPr>
            <p:spPr bwMode="auto">
              <a:xfrm>
                <a:off x="2731859" y="2864898"/>
                <a:ext cx="0" cy="64284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42" name="椭圆 41"/>
              <p:cNvSpPr/>
              <p:nvPr/>
            </p:nvSpPr>
            <p:spPr bwMode="auto">
              <a:xfrm>
                <a:off x="2686859" y="3500438"/>
                <a:ext cx="90000" cy="90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defTabSz="914400" fontAlgn="t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00" dirty="0">
                  <a:latin typeface="Segoe UI" panose="020B0502040204020203" pitchFamily="34" charset="0"/>
                  <a:ea typeface="宋体" panose="02010600030101010101" pitchFamily="2" charset="-122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13" name="矩形 12"/>
            <p:cNvSpPr/>
            <p:nvPr/>
          </p:nvSpPr>
          <p:spPr bwMode="auto">
            <a:xfrm>
              <a:off x="1586459" y="1086585"/>
              <a:ext cx="540000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ITC</a:t>
              </a:r>
              <a:endParaRPr lang="zh-CN" alt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1804932" y="1626586"/>
              <a:ext cx="67500" cy="549630"/>
              <a:chOff x="2344534" y="2857598"/>
              <a:chExt cx="90000" cy="732840"/>
            </a:xfrm>
          </p:grpSpPr>
          <p:cxnSp>
            <p:nvCxnSpPr>
              <p:cNvPr id="39" name="直接连接符 38"/>
              <p:cNvCxnSpPr/>
              <p:nvPr/>
            </p:nvCxnSpPr>
            <p:spPr bwMode="auto">
              <a:xfrm>
                <a:off x="2398530" y="2857598"/>
                <a:ext cx="0" cy="64284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40" name="椭圆 39"/>
              <p:cNvSpPr/>
              <p:nvPr/>
            </p:nvSpPr>
            <p:spPr bwMode="auto">
              <a:xfrm>
                <a:off x="2344534" y="3500438"/>
                <a:ext cx="90000" cy="90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defTabSz="914400" fontAlgn="t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00" dirty="0">
                  <a:latin typeface="Segoe UI" panose="020B0502040204020203" pitchFamily="34" charset="0"/>
                  <a:ea typeface="宋体" panose="02010600030101010101" pitchFamily="2" charset="-122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30" name="椭圆 29"/>
            <p:cNvSpPr/>
            <p:nvPr/>
          </p:nvSpPr>
          <p:spPr bwMode="auto">
            <a:xfrm>
              <a:off x="1914265" y="3167797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endParaRPr>
            </a:p>
          </p:txBody>
        </p:sp>
        <p:cxnSp>
          <p:nvCxnSpPr>
            <p:cNvPr id="31" name="肘形连接符 141"/>
            <p:cNvCxnSpPr/>
            <p:nvPr/>
          </p:nvCxnSpPr>
          <p:spPr bwMode="auto">
            <a:xfrm rot="5400000">
              <a:off x="1493994" y="2110901"/>
              <a:ext cx="1574962" cy="606329"/>
            </a:xfrm>
            <a:prstGeom prst="bentConnector3">
              <a:avLst>
                <a:gd name="adj1" fmla="val 100490"/>
              </a:avLst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肘形连接符 144"/>
            <p:cNvCxnSpPr>
              <a:endCxn id="55" idx="5"/>
            </p:cNvCxnSpPr>
            <p:nvPr/>
          </p:nvCxnSpPr>
          <p:spPr bwMode="auto">
            <a:xfrm rot="5400000">
              <a:off x="1945159" y="2468111"/>
              <a:ext cx="2168933" cy="502853"/>
            </a:xfrm>
            <a:prstGeom prst="bentConnector3">
              <a:avLst>
                <a:gd name="adj1" fmla="val 99738"/>
              </a:avLst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3" name="Text Box 6"/>
            <p:cNvSpPr txBox="1">
              <a:spLocks noChangeArrowheads="1"/>
            </p:cNvSpPr>
            <p:nvPr/>
          </p:nvSpPr>
          <p:spPr bwMode="auto">
            <a:xfrm>
              <a:off x="1555381" y="3684103"/>
              <a:ext cx="1728192" cy="453057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91200" tIns="45600" rIns="91200" bIns="456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ts val="600"/>
                </a:spcBef>
                <a:buFont typeface="Arial" panose="020B0604020202020204" pitchFamily="34" charset="0"/>
                <a:buNone/>
              </a:pPr>
              <a:r>
                <a:rPr lang="en-US" altLang="zh-CN" sz="14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Sensor Category</a:t>
              </a:r>
            </a:p>
            <a:p>
              <a:pPr>
                <a:spcBef>
                  <a:spcPts val="600"/>
                </a:spcBef>
                <a:buFont typeface="Arial" panose="020B0604020202020204" pitchFamily="34" charset="0"/>
                <a:buNone/>
              </a:pPr>
              <a:r>
                <a:rPr lang="en-US" altLang="zh-CN" sz="14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CMOS</a:t>
              </a:r>
            </a:p>
          </p:txBody>
        </p:sp>
        <p:sp>
          <p:nvSpPr>
            <p:cNvPr id="55" name="椭圆 54"/>
            <p:cNvSpPr/>
            <p:nvPr/>
          </p:nvSpPr>
          <p:spPr bwMode="auto">
            <a:xfrm>
              <a:off x="2720585" y="3746389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endParaRPr>
            </a:p>
          </p:txBody>
        </p:sp>
        <p:sp>
          <p:nvSpPr>
            <p:cNvPr id="17" name="矩形 16"/>
            <p:cNvSpPr/>
            <p:nvPr/>
          </p:nvSpPr>
          <p:spPr bwMode="auto">
            <a:xfrm>
              <a:off x="3638687" y="1086585"/>
              <a:ext cx="540000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4</a:t>
              </a:r>
              <a:endParaRPr lang="zh-CN" alt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" name="椭圆 25"/>
            <p:cNvSpPr/>
            <p:nvPr/>
          </p:nvSpPr>
          <p:spPr bwMode="auto">
            <a:xfrm>
              <a:off x="3869922" y="2166705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endParaRPr>
            </a:p>
          </p:txBody>
        </p:sp>
        <p:cxnSp>
          <p:nvCxnSpPr>
            <p:cNvPr id="78" name="直接连接符 77"/>
            <p:cNvCxnSpPr/>
            <p:nvPr/>
          </p:nvCxnSpPr>
          <p:spPr bwMode="auto">
            <a:xfrm flipV="1">
              <a:off x="4243749" y="1356585"/>
              <a:ext cx="167028" cy="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6" name="直接连接符 85"/>
            <p:cNvCxnSpPr/>
            <p:nvPr/>
          </p:nvCxnSpPr>
          <p:spPr bwMode="auto">
            <a:xfrm>
              <a:off x="7046633" y="1356584"/>
              <a:ext cx="19106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7" name="矩形 86"/>
            <p:cNvSpPr/>
            <p:nvPr/>
          </p:nvSpPr>
          <p:spPr>
            <a:xfrm>
              <a:off x="3600921" y="3679332"/>
              <a:ext cx="1919611" cy="4532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  <a:buFont typeface="Arial" panose="020B0604020202020204" pitchFamily="34" charset="0"/>
                <a:buNone/>
              </a:pPr>
              <a:r>
                <a:rPr lang="en-US" altLang="zh-CN" sz="14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Scene Attribute </a:t>
              </a:r>
            </a:p>
            <a:p>
              <a:pPr>
                <a:spcBef>
                  <a:spcPts val="600"/>
                </a:spcBef>
                <a:buFont typeface="Arial" panose="020B0604020202020204" pitchFamily="34" charset="0"/>
                <a:buNone/>
              </a:pPr>
              <a:r>
                <a:rPr lang="en-US" altLang="zh-CN" sz="14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Parking lot</a:t>
              </a:r>
            </a:p>
          </p:txBody>
        </p:sp>
        <p:cxnSp>
          <p:nvCxnSpPr>
            <p:cNvPr id="94" name="肘形连接符 144"/>
            <p:cNvCxnSpPr/>
            <p:nvPr/>
          </p:nvCxnSpPr>
          <p:spPr bwMode="auto">
            <a:xfrm rot="5400000">
              <a:off x="3377794" y="2194700"/>
              <a:ext cx="1918331" cy="799074"/>
            </a:xfrm>
            <a:prstGeom prst="bentConnector3">
              <a:avLst>
                <a:gd name="adj1" fmla="val 69045"/>
              </a:avLst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7" name="椭圆 96"/>
            <p:cNvSpPr/>
            <p:nvPr/>
          </p:nvSpPr>
          <p:spPr bwMode="auto">
            <a:xfrm>
              <a:off x="3896925" y="3476358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endParaRPr>
            </a:p>
          </p:txBody>
        </p:sp>
        <p:sp>
          <p:nvSpPr>
            <p:cNvPr id="98" name="矩形 97"/>
            <p:cNvSpPr/>
            <p:nvPr/>
          </p:nvSpPr>
          <p:spPr>
            <a:xfrm>
              <a:off x="4807689" y="2740307"/>
              <a:ext cx="1202186" cy="6159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  <a:buFont typeface="Arial" panose="020B0604020202020204" pitchFamily="34" charset="0"/>
                <a:buNone/>
              </a:pPr>
              <a:r>
                <a:rPr lang="en-US" altLang="zh-CN" sz="14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Structure</a:t>
              </a:r>
            </a:p>
            <a:p>
              <a:pPr>
                <a:spcBef>
                  <a:spcPts val="600"/>
                </a:spcBef>
                <a:buFont typeface="Arial" panose="020B0604020202020204" pitchFamily="34" charset="0"/>
                <a:buNone/>
              </a:pPr>
              <a:r>
                <a:rPr lang="en-US" altLang="zh-CN" sz="14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Hemispherical or spherical </a:t>
              </a:r>
            </a:p>
          </p:txBody>
        </p:sp>
        <p:cxnSp>
          <p:nvCxnSpPr>
            <p:cNvPr id="106" name="直接连接符 105"/>
            <p:cNvCxnSpPr>
              <a:stCxn id="17" idx="2"/>
              <a:endCxn id="26" idx="0"/>
            </p:cNvCxnSpPr>
            <p:nvPr/>
          </p:nvCxnSpPr>
          <p:spPr bwMode="auto">
            <a:xfrm flipH="1">
              <a:off x="3903672" y="1626585"/>
              <a:ext cx="5014" cy="54012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7" name="Text Box 6"/>
            <p:cNvSpPr txBox="1">
              <a:spLocks noChangeArrowheads="1"/>
            </p:cNvSpPr>
            <p:nvPr/>
          </p:nvSpPr>
          <p:spPr bwMode="auto">
            <a:xfrm>
              <a:off x="6344048" y="3175250"/>
              <a:ext cx="1807772" cy="453057"/>
            </a:xfrm>
            <a:prstGeom prst="rect">
              <a:avLst/>
            </a:prstGeom>
            <a:noFill/>
            <a:ln>
              <a:noFill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200" tIns="45600" rIns="91200" bIns="456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ts val="600"/>
                </a:spcBef>
                <a:buFont typeface="Arial" panose="020B0604020202020204" pitchFamily="34" charset="0"/>
                <a:buNone/>
              </a:pPr>
              <a:r>
                <a:rPr lang="en-US" altLang="zh-CN" sz="14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Appearance</a:t>
              </a:r>
            </a:p>
            <a:p>
              <a:pPr>
                <a:spcBef>
                  <a:spcPts val="600"/>
                </a:spcBef>
                <a:buFont typeface="Arial" panose="020B0604020202020204" pitchFamily="34" charset="0"/>
                <a:buNone/>
              </a:pPr>
              <a:r>
                <a:rPr lang="en-US" altLang="zh-CN" sz="14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Industry second generation</a:t>
              </a:r>
            </a:p>
          </p:txBody>
        </p:sp>
        <p:sp>
          <p:nvSpPr>
            <p:cNvPr id="119" name="椭圆 118"/>
            <p:cNvSpPr/>
            <p:nvPr/>
          </p:nvSpPr>
          <p:spPr bwMode="auto">
            <a:xfrm>
              <a:off x="5899502" y="3751269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endParaRPr>
            </a:p>
          </p:txBody>
        </p:sp>
        <p:cxnSp>
          <p:nvCxnSpPr>
            <p:cNvPr id="123" name="肘形连接符 141"/>
            <p:cNvCxnSpPr/>
            <p:nvPr/>
          </p:nvCxnSpPr>
          <p:spPr bwMode="auto">
            <a:xfrm rot="5400000">
              <a:off x="4887401" y="2654042"/>
              <a:ext cx="2153558" cy="98638"/>
            </a:xfrm>
            <a:prstGeom prst="bentConnector3">
              <a:avLst>
                <a:gd name="adj1" fmla="val 38058"/>
              </a:avLst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9" name="肘形连接符 141"/>
            <p:cNvCxnSpPr/>
            <p:nvPr/>
          </p:nvCxnSpPr>
          <p:spPr bwMode="auto">
            <a:xfrm rot="16200000" flipH="1">
              <a:off x="6062429" y="2235029"/>
              <a:ext cx="1479306" cy="256005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50" name="矩形 49"/>
          <p:cNvSpPr/>
          <p:nvPr/>
        </p:nvSpPr>
        <p:spPr bwMode="auto">
          <a:xfrm>
            <a:off x="7460727" y="1251296"/>
            <a:ext cx="708070" cy="71504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1" name="椭圆 60"/>
          <p:cNvSpPr/>
          <p:nvPr/>
        </p:nvSpPr>
        <p:spPr bwMode="auto">
          <a:xfrm>
            <a:off x="8993197" y="3932073"/>
            <a:ext cx="88509" cy="89381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4400" fontAlgn="t">
              <a:spcBef>
                <a:spcPct val="0"/>
              </a:spcBef>
              <a:spcAft>
                <a:spcPct val="0"/>
              </a:spcAft>
            </a:pPr>
            <a:endParaRPr lang="zh-CN" altLang="en-US" sz="1000" dirty="0"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</a:endParaRPr>
          </a:p>
        </p:txBody>
      </p:sp>
      <p:cxnSp>
        <p:nvCxnSpPr>
          <p:cNvPr id="63" name="直接连接符 62"/>
          <p:cNvCxnSpPr>
            <a:stCxn id="49" idx="2"/>
          </p:cNvCxnSpPr>
          <p:nvPr/>
        </p:nvCxnSpPr>
        <p:spPr bwMode="auto">
          <a:xfrm flipH="1">
            <a:off x="9890961" y="1977472"/>
            <a:ext cx="565" cy="35571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9" name="椭圆 68"/>
          <p:cNvSpPr/>
          <p:nvPr/>
        </p:nvSpPr>
        <p:spPr bwMode="auto">
          <a:xfrm>
            <a:off x="9846706" y="2329989"/>
            <a:ext cx="88509" cy="89381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4400" fontAlgn="t">
              <a:spcBef>
                <a:spcPct val="0"/>
              </a:spcBef>
              <a:spcAft>
                <a:spcPct val="0"/>
              </a:spcAft>
            </a:pPr>
            <a:endParaRPr lang="zh-CN" altLang="en-US" sz="1000" dirty="0"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</a:endParaRPr>
          </a:p>
        </p:txBody>
      </p:sp>
      <p:sp>
        <p:nvSpPr>
          <p:cNvPr id="71" name="Text Box 6"/>
          <p:cNvSpPr txBox="1">
            <a:spLocks noChangeArrowheads="1"/>
          </p:cNvSpPr>
          <p:nvPr/>
        </p:nvSpPr>
        <p:spPr bwMode="auto">
          <a:xfrm>
            <a:off x="9138194" y="2505554"/>
            <a:ext cx="2200781" cy="1107753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200" tIns="45600" rIns="91200" bIns="4560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altLang="zh-CN" sz="1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Expanded Functionality &amp; Focal Length</a:t>
            </a:r>
            <a:endParaRPr lang="en-US" altLang="zh-CN" sz="14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altLang="zh-CN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Binocular camera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altLang="zh-CN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3.6mm</a:t>
            </a:r>
          </a:p>
        </p:txBody>
      </p:sp>
      <p:sp>
        <p:nvSpPr>
          <p:cNvPr id="51" name="矩形 50"/>
          <p:cNvSpPr/>
          <p:nvPr/>
        </p:nvSpPr>
        <p:spPr bwMode="auto">
          <a:xfrm>
            <a:off x="10454342" y="1247617"/>
            <a:ext cx="709200" cy="71504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POE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2" name="椭圆 51"/>
          <p:cNvSpPr/>
          <p:nvPr/>
        </p:nvSpPr>
        <p:spPr bwMode="auto">
          <a:xfrm>
            <a:off x="11236836" y="4895335"/>
            <a:ext cx="88509" cy="89381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4400" fontAlgn="t">
              <a:spcBef>
                <a:spcPct val="0"/>
              </a:spcBef>
              <a:spcAft>
                <a:spcPct val="0"/>
              </a:spcAft>
            </a:pPr>
            <a:endParaRPr lang="zh-CN" altLang="en-US" sz="1000" dirty="0"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</a:endParaRPr>
          </a:p>
        </p:txBody>
      </p:sp>
      <p:cxnSp>
        <p:nvCxnSpPr>
          <p:cNvPr id="56" name="肘形连接符 141"/>
          <p:cNvCxnSpPr/>
          <p:nvPr/>
        </p:nvCxnSpPr>
        <p:spPr bwMode="auto">
          <a:xfrm rot="16200000" flipH="1">
            <a:off x="9581193" y="3195437"/>
            <a:ext cx="2932670" cy="467125"/>
          </a:xfrm>
          <a:prstGeom prst="bentConnector3">
            <a:avLst>
              <a:gd name="adj1" fmla="val 16593"/>
            </a:avLst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8" name="Text Box 6"/>
          <p:cNvSpPr txBox="1">
            <a:spLocks noChangeArrowheads="1"/>
          </p:cNvSpPr>
          <p:nvPr/>
        </p:nvSpPr>
        <p:spPr bwMode="auto">
          <a:xfrm>
            <a:off x="10570059" y="4954955"/>
            <a:ext cx="1621941" cy="630700"/>
          </a:xfrm>
          <a:prstGeom prst="rect">
            <a:avLst/>
          </a:prstGeom>
          <a:noFill/>
          <a:ln w="9525" algn="ctr">
            <a:noFill/>
            <a:miter lim="800000"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200" tIns="45600" rIns="91200" bIns="4560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altLang="zh-CN" sz="15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Power Supply</a:t>
            </a:r>
            <a:endParaRPr lang="en-US" altLang="zh-CN" sz="15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altLang="zh-CN" sz="15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Standard POE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ITS-4MP Spot Detection</a:t>
            </a:r>
            <a:r>
              <a:rPr lang="zh-CN" altLang="en-US" dirty="0"/>
              <a:t> </a:t>
            </a:r>
            <a:r>
              <a:rPr lang="en-US" altLang="zh-CN" dirty="0"/>
              <a:t>Camera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780852" y="1251296"/>
            <a:ext cx="10458772" cy="4279363"/>
            <a:chOff x="633300" y="1078181"/>
            <a:chExt cx="7976240" cy="3231744"/>
          </a:xfrm>
        </p:grpSpPr>
        <p:sp>
          <p:nvSpPr>
            <p:cNvPr id="109" name="Text Box 6"/>
            <p:cNvSpPr txBox="1">
              <a:spLocks noChangeArrowheads="1"/>
            </p:cNvSpPr>
            <p:nvPr/>
          </p:nvSpPr>
          <p:spPr bwMode="auto">
            <a:xfrm>
              <a:off x="5520532" y="3833625"/>
              <a:ext cx="2575324" cy="476300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91200" tIns="45600" rIns="91200" bIns="456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ts val="600"/>
                </a:spcBef>
                <a:buFont typeface="Arial" panose="020B0604020202020204" pitchFamily="34" charset="0"/>
                <a:buNone/>
              </a:pPr>
              <a:r>
                <a:rPr lang="en-US" altLang="zh-CN" sz="15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Product Generation</a:t>
              </a:r>
              <a:endParaRPr lang="en-US" altLang="zh-CN" sz="15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  <a:p>
              <a:pPr>
                <a:spcBef>
                  <a:spcPts val="600"/>
                </a:spcBef>
                <a:buFont typeface="Arial" panose="020B0604020202020204" pitchFamily="34" charset="0"/>
                <a:buNone/>
              </a:pPr>
              <a:r>
                <a:rPr lang="en-US" altLang="zh-CN" sz="15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First generation-CV22</a:t>
              </a:r>
            </a:p>
          </p:txBody>
        </p:sp>
        <p:sp>
          <p:nvSpPr>
            <p:cNvPr id="18" name="矩形 17"/>
            <p:cNvSpPr/>
            <p:nvPr/>
          </p:nvSpPr>
          <p:spPr bwMode="auto">
            <a:xfrm>
              <a:off x="4475840" y="1086585"/>
              <a:ext cx="540000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</a:t>
              </a:r>
              <a:endParaRPr lang="zh-CN" alt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" name="矩形 18"/>
            <p:cNvSpPr/>
            <p:nvPr/>
          </p:nvSpPr>
          <p:spPr bwMode="auto">
            <a:xfrm>
              <a:off x="5119437" y="1080386"/>
              <a:ext cx="540000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W</a:t>
              </a:r>
              <a:endParaRPr lang="zh-CN" alt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37" name="直接连接符 36"/>
            <p:cNvCxnSpPr/>
            <p:nvPr/>
          </p:nvCxnSpPr>
          <p:spPr bwMode="auto">
            <a:xfrm flipH="1">
              <a:off x="5351071" y="1626586"/>
              <a:ext cx="4016" cy="102621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8" name="椭圆 27"/>
            <p:cNvSpPr/>
            <p:nvPr/>
          </p:nvSpPr>
          <p:spPr bwMode="auto">
            <a:xfrm>
              <a:off x="5328084" y="2652759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endParaRPr>
            </a:p>
          </p:txBody>
        </p:sp>
        <p:sp>
          <p:nvSpPr>
            <p:cNvPr id="47" name="矩形 46"/>
            <p:cNvSpPr/>
            <p:nvPr/>
          </p:nvSpPr>
          <p:spPr bwMode="auto">
            <a:xfrm>
              <a:off x="6390083" y="1078181"/>
              <a:ext cx="540000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H</a:t>
              </a:r>
              <a:endParaRPr lang="zh-CN" alt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9" name="矩形 48"/>
            <p:cNvSpPr/>
            <p:nvPr/>
          </p:nvSpPr>
          <p:spPr bwMode="auto">
            <a:xfrm>
              <a:off x="7275752" y="1092061"/>
              <a:ext cx="1333788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Z1050</a:t>
              </a:r>
              <a:endParaRPr lang="zh-CN" alt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" name="TextBox 69"/>
            <p:cNvSpPr>
              <a:spLocks noChangeArrowheads="1"/>
            </p:cNvSpPr>
            <p:nvPr/>
          </p:nvSpPr>
          <p:spPr bwMode="auto">
            <a:xfrm>
              <a:off x="884381" y="2193188"/>
              <a:ext cx="905732" cy="375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1" rIns="68580" bIns="34291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9pPr>
            </a:lstStyle>
            <a:p>
              <a:pPr eaLnBrk="1" hangingPunct="1">
                <a:spcBef>
                  <a:spcPts val="600"/>
                </a:spcBef>
                <a:buFontTx/>
                <a:buNone/>
              </a:pPr>
              <a:r>
                <a:rPr lang="en-US" altLang="zh-CN" sz="14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anose="020F0502020204030204" pitchFamily="34" charset="0"/>
                </a:rPr>
                <a:t>Brand</a:t>
              </a:r>
              <a:r>
                <a:rPr lang="en-US" altLang="zh-CN" sz="14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anose="020F0502020204030204" pitchFamily="34" charset="0"/>
                </a:rPr>
                <a:t>: Dahua</a:t>
              </a:r>
              <a:endParaRPr lang="zh-CN" altLang="en-US" sz="1400" dirty="0"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endParaRPr>
            </a:p>
          </p:txBody>
        </p:sp>
        <p:sp>
          <p:nvSpPr>
            <p:cNvPr id="7" name="TextBox 72"/>
            <p:cNvSpPr>
              <a:spLocks noChangeArrowheads="1"/>
            </p:cNvSpPr>
            <p:nvPr/>
          </p:nvSpPr>
          <p:spPr bwMode="auto">
            <a:xfrm>
              <a:off x="3288996" y="2231033"/>
              <a:ext cx="1626967" cy="656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1" rIns="68580" bIns="34291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9pPr>
            </a:lstStyle>
            <a:p>
              <a:pPr>
                <a:spcBef>
                  <a:spcPts val="600"/>
                </a:spcBef>
                <a:buNone/>
              </a:pPr>
              <a:r>
                <a:rPr lang="en-US" altLang="zh-CN" sz="14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Product Series</a:t>
              </a:r>
            </a:p>
            <a:p>
              <a:pPr>
                <a:spcBef>
                  <a:spcPts val="600"/>
                </a:spcBef>
                <a:buFont typeface="Arial" panose="020B0604020202020204" pitchFamily="34" charset="0"/>
                <a:buNone/>
              </a:pPr>
              <a:r>
                <a:rPr lang="en-US" altLang="zh-CN" sz="14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Outdoor spot </a:t>
              </a:r>
            </a:p>
            <a:p>
              <a:pPr>
                <a:spcBef>
                  <a:spcPts val="600"/>
                </a:spcBef>
                <a:buFont typeface="Arial" panose="020B0604020202020204" pitchFamily="34" charset="0"/>
                <a:buNone/>
              </a:pPr>
              <a:r>
                <a:rPr lang="en-US" altLang="zh-CN" sz="14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detection camera</a:t>
              </a:r>
            </a:p>
          </p:txBody>
        </p:sp>
        <p:sp>
          <p:nvSpPr>
            <p:cNvPr id="9" name="TextBox 69"/>
            <p:cNvSpPr>
              <a:spLocks noChangeArrowheads="1"/>
            </p:cNvSpPr>
            <p:nvPr/>
          </p:nvSpPr>
          <p:spPr bwMode="auto">
            <a:xfrm>
              <a:off x="1508301" y="2193188"/>
              <a:ext cx="1010849" cy="598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1" rIns="68580" bIns="34291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9pPr>
            </a:lstStyle>
            <a:p>
              <a:pPr>
                <a:spcBef>
                  <a:spcPts val="600"/>
                </a:spcBef>
                <a:buNone/>
              </a:pPr>
              <a:r>
                <a:rPr lang="en-US" altLang="zh-CN" sz="14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Product Type</a:t>
              </a:r>
            </a:p>
            <a:p>
              <a:pPr>
                <a:spcBef>
                  <a:spcPts val="600"/>
                </a:spcBef>
                <a:buFont typeface="Arial" panose="020B0604020202020204" pitchFamily="34" charset="0"/>
                <a:buNone/>
              </a:pPr>
              <a:r>
                <a:rPr lang="en-US" altLang="zh-CN" sz="14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Intelligent Traffic Camera</a:t>
              </a:r>
            </a:p>
          </p:txBody>
        </p:sp>
        <p:sp>
          <p:nvSpPr>
            <p:cNvPr id="11" name="TextBox 69"/>
            <p:cNvSpPr>
              <a:spLocks noChangeArrowheads="1"/>
            </p:cNvSpPr>
            <p:nvPr/>
          </p:nvSpPr>
          <p:spPr bwMode="auto">
            <a:xfrm>
              <a:off x="633300" y="2938375"/>
              <a:ext cx="1327620" cy="656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1" rIns="68580" bIns="34291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9pPr>
            </a:lstStyle>
            <a:p>
              <a:pPr>
                <a:spcBef>
                  <a:spcPts val="600"/>
                </a:spcBef>
                <a:buFont typeface="Arial" panose="020B0604020202020204" pitchFamily="34" charset="0"/>
                <a:buNone/>
              </a:pPr>
              <a:r>
                <a:rPr lang="en-US" altLang="zh-CN" sz="14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Pixel &amp; Resolution</a:t>
              </a:r>
              <a:endParaRPr lang="zh-CN" altLang="en-US" sz="1400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>
                <a:spcBef>
                  <a:spcPts val="600"/>
                </a:spcBef>
                <a:buFont typeface="Arial" panose="020B0604020202020204" pitchFamily="34" charset="0"/>
                <a:buNone/>
              </a:pPr>
              <a:r>
                <a:rPr lang="en-US" altLang="zh-CN" sz="14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4MP</a:t>
              </a:r>
            </a:p>
            <a:p>
              <a:pPr>
                <a:spcBef>
                  <a:spcPts val="600"/>
                </a:spcBef>
                <a:buFont typeface="Arial" panose="020B0604020202020204" pitchFamily="34" charset="0"/>
                <a:buNone/>
              </a:pPr>
              <a:r>
                <a:rPr lang="en-US" altLang="zh-CN" sz="14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2688*1520</a:t>
              </a:r>
            </a:p>
          </p:txBody>
        </p:sp>
        <p:sp>
          <p:nvSpPr>
            <p:cNvPr id="14" name="矩形 13"/>
            <p:cNvSpPr/>
            <p:nvPr/>
          </p:nvSpPr>
          <p:spPr bwMode="auto">
            <a:xfrm>
              <a:off x="2270534" y="1086585"/>
              <a:ext cx="540000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4</a:t>
              </a:r>
              <a:endParaRPr lang="zh-CN" alt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 bwMode="auto">
            <a:xfrm>
              <a:off x="803372" y="1086585"/>
              <a:ext cx="540000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DHI</a:t>
              </a:r>
              <a:endParaRPr lang="zh-CN" altLang="en-US" sz="2200" dirty="0"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 bwMode="auto">
            <a:xfrm>
              <a:off x="2954610" y="1086585"/>
              <a:ext cx="540000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3</a:t>
              </a:r>
              <a:endParaRPr lang="zh-CN" alt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21" name="直接连接符 20"/>
            <p:cNvCxnSpPr/>
            <p:nvPr/>
          </p:nvCxnSpPr>
          <p:spPr bwMode="auto">
            <a:xfrm flipV="1">
              <a:off x="1373999" y="1356586"/>
              <a:ext cx="167028" cy="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23" name="组合 22"/>
            <p:cNvGrpSpPr/>
            <p:nvPr/>
          </p:nvGrpSpPr>
          <p:grpSpPr>
            <a:xfrm>
              <a:off x="1046399" y="1632061"/>
              <a:ext cx="67500" cy="544155"/>
              <a:chOff x="2686859" y="2864898"/>
              <a:chExt cx="90000" cy="725540"/>
            </a:xfrm>
          </p:grpSpPr>
          <p:cxnSp>
            <p:nvCxnSpPr>
              <p:cNvPr id="41" name="直接连接符 40"/>
              <p:cNvCxnSpPr/>
              <p:nvPr/>
            </p:nvCxnSpPr>
            <p:spPr bwMode="auto">
              <a:xfrm>
                <a:off x="2731859" y="2864898"/>
                <a:ext cx="0" cy="64284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42" name="椭圆 41"/>
              <p:cNvSpPr/>
              <p:nvPr/>
            </p:nvSpPr>
            <p:spPr bwMode="auto">
              <a:xfrm>
                <a:off x="2686859" y="3500438"/>
                <a:ext cx="90000" cy="90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defTabSz="914400" fontAlgn="t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00" dirty="0">
                  <a:latin typeface="Segoe UI" panose="020B0502040204020203" pitchFamily="34" charset="0"/>
                  <a:ea typeface="宋体" panose="02010600030101010101" pitchFamily="2" charset="-122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13" name="矩形 12"/>
            <p:cNvSpPr/>
            <p:nvPr/>
          </p:nvSpPr>
          <p:spPr bwMode="auto">
            <a:xfrm>
              <a:off x="1586459" y="1086585"/>
              <a:ext cx="540000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ITC</a:t>
              </a:r>
              <a:endParaRPr lang="zh-CN" alt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1804932" y="1626586"/>
              <a:ext cx="67500" cy="549630"/>
              <a:chOff x="2344534" y="2857598"/>
              <a:chExt cx="90000" cy="732840"/>
            </a:xfrm>
          </p:grpSpPr>
          <p:cxnSp>
            <p:nvCxnSpPr>
              <p:cNvPr id="39" name="直接连接符 38"/>
              <p:cNvCxnSpPr/>
              <p:nvPr/>
            </p:nvCxnSpPr>
            <p:spPr bwMode="auto">
              <a:xfrm>
                <a:off x="2398530" y="2857598"/>
                <a:ext cx="0" cy="64284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40" name="椭圆 39"/>
              <p:cNvSpPr/>
              <p:nvPr/>
            </p:nvSpPr>
            <p:spPr bwMode="auto">
              <a:xfrm>
                <a:off x="2344534" y="3500438"/>
                <a:ext cx="90000" cy="90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defTabSz="914400" fontAlgn="t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00" dirty="0">
                  <a:latin typeface="Segoe UI" panose="020B0502040204020203" pitchFamily="34" charset="0"/>
                  <a:ea typeface="宋体" panose="02010600030101010101" pitchFamily="2" charset="-122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30" name="椭圆 29"/>
            <p:cNvSpPr/>
            <p:nvPr/>
          </p:nvSpPr>
          <p:spPr bwMode="auto">
            <a:xfrm>
              <a:off x="1914265" y="3167797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endParaRPr>
            </a:p>
          </p:txBody>
        </p:sp>
        <p:cxnSp>
          <p:nvCxnSpPr>
            <p:cNvPr id="31" name="肘形连接符 141"/>
            <p:cNvCxnSpPr/>
            <p:nvPr/>
          </p:nvCxnSpPr>
          <p:spPr bwMode="auto">
            <a:xfrm rot="5400000">
              <a:off x="1493994" y="2110901"/>
              <a:ext cx="1574962" cy="606329"/>
            </a:xfrm>
            <a:prstGeom prst="bentConnector3">
              <a:avLst>
                <a:gd name="adj1" fmla="val 100490"/>
              </a:avLst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肘形连接符 144"/>
            <p:cNvCxnSpPr>
              <a:endCxn id="55" idx="5"/>
            </p:cNvCxnSpPr>
            <p:nvPr/>
          </p:nvCxnSpPr>
          <p:spPr bwMode="auto">
            <a:xfrm rot="5400000">
              <a:off x="1945159" y="2468111"/>
              <a:ext cx="2168933" cy="502853"/>
            </a:xfrm>
            <a:prstGeom prst="bentConnector3">
              <a:avLst>
                <a:gd name="adj1" fmla="val 99738"/>
              </a:avLst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3" name="Text Box 6"/>
            <p:cNvSpPr txBox="1">
              <a:spLocks noChangeArrowheads="1"/>
            </p:cNvSpPr>
            <p:nvPr/>
          </p:nvSpPr>
          <p:spPr bwMode="auto">
            <a:xfrm>
              <a:off x="1555381" y="3684103"/>
              <a:ext cx="1728192" cy="453057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91200" tIns="45600" rIns="91200" bIns="456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ts val="600"/>
                </a:spcBef>
                <a:buFont typeface="Arial" panose="020B0604020202020204" pitchFamily="34" charset="0"/>
                <a:buNone/>
              </a:pPr>
              <a:r>
                <a:rPr lang="en-US" altLang="zh-CN" sz="14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Sensor Category</a:t>
              </a:r>
            </a:p>
            <a:p>
              <a:pPr>
                <a:spcBef>
                  <a:spcPts val="600"/>
                </a:spcBef>
                <a:buFont typeface="Arial" panose="020B0604020202020204" pitchFamily="34" charset="0"/>
                <a:buNone/>
              </a:pPr>
              <a:r>
                <a:rPr lang="en-US" altLang="zh-CN" sz="14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High-end low-light CMOS</a:t>
              </a:r>
            </a:p>
          </p:txBody>
        </p:sp>
        <p:sp>
          <p:nvSpPr>
            <p:cNvPr id="55" name="椭圆 54"/>
            <p:cNvSpPr/>
            <p:nvPr/>
          </p:nvSpPr>
          <p:spPr bwMode="auto">
            <a:xfrm>
              <a:off x="2720585" y="3746389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endParaRPr>
            </a:p>
          </p:txBody>
        </p:sp>
        <p:sp>
          <p:nvSpPr>
            <p:cNvPr id="17" name="矩形 16"/>
            <p:cNvSpPr/>
            <p:nvPr/>
          </p:nvSpPr>
          <p:spPr bwMode="auto">
            <a:xfrm>
              <a:off x="3638687" y="1086585"/>
              <a:ext cx="540000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9</a:t>
              </a:r>
              <a:endParaRPr lang="zh-CN" alt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" name="椭圆 25"/>
            <p:cNvSpPr/>
            <p:nvPr/>
          </p:nvSpPr>
          <p:spPr bwMode="auto">
            <a:xfrm>
              <a:off x="3869922" y="2166705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endParaRPr>
            </a:p>
          </p:txBody>
        </p:sp>
        <p:cxnSp>
          <p:nvCxnSpPr>
            <p:cNvPr id="78" name="直接连接符 77"/>
            <p:cNvCxnSpPr/>
            <p:nvPr/>
          </p:nvCxnSpPr>
          <p:spPr bwMode="auto">
            <a:xfrm flipV="1">
              <a:off x="4243749" y="1356585"/>
              <a:ext cx="167028" cy="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6" name="直接连接符 85"/>
            <p:cNvCxnSpPr/>
            <p:nvPr/>
          </p:nvCxnSpPr>
          <p:spPr bwMode="auto">
            <a:xfrm flipV="1">
              <a:off x="7035413" y="1356584"/>
              <a:ext cx="202289" cy="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7" name="矩形 86"/>
            <p:cNvSpPr/>
            <p:nvPr/>
          </p:nvSpPr>
          <p:spPr>
            <a:xfrm>
              <a:off x="3600921" y="3679332"/>
              <a:ext cx="1919611" cy="4532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  <a:buFont typeface="Arial" panose="020B0604020202020204" pitchFamily="34" charset="0"/>
                <a:buNone/>
              </a:pPr>
              <a:r>
                <a:rPr lang="en-US" altLang="zh-CN" sz="14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Scene Attribute </a:t>
              </a:r>
            </a:p>
            <a:p>
              <a:pPr>
                <a:spcBef>
                  <a:spcPts val="600"/>
                </a:spcBef>
                <a:buFont typeface="Arial" panose="020B0604020202020204" pitchFamily="34" charset="0"/>
                <a:buNone/>
              </a:pPr>
              <a:r>
                <a:rPr lang="en-US" altLang="zh-CN" sz="14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Parking lot</a:t>
              </a:r>
            </a:p>
          </p:txBody>
        </p:sp>
        <p:cxnSp>
          <p:nvCxnSpPr>
            <p:cNvPr id="94" name="肘形连接符 144"/>
            <p:cNvCxnSpPr/>
            <p:nvPr/>
          </p:nvCxnSpPr>
          <p:spPr bwMode="auto">
            <a:xfrm rot="5400000">
              <a:off x="3377794" y="2194700"/>
              <a:ext cx="1918331" cy="799074"/>
            </a:xfrm>
            <a:prstGeom prst="bentConnector3">
              <a:avLst>
                <a:gd name="adj1" fmla="val 69045"/>
              </a:avLst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7" name="椭圆 96"/>
            <p:cNvSpPr/>
            <p:nvPr/>
          </p:nvSpPr>
          <p:spPr bwMode="auto">
            <a:xfrm>
              <a:off x="3896925" y="3476358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endParaRPr>
            </a:p>
          </p:txBody>
        </p:sp>
        <p:sp>
          <p:nvSpPr>
            <p:cNvPr id="98" name="矩形 97"/>
            <p:cNvSpPr/>
            <p:nvPr/>
          </p:nvSpPr>
          <p:spPr>
            <a:xfrm>
              <a:off x="4807689" y="2740307"/>
              <a:ext cx="1202186" cy="4532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  <a:buFont typeface="Arial" panose="020B0604020202020204" pitchFamily="34" charset="0"/>
                <a:buNone/>
              </a:pPr>
              <a:r>
                <a:rPr lang="en-US" altLang="zh-CN" sz="14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Structure</a:t>
              </a:r>
            </a:p>
            <a:p>
              <a:pPr>
                <a:spcBef>
                  <a:spcPts val="600"/>
                </a:spcBef>
                <a:buFont typeface="Arial" panose="020B0604020202020204" pitchFamily="34" charset="0"/>
                <a:buNone/>
              </a:pPr>
              <a:r>
                <a:rPr lang="en-US" altLang="zh-CN" sz="14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Waterproof-gun </a:t>
              </a:r>
            </a:p>
          </p:txBody>
        </p:sp>
        <p:cxnSp>
          <p:nvCxnSpPr>
            <p:cNvPr id="106" name="直接连接符 105"/>
            <p:cNvCxnSpPr>
              <a:stCxn id="17" idx="2"/>
              <a:endCxn id="26" idx="0"/>
            </p:cNvCxnSpPr>
            <p:nvPr/>
          </p:nvCxnSpPr>
          <p:spPr bwMode="auto">
            <a:xfrm flipH="1">
              <a:off x="3903672" y="1626585"/>
              <a:ext cx="5014" cy="54012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7" name="Text Box 6"/>
            <p:cNvSpPr txBox="1">
              <a:spLocks noChangeArrowheads="1"/>
            </p:cNvSpPr>
            <p:nvPr/>
          </p:nvSpPr>
          <p:spPr bwMode="auto">
            <a:xfrm>
              <a:off x="6344047" y="3175250"/>
              <a:ext cx="1722670" cy="453057"/>
            </a:xfrm>
            <a:prstGeom prst="rect">
              <a:avLst/>
            </a:prstGeom>
            <a:noFill/>
            <a:ln>
              <a:noFill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200" tIns="45600" rIns="91200" bIns="456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ts val="600"/>
                </a:spcBef>
                <a:buFont typeface="Arial" panose="020B0604020202020204" pitchFamily="34" charset="0"/>
                <a:buNone/>
              </a:pPr>
              <a:r>
                <a:rPr lang="en-US" altLang="zh-CN" sz="14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Appearance</a:t>
              </a:r>
            </a:p>
            <a:p>
              <a:pPr>
                <a:spcBef>
                  <a:spcPts val="600"/>
                </a:spcBef>
                <a:buFont typeface="Arial" panose="020B0604020202020204" pitchFamily="34" charset="0"/>
                <a:buNone/>
              </a:pPr>
              <a:r>
                <a:rPr lang="en-US" altLang="zh-CN" sz="14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Industry first generation</a:t>
              </a:r>
            </a:p>
          </p:txBody>
        </p:sp>
        <p:sp>
          <p:nvSpPr>
            <p:cNvPr id="119" name="椭圆 118"/>
            <p:cNvSpPr/>
            <p:nvPr/>
          </p:nvSpPr>
          <p:spPr bwMode="auto">
            <a:xfrm>
              <a:off x="5899502" y="3751269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endParaRPr>
            </a:p>
          </p:txBody>
        </p:sp>
        <p:cxnSp>
          <p:nvCxnSpPr>
            <p:cNvPr id="123" name="肘形连接符 141"/>
            <p:cNvCxnSpPr/>
            <p:nvPr/>
          </p:nvCxnSpPr>
          <p:spPr bwMode="auto">
            <a:xfrm rot="5400000">
              <a:off x="4887401" y="2654042"/>
              <a:ext cx="2153558" cy="98638"/>
            </a:xfrm>
            <a:prstGeom prst="bentConnector3">
              <a:avLst>
                <a:gd name="adj1" fmla="val 38058"/>
              </a:avLst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9" name="肘形连接符 141"/>
            <p:cNvCxnSpPr/>
            <p:nvPr/>
          </p:nvCxnSpPr>
          <p:spPr bwMode="auto">
            <a:xfrm rot="16200000" flipH="1">
              <a:off x="6062429" y="2235029"/>
              <a:ext cx="1479306" cy="256005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50" name="矩形 49"/>
          <p:cNvSpPr/>
          <p:nvPr/>
        </p:nvSpPr>
        <p:spPr bwMode="auto">
          <a:xfrm>
            <a:off x="7460727" y="1251296"/>
            <a:ext cx="708070" cy="71504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1" name="椭圆 60"/>
          <p:cNvSpPr/>
          <p:nvPr/>
        </p:nvSpPr>
        <p:spPr bwMode="auto">
          <a:xfrm>
            <a:off x="8993197" y="3932073"/>
            <a:ext cx="88509" cy="89381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4400" fontAlgn="t">
              <a:spcBef>
                <a:spcPct val="0"/>
              </a:spcBef>
              <a:spcAft>
                <a:spcPct val="0"/>
              </a:spcAft>
            </a:pPr>
            <a:endParaRPr lang="zh-CN" altLang="en-US" sz="1000" dirty="0"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</a:endParaRPr>
          </a:p>
        </p:txBody>
      </p:sp>
      <p:cxnSp>
        <p:nvCxnSpPr>
          <p:cNvPr id="63" name="直接连接符 62"/>
          <p:cNvCxnSpPr>
            <a:stCxn id="49" idx="2"/>
          </p:cNvCxnSpPr>
          <p:nvPr/>
        </p:nvCxnSpPr>
        <p:spPr bwMode="auto">
          <a:xfrm>
            <a:off x="10365164" y="1984725"/>
            <a:ext cx="0" cy="35760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9" name="椭圆 68"/>
          <p:cNvSpPr/>
          <p:nvPr/>
        </p:nvSpPr>
        <p:spPr bwMode="auto">
          <a:xfrm>
            <a:off x="10320909" y="2344196"/>
            <a:ext cx="88509" cy="89381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4400" fontAlgn="t">
              <a:spcBef>
                <a:spcPct val="0"/>
              </a:spcBef>
              <a:spcAft>
                <a:spcPct val="0"/>
              </a:spcAft>
            </a:pPr>
            <a:endParaRPr lang="zh-CN" altLang="en-US" sz="1000" dirty="0"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</a:endParaRPr>
          </a:p>
        </p:txBody>
      </p:sp>
      <p:sp>
        <p:nvSpPr>
          <p:cNvPr id="71" name="Text Box 6"/>
          <p:cNvSpPr txBox="1">
            <a:spLocks noChangeArrowheads="1"/>
          </p:cNvSpPr>
          <p:nvPr/>
        </p:nvSpPr>
        <p:spPr bwMode="auto">
          <a:xfrm>
            <a:off x="9611383" y="2474965"/>
            <a:ext cx="2147313" cy="599922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200" tIns="45600" rIns="91200" bIns="4560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altLang="zh-CN" sz="1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Focal Length</a:t>
            </a:r>
            <a:endParaRPr lang="en-US" altLang="zh-CN" sz="14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altLang="zh-CN" sz="1400" dirty="0">
                <a:latin typeface="Segoe UI" panose="020B0502040204020203" pitchFamily="34" charset="0"/>
                <a:cs typeface="Segoe UI" panose="020B0502040204020203" pitchFamily="34" charset="0"/>
              </a:rPr>
              <a:t>11 mm–46.5 mm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ITS-Access Barrier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623320" y="1255715"/>
            <a:ext cx="9562204" cy="4329790"/>
            <a:chOff x="803372" y="1086585"/>
            <a:chExt cx="7292484" cy="3269826"/>
          </a:xfrm>
        </p:grpSpPr>
        <p:sp>
          <p:nvSpPr>
            <p:cNvPr id="109" name="Text Box 6"/>
            <p:cNvSpPr txBox="1">
              <a:spLocks noChangeArrowheads="1"/>
            </p:cNvSpPr>
            <p:nvPr/>
          </p:nvSpPr>
          <p:spPr bwMode="auto">
            <a:xfrm>
              <a:off x="5520532" y="3833625"/>
              <a:ext cx="2575324" cy="522786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91200" tIns="45600" rIns="91200" bIns="456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ts val="600"/>
                </a:spcBef>
                <a:buFont typeface="Arial" panose="020B0604020202020204" pitchFamily="34" charset="0"/>
                <a:buNone/>
              </a:pPr>
              <a:r>
                <a:rPr lang="en-US" altLang="zh-CN" sz="18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Arm Type</a:t>
              </a:r>
            </a:p>
            <a:p>
              <a:pPr>
                <a:spcBef>
                  <a:spcPts val="600"/>
                </a:spcBef>
                <a:buFont typeface="Arial" panose="020B0604020202020204" pitchFamily="34" charset="0"/>
                <a:buNone/>
              </a:pPr>
              <a:r>
                <a:rPr lang="en-US" altLang="zh-CN" sz="1600" dirty="0">
                  <a:latin typeface="Segoe UI" panose="020B0502040204020203" pitchFamily="34" charset="0"/>
                  <a:cs typeface="Segoe UI" panose="020B0502040204020203" pitchFamily="34" charset="0"/>
                </a:rPr>
                <a:t>Folding arm</a:t>
              </a:r>
            </a:p>
          </p:txBody>
        </p:sp>
        <p:sp>
          <p:nvSpPr>
            <p:cNvPr id="18" name="矩形 17"/>
            <p:cNvSpPr/>
            <p:nvPr/>
          </p:nvSpPr>
          <p:spPr bwMode="auto">
            <a:xfrm>
              <a:off x="3739593" y="1090828"/>
              <a:ext cx="540000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3</a:t>
              </a:r>
              <a:endParaRPr lang="zh-CN" alt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" name="矩形 18"/>
            <p:cNvSpPr/>
            <p:nvPr/>
          </p:nvSpPr>
          <p:spPr bwMode="auto">
            <a:xfrm>
              <a:off x="4368339" y="1092950"/>
              <a:ext cx="540000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0</a:t>
              </a:r>
              <a:endParaRPr lang="zh-CN" alt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37" name="直接连接符 36"/>
            <p:cNvCxnSpPr/>
            <p:nvPr/>
          </p:nvCxnSpPr>
          <p:spPr bwMode="auto">
            <a:xfrm flipH="1">
              <a:off x="5263994" y="1629358"/>
              <a:ext cx="4016" cy="102621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8" name="椭圆 27"/>
            <p:cNvSpPr/>
            <p:nvPr/>
          </p:nvSpPr>
          <p:spPr bwMode="auto">
            <a:xfrm>
              <a:off x="5227852" y="2654575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endParaRPr>
            </a:p>
          </p:txBody>
        </p:sp>
        <p:sp>
          <p:nvSpPr>
            <p:cNvPr id="47" name="矩形 46"/>
            <p:cNvSpPr/>
            <p:nvPr/>
          </p:nvSpPr>
          <p:spPr bwMode="auto">
            <a:xfrm>
              <a:off x="5618743" y="1090828"/>
              <a:ext cx="540000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1</a:t>
              </a:r>
              <a:endParaRPr lang="zh-CN" alt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9" name="矩形 48"/>
            <p:cNvSpPr/>
            <p:nvPr/>
          </p:nvSpPr>
          <p:spPr bwMode="auto">
            <a:xfrm>
              <a:off x="6407828" y="1094475"/>
              <a:ext cx="540001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R</a:t>
              </a:r>
              <a:endParaRPr lang="zh-CN" alt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" name="TextBox 69"/>
            <p:cNvSpPr>
              <a:spLocks noChangeArrowheads="1"/>
            </p:cNvSpPr>
            <p:nvPr/>
          </p:nvSpPr>
          <p:spPr bwMode="auto">
            <a:xfrm>
              <a:off x="884381" y="2193188"/>
              <a:ext cx="905732" cy="375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1" rIns="68580" bIns="34291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9pPr>
            </a:lstStyle>
            <a:p>
              <a:pPr eaLnBrk="1" hangingPunct="1">
                <a:spcBef>
                  <a:spcPts val="600"/>
                </a:spcBef>
                <a:buFontTx/>
                <a:buNone/>
              </a:pPr>
              <a:r>
                <a:rPr lang="en-US" altLang="zh-CN" sz="1400" b="1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anose="020F0502020204030204" pitchFamily="34" charset="0"/>
                </a:rPr>
                <a:t>Brand</a:t>
              </a:r>
              <a:r>
                <a:rPr lang="en-US" altLang="zh-CN" sz="1400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anose="020F0502020204030204" pitchFamily="34" charset="0"/>
                </a:rPr>
                <a:t>: Dahua</a:t>
              </a:r>
              <a:endParaRPr lang="zh-CN" altLang="en-US" sz="1400" dirty="0"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endParaRPr>
            </a:p>
          </p:txBody>
        </p:sp>
        <p:sp>
          <p:nvSpPr>
            <p:cNvPr id="9" name="TextBox 69"/>
            <p:cNvSpPr>
              <a:spLocks noChangeArrowheads="1"/>
            </p:cNvSpPr>
            <p:nvPr/>
          </p:nvSpPr>
          <p:spPr bwMode="auto">
            <a:xfrm>
              <a:off x="1508301" y="2193188"/>
              <a:ext cx="1212284" cy="598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1" rIns="68580" bIns="34291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9pPr>
            </a:lstStyle>
            <a:p>
              <a:pPr>
                <a:spcBef>
                  <a:spcPts val="600"/>
                </a:spcBef>
                <a:buNone/>
              </a:pPr>
              <a:r>
                <a:rPr lang="en-US" altLang="zh-CN" sz="14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Product Type</a:t>
              </a:r>
            </a:p>
            <a:p>
              <a:pPr>
                <a:spcBef>
                  <a:spcPts val="600"/>
                </a:spcBef>
                <a:buFont typeface="Arial" panose="020B0604020202020204" pitchFamily="34" charset="0"/>
                <a:buNone/>
              </a:pPr>
              <a:r>
                <a:rPr lang="en-US" altLang="zh-CN" sz="14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Intelligent Parking Management</a:t>
              </a:r>
            </a:p>
          </p:txBody>
        </p:sp>
        <p:sp>
          <p:nvSpPr>
            <p:cNvPr id="11" name="TextBox 69"/>
            <p:cNvSpPr>
              <a:spLocks noChangeArrowheads="1"/>
            </p:cNvSpPr>
            <p:nvPr/>
          </p:nvSpPr>
          <p:spPr bwMode="auto">
            <a:xfrm>
              <a:off x="2124275" y="2851878"/>
              <a:ext cx="1327620" cy="598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1" rIns="68580" bIns="34291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9pPr>
            </a:lstStyle>
            <a:p>
              <a:pPr>
                <a:spcBef>
                  <a:spcPts val="600"/>
                </a:spcBef>
                <a:buFont typeface="Arial" panose="020B0604020202020204" pitchFamily="34" charset="0"/>
                <a:buNone/>
              </a:pPr>
              <a:r>
                <a:rPr lang="en-US" altLang="zh-CN" sz="14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Category </a:t>
              </a:r>
            </a:p>
            <a:p>
              <a:pPr>
                <a:spcBef>
                  <a:spcPts val="600"/>
                </a:spcBef>
                <a:buFont typeface="Arial" panose="020B0604020202020204" pitchFamily="34" charset="0"/>
                <a:buNone/>
              </a:pPr>
              <a:r>
                <a:rPr lang="en-US" altLang="zh-CN" sz="14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Entrance and exit control </a:t>
              </a:r>
              <a:r>
                <a:rPr lang="en-US" altLang="zh-CN" sz="1400" dirty="0">
                  <a:latin typeface="Segoe UI" panose="020B0502040204020203" pitchFamily="34" charset="0"/>
                  <a:cs typeface="Segoe UI" panose="020B0502040204020203" pitchFamily="34" charset="0"/>
                </a:rPr>
                <a:t>device</a:t>
              </a:r>
            </a:p>
          </p:txBody>
        </p:sp>
        <p:sp>
          <p:nvSpPr>
            <p:cNvPr id="14" name="矩形 13"/>
            <p:cNvSpPr/>
            <p:nvPr/>
          </p:nvSpPr>
          <p:spPr bwMode="auto">
            <a:xfrm>
              <a:off x="2270534" y="1086585"/>
              <a:ext cx="540000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EC</a:t>
              </a:r>
              <a:endParaRPr lang="zh-CN" alt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 bwMode="auto">
            <a:xfrm>
              <a:off x="803372" y="1086585"/>
              <a:ext cx="540000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DHI</a:t>
              </a:r>
              <a:endParaRPr lang="zh-CN" altLang="en-US" sz="2200" dirty="0"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 bwMode="auto">
            <a:xfrm>
              <a:off x="2954610" y="1086585"/>
              <a:ext cx="540000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D</a:t>
              </a:r>
              <a:endParaRPr lang="zh-CN" alt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21" name="直接连接符 20"/>
            <p:cNvCxnSpPr/>
            <p:nvPr/>
          </p:nvCxnSpPr>
          <p:spPr bwMode="auto">
            <a:xfrm flipV="1">
              <a:off x="1373999" y="1356586"/>
              <a:ext cx="167028" cy="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23" name="组合 22"/>
            <p:cNvGrpSpPr/>
            <p:nvPr/>
          </p:nvGrpSpPr>
          <p:grpSpPr>
            <a:xfrm>
              <a:off x="1046399" y="1632061"/>
              <a:ext cx="67500" cy="544155"/>
              <a:chOff x="2686859" y="2864898"/>
              <a:chExt cx="90000" cy="725540"/>
            </a:xfrm>
          </p:grpSpPr>
          <p:cxnSp>
            <p:nvCxnSpPr>
              <p:cNvPr id="41" name="直接连接符 40"/>
              <p:cNvCxnSpPr/>
              <p:nvPr/>
            </p:nvCxnSpPr>
            <p:spPr bwMode="auto">
              <a:xfrm>
                <a:off x="2731859" y="2864898"/>
                <a:ext cx="0" cy="64284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42" name="椭圆 41"/>
              <p:cNvSpPr/>
              <p:nvPr/>
            </p:nvSpPr>
            <p:spPr bwMode="auto">
              <a:xfrm>
                <a:off x="2686859" y="3500438"/>
                <a:ext cx="90000" cy="90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defTabSz="914400" fontAlgn="t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00" dirty="0">
                  <a:latin typeface="Segoe UI" panose="020B0502040204020203" pitchFamily="34" charset="0"/>
                  <a:ea typeface="宋体" panose="02010600030101010101" pitchFamily="2" charset="-122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13" name="矩形 12"/>
            <p:cNvSpPr/>
            <p:nvPr/>
          </p:nvSpPr>
          <p:spPr bwMode="auto">
            <a:xfrm>
              <a:off x="1586459" y="1086585"/>
              <a:ext cx="540000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IPM </a:t>
              </a:r>
              <a:endParaRPr lang="zh-CN" alt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1804932" y="1626586"/>
              <a:ext cx="67500" cy="549630"/>
              <a:chOff x="2344534" y="2857598"/>
              <a:chExt cx="90000" cy="732840"/>
            </a:xfrm>
          </p:grpSpPr>
          <p:cxnSp>
            <p:nvCxnSpPr>
              <p:cNvPr id="39" name="直接连接符 38"/>
              <p:cNvCxnSpPr/>
              <p:nvPr/>
            </p:nvCxnSpPr>
            <p:spPr bwMode="auto">
              <a:xfrm>
                <a:off x="2398530" y="2857598"/>
                <a:ext cx="0" cy="64284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40" name="椭圆 39"/>
              <p:cNvSpPr/>
              <p:nvPr/>
            </p:nvSpPr>
            <p:spPr bwMode="auto">
              <a:xfrm>
                <a:off x="2344534" y="3500438"/>
                <a:ext cx="90000" cy="90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defTabSz="914400" fontAlgn="t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00" dirty="0">
                  <a:latin typeface="Segoe UI" panose="020B0502040204020203" pitchFamily="34" charset="0"/>
                  <a:ea typeface="宋体" panose="02010600030101010101" pitchFamily="2" charset="-122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30" name="椭圆 29"/>
            <p:cNvSpPr/>
            <p:nvPr/>
          </p:nvSpPr>
          <p:spPr bwMode="auto">
            <a:xfrm>
              <a:off x="2720585" y="2784378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endParaRPr>
            </a:p>
          </p:txBody>
        </p:sp>
        <p:cxnSp>
          <p:nvCxnSpPr>
            <p:cNvPr id="31" name="肘形连接符 141"/>
            <p:cNvCxnSpPr/>
            <p:nvPr/>
          </p:nvCxnSpPr>
          <p:spPr bwMode="auto">
            <a:xfrm rot="16200000" flipH="1">
              <a:off x="2084952" y="2126274"/>
              <a:ext cx="1165115" cy="165738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肘形连接符 144"/>
            <p:cNvCxnSpPr>
              <a:endCxn id="55" idx="5"/>
            </p:cNvCxnSpPr>
            <p:nvPr/>
          </p:nvCxnSpPr>
          <p:spPr bwMode="auto">
            <a:xfrm rot="5400000">
              <a:off x="1945159" y="2468111"/>
              <a:ext cx="2168933" cy="502853"/>
            </a:xfrm>
            <a:prstGeom prst="bentConnector3">
              <a:avLst>
                <a:gd name="adj1" fmla="val 99738"/>
              </a:avLst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3" name="Text Box 6"/>
            <p:cNvSpPr txBox="1">
              <a:spLocks noChangeArrowheads="1"/>
            </p:cNvSpPr>
            <p:nvPr/>
          </p:nvSpPr>
          <p:spPr bwMode="auto">
            <a:xfrm>
              <a:off x="1723703" y="3644976"/>
              <a:ext cx="1728192" cy="453057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91200" tIns="45600" rIns="91200" bIns="456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ts val="600"/>
                </a:spcBef>
                <a:buFont typeface="Arial" panose="020B0604020202020204" pitchFamily="34" charset="0"/>
                <a:buNone/>
              </a:pPr>
              <a:r>
                <a:rPr lang="en-US" altLang="zh-CN" sz="14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Subcategory</a:t>
              </a:r>
            </a:p>
            <a:p>
              <a:pPr>
                <a:spcBef>
                  <a:spcPts val="600"/>
                </a:spcBef>
                <a:buFont typeface="Arial" panose="020B0604020202020204" pitchFamily="34" charset="0"/>
                <a:buNone/>
              </a:pPr>
              <a:r>
                <a:rPr lang="en-US" altLang="zh-CN" sz="1400" dirty="0">
                  <a:latin typeface="Segoe UI" panose="020B0502040204020203" pitchFamily="34" charset="0"/>
                  <a:cs typeface="Segoe UI" panose="020B0502040204020203" pitchFamily="34" charset="0"/>
                </a:rPr>
                <a:t>Barrier</a:t>
              </a:r>
              <a:endParaRPr lang="zh-CN" altLang="en-US" sz="14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5" name="椭圆 54"/>
            <p:cNvSpPr/>
            <p:nvPr/>
          </p:nvSpPr>
          <p:spPr bwMode="auto">
            <a:xfrm>
              <a:off x="2720585" y="3746389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endParaRPr>
            </a:p>
          </p:txBody>
        </p:sp>
        <p:cxnSp>
          <p:nvCxnSpPr>
            <p:cNvPr id="78" name="直接连接符 77"/>
            <p:cNvCxnSpPr/>
            <p:nvPr/>
          </p:nvCxnSpPr>
          <p:spPr bwMode="auto">
            <a:xfrm flipV="1">
              <a:off x="3519496" y="1351648"/>
              <a:ext cx="167028" cy="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6" name="直接连接符 85"/>
            <p:cNvCxnSpPr/>
            <p:nvPr/>
          </p:nvCxnSpPr>
          <p:spPr bwMode="auto">
            <a:xfrm>
              <a:off x="6203814" y="1374316"/>
              <a:ext cx="19106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7" name="矩形 86"/>
            <p:cNvSpPr/>
            <p:nvPr/>
          </p:nvSpPr>
          <p:spPr>
            <a:xfrm>
              <a:off x="3600921" y="3679332"/>
              <a:ext cx="1919611" cy="4532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  <a:buFont typeface="Arial" panose="020B0604020202020204" pitchFamily="34" charset="0"/>
                <a:buNone/>
              </a:pPr>
              <a:r>
                <a:rPr lang="en-US" altLang="zh-CN" sz="14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Structure</a:t>
              </a:r>
            </a:p>
            <a:p>
              <a:pPr>
                <a:spcBef>
                  <a:spcPts val="600"/>
                </a:spcBef>
                <a:buFont typeface="Arial" panose="020B0604020202020204" pitchFamily="34" charset="0"/>
                <a:buNone/>
              </a:pPr>
              <a:r>
                <a:rPr lang="en-US" altLang="zh-CN" sz="14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reserved </a:t>
              </a:r>
            </a:p>
          </p:txBody>
        </p:sp>
        <p:cxnSp>
          <p:nvCxnSpPr>
            <p:cNvPr id="94" name="肘形连接符 144"/>
            <p:cNvCxnSpPr/>
            <p:nvPr/>
          </p:nvCxnSpPr>
          <p:spPr bwMode="auto">
            <a:xfrm rot="5400000">
              <a:off x="3256048" y="2200944"/>
              <a:ext cx="1918331" cy="799074"/>
            </a:xfrm>
            <a:prstGeom prst="bentConnector3">
              <a:avLst>
                <a:gd name="adj1" fmla="val 69045"/>
              </a:avLst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7" name="椭圆 96"/>
            <p:cNvSpPr/>
            <p:nvPr/>
          </p:nvSpPr>
          <p:spPr bwMode="auto">
            <a:xfrm>
              <a:off x="3779903" y="3561829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endParaRPr>
            </a:p>
          </p:txBody>
        </p:sp>
        <p:sp>
          <p:nvSpPr>
            <p:cNvPr id="98" name="矩形 97"/>
            <p:cNvSpPr/>
            <p:nvPr/>
          </p:nvSpPr>
          <p:spPr>
            <a:xfrm>
              <a:off x="4617075" y="2747465"/>
              <a:ext cx="1560688" cy="4532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  <a:buFont typeface="Arial" panose="020B0604020202020204" pitchFamily="34" charset="0"/>
                <a:buNone/>
              </a:pPr>
              <a:r>
                <a:rPr lang="en-US" altLang="zh-CN" sz="14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Product Generation</a:t>
              </a:r>
              <a:endParaRPr lang="en-US" altLang="zh-CN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  <a:p>
              <a:pPr>
                <a:spcBef>
                  <a:spcPts val="600"/>
                </a:spcBef>
                <a:buFont typeface="Arial" panose="020B0604020202020204" pitchFamily="34" charset="0"/>
                <a:buNone/>
              </a:pPr>
              <a:r>
                <a:rPr lang="en-US" altLang="zh-CN" sz="14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Second generation</a:t>
              </a:r>
            </a:p>
          </p:txBody>
        </p:sp>
        <p:sp>
          <p:nvSpPr>
            <p:cNvPr id="117" name="Text Box 6"/>
            <p:cNvSpPr txBox="1">
              <a:spLocks noChangeArrowheads="1"/>
            </p:cNvSpPr>
            <p:nvPr/>
          </p:nvSpPr>
          <p:spPr bwMode="auto">
            <a:xfrm>
              <a:off x="6561965" y="3210870"/>
              <a:ext cx="1533703" cy="453057"/>
            </a:xfrm>
            <a:prstGeom prst="rect">
              <a:avLst/>
            </a:prstGeom>
            <a:noFill/>
            <a:ln>
              <a:noFill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200" tIns="45600" rIns="91200" bIns="456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ts val="600"/>
                </a:spcBef>
                <a:buFont typeface="Arial" panose="020B0604020202020204" pitchFamily="34" charset="0"/>
                <a:buNone/>
              </a:pPr>
              <a:r>
                <a:rPr lang="en-US" altLang="zh-CN" sz="14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Direction</a:t>
              </a:r>
            </a:p>
            <a:p>
              <a:pPr>
                <a:spcBef>
                  <a:spcPts val="600"/>
                </a:spcBef>
                <a:buFont typeface="Arial" panose="020B0604020202020204" pitchFamily="34" charset="0"/>
                <a:buNone/>
              </a:pPr>
              <a:r>
                <a:rPr lang="en-US" altLang="zh-CN" sz="14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Right</a:t>
              </a:r>
            </a:p>
          </p:txBody>
        </p:sp>
        <p:sp>
          <p:nvSpPr>
            <p:cNvPr id="119" name="椭圆 118"/>
            <p:cNvSpPr/>
            <p:nvPr/>
          </p:nvSpPr>
          <p:spPr bwMode="auto">
            <a:xfrm>
              <a:off x="6104098" y="3742522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endParaRPr>
            </a:p>
          </p:txBody>
        </p:sp>
        <p:cxnSp>
          <p:nvCxnSpPr>
            <p:cNvPr id="123" name="肘形连接符 141"/>
            <p:cNvCxnSpPr/>
            <p:nvPr/>
          </p:nvCxnSpPr>
          <p:spPr bwMode="auto">
            <a:xfrm rot="16200000" flipH="1">
              <a:off x="4945180" y="2558602"/>
              <a:ext cx="2119210" cy="266126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9" name="肘形连接符 141"/>
            <p:cNvCxnSpPr>
              <a:stCxn id="49" idx="2"/>
            </p:cNvCxnSpPr>
            <p:nvPr/>
          </p:nvCxnSpPr>
          <p:spPr bwMode="auto">
            <a:xfrm rot="16200000" flipH="1">
              <a:off x="6069851" y="2242451"/>
              <a:ext cx="1468208" cy="252255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50" name="矩形 49"/>
          <p:cNvSpPr/>
          <p:nvPr/>
        </p:nvSpPr>
        <p:spPr bwMode="auto">
          <a:xfrm>
            <a:off x="6121900" y="1266391"/>
            <a:ext cx="708070" cy="71504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1" name="椭圆 60"/>
          <p:cNvSpPr/>
          <p:nvPr/>
        </p:nvSpPr>
        <p:spPr bwMode="auto">
          <a:xfrm>
            <a:off x="8612659" y="3932072"/>
            <a:ext cx="88509" cy="89381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4400" fontAlgn="t">
              <a:spcBef>
                <a:spcPct val="0"/>
              </a:spcBef>
              <a:spcAft>
                <a:spcPct val="0"/>
              </a:spcAft>
            </a:pPr>
            <a:endParaRPr lang="zh-CN" altLang="en-US" sz="1000" dirty="0"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</a:endParaRPr>
          </a:p>
        </p:txBody>
      </p:sp>
      <p:cxnSp>
        <p:nvCxnSpPr>
          <p:cNvPr id="63" name="直接连接符 62"/>
          <p:cNvCxnSpPr/>
          <p:nvPr/>
        </p:nvCxnSpPr>
        <p:spPr bwMode="auto">
          <a:xfrm>
            <a:off x="9278839" y="1979389"/>
            <a:ext cx="0" cy="300963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9" name="椭圆 68"/>
          <p:cNvSpPr/>
          <p:nvPr/>
        </p:nvSpPr>
        <p:spPr bwMode="auto">
          <a:xfrm>
            <a:off x="9234584" y="4989023"/>
            <a:ext cx="88509" cy="89381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4400" fontAlgn="t">
              <a:spcBef>
                <a:spcPct val="0"/>
              </a:spcBef>
              <a:spcAft>
                <a:spcPct val="0"/>
              </a:spcAft>
            </a:pPr>
            <a:endParaRPr lang="zh-CN" altLang="en-US" sz="1000" dirty="0"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</a:endParaRPr>
          </a:p>
        </p:txBody>
      </p:sp>
      <p:sp>
        <p:nvSpPr>
          <p:cNvPr id="71" name="Text Box 6"/>
          <p:cNvSpPr txBox="1">
            <a:spLocks noChangeArrowheads="1"/>
          </p:cNvSpPr>
          <p:nvPr/>
        </p:nvSpPr>
        <p:spPr bwMode="auto">
          <a:xfrm>
            <a:off x="8559419" y="5208218"/>
            <a:ext cx="3285836" cy="599922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200" tIns="45600" rIns="91200" bIns="4560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altLang="zh-CN" sz="1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Arm Length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altLang="zh-CN" sz="1400" dirty="0">
                <a:latin typeface="Segoe UI" panose="020B0502040204020203" pitchFamily="34" charset="0"/>
                <a:cs typeface="Segoe UI" panose="020B0502040204020203" pitchFamily="34" charset="0"/>
              </a:rPr>
              <a:t>Main arm 1.5 m + auxiliary arm 1.5 m</a:t>
            </a:r>
            <a:endParaRPr lang="zh-CN" altLang="en-US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0" name="矩形 99"/>
          <p:cNvSpPr/>
          <p:nvPr/>
        </p:nvSpPr>
        <p:spPr bwMode="auto">
          <a:xfrm>
            <a:off x="8781255" y="1265366"/>
            <a:ext cx="1095129" cy="71504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M1515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1" name="矩形 100"/>
          <p:cNvSpPr/>
          <p:nvPr/>
        </p:nvSpPr>
        <p:spPr bwMode="auto">
          <a:xfrm>
            <a:off x="10213440" y="1246828"/>
            <a:ext cx="708071" cy="71504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T09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2" name="矩形 101"/>
          <p:cNvSpPr/>
          <p:nvPr/>
        </p:nvSpPr>
        <p:spPr bwMode="auto">
          <a:xfrm>
            <a:off x="11006355" y="1246828"/>
            <a:ext cx="989901" cy="71504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AC110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03" name="直接连接符 102"/>
          <p:cNvCxnSpPr/>
          <p:nvPr/>
        </p:nvCxnSpPr>
        <p:spPr bwMode="auto">
          <a:xfrm>
            <a:off x="9954953" y="1636718"/>
            <a:ext cx="17364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4" name="直接连接符 103"/>
          <p:cNvCxnSpPr/>
          <p:nvPr/>
        </p:nvCxnSpPr>
        <p:spPr bwMode="auto">
          <a:xfrm>
            <a:off x="4827448" y="1980454"/>
            <a:ext cx="2342" cy="3470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5" name="直接连接符 104"/>
          <p:cNvCxnSpPr/>
          <p:nvPr/>
        </p:nvCxnSpPr>
        <p:spPr bwMode="auto">
          <a:xfrm>
            <a:off x="10567475" y="1970760"/>
            <a:ext cx="0" cy="136123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7" name="直接连接符 106"/>
          <p:cNvCxnSpPr/>
          <p:nvPr/>
        </p:nvCxnSpPr>
        <p:spPr bwMode="auto">
          <a:xfrm>
            <a:off x="11498963" y="1970760"/>
            <a:ext cx="2342" cy="3470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8" name="椭圆 107"/>
          <p:cNvSpPr/>
          <p:nvPr/>
        </p:nvSpPr>
        <p:spPr bwMode="auto">
          <a:xfrm>
            <a:off x="4777991" y="2321538"/>
            <a:ext cx="88509" cy="89381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4400" fontAlgn="t">
              <a:spcBef>
                <a:spcPct val="0"/>
              </a:spcBef>
              <a:spcAft>
                <a:spcPct val="0"/>
              </a:spcAft>
            </a:pPr>
            <a:endParaRPr lang="zh-CN" altLang="en-US" sz="1000" dirty="0"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</a:endParaRPr>
          </a:p>
        </p:txBody>
      </p:sp>
      <p:sp>
        <p:nvSpPr>
          <p:cNvPr id="110" name="矩形 109"/>
          <p:cNvSpPr/>
          <p:nvPr/>
        </p:nvSpPr>
        <p:spPr>
          <a:xfrm>
            <a:off x="3918205" y="2385595"/>
            <a:ext cx="174083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altLang="zh-CN" sz="1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Industry Attribute 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altLang="zh-CN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High-end industry</a:t>
            </a:r>
          </a:p>
        </p:txBody>
      </p:sp>
      <p:sp>
        <p:nvSpPr>
          <p:cNvPr id="111" name="椭圆 110"/>
          <p:cNvSpPr/>
          <p:nvPr/>
        </p:nvSpPr>
        <p:spPr bwMode="auto">
          <a:xfrm>
            <a:off x="11454708" y="2321538"/>
            <a:ext cx="88509" cy="89381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4400" fontAlgn="t">
              <a:spcBef>
                <a:spcPct val="0"/>
              </a:spcBef>
              <a:spcAft>
                <a:spcPct val="0"/>
              </a:spcAft>
            </a:pPr>
            <a:endParaRPr lang="zh-CN" altLang="en-US" sz="1000" dirty="0"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</a:endParaRPr>
          </a:p>
        </p:txBody>
      </p:sp>
      <p:sp>
        <p:nvSpPr>
          <p:cNvPr id="112" name="椭圆 111"/>
          <p:cNvSpPr/>
          <p:nvPr/>
        </p:nvSpPr>
        <p:spPr bwMode="auto">
          <a:xfrm>
            <a:off x="10523220" y="3331992"/>
            <a:ext cx="88509" cy="89381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4400" fontAlgn="t">
              <a:spcBef>
                <a:spcPct val="0"/>
              </a:spcBef>
              <a:spcAft>
                <a:spcPct val="0"/>
              </a:spcAft>
            </a:pPr>
            <a:endParaRPr lang="zh-CN" altLang="en-US" sz="1000" dirty="0"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</a:endParaRPr>
          </a:p>
        </p:txBody>
      </p:sp>
      <p:sp>
        <p:nvSpPr>
          <p:cNvPr id="114" name="Text Box 6"/>
          <p:cNvSpPr txBox="1">
            <a:spLocks noChangeArrowheads="1"/>
          </p:cNvSpPr>
          <p:nvPr/>
        </p:nvSpPr>
        <p:spPr bwMode="auto">
          <a:xfrm>
            <a:off x="10850584" y="2492138"/>
            <a:ext cx="2011054" cy="599922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200" tIns="45600" rIns="91200" bIns="4560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altLang="zh-CN" sz="1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Power Supply</a:t>
            </a:r>
            <a:endParaRPr lang="en-US" altLang="zh-CN" sz="14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altLang="zh-CN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AC 110V</a:t>
            </a:r>
          </a:p>
        </p:txBody>
      </p:sp>
      <p:sp>
        <p:nvSpPr>
          <p:cNvPr id="115" name="Text Box 6"/>
          <p:cNvSpPr txBox="1">
            <a:spLocks noChangeArrowheads="1"/>
          </p:cNvSpPr>
          <p:nvPr/>
        </p:nvSpPr>
        <p:spPr bwMode="auto">
          <a:xfrm>
            <a:off x="10165826" y="3449362"/>
            <a:ext cx="2011054" cy="599922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200" tIns="45600" rIns="91200" bIns="4560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altLang="zh-CN" sz="1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Lifting Time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altLang="zh-CN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0.9s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ITS-Folding Arm 1.5m-1.5m 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2048682" y="1491927"/>
            <a:ext cx="10143318" cy="4534820"/>
            <a:chOff x="360193" y="1078180"/>
            <a:chExt cx="7735663" cy="3424663"/>
          </a:xfrm>
        </p:grpSpPr>
        <p:sp>
          <p:nvSpPr>
            <p:cNvPr id="109" name="Text Box 6"/>
            <p:cNvSpPr txBox="1">
              <a:spLocks noChangeArrowheads="1"/>
            </p:cNvSpPr>
            <p:nvPr/>
          </p:nvSpPr>
          <p:spPr bwMode="auto">
            <a:xfrm>
              <a:off x="5520532" y="3833625"/>
              <a:ext cx="2575324" cy="476300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91200" tIns="45600" rIns="91200" bIns="456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ts val="600"/>
                </a:spcBef>
                <a:buFont typeface="Arial" panose="020B0604020202020204" pitchFamily="34" charset="0"/>
                <a:buNone/>
              </a:pPr>
              <a:r>
                <a:rPr lang="en-US" altLang="zh-CN" sz="15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Arm Type</a:t>
              </a:r>
            </a:p>
            <a:p>
              <a:pPr>
                <a:spcBef>
                  <a:spcPts val="600"/>
                </a:spcBef>
                <a:buFont typeface="Arial" panose="020B0604020202020204" pitchFamily="34" charset="0"/>
                <a:buNone/>
              </a:pPr>
              <a:r>
                <a:rPr lang="en-US" altLang="zh-CN" sz="1400" dirty="0">
                  <a:latin typeface="Segoe UI" panose="020B0502040204020203" pitchFamily="34" charset="0"/>
                  <a:cs typeface="Segoe UI" panose="020B0502040204020203" pitchFamily="34" charset="0"/>
                </a:rPr>
                <a:t>Folding arm</a:t>
              </a:r>
            </a:p>
          </p:txBody>
        </p:sp>
        <p:sp>
          <p:nvSpPr>
            <p:cNvPr id="18" name="矩形 17"/>
            <p:cNvSpPr/>
            <p:nvPr/>
          </p:nvSpPr>
          <p:spPr bwMode="auto">
            <a:xfrm>
              <a:off x="3820229" y="1078180"/>
              <a:ext cx="540862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3</a:t>
              </a:r>
              <a:endParaRPr lang="zh-CN" alt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" name="矩形 18"/>
            <p:cNvSpPr/>
            <p:nvPr/>
          </p:nvSpPr>
          <p:spPr bwMode="auto">
            <a:xfrm>
              <a:off x="4493529" y="1080386"/>
              <a:ext cx="540862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2</a:t>
              </a:r>
              <a:endParaRPr lang="zh-CN" alt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37" name="直接连接符 36"/>
            <p:cNvCxnSpPr>
              <a:stCxn id="19" idx="2"/>
            </p:cNvCxnSpPr>
            <p:nvPr/>
          </p:nvCxnSpPr>
          <p:spPr bwMode="auto">
            <a:xfrm flipH="1">
              <a:off x="4755420" y="1620386"/>
              <a:ext cx="8539" cy="90370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8" name="椭圆 27"/>
            <p:cNvSpPr/>
            <p:nvPr/>
          </p:nvSpPr>
          <p:spPr bwMode="auto">
            <a:xfrm>
              <a:off x="4721670" y="2512761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endParaRPr>
            </a:p>
          </p:txBody>
        </p:sp>
        <p:sp>
          <p:nvSpPr>
            <p:cNvPr id="47" name="矩形 46"/>
            <p:cNvSpPr/>
            <p:nvPr/>
          </p:nvSpPr>
          <p:spPr bwMode="auto">
            <a:xfrm>
              <a:off x="5176251" y="1078181"/>
              <a:ext cx="540862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1</a:t>
              </a:r>
              <a:endParaRPr lang="zh-CN" alt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" name="TextBox 69"/>
            <p:cNvSpPr>
              <a:spLocks noChangeArrowheads="1"/>
            </p:cNvSpPr>
            <p:nvPr/>
          </p:nvSpPr>
          <p:spPr bwMode="auto">
            <a:xfrm>
              <a:off x="360193" y="2193188"/>
              <a:ext cx="1429919" cy="598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1" rIns="68580" bIns="34291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9pPr>
            </a:lstStyle>
            <a:p>
              <a:pPr>
                <a:spcBef>
                  <a:spcPts val="600"/>
                </a:spcBef>
                <a:buNone/>
              </a:pPr>
              <a:r>
                <a:rPr lang="en-US" altLang="zh-CN" sz="14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Product Type</a:t>
              </a:r>
            </a:p>
            <a:p>
              <a:pPr>
                <a:spcBef>
                  <a:spcPts val="600"/>
                </a:spcBef>
                <a:buFont typeface="Arial" panose="020B0604020202020204" pitchFamily="34" charset="0"/>
                <a:buNone/>
              </a:pPr>
              <a:r>
                <a:rPr lang="en-US" altLang="zh-CN" sz="14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Intelligent Parking Management</a:t>
              </a:r>
            </a:p>
          </p:txBody>
        </p:sp>
        <p:sp>
          <p:nvSpPr>
            <p:cNvPr id="7" name="TextBox 72"/>
            <p:cNvSpPr>
              <a:spLocks noChangeArrowheads="1"/>
            </p:cNvSpPr>
            <p:nvPr/>
          </p:nvSpPr>
          <p:spPr bwMode="auto">
            <a:xfrm>
              <a:off x="2978727" y="2260116"/>
              <a:ext cx="965292" cy="4358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1" rIns="68580" bIns="34291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9pPr>
            </a:lstStyle>
            <a:p>
              <a:pPr>
                <a:spcBef>
                  <a:spcPts val="600"/>
                </a:spcBef>
                <a:buFont typeface="Arial" panose="020B0604020202020204" pitchFamily="34" charset="0"/>
                <a:buNone/>
              </a:pPr>
              <a:r>
                <a:rPr lang="en-US" altLang="zh-CN" sz="14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Barrier Arm</a:t>
              </a:r>
            </a:p>
            <a:p>
              <a:pPr>
                <a:spcBef>
                  <a:spcPts val="600"/>
                </a:spcBef>
                <a:buFont typeface="Arial" panose="020B0604020202020204" pitchFamily="34" charset="0"/>
                <a:buNone/>
              </a:pPr>
              <a:r>
                <a:rPr lang="en-US" altLang="zh-CN" sz="1400" dirty="0">
                  <a:latin typeface="Segoe UI" panose="020B0502040204020203" pitchFamily="34" charset="0"/>
                  <a:cs typeface="Segoe UI" panose="020B0502040204020203" pitchFamily="34" charset="0"/>
                </a:rPr>
                <a:t>Arm</a:t>
              </a:r>
              <a:endParaRPr lang="zh-CN" altLang="en-US" sz="14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" name="TextBox 69"/>
            <p:cNvSpPr>
              <a:spLocks noChangeArrowheads="1"/>
            </p:cNvSpPr>
            <p:nvPr/>
          </p:nvSpPr>
          <p:spPr bwMode="auto">
            <a:xfrm>
              <a:off x="1434264" y="2784265"/>
              <a:ext cx="1429919" cy="598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1" rIns="68580" bIns="34291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9pPr>
            </a:lstStyle>
            <a:p>
              <a:pPr>
                <a:spcBef>
                  <a:spcPts val="600"/>
                </a:spcBef>
                <a:buFont typeface="Arial" panose="020B0604020202020204" pitchFamily="34" charset="0"/>
                <a:buNone/>
              </a:pPr>
              <a:r>
                <a:rPr lang="en-US" altLang="zh-CN" sz="14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Category </a:t>
              </a:r>
            </a:p>
            <a:p>
              <a:pPr>
                <a:spcBef>
                  <a:spcPts val="600"/>
                </a:spcBef>
                <a:buFont typeface="Arial" panose="020B0604020202020204" pitchFamily="34" charset="0"/>
                <a:buNone/>
              </a:pPr>
              <a:r>
                <a:rPr lang="en-US" altLang="zh-CN" sz="14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Entrance and exit control </a:t>
              </a:r>
              <a:r>
                <a:rPr lang="en-US" altLang="zh-CN" sz="1400" dirty="0">
                  <a:latin typeface="Segoe UI" panose="020B0502040204020203" pitchFamily="34" charset="0"/>
                  <a:cs typeface="Segoe UI" panose="020B0502040204020203" pitchFamily="34" charset="0"/>
                </a:rPr>
                <a:t>device</a:t>
              </a:r>
            </a:p>
          </p:txBody>
        </p:sp>
        <p:sp>
          <p:nvSpPr>
            <p:cNvPr id="11" name="TextBox 69"/>
            <p:cNvSpPr>
              <a:spLocks noChangeArrowheads="1"/>
            </p:cNvSpPr>
            <p:nvPr/>
          </p:nvSpPr>
          <p:spPr bwMode="auto">
            <a:xfrm>
              <a:off x="2550921" y="4067034"/>
              <a:ext cx="2100000" cy="4358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1" rIns="68580" bIns="34291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9pPr>
            </a:lstStyle>
            <a:p>
              <a:pPr>
                <a:spcBef>
                  <a:spcPts val="600"/>
                </a:spcBef>
                <a:buFont typeface="Arial" panose="020B0604020202020204" pitchFamily="34" charset="0"/>
                <a:buNone/>
              </a:pPr>
              <a:r>
                <a:rPr lang="en-US" altLang="zh-CN" sz="14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Subcategory</a:t>
              </a:r>
            </a:p>
            <a:p>
              <a:pPr>
                <a:spcBef>
                  <a:spcPts val="600"/>
                </a:spcBef>
                <a:buFont typeface="Arial" panose="020B0604020202020204" pitchFamily="34" charset="0"/>
                <a:buNone/>
              </a:pPr>
              <a:r>
                <a:rPr lang="en-US" altLang="zh-CN" sz="1400" dirty="0">
                  <a:latin typeface="Segoe UI" panose="020B0502040204020203" pitchFamily="34" charset="0"/>
                  <a:cs typeface="Segoe UI" panose="020B0502040204020203" pitchFamily="34" charset="0"/>
                </a:rPr>
                <a:t>Barrier</a:t>
              </a:r>
              <a:endParaRPr lang="zh-CN" altLang="en-US" sz="14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" name="矩形 13"/>
            <p:cNvSpPr/>
            <p:nvPr/>
          </p:nvSpPr>
          <p:spPr bwMode="auto">
            <a:xfrm>
              <a:off x="2188823" y="1081746"/>
              <a:ext cx="540000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D</a:t>
              </a:r>
              <a:endParaRPr lang="zh-CN" alt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 bwMode="auto">
            <a:xfrm>
              <a:off x="803372" y="1086585"/>
              <a:ext cx="540000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宋体" panose="02010600030101010101" pitchFamily="2" charset="-122"/>
                  <a:cs typeface="Segoe UI" panose="020B0502040204020203" pitchFamily="34" charset="0"/>
                </a:rPr>
                <a:t>IPM</a:t>
              </a:r>
              <a:endParaRPr lang="zh-CN" altLang="en-US" sz="2200" dirty="0"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endParaRPr>
            </a:p>
          </p:txBody>
        </p:sp>
        <p:cxnSp>
          <p:nvCxnSpPr>
            <p:cNvPr id="21" name="直接连接符 20"/>
            <p:cNvCxnSpPr/>
            <p:nvPr/>
          </p:nvCxnSpPr>
          <p:spPr bwMode="auto">
            <a:xfrm flipV="1">
              <a:off x="2836377" y="1348181"/>
              <a:ext cx="167028" cy="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23" name="组合 22"/>
            <p:cNvGrpSpPr/>
            <p:nvPr/>
          </p:nvGrpSpPr>
          <p:grpSpPr>
            <a:xfrm>
              <a:off x="1046399" y="1632061"/>
              <a:ext cx="67500" cy="544155"/>
              <a:chOff x="2686859" y="2864898"/>
              <a:chExt cx="90000" cy="725540"/>
            </a:xfrm>
          </p:grpSpPr>
          <p:cxnSp>
            <p:nvCxnSpPr>
              <p:cNvPr id="41" name="直接连接符 40"/>
              <p:cNvCxnSpPr/>
              <p:nvPr/>
            </p:nvCxnSpPr>
            <p:spPr bwMode="auto">
              <a:xfrm>
                <a:off x="2731859" y="2864898"/>
                <a:ext cx="0" cy="64284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42" name="椭圆 41"/>
              <p:cNvSpPr/>
              <p:nvPr/>
            </p:nvSpPr>
            <p:spPr bwMode="auto">
              <a:xfrm>
                <a:off x="2686859" y="3500438"/>
                <a:ext cx="90000" cy="90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defTabSz="914400" fontAlgn="t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00" dirty="0">
                  <a:latin typeface="Segoe UI" panose="020B0502040204020203" pitchFamily="34" charset="0"/>
                  <a:ea typeface="宋体" panose="02010600030101010101" pitchFamily="2" charset="-122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13" name="矩形 12"/>
            <p:cNvSpPr/>
            <p:nvPr/>
          </p:nvSpPr>
          <p:spPr bwMode="auto">
            <a:xfrm>
              <a:off x="1488386" y="1084886"/>
              <a:ext cx="540000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EC</a:t>
              </a:r>
              <a:endParaRPr lang="zh-CN" alt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1731024" y="1632062"/>
              <a:ext cx="67500" cy="1137856"/>
              <a:chOff x="2245990" y="2864898"/>
              <a:chExt cx="90000" cy="1517141"/>
            </a:xfrm>
          </p:grpSpPr>
          <p:cxnSp>
            <p:nvCxnSpPr>
              <p:cNvPr id="39" name="直接连接符 38"/>
              <p:cNvCxnSpPr/>
              <p:nvPr/>
            </p:nvCxnSpPr>
            <p:spPr bwMode="auto">
              <a:xfrm>
                <a:off x="2282472" y="2864898"/>
                <a:ext cx="9270" cy="1422799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40" name="椭圆 39"/>
              <p:cNvSpPr/>
              <p:nvPr/>
            </p:nvSpPr>
            <p:spPr bwMode="auto">
              <a:xfrm>
                <a:off x="2245990" y="4292039"/>
                <a:ext cx="90000" cy="90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defTabSz="914400" fontAlgn="t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00" dirty="0">
                  <a:latin typeface="Segoe UI" panose="020B0502040204020203" pitchFamily="34" charset="0"/>
                  <a:ea typeface="宋体" panose="02010600030101010101" pitchFamily="2" charset="-122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30" name="椭圆 29"/>
            <p:cNvSpPr/>
            <p:nvPr/>
          </p:nvSpPr>
          <p:spPr bwMode="auto">
            <a:xfrm>
              <a:off x="2835564" y="3910802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endParaRPr>
            </a:p>
          </p:txBody>
        </p:sp>
        <p:sp>
          <p:nvSpPr>
            <p:cNvPr id="17" name="矩形 16"/>
            <p:cNvSpPr/>
            <p:nvPr/>
          </p:nvSpPr>
          <p:spPr bwMode="auto">
            <a:xfrm>
              <a:off x="3081020" y="1084886"/>
              <a:ext cx="540862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0</a:t>
              </a:r>
              <a:endParaRPr lang="zh-CN" alt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" name="椭圆 25"/>
            <p:cNvSpPr/>
            <p:nvPr/>
          </p:nvSpPr>
          <p:spPr bwMode="auto">
            <a:xfrm>
              <a:off x="3308111" y="2142907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endParaRPr>
            </a:p>
          </p:txBody>
        </p:sp>
        <p:cxnSp>
          <p:nvCxnSpPr>
            <p:cNvPr id="78" name="直接连接符 77"/>
            <p:cNvCxnSpPr/>
            <p:nvPr/>
          </p:nvCxnSpPr>
          <p:spPr bwMode="auto">
            <a:xfrm>
              <a:off x="5790374" y="1354886"/>
              <a:ext cx="14287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7" name="矩形 86"/>
            <p:cNvSpPr/>
            <p:nvPr/>
          </p:nvSpPr>
          <p:spPr>
            <a:xfrm>
              <a:off x="3480522" y="3491311"/>
              <a:ext cx="1695730" cy="6159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  <a:buFont typeface="Arial" panose="020B0604020202020204" pitchFamily="34" charset="0"/>
                <a:buNone/>
              </a:pPr>
              <a:r>
                <a:rPr lang="en-US" altLang="zh-CN" sz="14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Industry Attribute </a:t>
              </a:r>
            </a:p>
            <a:p>
              <a:pPr>
                <a:spcBef>
                  <a:spcPts val="600"/>
                </a:spcBef>
                <a:buFont typeface="Arial" panose="020B0604020202020204" pitchFamily="34" charset="0"/>
                <a:buNone/>
              </a:pPr>
              <a:r>
                <a:rPr lang="en-US" altLang="zh-CN" sz="14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Industry high-end variable frequency barrier</a:t>
              </a:r>
            </a:p>
          </p:txBody>
        </p:sp>
        <p:cxnSp>
          <p:nvCxnSpPr>
            <p:cNvPr id="94" name="肘形连接符 144"/>
            <p:cNvCxnSpPr>
              <a:stCxn id="18" idx="2"/>
            </p:cNvCxnSpPr>
            <p:nvPr/>
          </p:nvCxnSpPr>
          <p:spPr bwMode="auto">
            <a:xfrm rot="5400000">
              <a:off x="3050633" y="2504970"/>
              <a:ext cx="1926817" cy="153237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7" name="椭圆 96"/>
            <p:cNvSpPr/>
            <p:nvPr/>
          </p:nvSpPr>
          <p:spPr bwMode="auto">
            <a:xfrm>
              <a:off x="3896925" y="3476358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endParaRPr>
            </a:p>
          </p:txBody>
        </p:sp>
        <p:sp>
          <p:nvSpPr>
            <p:cNvPr id="98" name="矩形 97"/>
            <p:cNvSpPr/>
            <p:nvPr/>
          </p:nvSpPr>
          <p:spPr>
            <a:xfrm>
              <a:off x="4108608" y="2550581"/>
              <a:ext cx="1537299" cy="4532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  <a:buFont typeface="Arial" panose="020B0604020202020204" pitchFamily="34" charset="0"/>
                <a:buNone/>
              </a:pPr>
              <a:r>
                <a:rPr lang="en-US" altLang="zh-CN" sz="14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Product Generation</a:t>
              </a:r>
              <a:endParaRPr lang="en-US" altLang="zh-CN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  <a:p>
              <a:pPr>
                <a:spcBef>
                  <a:spcPts val="600"/>
                </a:spcBef>
                <a:buFont typeface="Arial" panose="020B0604020202020204" pitchFamily="34" charset="0"/>
                <a:buNone/>
              </a:pPr>
              <a:r>
                <a:rPr lang="en-US" altLang="zh-CN" sz="14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Second generation</a:t>
              </a:r>
            </a:p>
          </p:txBody>
        </p:sp>
        <p:cxnSp>
          <p:nvCxnSpPr>
            <p:cNvPr id="106" name="直接连接符 105"/>
            <p:cNvCxnSpPr>
              <a:stCxn id="17" idx="2"/>
            </p:cNvCxnSpPr>
            <p:nvPr/>
          </p:nvCxnSpPr>
          <p:spPr bwMode="auto">
            <a:xfrm flipH="1">
              <a:off x="3341862" y="1624886"/>
              <a:ext cx="9589" cy="51758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9" name="椭圆 118"/>
            <p:cNvSpPr/>
            <p:nvPr/>
          </p:nvSpPr>
          <p:spPr bwMode="auto">
            <a:xfrm>
              <a:off x="5881111" y="3784763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endParaRPr>
            </a:p>
          </p:txBody>
        </p:sp>
        <p:cxnSp>
          <p:nvCxnSpPr>
            <p:cNvPr id="123" name="肘形连接符 141"/>
            <p:cNvCxnSpPr>
              <a:stCxn id="47" idx="2"/>
            </p:cNvCxnSpPr>
            <p:nvPr/>
          </p:nvCxnSpPr>
          <p:spPr bwMode="auto">
            <a:xfrm rot="16200000" flipH="1">
              <a:off x="4599792" y="2465070"/>
              <a:ext cx="2161959" cy="468180"/>
            </a:xfrm>
            <a:prstGeom prst="bentConnector3">
              <a:avLst>
                <a:gd name="adj1" fmla="val 39446"/>
              </a:avLst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65" name="矩形 64"/>
          <p:cNvSpPr/>
          <p:nvPr/>
        </p:nvSpPr>
        <p:spPr bwMode="auto">
          <a:xfrm>
            <a:off x="9450782" y="1491926"/>
            <a:ext cx="1147135" cy="71504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M1515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67" name="肘形连接符 141"/>
          <p:cNvCxnSpPr/>
          <p:nvPr/>
        </p:nvCxnSpPr>
        <p:spPr bwMode="auto">
          <a:xfrm rot="16200000" flipH="1">
            <a:off x="10034819" y="2224026"/>
            <a:ext cx="814076" cy="797732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4" name="TextBox 72"/>
          <p:cNvSpPr>
            <a:spLocks noChangeArrowheads="1"/>
          </p:cNvSpPr>
          <p:nvPr/>
        </p:nvSpPr>
        <p:spPr bwMode="auto">
          <a:xfrm>
            <a:off x="10194347" y="3177618"/>
            <a:ext cx="2000541" cy="792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altLang="zh-CN" sz="1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Arm Length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altLang="zh-CN" sz="1400" dirty="0">
                <a:latin typeface="Segoe UI" panose="020B0502040204020203" pitchFamily="34" charset="0"/>
                <a:cs typeface="Segoe UI" panose="020B0502040204020203" pitchFamily="34" charset="0"/>
              </a:rPr>
              <a:t>Main arm 1.5 m + auxiliary arm 1.5 m</a:t>
            </a:r>
            <a:endParaRPr lang="zh-CN" altLang="en-US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75" name="肘形连接符 141"/>
          <p:cNvCxnSpPr/>
          <p:nvPr/>
        </p:nvCxnSpPr>
        <p:spPr bwMode="auto">
          <a:xfrm rot="16200000" flipH="1">
            <a:off x="3549501" y="3449508"/>
            <a:ext cx="3020514" cy="553202"/>
          </a:xfrm>
          <a:prstGeom prst="bentConnector3">
            <a:avLst>
              <a:gd name="adj1" fmla="val 20538"/>
            </a:avLst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8" name="椭圆 87"/>
          <p:cNvSpPr/>
          <p:nvPr/>
        </p:nvSpPr>
        <p:spPr bwMode="auto">
          <a:xfrm>
            <a:off x="10796468" y="3029930"/>
            <a:ext cx="88509" cy="89381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4400" fontAlgn="t">
              <a:spcBef>
                <a:spcPct val="0"/>
              </a:spcBef>
              <a:spcAft>
                <a:spcPct val="0"/>
              </a:spcAft>
            </a:pPr>
            <a:endParaRPr lang="zh-CN" altLang="en-US" sz="1000" dirty="0"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ITS-Indoor Guidance Screen (One-Layer)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2629796" y="1491928"/>
            <a:ext cx="9562204" cy="4279363"/>
            <a:chOff x="803372" y="1078181"/>
            <a:chExt cx="7292484" cy="3231744"/>
          </a:xfrm>
        </p:grpSpPr>
        <p:sp>
          <p:nvSpPr>
            <p:cNvPr id="109" name="Text Box 6"/>
            <p:cNvSpPr txBox="1">
              <a:spLocks noChangeArrowheads="1"/>
            </p:cNvSpPr>
            <p:nvPr/>
          </p:nvSpPr>
          <p:spPr bwMode="auto">
            <a:xfrm>
              <a:off x="5520532" y="3833625"/>
              <a:ext cx="2575324" cy="476300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91200" tIns="45600" rIns="91200" bIns="456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ts val="600"/>
                </a:spcBef>
                <a:buFont typeface="Arial" panose="020B0604020202020204" pitchFamily="34" charset="0"/>
                <a:buNone/>
              </a:pPr>
              <a:r>
                <a:rPr lang="en-US" altLang="zh-CN" sz="15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Direction/Floor</a:t>
              </a:r>
            </a:p>
            <a:p>
              <a:pPr>
                <a:spcBef>
                  <a:spcPts val="600"/>
                </a:spcBef>
                <a:buFont typeface="Arial" panose="020B0604020202020204" pitchFamily="34" charset="0"/>
                <a:buNone/>
              </a:pPr>
              <a:r>
                <a:rPr lang="en-US" altLang="zh-CN" sz="1400" dirty="0">
                  <a:latin typeface="Segoe UI" panose="020B0502040204020203" pitchFamily="34" charset="0"/>
                  <a:cs typeface="Segoe UI" panose="020B0502040204020203" pitchFamily="34" charset="0"/>
                </a:rPr>
                <a:t>One</a:t>
              </a:r>
              <a:r>
                <a:rPr lang="en-US" altLang="zh-CN" sz="15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zh-CN" sz="1400" dirty="0">
                  <a:latin typeface="Segoe UI" panose="020B0502040204020203" pitchFamily="34" charset="0"/>
                  <a:cs typeface="Segoe UI" panose="020B0502040204020203" pitchFamily="34" charset="0"/>
                </a:rPr>
                <a:t>way/one floor</a:t>
              </a:r>
            </a:p>
          </p:txBody>
        </p:sp>
        <p:sp>
          <p:nvSpPr>
            <p:cNvPr id="18" name="矩形 17"/>
            <p:cNvSpPr/>
            <p:nvPr/>
          </p:nvSpPr>
          <p:spPr bwMode="auto">
            <a:xfrm>
              <a:off x="3820230" y="1086585"/>
              <a:ext cx="540862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1</a:t>
              </a:r>
              <a:endParaRPr lang="zh-CN" alt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" name="矩形 18"/>
            <p:cNvSpPr/>
            <p:nvPr/>
          </p:nvSpPr>
          <p:spPr bwMode="auto">
            <a:xfrm>
              <a:off x="4493529" y="1080386"/>
              <a:ext cx="540862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03</a:t>
              </a:r>
              <a:endParaRPr lang="zh-CN" alt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37" name="直接连接符 36"/>
            <p:cNvCxnSpPr>
              <a:stCxn id="19" idx="2"/>
            </p:cNvCxnSpPr>
            <p:nvPr/>
          </p:nvCxnSpPr>
          <p:spPr bwMode="auto">
            <a:xfrm flipH="1">
              <a:off x="4755420" y="1620386"/>
              <a:ext cx="8539" cy="90370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8" name="椭圆 27"/>
            <p:cNvSpPr/>
            <p:nvPr/>
          </p:nvSpPr>
          <p:spPr bwMode="auto">
            <a:xfrm>
              <a:off x="4721670" y="2512761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endParaRPr>
            </a:p>
          </p:txBody>
        </p:sp>
        <p:sp>
          <p:nvSpPr>
            <p:cNvPr id="47" name="矩形 46"/>
            <p:cNvSpPr/>
            <p:nvPr/>
          </p:nvSpPr>
          <p:spPr bwMode="auto">
            <a:xfrm>
              <a:off x="5176251" y="1078181"/>
              <a:ext cx="540862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1</a:t>
              </a:r>
              <a:endParaRPr lang="zh-CN" alt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" name="TextBox 69"/>
            <p:cNvSpPr>
              <a:spLocks noChangeArrowheads="1"/>
            </p:cNvSpPr>
            <p:nvPr/>
          </p:nvSpPr>
          <p:spPr bwMode="auto">
            <a:xfrm>
              <a:off x="884381" y="2193188"/>
              <a:ext cx="905732" cy="375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1" rIns="68580" bIns="34291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9pPr>
            </a:lstStyle>
            <a:p>
              <a:pPr eaLnBrk="1" hangingPunct="1">
                <a:spcBef>
                  <a:spcPts val="600"/>
                </a:spcBef>
                <a:buFontTx/>
                <a:buNone/>
              </a:pPr>
              <a:r>
                <a:rPr lang="en-US" altLang="zh-CN" sz="1400" b="1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anose="020F0502020204030204" pitchFamily="34" charset="0"/>
                </a:rPr>
                <a:t>Brand</a:t>
              </a:r>
              <a:r>
                <a:rPr lang="en-US" altLang="zh-CN" sz="1400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anose="020F0502020204030204" pitchFamily="34" charset="0"/>
                </a:rPr>
                <a:t>: Dahua</a:t>
              </a:r>
              <a:endParaRPr lang="zh-CN" altLang="en-US" sz="1400" dirty="0"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endParaRPr>
            </a:p>
          </p:txBody>
        </p:sp>
        <p:sp>
          <p:nvSpPr>
            <p:cNvPr id="7" name="TextBox 72"/>
            <p:cNvSpPr>
              <a:spLocks noChangeArrowheads="1"/>
            </p:cNvSpPr>
            <p:nvPr/>
          </p:nvSpPr>
          <p:spPr bwMode="auto">
            <a:xfrm>
              <a:off x="2787437" y="2239667"/>
              <a:ext cx="1626967" cy="4358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1" rIns="68580" bIns="34291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9pPr>
            </a:lstStyle>
            <a:p>
              <a:pPr>
                <a:spcBef>
                  <a:spcPts val="600"/>
                </a:spcBef>
                <a:buFont typeface="Arial" panose="020B0604020202020204" pitchFamily="34" charset="0"/>
                <a:buNone/>
              </a:pPr>
              <a:r>
                <a:rPr lang="en-US" altLang="zh-CN" sz="14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Subcategory</a:t>
              </a:r>
            </a:p>
            <a:p>
              <a:pPr>
                <a:spcBef>
                  <a:spcPts val="600"/>
                </a:spcBef>
                <a:buFont typeface="Arial" panose="020B0604020202020204" pitchFamily="34" charset="0"/>
                <a:buNone/>
              </a:pPr>
              <a:r>
                <a:rPr lang="en-US" altLang="zh-CN" sz="1400" dirty="0">
                  <a:latin typeface="Segoe UI" panose="020B0502040204020203" pitchFamily="34" charset="0"/>
                  <a:cs typeface="Segoe UI" panose="020B0502040204020203" pitchFamily="34" charset="0"/>
                </a:rPr>
                <a:t>Guidance</a:t>
              </a:r>
              <a:r>
                <a:rPr lang="en-US" altLang="zh-CN" sz="14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zh-CN" sz="1400" dirty="0">
                  <a:latin typeface="Segoe UI" panose="020B0502040204020203" pitchFamily="34" charset="0"/>
                  <a:cs typeface="Segoe UI" panose="020B0502040204020203" pitchFamily="34" charset="0"/>
                </a:rPr>
                <a:t>screen</a:t>
              </a:r>
              <a:endParaRPr lang="zh-CN" altLang="en-US" sz="14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" name="TextBox 69"/>
            <p:cNvSpPr>
              <a:spLocks noChangeArrowheads="1"/>
            </p:cNvSpPr>
            <p:nvPr/>
          </p:nvSpPr>
          <p:spPr bwMode="auto">
            <a:xfrm>
              <a:off x="1508301" y="2193188"/>
              <a:ext cx="1010849" cy="761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1" rIns="68580" bIns="34291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9pPr>
            </a:lstStyle>
            <a:p>
              <a:pPr>
                <a:spcBef>
                  <a:spcPts val="600"/>
                </a:spcBef>
                <a:buFont typeface="Arial" panose="020B0604020202020204" pitchFamily="34" charset="0"/>
                <a:buNone/>
              </a:pPr>
              <a:r>
                <a:rPr lang="en-US" altLang="zh-CN" sz="14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Product Type</a:t>
              </a:r>
            </a:p>
            <a:p>
              <a:pPr>
                <a:spcBef>
                  <a:spcPts val="600"/>
                </a:spcBef>
                <a:buFont typeface="Arial" panose="020B0604020202020204" pitchFamily="34" charset="0"/>
                <a:buNone/>
              </a:pPr>
              <a:r>
                <a:rPr lang="en-US" altLang="zh-CN" sz="14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Intelligent Parking Management</a:t>
              </a:r>
            </a:p>
          </p:txBody>
        </p:sp>
        <p:sp>
          <p:nvSpPr>
            <p:cNvPr id="11" name="TextBox 69"/>
            <p:cNvSpPr>
              <a:spLocks noChangeArrowheads="1"/>
            </p:cNvSpPr>
            <p:nvPr/>
          </p:nvSpPr>
          <p:spPr bwMode="auto">
            <a:xfrm>
              <a:off x="1220534" y="3108049"/>
              <a:ext cx="2100000" cy="4358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1" rIns="68580" bIns="34291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9pPr>
            </a:lstStyle>
            <a:p>
              <a:pPr>
                <a:spcBef>
                  <a:spcPts val="600"/>
                </a:spcBef>
                <a:buFont typeface="Arial" panose="020B0604020202020204" pitchFamily="34" charset="0"/>
                <a:buNone/>
              </a:pPr>
              <a:r>
                <a:rPr lang="en-US" altLang="zh-CN" sz="14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Category </a:t>
              </a:r>
            </a:p>
            <a:p>
              <a:pPr>
                <a:spcBef>
                  <a:spcPts val="600"/>
                </a:spcBef>
                <a:buFont typeface="Arial" panose="020B0604020202020204" pitchFamily="34" charset="0"/>
                <a:buNone/>
              </a:pPr>
              <a:r>
                <a:rPr lang="en-US" altLang="zh-CN" sz="1400" dirty="0">
                  <a:latin typeface="Segoe UI" panose="020B0502040204020203" pitchFamily="34" charset="0"/>
                  <a:cs typeface="Segoe UI" panose="020B0502040204020203" pitchFamily="34" charset="0"/>
                </a:rPr>
                <a:t>Guidance</a:t>
              </a:r>
              <a:r>
                <a:rPr lang="en-US" altLang="zh-CN" sz="14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zh-CN" sz="1400" dirty="0">
                  <a:latin typeface="Segoe UI" panose="020B0502040204020203" pitchFamily="34" charset="0"/>
                  <a:cs typeface="Segoe UI" panose="020B0502040204020203" pitchFamily="34" charset="0"/>
                </a:rPr>
                <a:t>management</a:t>
              </a:r>
              <a:r>
                <a:rPr lang="en-US" altLang="zh-CN" sz="14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zh-CN" sz="1400" dirty="0">
                  <a:latin typeface="Segoe UI" panose="020B0502040204020203" pitchFamily="34" charset="0"/>
                  <a:cs typeface="Segoe UI" panose="020B0502040204020203" pitchFamily="34" charset="0"/>
                </a:rPr>
                <a:t>device</a:t>
              </a:r>
            </a:p>
          </p:txBody>
        </p:sp>
        <p:sp>
          <p:nvSpPr>
            <p:cNvPr id="14" name="矩形 13"/>
            <p:cNvSpPr/>
            <p:nvPr/>
          </p:nvSpPr>
          <p:spPr bwMode="auto">
            <a:xfrm>
              <a:off x="2270534" y="1086585"/>
              <a:ext cx="540000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PG</a:t>
              </a:r>
              <a:endParaRPr lang="zh-CN" alt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 bwMode="auto">
            <a:xfrm>
              <a:off x="803372" y="1086585"/>
              <a:ext cx="540000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DHI</a:t>
              </a:r>
              <a:endParaRPr lang="zh-CN" altLang="en-US" sz="2200" dirty="0"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endParaRPr>
            </a:p>
          </p:txBody>
        </p:sp>
        <p:cxnSp>
          <p:nvCxnSpPr>
            <p:cNvPr id="21" name="直接连接符 20"/>
            <p:cNvCxnSpPr/>
            <p:nvPr/>
          </p:nvCxnSpPr>
          <p:spPr bwMode="auto">
            <a:xfrm flipV="1">
              <a:off x="1373999" y="1356586"/>
              <a:ext cx="167028" cy="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23" name="组合 22"/>
            <p:cNvGrpSpPr/>
            <p:nvPr/>
          </p:nvGrpSpPr>
          <p:grpSpPr>
            <a:xfrm>
              <a:off x="1046399" y="1632061"/>
              <a:ext cx="67500" cy="544155"/>
              <a:chOff x="2686859" y="2864898"/>
              <a:chExt cx="90000" cy="725540"/>
            </a:xfrm>
          </p:grpSpPr>
          <p:cxnSp>
            <p:nvCxnSpPr>
              <p:cNvPr id="41" name="直接连接符 40"/>
              <p:cNvCxnSpPr/>
              <p:nvPr/>
            </p:nvCxnSpPr>
            <p:spPr bwMode="auto">
              <a:xfrm>
                <a:off x="2731859" y="2864898"/>
                <a:ext cx="0" cy="64284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42" name="椭圆 41"/>
              <p:cNvSpPr/>
              <p:nvPr/>
            </p:nvSpPr>
            <p:spPr bwMode="auto">
              <a:xfrm>
                <a:off x="2686859" y="3500438"/>
                <a:ext cx="90000" cy="90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defTabSz="914400" fontAlgn="t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00" dirty="0">
                  <a:latin typeface="Segoe UI" panose="020B0502040204020203" pitchFamily="34" charset="0"/>
                  <a:ea typeface="宋体" panose="02010600030101010101" pitchFamily="2" charset="-122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13" name="矩形 12"/>
            <p:cNvSpPr/>
            <p:nvPr/>
          </p:nvSpPr>
          <p:spPr bwMode="auto">
            <a:xfrm>
              <a:off x="1586459" y="1086585"/>
              <a:ext cx="540000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IPM</a:t>
              </a:r>
              <a:endParaRPr lang="zh-CN" alt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1804932" y="1626586"/>
              <a:ext cx="67500" cy="549630"/>
              <a:chOff x="2344534" y="2857598"/>
              <a:chExt cx="90000" cy="732840"/>
            </a:xfrm>
          </p:grpSpPr>
          <p:cxnSp>
            <p:nvCxnSpPr>
              <p:cNvPr id="39" name="直接连接符 38"/>
              <p:cNvCxnSpPr/>
              <p:nvPr/>
            </p:nvCxnSpPr>
            <p:spPr bwMode="auto">
              <a:xfrm>
                <a:off x="2398530" y="2857598"/>
                <a:ext cx="0" cy="64284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40" name="椭圆 39"/>
              <p:cNvSpPr/>
              <p:nvPr/>
            </p:nvSpPr>
            <p:spPr bwMode="auto">
              <a:xfrm>
                <a:off x="2344534" y="3500438"/>
                <a:ext cx="90000" cy="90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defTabSz="914400" fontAlgn="t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00" dirty="0">
                  <a:latin typeface="Segoe UI" panose="020B0502040204020203" pitchFamily="34" charset="0"/>
                  <a:ea typeface="宋体" panose="02010600030101010101" pitchFamily="2" charset="-122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30" name="椭圆 29"/>
            <p:cNvSpPr/>
            <p:nvPr/>
          </p:nvSpPr>
          <p:spPr bwMode="auto">
            <a:xfrm>
              <a:off x="1914265" y="3167797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endParaRPr>
            </a:p>
          </p:txBody>
        </p:sp>
        <p:cxnSp>
          <p:nvCxnSpPr>
            <p:cNvPr id="31" name="肘形连接符 141"/>
            <p:cNvCxnSpPr/>
            <p:nvPr/>
          </p:nvCxnSpPr>
          <p:spPr bwMode="auto">
            <a:xfrm rot="5400000">
              <a:off x="1493994" y="2110901"/>
              <a:ext cx="1574962" cy="606329"/>
            </a:xfrm>
            <a:prstGeom prst="bentConnector3">
              <a:avLst>
                <a:gd name="adj1" fmla="val 100490"/>
              </a:avLst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" name="矩形 16"/>
            <p:cNvSpPr/>
            <p:nvPr/>
          </p:nvSpPr>
          <p:spPr bwMode="auto">
            <a:xfrm>
              <a:off x="2919871" y="1086585"/>
              <a:ext cx="540862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4400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I</a:t>
              </a:r>
              <a:endParaRPr lang="zh-CN" alt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" name="椭圆 25"/>
            <p:cNvSpPr/>
            <p:nvPr/>
          </p:nvSpPr>
          <p:spPr bwMode="auto">
            <a:xfrm>
              <a:off x="3158856" y="2173516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endParaRPr>
            </a:p>
          </p:txBody>
        </p:sp>
        <p:cxnSp>
          <p:nvCxnSpPr>
            <p:cNvPr id="78" name="直接连接符 77"/>
            <p:cNvCxnSpPr/>
            <p:nvPr/>
          </p:nvCxnSpPr>
          <p:spPr bwMode="auto">
            <a:xfrm>
              <a:off x="3564330" y="1356586"/>
              <a:ext cx="14287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7" name="矩形 86"/>
            <p:cNvSpPr/>
            <p:nvPr/>
          </p:nvSpPr>
          <p:spPr>
            <a:xfrm>
              <a:off x="3600921" y="3679332"/>
              <a:ext cx="1919611" cy="4532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  <a:buFont typeface="Arial" panose="020B0604020202020204" pitchFamily="34" charset="0"/>
                <a:buNone/>
              </a:pPr>
              <a:r>
                <a:rPr lang="en-US" altLang="zh-CN" sz="14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Screen Attribute </a:t>
              </a:r>
            </a:p>
            <a:p>
              <a:pPr>
                <a:spcBef>
                  <a:spcPts val="600"/>
                </a:spcBef>
                <a:buFont typeface="Arial" panose="020B0604020202020204" pitchFamily="34" charset="0"/>
                <a:buNone/>
              </a:pPr>
              <a:r>
                <a:rPr lang="en-US" altLang="zh-CN" sz="14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Indoor guidance</a:t>
              </a:r>
            </a:p>
          </p:txBody>
        </p:sp>
        <p:cxnSp>
          <p:nvCxnSpPr>
            <p:cNvPr id="94" name="肘形连接符 144"/>
            <p:cNvCxnSpPr>
              <a:stCxn id="18" idx="2"/>
            </p:cNvCxnSpPr>
            <p:nvPr/>
          </p:nvCxnSpPr>
          <p:spPr bwMode="auto">
            <a:xfrm rot="5400000">
              <a:off x="3050634" y="2513375"/>
              <a:ext cx="1926817" cy="153237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7" name="椭圆 96"/>
            <p:cNvSpPr/>
            <p:nvPr/>
          </p:nvSpPr>
          <p:spPr bwMode="auto">
            <a:xfrm>
              <a:off x="3896925" y="3476358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endParaRPr>
            </a:p>
          </p:txBody>
        </p:sp>
        <p:sp>
          <p:nvSpPr>
            <p:cNvPr id="98" name="矩形 97"/>
            <p:cNvSpPr/>
            <p:nvPr/>
          </p:nvSpPr>
          <p:spPr>
            <a:xfrm>
              <a:off x="4108608" y="2550581"/>
              <a:ext cx="1537299" cy="4532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  <a:buFont typeface="Arial" panose="020B0604020202020204" pitchFamily="34" charset="0"/>
                <a:buNone/>
              </a:pPr>
              <a:r>
                <a:rPr lang="en-US" altLang="zh-CN" sz="14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Product Generation</a:t>
              </a:r>
              <a:endParaRPr lang="en-US" altLang="zh-CN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  <a:p>
              <a:pPr>
                <a:spcBef>
                  <a:spcPts val="600"/>
                </a:spcBef>
                <a:buFont typeface="Arial" panose="020B0604020202020204" pitchFamily="34" charset="0"/>
                <a:buNone/>
              </a:pPr>
              <a:r>
                <a:rPr lang="en-US" altLang="zh-CN" sz="14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First generation</a:t>
              </a:r>
            </a:p>
          </p:txBody>
        </p:sp>
        <p:cxnSp>
          <p:nvCxnSpPr>
            <p:cNvPr id="106" name="直接连接符 105"/>
            <p:cNvCxnSpPr>
              <a:stCxn id="17" idx="2"/>
              <a:endCxn id="26" idx="0"/>
            </p:cNvCxnSpPr>
            <p:nvPr/>
          </p:nvCxnSpPr>
          <p:spPr bwMode="auto">
            <a:xfrm>
              <a:off x="3190302" y="1626585"/>
              <a:ext cx="2304" cy="54693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9" name="椭圆 118"/>
            <p:cNvSpPr/>
            <p:nvPr/>
          </p:nvSpPr>
          <p:spPr bwMode="auto">
            <a:xfrm>
              <a:off x="5899502" y="3751269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40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endParaRPr>
            </a:p>
          </p:txBody>
        </p:sp>
        <p:cxnSp>
          <p:nvCxnSpPr>
            <p:cNvPr id="123" name="肘形连接符 141"/>
            <p:cNvCxnSpPr>
              <a:stCxn id="47" idx="2"/>
            </p:cNvCxnSpPr>
            <p:nvPr/>
          </p:nvCxnSpPr>
          <p:spPr bwMode="auto">
            <a:xfrm rot="16200000" flipH="1">
              <a:off x="4599792" y="2465070"/>
              <a:ext cx="2161959" cy="468180"/>
            </a:xfrm>
            <a:prstGeom prst="bentConnector3">
              <a:avLst>
                <a:gd name="adj1" fmla="val 39446"/>
              </a:avLst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 txBox="1"/>
          <p:nvPr/>
        </p:nvSpPr>
        <p:spPr>
          <a:xfrm>
            <a:off x="20623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Network Camera(Wireless Series-IT Channel)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 bwMode="auto">
          <a:xfrm>
            <a:off x="4902277" y="1323838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000" noProof="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NA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矩形 4"/>
          <p:cNvSpPr/>
          <p:nvPr/>
        </p:nvSpPr>
        <p:spPr bwMode="auto">
          <a:xfrm>
            <a:off x="5704106" y="1323837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0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6855556" y="1323838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0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NA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8750212" y="1323838"/>
            <a:ext cx="860878" cy="71098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0280B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7690899" y="1323838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000" noProof="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NA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2487598" y="1323837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350025" y="1323838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3288488" y="1323837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0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2" name="直接连接符 11"/>
          <p:cNvCxnSpPr/>
          <p:nvPr/>
        </p:nvCxnSpPr>
        <p:spPr bwMode="auto">
          <a:xfrm flipV="1">
            <a:off x="1114430" y="1684700"/>
            <a:ext cx="222704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矩形 12"/>
          <p:cNvSpPr/>
          <p:nvPr/>
        </p:nvSpPr>
        <p:spPr bwMode="auto">
          <a:xfrm>
            <a:off x="1370532" y="1323838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IPC</a:t>
            </a:r>
            <a:endParaRPr lang="zh-CN" altLang="en-US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矩形 13"/>
          <p:cNvSpPr/>
          <p:nvPr/>
        </p:nvSpPr>
        <p:spPr bwMode="auto">
          <a:xfrm>
            <a:off x="4095852" y="1323837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0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5" name="直接连接符 14"/>
          <p:cNvCxnSpPr/>
          <p:nvPr/>
        </p:nvCxnSpPr>
        <p:spPr bwMode="auto">
          <a:xfrm flipV="1">
            <a:off x="8475925" y="1684700"/>
            <a:ext cx="222704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矩形 16"/>
          <p:cNvSpPr/>
          <p:nvPr/>
        </p:nvSpPr>
        <p:spPr bwMode="auto">
          <a:xfrm>
            <a:off x="9978001" y="1323838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0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NA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8" name="直接连接符 17"/>
          <p:cNvCxnSpPr/>
          <p:nvPr/>
        </p:nvCxnSpPr>
        <p:spPr bwMode="auto">
          <a:xfrm flipV="1">
            <a:off x="9661570" y="1678020"/>
            <a:ext cx="222704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直接连接符 20"/>
          <p:cNvCxnSpPr/>
          <p:nvPr/>
        </p:nvCxnSpPr>
        <p:spPr bwMode="auto">
          <a:xfrm flipV="1">
            <a:off x="2131771" y="1684700"/>
            <a:ext cx="222704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直接连接符 21"/>
          <p:cNvCxnSpPr/>
          <p:nvPr/>
        </p:nvCxnSpPr>
        <p:spPr bwMode="auto">
          <a:xfrm flipV="1">
            <a:off x="6546427" y="1684700"/>
            <a:ext cx="222704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直接连接符 38"/>
          <p:cNvCxnSpPr/>
          <p:nvPr/>
        </p:nvCxnSpPr>
        <p:spPr bwMode="auto">
          <a:xfrm flipH="1">
            <a:off x="686576" y="2043010"/>
            <a:ext cx="3022" cy="30599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0" name="椭圆 39"/>
          <p:cNvSpPr/>
          <p:nvPr/>
        </p:nvSpPr>
        <p:spPr bwMode="auto">
          <a:xfrm>
            <a:off x="631637" y="2279430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41" name="TextBox 69"/>
          <p:cNvSpPr>
            <a:spLocks noChangeArrowheads="1"/>
          </p:cNvSpPr>
          <p:nvPr/>
        </p:nvSpPr>
        <p:spPr bwMode="auto">
          <a:xfrm>
            <a:off x="83566" y="2362865"/>
            <a:ext cx="1252917" cy="284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Brand</a:t>
            </a:r>
            <a:r>
              <a:rPr kumimoji="0" lang="en-US" altLang="zh-CN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:Dahua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  <a:sym typeface="文泉驿微米黑" charset="-122"/>
            </a:endParaRPr>
          </a:p>
        </p:txBody>
      </p:sp>
      <p:sp>
        <p:nvSpPr>
          <p:cNvPr id="42" name="TextBox 22"/>
          <p:cNvSpPr txBox="1">
            <a:spLocks noChangeArrowheads="1"/>
          </p:cNvSpPr>
          <p:nvPr/>
        </p:nvSpPr>
        <p:spPr bwMode="auto">
          <a:xfrm>
            <a:off x="1446423" y="2419147"/>
            <a:ext cx="1370696" cy="3077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9pPr>
          </a:lstStyle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IPC: Network </a:t>
            </a:r>
          </a:p>
        </p:txBody>
      </p:sp>
      <p:sp>
        <p:nvSpPr>
          <p:cNvPr id="43" name="椭圆 42"/>
          <p:cNvSpPr/>
          <p:nvPr/>
        </p:nvSpPr>
        <p:spPr bwMode="auto">
          <a:xfrm>
            <a:off x="1977208" y="2340381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cxnSp>
        <p:nvCxnSpPr>
          <p:cNvPr id="44" name="肘形连接符 144"/>
          <p:cNvCxnSpPr>
            <a:stCxn id="13" idx="2"/>
            <a:endCxn id="43" idx="2"/>
          </p:cNvCxnSpPr>
          <p:nvPr/>
        </p:nvCxnSpPr>
        <p:spPr bwMode="auto">
          <a:xfrm rot="16200000" flipH="1">
            <a:off x="1683099" y="2091271"/>
            <a:ext cx="341543" cy="246676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肘形连接符 144"/>
          <p:cNvCxnSpPr/>
          <p:nvPr/>
        </p:nvCxnSpPr>
        <p:spPr bwMode="auto">
          <a:xfrm rot="5400000">
            <a:off x="1982412" y="2230468"/>
            <a:ext cx="1094004" cy="726590"/>
          </a:xfrm>
          <a:prstGeom prst="bentConnector3">
            <a:avLst>
              <a:gd name="adj1" fmla="val 99968"/>
            </a:avLst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4" name="文本框 53"/>
          <p:cNvSpPr txBox="1"/>
          <p:nvPr/>
        </p:nvSpPr>
        <p:spPr>
          <a:xfrm>
            <a:off x="509559" y="3063545"/>
            <a:ext cx="2187066" cy="2110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Camera Type</a:t>
            </a:r>
          </a:p>
          <a:p>
            <a:pPr defTabSz="1219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065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C: Cube Camera</a:t>
            </a:r>
          </a:p>
          <a:p>
            <a:pPr defTabSz="1219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065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H: Indoor PT Camera</a:t>
            </a:r>
          </a:p>
          <a:p>
            <a:pPr defTabSz="1219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065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P: Outdoor PT Camera</a:t>
            </a:r>
          </a:p>
          <a:p>
            <a:pPr defTabSz="1219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065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T: Turret Camera</a:t>
            </a:r>
          </a:p>
          <a:p>
            <a:pPr defTabSz="1219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065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F: Bullet Camera</a:t>
            </a:r>
          </a:p>
          <a:p>
            <a:pPr defTabSz="1219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065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D: Dome Camera</a:t>
            </a:r>
          </a:p>
          <a:p>
            <a:pPr defTabSz="1219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065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L: Floodlight Camera</a:t>
            </a:r>
          </a:p>
          <a:p>
            <a:pPr defTabSz="1219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065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B: Battery Camera</a:t>
            </a:r>
          </a:p>
          <a:p>
            <a:pPr defTabSz="1219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065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BF: Battery  Bullet Camera</a:t>
            </a:r>
          </a:p>
          <a:p>
            <a:pPr defTabSz="1219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065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BH: Battery Indoor PT Camera</a:t>
            </a:r>
          </a:p>
          <a:p>
            <a:pPr defTabSz="1219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065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BP: Battery Outdoor PT Camera</a:t>
            </a:r>
          </a:p>
        </p:txBody>
      </p:sp>
      <p:sp>
        <p:nvSpPr>
          <p:cNvPr id="55" name="椭圆 54"/>
          <p:cNvSpPr/>
          <p:nvPr/>
        </p:nvSpPr>
        <p:spPr bwMode="auto">
          <a:xfrm>
            <a:off x="2129608" y="3089132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cxnSp>
        <p:nvCxnSpPr>
          <p:cNvPr id="56" name="直接连接符 55"/>
          <p:cNvCxnSpPr>
            <a:endCxn id="66" idx="0"/>
          </p:cNvCxnSpPr>
          <p:nvPr/>
        </p:nvCxnSpPr>
        <p:spPr bwMode="auto">
          <a:xfrm>
            <a:off x="4475800" y="2060574"/>
            <a:ext cx="0" cy="202472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7" name="椭圆 56"/>
          <p:cNvSpPr/>
          <p:nvPr/>
        </p:nvSpPr>
        <p:spPr bwMode="auto">
          <a:xfrm>
            <a:off x="4430800" y="4014551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2569214" y="3613032"/>
            <a:ext cx="1286058" cy="1127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Resolution</a:t>
            </a:r>
          </a:p>
          <a:p>
            <a:pPr defTabSz="1219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n-NO" altLang="zh-CN" sz="1065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5: 5 Mega</a:t>
            </a:r>
          </a:p>
          <a:p>
            <a:pPr defTabSz="1219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n-NO" altLang="zh-CN" sz="1065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4: 4 Mega</a:t>
            </a:r>
          </a:p>
          <a:p>
            <a:pPr defTabSz="1219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n-NO" altLang="zh-CN" sz="1065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3: 3 Mega</a:t>
            </a:r>
          </a:p>
          <a:p>
            <a:pPr defTabSz="1219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n-NO" altLang="zh-CN" sz="1065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2: 2 Mega</a:t>
            </a:r>
          </a:p>
          <a:p>
            <a:pPr defTabSz="12192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065" dirty="0">
              <a:solidFill>
                <a:srgbClr val="FF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61" name="肘形连接符 144"/>
          <p:cNvCxnSpPr>
            <a:stCxn id="11" idx="2"/>
            <a:endCxn id="60" idx="0"/>
          </p:cNvCxnSpPr>
          <p:nvPr/>
        </p:nvCxnSpPr>
        <p:spPr bwMode="auto">
          <a:xfrm rot="5400000">
            <a:off x="2645769" y="2610312"/>
            <a:ext cx="1569195" cy="436245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5" name="椭圆 64"/>
          <p:cNvSpPr/>
          <p:nvPr/>
        </p:nvSpPr>
        <p:spPr bwMode="auto">
          <a:xfrm>
            <a:off x="3171842" y="3550726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3832771" y="4085299"/>
            <a:ext cx="1286058" cy="1127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Appearance</a:t>
            </a:r>
          </a:p>
          <a:p>
            <a:pPr defTabSz="1219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n-NO" altLang="zh-CN" sz="1065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A: </a:t>
            </a:r>
            <a:r>
              <a:rPr lang="en-US" altLang="zh-CN" sz="1065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A Appearance</a:t>
            </a:r>
          </a:p>
          <a:p>
            <a:pPr defTabSz="1219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065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B:  B Appearance</a:t>
            </a:r>
          </a:p>
          <a:p>
            <a:pPr defTabSz="1219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065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C: C Appearance</a:t>
            </a:r>
          </a:p>
          <a:p>
            <a:pPr defTabSz="1219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065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……</a:t>
            </a:r>
            <a:endParaRPr lang="nn-NO" altLang="zh-CN" sz="1065" dirty="0">
              <a:solidFill>
                <a:srgbClr val="FF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defTabSz="12192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065" dirty="0">
              <a:solidFill>
                <a:srgbClr val="FF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69" name="肘形连接符 144"/>
          <p:cNvCxnSpPr>
            <a:stCxn id="4" idx="2"/>
            <a:endCxn id="72" idx="0"/>
          </p:cNvCxnSpPr>
          <p:nvPr/>
        </p:nvCxnSpPr>
        <p:spPr bwMode="auto">
          <a:xfrm rot="16200000" flipH="1">
            <a:off x="3802565" y="3503549"/>
            <a:ext cx="3121177" cy="201753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2" name="文本框 71"/>
          <p:cNvSpPr txBox="1"/>
          <p:nvPr/>
        </p:nvSpPr>
        <p:spPr>
          <a:xfrm>
            <a:off x="4767265" y="5165015"/>
            <a:ext cx="1393530" cy="584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065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C: Cost down</a:t>
            </a:r>
          </a:p>
          <a:p>
            <a:pPr defTabSz="1219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065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E: Enhancement</a:t>
            </a:r>
          </a:p>
          <a:p>
            <a:pPr defTabSz="1219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065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S: Supreme</a:t>
            </a:r>
            <a:endParaRPr lang="zh-CN" altLang="en-US" sz="1065" dirty="0">
              <a:solidFill>
                <a:srgbClr val="FF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4" name="椭圆 73"/>
          <p:cNvSpPr/>
          <p:nvPr/>
        </p:nvSpPr>
        <p:spPr bwMode="auto">
          <a:xfrm>
            <a:off x="5407028" y="5117777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cxnSp>
        <p:nvCxnSpPr>
          <p:cNvPr id="78" name="直接连接符 77"/>
          <p:cNvCxnSpPr/>
          <p:nvPr/>
        </p:nvCxnSpPr>
        <p:spPr bwMode="auto">
          <a:xfrm>
            <a:off x="6064106" y="2034826"/>
            <a:ext cx="0" cy="103811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0" name="椭圆 79"/>
          <p:cNvSpPr/>
          <p:nvPr/>
        </p:nvSpPr>
        <p:spPr bwMode="auto">
          <a:xfrm>
            <a:off x="6024373" y="3023951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81" name="文本框 80"/>
          <p:cNvSpPr txBox="1"/>
          <p:nvPr/>
        </p:nvSpPr>
        <p:spPr>
          <a:xfrm>
            <a:off x="5497028" y="3119827"/>
            <a:ext cx="1511450" cy="4716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Identification:</a:t>
            </a:r>
          </a:p>
          <a:p>
            <a:pPr defTabSz="1219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065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P: Overseas</a:t>
            </a:r>
          </a:p>
        </p:txBody>
      </p:sp>
      <p:cxnSp>
        <p:nvCxnSpPr>
          <p:cNvPr id="82" name="直接连接符 81"/>
          <p:cNvCxnSpPr>
            <a:stCxn id="6" idx="2"/>
            <a:endCxn id="84" idx="0"/>
          </p:cNvCxnSpPr>
          <p:nvPr/>
        </p:nvCxnSpPr>
        <p:spPr bwMode="auto">
          <a:xfrm>
            <a:off x="7215556" y="2043838"/>
            <a:ext cx="126" cy="181830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4" name="椭圆 83"/>
          <p:cNvSpPr/>
          <p:nvPr/>
        </p:nvSpPr>
        <p:spPr bwMode="auto">
          <a:xfrm>
            <a:off x="7170682" y="3862146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85" name="文本框 84"/>
          <p:cNvSpPr txBox="1"/>
          <p:nvPr/>
        </p:nvSpPr>
        <p:spPr>
          <a:xfrm>
            <a:off x="5855107" y="3862146"/>
            <a:ext cx="2652098" cy="963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Lens Type:</a:t>
            </a:r>
          </a:p>
          <a:p>
            <a:pPr defTabSz="1219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065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NA: Default</a:t>
            </a:r>
          </a:p>
          <a:p>
            <a:pPr defTabSz="1219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065" dirty="0" err="1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Zx</a:t>
            </a:r>
            <a:r>
              <a:rPr lang="en-US" altLang="zh-CN" sz="1065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 x times Electric Zoom</a:t>
            </a:r>
          </a:p>
          <a:p>
            <a:pPr defTabSz="1219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065" dirty="0" err="1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xZx</a:t>
            </a:r>
            <a:r>
              <a:rPr lang="en-US" altLang="zh-CN" sz="1065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 x Resolution * x times Electric Zoom</a:t>
            </a:r>
          </a:p>
          <a:p>
            <a:pPr defTabSz="1219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065" dirty="0" err="1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xF</a:t>
            </a:r>
            <a:r>
              <a:rPr lang="en-US" altLang="zh-CN" sz="1065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 x Resolution Fixed Focus</a:t>
            </a:r>
            <a:endParaRPr lang="zh-CN" altLang="en-US" sz="1065" dirty="0">
              <a:solidFill>
                <a:srgbClr val="FF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90" name="肘形连接符 144"/>
          <p:cNvCxnSpPr>
            <a:stCxn id="8" idx="2"/>
            <a:endCxn id="96" idx="0"/>
          </p:cNvCxnSpPr>
          <p:nvPr/>
        </p:nvCxnSpPr>
        <p:spPr bwMode="auto">
          <a:xfrm rot="16200000" flipH="1">
            <a:off x="7032459" y="3062277"/>
            <a:ext cx="2587894" cy="551015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4" name="文本框 93"/>
          <p:cNvSpPr txBox="1"/>
          <p:nvPr/>
        </p:nvSpPr>
        <p:spPr>
          <a:xfrm>
            <a:off x="7575556" y="4726484"/>
            <a:ext cx="1862076" cy="1455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Common Function:</a:t>
            </a:r>
          </a:p>
          <a:p>
            <a:pPr defTabSz="1219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065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NA: Wi-Fi</a:t>
            </a:r>
          </a:p>
          <a:p>
            <a:pPr defTabSz="1219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065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LED: warm light</a:t>
            </a:r>
          </a:p>
          <a:p>
            <a:pPr defTabSz="1219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065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IL: Smart Dual Light</a:t>
            </a:r>
          </a:p>
          <a:p>
            <a:pPr defTabSz="1219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065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4G: Support 4G</a:t>
            </a:r>
          </a:p>
          <a:p>
            <a:pPr defTabSz="1219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065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5G: Support 5G</a:t>
            </a:r>
          </a:p>
          <a:p>
            <a:pPr defTabSz="1219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065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P: </a:t>
            </a:r>
            <a:r>
              <a:rPr lang="en-US" altLang="zh-CN" sz="1065" dirty="0" err="1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PoE</a:t>
            </a:r>
            <a:r>
              <a:rPr lang="en-US" altLang="zh-CN" sz="1065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defTabSz="1219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065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PV: Perimeter Vigilance</a:t>
            </a:r>
          </a:p>
        </p:txBody>
      </p:sp>
      <p:sp>
        <p:nvSpPr>
          <p:cNvPr id="96" name="椭圆 95"/>
          <p:cNvSpPr/>
          <p:nvPr/>
        </p:nvSpPr>
        <p:spPr bwMode="auto">
          <a:xfrm>
            <a:off x="8556914" y="4631732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cxnSp>
        <p:nvCxnSpPr>
          <p:cNvPr id="103" name="直接连接符 102"/>
          <p:cNvCxnSpPr>
            <a:stCxn id="7" idx="2"/>
            <a:endCxn id="107" idx="0"/>
          </p:cNvCxnSpPr>
          <p:nvPr/>
        </p:nvCxnSpPr>
        <p:spPr bwMode="auto">
          <a:xfrm>
            <a:off x="9180651" y="2034826"/>
            <a:ext cx="136592" cy="69209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7" name="文本框 106"/>
          <p:cNvSpPr txBox="1"/>
          <p:nvPr/>
        </p:nvSpPr>
        <p:spPr>
          <a:xfrm>
            <a:off x="8750212" y="2726924"/>
            <a:ext cx="1134062" cy="1127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Lens:</a:t>
            </a:r>
          </a:p>
          <a:p>
            <a:pPr defTabSz="1219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065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0210B: 2.1mm</a:t>
            </a:r>
          </a:p>
          <a:p>
            <a:pPr defTabSz="1219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065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0280B: 2.8mm</a:t>
            </a:r>
          </a:p>
          <a:p>
            <a:pPr defTabSz="1219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065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0360B: 3.6mm</a:t>
            </a:r>
          </a:p>
          <a:p>
            <a:pPr defTabSz="1219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065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0600B: 6mm </a:t>
            </a:r>
          </a:p>
          <a:p>
            <a:pPr defTabSz="1219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065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0800B: 8mm</a:t>
            </a:r>
          </a:p>
        </p:txBody>
      </p:sp>
      <p:sp>
        <p:nvSpPr>
          <p:cNvPr id="110" name="椭圆 109"/>
          <p:cNvSpPr/>
          <p:nvPr/>
        </p:nvSpPr>
        <p:spPr bwMode="auto">
          <a:xfrm>
            <a:off x="9275838" y="2657160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cxnSp>
        <p:nvCxnSpPr>
          <p:cNvPr id="111" name="肘形连接符 141"/>
          <p:cNvCxnSpPr>
            <a:stCxn id="17" idx="2"/>
          </p:cNvCxnSpPr>
          <p:nvPr/>
        </p:nvCxnSpPr>
        <p:spPr bwMode="auto">
          <a:xfrm rot="16200000" flipH="1">
            <a:off x="9903561" y="2478278"/>
            <a:ext cx="1211628" cy="342748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9" name="椭圆 118"/>
          <p:cNvSpPr/>
          <p:nvPr/>
        </p:nvSpPr>
        <p:spPr bwMode="auto">
          <a:xfrm>
            <a:off x="10637502" y="3193872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884203" y="3374442"/>
            <a:ext cx="2288693" cy="2604770"/>
          </a:xfrm>
          <a:prstGeom prst="rect">
            <a:avLst/>
          </a:prstGeom>
          <a:ln w="6350">
            <a:noFill/>
          </a:ln>
        </p:spPr>
        <p:txBody>
          <a:bodyPr wrap="square">
            <a:noAutofit/>
          </a:bodyPr>
          <a:lstStyle/>
          <a:p>
            <a:pPr marR="0" lvl="0" indent="0" defTabSz="12192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1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Additional Attribute</a:t>
            </a:r>
          </a:p>
          <a:p>
            <a:pPr marR="0" lvl="0" defTabSz="12192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lang="en-US" altLang="zh-CN" sz="1065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1. Hardware generation:</a:t>
            </a:r>
          </a:p>
          <a:p>
            <a:pPr marR="0" lvl="0" defTabSz="12192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lang="en-US" altLang="zh-CN" sz="1065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S2</a:t>
            </a:r>
            <a:r>
              <a:rPr lang="zh-CN" altLang="en-US" sz="1065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：</a:t>
            </a:r>
            <a:r>
              <a:rPr lang="en-US" altLang="zh-CN" sz="1065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Second generation</a:t>
            </a:r>
          </a:p>
          <a:p>
            <a:pPr marR="0" lvl="0" indent="0" defTabSz="12192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1065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Sn</a:t>
            </a:r>
            <a:r>
              <a:rPr lang="zh-CN" altLang="en-US" sz="1065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：</a:t>
            </a:r>
            <a:r>
              <a:rPr lang="en-US" altLang="zh-CN" sz="1065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Nth generation</a:t>
            </a:r>
          </a:p>
          <a:p>
            <a:pPr marR="0" lvl="0" indent="0" defTabSz="12192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1065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2. Battery type:</a:t>
            </a:r>
          </a:p>
          <a:p>
            <a:pPr marR="0" lvl="0" indent="0" defTabSz="12192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1065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MAX</a:t>
            </a:r>
            <a:r>
              <a:rPr lang="zh-CN" altLang="en-US" sz="1065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=</a:t>
            </a:r>
            <a:r>
              <a:rPr lang="en-US" altLang="zh-CN" sz="1065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Enhanced version, generally refers to battery capacity</a:t>
            </a:r>
          </a:p>
          <a:p>
            <a:pPr marR="0" lvl="0" indent="0" defTabSz="12192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1065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3. Color:</a:t>
            </a:r>
          </a:p>
          <a:p>
            <a:pPr marR="0" lvl="0" indent="0" defTabSz="12192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1065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Ash</a:t>
            </a:r>
          </a:p>
          <a:p>
            <a:pPr marR="0" lvl="0" indent="0" defTabSz="12192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1065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Pearl</a:t>
            </a:r>
          </a:p>
          <a:p>
            <a:pPr marR="0" lvl="0" indent="0" defTabSz="12192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1065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4. Region:</a:t>
            </a:r>
          </a:p>
          <a:p>
            <a:pPr marR="0" lvl="0" indent="0" defTabSz="12192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1065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EUR</a:t>
            </a:r>
          </a:p>
          <a:p>
            <a:pPr marR="0" lvl="0" indent="0" defTabSz="12192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 altLang="zh-CN" sz="1065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88616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ICS-Intelligent </a:t>
            </a:r>
            <a:r>
              <a:rPr lang="en-US" altLang="zh-CN"/>
              <a:t>Charging Station</a:t>
            </a:r>
            <a:endParaRPr lang="en-US" altLang="zh-CN" dirty="0"/>
          </a:p>
        </p:txBody>
      </p:sp>
      <p:cxnSp>
        <p:nvCxnSpPr>
          <p:cNvPr id="66" name="AutoShape 10"/>
          <p:cNvCxnSpPr>
            <a:cxnSpLocks noChangeShapeType="1"/>
          </p:cNvCxnSpPr>
          <p:nvPr/>
        </p:nvCxnSpPr>
        <p:spPr bwMode="auto">
          <a:xfrm rot="16200000" flipV="1">
            <a:off x="5180899" y="2870873"/>
            <a:ext cx="695735" cy="3"/>
          </a:xfrm>
          <a:prstGeom prst="bentConnector3">
            <a:avLst>
              <a:gd name="adj1" fmla="val 50000"/>
            </a:avLst>
          </a:prstGeom>
          <a:noFill/>
          <a:ln w="6350">
            <a:solidFill>
              <a:schemeClr val="bg1">
                <a:lumMod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9" name="AutoShape 10"/>
          <p:cNvCxnSpPr>
            <a:cxnSpLocks noChangeShapeType="1"/>
            <a:endCxn id="85" idx="2"/>
          </p:cNvCxnSpPr>
          <p:nvPr/>
        </p:nvCxnSpPr>
        <p:spPr bwMode="auto">
          <a:xfrm rot="5400000" flipH="1" flipV="1">
            <a:off x="1678372" y="2604709"/>
            <a:ext cx="702233" cy="561108"/>
          </a:xfrm>
          <a:prstGeom prst="bentConnector3">
            <a:avLst>
              <a:gd name="adj1" fmla="val 50000"/>
            </a:avLst>
          </a:prstGeom>
          <a:noFill/>
          <a:ln w="6350">
            <a:solidFill>
              <a:schemeClr val="bg1">
                <a:lumMod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9" name="AutoShape 11"/>
          <p:cNvCxnSpPr>
            <a:cxnSpLocks noChangeShapeType="1"/>
            <a:stCxn id="98" idx="0"/>
          </p:cNvCxnSpPr>
          <p:nvPr/>
        </p:nvCxnSpPr>
        <p:spPr bwMode="auto">
          <a:xfrm rot="16200000">
            <a:off x="5452110" y="3835400"/>
            <a:ext cx="2781300" cy="3175"/>
          </a:xfrm>
          <a:prstGeom prst="bentConnector2">
            <a:avLst/>
          </a:prstGeom>
          <a:noFill/>
          <a:ln w="6350">
            <a:solidFill>
              <a:schemeClr val="bg1">
                <a:lumMod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5" name="矩形 84"/>
          <p:cNvSpPr/>
          <p:nvPr/>
        </p:nvSpPr>
        <p:spPr bwMode="auto">
          <a:xfrm>
            <a:off x="1674285" y="1814145"/>
            <a:ext cx="1271513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DHI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6" name="矩形 85"/>
          <p:cNvSpPr/>
          <p:nvPr/>
        </p:nvSpPr>
        <p:spPr bwMode="auto">
          <a:xfrm>
            <a:off x="3256356" y="1814145"/>
            <a:ext cx="1271513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ICS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7" name="矩形 86"/>
          <p:cNvSpPr/>
          <p:nvPr/>
        </p:nvSpPr>
        <p:spPr bwMode="auto">
          <a:xfrm>
            <a:off x="4838426" y="1814145"/>
            <a:ext cx="1271513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A070E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8" name="矩形 87"/>
          <p:cNvSpPr/>
          <p:nvPr/>
        </p:nvSpPr>
        <p:spPr bwMode="auto">
          <a:xfrm>
            <a:off x="6423658" y="1814145"/>
            <a:ext cx="838103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H1D 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9" name="椭圆 88"/>
          <p:cNvSpPr/>
          <p:nvPr/>
        </p:nvSpPr>
        <p:spPr bwMode="auto">
          <a:xfrm>
            <a:off x="1716119" y="3215242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4400" fontAlgn="t">
              <a:spcBef>
                <a:spcPct val="0"/>
              </a:spcBef>
              <a:spcAft>
                <a:spcPct val="0"/>
              </a:spcAft>
            </a:pPr>
            <a:endParaRPr lang="zh-CN" altLang="en-US" sz="1000" dirty="0"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</a:endParaRPr>
          </a:p>
        </p:txBody>
      </p:sp>
      <p:sp>
        <p:nvSpPr>
          <p:cNvPr id="93" name="椭圆 92"/>
          <p:cNvSpPr/>
          <p:nvPr/>
        </p:nvSpPr>
        <p:spPr bwMode="auto">
          <a:xfrm>
            <a:off x="5459955" y="3170242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4400" fontAlgn="t">
              <a:spcBef>
                <a:spcPct val="0"/>
              </a:spcBef>
              <a:spcAft>
                <a:spcPct val="0"/>
              </a:spcAft>
            </a:pPr>
            <a:endParaRPr lang="zh-CN" altLang="en-US" sz="1000" dirty="0"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</a:endParaRPr>
          </a:p>
        </p:txBody>
      </p:sp>
      <p:sp>
        <p:nvSpPr>
          <p:cNvPr id="98" name="椭圆 97"/>
          <p:cNvSpPr/>
          <p:nvPr/>
        </p:nvSpPr>
        <p:spPr bwMode="auto">
          <a:xfrm>
            <a:off x="6797708" y="5225769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4400" fontAlgn="t">
              <a:spcBef>
                <a:spcPct val="0"/>
              </a:spcBef>
              <a:spcAft>
                <a:spcPct val="0"/>
              </a:spcAft>
            </a:pPr>
            <a:endParaRPr lang="zh-CN" altLang="en-US" sz="1000" dirty="0"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</a:endParaRPr>
          </a:p>
        </p:txBody>
      </p:sp>
      <p:cxnSp>
        <p:nvCxnSpPr>
          <p:cNvPr id="101" name="直接连接符 100"/>
          <p:cNvCxnSpPr/>
          <p:nvPr/>
        </p:nvCxnSpPr>
        <p:spPr bwMode="auto">
          <a:xfrm flipV="1">
            <a:off x="3000859" y="2176401"/>
            <a:ext cx="222704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6" name="AutoShape 10"/>
          <p:cNvCxnSpPr>
            <a:cxnSpLocks noChangeShapeType="1"/>
          </p:cNvCxnSpPr>
          <p:nvPr/>
        </p:nvCxnSpPr>
        <p:spPr bwMode="auto">
          <a:xfrm rot="16200000" flipV="1">
            <a:off x="3537821" y="2888509"/>
            <a:ext cx="695735" cy="3"/>
          </a:xfrm>
          <a:prstGeom prst="bentConnector3">
            <a:avLst>
              <a:gd name="adj1" fmla="val 50000"/>
            </a:avLst>
          </a:prstGeom>
          <a:noFill/>
          <a:ln w="6350">
            <a:solidFill>
              <a:schemeClr val="bg1">
                <a:lumMod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7" name="椭圆 106"/>
          <p:cNvSpPr/>
          <p:nvPr/>
        </p:nvSpPr>
        <p:spPr bwMode="auto">
          <a:xfrm>
            <a:off x="3816876" y="3187878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4400" fontAlgn="t">
              <a:spcBef>
                <a:spcPct val="0"/>
              </a:spcBef>
              <a:spcAft>
                <a:spcPct val="0"/>
              </a:spcAft>
            </a:pPr>
            <a:endParaRPr lang="zh-CN" altLang="en-US" sz="1000" dirty="0"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</a:endParaRPr>
          </a:p>
        </p:txBody>
      </p:sp>
      <p:cxnSp>
        <p:nvCxnSpPr>
          <p:cNvPr id="20" name="直接连接符 19"/>
          <p:cNvCxnSpPr/>
          <p:nvPr/>
        </p:nvCxnSpPr>
        <p:spPr bwMode="auto">
          <a:xfrm flipV="1">
            <a:off x="4593455" y="2174145"/>
            <a:ext cx="222704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直接连接符 20"/>
          <p:cNvCxnSpPr/>
          <p:nvPr/>
        </p:nvCxnSpPr>
        <p:spPr bwMode="auto">
          <a:xfrm flipV="1">
            <a:off x="6155446" y="2174144"/>
            <a:ext cx="222704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直接连接符 21"/>
          <p:cNvCxnSpPr/>
          <p:nvPr/>
        </p:nvCxnSpPr>
        <p:spPr bwMode="auto">
          <a:xfrm flipV="1">
            <a:off x="7352776" y="2174143"/>
            <a:ext cx="222704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矩形 22"/>
          <p:cNvSpPr/>
          <p:nvPr/>
        </p:nvSpPr>
        <p:spPr bwMode="auto">
          <a:xfrm>
            <a:off x="7651968" y="1814143"/>
            <a:ext cx="838103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Z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4" name="AutoShape 10"/>
          <p:cNvCxnSpPr>
            <a:cxnSpLocks noChangeShapeType="1"/>
          </p:cNvCxnSpPr>
          <p:nvPr/>
        </p:nvCxnSpPr>
        <p:spPr bwMode="auto">
          <a:xfrm rot="16200000" flipV="1">
            <a:off x="7763866" y="2888508"/>
            <a:ext cx="695735" cy="3"/>
          </a:xfrm>
          <a:prstGeom prst="bentConnector3">
            <a:avLst>
              <a:gd name="adj1" fmla="val 50000"/>
            </a:avLst>
          </a:prstGeom>
          <a:noFill/>
          <a:ln w="6350">
            <a:solidFill>
              <a:schemeClr val="bg1">
                <a:lumMod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椭圆 24"/>
          <p:cNvSpPr/>
          <p:nvPr/>
        </p:nvSpPr>
        <p:spPr bwMode="auto">
          <a:xfrm>
            <a:off x="8085305" y="3170242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4400" fontAlgn="t">
              <a:spcBef>
                <a:spcPct val="0"/>
              </a:spcBef>
              <a:spcAft>
                <a:spcPct val="0"/>
              </a:spcAft>
            </a:pPr>
            <a:endParaRPr lang="zh-CN" altLang="en-US" sz="1000" dirty="0"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</a:endParaRPr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1154797" y="3305183"/>
            <a:ext cx="1378844" cy="307777"/>
          </a:xfrm>
          <a:prstGeom prst="rect">
            <a:avLst/>
          </a:prstGeom>
          <a:noFill/>
          <a:ln w="9525" algn="ctr">
            <a:noFill/>
            <a:miter lim="800000"/>
          </a:ln>
          <a:effectLst>
            <a:prstShdw prst="shdw13" dist="53882" dir="13500000">
              <a:srgbClr val="EEECE1">
                <a:alpha val="50000"/>
              </a:srgbClr>
            </a:prstShdw>
          </a:effectLst>
        </p:spPr>
        <p:txBody>
          <a:bodyPr wrap="square">
            <a:spAutoFit/>
          </a:bodyPr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</a:pPr>
            <a:r>
              <a:rPr lang="en-US" altLang="zh-CN" sz="1400" b="1" dirty="0">
                <a:solidFill>
                  <a:srgbClr val="000000"/>
                </a:solidFill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Brand</a:t>
            </a:r>
            <a:r>
              <a:rPr lang="en-US" altLang="zh-CN" sz="1400" dirty="0">
                <a:solidFill>
                  <a:srgbClr val="000000"/>
                </a:solidFill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: </a:t>
            </a:r>
            <a:r>
              <a:rPr lang="en-US" altLang="zh-CN" sz="1400" dirty="0" err="1">
                <a:solidFill>
                  <a:srgbClr val="000000"/>
                </a:solidFill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Dahua</a:t>
            </a:r>
            <a:endParaRPr lang="zh-CN" altLang="en-US" sz="1400" dirty="0">
              <a:solidFill>
                <a:prstClr val="black"/>
              </a:solidFill>
              <a:ea typeface="宋体" panose="02010600030101010101" pitchFamily="2" charset="-122"/>
              <a:cs typeface="Segoe UI" panose="020B0502040204020203" pitchFamily="34" charset="0"/>
            </a:endParaRP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2760733" y="3277877"/>
            <a:ext cx="1777690" cy="523220"/>
          </a:xfrm>
          <a:prstGeom prst="rect">
            <a:avLst/>
          </a:prstGeom>
          <a:noFill/>
          <a:ln w="9525" algn="ctr">
            <a:noFill/>
            <a:miter lim="800000"/>
          </a:ln>
          <a:effectLst>
            <a:prstShdw prst="shdw13" dist="53882" dir="13500000">
              <a:srgbClr val="EEECE1">
                <a:alpha val="50000"/>
              </a:srgbClr>
            </a:prstShdw>
          </a:effectLst>
        </p:spPr>
        <p:txBody>
          <a:bodyPr wrap="square">
            <a:spAutoFit/>
          </a:bodyPr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</a:pPr>
            <a:r>
              <a:rPr lang="en-US" altLang="zh-CN" sz="1400" dirty="0">
                <a:solidFill>
                  <a:srgbClr val="000000"/>
                </a:solidFill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Intelligent Charging Station</a:t>
            </a:r>
            <a:endParaRPr lang="zh-CN" altLang="en-US" sz="1400" dirty="0">
              <a:solidFill>
                <a:prstClr val="black"/>
              </a:solidFill>
              <a:ea typeface="宋体" panose="02010600030101010101" pitchFamily="2" charset="-122"/>
              <a:cs typeface="Segoe UI" panose="020B0502040204020203" pitchFamily="34" charset="0"/>
            </a:endParaRP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4571110" y="3305242"/>
            <a:ext cx="1777690" cy="1384995"/>
          </a:xfrm>
          <a:prstGeom prst="rect">
            <a:avLst/>
          </a:prstGeom>
          <a:noFill/>
          <a:ln w="9525" algn="ctr">
            <a:noFill/>
            <a:miter lim="800000"/>
          </a:ln>
          <a:effectLst>
            <a:prstShdw prst="shdw13" dist="53882" dir="13500000">
              <a:srgbClr val="EEECE1">
                <a:alpha val="50000"/>
              </a:srgbClr>
            </a:prstShdw>
          </a:effectLst>
        </p:spPr>
        <p:txBody>
          <a:bodyPr wrap="square">
            <a:spAutoFit/>
          </a:bodyPr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</a:pPr>
            <a:r>
              <a:rPr lang="en-US" altLang="zh-CN" sz="1400" dirty="0">
                <a:solidFill>
                  <a:srgbClr val="000000"/>
                </a:solidFill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A</a:t>
            </a:r>
            <a:r>
              <a:rPr lang="zh-CN" altLang="en-US" sz="1400" dirty="0">
                <a:solidFill>
                  <a:srgbClr val="000000"/>
                </a:solidFill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：</a:t>
            </a:r>
            <a:r>
              <a:rPr lang="en-US" altLang="zh-CN" sz="1400" dirty="0">
                <a:solidFill>
                  <a:srgbClr val="000000"/>
                </a:solidFill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AC Charger</a:t>
            </a:r>
          </a:p>
          <a:p>
            <a:pPr eaLnBrk="1" fontAlgn="auto" hangingPunct="1">
              <a:spcAft>
                <a:spcPts val="0"/>
              </a:spcAft>
            </a:pPr>
            <a:r>
              <a:rPr lang="en-US" altLang="zh-CN" sz="1400" dirty="0">
                <a:solidFill>
                  <a:srgbClr val="000000"/>
                </a:solidFill>
                <a:ea typeface="宋体" panose="02010600030101010101" pitchFamily="2" charset="-122"/>
                <a:cs typeface="Segoe UI" panose="020B0502040204020203" pitchFamily="34" charset="0"/>
                <a:sym typeface="Calibri" panose="020F0502020204030204" pitchFamily="34" charset="0"/>
              </a:rPr>
              <a:t>035=3.5kW</a:t>
            </a:r>
          </a:p>
          <a:p>
            <a:pPr eaLnBrk="1" fontAlgn="auto" hangingPunct="1">
              <a:spcAft>
                <a:spcPts val="0"/>
              </a:spcAft>
            </a:pPr>
            <a:r>
              <a:rPr lang="en-US" altLang="zh-CN" sz="1400" dirty="0">
                <a:solidFill>
                  <a:srgbClr val="000000"/>
                </a:solidFill>
                <a:ea typeface="宋体" panose="02010600030101010101" pitchFamily="2" charset="-122"/>
                <a:cs typeface="Segoe UI" panose="020B0502040204020203" pitchFamily="34" charset="0"/>
                <a:sym typeface="Calibri" panose="020F0502020204030204" pitchFamily="34" charset="0"/>
              </a:rPr>
              <a:t>070=7kW</a:t>
            </a:r>
          </a:p>
          <a:p>
            <a:pPr eaLnBrk="1" fontAlgn="auto" hangingPunct="1">
              <a:spcAft>
                <a:spcPts val="0"/>
              </a:spcAft>
            </a:pPr>
            <a:r>
              <a:rPr lang="en-US" altLang="zh-CN" sz="1400" dirty="0">
                <a:solidFill>
                  <a:srgbClr val="000000"/>
                </a:solidFill>
                <a:ea typeface="宋体" panose="02010600030101010101" pitchFamily="2" charset="-122"/>
                <a:cs typeface="Segoe UI" panose="020B0502040204020203" pitchFamily="34" charset="0"/>
                <a:sym typeface="Calibri" panose="020F0502020204030204" pitchFamily="34" charset="0"/>
              </a:rPr>
              <a:t>110=11kW</a:t>
            </a:r>
          </a:p>
          <a:p>
            <a:pPr eaLnBrk="1" fontAlgn="auto" hangingPunct="1">
              <a:spcAft>
                <a:spcPts val="0"/>
              </a:spcAft>
            </a:pPr>
            <a:r>
              <a:rPr lang="en-US" altLang="zh-CN" sz="1400" dirty="0">
                <a:solidFill>
                  <a:srgbClr val="000000"/>
                </a:solidFill>
                <a:ea typeface="宋体" panose="02010600030101010101" pitchFamily="2" charset="-122"/>
                <a:cs typeface="Segoe UI" panose="020B0502040204020203" pitchFamily="34" charset="0"/>
                <a:sym typeface="Calibri" panose="020F0502020204030204" pitchFamily="34" charset="0"/>
              </a:rPr>
              <a:t>220=22kW</a:t>
            </a:r>
          </a:p>
          <a:p>
            <a:pPr eaLnBrk="1" fontAlgn="auto" hangingPunct="1">
              <a:spcAft>
                <a:spcPts val="0"/>
              </a:spcAft>
            </a:pPr>
            <a:r>
              <a:rPr lang="en-US" altLang="zh-CN" sz="1400" dirty="0">
                <a:solidFill>
                  <a:srgbClr val="000000"/>
                </a:solidFill>
                <a:ea typeface="宋体" panose="02010600030101010101" pitchFamily="2" charset="-122"/>
                <a:cs typeface="Segoe UI" panose="020B0502040204020203" pitchFamily="34" charset="0"/>
                <a:sym typeface="Calibri" panose="020F0502020204030204" pitchFamily="34" charset="0"/>
              </a:rPr>
              <a:t>E=Type 2 standard</a:t>
            </a:r>
            <a:endParaRPr lang="zh-CN" altLang="en-US" sz="1400" dirty="0">
              <a:solidFill>
                <a:prstClr val="black"/>
              </a:solidFill>
              <a:ea typeface="宋体" panose="02010600030101010101" pitchFamily="2" charset="-122"/>
              <a:cs typeface="Segoe UI" panose="020B0502040204020203" pitchFamily="34" charset="0"/>
            </a:endParaRP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6224270" y="5315585"/>
            <a:ext cx="2479675" cy="1228090"/>
          </a:xfrm>
          <a:prstGeom prst="rect">
            <a:avLst/>
          </a:prstGeom>
          <a:noFill/>
          <a:ln w="9525" algn="ctr">
            <a:noFill/>
            <a:miter lim="800000"/>
          </a:ln>
          <a:effectLst>
            <a:prstShdw prst="shdw13" dist="53882" dir="13500000">
              <a:srgbClr val="EEECE1">
                <a:alpha val="50000"/>
              </a:srgbClr>
            </a:prstShdw>
          </a:effectLst>
        </p:spPr>
        <p:txBody>
          <a:bodyPr wrap="square">
            <a:noAutofit/>
          </a:bodyPr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</a:pPr>
            <a:r>
              <a:rPr lang="en-US" altLang="zh-CN" sz="1400" dirty="0">
                <a:solidFill>
                  <a:srgbClr val="000000"/>
                </a:solidFill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H=Home use</a:t>
            </a:r>
          </a:p>
          <a:p>
            <a:pPr eaLnBrk="1" fontAlgn="auto" hangingPunct="1">
              <a:spcAft>
                <a:spcPts val="0"/>
              </a:spcAft>
            </a:pPr>
            <a:r>
              <a:rPr lang="en-US" altLang="zh-CN" sz="1400" dirty="0">
                <a:solidFill>
                  <a:srgbClr val="000000"/>
                </a:solidFill>
                <a:ea typeface="宋体" panose="02010600030101010101" pitchFamily="2" charset="-122"/>
                <a:cs typeface="Segoe UI" panose="020B0502040204020203" pitchFamily="34" charset="0"/>
                <a:sym typeface="Calibri" panose="020F0502020204030204" pitchFamily="34" charset="0"/>
              </a:rPr>
              <a:t>B=Business use</a:t>
            </a:r>
          </a:p>
          <a:p>
            <a:pPr eaLnBrk="1" fontAlgn="auto" hangingPunct="1">
              <a:spcAft>
                <a:spcPts val="0"/>
              </a:spcAft>
            </a:pPr>
            <a:r>
              <a:rPr lang="en-US" altLang="zh-CN" sz="1400" dirty="0">
                <a:solidFill>
                  <a:srgbClr val="000000"/>
                </a:solidFill>
                <a:ea typeface="宋体" panose="02010600030101010101" pitchFamily="2" charset="-122"/>
                <a:cs typeface="Segoe UI" panose="020B0502040204020203" pitchFamily="34" charset="0"/>
                <a:sym typeface="Calibri" panose="020F0502020204030204" pitchFamily="34" charset="0"/>
              </a:rPr>
              <a:t>1=Standard version </a:t>
            </a:r>
          </a:p>
          <a:p>
            <a:pPr eaLnBrk="1" fontAlgn="auto" hangingPunct="1">
              <a:spcAft>
                <a:spcPts val="0"/>
              </a:spcAft>
            </a:pPr>
            <a:r>
              <a:rPr lang="en-US" altLang="zh-CN" sz="1400" dirty="0">
                <a:solidFill>
                  <a:srgbClr val="000000"/>
                </a:solidFill>
                <a:ea typeface="宋体" panose="02010600030101010101" pitchFamily="2" charset="-122"/>
                <a:cs typeface="Segoe UI" panose="020B0502040204020203" pitchFamily="34" charset="0"/>
                <a:sym typeface="Calibri" panose="020F0502020204030204" pitchFamily="34" charset="0"/>
              </a:rPr>
              <a:t>2=Professional version</a:t>
            </a:r>
          </a:p>
          <a:p>
            <a:pPr eaLnBrk="1" fontAlgn="auto" hangingPunct="1">
              <a:spcAft>
                <a:spcPts val="0"/>
              </a:spcAft>
            </a:pPr>
            <a:r>
              <a:rPr lang="en-US" altLang="zh-CN" sz="1400" dirty="0">
                <a:solidFill>
                  <a:srgbClr val="000000"/>
                </a:solidFill>
                <a:ea typeface="宋体" panose="02010600030101010101" pitchFamily="2" charset="-122"/>
                <a:cs typeface="Segoe UI" panose="020B0502040204020203" pitchFamily="34" charset="0"/>
                <a:sym typeface="Calibri" panose="020F0502020204030204" pitchFamily="34" charset="0"/>
              </a:rPr>
              <a:t>D=Self-develop Version D</a:t>
            </a:r>
            <a:endParaRPr lang="zh-CN" altLang="en-US" sz="1400" dirty="0">
              <a:solidFill>
                <a:prstClr val="black"/>
              </a:solidFill>
              <a:ea typeface="宋体" panose="02010600030101010101" pitchFamily="2" charset="-122"/>
              <a:cs typeface="Segoe UI" panose="020B0502040204020203" pitchFamily="34" charset="0"/>
            </a:endParaRPr>
          </a:p>
        </p:txBody>
      </p:sp>
      <p:sp>
        <p:nvSpPr>
          <p:cNvPr id="34" name="Text Box 5"/>
          <p:cNvSpPr txBox="1">
            <a:spLocks noChangeArrowheads="1"/>
          </p:cNvSpPr>
          <p:nvPr/>
        </p:nvSpPr>
        <p:spPr bwMode="auto">
          <a:xfrm>
            <a:off x="7618655" y="3302918"/>
            <a:ext cx="1777690" cy="307777"/>
          </a:xfrm>
          <a:prstGeom prst="rect">
            <a:avLst/>
          </a:prstGeom>
          <a:noFill/>
          <a:ln w="9525" algn="ctr">
            <a:noFill/>
            <a:miter lim="800000"/>
          </a:ln>
          <a:effectLst>
            <a:prstShdw prst="shdw13" dist="53882" dir="13500000">
              <a:srgbClr val="EEECE1">
                <a:alpha val="50000"/>
              </a:srgbClr>
            </a:prstShdw>
          </a:effectLst>
        </p:spPr>
        <p:txBody>
          <a:bodyPr wrap="square">
            <a:spAutoFit/>
          </a:bodyPr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</a:pPr>
            <a:r>
              <a:rPr lang="en-US" altLang="zh-CN" sz="1400" dirty="0">
                <a:solidFill>
                  <a:srgbClr val="000000"/>
                </a:solidFill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Z =Socket version</a:t>
            </a:r>
            <a:endParaRPr lang="zh-CN" altLang="en-US" sz="1400" dirty="0">
              <a:solidFill>
                <a:prstClr val="black"/>
              </a:solidFill>
              <a:ea typeface="宋体" panose="02010600030101010101" pitchFamily="2" charset="-122"/>
              <a:cs typeface="Segoe UI" panose="020B0502040204020203" pitchFamily="34" charset="0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D-Volt Charging System</a:t>
            </a:r>
          </a:p>
        </p:txBody>
      </p:sp>
      <p:sp>
        <p:nvSpPr>
          <p:cNvPr id="85" name="矩形 84"/>
          <p:cNvSpPr/>
          <p:nvPr/>
        </p:nvSpPr>
        <p:spPr bwMode="auto">
          <a:xfrm>
            <a:off x="1568397" y="2220132"/>
            <a:ext cx="1271513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DHI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6" name="矩形 85"/>
          <p:cNvSpPr/>
          <p:nvPr/>
        </p:nvSpPr>
        <p:spPr bwMode="auto">
          <a:xfrm>
            <a:off x="3150468" y="2220132"/>
            <a:ext cx="1271513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Dvolt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7" name="矩形 86"/>
          <p:cNvSpPr/>
          <p:nvPr/>
        </p:nvSpPr>
        <p:spPr bwMode="auto">
          <a:xfrm>
            <a:off x="4732538" y="2220132"/>
            <a:ext cx="1271513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Cloud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8" name="矩形 87"/>
          <p:cNvSpPr/>
          <p:nvPr/>
        </p:nvSpPr>
        <p:spPr bwMode="auto">
          <a:xfrm>
            <a:off x="6317770" y="2220132"/>
            <a:ext cx="838103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AC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01" name="直接连接符 100"/>
          <p:cNvCxnSpPr/>
          <p:nvPr/>
        </p:nvCxnSpPr>
        <p:spPr bwMode="auto">
          <a:xfrm flipV="1">
            <a:off x="2908335" y="2617369"/>
            <a:ext cx="222704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矩形 20"/>
          <p:cNvSpPr/>
          <p:nvPr/>
        </p:nvSpPr>
        <p:spPr bwMode="auto">
          <a:xfrm>
            <a:off x="7469592" y="2220132"/>
            <a:ext cx="838103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HC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矩形 22"/>
          <p:cNvSpPr/>
          <p:nvPr/>
        </p:nvSpPr>
        <p:spPr bwMode="auto">
          <a:xfrm>
            <a:off x="8589732" y="2220132"/>
            <a:ext cx="838103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Y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5" name="直接连接符 24"/>
          <p:cNvCxnSpPr/>
          <p:nvPr/>
        </p:nvCxnSpPr>
        <p:spPr bwMode="auto">
          <a:xfrm flipV="1">
            <a:off x="4441410" y="2580131"/>
            <a:ext cx="222704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直接连接符 25"/>
          <p:cNvCxnSpPr/>
          <p:nvPr/>
        </p:nvCxnSpPr>
        <p:spPr bwMode="auto">
          <a:xfrm flipV="1">
            <a:off x="6049558" y="2580130"/>
            <a:ext cx="222704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直接连接符 26"/>
          <p:cNvCxnSpPr/>
          <p:nvPr/>
        </p:nvCxnSpPr>
        <p:spPr bwMode="auto">
          <a:xfrm flipV="1">
            <a:off x="7201380" y="2580130"/>
            <a:ext cx="222704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直接连接符 27"/>
          <p:cNvCxnSpPr/>
          <p:nvPr/>
        </p:nvCxnSpPr>
        <p:spPr bwMode="auto">
          <a:xfrm flipV="1">
            <a:off x="8294638" y="2580130"/>
            <a:ext cx="222704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9" name="TextBox 69"/>
          <p:cNvSpPr>
            <a:spLocks noChangeArrowheads="1"/>
          </p:cNvSpPr>
          <p:nvPr/>
        </p:nvSpPr>
        <p:spPr bwMode="auto">
          <a:xfrm>
            <a:off x="1911075" y="3338494"/>
            <a:ext cx="736875" cy="500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Brand</a:t>
            </a: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: Dahua</a:t>
            </a:r>
            <a:endParaRPr lang="zh-CN" altLang="en-US" sz="1400" dirty="0"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</a:endParaRPr>
          </a:p>
        </p:txBody>
      </p:sp>
      <p:cxnSp>
        <p:nvCxnSpPr>
          <p:cNvPr id="31" name="直接连接符 30"/>
          <p:cNvCxnSpPr/>
          <p:nvPr/>
        </p:nvCxnSpPr>
        <p:spPr bwMode="auto">
          <a:xfrm>
            <a:off x="2203849" y="2951333"/>
            <a:ext cx="0" cy="336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椭圆 31"/>
          <p:cNvSpPr/>
          <p:nvPr/>
        </p:nvSpPr>
        <p:spPr bwMode="auto">
          <a:xfrm>
            <a:off x="2158849" y="3190484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4400" fontAlgn="t">
              <a:spcBef>
                <a:spcPct val="0"/>
              </a:spcBef>
              <a:spcAft>
                <a:spcPct val="0"/>
              </a:spcAft>
            </a:pPr>
            <a:endParaRPr lang="zh-CN" altLang="en-US" sz="1000" dirty="0"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</a:endParaRPr>
          </a:p>
        </p:txBody>
      </p:sp>
      <p:cxnSp>
        <p:nvCxnSpPr>
          <p:cNvPr id="33" name="直接连接符 32"/>
          <p:cNvCxnSpPr/>
          <p:nvPr/>
        </p:nvCxnSpPr>
        <p:spPr bwMode="auto">
          <a:xfrm>
            <a:off x="3788809" y="2951333"/>
            <a:ext cx="0" cy="336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" name="椭圆 33"/>
          <p:cNvSpPr/>
          <p:nvPr/>
        </p:nvSpPr>
        <p:spPr bwMode="auto">
          <a:xfrm>
            <a:off x="3743809" y="3190484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4400" fontAlgn="t">
              <a:spcBef>
                <a:spcPct val="0"/>
              </a:spcBef>
              <a:spcAft>
                <a:spcPct val="0"/>
              </a:spcAft>
            </a:pPr>
            <a:endParaRPr lang="zh-CN" altLang="en-US" sz="1000" dirty="0"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</a:endParaRPr>
          </a:p>
        </p:txBody>
      </p:sp>
      <p:sp>
        <p:nvSpPr>
          <p:cNvPr id="35" name="TextBox 69"/>
          <p:cNvSpPr>
            <a:spLocks noChangeArrowheads="1"/>
          </p:cNvSpPr>
          <p:nvPr/>
        </p:nvSpPr>
        <p:spPr bwMode="auto">
          <a:xfrm>
            <a:off x="2839910" y="3338493"/>
            <a:ext cx="2336720" cy="284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1400" dirty="0"/>
              <a:t>Charging external brand</a:t>
            </a:r>
            <a:endParaRPr lang="zh-CN" altLang="en-US" sz="1400" b="1" dirty="0"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</a:endParaRPr>
          </a:p>
        </p:txBody>
      </p:sp>
      <p:sp>
        <p:nvSpPr>
          <p:cNvPr id="38" name="TextBox 69"/>
          <p:cNvSpPr>
            <a:spLocks noChangeArrowheads="1"/>
          </p:cNvSpPr>
          <p:nvPr/>
        </p:nvSpPr>
        <p:spPr bwMode="auto">
          <a:xfrm>
            <a:off x="4170170" y="4483645"/>
            <a:ext cx="1646430" cy="500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it-IT" altLang="zh-CN" sz="1400" b="1" dirty="0">
                <a:solidFill>
                  <a:srgbClr val="000000"/>
                </a:solidFill>
                <a:latin typeface="Segoe UI" panose="020B0502040204020203"/>
                <a:cs typeface="Segoe UI" panose="020B0502040204020203" pitchFamily="34" charset="0"/>
              </a:rPr>
              <a:t>P</a:t>
            </a:r>
            <a:r>
              <a:rPr lang="en-US" altLang="zh-CN" sz="1400" b="1" dirty="0" err="1">
                <a:solidFill>
                  <a:srgbClr val="000000"/>
                </a:solidFill>
                <a:latin typeface="Segoe UI" panose="020B0502040204020203"/>
                <a:cs typeface="Segoe UI" panose="020B0502040204020203" pitchFamily="34" charset="0"/>
              </a:rPr>
              <a:t>roduct</a:t>
            </a:r>
            <a:r>
              <a:rPr lang="it-IT" altLang="zh-CN" sz="1400" b="1" dirty="0">
                <a:solidFill>
                  <a:srgbClr val="000000"/>
                </a:solidFill>
                <a:latin typeface="Segoe UI" panose="020B0502040204020203"/>
                <a:cs typeface="Segoe UI" panose="020B0502040204020203" pitchFamily="34" charset="0"/>
              </a:rPr>
              <a:t> Position: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Cloud</a:t>
            </a:r>
          </a:p>
        </p:txBody>
      </p:sp>
      <p:sp>
        <p:nvSpPr>
          <p:cNvPr id="39" name="TextBox 48"/>
          <p:cNvSpPr txBox="1"/>
          <p:nvPr/>
        </p:nvSpPr>
        <p:spPr>
          <a:xfrm>
            <a:off x="5716059" y="3398502"/>
            <a:ext cx="210525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200">
              <a:defRPr/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/>
                <a:cs typeface="Segoe UI" panose="020B0502040204020203" pitchFamily="34" charset="0"/>
                <a:sym typeface="文泉驿微米黑" charset="-122"/>
              </a:rPr>
              <a:t>Product identification:</a:t>
            </a:r>
          </a:p>
          <a:p>
            <a:pPr>
              <a:spcBef>
                <a:spcPct val="0"/>
              </a:spcBef>
              <a:defRPr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AC-Alternating Current DC-Direct Current </a:t>
            </a:r>
          </a:p>
          <a:p>
            <a:pPr>
              <a:spcBef>
                <a:spcPct val="0"/>
              </a:spcBef>
              <a:defRPr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OC-Order Commissio</a:t>
            </a:r>
            <a:r>
              <a:rPr lang="en-US" altLang="zh-CN" sz="1400" dirty="0"/>
              <a:t>n </a:t>
            </a:r>
            <a:endParaRPr lang="en-US" altLang="zh-CN" sz="1400" dirty="0">
              <a:sym typeface="文泉驿微米黑" charset="-122"/>
            </a:endParaRPr>
          </a:p>
        </p:txBody>
      </p:sp>
      <p:sp>
        <p:nvSpPr>
          <p:cNvPr id="41" name="椭圆 40"/>
          <p:cNvSpPr/>
          <p:nvPr/>
        </p:nvSpPr>
        <p:spPr bwMode="auto">
          <a:xfrm>
            <a:off x="6691821" y="3276132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4400" fontAlgn="t">
              <a:spcBef>
                <a:spcPct val="0"/>
              </a:spcBef>
              <a:spcAft>
                <a:spcPct val="0"/>
              </a:spcAft>
            </a:pPr>
            <a:endParaRPr lang="zh-CN" altLang="en-US" sz="1000" dirty="0"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</a:endParaRPr>
          </a:p>
        </p:txBody>
      </p:sp>
      <p:sp>
        <p:nvSpPr>
          <p:cNvPr id="48" name="椭圆 47"/>
          <p:cNvSpPr/>
          <p:nvPr/>
        </p:nvSpPr>
        <p:spPr bwMode="auto">
          <a:xfrm>
            <a:off x="4858431" y="4356745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4400" fontAlgn="t">
              <a:spcBef>
                <a:spcPct val="0"/>
              </a:spcBef>
              <a:spcAft>
                <a:spcPct val="0"/>
              </a:spcAft>
            </a:pPr>
            <a:endParaRPr lang="zh-CN" altLang="en-US" sz="1000" dirty="0"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</a:endParaRPr>
          </a:p>
        </p:txBody>
      </p:sp>
      <p:cxnSp>
        <p:nvCxnSpPr>
          <p:cNvPr id="49" name="AutoShape 10"/>
          <p:cNvCxnSpPr>
            <a:cxnSpLocks noChangeShapeType="1"/>
          </p:cNvCxnSpPr>
          <p:nvPr/>
        </p:nvCxnSpPr>
        <p:spPr bwMode="auto">
          <a:xfrm rot="5400000" flipH="1" flipV="1">
            <a:off x="4450440" y="3416808"/>
            <a:ext cx="1395221" cy="490254"/>
          </a:xfrm>
          <a:prstGeom prst="bentConnector3">
            <a:avLst>
              <a:gd name="adj1" fmla="val 50000"/>
            </a:avLst>
          </a:prstGeom>
          <a:noFill/>
          <a:ln w="6350">
            <a:solidFill>
              <a:schemeClr val="bg1">
                <a:lumMod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" name="直接连接符 49"/>
          <p:cNvCxnSpPr/>
          <p:nvPr/>
        </p:nvCxnSpPr>
        <p:spPr bwMode="auto">
          <a:xfrm>
            <a:off x="6736821" y="2940132"/>
            <a:ext cx="0" cy="336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1" name="椭圆 50"/>
          <p:cNvSpPr/>
          <p:nvPr/>
        </p:nvSpPr>
        <p:spPr bwMode="auto">
          <a:xfrm>
            <a:off x="7877361" y="4479194"/>
            <a:ext cx="90000" cy="99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4400" fontAlgn="t">
              <a:spcBef>
                <a:spcPct val="0"/>
              </a:spcBef>
              <a:spcAft>
                <a:spcPct val="0"/>
              </a:spcAft>
            </a:pPr>
            <a:endParaRPr lang="zh-CN" altLang="en-US" sz="1000" dirty="0"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</a:endParaRPr>
          </a:p>
        </p:txBody>
      </p:sp>
      <p:cxnSp>
        <p:nvCxnSpPr>
          <p:cNvPr id="52" name="直接连接符 51"/>
          <p:cNvCxnSpPr/>
          <p:nvPr/>
        </p:nvCxnSpPr>
        <p:spPr bwMode="auto">
          <a:xfrm>
            <a:off x="7921858" y="2971250"/>
            <a:ext cx="0" cy="151239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5" name="TextBox 48"/>
          <p:cNvSpPr txBox="1"/>
          <p:nvPr/>
        </p:nvSpPr>
        <p:spPr>
          <a:xfrm>
            <a:off x="7095020" y="4578194"/>
            <a:ext cx="184137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200">
              <a:defRPr/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/>
                <a:cs typeface="Segoe UI" panose="020B0502040204020203" pitchFamily="34" charset="0"/>
                <a:sym typeface="文泉驿微米黑" charset="-122"/>
              </a:rPr>
              <a:t>Subcategory:</a:t>
            </a:r>
          </a:p>
          <a:p>
            <a:pPr defTabSz="1219200">
              <a:defRPr/>
            </a:pPr>
            <a:r>
              <a:rPr lang="en-US" altLang="zh-CN" sz="1400" dirty="0"/>
              <a:t>HC-Hybrid Cloud </a:t>
            </a:r>
            <a:endParaRPr lang="en-US" altLang="zh-CN" sz="1400" b="1" dirty="0">
              <a:solidFill>
                <a:srgbClr val="000000"/>
              </a:solidFill>
              <a:latin typeface="Segoe UI" panose="020B0502040204020203"/>
              <a:cs typeface="Segoe UI" panose="020B0502040204020203" pitchFamily="34" charset="0"/>
              <a:sym typeface="文泉驿微米黑" charset="-122"/>
            </a:endParaRPr>
          </a:p>
        </p:txBody>
      </p:sp>
      <p:sp>
        <p:nvSpPr>
          <p:cNvPr id="56" name="TextBox 48"/>
          <p:cNvSpPr txBox="1"/>
          <p:nvPr/>
        </p:nvSpPr>
        <p:spPr>
          <a:xfrm>
            <a:off x="8885356" y="3838633"/>
            <a:ext cx="2009930" cy="160043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200">
              <a:defRPr/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/>
                <a:cs typeface="Segoe UI" panose="020B0502040204020203" pitchFamily="34" charset="0"/>
                <a:sym typeface="文泉驿微米黑" charset="-122"/>
              </a:rPr>
              <a:t>Package type age identification:</a:t>
            </a:r>
          </a:p>
          <a:p>
            <a:pPr>
              <a:spcBef>
                <a:spcPct val="0"/>
              </a:spcBef>
              <a:defRPr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D</a:t>
            </a:r>
            <a:r>
              <a:rPr lang="zh-CN" altLang="en-US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：</a:t>
            </a: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Day</a:t>
            </a:r>
          </a:p>
          <a:p>
            <a:pPr>
              <a:spcBef>
                <a:spcPct val="0"/>
              </a:spcBef>
              <a:defRPr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M</a:t>
            </a:r>
            <a:r>
              <a:rPr lang="zh-CN" altLang="en-US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：</a:t>
            </a: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Month</a:t>
            </a:r>
          </a:p>
          <a:p>
            <a:pPr>
              <a:spcBef>
                <a:spcPct val="0"/>
              </a:spcBef>
              <a:defRPr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Y</a:t>
            </a:r>
            <a:r>
              <a:rPr lang="zh-CN" altLang="en-US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：</a:t>
            </a: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Year</a:t>
            </a:r>
            <a:r>
              <a:rPr lang="zh-CN" altLang="en-US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（</a:t>
            </a: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1</a:t>
            </a:r>
            <a:r>
              <a:rPr lang="zh-CN" altLang="en-US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、</a:t>
            </a: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3</a:t>
            </a:r>
            <a:r>
              <a:rPr lang="zh-CN" altLang="en-US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、</a:t>
            </a: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5</a:t>
            </a:r>
            <a:r>
              <a:rPr lang="zh-CN" altLang="en-US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）</a:t>
            </a:r>
            <a:endParaRPr lang="en-US" altLang="zh-CN" sz="14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文泉驿微米黑" charset="-122"/>
            </a:endParaRPr>
          </a:p>
          <a:p>
            <a:pPr>
              <a:spcBef>
                <a:spcPct val="0"/>
              </a:spcBef>
              <a:defRPr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Q</a:t>
            </a:r>
            <a:r>
              <a:rPr lang="zh-CN" altLang="en-US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：</a:t>
            </a: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Quarter</a:t>
            </a:r>
          </a:p>
          <a:p>
            <a:pPr>
              <a:spcBef>
                <a:spcPct val="0"/>
              </a:spcBef>
              <a:defRPr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H</a:t>
            </a:r>
            <a:r>
              <a:rPr lang="zh-CN" altLang="en-US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：</a:t>
            </a: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Half a year</a:t>
            </a:r>
            <a:endParaRPr lang="en-US" altLang="zh-CN" sz="1400" dirty="0">
              <a:sym typeface="文泉驿微米黑" charset="-122"/>
            </a:endParaRPr>
          </a:p>
        </p:txBody>
      </p:sp>
      <p:cxnSp>
        <p:nvCxnSpPr>
          <p:cNvPr id="67" name="AutoShape 10"/>
          <p:cNvCxnSpPr>
            <a:cxnSpLocks noChangeShapeType="1"/>
          </p:cNvCxnSpPr>
          <p:nvPr/>
        </p:nvCxnSpPr>
        <p:spPr bwMode="auto">
          <a:xfrm rot="16200000" flipV="1">
            <a:off x="8980075" y="3025930"/>
            <a:ext cx="791781" cy="668572"/>
          </a:xfrm>
          <a:prstGeom prst="bentConnector3">
            <a:avLst>
              <a:gd name="adj1" fmla="val 50000"/>
            </a:avLst>
          </a:prstGeom>
          <a:noFill/>
          <a:ln w="6350">
            <a:solidFill>
              <a:schemeClr val="bg1">
                <a:lumMod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" name="椭圆 70"/>
          <p:cNvSpPr/>
          <p:nvPr/>
        </p:nvSpPr>
        <p:spPr bwMode="auto">
          <a:xfrm>
            <a:off x="9665252" y="3741052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4400" fontAlgn="t">
              <a:spcBef>
                <a:spcPct val="0"/>
              </a:spcBef>
              <a:spcAft>
                <a:spcPct val="0"/>
              </a:spcAft>
            </a:pPr>
            <a:endParaRPr lang="zh-CN" altLang="en-US" sz="1000" dirty="0"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>
            <a:extLst>
              <a:ext uri="{FF2B5EF4-FFF2-40B4-BE49-F238E27FC236}">
                <a16:creationId xmlns:a16="http://schemas.microsoft.com/office/drawing/2014/main" id="{4B5A87F0-4EFF-43D6-9C2F-BE0283854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16" y="329751"/>
            <a:ext cx="11279716" cy="868363"/>
          </a:xfrm>
        </p:spPr>
        <p:txBody>
          <a:bodyPr/>
          <a:lstStyle/>
          <a:p>
            <a:r>
              <a:rPr lang="en-US" altLang="zh-CN" dirty="0"/>
              <a:t>Thermal Camera</a:t>
            </a:r>
            <a:endParaRPr lang="zh-CN" altLang="en-US" dirty="0"/>
          </a:p>
        </p:txBody>
      </p:sp>
      <p:sp>
        <p:nvSpPr>
          <p:cNvPr id="62" name="TextBox 52">
            <a:extLst>
              <a:ext uri="{FF2B5EF4-FFF2-40B4-BE49-F238E27FC236}">
                <a16:creationId xmlns:a16="http://schemas.microsoft.com/office/drawing/2014/main" id="{007BF693-22B4-4889-8826-5BF8989077B1}"/>
              </a:ext>
            </a:extLst>
          </p:cNvPr>
          <p:cNvSpPr txBox="1"/>
          <p:nvPr/>
        </p:nvSpPr>
        <p:spPr>
          <a:xfrm>
            <a:off x="7219181" y="4323945"/>
            <a:ext cx="1961711" cy="8248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>
              <a:defRPr/>
            </a:pPr>
            <a:r>
              <a:rPr lang="en-US" altLang="zh-CN" sz="1400" b="1" dirty="0">
                <a:solidFill>
                  <a:srgbClr val="000000"/>
                </a:solidFill>
                <a:latin typeface="Segoe UI"/>
                <a:cs typeface="Segoe UI" panose="020B0502040204020203" pitchFamily="34" charset="0"/>
                <a:sym typeface="文泉驿微米黑" charset="-122"/>
              </a:rPr>
              <a:t>Functions:</a:t>
            </a:r>
          </a:p>
          <a:p>
            <a:pPr defTabSz="1219170">
              <a:spcBef>
                <a:spcPct val="20000"/>
              </a:spcBef>
              <a:defRPr/>
            </a:pPr>
            <a:r>
              <a:rPr lang="en-US" altLang="zh-CN" sz="1400" dirty="0">
                <a:solidFill>
                  <a:srgbClr val="000000"/>
                </a:solidFill>
                <a:latin typeface="Segoe UI"/>
                <a:cs typeface="Segoe UI" panose="020B0502040204020203" pitchFamily="34" charset="0"/>
                <a:sym typeface="文泉驿微米黑" charset="-122"/>
              </a:rPr>
              <a:t>Default(null): Security</a:t>
            </a:r>
          </a:p>
          <a:p>
            <a:pPr defTabSz="1219170">
              <a:spcBef>
                <a:spcPct val="20000"/>
              </a:spcBef>
            </a:pPr>
            <a:r>
              <a:rPr lang="en-US" altLang="zh-CN" sz="1400" dirty="0">
                <a:solidFill>
                  <a:srgbClr val="000000"/>
                </a:solidFill>
                <a:latin typeface="Segoe UI"/>
                <a:cs typeface="Segoe UI" panose="020B0502040204020203" pitchFamily="34" charset="0"/>
                <a:sym typeface="文泉驿微米黑" charset="-122"/>
              </a:rPr>
              <a:t>T: Radiometry</a:t>
            </a:r>
          </a:p>
        </p:txBody>
      </p:sp>
      <p:sp>
        <p:nvSpPr>
          <p:cNvPr id="66" name="TextBox 26">
            <a:extLst>
              <a:ext uri="{FF2B5EF4-FFF2-40B4-BE49-F238E27FC236}">
                <a16:creationId xmlns:a16="http://schemas.microsoft.com/office/drawing/2014/main" id="{A7439E28-E3DE-4121-A8A0-8779D77FF7D1}"/>
              </a:ext>
            </a:extLst>
          </p:cNvPr>
          <p:cNvSpPr txBox="1"/>
          <p:nvPr/>
        </p:nvSpPr>
        <p:spPr>
          <a:xfrm>
            <a:off x="4346576" y="4754773"/>
            <a:ext cx="1812944" cy="161076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>
              <a:defRPr/>
            </a:pPr>
            <a:r>
              <a:rPr lang="en-US" altLang="zh-CN" sz="1400" b="1" dirty="0">
                <a:solidFill>
                  <a:srgbClr val="000000"/>
                </a:solidFill>
                <a:latin typeface="Segoe UI"/>
                <a:cs typeface="Segoe UI" panose="020B0502040204020203" pitchFamily="34" charset="0"/>
                <a:sym typeface="文泉驿微米黑" charset="-122"/>
              </a:rPr>
              <a:t>Visible</a:t>
            </a:r>
            <a:r>
              <a:rPr lang="en-US" altLang="zh-CN" sz="1467" b="1" dirty="0">
                <a:solidFill>
                  <a:srgbClr val="194BA5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Segoe UI"/>
                <a:cs typeface="Segoe UI" panose="020B0502040204020203" pitchFamily="34" charset="0"/>
                <a:sym typeface="文泉驿微米黑" charset="-122"/>
              </a:rPr>
              <a:t>Resolution:</a:t>
            </a:r>
          </a:p>
          <a:p>
            <a:pPr defTabSz="1219170">
              <a:spcBef>
                <a:spcPct val="20000"/>
              </a:spcBef>
              <a:defRPr/>
            </a:pPr>
            <a:r>
              <a:rPr lang="en-US" altLang="zh-CN" sz="1400" dirty="0">
                <a:solidFill>
                  <a:srgbClr val="000000"/>
                </a:solidFill>
                <a:latin typeface="Segoe UI"/>
                <a:cs typeface="Segoe UI" panose="020B0502040204020203" pitchFamily="34" charset="0"/>
                <a:sym typeface="文泉驿微米黑" charset="-122"/>
              </a:rPr>
              <a:t>0: No visible</a:t>
            </a:r>
          </a:p>
          <a:p>
            <a:pPr defTabSz="1219170">
              <a:spcBef>
                <a:spcPct val="20000"/>
              </a:spcBef>
              <a:defRPr/>
            </a:pPr>
            <a:r>
              <a:rPr lang="en-US" altLang="zh-CN" sz="1400" dirty="0">
                <a:solidFill>
                  <a:srgbClr val="000000"/>
                </a:solidFill>
                <a:latin typeface="Segoe UI"/>
                <a:cs typeface="Segoe UI" panose="020B0502040204020203" pitchFamily="34" charset="0"/>
                <a:sym typeface="文泉驿微米黑" charset="-122"/>
              </a:rPr>
              <a:t>1: 720P</a:t>
            </a:r>
          </a:p>
          <a:p>
            <a:pPr defTabSz="1219170">
              <a:spcBef>
                <a:spcPct val="20000"/>
              </a:spcBef>
              <a:defRPr/>
            </a:pPr>
            <a:r>
              <a:rPr lang="en-US" altLang="zh-CN" sz="1400" dirty="0">
                <a:solidFill>
                  <a:srgbClr val="000000"/>
                </a:solidFill>
                <a:latin typeface="Segoe UI"/>
                <a:cs typeface="Segoe UI" panose="020B0502040204020203" pitchFamily="34" charset="0"/>
                <a:sym typeface="文泉驿微米黑" charset="-122"/>
              </a:rPr>
              <a:t>2: 1080P</a:t>
            </a:r>
          </a:p>
          <a:p>
            <a:pPr defTabSz="1219170">
              <a:spcBef>
                <a:spcPct val="20000"/>
              </a:spcBef>
              <a:defRPr/>
            </a:pPr>
            <a:r>
              <a:rPr lang="en-US" altLang="zh-CN" sz="1400" dirty="0">
                <a:solidFill>
                  <a:srgbClr val="000000"/>
                </a:solidFill>
                <a:latin typeface="Segoe UI"/>
                <a:cs typeface="Segoe UI" panose="020B0502040204020203" pitchFamily="34" charset="0"/>
                <a:sym typeface="文泉驿微米黑" charset="-122"/>
              </a:rPr>
              <a:t>4: 4MP</a:t>
            </a:r>
          </a:p>
          <a:p>
            <a:pPr defTabSz="1219170">
              <a:spcBef>
                <a:spcPct val="20000"/>
              </a:spcBef>
              <a:defRPr/>
            </a:pPr>
            <a:r>
              <a:rPr lang="en-US" altLang="zh-CN" sz="1400" dirty="0">
                <a:solidFill>
                  <a:srgbClr val="000000"/>
                </a:solidFill>
                <a:latin typeface="Segoe UI"/>
                <a:cs typeface="Segoe UI" panose="020B0502040204020203" pitchFamily="34" charset="0"/>
                <a:sym typeface="文泉驿微米黑" charset="-122"/>
              </a:rPr>
              <a:t>8: 8MP</a:t>
            </a:r>
          </a:p>
        </p:txBody>
      </p:sp>
      <p:sp>
        <p:nvSpPr>
          <p:cNvPr id="68" name="矩形 67">
            <a:extLst>
              <a:ext uri="{FF2B5EF4-FFF2-40B4-BE49-F238E27FC236}">
                <a16:creationId xmlns:a16="http://schemas.microsoft.com/office/drawing/2014/main" id="{404E96A2-3072-44F5-9924-7D003ECE2A6B}"/>
              </a:ext>
            </a:extLst>
          </p:cNvPr>
          <p:cNvSpPr/>
          <p:nvPr/>
        </p:nvSpPr>
        <p:spPr bwMode="auto">
          <a:xfrm>
            <a:off x="4622877" y="1412776"/>
            <a:ext cx="681065" cy="662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srgbClr val="000000"/>
                </a:solidFill>
                <a:latin typeface="Segoe UI"/>
                <a:cs typeface="Segoe UI" panose="020B0502040204020203" pitchFamily="34" charset="0"/>
              </a:rPr>
              <a:t>4</a:t>
            </a:r>
            <a:endParaRPr lang="zh-CN" altLang="en-US" sz="2200" dirty="0">
              <a:solidFill>
                <a:srgbClr val="000000"/>
              </a:solidFill>
              <a:latin typeface="Segoe UI"/>
              <a:cs typeface="Segoe UI" panose="020B0502040204020203" pitchFamily="34" charset="0"/>
            </a:endParaRPr>
          </a:p>
        </p:txBody>
      </p:sp>
      <p:sp>
        <p:nvSpPr>
          <p:cNvPr id="69" name="矩形 68">
            <a:extLst>
              <a:ext uri="{FF2B5EF4-FFF2-40B4-BE49-F238E27FC236}">
                <a16:creationId xmlns:a16="http://schemas.microsoft.com/office/drawing/2014/main" id="{F23985B4-16FE-465A-BE98-3142043E8E96}"/>
              </a:ext>
            </a:extLst>
          </p:cNvPr>
          <p:cNvSpPr/>
          <p:nvPr/>
        </p:nvSpPr>
        <p:spPr bwMode="auto">
          <a:xfrm>
            <a:off x="5434907" y="1412776"/>
            <a:ext cx="668777" cy="662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srgbClr val="000000"/>
                </a:solidFill>
                <a:latin typeface="Segoe UI"/>
                <a:cs typeface="Segoe UI" panose="020B0502040204020203" pitchFamily="34" charset="0"/>
              </a:rPr>
              <a:t>1</a:t>
            </a:r>
            <a:endParaRPr lang="zh-CN" altLang="en-US" sz="2200" dirty="0">
              <a:solidFill>
                <a:srgbClr val="000000"/>
              </a:solidFill>
              <a:latin typeface="Segoe UI"/>
              <a:cs typeface="Segoe UI" panose="020B0502040204020203" pitchFamily="34" charset="0"/>
            </a:endParaRPr>
          </a:p>
        </p:txBody>
      </p:sp>
      <p:cxnSp>
        <p:nvCxnSpPr>
          <p:cNvPr id="74" name="直接连接符 73">
            <a:extLst>
              <a:ext uri="{FF2B5EF4-FFF2-40B4-BE49-F238E27FC236}">
                <a16:creationId xmlns:a16="http://schemas.microsoft.com/office/drawing/2014/main" id="{38EE8A71-84EF-4E6A-ACA0-9AEF30729B02}"/>
              </a:ext>
            </a:extLst>
          </p:cNvPr>
          <p:cNvCxnSpPr>
            <a:cxnSpLocks/>
          </p:cNvCxnSpPr>
          <p:nvPr/>
        </p:nvCxnSpPr>
        <p:spPr bwMode="auto">
          <a:xfrm>
            <a:off x="4162293" y="2065651"/>
            <a:ext cx="9657" cy="75136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3" name="矩形 82">
            <a:extLst>
              <a:ext uri="{FF2B5EF4-FFF2-40B4-BE49-F238E27FC236}">
                <a16:creationId xmlns:a16="http://schemas.microsoft.com/office/drawing/2014/main" id="{2E115032-A267-4665-83C9-0629A4AB7B25}"/>
              </a:ext>
            </a:extLst>
          </p:cNvPr>
          <p:cNvSpPr/>
          <p:nvPr/>
        </p:nvSpPr>
        <p:spPr bwMode="auto">
          <a:xfrm>
            <a:off x="6234649" y="1412776"/>
            <a:ext cx="655678" cy="662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srgbClr val="000000"/>
                </a:solidFill>
                <a:latin typeface="Segoe UI"/>
                <a:cs typeface="Segoe UI" panose="020B0502040204020203" pitchFamily="34" charset="0"/>
              </a:rPr>
              <a:t>B</a:t>
            </a:r>
            <a:endParaRPr lang="zh-CN" altLang="en-US" sz="2200" dirty="0">
              <a:solidFill>
                <a:srgbClr val="000000"/>
              </a:solidFill>
              <a:latin typeface="Segoe UI"/>
              <a:cs typeface="Segoe UI" panose="020B0502040204020203" pitchFamily="34" charset="0"/>
            </a:endParaRPr>
          </a:p>
        </p:txBody>
      </p:sp>
      <p:sp>
        <p:nvSpPr>
          <p:cNvPr id="92" name="TextBox 69">
            <a:extLst>
              <a:ext uri="{FF2B5EF4-FFF2-40B4-BE49-F238E27FC236}">
                <a16:creationId xmlns:a16="http://schemas.microsoft.com/office/drawing/2014/main" id="{DAB0E62F-A542-454D-A4B3-7B562D93EA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28" y="2842143"/>
            <a:ext cx="1166945" cy="758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defTabSz="1219170">
              <a:spcBef>
                <a:spcPct val="0"/>
              </a:spcBef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Brand: </a:t>
            </a:r>
          </a:p>
          <a:p>
            <a:pPr defTabSz="1219170">
              <a:buNone/>
            </a:pPr>
            <a:r>
              <a:rPr lang="en-US" altLang="zh-CN" sz="1400" dirty="0" err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Dahua</a:t>
            </a: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 International</a:t>
            </a:r>
            <a:endParaRPr lang="zh-CN" altLang="en-US" sz="14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5" name="TextBox 69">
            <a:extLst>
              <a:ext uri="{FF2B5EF4-FFF2-40B4-BE49-F238E27FC236}">
                <a16:creationId xmlns:a16="http://schemas.microsoft.com/office/drawing/2014/main" id="{064F07F3-010F-4C8C-83EC-8C04958C65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1917" y="2870049"/>
            <a:ext cx="1472738" cy="543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defTabSz="1219170"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TPC: </a:t>
            </a:r>
          </a:p>
          <a:p>
            <a:pPr defTabSz="1219170">
              <a:buNone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Thermal Camera</a:t>
            </a:r>
          </a:p>
        </p:txBody>
      </p:sp>
      <p:sp>
        <p:nvSpPr>
          <p:cNvPr id="98" name="矩形 97">
            <a:extLst>
              <a:ext uri="{FF2B5EF4-FFF2-40B4-BE49-F238E27FC236}">
                <a16:creationId xmlns:a16="http://schemas.microsoft.com/office/drawing/2014/main" id="{A2A1F419-554E-4EBB-BD37-1B20944A86C3}"/>
              </a:ext>
            </a:extLst>
          </p:cNvPr>
          <p:cNvSpPr/>
          <p:nvPr/>
        </p:nvSpPr>
        <p:spPr bwMode="auto">
          <a:xfrm>
            <a:off x="2260066" y="1412776"/>
            <a:ext cx="668956" cy="662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srgbClr val="000000"/>
                </a:solidFill>
                <a:latin typeface="Segoe UI"/>
                <a:cs typeface="Segoe UI" panose="020B0502040204020203" pitchFamily="34" charset="0"/>
              </a:rPr>
              <a:t>PT</a:t>
            </a:r>
            <a:endParaRPr lang="zh-CN" altLang="en-US" sz="2200" dirty="0">
              <a:solidFill>
                <a:srgbClr val="000000"/>
              </a:solidFill>
              <a:latin typeface="Segoe UI"/>
              <a:cs typeface="Segoe UI" panose="020B0502040204020203" pitchFamily="34" charset="0"/>
            </a:endParaRPr>
          </a:p>
        </p:txBody>
      </p:sp>
      <p:sp>
        <p:nvSpPr>
          <p:cNvPr id="99" name="矩形 98">
            <a:extLst>
              <a:ext uri="{FF2B5EF4-FFF2-40B4-BE49-F238E27FC236}">
                <a16:creationId xmlns:a16="http://schemas.microsoft.com/office/drawing/2014/main" id="{44BB783F-1AAE-4430-AB97-CB07A772C727}"/>
              </a:ext>
            </a:extLst>
          </p:cNvPr>
          <p:cNvSpPr/>
          <p:nvPr/>
        </p:nvSpPr>
        <p:spPr bwMode="auto">
          <a:xfrm>
            <a:off x="78205" y="1412776"/>
            <a:ext cx="706423" cy="662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srgbClr val="000000"/>
                </a:solidFill>
                <a:latin typeface="Segoe UI"/>
                <a:cs typeface="Segoe UI" panose="020B0502040204020203" pitchFamily="34" charset="0"/>
              </a:rPr>
              <a:t>DHI</a:t>
            </a:r>
            <a:endParaRPr lang="zh-CN" altLang="en-US" sz="2200" dirty="0">
              <a:solidFill>
                <a:srgbClr val="000000"/>
              </a:solidFill>
              <a:latin typeface="Segoe UI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102" name="矩形 101">
            <a:extLst>
              <a:ext uri="{FF2B5EF4-FFF2-40B4-BE49-F238E27FC236}">
                <a16:creationId xmlns:a16="http://schemas.microsoft.com/office/drawing/2014/main" id="{22B0CD57-3B3F-4DF5-B40C-AF20E293C371}"/>
              </a:ext>
            </a:extLst>
          </p:cNvPr>
          <p:cNvSpPr/>
          <p:nvPr/>
        </p:nvSpPr>
        <p:spPr bwMode="auto">
          <a:xfrm>
            <a:off x="3041516" y="1412776"/>
            <a:ext cx="653030" cy="662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srgbClr val="000000"/>
                </a:solidFill>
                <a:latin typeface="Segoe UI"/>
                <a:cs typeface="Segoe UI" panose="020B0502040204020203" pitchFamily="34" charset="0"/>
              </a:rPr>
              <a:t>8</a:t>
            </a:r>
            <a:endParaRPr lang="zh-CN" altLang="en-US" sz="2200" dirty="0">
              <a:solidFill>
                <a:srgbClr val="000000"/>
              </a:solidFill>
              <a:latin typeface="Segoe UI"/>
              <a:cs typeface="Segoe UI" panose="020B0502040204020203" pitchFamily="34" charset="0"/>
            </a:endParaRPr>
          </a:p>
        </p:txBody>
      </p:sp>
      <p:cxnSp>
        <p:nvCxnSpPr>
          <p:cNvPr id="103" name="直接连接符 102">
            <a:extLst>
              <a:ext uri="{FF2B5EF4-FFF2-40B4-BE49-F238E27FC236}">
                <a16:creationId xmlns:a16="http://schemas.microsoft.com/office/drawing/2014/main" id="{D5FAFF0B-06E9-4C34-9ECD-F6A97CFD5FEE}"/>
              </a:ext>
            </a:extLst>
          </p:cNvPr>
          <p:cNvCxnSpPr>
            <a:cxnSpLocks/>
          </p:cNvCxnSpPr>
          <p:nvPr/>
        </p:nvCxnSpPr>
        <p:spPr bwMode="auto">
          <a:xfrm flipV="1">
            <a:off x="841704" y="1760394"/>
            <a:ext cx="234339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10" name="组合 109">
            <a:extLst>
              <a:ext uri="{FF2B5EF4-FFF2-40B4-BE49-F238E27FC236}">
                <a16:creationId xmlns:a16="http://schemas.microsoft.com/office/drawing/2014/main" id="{5C6FE37C-429D-4814-A6FD-A8562F402C44}"/>
              </a:ext>
            </a:extLst>
          </p:cNvPr>
          <p:cNvGrpSpPr/>
          <p:nvPr/>
        </p:nvGrpSpPr>
        <p:grpSpPr>
          <a:xfrm>
            <a:off x="424298" y="2080375"/>
            <a:ext cx="94701" cy="710349"/>
            <a:chOff x="2556983" y="2880089"/>
            <a:chExt cx="90001" cy="710349"/>
          </a:xfrm>
        </p:grpSpPr>
        <p:cxnSp>
          <p:nvCxnSpPr>
            <p:cNvPr id="115" name="直接连接符 114">
              <a:extLst>
                <a:ext uri="{FF2B5EF4-FFF2-40B4-BE49-F238E27FC236}">
                  <a16:creationId xmlns:a16="http://schemas.microsoft.com/office/drawing/2014/main" id="{2DC5DF25-7E0B-4F87-ADD0-17AFD5F5724C}"/>
                </a:ext>
              </a:extLst>
            </p:cNvPr>
            <p:cNvCxnSpPr/>
            <p:nvPr/>
          </p:nvCxnSpPr>
          <p:spPr bwMode="auto">
            <a:xfrm>
              <a:off x="2601984" y="2880089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6" name="椭圆 115">
              <a:extLst>
                <a:ext uri="{FF2B5EF4-FFF2-40B4-BE49-F238E27FC236}">
                  <a16:creationId xmlns:a16="http://schemas.microsoft.com/office/drawing/2014/main" id="{3C28BE05-8F0E-47C9-82B2-30C2E05CA17D}"/>
                </a:ext>
              </a:extLst>
            </p:cNvPr>
            <p:cNvSpPr/>
            <p:nvPr/>
          </p:nvSpPr>
          <p:spPr bwMode="auto">
            <a:xfrm>
              <a:off x="2556983" y="3500438"/>
              <a:ext cx="90001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solidFill>
                  <a:srgbClr val="000000"/>
                </a:solidFill>
                <a:latin typeface="Segoe UI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117" name="矩形 116">
            <a:extLst>
              <a:ext uri="{FF2B5EF4-FFF2-40B4-BE49-F238E27FC236}">
                <a16:creationId xmlns:a16="http://schemas.microsoft.com/office/drawing/2014/main" id="{DDE81126-6BBE-4869-83CC-FC46FB92A87E}"/>
              </a:ext>
            </a:extLst>
          </p:cNvPr>
          <p:cNvSpPr/>
          <p:nvPr/>
        </p:nvSpPr>
        <p:spPr bwMode="auto">
          <a:xfrm>
            <a:off x="1133120" y="1412776"/>
            <a:ext cx="761189" cy="662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srgbClr val="000000"/>
                </a:solidFill>
                <a:latin typeface="Segoe UI"/>
                <a:cs typeface="Segoe UI" panose="020B0502040204020203" pitchFamily="34" charset="0"/>
              </a:rPr>
              <a:t>TPC</a:t>
            </a:r>
            <a:endParaRPr lang="zh-CN" altLang="en-US" sz="2200" dirty="0">
              <a:solidFill>
                <a:srgbClr val="000000"/>
              </a:solidFill>
              <a:latin typeface="Segoe UI"/>
              <a:cs typeface="Segoe UI" panose="020B0502040204020203" pitchFamily="34" charset="0"/>
            </a:endParaRPr>
          </a:p>
        </p:txBody>
      </p:sp>
      <p:sp>
        <p:nvSpPr>
          <p:cNvPr id="118" name="椭圆 117">
            <a:extLst>
              <a:ext uri="{FF2B5EF4-FFF2-40B4-BE49-F238E27FC236}">
                <a16:creationId xmlns:a16="http://schemas.microsoft.com/office/drawing/2014/main" id="{F883A90E-31D8-4BBD-AF25-8865E7C3CE3B}"/>
              </a:ext>
            </a:extLst>
          </p:cNvPr>
          <p:cNvSpPr/>
          <p:nvPr/>
        </p:nvSpPr>
        <p:spPr bwMode="auto">
          <a:xfrm>
            <a:off x="1210347" y="3876473"/>
            <a:ext cx="94701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7" fontAlgn="t">
              <a:spcBef>
                <a:spcPct val="0"/>
              </a:spcBef>
              <a:spcAft>
                <a:spcPct val="0"/>
              </a:spcAft>
            </a:pPr>
            <a:endParaRPr lang="zh-CN" altLang="en-US" sz="1000" dirty="0">
              <a:solidFill>
                <a:srgbClr val="000000"/>
              </a:solidFill>
              <a:latin typeface="Segoe UI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119" name="矩形 118">
            <a:extLst>
              <a:ext uri="{FF2B5EF4-FFF2-40B4-BE49-F238E27FC236}">
                <a16:creationId xmlns:a16="http://schemas.microsoft.com/office/drawing/2014/main" id="{7346E2D2-07F2-4663-A6D4-0A97E48C859B}"/>
              </a:ext>
            </a:extLst>
          </p:cNvPr>
          <p:cNvSpPr/>
          <p:nvPr/>
        </p:nvSpPr>
        <p:spPr bwMode="auto">
          <a:xfrm>
            <a:off x="3826766" y="1412776"/>
            <a:ext cx="662107" cy="662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srgbClr val="000000"/>
                </a:solidFill>
                <a:latin typeface="Segoe UI"/>
                <a:cs typeface="Segoe UI" panose="020B0502040204020203" pitchFamily="34" charset="0"/>
              </a:rPr>
              <a:t>4</a:t>
            </a:r>
            <a:endParaRPr lang="zh-CN" altLang="en-US" sz="2200" dirty="0">
              <a:solidFill>
                <a:srgbClr val="000000"/>
              </a:solidFill>
              <a:latin typeface="Segoe UI"/>
              <a:cs typeface="Segoe UI" panose="020B0502040204020203" pitchFamily="34" charset="0"/>
            </a:endParaRPr>
          </a:p>
        </p:txBody>
      </p:sp>
      <p:sp>
        <p:nvSpPr>
          <p:cNvPr id="120" name="椭圆 119">
            <a:extLst>
              <a:ext uri="{FF2B5EF4-FFF2-40B4-BE49-F238E27FC236}">
                <a16:creationId xmlns:a16="http://schemas.microsoft.com/office/drawing/2014/main" id="{F8247132-DC6F-4B7C-B4F2-24183344644B}"/>
              </a:ext>
            </a:extLst>
          </p:cNvPr>
          <p:cNvSpPr/>
          <p:nvPr/>
        </p:nvSpPr>
        <p:spPr bwMode="auto">
          <a:xfrm>
            <a:off x="5325782" y="4489359"/>
            <a:ext cx="94701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7" fontAlgn="t">
              <a:spcBef>
                <a:spcPct val="0"/>
              </a:spcBef>
              <a:spcAft>
                <a:spcPct val="0"/>
              </a:spcAft>
            </a:pPr>
            <a:endParaRPr lang="zh-CN" altLang="en-US" sz="1000" dirty="0">
              <a:solidFill>
                <a:srgbClr val="000000"/>
              </a:solidFill>
              <a:latin typeface="Segoe UI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122" name="TextBox 16">
            <a:extLst>
              <a:ext uri="{FF2B5EF4-FFF2-40B4-BE49-F238E27FC236}">
                <a16:creationId xmlns:a16="http://schemas.microsoft.com/office/drawing/2014/main" id="{A2314063-7142-46BD-90D2-419C6F565E61}"/>
              </a:ext>
            </a:extLst>
          </p:cNvPr>
          <p:cNvSpPr txBox="1"/>
          <p:nvPr/>
        </p:nvSpPr>
        <p:spPr>
          <a:xfrm>
            <a:off x="2390683" y="4719349"/>
            <a:ext cx="1922388" cy="134190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>
              <a:defRPr/>
            </a:pPr>
            <a:r>
              <a:rPr lang="it-IT" altLang="zh-CN" sz="1400" b="1" dirty="0">
                <a:solidFill>
                  <a:srgbClr val="000000"/>
                </a:solidFill>
                <a:latin typeface="Segoe UI"/>
                <a:cs typeface="Segoe UI" panose="020B0502040204020203" pitchFamily="34" charset="0"/>
                <a:sym typeface="文泉驿微米黑" charset="-122"/>
              </a:rPr>
              <a:t>P</a:t>
            </a:r>
            <a:r>
              <a:rPr lang="en-US" altLang="zh-CN" sz="1400" b="1" dirty="0" err="1">
                <a:solidFill>
                  <a:srgbClr val="000000"/>
                </a:solidFill>
                <a:latin typeface="Segoe UI"/>
                <a:cs typeface="Segoe UI" panose="020B0502040204020203" pitchFamily="34" charset="0"/>
                <a:sym typeface="文泉驿微米黑" charset="-122"/>
              </a:rPr>
              <a:t>roduct</a:t>
            </a:r>
            <a:r>
              <a:rPr lang="it-IT" altLang="zh-CN" sz="1400" b="1" dirty="0">
                <a:solidFill>
                  <a:srgbClr val="000000"/>
                </a:solidFill>
                <a:latin typeface="Segoe UI"/>
                <a:cs typeface="Segoe UI" panose="020B0502040204020203" pitchFamily="34" charset="0"/>
                <a:sym typeface="文泉驿微米黑" charset="-122"/>
              </a:rPr>
              <a:t> Position:</a:t>
            </a:r>
          </a:p>
          <a:p>
            <a:pPr defTabSz="1219170">
              <a:spcBef>
                <a:spcPct val="20000"/>
              </a:spcBef>
              <a:defRPr/>
            </a:pPr>
            <a:r>
              <a:rPr lang="it-IT" altLang="zh-CN" sz="1400" dirty="0">
                <a:solidFill>
                  <a:srgbClr val="000000"/>
                </a:solidFill>
                <a:latin typeface="Segoe UI"/>
                <a:cs typeface="Segoe UI" panose="020B0502040204020203" pitchFamily="34" charset="0"/>
                <a:sym typeface="文泉驿微米黑" charset="-122"/>
              </a:rPr>
              <a:t>1</a:t>
            </a:r>
            <a:r>
              <a:rPr lang="en-US" altLang="zh-CN" sz="1400" dirty="0">
                <a:solidFill>
                  <a:srgbClr val="000000"/>
                </a:solidFill>
                <a:latin typeface="Segoe UI"/>
                <a:cs typeface="Segoe UI" panose="020B0502040204020203" pitchFamily="34" charset="0"/>
                <a:sym typeface="文泉驿微米黑" charset="-122"/>
              </a:rPr>
              <a:t>/</a:t>
            </a:r>
            <a:r>
              <a:rPr lang="it-IT" altLang="zh-CN" sz="1400" dirty="0">
                <a:solidFill>
                  <a:srgbClr val="000000"/>
                </a:solidFill>
                <a:latin typeface="Segoe UI"/>
                <a:cs typeface="Segoe UI" panose="020B0502040204020203" pitchFamily="34" charset="0"/>
                <a:sym typeface="文泉驿微米黑" charset="-122"/>
              </a:rPr>
              <a:t>2</a:t>
            </a:r>
            <a:r>
              <a:rPr lang="en-US" altLang="zh-CN" sz="1400">
                <a:solidFill>
                  <a:srgbClr val="000000"/>
                </a:solidFill>
                <a:latin typeface="Segoe UI"/>
                <a:cs typeface="Segoe UI" panose="020B0502040204020203" pitchFamily="34" charset="0"/>
                <a:sym typeface="文泉驿微米黑" charset="-122"/>
              </a:rPr>
              <a:t>/4</a:t>
            </a:r>
            <a:r>
              <a:rPr lang="it-IT" altLang="zh-CN" sz="1400">
                <a:solidFill>
                  <a:srgbClr val="000000"/>
                </a:solidFill>
                <a:latin typeface="Segoe UI"/>
                <a:cs typeface="Segoe UI" panose="020B0502040204020203" pitchFamily="34" charset="0"/>
                <a:sym typeface="文泉驿微米黑" charset="-122"/>
              </a:rPr>
              <a:t>: </a:t>
            </a:r>
            <a:r>
              <a:rPr lang="it-IT" altLang="zh-CN" sz="1400" dirty="0">
                <a:solidFill>
                  <a:srgbClr val="000000"/>
                </a:solidFill>
                <a:latin typeface="Segoe UI"/>
                <a:cs typeface="Segoe UI" panose="020B0502040204020203" pitchFamily="34" charset="0"/>
                <a:sym typeface="文泉驿微米黑" charset="-122"/>
              </a:rPr>
              <a:t>Lite series</a:t>
            </a:r>
          </a:p>
          <a:p>
            <a:pPr defTabSz="1219170">
              <a:spcBef>
                <a:spcPct val="20000"/>
              </a:spcBef>
              <a:defRPr/>
            </a:pPr>
            <a:r>
              <a:rPr lang="it-IT" altLang="zh-CN" sz="1400" dirty="0">
                <a:solidFill>
                  <a:srgbClr val="000000"/>
                </a:solidFill>
                <a:latin typeface="Segoe UI"/>
                <a:cs typeface="Segoe UI" panose="020B0502040204020203" pitchFamily="34" charset="0"/>
                <a:sym typeface="文泉驿微米黑" charset="-122"/>
              </a:rPr>
              <a:t>5: Pro series</a:t>
            </a:r>
          </a:p>
          <a:p>
            <a:pPr defTabSz="1219170">
              <a:spcBef>
                <a:spcPct val="20000"/>
              </a:spcBef>
              <a:defRPr/>
            </a:pPr>
            <a:r>
              <a:rPr lang="it-IT" altLang="zh-CN" sz="1400" dirty="0">
                <a:solidFill>
                  <a:srgbClr val="000000"/>
                </a:solidFill>
                <a:latin typeface="Segoe UI"/>
                <a:cs typeface="Segoe UI" panose="020B0502040204020203" pitchFamily="34" charset="0"/>
                <a:sym typeface="文泉驿微米黑" charset="-122"/>
              </a:rPr>
              <a:t>8: Ultra series</a:t>
            </a:r>
          </a:p>
          <a:p>
            <a:pPr defTabSz="1219170">
              <a:spcBef>
                <a:spcPct val="20000"/>
              </a:spcBef>
              <a:defRPr/>
            </a:pPr>
            <a:r>
              <a:rPr lang="it-IT" altLang="zh-CN" sz="1400" dirty="0">
                <a:solidFill>
                  <a:srgbClr val="000000"/>
                </a:solidFill>
                <a:latin typeface="Segoe UI"/>
                <a:cs typeface="Segoe UI" panose="020B0502040204020203" pitchFamily="34" charset="0"/>
                <a:sym typeface="文泉驿微米黑" charset="-122"/>
              </a:rPr>
              <a:t>9</a:t>
            </a:r>
            <a:r>
              <a:rPr lang="en-US" altLang="zh-CN" sz="1400" dirty="0">
                <a:solidFill>
                  <a:srgbClr val="000000"/>
                </a:solidFill>
                <a:latin typeface="Segoe UI"/>
                <a:cs typeface="Segoe UI" panose="020B0502040204020203" pitchFamily="34" charset="0"/>
                <a:sym typeface="文泉驿微米黑" charset="-122"/>
              </a:rPr>
              <a:t>: Cooled</a:t>
            </a:r>
            <a:r>
              <a:rPr lang="it-IT" altLang="zh-CN" sz="1400" dirty="0">
                <a:solidFill>
                  <a:srgbClr val="000000"/>
                </a:solidFill>
                <a:latin typeface="Segoe UI"/>
                <a:cs typeface="Segoe UI" panose="020B0502040204020203" pitchFamily="34" charset="0"/>
                <a:sym typeface="文泉驿微米黑" charset="-122"/>
              </a:rPr>
              <a:t> series               </a:t>
            </a:r>
            <a:r>
              <a:rPr lang="it-IT" altLang="zh-CN" sz="1400" dirty="0">
                <a:solidFill>
                  <a:srgbClr val="FF0000"/>
                </a:solidFill>
                <a:latin typeface="Segoe UI"/>
                <a:cs typeface="Segoe UI" panose="020B0502040204020203" pitchFamily="34" charset="0"/>
                <a:sym typeface="文泉驿微米黑" charset="-122"/>
              </a:rPr>
              <a:t>            </a:t>
            </a:r>
            <a:r>
              <a:rPr lang="it-IT" altLang="zh-CN" sz="1400" dirty="0">
                <a:solidFill>
                  <a:srgbClr val="000000"/>
                </a:solidFill>
                <a:latin typeface="Segoe UI"/>
                <a:cs typeface="Segoe UI" panose="020B0502040204020203" pitchFamily="34" charset="0"/>
                <a:sym typeface="文泉驿微米黑" charset="-122"/>
              </a:rPr>
              <a:t>                                       </a:t>
            </a:r>
          </a:p>
        </p:txBody>
      </p:sp>
      <p:sp>
        <p:nvSpPr>
          <p:cNvPr id="123" name="TextBox 19">
            <a:extLst>
              <a:ext uri="{FF2B5EF4-FFF2-40B4-BE49-F238E27FC236}">
                <a16:creationId xmlns:a16="http://schemas.microsoft.com/office/drawing/2014/main" id="{2BA226F3-30F4-416B-BF89-AAD278B4CD20}"/>
              </a:ext>
            </a:extLst>
          </p:cNvPr>
          <p:cNvSpPr txBox="1"/>
          <p:nvPr/>
        </p:nvSpPr>
        <p:spPr>
          <a:xfrm>
            <a:off x="3350933" y="2855604"/>
            <a:ext cx="1817848" cy="161076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>
              <a:defRPr/>
            </a:pPr>
            <a:r>
              <a:rPr lang="en-US" altLang="zh-CN" sz="1400" b="1" dirty="0">
                <a:solidFill>
                  <a:srgbClr val="000000"/>
                </a:solidFill>
                <a:latin typeface="Segoe UI"/>
                <a:cs typeface="Segoe UI" panose="020B0502040204020203" pitchFamily="34" charset="0"/>
                <a:sym typeface="文泉驿微米黑" charset="-122"/>
              </a:rPr>
              <a:t>Thermal</a:t>
            </a:r>
            <a:r>
              <a:rPr lang="en-US" altLang="zh-CN" sz="1467" b="1" dirty="0">
                <a:solidFill>
                  <a:srgbClr val="194BA5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Segoe UI"/>
                <a:cs typeface="Segoe UI" panose="020B0502040204020203" pitchFamily="34" charset="0"/>
                <a:sym typeface="文泉驿微米黑" charset="-122"/>
              </a:rPr>
              <a:t>Resolution:</a:t>
            </a:r>
          </a:p>
          <a:p>
            <a:pPr defTabSz="1219170">
              <a:spcBef>
                <a:spcPct val="20000"/>
              </a:spcBef>
              <a:defRPr/>
            </a:pPr>
            <a:r>
              <a:rPr lang="en-US" altLang="zh-CN" sz="1400" dirty="0">
                <a:solidFill>
                  <a:srgbClr val="000000"/>
                </a:solidFill>
                <a:latin typeface="Segoe UI"/>
                <a:cs typeface="Segoe UI" panose="020B0502040204020203" pitchFamily="34" charset="0"/>
                <a:sym typeface="文泉驿微米黑" charset="-122"/>
              </a:rPr>
              <a:t>1: 192*144</a:t>
            </a:r>
          </a:p>
          <a:p>
            <a:pPr defTabSz="1219170">
              <a:spcBef>
                <a:spcPct val="20000"/>
              </a:spcBef>
              <a:defRPr/>
            </a:pPr>
            <a:r>
              <a:rPr lang="en-US" altLang="zh-CN" sz="1400" dirty="0">
                <a:solidFill>
                  <a:srgbClr val="000000"/>
                </a:solidFill>
                <a:latin typeface="Segoe UI"/>
                <a:cs typeface="Segoe UI" panose="020B0502040204020203" pitchFamily="34" charset="0"/>
                <a:sym typeface="文泉驿微米黑" charset="-122"/>
              </a:rPr>
              <a:t>2: 256*192</a:t>
            </a:r>
          </a:p>
          <a:p>
            <a:pPr defTabSz="1219170">
              <a:spcBef>
                <a:spcPct val="20000"/>
              </a:spcBef>
              <a:defRPr/>
            </a:pPr>
            <a:r>
              <a:rPr lang="en-US" altLang="zh-CN" sz="1400" dirty="0">
                <a:solidFill>
                  <a:srgbClr val="000000"/>
                </a:solidFill>
                <a:latin typeface="Segoe UI"/>
                <a:cs typeface="Segoe UI" panose="020B0502040204020203" pitchFamily="34" charset="0"/>
                <a:sym typeface="文泉驿微米黑" charset="-122"/>
              </a:rPr>
              <a:t>4: 400*300</a:t>
            </a:r>
          </a:p>
          <a:p>
            <a:pPr defTabSz="1219170">
              <a:spcBef>
                <a:spcPct val="20000"/>
              </a:spcBef>
              <a:defRPr/>
            </a:pPr>
            <a:r>
              <a:rPr lang="en-US" altLang="zh-CN" sz="1400" dirty="0">
                <a:solidFill>
                  <a:srgbClr val="000000"/>
                </a:solidFill>
                <a:latin typeface="Segoe UI"/>
                <a:cs typeface="Segoe UI" panose="020B0502040204020203" pitchFamily="34" charset="0"/>
                <a:sym typeface="文泉驿微米黑" charset="-122"/>
              </a:rPr>
              <a:t>6: 640*512</a:t>
            </a:r>
          </a:p>
          <a:p>
            <a:pPr defTabSz="1219170">
              <a:spcBef>
                <a:spcPct val="20000"/>
              </a:spcBef>
              <a:defRPr/>
            </a:pPr>
            <a:r>
              <a:rPr lang="en-US" altLang="zh-CN" sz="1400" dirty="0">
                <a:solidFill>
                  <a:srgbClr val="FF0000"/>
                </a:solidFill>
                <a:latin typeface="Segoe UI"/>
                <a:cs typeface="Segoe UI" panose="020B0502040204020203" pitchFamily="34" charset="0"/>
                <a:sym typeface="文泉驿微米黑" charset="-122"/>
              </a:rPr>
              <a:t>A: 1280*1024</a:t>
            </a:r>
          </a:p>
        </p:txBody>
      </p:sp>
      <p:sp>
        <p:nvSpPr>
          <p:cNvPr id="124" name="椭圆 123">
            <a:extLst>
              <a:ext uri="{FF2B5EF4-FFF2-40B4-BE49-F238E27FC236}">
                <a16:creationId xmlns:a16="http://schemas.microsoft.com/office/drawing/2014/main" id="{8E4397DD-88DF-4AD4-8338-6490E1475F86}"/>
              </a:ext>
            </a:extLst>
          </p:cNvPr>
          <p:cNvSpPr/>
          <p:nvPr/>
        </p:nvSpPr>
        <p:spPr bwMode="auto">
          <a:xfrm>
            <a:off x="4127950" y="2758409"/>
            <a:ext cx="94701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7" fontAlgn="t">
              <a:spcBef>
                <a:spcPct val="0"/>
              </a:spcBef>
              <a:spcAft>
                <a:spcPct val="0"/>
              </a:spcAft>
            </a:pPr>
            <a:endParaRPr lang="zh-CN" altLang="en-US" sz="1000" dirty="0">
              <a:solidFill>
                <a:srgbClr val="000000"/>
              </a:solidFill>
              <a:latin typeface="Segoe UI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125" name="TextBox 18">
            <a:extLst>
              <a:ext uri="{FF2B5EF4-FFF2-40B4-BE49-F238E27FC236}">
                <a16:creationId xmlns:a16="http://schemas.microsoft.com/office/drawing/2014/main" id="{9132DD62-C616-4FF4-85F4-0BEB400F02E3}"/>
              </a:ext>
            </a:extLst>
          </p:cNvPr>
          <p:cNvSpPr txBox="1"/>
          <p:nvPr/>
        </p:nvSpPr>
        <p:spPr>
          <a:xfrm>
            <a:off x="5360779" y="2831116"/>
            <a:ext cx="1254576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/>
            <a:r>
              <a:rPr lang="en-US" altLang="zh-CN" sz="1400" b="1" dirty="0">
                <a:solidFill>
                  <a:srgbClr val="000000"/>
                </a:solidFill>
                <a:latin typeface="Segoe UI"/>
                <a:cs typeface="Segoe UI" panose="020B0502040204020203" pitchFamily="34" charset="0"/>
                <a:sym typeface="文泉驿微米黑" charset="-122"/>
              </a:rPr>
              <a:t>Reserved</a:t>
            </a:r>
            <a:endParaRPr lang="en-US" altLang="zh-CN" sz="1400" b="1" dirty="0">
              <a:solidFill>
                <a:srgbClr val="000000"/>
              </a:solidFill>
              <a:latin typeface="Segoe UI"/>
              <a:cs typeface="Segoe UI" panose="020B0502040204020203" pitchFamily="34" charset="0"/>
            </a:endParaRPr>
          </a:p>
        </p:txBody>
      </p:sp>
      <p:sp>
        <p:nvSpPr>
          <p:cNvPr id="127" name="TextBox 69">
            <a:extLst>
              <a:ext uri="{FF2B5EF4-FFF2-40B4-BE49-F238E27FC236}">
                <a16:creationId xmlns:a16="http://schemas.microsoft.com/office/drawing/2014/main" id="{49C7464B-B7B8-45F4-BF65-5D63527DF0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04" y="3950029"/>
            <a:ext cx="2333696" cy="2734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defTabSz="1219170"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Camera Type:</a:t>
            </a:r>
          </a:p>
          <a:p>
            <a:pPr defTabSz="1219170"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DF: Eyeball</a:t>
            </a:r>
          </a:p>
          <a:p>
            <a:pPr defTabSz="1219170"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BF:  Bullet</a:t>
            </a:r>
          </a:p>
          <a:p>
            <a:pPr defTabSz="1219170"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SD: Speed dome</a:t>
            </a:r>
          </a:p>
          <a:p>
            <a:pPr defTabSz="1219170">
              <a:buNone/>
            </a:pPr>
            <a:r>
              <a:rPr lang="en-US" altLang="zh-CN" sz="1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SDA: Smart linkage camera</a:t>
            </a:r>
          </a:p>
          <a:p>
            <a:pPr defTabSz="1219170"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PT: Pan &amp; Tilt</a:t>
            </a:r>
          </a:p>
          <a:p>
            <a:pPr defTabSz="1219170">
              <a:buNone/>
            </a:pPr>
            <a:r>
              <a:rPr lang="en-US" altLang="zh-CN" sz="1067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PTD: High Performance </a:t>
            </a:r>
            <a:r>
              <a:rPr lang="en-US" altLang="zh-CN" sz="1067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Pan &amp; Tilt</a:t>
            </a:r>
            <a:endParaRPr lang="en-US" altLang="zh-CN" sz="12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defTabSz="1219170"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KF: Compact </a:t>
            </a:r>
          </a:p>
          <a:p>
            <a:pPr defTabSz="1219170"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AT: Fixed-mount</a:t>
            </a:r>
          </a:p>
          <a:p>
            <a:pPr defTabSz="1219170">
              <a:buNone/>
            </a:pPr>
            <a:r>
              <a:rPr lang="en-US" altLang="zh-CN" sz="1200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AEBF: Explosion-proof bullet</a:t>
            </a:r>
          </a:p>
          <a:p>
            <a:pPr defTabSz="1219170">
              <a:buNone/>
            </a:pPr>
            <a:r>
              <a:rPr lang="en-US" altLang="zh-CN" sz="1200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AEPT: Explosion-proof Pan &amp; Tilt</a:t>
            </a:r>
          </a:p>
          <a:p>
            <a:pPr defTabSz="1219170">
              <a:buNone/>
            </a:pPr>
            <a:endParaRPr lang="en-US" altLang="zh-CN" sz="14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28" name="直接连接符 127">
            <a:extLst>
              <a:ext uri="{FF2B5EF4-FFF2-40B4-BE49-F238E27FC236}">
                <a16:creationId xmlns:a16="http://schemas.microsoft.com/office/drawing/2014/main" id="{D5FAFF0B-06E9-4C34-9ECD-F6A97CFD5FEE}"/>
              </a:ext>
            </a:extLst>
          </p:cNvPr>
          <p:cNvCxnSpPr>
            <a:cxnSpLocks/>
          </p:cNvCxnSpPr>
          <p:nvPr/>
        </p:nvCxnSpPr>
        <p:spPr bwMode="auto">
          <a:xfrm flipV="1">
            <a:off x="1979091" y="1760394"/>
            <a:ext cx="233136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9" name="矩形 128">
            <a:extLst>
              <a:ext uri="{FF2B5EF4-FFF2-40B4-BE49-F238E27FC236}">
                <a16:creationId xmlns:a16="http://schemas.microsoft.com/office/drawing/2014/main" id="{22B0CD57-3B3F-4DF5-B40C-AF20E293C371}"/>
              </a:ext>
            </a:extLst>
          </p:cNvPr>
          <p:cNvSpPr/>
          <p:nvPr/>
        </p:nvSpPr>
        <p:spPr bwMode="auto">
          <a:xfrm>
            <a:off x="7807227" y="1412776"/>
            <a:ext cx="684167" cy="662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srgbClr val="000000"/>
                </a:solidFill>
                <a:latin typeface="Segoe UI"/>
                <a:cs typeface="Segoe UI" panose="020B0502040204020203" pitchFamily="34" charset="0"/>
              </a:rPr>
              <a:t>B50</a:t>
            </a:r>
            <a:endParaRPr lang="zh-CN" altLang="en-US" sz="2200" dirty="0">
              <a:solidFill>
                <a:srgbClr val="000000"/>
              </a:solidFill>
              <a:latin typeface="Segoe UI"/>
              <a:cs typeface="Segoe UI" panose="020B0502040204020203" pitchFamily="34" charset="0"/>
            </a:endParaRPr>
          </a:p>
        </p:txBody>
      </p:sp>
      <p:sp>
        <p:nvSpPr>
          <p:cNvPr id="131" name="矩形 130">
            <a:extLst>
              <a:ext uri="{FF2B5EF4-FFF2-40B4-BE49-F238E27FC236}">
                <a16:creationId xmlns:a16="http://schemas.microsoft.com/office/drawing/2014/main" id="{22B0CD57-3B3F-4DF5-B40C-AF20E293C371}"/>
              </a:ext>
            </a:extLst>
          </p:cNvPr>
          <p:cNvSpPr/>
          <p:nvPr/>
        </p:nvSpPr>
        <p:spPr bwMode="auto">
          <a:xfrm>
            <a:off x="9389922" y="1412776"/>
            <a:ext cx="672075" cy="662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srgbClr val="000000"/>
                </a:solidFill>
                <a:latin typeface="Segoe UI"/>
                <a:cs typeface="Segoe UI" panose="020B0502040204020203" pitchFamily="34" charset="0"/>
              </a:rPr>
              <a:t>L</a:t>
            </a:r>
            <a:endParaRPr lang="zh-CN" altLang="en-US" sz="2200" dirty="0">
              <a:solidFill>
                <a:srgbClr val="000000"/>
              </a:solidFill>
              <a:latin typeface="Segoe UI"/>
              <a:cs typeface="Segoe UI" panose="020B0502040204020203" pitchFamily="34" charset="0"/>
            </a:endParaRPr>
          </a:p>
        </p:txBody>
      </p:sp>
      <p:sp>
        <p:nvSpPr>
          <p:cNvPr id="132" name="矩形 131">
            <a:extLst>
              <a:ext uri="{FF2B5EF4-FFF2-40B4-BE49-F238E27FC236}">
                <a16:creationId xmlns:a16="http://schemas.microsoft.com/office/drawing/2014/main" id="{22B0CD57-3B3F-4DF5-B40C-AF20E293C371}"/>
              </a:ext>
            </a:extLst>
          </p:cNvPr>
          <p:cNvSpPr/>
          <p:nvPr/>
        </p:nvSpPr>
        <p:spPr bwMode="auto">
          <a:xfrm>
            <a:off x="7087230" y="1412776"/>
            <a:ext cx="639717" cy="662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srgbClr val="000000"/>
                </a:solidFill>
                <a:latin typeface="Segoe UI"/>
                <a:cs typeface="Segoe UI" panose="020B0502040204020203" pitchFamily="34" charset="0"/>
              </a:rPr>
              <a:t>T</a:t>
            </a:r>
            <a:endParaRPr lang="zh-CN" altLang="en-US" sz="2200" dirty="0">
              <a:solidFill>
                <a:srgbClr val="000000"/>
              </a:solidFill>
              <a:latin typeface="Segoe UI"/>
              <a:cs typeface="Segoe UI" panose="020B0502040204020203" pitchFamily="34" charset="0"/>
            </a:endParaRPr>
          </a:p>
        </p:txBody>
      </p:sp>
      <p:sp>
        <p:nvSpPr>
          <p:cNvPr id="135" name="TextBox 48">
            <a:extLst>
              <a:ext uri="{FF2B5EF4-FFF2-40B4-BE49-F238E27FC236}">
                <a16:creationId xmlns:a16="http://schemas.microsoft.com/office/drawing/2014/main" id="{DE27F773-2EBA-4DC8-A245-199C239E7FF9}"/>
              </a:ext>
            </a:extLst>
          </p:cNvPr>
          <p:cNvSpPr txBox="1"/>
          <p:nvPr/>
        </p:nvSpPr>
        <p:spPr>
          <a:xfrm>
            <a:off x="6026167" y="4763320"/>
            <a:ext cx="2369691" cy="209089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>
              <a:defRPr/>
            </a:pPr>
            <a:r>
              <a:rPr lang="en-US" altLang="zh-CN" sz="1400" b="1" dirty="0">
                <a:solidFill>
                  <a:srgbClr val="000000"/>
                </a:solidFill>
                <a:latin typeface="Segoe UI"/>
                <a:cs typeface="Segoe UI" panose="020B0502040204020203" pitchFamily="34" charset="0"/>
                <a:sym typeface="文泉驿微米黑" charset="-122"/>
              </a:rPr>
              <a:t>Structure</a:t>
            </a:r>
            <a:r>
              <a:rPr lang="en-US" altLang="zh-CN" sz="1467" b="1" dirty="0">
                <a:solidFill>
                  <a:srgbClr val="194BA5"/>
                </a:solidFill>
                <a:latin typeface="Calibri" pitchFamily="34" charset="0"/>
                <a:cs typeface="Calibri" pitchFamily="34" charset="0"/>
              </a:rPr>
              <a:t>:</a:t>
            </a:r>
          </a:p>
          <a:p>
            <a:pPr defTabSz="1219170">
              <a:spcBef>
                <a:spcPct val="20000"/>
              </a:spcBef>
              <a:defRPr/>
            </a:pPr>
            <a:r>
              <a:rPr lang="en-US" altLang="zh-CN" sz="1200" dirty="0">
                <a:solidFill>
                  <a:srgbClr val="000000"/>
                </a:solidFill>
                <a:latin typeface="Segoe UI"/>
                <a:cs typeface="Segoe UI" panose="020B0502040204020203" pitchFamily="34" charset="0"/>
                <a:sym typeface="文泉驿微米黑" charset="-122"/>
              </a:rPr>
              <a:t>Default: null</a:t>
            </a:r>
          </a:p>
          <a:p>
            <a:pPr defTabSz="1219170">
              <a:spcBef>
                <a:spcPct val="20000"/>
              </a:spcBef>
              <a:defRPr/>
            </a:pPr>
            <a:r>
              <a:rPr lang="en-US" altLang="zh-CN" sz="1200" dirty="0">
                <a:solidFill>
                  <a:srgbClr val="000000"/>
                </a:solidFill>
                <a:latin typeface="Segoe UI"/>
                <a:cs typeface="Segoe UI" panose="020B0502040204020203" pitchFamily="34" charset="0"/>
                <a:sym typeface="文泉驿微米黑" charset="-122"/>
              </a:rPr>
              <a:t>A: Hybrid PT</a:t>
            </a:r>
          </a:p>
          <a:p>
            <a:pPr defTabSz="1219170">
              <a:spcBef>
                <a:spcPct val="20000"/>
              </a:spcBef>
              <a:defRPr/>
            </a:pPr>
            <a:r>
              <a:rPr lang="en-US" altLang="zh-CN" sz="1200" dirty="0">
                <a:solidFill>
                  <a:srgbClr val="000000"/>
                </a:solidFill>
                <a:latin typeface="Segoe UI"/>
                <a:cs typeface="Segoe UI" panose="020B0502040204020203" pitchFamily="34" charset="0"/>
                <a:sym typeface="文泉驿微米黑" charset="-122"/>
              </a:rPr>
              <a:t>B: Hybrid  PTZ  (SD8X41B means 9 inch Speed dome)</a:t>
            </a:r>
          </a:p>
          <a:p>
            <a:pPr defTabSz="1219170">
              <a:spcBef>
                <a:spcPct val="20000"/>
              </a:spcBef>
              <a:defRPr/>
            </a:pPr>
            <a:r>
              <a:rPr lang="en-US" altLang="zh-CN" sz="1200" dirty="0">
                <a:solidFill>
                  <a:srgbClr val="000000"/>
                </a:solidFill>
                <a:latin typeface="Segoe UI"/>
                <a:cs typeface="Segoe UI" panose="020B0502040204020203" pitchFamily="34" charset="0"/>
                <a:sym typeface="文泉驿微米黑" charset="-122"/>
              </a:rPr>
              <a:t>C: Hybrid  PTZ with laser part</a:t>
            </a:r>
          </a:p>
          <a:p>
            <a:pPr defTabSz="1219170">
              <a:spcBef>
                <a:spcPct val="20000"/>
              </a:spcBef>
              <a:defRPr/>
            </a:pPr>
            <a:r>
              <a:rPr lang="en-US" altLang="zh-CN" sz="1200" dirty="0">
                <a:solidFill>
                  <a:srgbClr val="000000"/>
                </a:solidFill>
                <a:latin typeface="Segoe UI"/>
                <a:cs typeface="Segoe UI" panose="020B0502040204020203" pitchFamily="34" charset="0"/>
                <a:sym typeface="文泉驿微米黑" charset="-122"/>
              </a:rPr>
              <a:t>D: Hybrid PT with laser part</a:t>
            </a:r>
          </a:p>
          <a:p>
            <a:pPr defTabSz="1219170">
              <a:spcBef>
                <a:spcPct val="20000"/>
              </a:spcBef>
              <a:defRPr/>
            </a:pPr>
            <a:r>
              <a:rPr lang="en-US" altLang="zh-CN" sz="1200" dirty="0">
                <a:latin typeface="Segoe UI"/>
                <a:cs typeface="Segoe UI" panose="020B0502040204020203" pitchFamily="34" charset="0"/>
                <a:sym typeface="文泉驿微米黑" charset="-122"/>
              </a:rPr>
              <a:t>MA: Mini Hybrid PT</a:t>
            </a:r>
            <a:endParaRPr lang="en-US" altLang="zh-CN" sz="1400" dirty="0">
              <a:latin typeface="Segoe UI"/>
              <a:cs typeface="Segoe UI" panose="020B0502040204020203" pitchFamily="34" charset="0"/>
              <a:sym typeface="文泉驿微米黑" charset="-122"/>
            </a:endParaRPr>
          </a:p>
          <a:p>
            <a:pPr defTabSz="1219170">
              <a:spcBef>
                <a:spcPct val="20000"/>
              </a:spcBef>
              <a:defRPr/>
            </a:pPr>
            <a:r>
              <a:rPr lang="en-US" altLang="zh-CN" sz="1400" dirty="0">
                <a:solidFill>
                  <a:srgbClr val="FF0000"/>
                </a:solidFill>
                <a:latin typeface="Segoe UI"/>
                <a:cs typeface="Segoe UI" panose="020B0502040204020203" pitchFamily="34" charset="0"/>
                <a:sym typeface="文泉驿微米黑" charset="-122"/>
              </a:rPr>
              <a:t>S: 316L housing </a:t>
            </a:r>
            <a:r>
              <a:rPr lang="en-US" altLang="zh-CN" sz="1200" dirty="0">
                <a:solidFill>
                  <a:srgbClr val="FF0000"/>
                </a:solidFill>
                <a:latin typeface="Segoe UI"/>
                <a:cs typeface="Segoe UI" panose="020B0502040204020203" pitchFamily="34" charset="0"/>
                <a:sym typeface="文泉驿微米黑" charset="-122"/>
              </a:rPr>
              <a:t>Hybrid PT </a:t>
            </a:r>
          </a:p>
        </p:txBody>
      </p:sp>
      <p:sp>
        <p:nvSpPr>
          <p:cNvPr id="136" name="TextBox 48">
            <a:extLst>
              <a:ext uri="{FF2B5EF4-FFF2-40B4-BE49-F238E27FC236}">
                <a16:creationId xmlns:a16="http://schemas.microsoft.com/office/drawing/2014/main" id="{DE27F773-2EBA-4DC8-A245-199C239E7FF9}"/>
              </a:ext>
            </a:extLst>
          </p:cNvPr>
          <p:cNvSpPr txBox="1"/>
          <p:nvPr/>
        </p:nvSpPr>
        <p:spPr>
          <a:xfrm>
            <a:off x="7422199" y="2826044"/>
            <a:ext cx="1736435" cy="112883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>
              <a:defRPr/>
            </a:pPr>
            <a:r>
              <a:rPr lang="en-US" altLang="zh-CN" sz="1400" b="1" dirty="0">
                <a:solidFill>
                  <a:srgbClr val="000000"/>
                </a:solidFill>
                <a:latin typeface="Segoe UI"/>
                <a:cs typeface="Segoe UI" panose="020B0502040204020203" pitchFamily="34" charset="0"/>
                <a:sym typeface="文泉驿微米黑" charset="-122"/>
              </a:rPr>
              <a:t>Thermal</a:t>
            </a:r>
            <a:r>
              <a:rPr lang="en-US" altLang="zh-CN" sz="1400" b="1" dirty="0">
                <a:solidFill>
                  <a:srgbClr val="194BA5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Segoe UI"/>
                <a:cs typeface="Segoe UI" panose="020B0502040204020203" pitchFamily="34" charset="0"/>
                <a:sym typeface="文泉驿微米黑" charset="-122"/>
              </a:rPr>
              <a:t>lens</a:t>
            </a:r>
            <a:r>
              <a:rPr lang="en-US" altLang="zh-CN" sz="1400" b="1" dirty="0">
                <a:solidFill>
                  <a:srgbClr val="194BA5"/>
                </a:solidFill>
                <a:latin typeface="Calibri" pitchFamily="34" charset="0"/>
                <a:cs typeface="Calibri" pitchFamily="34" charset="0"/>
              </a:rPr>
              <a:t>:</a:t>
            </a:r>
          </a:p>
          <a:p>
            <a:pPr marL="171450" indent="-171450" defTabSz="1219170">
              <a:buFont typeface="Arial" panose="020B0604020202020204" pitchFamily="34" charset="0"/>
              <a:buChar char="•"/>
              <a:defRPr/>
            </a:pPr>
            <a:r>
              <a:rPr lang="en-US" altLang="zh-CN" sz="1067" dirty="0">
                <a:latin typeface="Segoe UI"/>
                <a:cs typeface="Segoe UI" panose="020B0502040204020203" pitchFamily="34" charset="0"/>
                <a:sym typeface="文泉驿微米黑" charset="-122"/>
              </a:rPr>
              <a:t>B50: Fixed 50mm</a:t>
            </a:r>
          </a:p>
          <a:p>
            <a:pPr marL="171450" indent="-171450" defTabSz="1219170">
              <a:buFont typeface="Arial" panose="020B0604020202020204" pitchFamily="34" charset="0"/>
              <a:buChar char="•"/>
              <a:defRPr/>
            </a:pPr>
            <a:r>
              <a:rPr lang="en-US" altLang="zh-CN" sz="1067" dirty="0">
                <a:latin typeface="Segoe UI"/>
                <a:cs typeface="Segoe UI" panose="020B0502040204020203" pitchFamily="34" charset="0"/>
                <a:sym typeface="文泉驿微米黑" charset="-122"/>
              </a:rPr>
              <a:t>BM100: Motorized focusing 100mm</a:t>
            </a:r>
          </a:p>
          <a:p>
            <a:pPr marL="171450" indent="-171450" defTabSz="1219170">
              <a:buFont typeface="Arial" panose="020B0604020202020204" pitchFamily="34" charset="0"/>
              <a:buChar char="•"/>
              <a:defRPr/>
            </a:pPr>
            <a:r>
              <a:rPr lang="en-US" altLang="zh-CN" sz="1067" dirty="0">
                <a:solidFill>
                  <a:srgbClr val="000000"/>
                </a:solidFill>
                <a:latin typeface="Segoe UI"/>
                <a:cs typeface="Segoe UI" panose="020B0502040204020203" pitchFamily="34" charset="0"/>
                <a:sym typeface="文泉驿微米黑" charset="-122"/>
              </a:rPr>
              <a:t>B20100: Continuous zoom 20mm ~100mm</a:t>
            </a:r>
          </a:p>
        </p:txBody>
      </p:sp>
      <p:sp>
        <p:nvSpPr>
          <p:cNvPr id="138" name="TextBox 48">
            <a:extLst>
              <a:ext uri="{FF2B5EF4-FFF2-40B4-BE49-F238E27FC236}">
                <a16:creationId xmlns:a16="http://schemas.microsoft.com/office/drawing/2014/main" id="{DE27F773-2EBA-4DC8-A245-199C239E7FF9}"/>
              </a:ext>
            </a:extLst>
          </p:cNvPr>
          <p:cNvSpPr txBox="1"/>
          <p:nvPr/>
        </p:nvSpPr>
        <p:spPr>
          <a:xfrm>
            <a:off x="8781617" y="5382469"/>
            <a:ext cx="2063748" cy="9749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>
              <a:defRPr/>
            </a:pPr>
            <a:r>
              <a:rPr lang="en-US" altLang="zh-CN" sz="1400" b="1" dirty="0">
                <a:solidFill>
                  <a:srgbClr val="000000"/>
                </a:solidFill>
                <a:latin typeface="Segoe UI"/>
                <a:cs typeface="Segoe UI" panose="020B0502040204020203" pitchFamily="34" charset="0"/>
                <a:sym typeface="文泉驿微米黑" charset="-122"/>
              </a:rPr>
              <a:t>Visible</a:t>
            </a:r>
            <a:r>
              <a:rPr lang="en-US" altLang="zh-CN" sz="1467" b="1" dirty="0">
                <a:solidFill>
                  <a:srgbClr val="194BA5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Segoe UI"/>
                <a:cs typeface="Segoe UI" panose="020B0502040204020203" pitchFamily="34" charset="0"/>
                <a:sym typeface="文泉驿微米黑" charset="-122"/>
              </a:rPr>
              <a:t>lens</a:t>
            </a:r>
            <a:r>
              <a:rPr lang="en-US" altLang="zh-CN" sz="1467" b="1" dirty="0">
                <a:solidFill>
                  <a:srgbClr val="194BA5"/>
                </a:solidFill>
                <a:latin typeface="Calibri" pitchFamily="34" charset="0"/>
                <a:cs typeface="Calibri" pitchFamily="34" charset="0"/>
              </a:rPr>
              <a:t>:</a:t>
            </a:r>
          </a:p>
          <a:p>
            <a:pPr marL="228594" indent="-228594" defTabSz="1219170">
              <a:buFont typeface="Arial" panose="020B0604020202020204" pitchFamily="34" charset="0"/>
              <a:buChar char="•"/>
              <a:defRPr/>
            </a:pPr>
            <a:r>
              <a:rPr lang="en-US" altLang="zh-CN" sz="1067" dirty="0">
                <a:solidFill>
                  <a:srgbClr val="000000"/>
                </a:solidFill>
                <a:latin typeface="Segoe UI"/>
                <a:cs typeface="Segoe UI" panose="020B0502040204020203" pitchFamily="34" charset="0"/>
                <a:sym typeface="文泉驿微米黑" charset="-122"/>
              </a:rPr>
              <a:t>FXX: Fixed</a:t>
            </a:r>
            <a:r>
              <a:rPr lang="en-US" altLang="zh-CN" sz="1067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zh-CN" sz="1067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XXmm</a:t>
            </a:r>
            <a:endParaRPr lang="en-US" altLang="zh-CN" sz="1067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228594" indent="-228594" defTabSz="1219170">
              <a:buFont typeface="Arial" panose="020B0604020202020204" pitchFamily="34" charset="0"/>
              <a:buChar char="•"/>
              <a:defRPr/>
            </a:pPr>
            <a:r>
              <a:rPr lang="en-US" altLang="zh-CN" sz="1067" dirty="0">
                <a:latin typeface="Segoe UI"/>
                <a:cs typeface="Segoe UI" panose="020B0502040204020203" pitchFamily="34" charset="0"/>
                <a:sym typeface="文泉驿微米黑" charset="-122"/>
              </a:rPr>
              <a:t>Z56: Continuous Zoom</a:t>
            </a:r>
            <a:r>
              <a:rPr lang="en-US" altLang="zh-CN" sz="1067" dirty="0">
                <a:latin typeface="Calibri" pitchFamily="34" charset="0"/>
                <a:cs typeface="Calibri" pitchFamily="34" charset="0"/>
              </a:rPr>
              <a:t> 56X</a:t>
            </a:r>
          </a:p>
          <a:p>
            <a:pPr marL="228594" indent="-228594" defTabSz="1219170">
              <a:buFont typeface="Arial" panose="020B0604020202020204" pitchFamily="34" charset="0"/>
              <a:buChar char="•"/>
              <a:defRPr/>
            </a:pPr>
            <a:r>
              <a:rPr lang="en-US" altLang="zh-CN" sz="1067" dirty="0">
                <a:solidFill>
                  <a:srgbClr val="000000"/>
                </a:solidFill>
                <a:latin typeface="Segoe UI"/>
                <a:cs typeface="Segoe UI" panose="020B0502040204020203" pitchFamily="34" charset="0"/>
              </a:rPr>
              <a:t>ZF711B: </a:t>
            </a:r>
            <a:r>
              <a:rPr lang="en-US" altLang="zh-CN" sz="1067" dirty="0">
                <a:solidFill>
                  <a:srgbClr val="000000"/>
                </a:solidFill>
                <a:latin typeface="Segoe UI"/>
                <a:cs typeface="Segoe UI" panose="020B0502040204020203" pitchFamily="34" charset="0"/>
                <a:sym typeface="文泉驿微米黑" charset="-122"/>
              </a:rPr>
              <a:t>Continuous Zoom</a:t>
            </a:r>
            <a:r>
              <a:rPr lang="en-US" altLang="zh-CN" sz="1067" dirty="0">
                <a:solidFill>
                  <a:srgbClr val="000000"/>
                </a:solidFill>
                <a:latin typeface="Segoe UI"/>
                <a:cs typeface="Segoe UI" panose="020B0502040204020203" pitchFamily="34" charset="0"/>
              </a:rPr>
              <a:t>  12.5mm ~ 750mm</a:t>
            </a:r>
          </a:p>
        </p:txBody>
      </p:sp>
      <p:cxnSp>
        <p:nvCxnSpPr>
          <p:cNvPr id="143" name="肘形连接符 141">
            <a:extLst>
              <a:ext uri="{FF2B5EF4-FFF2-40B4-BE49-F238E27FC236}">
                <a16:creationId xmlns:a16="http://schemas.microsoft.com/office/drawing/2014/main" id="{D6B0B2DD-EBAE-4455-9ECA-E27B41BAEEB9}"/>
              </a:ext>
            </a:extLst>
          </p:cNvPr>
          <p:cNvCxnSpPr>
            <a:cxnSpLocks/>
            <a:stCxn id="98" idx="2"/>
          </p:cNvCxnSpPr>
          <p:nvPr/>
        </p:nvCxnSpPr>
        <p:spPr bwMode="auto">
          <a:xfrm rot="5400000">
            <a:off x="1018029" y="2314447"/>
            <a:ext cx="1815787" cy="1337244"/>
          </a:xfrm>
          <a:prstGeom prst="bentConnector3">
            <a:avLst>
              <a:gd name="adj1" fmla="val 78327"/>
            </a:avLst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4" name="椭圆 143">
            <a:extLst>
              <a:ext uri="{FF2B5EF4-FFF2-40B4-BE49-F238E27FC236}">
                <a16:creationId xmlns:a16="http://schemas.microsoft.com/office/drawing/2014/main" id="{F8E29D90-0A70-44DD-B96D-5A76A3E60DC5}"/>
              </a:ext>
            </a:extLst>
          </p:cNvPr>
          <p:cNvSpPr/>
          <p:nvPr/>
        </p:nvSpPr>
        <p:spPr bwMode="auto">
          <a:xfrm>
            <a:off x="2736317" y="4520887"/>
            <a:ext cx="94701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7" fontAlgn="t">
              <a:spcBef>
                <a:spcPct val="0"/>
              </a:spcBef>
              <a:spcAft>
                <a:spcPct val="0"/>
              </a:spcAft>
            </a:pPr>
            <a:endParaRPr lang="zh-CN" altLang="en-US" sz="1000" dirty="0">
              <a:solidFill>
                <a:srgbClr val="000000"/>
              </a:solidFill>
              <a:latin typeface="Segoe UI"/>
              <a:ea typeface="宋体" pitchFamily="2" charset="-122"/>
              <a:cs typeface="Segoe UI" panose="020B0502040204020203" pitchFamily="34" charset="0"/>
            </a:endParaRPr>
          </a:p>
        </p:txBody>
      </p:sp>
      <p:grpSp>
        <p:nvGrpSpPr>
          <p:cNvPr id="145" name="组合 144">
            <a:extLst>
              <a:ext uri="{FF2B5EF4-FFF2-40B4-BE49-F238E27FC236}">
                <a16:creationId xmlns:a16="http://schemas.microsoft.com/office/drawing/2014/main" id="{C4BBA136-598C-4766-A8D3-DB9E0C50266E}"/>
              </a:ext>
            </a:extLst>
          </p:cNvPr>
          <p:cNvGrpSpPr/>
          <p:nvPr/>
        </p:nvGrpSpPr>
        <p:grpSpPr>
          <a:xfrm>
            <a:off x="1441535" y="2087792"/>
            <a:ext cx="94701" cy="710349"/>
            <a:chOff x="2556983" y="2880089"/>
            <a:chExt cx="90001" cy="710349"/>
          </a:xfrm>
        </p:grpSpPr>
        <p:cxnSp>
          <p:nvCxnSpPr>
            <p:cNvPr id="146" name="直接连接符 145">
              <a:extLst>
                <a:ext uri="{FF2B5EF4-FFF2-40B4-BE49-F238E27FC236}">
                  <a16:creationId xmlns:a16="http://schemas.microsoft.com/office/drawing/2014/main" id="{DE0B3780-9E38-45A5-909F-C793F4DFDDD2}"/>
                </a:ext>
              </a:extLst>
            </p:cNvPr>
            <p:cNvCxnSpPr/>
            <p:nvPr/>
          </p:nvCxnSpPr>
          <p:spPr bwMode="auto">
            <a:xfrm>
              <a:off x="2601984" y="2880089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7" name="椭圆 146">
              <a:extLst>
                <a:ext uri="{FF2B5EF4-FFF2-40B4-BE49-F238E27FC236}">
                  <a16:creationId xmlns:a16="http://schemas.microsoft.com/office/drawing/2014/main" id="{885F23DE-9A74-43D9-A2E9-4C5F5BC9D054}"/>
                </a:ext>
              </a:extLst>
            </p:cNvPr>
            <p:cNvSpPr/>
            <p:nvPr/>
          </p:nvSpPr>
          <p:spPr bwMode="auto">
            <a:xfrm>
              <a:off x="2556983" y="3500438"/>
              <a:ext cx="90001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solidFill>
                  <a:srgbClr val="000000"/>
                </a:solidFill>
                <a:latin typeface="Segoe UI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cxnSp>
        <p:nvCxnSpPr>
          <p:cNvPr id="148" name="肘形连接符 141">
            <a:extLst>
              <a:ext uri="{FF2B5EF4-FFF2-40B4-BE49-F238E27FC236}">
                <a16:creationId xmlns:a16="http://schemas.microsoft.com/office/drawing/2014/main" id="{3940663A-3022-4D05-B66C-BF81D199A9BA}"/>
              </a:ext>
            </a:extLst>
          </p:cNvPr>
          <p:cNvCxnSpPr>
            <a:cxnSpLocks/>
            <a:stCxn id="102" idx="2"/>
          </p:cNvCxnSpPr>
          <p:nvPr/>
        </p:nvCxnSpPr>
        <p:spPr bwMode="auto">
          <a:xfrm rot="5400000">
            <a:off x="1864760" y="3003327"/>
            <a:ext cx="2431423" cy="57512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49" name="组合 148">
            <a:extLst>
              <a:ext uri="{FF2B5EF4-FFF2-40B4-BE49-F238E27FC236}">
                <a16:creationId xmlns:a16="http://schemas.microsoft.com/office/drawing/2014/main" id="{CBE64E70-6F09-491F-94D7-52E16D1463D2}"/>
              </a:ext>
            </a:extLst>
          </p:cNvPr>
          <p:cNvGrpSpPr/>
          <p:nvPr/>
        </p:nvGrpSpPr>
        <p:grpSpPr>
          <a:xfrm>
            <a:off x="5702812" y="2081442"/>
            <a:ext cx="94701" cy="710349"/>
            <a:chOff x="2556983" y="2880089"/>
            <a:chExt cx="90001" cy="710349"/>
          </a:xfrm>
        </p:grpSpPr>
        <p:cxnSp>
          <p:nvCxnSpPr>
            <p:cNvPr id="150" name="直接连接符 149">
              <a:extLst>
                <a:ext uri="{FF2B5EF4-FFF2-40B4-BE49-F238E27FC236}">
                  <a16:creationId xmlns:a16="http://schemas.microsoft.com/office/drawing/2014/main" id="{C16FA3F5-5A78-46A5-AB99-CD199AFD1431}"/>
                </a:ext>
              </a:extLst>
            </p:cNvPr>
            <p:cNvCxnSpPr/>
            <p:nvPr/>
          </p:nvCxnSpPr>
          <p:spPr bwMode="auto">
            <a:xfrm>
              <a:off x="2601984" y="2880089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1" name="椭圆 150">
              <a:extLst>
                <a:ext uri="{FF2B5EF4-FFF2-40B4-BE49-F238E27FC236}">
                  <a16:creationId xmlns:a16="http://schemas.microsoft.com/office/drawing/2014/main" id="{18EB7431-4797-4AAF-998F-9B288F0E39CC}"/>
                </a:ext>
              </a:extLst>
            </p:cNvPr>
            <p:cNvSpPr/>
            <p:nvPr/>
          </p:nvSpPr>
          <p:spPr bwMode="auto">
            <a:xfrm>
              <a:off x="2556983" y="3500438"/>
              <a:ext cx="90001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solidFill>
                  <a:srgbClr val="000000"/>
                </a:solidFill>
                <a:latin typeface="Segoe UI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152" name="椭圆 151">
            <a:extLst>
              <a:ext uri="{FF2B5EF4-FFF2-40B4-BE49-F238E27FC236}">
                <a16:creationId xmlns:a16="http://schemas.microsoft.com/office/drawing/2014/main" id="{1F329551-5317-4FF1-B8E0-BC6B37A114C0}"/>
              </a:ext>
            </a:extLst>
          </p:cNvPr>
          <p:cNvSpPr/>
          <p:nvPr/>
        </p:nvSpPr>
        <p:spPr bwMode="auto">
          <a:xfrm>
            <a:off x="6523829" y="4499731"/>
            <a:ext cx="94701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7" fontAlgn="t">
              <a:spcBef>
                <a:spcPct val="0"/>
              </a:spcBef>
              <a:spcAft>
                <a:spcPct val="0"/>
              </a:spcAft>
            </a:pPr>
            <a:endParaRPr lang="zh-CN" altLang="en-US" sz="1000" dirty="0">
              <a:solidFill>
                <a:srgbClr val="000000"/>
              </a:solidFill>
              <a:latin typeface="Segoe UI"/>
              <a:ea typeface="宋体" pitchFamily="2" charset="-122"/>
              <a:cs typeface="Segoe UI" panose="020B0502040204020203" pitchFamily="34" charset="0"/>
            </a:endParaRPr>
          </a:p>
        </p:txBody>
      </p:sp>
      <p:cxnSp>
        <p:nvCxnSpPr>
          <p:cNvPr id="153" name="直接连接符 152">
            <a:extLst>
              <a:ext uri="{FF2B5EF4-FFF2-40B4-BE49-F238E27FC236}">
                <a16:creationId xmlns:a16="http://schemas.microsoft.com/office/drawing/2014/main" id="{F5E6EA06-09FC-41B1-B33A-ABFE2FCCAF4E}"/>
              </a:ext>
            </a:extLst>
          </p:cNvPr>
          <p:cNvCxnSpPr>
            <a:cxnSpLocks/>
          </p:cNvCxnSpPr>
          <p:nvPr/>
        </p:nvCxnSpPr>
        <p:spPr bwMode="auto">
          <a:xfrm>
            <a:off x="6587791" y="2082419"/>
            <a:ext cx="0" cy="242359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4" name="椭圆 153">
            <a:extLst>
              <a:ext uri="{FF2B5EF4-FFF2-40B4-BE49-F238E27FC236}">
                <a16:creationId xmlns:a16="http://schemas.microsoft.com/office/drawing/2014/main" id="{E9CD5111-2924-4362-B252-00F773CE952F}"/>
              </a:ext>
            </a:extLst>
          </p:cNvPr>
          <p:cNvSpPr/>
          <p:nvPr/>
        </p:nvSpPr>
        <p:spPr bwMode="auto">
          <a:xfrm>
            <a:off x="7369694" y="4231185"/>
            <a:ext cx="94701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7" fontAlgn="t">
              <a:spcBef>
                <a:spcPct val="0"/>
              </a:spcBef>
              <a:spcAft>
                <a:spcPct val="0"/>
              </a:spcAft>
            </a:pPr>
            <a:endParaRPr lang="zh-CN" altLang="en-US" sz="1000" dirty="0">
              <a:solidFill>
                <a:srgbClr val="000000"/>
              </a:solidFill>
              <a:latin typeface="Segoe UI"/>
              <a:ea typeface="宋体" pitchFamily="2" charset="-122"/>
              <a:cs typeface="Segoe UI" panose="020B0502040204020203" pitchFamily="34" charset="0"/>
            </a:endParaRPr>
          </a:p>
        </p:txBody>
      </p:sp>
      <p:cxnSp>
        <p:nvCxnSpPr>
          <p:cNvPr id="155" name="直接连接符 154">
            <a:extLst>
              <a:ext uri="{FF2B5EF4-FFF2-40B4-BE49-F238E27FC236}">
                <a16:creationId xmlns:a16="http://schemas.microsoft.com/office/drawing/2014/main" id="{5A07690A-6342-4C72-B553-9A80920A30B2}"/>
              </a:ext>
            </a:extLst>
          </p:cNvPr>
          <p:cNvCxnSpPr>
            <a:cxnSpLocks/>
          </p:cNvCxnSpPr>
          <p:nvPr/>
        </p:nvCxnSpPr>
        <p:spPr bwMode="auto">
          <a:xfrm>
            <a:off x="7388983" y="2085114"/>
            <a:ext cx="15396" cy="213607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56" name="组合 155">
            <a:extLst>
              <a:ext uri="{FF2B5EF4-FFF2-40B4-BE49-F238E27FC236}">
                <a16:creationId xmlns:a16="http://schemas.microsoft.com/office/drawing/2014/main" id="{9736EBA1-6CD5-4776-B2E5-9C8176FDB862}"/>
              </a:ext>
            </a:extLst>
          </p:cNvPr>
          <p:cNvGrpSpPr/>
          <p:nvPr/>
        </p:nvGrpSpPr>
        <p:grpSpPr>
          <a:xfrm>
            <a:off x="8096611" y="2089478"/>
            <a:ext cx="94701" cy="710349"/>
            <a:chOff x="2556983" y="2880089"/>
            <a:chExt cx="90001" cy="710349"/>
          </a:xfrm>
        </p:grpSpPr>
        <p:cxnSp>
          <p:nvCxnSpPr>
            <p:cNvPr id="157" name="直接连接符 156">
              <a:extLst>
                <a:ext uri="{FF2B5EF4-FFF2-40B4-BE49-F238E27FC236}">
                  <a16:creationId xmlns:a16="http://schemas.microsoft.com/office/drawing/2014/main" id="{4D3FC63E-5999-4DDD-B6DD-0B4C6DD0D636}"/>
                </a:ext>
              </a:extLst>
            </p:cNvPr>
            <p:cNvCxnSpPr/>
            <p:nvPr/>
          </p:nvCxnSpPr>
          <p:spPr bwMode="auto">
            <a:xfrm>
              <a:off x="2601984" y="2880089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8" name="椭圆 157">
              <a:extLst>
                <a:ext uri="{FF2B5EF4-FFF2-40B4-BE49-F238E27FC236}">
                  <a16:creationId xmlns:a16="http://schemas.microsoft.com/office/drawing/2014/main" id="{F9533C10-AC7B-4F96-B5D0-5F9F3D570BEE}"/>
                </a:ext>
              </a:extLst>
            </p:cNvPr>
            <p:cNvSpPr/>
            <p:nvPr/>
          </p:nvSpPr>
          <p:spPr bwMode="auto">
            <a:xfrm>
              <a:off x="2556983" y="3500438"/>
              <a:ext cx="90001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solidFill>
                  <a:srgbClr val="000000"/>
                </a:solidFill>
                <a:latin typeface="Segoe UI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67" name="矩形 66">
            <a:extLst>
              <a:ext uri="{FF2B5EF4-FFF2-40B4-BE49-F238E27FC236}">
                <a16:creationId xmlns:a16="http://schemas.microsoft.com/office/drawing/2014/main" id="{22B0CD57-3B3F-4DF5-B40C-AF20E293C371}"/>
              </a:ext>
            </a:extLst>
          </p:cNvPr>
          <p:cNvSpPr/>
          <p:nvPr/>
        </p:nvSpPr>
        <p:spPr bwMode="auto">
          <a:xfrm>
            <a:off x="8618706" y="1426631"/>
            <a:ext cx="672075" cy="662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srgbClr val="000000"/>
                </a:solidFill>
                <a:latin typeface="Segoe UI"/>
                <a:cs typeface="Segoe UI" panose="020B0502040204020203" pitchFamily="34" charset="0"/>
              </a:rPr>
              <a:t>Z56</a:t>
            </a:r>
            <a:endParaRPr lang="zh-CN" altLang="en-US" sz="2200" dirty="0">
              <a:solidFill>
                <a:srgbClr val="000000"/>
              </a:solidFill>
              <a:latin typeface="Segoe UI"/>
              <a:cs typeface="Segoe UI" panose="020B0502040204020203" pitchFamily="34" charset="0"/>
            </a:endParaRPr>
          </a:p>
        </p:txBody>
      </p:sp>
      <p:cxnSp>
        <p:nvCxnSpPr>
          <p:cNvPr id="70" name="直接连接符 69">
            <a:extLst>
              <a:ext uri="{FF2B5EF4-FFF2-40B4-BE49-F238E27FC236}">
                <a16:creationId xmlns:a16="http://schemas.microsoft.com/office/drawing/2014/main" id="{B32BDD26-B53A-4153-92B3-DE48D03EAD43}"/>
              </a:ext>
            </a:extLst>
          </p:cNvPr>
          <p:cNvCxnSpPr>
            <a:cxnSpLocks/>
          </p:cNvCxnSpPr>
          <p:nvPr/>
        </p:nvCxnSpPr>
        <p:spPr bwMode="auto">
          <a:xfrm flipV="1">
            <a:off x="10103205" y="1764603"/>
            <a:ext cx="86104" cy="379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5" name="肘形连接符 141">
            <a:extLst>
              <a:ext uri="{FF2B5EF4-FFF2-40B4-BE49-F238E27FC236}">
                <a16:creationId xmlns:a16="http://schemas.microsoft.com/office/drawing/2014/main" id="{D6B0B2DD-EBAE-4455-9ECA-E27B41BAEEB9}"/>
              </a:ext>
            </a:extLst>
          </p:cNvPr>
          <p:cNvCxnSpPr>
            <a:cxnSpLocks/>
          </p:cNvCxnSpPr>
          <p:nvPr/>
        </p:nvCxnSpPr>
        <p:spPr bwMode="auto">
          <a:xfrm rot="16200000" flipH="1">
            <a:off x="7610661" y="3439588"/>
            <a:ext cx="2876872" cy="178527"/>
          </a:xfrm>
          <a:prstGeom prst="bentConnector3">
            <a:avLst>
              <a:gd name="adj1" fmla="val 26823"/>
            </a:avLst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7" name="椭圆 86">
            <a:extLst>
              <a:ext uri="{FF2B5EF4-FFF2-40B4-BE49-F238E27FC236}">
                <a16:creationId xmlns:a16="http://schemas.microsoft.com/office/drawing/2014/main" id="{AFFAFCB7-C5AF-41B5-8EE7-052FF3B8CCE7}"/>
              </a:ext>
            </a:extLst>
          </p:cNvPr>
          <p:cNvSpPr/>
          <p:nvPr/>
        </p:nvSpPr>
        <p:spPr bwMode="auto">
          <a:xfrm>
            <a:off x="9091354" y="4948099"/>
            <a:ext cx="94216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7" fontAlgn="t">
              <a:spcBef>
                <a:spcPct val="0"/>
              </a:spcBef>
              <a:spcAft>
                <a:spcPct val="0"/>
              </a:spcAft>
            </a:pPr>
            <a:endParaRPr lang="zh-CN" altLang="en-US" sz="1000" dirty="0">
              <a:solidFill>
                <a:srgbClr val="000000"/>
              </a:solidFill>
              <a:latin typeface="Segoe UI"/>
              <a:ea typeface="宋体" pitchFamily="2" charset="-122"/>
              <a:cs typeface="Segoe UI" panose="020B0502040204020203" pitchFamily="34" charset="0"/>
            </a:endParaRPr>
          </a:p>
        </p:txBody>
      </p:sp>
      <p:cxnSp>
        <p:nvCxnSpPr>
          <p:cNvPr id="89" name="直接连接符 88">
            <a:extLst>
              <a:ext uri="{FF2B5EF4-FFF2-40B4-BE49-F238E27FC236}">
                <a16:creationId xmlns:a16="http://schemas.microsoft.com/office/drawing/2014/main" id="{4D3FC63E-5999-4DDD-B6DD-0B4C6DD0D636}"/>
              </a:ext>
            </a:extLst>
          </p:cNvPr>
          <p:cNvCxnSpPr/>
          <p:nvPr/>
        </p:nvCxnSpPr>
        <p:spPr bwMode="auto">
          <a:xfrm flipH="1">
            <a:off x="10654072" y="2089031"/>
            <a:ext cx="9537" cy="226821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0" name="椭圆 89">
            <a:extLst>
              <a:ext uri="{FF2B5EF4-FFF2-40B4-BE49-F238E27FC236}">
                <a16:creationId xmlns:a16="http://schemas.microsoft.com/office/drawing/2014/main" id="{F9533C10-AC7B-4F96-B5D0-5F9F3D570BEE}"/>
              </a:ext>
            </a:extLst>
          </p:cNvPr>
          <p:cNvSpPr/>
          <p:nvPr/>
        </p:nvSpPr>
        <p:spPr bwMode="auto">
          <a:xfrm>
            <a:off x="10595488" y="4365789"/>
            <a:ext cx="94701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7" fontAlgn="t">
              <a:spcBef>
                <a:spcPct val="0"/>
              </a:spcBef>
              <a:spcAft>
                <a:spcPct val="0"/>
              </a:spcAft>
            </a:pPr>
            <a:endParaRPr lang="zh-CN" altLang="en-US" sz="1000" dirty="0">
              <a:solidFill>
                <a:srgbClr val="000000"/>
              </a:solidFill>
              <a:latin typeface="Segoe UI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91" name="TextBox 48">
            <a:extLst>
              <a:ext uri="{FF2B5EF4-FFF2-40B4-BE49-F238E27FC236}">
                <a16:creationId xmlns:a16="http://schemas.microsoft.com/office/drawing/2014/main" id="{DE27F773-2EBA-4DC8-A245-199C239E7FF9}"/>
              </a:ext>
            </a:extLst>
          </p:cNvPr>
          <p:cNvSpPr txBox="1"/>
          <p:nvPr/>
        </p:nvSpPr>
        <p:spPr>
          <a:xfrm>
            <a:off x="10167888" y="4489358"/>
            <a:ext cx="1531017" cy="47198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>
              <a:defRPr/>
            </a:pPr>
            <a:r>
              <a:rPr lang="en-US" altLang="zh-CN" sz="1400" b="1" dirty="0">
                <a:solidFill>
                  <a:srgbClr val="000000"/>
                </a:solidFill>
                <a:latin typeface="Segoe UI"/>
                <a:cs typeface="Segoe UI" panose="020B0502040204020203" pitchFamily="34" charset="0"/>
                <a:sym typeface="文泉驿微米黑" charset="-122"/>
              </a:rPr>
              <a:t>Special</a:t>
            </a:r>
            <a:r>
              <a:rPr lang="en-US" altLang="zh-CN" sz="1400" b="1" dirty="0">
                <a:solidFill>
                  <a:srgbClr val="194BA5"/>
                </a:solidFill>
                <a:latin typeface="Calibri" pitchFamily="34" charset="0"/>
                <a:cs typeface="Calibri" pitchFamily="34" charset="0"/>
              </a:rPr>
              <a:t>:</a:t>
            </a:r>
          </a:p>
          <a:p>
            <a:pPr marL="228594" indent="-228594" defTabSz="1219170">
              <a:buFont typeface="Arial" panose="020B0604020202020204" pitchFamily="34" charset="0"/>
              <a:buChar char="•"/>
              <a:defRPr/>
            </a:pPr>
            <a:r>
              <a:rPr lang="en-US" altLang="zh-CN" sz="1067" dirty="0">
                <a:latin typeface="Segoe UI"/>
                <a:cs typeface="Segoe UI" panose="020B0502040204020203" pitchFamily="34" charset="0"/>
                <a:sym typeface="文泉驿微米黑" charset="-122"/>
              </a:rPr>
              <a:t>AC: Anti-corrosion</a:t>
            </a:r>
          </a:p>
        </p:txBody>
      </p:sp>
      <p:sp>
        <p:nvSpPr>
          <p:cNvPr id="105" name="矩形 104">
            <a:extLst>
              <a:ext uri="{FF2B5EF4-FFF2-40B4-BE49-F238E27FC236}">
                <a16:creationId xmlns:a16="http://schemas.microsoft.com/office/drawing/2014/main" id="{22B0CD57-3B3F-4DF5-B40C-AF20E293C371}"/>
              </a:ext>
            </a:extLst>
          </p:cNvPr>
          <p:cNvSpPr/>
          <p:nvPr/>
        </p:nvSpPr>
        <p:spPr bwMode="auto">
          <a:xfrm>
            <a:off x="10259451" y="1421942"/>
            <a:ext cx="672075" cy="662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srgbClr val="000000"/>
                </a:solidFill>
                <a:latin typeface="Segoe UI"/>
                <a:cs typeface="Segoe UI" panose="020B0502040204020203" pitchFamily="34" charset="0"/>
              </a:rPr>
              <a:t>AC</a:t>
            </a:r>
            <a:endParaRPr lang="zh-CN" altLang="en-US" sz="2200" dirty="0">
              <a:solidFill>
                <a:srgbClr val="000000"/>
              </a:solidFill>
              <a:latin typeface="Segoe UI"/>
              <a:cs typeface="Segoe UI" panose="020B0502040204020203" pitchFamily="34" charset="0"/>
            </a:endParaRPr>
          </a:p>
        </p:txBody>
      </p:sp>
      <p:cxnSp>
        <p:nvCxnSpPr>
          <p:cNvPr id="107" name="肘形连接符 141">
            <a:extLst>
              <a:ext uri="{FF2B5EF4-FFF2-40B4-BE49-F238E27FC236}">
                <a16:creationId xmlns:a16="http://schemas.microsoft.com/office/drawing/2014/main" id="{3940663A-3022-4D05-B66C-BF81D199A9BA}"/>
              </a:ext>
            </a:extLst>
          </p:cNvPr>
          <p:cNvCxnSpPr>
            <a:cxnSpLocks/>
            <a:endCxn id="120" idx="0"/>
          </p:cNvCxnSpPr>
          <p:nvPr/>
        </p:nvCxnSpPr>
        <p:spPr bwMode="auto">
          <a:xfrm rot="16200000" flipH="1">
            <a:off x="3947716" y="3063941"/>
            <a:ext cx="2407833" cy="443001"/>
          </a:xfrm>
          <a:prstGeom prst="bentConnector3">
            <a:avLst>
              <a:gd name="adj1" fmla="val 30485"/>
            </a:avLst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30" name="组合 129">
            <a:extLst>
              <a:ext uri="{FF2B5EF4-FFF2-40B4-BE49-F238E27FC236}">
                <a16:creationId xmlns:a16="http://schemas.microsoft.com/office/drawing/2014/main" id="{9736EBA1-6CD5-4776-B2E5-9C8176FDB862}"/>
              </a:ext>
            </a:extLst>
          </p:cNvPr>
          <p:cNvGrpSpPr/>
          <p:nvPr/>
        </p:nvGrpSpPr>
        <p:grpSpPr>
          <a:xfrm>
            <a:off x="9696811" y="2081858"/>
            <a:ext cx="94701" cy="710349"/>
            <a:chOff x="2556983" y="2880089"/>
            <a:chExt cx="90001" cy="710349"/>
          </a:xfrm>
        </p:grpSpPr>
        <p:cxnSp>
          <p:nvCxnSpPr>
            <p:cNvPr id="137" name="直接连接符 136">
              <a:extLst>
                <a:ext uri="{FF2B5EF4-FFF2-40B4-BE49-F238E27FC236}">
                  <a16:creationId xmlns:a16="http://schemas.microsoft.com/office/drawing/2014/main" id="{4D3FC63E-5999-4DDD-B6DD-0B4C6DD0D636}"/>
                </a:ext>
              </a:extLst>
            </p:cNvPr>
            <p:cNvCxnSpPr/>
            <p:nvPr/>
          </p:nvCxnSpPr>
          <p:spPr bwMode="auto">
            <a:xfrm>
              <a:off x="2601984" y="2880089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9" name="椭圆 138">
              <a:extLst>
                <a:ext uri="{FF2B5EF4-FFF2-40B4-BE49-F238E27FC236}">
                  <a16:creationId xmlns:a16="http://schemas.microsoft.com/office/drawing/2014/main" id="{F9533C10-AC7B-4F96-B5D0-5F9F3D570BEE}"/>
                </a:ext>
              </a:extLst>
            </p:cNvPr>
            <p:cNvSpPr/>
            <p:nvPr/>
          </p:nvSpPr>
          <p:spPr bwMode="auto">
            <a:xfrm>
              <a:off x="2556983" y="3500438"/>
              <a:ext cx="90001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solidFill>
                  <a:srgbClr val="000000"/>
                </a:solidFill>
                <a:latin typeface="Segoe UI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140" name="TextBox 48">
            <a:extLst>
              <a:ext uri="{FF2B5EF4-FFF2-40B4-BE49-F238E27FC236}">
                <a16:creationId xmlns:a16="http://schemas.microsoft.com/office/drawing/2014/main" id="{DE27F773-2EBA-4DC8-A245-199C239E7FF9}"/>
              </a:ext>
            </a:extLst>
          </p:cNvPr>
          <p:cNvSpPr txBox="1"/>
          <p:nvPr/>
        </p:nvSpPr>
        <p:spPr>
          <a:xfrm>
            <a:off x="9150050" y="2924592"/>
            <a:ext cx="1653309" cy="163160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>
              <a:defRPr/>
            </a:pPr>
            <a:r>
              <a:rPr lang="en-US" altLang="zh-CN" sz="1400" b="1" dirty="0">
                <a:latin typeface="Calibri" pitchFamily="34" charset="0"/>
                <a:cs typeface="Calibri" pitchFamily="34" charset="0"/>
              </a:rPr>
              <a:t>Laser Part:</a:t>
            </a:r>
          </a:p>
          <a:p>
            <a:pPr defTabSz="1219170">
              <a:defRPr/>
            </a:pPr>
            <a:r>
              <a:rPr lang="en-US" altLang="zh-CN" sz="1100" dirty="0">
                <a:latin typeface="Segoe UI"/>
                <a:cs typeface="Segoe UI" panose="020B0502040204020203" pitchFamily="34" charset="0"/>
                <a:sym typeface="文泉驿微米黑" charset="-122"/>
              </a:rPr>
              <a:t>Default(null): none or normal IR illumination</a:t>
            </a:r>
            <a:endParaRPr lang="en-US" altLang="zh-CN" sz="1067" dirty="0">
              <a:latin typeface="Segoe UI"/>
              <a:cs typeface="Segoe UI" panose="020B0502040204020203" pitchFamily="34" charset="0"/>
              <a:sym typeface="文泉驿微米黑" charset="-122"/>
            </a:endParaRPr>
          </a:p>
          <a:p>
            <a:pPr defTabSz="1219170">
              <a:defRPr/>
            </a:pPr>
            <a:r>
              <a:rPr lang="en-US" altLang="zh-CN" sz="1067" dirty="0">
                <a:latin typeface="Segoe UI"/>
                <a:cs typeface="Segoe UI" panose="020B0502040204020203" pitchFamily="34" charset="0"/>
                <a:sym typeface="文泉驿微米黑" charset="-122"/>
              </a:rPr>
              <a:t>L: Laser Illumination(</a:t>
            </a:r>
            <a:r>
              <a:rPr lang="zh-CN" altLang="en-US" sz="1067" dirty="0">
                <a:latin typeface="Segoe UI"/>
                <a:cs typeface="Segoe UI" panose="020B0502040204020203" pitchFamily="34" charset="0"/>
                <a:sym typeface="文泉驿微米黑" charset="-122"/>
              </a:rPr>
              <a:t>≤</a:t>
            </a:r>
            <a:r>
              <a:rPr lang="en-US" altLang="zh-CN" sz="1067" dirty="0">
                <a:latin typeface="Segoe UI"/>
                <a:cs typeface="Segoe UI" panose="020B0502040204020203" pitchFamily="34" charset="0"/>
                <a:sym typeface="文泉驿微米黑" charset="-122"/>
              </a:rPr>
              <a:t>1km)</a:t>
            </a:r>
          </a:p>
          <a:p>
            <a:pPr defTabSz="1219170">
              <a:defRPr/>
            </a:pPr>
            <a:r>
              <a:rPr lang="en-US" altLang="zh-CN" sz="1067" dirty="0">
                <a:latin typeface="Segoe UI"/>
                <a:cs typeface="Segoe UI" panose="020B0502040204020203" pitchFamily="34" charset="0"/>
                <a:sym typeface="文泉驿微米黑" charset="-122"/>
              </a:rPr>
              <a:t>L3: Laser Illumination 3KM</a:t>
            </a:r>
          </a:p>
          <a:p>
            <a:pPr defTabSz="1219170">
              <a:defRPr/>
            </a:pPr>
            <a:r>
              <a:rPr lang="en-US" altLang="zh-CN" sz="1067" dirty="0">
                <a:latin typeface="Segoe UI"/>
                <a:cs typeface="Segoe UI" panose="020B0502040204020203" pitchFamily="34" charset="0"/>
                <a:sym typeface="文泉驿微米黑" charset="-122"/>
              </a:rPr>
              <a:t>R: LRF(Laser Range Finder)</a:t>
            </a:r>
          </a:p>
        </p:txBody>
      </p:sp>
      <p:cxnSp>
        <p:nvCxnSpPr>
          <p:cNvPr id="71" name="直接连接符 70">
            <a:extLst>
              <a:ext uri="{FF2B5EF4-FFF2-40B4-BE49-F238E27FC236}">
                <a16:creationId xmlns:a16="http://schemas.microsoft.com/office/drawing/2014/main" id="{D5FAFF0B-06E9-4C34-9ECD-F6A97CFD5FEE}"/>
              </a:ext>
            </a:extLst>
          </p:cNvPr>
          <p:cNvCxnSpPr>
            <a:cxnSpLocks/>
          </p:cNvCxnSpPr>
          <p:nvPr/>
        </p:nvCxnSpPr>
        <p:spPr bwMode="auto">
          <a:xfrm>
            <a:off x="6931632" y="1762109"/>
            <a:ext cx="128575" cy="49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2" name="矩形 71">
            <a:extLst>
              <a:ext uri="{FF2B5EF4-FFF2-40B4-BE49-F238E27FC236}">
                <a16:creationId xmlns:a16="http://schemas.microsoft.com/office/drawing/2014/main" id="{22B0CD57-3B3F-4DF5-B40C-AF20E293C371}"/>
              </a:ext>
            </a:extLst>
          </p:cNvPr>
          <p:cNvSpPr/>
          <p:nvPr/>
        </p:nvSpPr>
        <p:spPr bwMode="auto">
          <a:xfrm>
            <a:off x="11190040" y="1419458"/>
            <a:ext cx="672075" cy="662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 err="1">
                <a:solidFill>
                  <a:srgbClr val="000000"/>
                </a:solidFill>
                <a:latin typeface="Segoe UI"/>
                <a:cs typeface="Segoe UI" panose="020B0502040204020203" pitchFamily="34" charset="0"/>
              </a:rPr>
              <a:t>Vx</a:t>
            </a:r>
            <a:endParaRPr lang="zh-CN" altLang="en-US" sz="2200" dirty="0">
              <a:solidFill>
                <a:srgbClr val="000000"/>
              </a:solidFill>
              <a:latin typeface="Segoe UI"/>
              <a:cs typeface="Segoe UI" panose="020B0502040204020203" pitchFamily="34" charset="0"/>
            </a:endParaRPr>
          </a:p>
        </p:txBody>
      </p:sp>
      <p:cxnSp>
        <p:nvCxnSpPr>
          <p:cNvPr id="75" name="直接连接符 74">
            <a:extLst>
              <a:ext uri="{FF2B5EF4-FFF2-40B4-BE49-F238E27FC236}">
                <a16:creationId xmlns:a16="http://schemas.microsoft.com/office/drawing/2014/main" id="{D5FAFF0B-06E9-4C34-9ECD-F6A97CFD5FEE}"/>
              </a:ext>
            </a:extLst>
          </p:cNvPr>
          <p:cNvCxnSpPr>
            <a:cxnSpLocks/>
          </p:cNvCxnSpPr>
          <p:nvPr/>
        </p:nvCxnSpPr>
        <p:spPr bwMode="auto">
          <a:xfrm>
            <a:off x="11000405" y="1764603"/>
            <a:ext cx="128575" cy="49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76" name="组合 75">
            <a:extLst>
              <a:ext uri="{FF2B5EF4-FFF2-40B4-BE49-F238E27FC236}">
                <a16:creationId xmlns:a16="http://schemas.microsoft.com/office/drawing/2014/main" id="{9736EBA1-6CD5-4776-B2E5-9C8176FDB862}"/>
              </a:ext>
            </a:extLst>
          </p:cNvPr>
          <p:cNvGrpSpPr/>
          <p:nvPr/>
        </p:nvGrpSpPr>
        <p:grpSpPr>
          <a:xfrm>
            <a:off x="11470259" y="2084793"/>
            <a:ext cx="94701" cy="710349"/>
            <a:chOff x="2556983" y="2880089"/>
            <a:chExt cx="90001" cy="710349"/>
          </a:xfrm>
        </p:grpSpPr>
        <p:cxnSp>
          <p:nvCxnSpPr>
            <p:cNvPr id="77" name="直接连接符 76">
              <a:extLst>
                <a:ext uri="{FF2B5EF4-FFF2-40B4-BE49-F238E27FC236}">
                  <a16:creationId xmlns:a16="http://schemas.microsoft.com/office/drawing/2014/main" id="{4D3FC63E-5999-4DDD-B6DD-0B4C6DD0D636}"/>
                </a:ext>
              </a:extLst>
            </p:cNvPr>
            <p:cNvCxnSpPr/>
            <p:nvPr/>
          </p:nvCxnSpPr>
          <p:spPr bwMode="auto">
            <a:xfrm>
              <a:off x="2601984" y="2880089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8" name="椭圆 77">
              <a:extLst>
                <a:ext uri="{FF2B5EF4-FFF2-40B4-BE49-F238E27FC236}">
                  <a16:creationId xmlns:a16="http://schemas.microsoft.com/office/drawing/2014/main" id="{F9533C10-AC7B-4F96-B5D0-5F9F3D570BEE}"/>
                </a:ext>
              </a:extLst>
            </p:cNvPr>
            <p:cNvSpPr/>
            <p:nvPr/>
          </p:nvSpPr>
          <p:spPr bwMode="auto">
            <a:xfrm>
              <a:off x="2556983" y="3500438"/>
              <a:ext cx="90001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solidFill>
                  <a:srgbClr val="000000"/>
                </a:solidFill>
                <a:latin typeface="Segoe UI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10687771" y="2819702"/>
            <a:ext cx="15887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>
                <a:solidFill>
                  <a:srgbClr val="000000"/>
                </a:solidFill>
                <a:latin typeface="Segoe UI"/>
                <a:cs typeface="Segoe UI" panose="020B0502040204020203" pitchFamily="34" charset="0"/>
              </a:rPr>
              <a:t>Version iteration</a:t>
            </a:r>
          </a:p>
        </p:txBody>
      </p:sp>
    </p:spTree>
    <p:extLst>
      <p:ext uri="{BB962C8B-B14F-4D97-AF65-F5344CB8AC3E}">
        <p14:creationId xmlns:p14="http://schemas.microsoft.com/office/powerpoint/2010/main" val="165325740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6">
            <a:extLst>
              <a:ext uri="{FF2B5EF4-FFF2-40B4-BE49-F238E27FC236}">
                <a16:creationId xmlns:a16="http://schemas.microsoft.com/office/drawing/2014/main" id="{A7439E28-E3DE-4121-A8A0-8779D77FF7D1}"/>
              </a:ext>
            </a:extLst>
          </p:cNvPr>
          <p:cNvSpPr txBox="1"/>
          <p:nvPr/>
        </p:nvSpPr>
        <p:spPr>
          <a:xfrm>
            <a:off x="3898636" y="5170525"/>
            <a:ext cx="2640709" cy="138499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>
              <a:defRPr/>
            </a:pPr>
            <a:r>
              <a:rPr lang="en-US" altLang="zh-CN" sz="1400" b="1" dirty="0">
                <a:solidFill>
                  <a:srgbClr val="000000"/>
                </a:solidFill>
                <a:latin typeface="Segoe UI"/>
                <a:cs typeface="Segoe UI" panose="020B0502040204020203" pitchFamily="34" charset="0"/>
                <a:sym typeface="文泉驿微米黑" charset="-122"/>
              </a:rPr>
              <a:t>Series:</a:t>
            </a:r>
          </a:p>
          <a:p>
            <a:pPr defTabSz="457200">
              <a:defRPr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</a:t>
            </a:r>
            <a:r>
              <a:rPr lang="zh-CN" altLang="en-US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：</a:t>
            </a: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Security module</a:t>
            </a:r>
          </a:p>
          <a:p>
            <a:pPr defTabSz="457200">
              <a:defRPr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</a:t>
            </a:r>
            <a:r>
              <a:rPr lang="zh-CN" altLang="en-US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：</a:t>
            </a: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Thermography module</a:t>
            </a:r>
          </a:p>
          <a:p>
            <a:pPr defTabSz="457200">
              <a:defRPr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</a:t>
            </a:r>
            <a:r>
              <a:rPr lang="zh-CN" altLang="en-US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：</a:t>
            </a: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26mm size module</a:t>
            </a:r>
          </a:p>
          <a:p>
            <a:pPr defTabSz="457200">
              <a:defRPr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zh-CN" altLang="en-US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：</a:t>
            </a: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21mmx21mm module</a:t>
            </a:r>
            <a:r>
              <a:rPr lang="zh-CN" altLang="en-US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en-US" altLang="zh-CN" sz="14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defTabSz="457200">
              <a:defRPr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1:   17mmx17mm module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404E96A2-3072-44F5-9924-7D003ECE2A6B}"/>
              </a:ext>
            </a:extLst>
          </p:cNvPr>
          <p:cNvSpPr/>
          <p:nvPr/>
        </p:nvSpPr>
        <p:spPr bwMode="auto">
          <a:xfrm>
            <a:off x="4355380" y="1834526"/>
            <a:ext cx="681065" cy="662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srgbClr val="000000"/>
                </a:solidFill>
                <a:latin typeface="Segoe UI"/>
                <a:cs typeface="Segoe UI" panose="020B0502040204020203" pitchFamily="34" charset="0"/>
              </a:rPr>
              <a:t>3</a:t>
            </a:r>
            <a:endParaRPr lang="zh-CN" altLang="en-US" sz="2200" dirty="0">
              <a:solidFill>
                <a:srgbClr val="000000"/>
              </a:solidFill>
              <a:latin typeface="Segoe UI"/>
              <a:cs typeface="Segoe UI" panose="020B0502040204020203" pitchFamily="34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23985B4-16FE-465A-BE98-3142043E8E96}"/>
              </a:ext>
            </a:extLst>
          </p:cNvPr>
          <p:cNvSpPr/>
          <p:nvPr/>
        </p:nvSpPr>
        <p:spPr bwMode="auto">
          <a:xfrm>
            <a:off x="5367958" y="1848380"/>
            <a:ext cx="607964" cy="662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srgbClr val="000000"/>
                </a:solidFill>
                <a:latin typeface="Segoe UI"/>
                <a:cs typeface="Segoe UI" panose="020B0502040204020203" pitchFamily="34" charset="0"/>
              </a:rPr>
              <a:t>4</a:t>
            </a:r>
            <a:endParaRPr lang="zh-CN" altLang="en-US" sz="2200" dirty="0">
              <a:solidFill>
                <a:srgbClr val="000000"/>
              </a:solidFill>
              <a:latin typeface="Segoe UI"/>
              <a:cs typeface="Segoe UI" panose="020B0502040204020203" pitchFamily="34" charset="0"/>
            </a:endParaRP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38EE8A71-84EF-4E6A-ACA0-9AEF30729B02}"/>
              </a:ext>
            </a:extLst>
          </p:cNvPr>
          <p:cNvCxnSpPr>
            <a:cxnSpLocks/>
            <a:endCxn id="27" idx="0"/>
          </p:cNvCxnSpPr>
          <p:nvPr/>
        </p:nvCxnSpPr>
        <p:spPr bwMode="auto">
          <a:xfrm>
            <a:off x="3701810" y="2490559"/>
            <a:ext cx="0" cy="122540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矩形 9">
            <a:extLst>
              <a:ext uri="{FF2B5EF4-FFF2-40B4-BE49-F238E27FC236}">
                <a16:creationId xmlns:a16="http://schemas.microsoft.com/office/drawing/2014/main" id="{2E115032-A267-4665-83C9-0629A4AB7B25}"/>
              </a:ext>
            </a:extLst>
          </p:cNvPr>
          <p:cNvSpPr/>
          <p:nvPr/>
        </p:nvSpPr>
        <p:spPr bwMode="auto">
          <a:xfrm>
            <a:off x="6368246" y="1848380"/>
            <a:ext cx="577493" cy="662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srgbClr val="000000"/>
                </a:solidFill>
                <a:latin typeface="Segoe UI"/>
                <a:cs typeface="Segoe UI" panose="020B0502040204020203" pitchFamily="34" charset="0"/>
              </a:rPr>
              <a:t>1</a:t>
            </a:r>
            <a:endParaRPr lang="zh-CN" altLang="en-US" sz="2200" dirty="0">
              <a:solidFill>
                <a:srgbClr val="000000"/>
              </a:solidFill>
              <a:latin typeface="Segoe UI"/>
              <a:cs typeface="Segoe UI" panose="020B0502040204020203" pitchFamily="34" charset="0"/>
            </a:endParaRPr>
          </a:p>
        </p:txBody>
      </p:sp>
      <p:sp>
        <p:nvSpPr>
          <p:cNvPr id="12" name="TextBox 69">
            <a:extLst>
              <a:ext uri="{FF2B5EF4-FFF2-40B4-BE49-F238E27FC236}">
                <a16:creationId xmlns:a16="http://schemas.microsoft.com/office/drawing/2014/main" id="{DAB0E62F-A542-454D-A4B3-7B562D93EA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830" y="2795731"/>
            <a:ext cx="2530770" cy="2266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defTabSz="1219170">
              <a:spcBef>
                <a:spcPct val="0"/>
              </a:spcBef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Public Name: </a:t>
            </a:r>
          </a:p>
          <a:p>
            <a:pPr defTabSz="1219170">
              <a:buNone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Zino26 – 26mm size digital Module</a:t>
            </a:r>
          </a:p>
          <a:p>
            <a:pPr defTabSz="1219170">
              <a:buNone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Mino17 – 17mm size digital module</a:t>
            </a:r>
          </a:p>
          <a:p>
            <a:pPr defTabSz="1219170">
              <a:buNone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Aino – 1280 module</a:t>
            </a:r>
          </a:p>
          <a:p>
            <a:pPr defTabSz="1219170">
              <a:buNone/>
            </a:pPr>
            <a:endParaRPr lang="en-US" altLang="zh-CN" sz="14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  <a:p>
            <a:pPr defTabSz="1219170">
              <a:buNone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TPC:</a:t>
            </a:r>
          </a:p>
          <a:p>
            <a:pPr defTabSz="1219170">
              <a:buNone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(Old version starts with TPC)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44BB783F-1AAE-4430-AB97-CB07A772C727}"/>
              </a:ext>
            </a:extLst>
          </p:cNvPr>
          <p:cNvSpPr/>
          <p:nvPr/>
        </p:nvSpPr>
        <p:spPr bwMode="auto">
          <a:xfrm>
            <a:off x="1930394" y="1834526"/>
            <a:ext cx="834944" cy="662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 err="1">
                <a:solidFill>
                  <a:srgbClr val="000000"/>
                </a:solidFill>
                <a:latin typeface="Segoe UI"/>
                <a:ea typeface="宋体" pitchFamily="2" charset="-122"/>
                <a:cs typeface="Segoe UI" panose="020B0502040204020203" pitchFamily="34" charset="0"/>
              </a:rPr>
              <a:t>Zino</a:t>
            </a:r>
            <a:endParaRPr lang="zh-CN" altLang="en-US" sz="2200" dirty="0">
              <a:solidFill>
                <a:srgbClr val="000000"/>
              </a:solidFill>
              <a:latin typeface="Segoe UI"/>
              <a:ea typeface="宋体" pitchFamily="2" charset="-122"/>
              <a:cs typeface="Segoe UI" panose="020B0502040204020203" pitchFamily="34" charset="0"/>
            </a:endParaRP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5C6FE37C-429D-4814-A6FD-A8562F402C44}"/>
              </a:ext>
            </a:extLst>
          </p:cNvPr>
          <p:cNvGrpSpPr/>
          <p:nvPr/>
        </p:nvGrpSpPr>
        <p:grpSpPr>
          <a:xfrm>
            <a:off x="2338870" y="2490559"/>
            <a:ext cx="94701" cy="348990"/>
            <a:chOff x="2550498" y="2880089"/>
            <a:chExt cx="90001" cy="348990"/>
          </a:xfrm>
        </p:grpSpPr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2DC5DF25-7E0B-4F87-ADD0-17AFD5F5724C}"/>
                </a:ext>
              </a:extLst>
            </p:cNvPr>
            <p:cNvCxnSpPr/>
            <p:nvPr/>
          </p:nvCxnSpPr>
          <p:spPr bwMode="auto">
            <a:xfrm flipH="1">
              <a:off x="2601983" y="2880089"/>
              <a:ext cx="1" cy="25899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3C28BE05-8F0E-47C9-82B2-30C2E05CA17D}"/>
                </a:ext>
              </a:extLst>
            </p:cNvPr>
            <p:cNvSpPr/>
            <p:nvPr/>
          </p:nvSpPr>
          <p:spPr bwMode="auto">
            <a:xfrm>
              <a:off x="2550498" y="3139079"/>
              <a:ext cx="90001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solidFill>
                  <a:srgbClr val="000000"/>
                </a:solidFill>
                <a:latin typeface="Segoe UI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23" name="矩形 22">
            <a:extLst>
              <a:ext uri="{FF2B5EF4-FFF2-40B4-BE49-F238E27FC236}">
                <a16:creationId xmlns:a16="http://schemas.microsoft.com/office/drawing/2014/main" id="{7346E2D2-07F2-4663-A6D4-0A97E48C859B}"/>
              </a:ext>
            </a:extLst>
          </p:cNvPr>
          <p:cNvSpPr/>
          <p:nvPr/>
        </p:nvSpPr>
        <p:spPr bwMode="auto">
          <a:xfrm>
            <a:off x="3360166" y="1834526"/>
            <a:ext cx="662107" cy="662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srgbClr val="000000"/>
                </a:solidFill>
                <a:latin typeface="Segoe UI"/>
                <a:cs typeface="Segoe UI" panose="020B0502040204020203" pitchFamily="34" charset="0"/>
              </a:rPr>
              <a:t>CA</a:t>
            </a:r>
            <a:endParaRPr lang="zh-CN" altLang="en-US" sz="2200" dirty="0">
              <a:solidFill>
                <a:srgbClr val="000000"/>
              </a:solidFill>
              <a:latin typeface="Segoe UI"/>
              <a:cs typeface="Segoe UI" panose="020B0502040204020203" pitchFamily="34" charset="0"/>
            </a:endParaRPr>
          </a:p>
        </p:txBody>
      </p:sp>
      <p:sp>
        <p:nvSpPr>
          <p:cNvPr id="26" name="TextBox 19">
            <a:extLst>
              <a:ext uri="{FF2B5EF4-FFF2-40B4-BE49-F238E27FC236}">
                <a16:creationId xmlns:a16="http://schemas.microsoft.com/office/drawing/2014/main" id="{2BA226F3-30F4-416B-BF89-AAD278B4CD20}"/>
              </a:ext>
            </a:extLst>
          </p:cNvPr>
          <p:cNvSpPr txBox="1"/>
          <p:nvPr/>
        </p:nvSpPr>
        <p:spPr>
          <a:xfrm>
            <a:off x="3197217" y="3821605"/>
            <a:ext cx="2352318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457200">
              <a:defRPr/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Product Type:</a:t>
            </a:r>
          </a:p>
          <a:p>
            <a:pPr lvl="0" defTabSz="457200">
              <a:defRPr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CA: Uncooled</a:t>
            </a:r>
          </a:p>
          <a:p>
            <a:pPr lvl="0" defTabSz="457200">
              <a:defRPr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CB: Cooled</a:t>
            </a:r>
          </a:p>
        </p:txBody>
      </p:sp>
      <p:sp>
        <p:nvSpPr>
          <p:cNvPr id="27" name="椭圆 26">
            <a:extLst>
              <a:ext uri="{FF2B5EF4-FFF2-40B4-BE49-F238E27FC236}">
                <a16:creationId xmlns:a16="http://schemas.microsoft.com/office/drawing/2014/main" id="{8E4397DD-88DF-4AD4-8338-6490E1475F86}"/>
              </a:ext>
            </a:extLst>
          </p:cNvPr>
          <p:cNvSpPr/>
          <p:nvPr/>
        </p:nvSpPr>
        <p:spPr bwMode="auto">
          <a:xfrm>
            <a:off x="3654459" y="3715968"/>
            <a:ext cx="94701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7" fontAlgn="t">
              <a:spcBef>
                <a:spcPct val="0"/>
              </a:spcBef>
              <a:spcAft>
                <a:spcPct val="0"/>
              </a:spcAft>
            </a:pPr>
            <a:endParaRPr lang="zh-CN" altLang="en-US" sz="1000" dirty="0">
              <a:solidFill>
                <a:srgbClr val="000000"/>
              </a:solidFill>
              <a:latin typeface="Segoe UI"/>
              <a:ea typeface="宋体" pitchFamily="2" charset="-122"/>
              <a:cs typeface="Segoe UI" panose="020B0502040204020203" pitchFamily="34" charset="0"/>
            </a:endParaRPr>
          </a:p>
        </p:txBody>
      </p: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D5FAFF0B-06E9-4C34-9ECD-F6A97CFD5FEE}"/>
              </a:ext>
            </a:extLst>
          </p:cNvPr>
          <p:cNvCxnSpPr>
            <a:cxnSpLocks/>
          </p:cNvCxnSpPr>
          <p:nvPr/>
        </p:nvCxnSpPr>
        <p:spPr bwMode="auto">
          <a:xfrm flipV="1">
            <a:off x="2919412" y="2172724"/>
            <a:ext cx="233136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7" name="TextBox 48">
            <a:extLst>
              <a:ext uri="{FF2B5EF4-FFF2-40B4-BE49-F238E27FC236}">
                <a16:creationId xmlns:a16="http://schemas.microsoft.com/office/drawing/2014/main" id="{DE27F773-2EBA-4DC8-A245-199C239E7FF9}"/>
              </a:ext>
            </a:extLst>
          </p:cNvPr>
          <p:cNvSpPr txBox="1"/>
          <p:nvPr/>
        </p:nvSpPr>
        <p:spPr>
          <a:xfrm>
            <a:off x="6378478" y="5011481"/>
            <a:ext cx="2822006" cy="8248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defRPr/>
            </a:pPr>
            <a:r>
              <a:rPr lang="en-US" altLang="zh-CN" sz="1400" b="1" dirty="0">
                <a:solidFill>
                  <a:srgbClr val="000000"/>
                </a:solidFill>
                <a:latin typeface="Segoe UI"/>
                <a:cs typeface="Segoe UI" panose="020B0502040204020203" pitchFamily="34" charset="0"/>
                <a:sym typeface="文泉驿微米黑" charset="-122"/>
              </a:rPr>
              <a:t>Function</a:t>
            </a:r>
            <a:r>
              <a:rPr lang="it-IT" altLang="zh-CN" sz="1400" b="1" dirty="0">
                <a:solidFill>
                  <a:srgbClr val="000000"/>
                </a:solidFill>
                <a:latin typeface="Segoe UI"/>
                <a:cs typeface="Segoe UI" panose="020B0502040204020203" pitchFamily="34" charset="0"/>
                <a:sym typeface="文泉驿微米黑" charset="-122"/>
              </a:rPr>
              <a:t>: </a:t>
            </a:r>
          </a:p>
          <a:p>
            <a:pPr defTabSz="1219170">
              <a:spcBef>
                <a:spcPct val="20000"/>
              </a:spcBef>
              <a:defRPr/>
            </a:pPr>
            <a:r>
              <a:rPr lang="en-US" altLang="zh-CN" sz="1400" dirty="0">
                <a:solidFill>
                  <a:srgbClr val="000000"/>
                </a:solidFill>
                <a:latin typeface="Segoe UI"/>
                <a:cs typeface="Segoe UI" panose="020B0502040204020203" pitchFamily="34" charset="0"/>
                <a:sym typeface="文泉驿微米黑" charset="-122"/>
              </a:rPr>
              <a:t>0: Security</a:t>
            </a:r>
          </a:p>
          <a:p>
            <a:pPr defTabSz="1219170">
              <a:spcBef>
                <a:spcPct val="20000"/>
              </a:spcBef>
            </a:pPr>
            <a:r>
              <a:rPr lang="en-US" altLang="zh-CN" sz="1400" dirty="0">
                <a:solidFill>
                  <a:srgbClr val="000000"/>
                </a:solidFill>
                <a:latin typeface="Segoe UI"/>
                <a:cs typeface="Segoe UI" panose="020B0502040204020203" pitchFamily="34" charset="0"/>
                <a:sym typeface="文泉驿微米黑" charset="-122"/>
              </a:rPr>
              <a:t>1: Thermography</a:t>
            </a:r>
          </a:p>
        </p:txBody>
      </p: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CBE64E70-6F09-491F-94D7-52E16D1463D2}"/>
              </a:ext>
            </a:extLst>
          </p:cNvPr>
          <p:cNvGrpSpPr/>
          <p:nvPr/>
        </p:nvGrpSpPr>
        <p:grpSpPr>
          <a:xfrm>
            <a:off x="4739067" y="2487079"/>
            <a:ext cx="94701" cy="2524402"/>
            <a:chOff x="2556983" y="2880089"/>
            <a:chExt cx="90001" cy="2524402"/>
          </a:xfrm>
        </p:grpSpPr>
        <p:cxnSp>
          <p:nvCxnSpPr>
            <p:cNvPr id="47" name="直接连接符 46">
              <a:extLst>
                <a:ext uri="{FF2B5EF4-FFF2-40B4-BE49-F238E27FC236}">
                  <a16:creationId xmlns:a16="http://schemas.microsoft.com/office/drawing/2014/main" id="{C16FA3F5-5A78-46A5-AB99-CD199AFD1431}"/>
                </a:ext>
              </a:extLst>
            </p:cNvPr>
            <p:cNvCxnSpPr/>
            <p:nvPr/>
          </p:nvCxnSpPr>
          <p:spPr bwMode="auto">
            <a:xfrm>
              <a:off x="2601984" y="2880089"/>
              <a:ext cx="0" cy="242455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8" name="椭圆 47">
              <a:extLst>
                <a:ext uri="{FF2B5EF4-FFF2-40B4-BE49-F238E27FC236}">
                  <a16:creationId xmlns:a16="http://schemas.microsoft.com/office/drawing/2014/main" id="{18EB7431-4797-4AAF-998F-9B288F0E39CC}"/>
                </a:ext>
              </a:extLst>
            </p:cNvPr>
            <p:cNvSpPr/>
            <p:nvPr/>
          </p:nvSpPr>
          <p:spPr bwMode="auto">
            <a:xfrm>
              <a:off x="2556983" y="5314491"/>
              <a:ext cx="90001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solidFill>
                  <a:srgbClr val="000000"/>
                </a:solidFill>
                <a:latin typeface="Segoe UI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49" name="椭圆 48">
            <a:extLst>
              <a:ext uri="{FF2B5EF4-FFF2-40B4-BE49-F238E27FC236}">
                <a16:creationId xmlns:a16="http://schemas.microsoft.com/office/drawing/2014/main" id="{1F329551-5317-4FF1-B8E0-BC6B37A114C0}"/>
              </a:ext>
            </a:extLst>
          </p:cNvPr>
          <p:cNvSpPr/>
          <p:nvPr/>
        </p:nvSpPr>
        <p:spPr bwMode="auto">
          <a:xfrm>
            <a:off x="6641997" y="4921481"/>
            <a:ext cx="94701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7" fontAlgn="t">
              <a:spcBef>
                <a:spcPct val="0"/>
              </a:spcBef>
              <a:spcAft>
                <a:spcPct val="0"/>
              </a:spcAft>
            </a:pPr>
            <a:endParaRPr lang="zh-CN" altLang="en-US" sz="1000" dirty="0">
              <a:solidFill>
                <a:srgbClr val="000000"/>
              </a:solidFill>
              <a:latin typeface="Segoe UI"/>
              <a:ea typeface="宋体" pitchFamily="2" charset="-122"/>
              <a:cs typeface="Segoe UI" panose="020B0502040204020203" pitchFamily="34" charset="0"/>
            </a:endParaRPr>
          </a:p>
        </p:txBody>
      </p:sp>
      <p:cxnSp>
        <p:nvCxnSpPr>
          <p:cNvPr id="50" name="直接连接符 49">
            <a:extLst>
              <a:ext uri="{FF2B5EF4-FFF2-40B4-BE49-F238E27FC236}">
                <a16:creationId xmlns:a16="http://schemas.microsoft.com/office/drawing/2014/main" id="{F5E6EA06-09FC-41B1-B33A-ABFE2FCCAF4E}"/>
              </a:ext>
            </a:extLst>
          </p:cNvPr>
          <p:cNvCxnSpPr>
            <a:cxnSpLocks/>
          </p:cNvCxnSpPr>
          <p:nvPr/>
        </p:nvCxnSpPr>
        <p:spPr bwMode="auto">
          <a:xfrm>
            <a:off x="6691211" y="2504169"/>
            <a:ext cx="0" cy="242359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2" name="TextBox 48">
            <a:extLst>
              <a:ext uri="{FF2B5EF4-FFF2-40B4-BE49-F238E27FC236}">
                <a16:creationId xmlns:a16="http://schemas.microsoft.com/office/drawing/2014/main" id="{DE27F773-2EBA-4DC8-A245-199C239E7FF9}"/>
              </a:ext>
            </a:extLst>
          </p:cNvPr>
          <p:cNvSpPr txBox="1"/>
          <p:nvPr/>
        </p:nvSpPr>
        <p:spPr>
          <a:xfrm>
            <a:off x="8765828" y="2863338"/>
            <a:ext cx="1534478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457200">
              <a:defRPr/>
            </a:pPr>
            <a:r>
              <a:rPr lang="en-US" altLang="zh-CN" sz="1400" b="1" dirty="0">
                <a:solidFill>
                  <a:srgbClr val="000000"/>
                </a:solidFill>
                <a:latin typeface="Segoe UI"/>
                <a:cs typeface="Segoe UI" panose="020B0502040204020203" pitchFamily="34" charset="0"/>
              </a:rPr>
              <a:t>Thermal Lens:</a:t>
            </a:r>
          </a:p>
          <a:p>
            <a:pPr lvl="0" defTabSz="457200">
              <a:defRPr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Null: no lens</a:t>
            </a:r>
          </a:p>
          <a:p>
            <a:pPr lvl="0" defTabSz="457200">
              <a:defRPr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7: 7/7.5mm</a:t>
            </a:r>
          </a:p>
          <a:p>
            <a:pPr lvl="0" defTabSz="457200">
              <a:defRPr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13: 13mm</a:t>
            </a:r>
          </a:p>
          <a:p>
            <a:pPr lvl="0" defTabSz="457200">
              <a:defRPr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……</a:t>
            </a:r>
          </a:p>
        </p:txBody>
      </p:sp>
      <p:cxnSp>
        <p:nvCxnSpPr>
          <p:cNvPr id="71" name="直接连接符 70">
            <a:extLst>
              <a:ext uri="{FF2B5EF4-FFF2-40B4-BE49-F238E27FC236}">
                <a16:creationId xmlns:a16="http://schemas.microsoft.com/office/drawing/2014/main" id="{38EE8A71-84EF-4E6A-ACA0-9AEF30729B02}"/>
              </a:ext>
            </a:extLst>
          </p:cNvPr>
          <p:cNvCxnSpPr>
            <a:cxnSpLocks/>
          </p:cNvCxnSpPr>
          <p:nvPr/>
        </p:nvCxnSpPr>
        <p:spPr bwMode="auto">
          <a:xfrm>
            <a:off x="5708324" y="2507992"/>
            <a:ext cx="9657" cy="41717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2" name="椭圆 71">
            <a:extLst>
              <a:ext uri="{FF2B5EF4-FFF2-40B4-BE49-F238E27FC236}">
                <a16:creationId xmlns:a16="http://schemas.microsoft.com/office/drawing/2014/main" id="{8E4397DD-88DF-4AD4-8338-6490E1475F86}"/>
              </a:ext>
            </a:extLst>
          </p:cNvPr>
          <p:cNvSpPr/>
          <p:nvPr/>
        </p:nvSpPr>
        <p:spPr bwMode="auto">
          <a:xfrm>
            <a:off x="5654994" y="2925167"/>
            <a:ext cx="94701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7" fontAlgn="t">
              <a:spcBef>
                <a:spcPct val="0"/>
              </a:spcBef>
              <a:spcAft>
                <a:spcPct val="0"/>
              </a:spcAft>
            </a:pPr>
            <a:endParaRPr lang="zh-CN" altLang="en-US" sz="1000" dirty="0">
              <a:solidFill>
                <a:srgbClr val="000000"/>
              </a:solidFill>
              <a:latin typeface="Segoe UI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2E115032-A267-4665-83C9-0629A4AB7B25}"/>
              </a:ext>
            </a:extLst>
          </p:cNvPr>
          <p:cNvSpPr/>
          <p:nvPr/>
        </p:nvSpPr>
        <p:spPr bwMode="auto">
          <a:xfrm>
            <a:off x="8274144" y="1859457"/>
            <a:ext cx="655678" cy="662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srgbClr val="000000"/>
                </a:solidFill>
                <a:latin typeface="Segoe UI"/>
                <a:cs typeface="Segoe UI" panose="020B0502040204020203" pitchFamily="34" charset="0"/>
              </a:rPr>
              <a:t>7</a:t>
            </a:r>
            <a:endParaRPr lang="zh-CN" altLang="en-US" sz="2200" dirty="0">
              <a:solidFill>
                <a:srgbClr val="000000"/>
              </a:solidFill>
              <a:latin typeface="Segoe UI"/>
              <a:cs typeface="Segoe UI" panose="020B0502040204020203" pitchFamily="34" charset="0"/>
            </a:endParaRPr>
          </a:p>
        </p:txBody>
      </p:sp>
      <p:sp>
        <p:nvSpPr>
          <p:cNvPr id="74" name="TextBox 26">
            <a:extLst>
              <a:ext uri="{FF2B5EF4-FFF2-40B4-BE49-F238E27FC236}">
                <a16:creationId xmlns:a16="http://schemas.microsoft.com/office/drawing/2014/main" id="{A7439E28-E3DE-4121-A8A0-8779D77FF7D1}"/>
              </a:ext>
            </a:extLst>
          </p:cNvPr>
          <p:cNvSpPr txBox="1"/>
          <p:nvPr/>
        </p:nvSpPr>
        <p:spPr>
          <a:xfrm>
            <a:off x="4893490" y="3013042"/>
            <a:ext cx="1812944" cy="117987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>
              <a:defRPr/>
            </a:pPr>
            <a:r>
              <a:rPr lang="en-US" altLang="zh-CN" sz="1400" b="1" dirty="0">
                <a:solidFill>
                  <a:srgbClr val="000000"/>
                </a:solidFill>
                <a:latin typeface="Segoe UI"/>
                <a:cs typeface="Segoe UI" panose="020B0502040204020203" pitchFamily="34" charset="0"/>
                <a:sym typeface="文泉驿微米黑" charset="-122"/>
              </a:rPr>
              <a:t>Thermal</a:t>
            </a:r>
            <a:r>
              <a:rPr lang="en-US" altLang="zh-CN" sz="1467" b="1" dirty="0">
                <a:solidFill>
                  <a:srgbClr val="194BA5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Segoe UI"/>
                <a:cs typeface="Segoe UI" panose="020B0502040204020203" pitchFamily="34" charset="0"/>
                <a:sym typeface="文泉驿微米黑" charset="-122"/>
              </a:rPr>
              <a:t>Resolution:</a:t>
            </a:r>
          </a:p>
          <a:p>
            <a:pPr defTabSz="457200">
              <a:defRPr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zh-CN" altLang="en-US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： </a:t>
            </a: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256*192</a:t>
            </a:r>
          </a:p>
          <a:p>
            <a:pPr defTabSz="457200">
              <a:defRPr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</a:t>
            </a:r>
            <a:r>
              <a:rPr lang="zh-CN" altLang="en-US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： </a:t>
            </a: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384*288</a:t>
            </a:r>
          </a:p>
          <a:p>
            <a:pPr defTabSz="457200">
              <a:defRPr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6</a:t>
            </a:r>
            <a:r>
              <a:rPr lang="zh-CN" altLang="en-US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： </a:t>
            </a: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640*512</a:t>
            </a:r>
          </a:p>
          <a:p>
            <a:pPr defTabSz="457200">
              <a:defRPr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A:   1280x1024</a:t>
            </a:r>
          </a:p>
        </p:txBody>
      </p:sp>
      <p:cxnSp>
        <p:nvCxnSpPr>
          <p:cNvPr id="75" name="直接连接符 74">
            <a:extLst>
              <a:ext uri="{FF2B5EF4-FFF2-40B4-BE49-F238E27FC236}">
                <a16:creationId xmlns:a16="http://schemas.microsoft.com/office/drawing/2014/main" id="{38EE8A71-84EF-4E6A-ACA0-9AEF30729B02}"/>
              </a:ext>
            </a:extLst>
          </p:cNvPr>
          <p:cNvCxnSpPr>
            <a:cxnSpLocks/>
          </p:cNvCxnSpPr>
          <p:nvPr/>
        </p:nvCxnSpPr>
        <p:spPr bwMode="auto">
          <a:xfrm>
            <a:off x="8635465" y="2508872"/>
            <a:ext cx="4829" cy="47053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6" name="椭圆 75">
            <a:extLst>
              <a:ext uri="{FF2B5EF4-FFF2-40B4-BE49-F238E27FC236}">
                <a16:creationId xmlns:a16="http://schemas.microsoft.com/office/drawing/2014/main" id="{8E4397DD-88DF-4AD4-8338-6490E1475F86}"/>
              </a:ext>
            </a:extLst>
          </p:cNvPr>
          <p:cNvSpPr/>
          <p:nvPr/>
        </p:nvSpPr>
        <p:spPr bwMode="auto">
          <a:xfrm>
            <a:off x="8601983" y="2973305"/>
            <a:ext cx="94701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7" fontAlgn="t">
              <a:spcBef>
                <a:spcPct val="0"/>
              </a:spcBef>
              <a:spcAft>
                <a:spcPct val="0"/>
              </a:spcAft>
            </a:pPr>
            <a:endParaRPr lang="zh-CN" altLang="en-US" sz="1000" dirty="0">
              <a:solidFill>
                <a:srgbClr val="000000"/>
              </a:solidFill>
              <a:latin typeface="Segoe UI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32" name="标题 6"/>
          <p:cNvSpPr>
            <a:spLocks noGrp="1"/>
          </p:cNvSpPr>
          <p:nvPr>
            <p:ph type="title"/>
          </p:nvPr>
        </p:nvSpPr>
        <p:spPr>
          <a:xfrm>
            <a:off x="553599" y="424193"/>
            <a:ext cx="9120000" cy="609398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altLang="zh-CN" sz="4400" b="0" dirty="0">
                <a:solidFill>
                  <a:schemeClr val="tx1"/>
                </a:solidFill>
                <a:latin typeface="+mj-lt"/>
                <a:ea typeface="+mj-ea"/>
              </a:rPr>
              <a:t>Thermal Module</a:t>
            </a:r>
            <a:endParaRPr lang="zh-CN" altLang="en-US" sz="4400" b="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D5FAFF0B-06E9-4C34-9ECD-F6A97CFD5FEE}"/>
              </a:ext>
            </a:extLst>
          </p:cNvPr>
          <p:cNvCxnSpPr>
            <a:cxnSpLocks/>
          </p:cNvCxnSpPr>
          <p:nvPr/>
        </p:nvCxnSpPr>
        <p:spPr bwMode="auto">
          <a:xfrm flipV="1">
            <a:off x="7416781" y="2187256"/>
            <a:ext cx="233136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5" name="矩形 34">
            <a:extLst>
              <a:ext uri="{FF2B5EF4-FFF2-40B4-BE49-F238E27FC236}">
                <a16:creationId xmlns:a16="http://schemas.microsoft.com/office/drawing/2014/main" id="{2E115032-A267-4665-83C9-0629A4AB7B25}"/>
              </a:ext>
            </a:extLst>
          </p:cNvPr>
          <p:cNvSpPr/>
          <p:nvPr/>
        </p:nvSpPr>
        <p:spPr bwMode="auto">
          <a:xfrm>
            <a:off x="7241082" y="1871471"/>
            <a:ext cx="637536" cy="662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srgbClr val="000000"/>
                </a:solidFill>
                <a:latin typeface="Segoe UI"/>
                <a:cs typeface="Segoe UI" panose="020B0502040204020203" pitchFamily="34" charset="0"/>
              </a:rPr>
              <a:t>D</a:t>
            </a:r>
            <a:endParaRPr lang="zh-CN" altLang="en-US" sz="2200" dirty="0">
              <a:solidFill>
                <a:srgbClr val="000000"/>
              </a:solidFill>
              <a:latin typeface="Segoe UI"/>
              <a:cs typeface="Segoe UI" panose="020B0502040204020203" pitchFamily="34" charset="0"/>
            </a:endParaRPr>
          </a:p>
        </p:txBody>
      </p:sp>
      <p:cxnSp>
        <p:nvCxnSpPr>
          <p:cNvPr id="36" name="直接连接符 35">
            <a:extLst>
              <a:ext uri="{FF2B5EF4-FFF2-40B4-BE49-F238E27FC236}">
                <a16:creationId xmlns:a16="http://schemas.microsoft.com/office/drawing/2014/main" id="{D5FAFF0B-06E9-4C34-9ECD-F6A97CFD5FEE}"/>
              </a:ext>
            </a:extLst>
          </p:cNvPr>
          <p:cNvCxnSpPr>
            <a:cxnSpLocks/>
          </p:cNvCxnSpPr>
          <p:nvPr/>
        </p:nvCxnSpPr>
        <p:spPr bwMode="auto">
          <a:xfrm flipV="1">
            <a:off x="7939375" y="2214288"/>
            <a:ext cx="233136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8" name="TextBox 48">
            <a:extLst>
              <a:ext uri="{FF2B5EF4-FFF2-40B4-BE49-F238E27FC236}">
                <a16:creationId xmlns:a16="http://schemas.microsoft.com/office/drawing/2014/main" id="{DE27F773-2EBA-4DC8-A245-199C239E7FF9}"/>
              </a:ext>
            </a:extLst>
          </p:cNvPr>
          <p:cNvSpPr txBox="1"/>
          <p:nvPr/>
        </p:nvSpPr>
        <p:spPr>
          <a:xfrm>
            <a:off x="7274155" y="4031738"/>
            <a:ext cx="153447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457200">
              <a:defRPr/>
            </a:pPr>
            <a:r>
              <a:rPr lang="en-US" altLang="zh-CN" sz="1400" b="1" dirty="0">
                <a:solidFill>
                  <a:srgbClr val="000000"/>
                </a:solidFill>
                <a:latin typeface="Segoe UI"/>
                <a:cs typeface="Segoe UI" panose="020B0502040204020203" pitchFamily="34" charset="0"/>
              </a:rPr>
              <a:t>Network or Digital:</a:t>
            </a:r>
          </a:p>
          <a:p>
            <a:pPr lvl="0" defTabSz="457200">
              <a:defRPr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N: network</a:t>
            </a:r>
          </a:p>
          <a:p>
            <a:pPr lvl="0" defTabSz="457200">
              <a:defRPr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D: Digital</a:t>
            </a:r>
          </a:p>
        </p:txBody>
      </p: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38EE8A71-84EF-4E6A-ACA0-9AEF30729B02}"/>
              </a:ext>
            </a:extLst>
          </p:cNvPr>
          <p:cNvCxnSpPr>
            <a:cxnSpLocks/>
          </p:cNvCxnSpPr>
          <p:nvPr/>
        </p:nvCxnSpPr>
        <p:spPr bwMode="auto">
          <a:xfrm>
            <a:off x="7540956" y="2522726"/>
            <a:ext cx="0" cy="125494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0" name="椭圆 39">
            <a:extLst>
              <a:ext uri="{FF2B5EF4-FFF2-40B4-BE49-F238E27FC236}">
                <a16:creationId xmlns:a16="http://schemas.microsoft.com/office/drawing/2014/main" id="{8E4397DD-88DF-4AD4-8338-6490E1475F86}"/>
              </a:ext>
            </a:extLst>
          </p:cNvPr>
          <p:cNvSpPr/>
          <p:nvPr/>
        </p:nvSpPr>
        <p:spPr bwMode="auto">
          <a:xfrm>
            <a:off x="7489002" y="3772249"/>
            <a:ext cx="94701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7" fontAlgn="t">
              <a:spcBef>
                <a:spcPct val="0"/>
              </a:spcBef>
              <a:spcAft>
                <a:spcPct val="0"/>
              </a:spcAft>
            </a:pPr>
            <a:endParaRPr lang="zh-CN" altLang="en-US" sz="1000" dirty="0">
              <a:solidFill>
                <a:srgbClr val="000000"/>
              </a:solidFill>
              <a:latin typeface="Segoe UI"/>
              <a:ea typeface="宋体" pitchFamily="2" charset="-122"/>
              <a:cs typeface="Segoe UI" panose="020B0502040204020203" pitchFamily="34" charset="0"/>
            </a:endParaRPr>
          </a:p>
        </p:txBody>
      </p:sp>
      <p:cxnSp>
        <p:nvCxnSpPr>
          <p:cNvPr id="43" name="直接连接符 42">
            <a:extLst>
              <a:ext uri="{FF2B5EF4-FFF2-40B4-BE49-F238E27FC236}">
                <a16:creationId xmlns:a16="http://schemas.microsoft.com/office/drawing/2014/main" id="{D5FAFF0B-06E9-4C34-9ECD-F6A97CFD5FEE}"/>
              </a:ext>
            </a:extLst>
          </p:cNvPr>
          <p:cNvCxnSpPr>
            <a:cxnSpLocks/>
          </p:cNvCxnSpPr>
          <p:nvPr/>
        </p:nvCxnSpPr>
        <p:spPr bwMode="auto">
          <a:xfrm flipV="1">
            <a:off x="9366394" y="2228144"/>
            <a:ext cx="233136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4" name="TextBox 48">
            <a:extLst>
              <a:ext uri="{FF2B5EF4-FFF2-40B4-BE49-F238E27FC236}">
                <a16:creationId xmlns:a16="http://schemas.microsoft.com/office/drawing/2014/main" id="{DE27F773-2EBA-4DC8-A245-199C239E7FF9}"/>
              </a:ext>
            </a:extLst>
          </p:cNvPr>
          <p:cNvSpPr txBox="1"/>
          <p:nvPr/>
        </p:nvSpPr>
        <p:spPr>
          <a:xfrm>
            <a:off x="10500504" y="4027118"/>
            <a:ext cx="153447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457200">
              <a:defRPr/>
            </a:pPr>
            <a:r>
              <a:rPr lang="en-US" altLang="zh-CN" sz="1400" b="1" dirty="0">
                <a:solidFill>
                  <a:srgbClr val="000000"/>
                </a:solidFill>
                <a:latin typeface="Segoe UI"/>
                <a:cs typeface="Segoe UI" panose="020B0502040204020203" pitchFamily="34" charset="0"/>
              </a:rPr>
              <a:t>Interface:</a:t>
            </a:r>
          </a:p>
          <a:p>
            <a:pPr lvl="0" defTabSz="457200">
              <a:defRPr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USB</a:t>
            </a:r>
          </a:p>
          <a:p>
            <a:pPr lvl="0" defTabSz="457200">
              <a:defRPr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CVBS</a:t>
            </a:r>
          </a:p>
          <a:p>
            <a:pPr defTabSz="457200">
              <a:defRPr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HDMI</a:t>
            </a:r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2E115032-A267-4665-83C9-0629A4AB7B25}"/>
              </a:ext>
            </a:extLst>
          </p:cNvPr>
          <p:cNvSpPr/>
          <p:nvPr/>
        </p:nvSpPr>
        <p:spPr bwMode="auto">
          <a:xfrm>
            <a:off x="9993746" y="1854839"/>
            <a:ext cx="1268258" cy="662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srgbClr val="000000"/>
                </a:solidFill>
                <a:latin typeface="Segoe UI"/>
                <a:cs typeface="Segoe UI" panose="020B0502040204020203" pitchFamily="34" charset="0"/>
              </a:rPr>
              <a:t>CVBS</a:t>
            </a:r>
            <a:endParaRPr lang="zh-CN" altLang="en-US" sz="2200" dirty="0">
              <a:solidFill>
                <a:srgbClr val="000000"/>
              </a:solidFill>
              <a:latin typeface="Segoe UI"/>
              <a:cs typeface="Segoe UI" panose="020B0502040204020203" pitchFamily="34" charset="0"/>
            </a:endParaRPr>
          </a:p>
        </p:txBody>
      </p:sp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id="{38EE8A71-84EF-4E6A-ACA0-9AEF30729B02}"/>
              </a:ext>
            </a:extLst>
          </p:cNvPr>
          <p:cNvCxnSpPr>
            <a:cxnSpLocks/>
          </p:cNvCxnSpPr>
          <p:nvPr/>
        </p:nvCxnSpPr>
        <p:spPr bwMode="auto">
          <a:xfrm>
            <a:off x="10833720" y="2527345"/>
            <a:ext cx="0" cy="125494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2" name="椭圆 51">
            <a:extLst>
              <a:ext uri="{FF2B5EF4-FFF2-40B4-BE49-F238E27FC236}">
                <a16:creationId xmlns:a16="http://schemas.microsoft.com/office/drawing/2014/main" id="{8E4397DD-88DF-4AD4-8338-6490E1475F86}"/>
              </a:ext>
            </a:extLst>
          </p:cNvPr>
          <p:cNvSpPr/>
          <p:nvPr/>
        </p:nvSpPr>
        <p:spPr bwMode="auto">
          <a:xfrm>
            <a:off x="10781766" y="3776868"/>
            <a:ext cx="94701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7" fontAlgn="t">
              <a:spcBef>
                <a:spcPct val="0"/>
              </a:spcBef>
              <a:spcAft>
                <a:spcPct val="0"/>
              </a:spcAft>
            </a:pPr>
            <a:endParaRPr lang="zh-CN" altLang="en-US" sz="1000" dirty="0">
              <a:solidFill>
                <a:srgbClr val="000000"/>
              </a:solidFill>
              <a:latin typeface="Segoe UI"/>
              <a:ea typeface="宋体" pitchFamily="2" charset="-122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54951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4">
            <a:extLst>
              <a:ext uri="{FF2B5EF4-FFF2-40B4-BE49-F238E27FC236}">
                <a16:creationId xmlns:a16="http://schemas.microsoft.com/office/drawing/2014/main" id="{4B5A87F0-4EFF-43D6-9C2F-BE0283854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45" y="371095"/>
            <a:ext cx="11279716" cy="868363"/>
          </a:xfrm>
        </p:spPr>
        <p:txBody>
          <a:bodyPr/>
          <a:lstStyle/>
          <a:p>
            <a:r>
              <a:rPr lang="en-US" altLang="zh-CN" dirty="0"/>
              <a:t>Thermal Camera-PVS</a:t>
            </a:r>
            <a:endParaRPr lang="zh-CN" altLang="en-US" dirty="0"/>
          </a:p>
        </p:txBody>
      </p:sp>
      <p:sp>
        <p:nvSpPr>
          <p:cNvPr id="5" name="TextBox 26">
            <a:extLst>
              <a:ext uri="{FF2B5EF4-FFF2-40B4-BE49-F238E27FC236}">
                <a16:creationId xmlns:a16="http://schemas.microsoft.com/office/drawing/2014/main" id="{A7439E28-E3DE-4121-A8A0-8779D77FF7D1}"/>
              </a:ext>
            </a:extLst>
          </p:cNvPr>
          <p:cNvSpPr txBox="1"/>
          <p:nvPr/>
        </p:nvSpPr>
        <p:spPr>
          <a:xfrm>
            <a:off x="4759531" y="5142018"/>
            <a:ext cx="1812944" cy="135223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>
              <a:defRPr/>
            </a:pPr>
            <a:r>
              <a:rPr lang="en-US" altLang="zh-CN" sz="1400" b="1" dirty="0">
                <a:solidFill>
                  <a:srgbClr val="000000"/>
                </a:solidFill>
                <a:latin typeface="Segoe UI"/>
                <a:cs typeface="Segoe UI" panose="020B0502040204020203" pitchFamily="34" charset="0"/>
                <a:sym typeface="文泉驿微米黑" charset="-122"/>
              </a:rPr>
              <a:t>Thermal</a:t>
            </a:r>
            <a:r>
              <a:rPr lang="en-US" altLang="zh-CN" sz="1467" b="1" dirty="0">
                <a:solidFill>
                  <a:srgbClr val="194BA5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Segoe UI"/>
                <a:cs typeface="Segoe UI" panose="020B0502040204020203" pitchFamily="34" charset="0"/>
                <a:sym typeface="文泉驿微米黑" charset="-122"/>
              </a:rPr>
              <a:t>Resolution:</a:t>
            </a:r>
          </a:p>
          <a:p>
            <a:pPr defTabSz="1219170">
              <a:spcBef>
                <a:spcPct val="20000"/>
              </a:spcBef>
              <a:defRPr/>
            </a:pPr>
            <a:r>
              <a:rPr lang="en-US" altLang="zh-CN" sz="1400" dirty="0">
                <a:solidFill>
                  <a:srgbClr val="000000"/>
                </a:solidFill>
                <a:latin typeface="Segoe UI"/>
                <a:cs typeface="Segoe UI" panose="020B0502040204020203" pitchFamily="34" charset="0"/>
                <a:sym typeface="文泉驿微米黑" charset="-122"/>
              </a:rPr>
              <a:t>2: 256*192</a:t>
            </a:r>
          </a:p>
          <a:p>
            <a:pPr defTabSz="1219170">
              <a:spcBef>
                <a:spcPct val="20000"/>
              </a:spcBef>
              <a:defRPr/>
            </a:pPr>
            <a:r>
              <a:rPr lang="en-US" altLang="zh-CN" sz="1400" dirty="0">
                <a:solidFill>
                  <a:srgbClr val="000000"/>
                </a:solidFill>
                <a:latin typeface="Segoe UI"/>
                <a:cs typeface="Segoe UI" panose="020B0502040204020203" pitchFamily="34" charset="0"/>
                <a:sym typeface="文泉驿微米黑" charset="-122"/>
              </a:rPr>
              <a:t>4: 400*300/384*288</a:t>
            </a:r>
          </a:p>
          <a:p>
            <a:pPr defTabSz="1219170">
              <a:spcBef>
                <a:spcPct val="20000"/>
              </a:spcBef>
              <a:defRPr/>
            </a:pPr>
            <a:r>
              <a:rPr lang="en-US" altLang="zh-CN" sz="1400" dirty="0">
                <a:solidFill>
                  <a:srgbClr val="000000"/>
                </a:solidFill>
                <a:latin typeface="Segoe UI"/>
                <a:cs typeface="Segoe UI" panose="020B0502040204020203" pitchFamily="34" charset="0"/>
                <a:sym typeface="文泉驿微米黑" charset="-122"/>
              </a:rPr>
              <a:t>6: 640*512</a:t>
            </a:r>
          </a:p>
          <a:p>
            <a:pPr defTabSz="1219170">
              <a:spcBef>
                <a:spcPct val="20000"/>
              </a:spcBef>
              <a:defRPr/>
            </a:pPr>
            <a:r>
              <a:rPr lang="en-US" altLang="zh-CN" sz="1400" dirty="0">
                <a:solidFill>
                  <a:srgbClr val="000000"/>
                </a:solidFill>
                <a:latin typeface="Segoe UI"/>
                <a:cs typeface="Segoe UI" panose="020B0502040204020203" pitchFamily="34" charset="0"/>
                <a:sym typeface="文泉驿微米黑" charset="-122"/>
              </a:rPr>
              <a:t>A: 1280*1024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404E96A2-3072-44F5-9924-7D003ECE2A6B}"/>
              </a:ext>
            </a:extLst>
          </p:cNvPr>
          <p:cNvSpPr/>
          <p:nvPr/>
        </p:nvSpPr>
        <p:spPr bwMode="auto">
          <a:xfrm>
            <a:off x="5234935" y="1800021"/>
            <a:ext cx="681065" cy="662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srgbClr val="000000"/>
                </a:solidFill>
                <a:latin typeface="Segoe UI"/>
                <a:cs typeface="Segoe UI" panose="020B0502040204020203" pitchFamily="34" charset="0"/>
              </a:rPr>
              <a:t>6</a:t>
            </a:r>
            <a:endParaRPr lang="zh-CN" altLang="en-US" sz="2200" dirty="0">
              <a:solidFill>
                <a:srgbClr val="000000"/>
              </a:solidFill>
              <a:latin typeface="Segoe UI"/>
              <a:cs typeface="Segoe UI" panose="020B0502040204020203" pitchFamily="34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23985B4-16FE-465A-BE98-3142043E8E96}"/>
              </a:ext>
            </a:extLst>
          </p:cNvPr>
          <p:cNvSpPr/>
          <p:nvPr/>
        </p:nvSpPr>
        <p:spPr bwMode="auto">
          <a:xfrm>
            <a:off x="6247512" y="1813875"/>
            <a:ext cx="668777" cy="662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srgbClr val="000000"/>
                </a:solidFill>
                <a:latin typeface="Segoe UI"/>
                <a:cs typeface="Segoe UI" panose="020B0502040204020203" pitchFamily="34" charset="0"/>
              </a:rPr>
              <a:t>35</a:t>
            </a:r>
            <a:endParaRPr lang="zh-CN" altLang="en-US" sz="2200" dirty="0">
              <a:solidFill>
                <a:srgbClr val="000000"/>
              </a:solidFill>
              <a:latin typeface="Segoe UI"/>
              <a:cs typeface="Segoe UI" panose="020B0502040204020203" pitchFamily="34" charset="0"/>
            </a:endParaRP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38EE8A71-84EF-4E6A-ACA0-9AEF30729B02}"/>
              </a:ext>
            </a:extLst>
          </p:cNvPr>
          <p:cNvCxnSpPr>
            <a:cxnSpLocks/>
          </p:cNvCxnSpPr>
          <p:nvPr/>
        </p:nvCxnSpPr>
        <p:spPr bwMode="auto">
          <a:xfrm>
            <a:off x="4575248" y="2452896"/>
            <a:ext cx="9657" cy="75136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矩形 9">
            <a:extLst>
              <a:ext uri="{FF2B5EF4-FFF2-40B4-BE49-F238E27FC236}">
                <a16:creationId xmlns:a16="http://schemas.microsoft.com/office/drawing/2014/main" id="{2E115032-A267-4665-83C9-0629A4AB7B25}"/>
              </a:ext>
            </a:extLst>
          </p:cNvPr>
          <p:cNvSpPr/>
          <p:nvPr/>
        </p:nvSpPr>
        <p:spPr bwMode="auto">
          <a:xfrm>
            <a:off x="7247801" y="1813875"/>
            <a:ext cx="655678" cy="662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srgbClr val="000000"/>
                </a:solidFill>
                <a:latin typeface="Segoe UI"/>
                <a:cs typeface="Segoe UI" panose="020B0502040204020203" pitchFamily="34" charset="0"/>
              </a:rPr>
              <a:t>P</a:t>
            </a:r>
            <a:endParaRPr lang="zh-CN" altLang="en-US" sz="2200" dirty="0">
              <a:solidFill>
                <a:srgbClr val="000000"/>
              </a:solidFill>
              <a:latin typeface="Segoe UI"/>
              <a:cs typeface="Segoe UI" panose="020B0502040204020203" pitchFamily="34" charset="0"/>
            </a:endParaRPr>
          </a:p>
        </p:txBody>
      </p:sp>
      <p:sp>
        <p:nvSpPr>
          <p:cNvPr id="12" name="TextBox 69">
            <a:extLst>
              <a:ext uri="{FF2B5EF4-FFF2-40B4-BE49-F238E27FC236}">
                <a16:creationId xmlns:a16="http://schemas.microsoft.com/office/drawing/2014/main" id="{DAB0E62F-A542-454D-A4B3-7B562D93EA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3046" y="3229388"/>
            <a:ext cx="1166945" cy="758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defTabSz="1219170">
              <a:spcBef>
                <a:spcPct val="0"/>
              </a:spcBef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Brand: </a:t>
            </a:r>
          </a:p>
          <a:p>
            <a:pPr defTabSz="1219170">
              <a:buNone/>
            </a:pPr>
            <a:r>
              <a:rPr lang="en-US" altLang="zh-CN" sz="1400" dirty="0" err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Pixfra</a:t>
            </a: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 International</a:t>
            </a:r>
            <a:endParaRPr lang="zh-CN" altLang="en-US" sz="14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44BB783F-1AAE-4430-AB97-CB07A772C727}"/>
              </a:ext>
            </a:extLst>
          </p:cNvPr>
          <p:cNvSpPr/>
          <p:nvPr/>
        </p:nvSpPr>
        <p:spPr bwMode="auto">
          <a:xfrm>
            <a:off x="2673923" y="1800021"/>
            <a:ext cx="706423" cy="662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srgbClr val="000000"/>
                </a:solidFill>
                <a:latin typeface="Segoe UI"/>
                <a:cs typeface="Segoe UI" panose="020B0502040204020203" pitchFamily="34" charset="0"/>
              </a:rPr>
              <a:t>PFI</a:t>
            </a:r>
            <a:endParaRPr lang="zh-CN" altLang="en-US" sz="2200" dirty="0">
              <a:solidFill>
                <a:srgbClr val="000000"/>
              </a:solidFill>
              <a:latin typeface="Segoe UI"/>
              <a:ea typeface="宋体" pitchFamily="2" charset="-122"/>
              <a:cs typeface="Segoe UI" panose="020B0502040204020203" pitchFamily="34" charset="0"/>
            </a:endParaRP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5C6FE37C-429D-4814-A6FD-A8562F402C44}"/>
              </a:ext>
            </a:extLst>
          </p:cNvPr>
          <p:cNvGrpSpPr/>
          <p:nvPr/>
        </p:nvGrpSpPr>
        <p:grpSpPr>
          <a:xfrm>
            <a:off x="3020016" y="2467620"/>
            <a:ext cx="94701" cy="710349"/>
            <a:chOff x="2556983" y="2880089"/>
            <a:chExt cx="90001" cy="710349"/>
          </a:xfrm>
        </p:grpSpPr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2DC5DF25-7E0B-4F87-ADD0-17AFD5F5724C}"/>
                </a:ext>
              </a:extLst>
            </p:cNvPr>
            <p:cNvCxnSpPr/>
            <p:nvPr/>
          </p:nvCxnSpPr>
          <p:spPr bwMode="auto">
            <a:xfrm>
              <a:off x="2601984" y="2880089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3C28BE05-8F0E-47C9-82B2-30C2E05CA17D}"/>
                </a:ext>
              </a:extLst>
            </p:cNvPr>
            <p:cNvSpPr/>
            <p:nvPr/>
          </p:nvSpPr>
          <p:spPr bwMode="auto">
            <a:xfrm>
              <a:off x="2556983" y="3500438"/>
              <a:ext cx="90001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solidFill>
                  <a:srgbClr val="000000"/>
                </a:solidFill>
                <a:latin typeface="Segoe UI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23" name="矩形 22">
            <a:extLst>
              <a:ext uri="{FF2B5EF4-FFF2-40B4-BE49-F238E27FC236}">
                <a16:creationId xmlns:a16="http://schemas.microsoft.com/office/drawing/2014/main" id="{7346E2D2-07F2-4663-A6D4-0A97E48C859B}"/>
              </a:ext>
            </a:extLst>
          </p:cNvPr>
          <p:cNvSpPr/>
          <p:nvPr/>
        </p:nvSpPr>
        <p:spPr bwMode="auto">
          <a:xfrm>
            <a:off x="4239721" y="1800021"/>
            <a:ext cx="662107" cy="662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srgbClr val="000000"/>
                </a:solidFill>
                <a:latin typeface="Segoe UI"/>
                <a:cs typeface="Segoe UI" panose="020B0502040204020203" pitchFamily="34" charset="0"/>
              </a:rPr>
              <a:t>A</a:t>
            </a:r>
            <a:endParaRPr lang="zh-CN" altLang="en-US" sz="2200" dirty="0">
              <a:solidFill>
                <a:srgbClr val="000000"/>
              </a:solidFill>
              <a:latin typeface="Segoe UI"/>
              <a:cs typeface="Segoe UI" panose="020B0502040204020203" pitchFamily="34" charset="0"/>
            </a:endParaRPr>
          </a:p>
        </p:txBody>
      </p:sp>
      <p:sp>
        <p:nvSpPr>
          <p:cNvPr id="26" name="TextBox 19">
            <a:extLst>
              <a:ext uri="{FF2B5EF4-FFF2-40B4-BE49-F238E27FC236}">
                <a16:creationId xmlns:a16="http://schemas.microsoft.com/office/drawing/2014/main" id="{2BA226F3-30F4-416B-BF89-AAD278B4CD20}"/>
              </a:ext>
            </a:extLst>
          </p:cNvPr>
          <p:cNvSpPr txBox="1"/>
          <p:nvPr/>
        </p:nvSpPr>
        <p:spPr>
          <a:xfrm>
            <a:off x="3763888" y="3242849"/>
            <a:ext cx="1641396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>
              <a:defRPr/>
            </a:pPr>
            <a:r>
              <a:rPr lang="en-US" altLang="zh-CN" sz="1400" b="1" dirty="0">
                <a:solidFill>
                  <a:srgbClr val="000000"/>
                </a:solidFill>
                <a:latin typeface="Segoe UI"/>
                <a:cs typeface="Segoe UI" panose="020B0502040204020203" pitchFamily="34" charset="0"/>
                <a:sym typeface="文泉驿微米黑" charset="-122"/>
              </a:rPr>
              <a:t>Product Promotion Name:</a:t>
            </a:r>
          </a:p>
          <a:p>
            <a:pPr defTabSz="1219170">
              <a:spcBef>
                <a:spcPct val="20000"/>
              </a:spcBef>
              <a:defRPr/>
            </a:pPr>
            <a:r>
              <a:rPr lang="en-US" altLang="zh-CN" sz="1400" dirty="0">
                <a:solidFill>
                  <a:srgbClr val="000000"/>
                </a:solidFill>
                <a:latin typeface="Segoe UI"/>
                <a:cs typeface="Segoe UI" panose="020B0502040204020203" pitchFamily="34" charset="0"/>
                <a:sym typeface="文泉驿微米黑" charset="-122"/>
              </a:rPr>
              <a:t>A: Arc  </a:t>
            </a:r>
          </a:p>
          <a:p>
            <a:pPr defTabSz="1219170">
              <a:spcBef>
                <a:spcPct val="20000"/>
              </a:spcBef>
              <a:defRPr/>
            </a:pPr>
            <a:r>
              <a:rPr lang="en-US" altLang="zh-CN" sz="1400" dirty="0">
                <a:solidFill>
                  <a:srgbClr val="000000"/>
                </a:solidFill>
                <a:latin typeface="Segoe UI"/>
                <a:cs typeface="Segoe UI" panose="020B0502040204020203" pitchFamily="34" charset="0"/>
                <a:sym typeface="文泉驿微米黑" charset="-122"/>
              </a:rPr>
              <a:t>C: Chiron</a:t>
            </a:r>
          </a:p>
          <a:p>
            <a:pPr defTabSz="1219170">
              <a:spcBef>
                <a:spcPct val="20000"/>
              </a:spcBef>
              <a:defRPr/>
            </a:pPr>
            <a:r>
              <a:rPr lang="en-US" altLang="zh-CN" sz="1400" dirty="0">
                <a:solidFill>
                  <a:srgbClr val="000000"/>
                </a:solidFill>
                <a:latin typeface="Segoe UI"/>
                <a:cs typeface="Segoe UI" panose="020B0502040204020203" pitchFamily="34" charset="0"/>
                <a:sym typeface="文泉驿微米黑" charset="-122"/>
              </a:rPr>
              <a:t>R: Ranger</a:t>
            </a:r>
          </a:p>
          <a:p>
            <a:pPr defTabSz="1219170">
              <a:spcBef>
                <a:spcPct val="20000"/>
              </a:spcBef>
              <a:defRPr/>
            </a:pPr>
            <a:r>
              <a:rPr lang="en-US" altLang="zh-CN" sz="1400" dirty="0">
                <a:solidFill>
                  <a:srgbClr val="000000"/>
                </a:solidFill>
                <a:latin typeface="Segoe UI"/>
                <a:cs typeface="Segoe UI" panose="020B0502040204020203" pitchFamily="34" charset="0"/>
                <a:sym typeface="文泉驿微米黑" charset="-122"/>
              </a:rPr>
              <a:t>M: Mile</a:t>
            </a:r>
          </a:p>
          <a:p>
            <a:pPr defTabSz="1219170">
              <a:spcBef>
                <a:spcPct val="20000"/>
              </a:spcBef>
              <a:defRPr/>
            </a:pPr>
            <a:r>
              <a:rPr lang="en-US" altLang="zh-CN" sz="1400" dirty="0">
                <a:solidFill>
                  <a:srgbClr val="000000"/>
                </a:solidFill>
                <a:latin typeface="Segoe UI"/>
                <a:cs typeface="Segoe UI" panose="020B0502040204020203" pitchFamily="34" charset="0"/>
                <a:sym typeface="文泉驿微米黑" charset="-122"/>
              </a:rPr>
              <a:t>P: Pegasus</a:t>
            </a:r>
          </a:p>
        </p:txBody>
      </p:sp>
      <p:sp>
        <p:nvSpPr>
          <p:cNvPr id="27" name="椭圆 26">
            <a:extLst>
              <a:ext uri="{FF2B5EF4-FFF2-40B4-BE49-F238E27FC236}">
                <a16:creationId xmlns:a16="http://schemas.microsoft.com/office/drawing/2014/main" id="{8E4397DD-88DF-4AD4-8338-6490E1475F86}"/>
              </a:ext>
            </a:extLst>
          </p:cNvPr>
          <p:cNvSpPr/>
          <p:nvPr/>
        </p:nvSpPr>
        <p:spPr bwMode="auto">
          <a:xfrm>
            <a:off x="4533531" y="3145654"/>
            <a:ext cx="94701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7" fontAlgn="t">
              <a:spcBef>
                <a:spcPct val="0"/>
              </a:spcBef>
              <a:spcAft>
                <a:spcPct val="0"/>
              </a:spcAft>
            </a:pPr>
            <a:endParaRPr lang="zh-CN" altLang="en-US" sz="1000" dirty="0">
              <a:solidFill>
                <a:srgbClr val="000000"/>
              </a:solidFill>
              <a:latin typeface="Segoe UI"/>
              <a:ea typeface="宋体" pitchFamily="2" charset="-122"/>
              <a:cs typeface="Segoe UI" panose="020B0502040204020203" pitchFamily="34" charset="0"/>
            </a:endParaRPr>
          </a:p>
        </p:txBody>
      </p: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D5FAFF0B-06E9-4C34-9ECD-F6A97CFD5FEE}"/>
              </a:ext>
            </a:extLst>
          </p:cNvPr>
          <p:cNvCxnSpPr>
            <a:cxnSpLocks/>
          </p:cNvCxnSpPr>
          <p:nvPr/>
        </p:nvCxnSpPr>
        <p:spPr bwMode="auto">
          <a:xfrm flipV="1">
            <a:off x="3716790" y="2145075"/>
            <a:ext cx="233136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7" name="TextBox 48">
            <a:extLst>
              <a:ext uri="{FF2B5EF4-FFF2-40B4-BE49-F238E27FC236}">
                <a16:creationId xmlns:a16="http://schemas.microsoft.com/office/drawing/2014/main" id="{DE27F773-2EBA-4DC8-A245-199C239E7FF9}"/>
              </a:ext>
            </a:extLst>
          </p:cNvPr>
          <p:cNvSpPr txBox="1"/>
          <p:nvPr/>
        </p:nvSpPr>
        <p:spPr>
          <a:xfrm>
            <a:off x="7188399" y="5150565"/>
            <a:ext cx="2369691" cy="9828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>
              <a:defRPr/>
            </a:pPr>
            <a:r>
              <a:rPr lang="en-US" altLang="zh-CN" sz="1400" b="1" dirty="0">
                <a:solidFill>
                  <a:srgbClr val="000000"/>
                </a:solidFill>
                <a:latin typeface="Segoe UI"/>
                <a:cs typeface="Segoe UI" panose="020B0502040204020203" pitchFamily="34" charset="0"/>
                <a:sym typeface="文泉驿微米黑" charset="-122"/>
              </a:rPr>
              <a:t>Reserve</a:t>
            </a:r>
            <a:r>
              <a:rPr lang="en-US" altLang="zh-CN" sz="1467" b="1" dirty="0">
                <a:solidFill>
                  <a:srgbClr val="194BA5"/>
                </a:solidFill>
                <a:latin typeface="Calibri" pitchFamily="34" charset="0"/>
                <a:cs typeface="Calibri" pitchFamily="34" charset="0"/>
              </a:rPr>
              <a:t>:</a:t>
            </a:r>
          </a:p>
          <a:p>
            <a:pPr defTabSz="1219170">
              <a:spcBef>
                <a:spcPct val="20000"/>
              </a:spcBef>
              <a:defRPr/>
            </a:pPr>
            <a:r>
              <a:rPr lang="en-US" altLang="zh-CN" sz="1200" dirty="0">
                <a:solidFill>
                  <a:srgbClr val="000000"/>
                </a:solidFill>
                <a:latin typeface="Segoe UI"/>
                <a:cs typeface="Segoe UI" panose="020B0502040204020203" pitchFamily="34" charset="0"/>
                <a:sym typeface="文泉驿微米黑" charset="-122"/>
              </a:rPr>
              <a:t>Default: null</a:t>
            </a:r>
          </a:p>
          <a:p>
            <a:pPr defTabSz="1219170">
              <a:spcBef>
                <a:spcPct val="20000"/>
              </a:spcBef>
              <a:defRPr/>
            </a:pPr>
            <a:r>
              <a:rPr lang="en-US" altLang="zh-CN" sz="1200" dirty="0">
                <a:solidFill>
                  <a:srgbClr val="000000"/>
                </a:solidFill>
                <a:latin typeface="Segoe UI"/>
                <a:cs typeface="Segoe UI" panose="020B0502040204020203" pitchFamily="34" charset="0"/>
                <a:sym typeface="文泉驿微米黑" charset="-122"/>
              </a:rPr>
              <a:t>F: Thermal front attachment</a:t>
            </a:r>
          </a:p>
          <a:p>
            <a:pPr defTabSz="1219170">
              <a:spcBef>
                <a:spcPct val="20000"/>
              </a:spcBef>
              <a:defRPr/>
            </a:pPr>
            <a:r>
              <a:rPr lang="en-US" altLang="zh-CN" sz="1200" dirty="0">
                <a:solidFill>
                  <a:srgbClr val="000000"/>
                </a:solidFill>
                <a:latin typeface="Segoe UI"/>
                <a:cs typeface="Segoe UI" panose="020B0502040204020203" pitchFamily="34" charset="0"/>
                <a:sym typeface="文泉驿微米黑" charset="-122"/>
              </a:rPr>
              <a:t>P: Pro version</a:t>
            </a:r>
          </a:p>
        </p:txBody>
      </p: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CBE64E70-6F09-491F-94D7-52E16D1463D2}"/>
              </a:ext>
            </a:extLst>
          </p:cNvPr>
          <p:cNvGrpSpPr/>
          <p:nvPr/>
        </p:nvGrpSpPr>
        <p:grpSpPr>
          <a:xfrm>
            <a:off x="5520378" y="2462421"/>
            <a:ext cx="94701" cy="2524402"/>
            <a:chOff x="2556983" y="2880089"/>
            <a:chExt cx="90001" cy="2524402"/>
          </a:xfrm>
        </p:grpSpPr>
        <p:cxnSp>
          <p:nvCxnSpPr>
            <p:cNvPr id="47" name="直接连接符 46">
              <a:extLst>
                <a:ext uri="{FF2B5EF4-FFF2-40B4-BE49-F238E27FC236}">
                  <a16:creationId xmlns:a16="http://schemas.microsoft.com/office/drawing/2014/main" id="{C16FA3F5-5A78-46A5-AB99-CD199AFD1431}"/>
                </a:ext>
              </a:extLst>
            </p:cNvPr>
            <p:cNvCxnSpPr/>
            <p:nvPr/>
          </p:nvCxnSpPr>
          <p:spPr bwMode="auto">
            <a:xfrm>
              <a:off x="2601984" y="2880089"/>
              <a:ext cx="0" cy="242455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8" name="椭圆 47">
              <a:extLst>
                <a:ext uri="{FF2B5EF4-FFF2-40B4-BE49-F238E27FC236}">
                  <a16:creationId xmlns:a16="http://schemas.microsoft.com/office/drawing/2014/main" id="{18EB7431-4797-4AAF-998F-9B288F0E39CC}"/>
                </a:ext>
              </a:extLst>
            </p:cNvPr>
            <p:cNvSpPr/>
            <p:nvPr/>
          </p:nvSpPr>
          <p:spPr bwMode="auto">
            <a:xfrm>
              <a:off x="2556983" y="5314491"/>
              <a:ext cx="90001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solidFill>
                  <a:srgbClr val="000000"/>
                </a:solidFill>
                <a:latin typeface="Segoe UI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49" name="椭圆 48">
            <a:extLst>
              <a:ext uri="{FF2B5EF4-FFF2-40B4-BE49-F238E27FC236}">
                <a16:creationId xmlns:a16="http://schemas.microsoft.com/office/drawing/2014/main" id="{1F329551-5317-4FF1-B8E0-BC6B37A114C0}"/>
              </a:ext>
            </a:extLst>
          </p:cNvPr>
          <p:cNvSpPr/>
          <p:nvPr/>
        </p:nvSpPr>
        <p:spPr bwMode="auto">
          <a:xfrm>
            <a:off x="7534091" y="4886976"/>
            <a:ext cx="94701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7" fontAlgn="t">
              <a:spcBef>
                <a:spcPct val="0"/>
              </a:spcBef>
              <a:spcAft>
                <a:spcPct val="0"/>
              </a:spcAft>
            </a:pPr>
            <a:endParaRPr lang="zh-CN" altLang="en-US" sz="1000" dirty="0">
              <a:solidFill>
                <a:srgbClr val="000000"/>
              </a:solidFill>
              <a:latin typeface="Segoe UI"/>
              <a:ea typeface="宋体" pitchFamily="2" charset="-122"/>
              <a:cs typeface="Segoe UI" panose="020B0502040204020203" pitchFamily="34" charset="0"/>
            </a:endParaRPr>
          </a:p>
        </p:txBody>
      </p:sp>
      <p:cxnSp>
        <p:nvCxnSpPr>
          <p:cNvPr id="50" name="直接连接符 49">
            <a:extLst>
              <a:ext uri="{FF2B5EF4-FFF2-40B4-BE49-F238E27FC236}">
                <a16:creationId xmlns:a16="http://schemas.microsoft.com/office/drawing/2014/main" id="{F5E6EA06-09FC-41B1-B33A-ABFE2FCCAF4E}"/>
              </a:ext>
            </a:extLst>
          </p:cNvPr>
          <p:cNvCxnSpPr>
            <a:cxnSpLocks/>
          </p:cNvCxnSpPr>
          <p:nvPr/>
        </p:nvCxnSpPr>
        <p:spPr bwMode="auto">
          <a:xfrm>
            <a:off x="7583305" y="2469664"/>
            <a:ext cx="0" cy="242359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2" name="TextBox 48">
            <a:extLst>
              <a:ext uri="{FF2B5EF4-FFF2-40B4-BE49-F238E27FC236}">
                <a16:creationId xmlns:a16="http://schemas.microsoft.com/office/drawing/2014/main" id="{DE27F773-2EBA-4DC8-A245-199C239E7FF9}"/>
              </a:ext>
            </a:extLst>
          </p:cNvPr>
          <p:cNvSpPr txBox="1"/>
          <p:nvPr/>
        </p:nvSpPr>
        <p:spPr>
          <a:xfrm>
            <a:off x="8529436" y="3276029"/>
            <a:ext cx="153101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>
              <a:defRPr/>
            </a:pPr>
            <a:r>
              <a:rPr lang="en-US" altLang="zh-CN" sz="1400" dirty="0">
                <a:solidFill>
                  <a:srgbClr val="000000"/>
                </a:solidFill>
                <a:latin typeface="Segoe UI"/>
                <a:cs typeface="Segoe UI" panose="020B0502040204020203" pitchFamily="34" charset="0"/>
                <a:sym typeface="文泉驿微米黑" charset="-122"/>
              </a:rPr>
              <a:t>Laser Range Finder</a:t>
            </a:r>
            <a:endParaRPr lang="en-US" altLang="zh-CN" sz="1067" dirty="0">
              <a:solidFill>
                <a:srgbClr val="FF0000"/>
              </a:solidFill>
              <a:latin typeface="Segoe UI"/>
              <a:cs typeface="Segoe UI" panose="020B0502040204020203" pitchFamily="34" charset="0"/>
              <a:sym typeface="文泉驿微米黑" charset="-122"/>
            </a:endParaRPr>
          </a:p>
        </p:txBody>
      </p:sp>
      <p:cxnSp>
        <p:nvCxnSpPr>
          <p:cNvPr id="71" name="直接连接符 70">
            <a:extLst>
              <a:ext uri="{FF2B5EF4-FFF2-40B4-BE49-F238E27FC236}">
                <a16:creationId xmlns:a16="http://schemas.microsoft.com/office/drawing/2014/main" id="{38EE8A71-84EF-4E6A-ACA0-9AEF30729B02}"/>
              </a:ext>
            </a:extLst>
          </p:cNvPr>
          <p:cNvCxnSpPr>
            <a:cxnSpLocks/>
          </p:cNvCxnSpPr>
          <p:nvPr/>
        </p:nvCxnSpPr>
        <p:spPr bwMode="auto">
          <a:xfrm>
            <a:off x="6576817" y="2478020"/>
            <a:ext cx="9657" cy="75136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2" name="椭圆 71">
            <a:extLst>
              <a:ext uri="{FF2B5EF4-FFF2-40B4-BE49-F238E27FC236}">
                <a16:creationId xmlns:a16="http://schemas.microsoft.com/office/drawing/2014/main" id="{8E4397DD-88DF-4AD4-8338-6490E1475F86}"/>
              </a:ext>
            </a:extLst>
          </p:cNvPr>
          <p:cNvSpPr/>
          <p:nvPr/>
        </p:nvSpPr>
        <p:spPr bwMode="auto">
          <a:xfrm>
            <a:off x="6542474" y="3170778"/>
            <a:ext cx="94701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7" fontAlgn="t">
              <a:spcBef>
                <a:spcPct val="0"/>
              </a:spcBef>
              <a:spcAft>
                <a:spcPct val="0"/>
              </a:spcAft>
            </a:pPr>
            <a:endParaRPr lang="zh-CN" altLang="en-US" sz="1000" dirty="0">
              <a:solidFill>
                <a:srgbClr val="000000"/>
              </a:solidFill>
              <a:latin typeface="Segoe UI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2E115032-A267-4665-83C9-0629A4AB7B25}"/>
              </a:ext>
            </a:extLst>
          </p:cNvPr>
          <p:cNvSpPr/>
          <p:nvPr/>
        </p:nvSpPr>
        <p:spPr bwMode="auto">
          <a:xfrm>
            <a:off x="8580137" y="1813875"/>
            <a:ext cx="655678" cy="662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srgbClr val="000000"/>
                </a:solidFill>
                <a:latin typeface="Segoe UI"/>
                <a:cs typeface="Segoe UI" panose="020B0502040204020203" pitchFamily="34" charset="0"/>
              </a:rPr>
              <a:t>LRF</a:t>
            </a:r>
            <a:endParaRPr lang="zh-CN" altLang="en-US" sz="2200" dirty="0">
              <a:solidFill>
                <a:srgbClr val="000000"/>
              </a:solidFill>
              <a:latin typeface="Segoe UI"/>
              <a:cs typeface="Segoe UI" panose="020B0502040204020203" pitchFamily="34" charset="0"/>
            </a:endParaRPr>
          </a:p>
        </p:txBody>
      </p:sp>
      <p:sp>
        <p:nvSpPr>
          <p:cNvPr id="74" name="TextBox 26">
            <a:extLst>
              <a:ext uri="{FF2B5EF4-FFF2-40B4-BE49-F238E27FC236}">
                <a16:creationId xmlns:a16="http://schemas.microsoft.com/office/drawing/2014/main" id="{A7439E28-E3DE-4121-A8A0-8779D77FF7D1}"/>
              </a:ext>
            </a:extLst>
          </p:cNvPr>
          <p:cNvSpPr txBox="1"/>
          <p:nvPr/>
        </p:nvSpPr>
        <p:spPr>
          <a:xfrm>
            <a:off x="6153375" y="3271913"/>
            <a:ext cx="1812944" cy="185897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>
              <a:defRPr/>
            </a:pPr>
            <a:r>
              <a:rPr lang="en-US" altLang="zh-CN" sz="1400" b="1" dirty="0">
                <a:solidFill>
                  <a:srgbClr val="000000"/>
                </a:solidFill>
                <a:latin typeface="Segoe UI"/>
                <a:cs typeface="Segoe UI" panose="020B0502040204020203" pitchFamily="34" charset="0"/>
                <a:sym typeface="文泉驿微米黑" charset="-122"/>
              </a:rPr>
              <a:t>Lens:</a:t>
            </a:r>
          </a:p>
          <a:p>
            <a:pPr defTabSz="1219170">
              <a:spcBef>
                <a:spcPct val="20000"/>
              </a:spcBef>
              <a:defRPr/>
            </a:pPr>
            <a:r>
              <a:rPr lang="en-US" altLang="zh-CN" sz="1400" dirty="0">
                <a:solidFill>
                  <a:srgbClr val="000000"/>
                </a:solidFill>
                <a:latin typeface="Segoe UI"/>
                <a:cs typeface="Segoe UI" panose="020B0502040204020203" pitchFamily="34" charset="0"/>
                <a:sym typeface="文泉驿微米黑" charset="-122"/>
              </a:rPr>
              <a:t>07: 7mm</a:t>
            </a:r>
          </a:p>
          <a:p>
            <a:pPr defTabSz="1219170">
              <a:spcBef>
                <a:spcPct val="20000"/>
              </a:spcBef>
              <a:defRPr/>
            </a:pPr>
            <a:r>
              <a:rPr lang="en-US" altLang="zh-CN" sz="1400" dirty="0">
                <a:solidFill>
                  <a:srgbClr val="000000"/>
                </a:solidFill>
                <a:latin typeface="Segoe UI"/>
                <a:cs typeface="Segoe UI" panose="020B0502040204020203" pitchFamily="34" charset="0"/>
                <a:sym typeface="文泉驿微米黑" charset="-122"/>
              </a:rPr>
              <a:t>10: 10mm</a:t>
            </a:r>
          </a:p>
          <a:p>
            <a:pPr defTabSz="1219170">
              <a:spcBef>
                <a:spcPct val="20000"/>
              </a:spcBef>
              <a:defRPr/>
            </a:pPr>
            <a:r>
              <a:rPr lang="en-US" altLang="zh-CN" sz="1400" dirty="0">
                <a:solidFill>
                  <a:srgbClr val="000000"/>
                </a:solidFill>
                <a:latin typeface="Segoe UI"/>
                <a:cs typeface="Segoe UI" panose="020B0502040204020203" pitchFamily="34" charset="0"/>
                <a:sym typeface="文泉驿微米黑" charset="-122"/>
              </a:rPr>
              <a:t>15: 15mm</a:t>
            </a:r>
          </a:p>
          <a:p>
            <a:pPr defTabSz="1219170">
              <a:spcBef>
                <a:spcPct val="20000"/>
              </a:spcBef>
              <a:defRPr/>
            </a:pPr>
            <a:r>
              <a:rPr lang="en-US" altLang="zh-CN" sz="1400" dirty="0">
                <a:solidFill>
                  <a:srgbClr val="000000"/>
                </a:solidFill>
                <a:latin typeface="Segoe UI"/>
                <a:cs typeface="Segoe UI" panose="020B0502040204020203" pitchFamily="34" charset="0"/>
                <a:sym typeface="文泉驿微米黑" charset="-122"/>
              </a:rPr>
              <a:t>19: 19mm</a:t>
            </a:r>
          </a:p>
          <a:p>
            <a:pPr defTabSz="1219170">
              <a:spcBef>
                <a:spcPct val="20000"/>
              </a:spcBef>
              <a:defRPr/>
            </a:pPr>
            <a:r>
              <a:rPr lang="en-US" altLang="zh-CN" sz="1400" dirty="0">
                <a:solidFill>
                  <a:srgbClr val="000000"/>
                </a:solidFill>
                <a:latin typeface="Segoe UI"/>
                <a:cs typeface="Segoe UI" panose="020B0502040204020203" pitchFamily="34" charset="0"/>
                <a:sym typeface="文泉驿微米黑" charset="-122"/>
              </a:rPr>
              <a:t>25: 25mm</a:t>
            </a:r>
          </a:p>
          <a:p>
            <a:pPr defTabSz="1219170">
              <a:spcBef>
                <a:spcPct val="20000"/>
              </a:spcBef>
              <a:defRPr/>
            </a:pPr>
            <a:r>
              <a:rPr lang="en-US" altLang="zh-CN" sz="1400" dirty="0">
                <a:solidFill>
                  <a:srgbClr val="000000"/>
                </a:solidFill>
                <a:latin typeface="Segoe UI"/>
                <a:cs typeface="Segoe UI" panose="020B0502040204020203" pitchFamily="34" charset="0"/>
                <a:sym typeface="文泉驿微米黑" charset="-122"/>
              </a:rPr>
              <a:t>35: 35mm</a:t>
            </a:r>
          </a:p>
        </p:txBody>
      </p:sp>
      <p:cxnSp>
        <p:nvCxnSpPr>
          <p:cNvPr id="75" name="直接连接符 74">
            <a:extLst>
              <a:ext uri="{FF2B5EF4-FFF2-40B4-BE49-F238E27FC236}">
                <a16:creationId xmlns:a16="http://schemas.microsoft.com/office/drawing/2014/main" id="{38EE8A71-84EF-4E6A-ACA0-9AEF30729B02}"/>
              </a:ext>
            </a:extLst>
          </p:cNvPr>
          <p:cNvCxnSpPr>
            <a:cxnSpLocks/>
          </p:cNvCxnSpPr>
          <p:nvPr/>
        </p:nvCxnSpPr>
        <p:spPr bwMode="auto">
          <a:xfrm>
            <a:off x="8940805" y="2469664"/>
            <a:ext cx="9657" cy="75136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6" name="椭圆 75">
            <a:extLst>
              <a:ext uri="{FF2B5EF4-FFF2-40B4-BE49-F238E27FC236}">
                <a16:creationId xmlns:a16="http://schemas.microsoft.com/office/drawing/2014/main" id="{8E4397DD-88DF-4AD4-8338-6490E1475F86}"/>
              </a:ext>
            </a:extLst>
          </p:cNvPr>
          <p:cNvSpPr/>
          <p:nvPr/>
        </p:nvSpPr>
        <p:spPr bwMode="auto">
          <a:xfrm>
            <a:off x="8906462" y="3162422"/>
            <a:ext cx="94701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7" fontAlgn="t">
              <a:spcBef>
                <a:spcPct val="0"/>
              </a:spcBef>
              <a:spcAft>
                <a:spcPct val="0"/>
              </a:spcAft>
            </a:pPr>
            <a:endParaRPr lang="zh-CN" altLang="en-US" sz="1000" dirty="0">
              <a:solidFill>
                <a:srgbClr val="000000"/>
              </a:solidFill>
              <a:latin typeface="Segoe UI"/>
              <a:ea typeface="宋体" pitchFamily="2" charset="-122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64683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6">
            <a:extLst>
              <a:ext uri="{FF2B5EF4-FFF2-40B4-BE49-F238E27FC236}">
                <a16:creationId xmlns:a16="http://schemas.microsoft.com/office/drawing/2014/main" id="{A7439E28-E3DE-4121-A8A0-8779D77FF7D1}"/>
              </a:ext>
            </a:extLst>
          </p:cNvPr>
          <p:cNvSpPr txBox="1"/>
          <p:nvPr/>
        </p:nvSpPr>
        <p:spPr>
          <a:xfrm>
            <a:off x="3187444" y="5170525"/>
            <a:ext cx="1812944" cy="1395318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>
              <a:defRPr/>
            </a:pPr>
            <a:r>
              <a:rPr lang="en-US" altLang="zh-CN" sz="1400" b="1" dirty="0">
                <a:solidFill>
                  <a:srgbClr val="000000"/>
                </a:solidFill>
                <a:latin typeface="Segoe UI"/>
                <a:cs typeface="Segoe UI" panose="020B0502040204020203" pitchFamily="34" charset="0"/>
                <a:sym typeface="文泉驿微米黑" charset="-122"/>
              </a:rPr>
              <a:t>Thermal</a:t>
            </a:r>
            <a:r>
              <a:rPr lang="en-US" altLang="zh-CN" sz="1467" b="1" dirty="0">
                <a:solidFill>
                  <a:srgbClr val="194BA5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Segoe UI"/>
                <a:cs typeface="Segoe UI" panose="020B0502040204020203" pitchFamily="34" charset="0"/>
                <a:sym typeface="文泉驿微米黑" charset="-122"/>
              </a:rPr>
              <a:t>Resolution:</a:t>
            </a:r>
          </a:p>
          <a:p>
            <a:pPr defTabSz="457200">
              <a:defRPr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</a:t>
            </a:r>
            <a:r>
              <a:rPr lang="zh-CN" altLang="en-US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：</a:t>
            </a: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192*144</a:t>
            </a:r>
          </a:p>
          <a:p>
            <a:pPr defTabSz="457200">
              <a:defRPr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zh-CN" altLang="en-US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： </a:t>
            </a: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256*192</a:t>
            </a:r>
          </a:p>
          <a:p>
            <a:pPr defTabSz="457200">
              <a:defRPr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</a:t>
            </a:r>
            <a:r>
              <a:rPr lang="zh-CN" altLang="en-US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： </a:t>
            </a: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400*300</a:t>
            </a:r>
          </a:p>
          <a:p>
            <a:pPr defTabSz="457200">
              <a:defRPr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6</a:t>
            </a:r>
            <a:r>
              <a:rPr lang="zh-CN" altLang="en-US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： </a:t>
            </a: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640*512</a:t>
            </a:r>
          </a:p>
          <a:p>
            <a:pPr defTabSz="457200">
              <a:defRPr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A:   1280x1024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404E96A2-3072-44F5-9924-7D003ECE2A6B}"/>
              </a:ext>
            </a:extLst>
          </p:cNvPr>
          <p:cNvSpPr/>
          <p:nvPr/>
        </p:nvSpPr>
        <p:spPr bwMode="auto">
          <a:xfrm>
            <a:off x="3653423" y="1834526"/>
            <a:ext cx="681065" cy="662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srgbClr val="000000"/>
                </a:solidFill>
                <a:latin typeface="Segoe UI"/>
                <a:cs typeface="Segoe UI" panose="020B0502040204020203" pitchFamily="34" charset="0"/>
              </a:rPr>
              <a:t>2</a:t>
            </a:r>
            <a:endParaRPr lang="zh-CN" altLang="en-US" sz="2200" dirty="0">
              <a:solidFill>
                <a:srgbClr val="000000"/>
              </a:solidFill>
              <a:latin typeface="Segoe UI"/>
              <a:cs typeface="Segoe UI" panose="020B0502040204020203" pitchFamily="34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23985B4-16FE-465A-BE98-3142043E8E96}"/>
              </a:ext>
            </a:extLst>
          </p:cNvPr>
          <p:cNvSpPr/>
          <p:nvPr/>
        </p:nvSpPr>
        <p:spPr bwMode="auto">
          <a:xfrm>
            <a:off x="4666000" y="1848380"/>
            <a:ext cx="668777" cy="662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srgbClr val="000000"/>
                </a:solidFill>
                <a:latin typeface="Segoe UI"/>
                <a:cs typeface="Segoe UI" panose="020B0502040204020203" pitchFamily="34" charset="0"/>
              </a:rPr>
              <a:t>0</a:t>
            </a:r>
            <a:endParaRPr lang="zh-CN" altLang="en-US" sz="2200" dirty="0">
              <a:solidFill>
                <a:srgbClr val="000000"/>
              </a:solidFill>
              <a:latin typeface="Segoe UI"/>
              <a:cs typeface="Segoe UI" panose="020B0502040204020203" pitchFamily="34" charset="0"/>
            </a:endParaRP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38EE8A71-84EF-4E6A-ACA0-9AEF30729B02}"/>
              </a:ext>
            </a:extLst>
          </p:cNvPr>
          <p:cNvCxnSpPr>
            <a:cxnSpLocks/>
            <a:endCxn id="27" idx="0"/>
          </p:cNvCxnSpPr>
          <p:nvPr/>
        </p:nvCxnSpPr>
        <p:spPr bwMode="auto">
          <a:xfrm>
            <a:off x="2999853" y="2490559"/>
            <a:ext cx="0" cy="122540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矩形 9">
            <a:extLst>
              <a:ext uri="{FF2B5EF4-FFF2-40B4-BE49-F238E27FC236}">
                <a16:creationId xmlns:a16="http://schemas.microsoft.com/office/drawing/2014/main" id="{2E115032-A267-4665-83C9-0629A4AB7B25}"/>
              </a:ext>
            </a:extLst>
          </p:cNvPr>
          <p:cNvSpPr/>
          <p:nvPr/>
        </p:nvSpPr>
        <p:spPr bwMode="auto">
          <a:xfrm>
            <a:off x="5666289" y="1848380"/>
            <a:ext cx="941542" cy="662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srgbClr val="000000"/>
                </a:solidFill>
                <a:latin typeface="Segoe UI"/>
                <a:cs typeface="Segoe UI" panose="020B0502040204020203" pitchFamily="34" charset="0"/>
              </a:rPr>
              <a:t>(PRO)</a:t>
            </a:r>
            <a:endParaRPr lang="zh-CN" altLang="en-US" sz="2200" dirty="0">
              <a:solidFill>
                <a:srgbClr val="000000"/>
              </a:solidFill>
              <a:latin typeface="Segoe UI"/>
              <a:cs typeface="Segoe UI" panose="020B0502040204020203" pitchFamily="34" charset="0"/>
            </a:endParaRPr>
          </a:p>
        </p:txBody>
      </p:sp>
      <p:sp>
        <p:nvSpPr>
          <p:cNvPr id="12" name="TextBox 69">
            <a:extLst>
              <a:ext uri="{FF2B5EF4-FFF2-40B4-BE49-F238E27FC236}">
                <a16:creationId xmlns:a16="http://schemas.microsoft.com/office/drawing/2014/main" id="{DAB0E62F-A542-454D-A4B3-7B562D93EA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7154" y="2749549"/>
            <a:ext cx="1166945" cy="758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defTabSz="1219170">
              <a:spcBef>
                <a:spcPct val="0"/>
              </a:spcBef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Brand: </a:t>
            </a:r>
          </a:p>
          <a:p>
            <a:pPr defTabSz="1219170">
              <a:buNone/>
            </a:pPr>
            <a:r>
              <a:rPr lang="en-US" altLang="zh-CN" sz="1400" dirty="0" err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Pixfra</a:t>
            </a: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 International</a:t>
            </a:r>
            <a:endParaRPr lang="zh-CN" altLang="en-US" sz="14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44BB783F-1AAE-4430-AB97-CB07A772C727}"/>
              </a:ext>
            </a:extLst>
          </p:cNvPr>
          <p:cNvSpPr/>
          <p:nvPr/>
        </p:nvSpPr>
        <p:spPr bwMode="auto">
          <a:xfrm>
            <a:off x="1356957" y="1834526"/>
            <a:ext cx="706423" cy="662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srgbClr val="000000"/>
                </a:solidFill>
                <a:latin typeface="Segoe UI"/>
                <a:cs typeface="Segoe UI" panose="020B0502040204020203" pitchFamily="34" charset="0"/>
              </a:rPr>
              <a:t>PFI</a:t>
            </a:r>
            <a:endParaRPr lang="zh-CN" altLang="en-US" sz="2200" dirty="0">
              <a:solidFill>
                <a:srgbClr val="000000"/>
              </a:solidFill>
              <a:latin typeface="Segoe UI"/>
              <a:ea typeface="宋体" pitchFamily="2" charset="-122"/>
              <a:cs typeface="Segoe UI" panose="020B0502040204020203" pitchFamily="34" charset="0"/>
            </a:endParaRP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5C6FE37C-429D-4814-A6FD-A8562F402C44}"/>
              </a:ext>
            </a:extLst>
          </p:cNvPr>
          <p:cNvGrpSpPr/>
          <p:nvPr/>
        </p:nvGrpSpPr>
        <p:grpSpPr>
          <a:xfrm>
            <a:off x="1636913" y="2490559"/>
            <a:ext cx="94701" cy="348990"/>
            <a:chOff x="2550498" y="2880089"/>
            <a:chExt cx="90001" cy="348990"/>
          </a:xfrm>
        </p:grpSpPr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2DC5DF25-7E0B-4F87-ADD0-17AFD5F5724C}"/>
                </a:ext>
              </a:extLst>
            </p:cNvPr>
            <p:cNvCxnSpPr/>
            <p:nvPr/>
          </p:nvCxnSpPr>
          <p:spPr bwMode="auto">
            <a:xfrm flipH="1">
              <a:off x="2601983" y="2880089"/>
              <a:ext cx="1" cy="25899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3C28BE05-8F0E-47C9-82B2-30C2E05CA17D}"/>
                </a:ext>
              </a:extLst>
            </p:cNvPr>
            <p:cNvSpPr/>
            <p:nvPr/>
          </p:nvSpPr>
          <p:spPr bwMode="auto">
            <a:xfrm>
              <a:off x="2550498" y="3139079"/>
              <a:ext cx="90001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solidFill>
                  <a:srgbClr val="000000"/>
                </a:solidFill>
                <a:latin typeface="Segoe UI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23" name="矩形 22">
            <a:extLst>
              <a:ext uri="{FF2B5EF4-FFF2-40B4-BE49-F238E27FC236}">
                <a16:creationId xmlns:a16="http://schemas.microsoft.com/office/drawing/2014/main" id="{7346E2D2-07F2-4663-A6D4-0A97E48C859B}"/>
              </a:ext>
            </a:extLst>
          </p:cNvPr>
          <p:cNvSpPr/>
          <p:nvPr/>
        </p:nvSpPr>
        <p:spPr bwMode="auto">
          <a:xfrm>
            <a:off x="2658209" y="1834526"/>
            <a:ext cx="662107" cy="662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srgbClr val="000000"/>
                </a:solidFill>
                <a:latin typeface="Segoe UI"/>
                <a:cs typeface="Segoe UI" panose="020B0502040204020203" pitchFamily="34" charset="0"/>
              </a:rPr>
              <a:t>HI</a:t>
            </a:r>
            <a:endParaRPr lang="zh-CN" altLang="en-US" sz="2200" dirty="0">
              <a:solidFill>
                <a:srgbClr val="000000"/>
              </a:solidFill>
              <a:latin typeface="Segoe UI"/>
              <a:cs typeface="Segoe UI" panose="020B0502040204020203" pitchFamily="34" charset="0"/>
            </a:endParaRPr>
          </a:p>
        </p:txBody>
      </p:sp>
      <p:sp>
        <p:nvSpPr>
          <p:cNvPr id="26" name="TextBox 19">
            <a:extLst>
              <a:ext uri="{FF2B5EF4-FFF2-40B4-BE49-F238E27FC236}">
                <a16:creationId xmlns:a16="http://schemas.microsoft.com/office/drawing/2014/main" id="{2BA226F3-30F4-416B-BF89-AAD278B4CD20}"/>
              </a:ext>
            </a:extLst>
          </p:cNvPr>
          <p:cNvSpPr txBox="1"/>
          <p:nvPr/>
        </p:nvSpPr>
        <p:spPr>
          <a:xfrm>
            <a:off x="1710168" y="3821605"/>
            <a:ext cx="2352318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457200">
              <a:defRPr/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Product Type:</a:t>
            </a:r>
          </a:p>
          <a:p>
            <a:pPr lvl="0" defTabSz="457200">
              <a:defRPr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HI</a:t>
            </a:r>
            <a:r>
              <a:rPr lang="zh-CN" altLang="en-US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：</a:t>
            </a: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Economy handheld</a:t>
            </a:r>
          </a:p>
          <a:p>
            <a:pPr lvl="0" defTabSz="457200">
              <a:defRPr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HC</a:t>
            </a:r>
            <a:r>
              <a:rPr lang="zh-CN" altLang="en-US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：</a:t>
            </a: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Pocket</a:t>
            </a:r>
          </a:p>
          <a:p>
            <a:pPr lvl="0" defTabSz="457200">
              <a:defRPr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HS</a:t>
            </a:r>
            <a:r>
              <a:rPr lang="zh-CN" altLang="en-US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：</a:t>
            </a: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Middle-end handheld</a:t>
            </a:r>
          </a:p>
          <a:p>
            <a:pPr lvl="0" defTabSz="457200">
              <a:defRPr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HA</a:t>
            </a:r>
            <a:r>
              <a:rPr lang="zh-CN" altLang="en-US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：</a:t>
            </a: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High-end handheld</a:t>
            </a:r>
          </a:p>
        </p:txBody>
      </p:sp>
      <p:sp>
        <p:nvSpPr>
          <p:cNvPr id="27" name="椭圆 26">
            <a:extLst>
              <a:ext uri="{FF2B5EF4-FFF2-40B4-BE49-F238E27FC236}">
                <a16:creationId xmlns:a16="http://schemas.microsoft.com/office/drawing/2014/main" id="{8E4397DD-88DF-4AD4-8338-6490E1475F86}"/>
              </a:ext>
            </a:extLst>
          </p:cNvPr>
          <p:cNvSpPr/>
          <p:nvPr/>
        </p:nvSpPr>
        <p:spPr bwMode="auto">
          <a:xfrm>
            <a:off x="2952502" y="3715968"/>
            <a:ext cx="94701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7" fontAlgn="t">
              <a:spcBef>
                <a:spcPct val="0"/>
              </a:spcBef>
              <a:spcAft>
                <a:spcPct val="0"/>
              </a:spcAft>
            </a:pPr>
            <a:endParaRPr lang="zh-CN" altLang="en-US" sz="1000" dirty="0">
              <a:solidFill>
                <a:srgbClr val="000000"/>
              </a:solidFill>
              <a:latin typeface="Segoe UI"/>
              <a:ea typeface="宋体" pitchFamily="2" charset="-122"/>
              <a:cs typeface="Segoe UI" panose="020B0502040204020203" pitchFamily="34" charset="0"/>
            </a:endParaRPr>
          </a:p>
        </p:txBody>
      </p: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D5FAFF0B-06E9-4C34-9ECD-F6A97CFD5FEE}"/>
              </a:ext>
            </a:extLst>
          </p:cNvPr>
          <p:cNvCxnSpPr>
            <a:cxnSpLocks/>
          </p:cNvCxnSpPr>
          <p:nvPr/>
        </p:nvCxnSpPr>
        <p:spPr bwMode="auto">
          <a:xfrm flipV="1">
            <a:off x="2217455" y="2172724"/>
            <a:ext cx="233136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7" name="TextBox 48">
            <a:extLst>
              <a:ext uri="{FF2B5EF4-FFF2-40B4-BE49-F238E27FC236}">
                <a16:creationId xmlns:a16="http://schemas.microsoft.com/office/drawing/2014/main" id="{DE27F773-2EBA-4DC8-A245-199C239E7FF9}"/>
              </a:ext>
            </a:extLst>
          </p:cNvPr>
          <p:cNvSpPr txBox="1"/>
          <p:nvPr/>
        </p:nvSpPr>
        <p:spPr>
          <a:xfrm>
            <a:off x="5334777" y="5011481"/>
            <a:ext cx="282200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defRPr/>
            </a:pPr>
            <a:r>
              <a:rPr lang="it-IT" altLang="zh-CN" sz="1400" b="1" dirty="0">
                <a:solidFill>
                  <a:srgbClr val="000000"/>
                </a:solidFill>
                <a:latin typeface="Segoe UI"/>
                <a:cs typeface="Segoe UI" panose="020B0502040204020203" pitchFamily="34" charset="0"/>
                <a:sym typeface="文泉驿微米黑" charset="-122"/>
              </a:rPr>
              <a:t>P</a:t>
            </a:r>
            <a:r>
              <a:rPr lang="en-US" altLang="zh-CN" sz="1400" b="1" dirty="0" err="1">
                <a:solidFill>
                  <a:srgbClr val="000000"/>
                </a:solidFill>
                <a:latin typeface="Segoe UI"/>
                <a:cs typeface="Segoe UI" panose="020B0502040204020203" pitchFamily="34" charset="0"/>
                <a:sym typeface="文泉驿微米黑" charset="-122"/>
              </a:rPr>
              <a:t>roduct</a:t>
            </a:r>
            <a:r>
              <a:rPr lang="it-IT" altLang="zh-CN" sz="1400" b="1" dirty="0">
                <a:solidFill>
                  <a:srgbClr val="000000"/>
                </a:solidFill>
                <a:latin typeface="Segoe UI"/>
                <a:cs typeface="Segoe UI" panose="020B0502040204020203" pitchFamily="34" charset="0"/>
                <a:sym typeface="文泉驿微米黑" charset="-122"/>
              </a:rPr>
              <a:t> Position: </a:t>
            </a:r>
            <a:r>
              <a:rPr lang="zh-CN" altLang="en-US" sz="1400" b="1" dirty="0">
                <a:solidFill>
                  <a:srgbClr val="000000"/>
                </a:solidFill>
                <a:latin typeface="Segoe UI"/>
                <a:cs typeface="Segoe UI" panose="020B0502040204020203" pitchFamily="34" charset="0"/>
              </a:rPr>
              <a:t>（</a:t>
            </a:r>
            <a:r>
              <a:rPr lang="en-US" altLang="zh-CN" sz="1400" b="1" dirty="0">
                <a:solidFill>
                  <a:srgbClr val="000000"/>
                </a:solidFill>
                <a:latin typeface="Segoe UI"/>
                <a:cs typeface="Segoe UI" panose="020B0502040204020203" pitchFamily="34" charset="0"/>
              </a:rPr>
              <a:t>Reserved</a:t>
            </a:r>
            <a:r>
              <a:rPr lang="zh-CN" altLang="en-US" sz="1400" b="1" dirty="0">
                <a:solidFill>
                  <a:srgbClr val="000000"/>
                </a:solidFill>
                <a:latin typeface="Segoe UI"/>
                <a:cs typeface="Segoe UI" panose="020B0502040204020203" pitchFamily="34" charset="0"/>
              </a:rPr>
              <a:t>）</a:t>
            </a:r>
            <a:endParaRPr lang="en-US" altLang="zh-CN" sz="1400" b="1" dirty="0">
              <a:solidFill>
                <a:srgbClr val="000000"/>
              </a:solidFill>
              <a:latin typeface="Segoe UI"/>
              <a:cs typeface="Segoe UI" panose="020B0502040204020203" pitchFamily="34" charset="0"/>
            </a:endParaRPr>
          </a:p>
          <a:p>
            <a:pPr lvl="0" defTabSz="457200">
              <a:defRPr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Lite: Entry level</a:t>
            </a:r>
          </a:p>
          <a:p>
            <a:pPr lvl="0" defTabSz="457200">
              <a:defRPr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Pro: middle-end</a:t>
            </a:r>
          </a:p>
          <a:p>
            <a:pPr lvl="0" defTabSz="457200">
              <a:defRPr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Ultra: high-end</a:t>
            </a:r>
          </a:p>
        </p:txBody>
      </p: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CBE64E70-6F09-491F-94D7-52E16D1463D2}"/>
              </a:ext>
            </a:extLst>
          </p:cNvPr>
          <p:cNvGrpSpPr/>
          <p:nvPr/>
        </p:nvGrpSpPr>
        <p:grpSpPr>
          <a:xfrm>
            <a:off x="4037110" y="2487079"/>
            <a:ext cx="94701" cy="2524402"/>
            <a:chOff x="2556983" y="2880089"/>
            <a:chExt cx="90001" cy="2524402"/>
          </a:xfrm>
        </p:grpSpPr>
        <p:cxnSp>
          <p:nvCxnSpPr>
            <p:cNvPr id="47" name="直接连接符 46">
              <a:extLst>
                <a:ext uri="{FF2B5EF4-FFF2-40B4-BE49-F238E27FC236}">
                  <a16:creationId xmlns:a16="http://schemas.microsoft.com/office/drawing/2014/main" id="{C16FA3F5-5A78-46A5-AB99-CD199AFD1431}"/>
                </a:ext>
              </a:extLst>
            </p:cNvPr>
            <p:cNvCxnSpPr/>
            <p:nvPr/>
          </p:nvCxnSpPr>
          <p:spPr bwMode="auto">
            <a:xfrm>
              <a:off x="2601984" y="2880089"/>
              <a:ext cx="0" cy="242455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8" name="椭圆 47">
              <a:extLst>
                <a:ext uri="{FF2B5EF4-FFF2-40B4-BE49-F238E27FC236}">
                  <a16:creationId xmlns:a16="http://schemas.microsoft.com/office/drawing/2014/main" id="{18EB7431-4797-4AAF-998F-9B288F0E39CC}"/>
                </a:ext>
              </a:extLst>
            </p:cNvPr>
            <p:cNvSpPr/>
            <p:nvPr/>
          </p:nvSpPr>
          <p:spPr bwMode="auto">
            <a:xfrm>
              <a:off x="2556983" y="5314491"/>
              <a:ext cx="90001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solidFill>
                  <a:srgbClr val="000000"/>
                </a:solidFill>
                <a:latin typeface="Segoe UI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49" name="椭圆 48">
            <a:extLst>
              <a:ext uri="{FF2B5EF4-FFF2-40B4-BE49-F238E27FC236}">
                <a16:creationId xmlns:a16="http://schemas.microsoft.com/office/drawing/2014/main" id="{1F329551-5317-4FF1-B8E0-BC6B37A114C0}"/>
              </a:ext>
            </a:extLst>
          </p:cNvPr>
          <p:cNvSpPr/>
          <p:nvPr/>
        </p:nvSpPr>
        <p:spPr bwMode="auto">
          <a:xfrm>
            <a:off x="6217125" y="4921481"/>
            <a:ext cx="94701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7" fontAlgn="t">
              <a:spcBef>
                <a:spcPct val="0"/>
              </a:spcBef>
              <a:spcAft>
                <a:spcPct val="0"/>
              </a:spcAft>
            </a:pPr>
            <a:endParaRPr lang="zh-CN" altLang="en-US" sz="1000" dirty="0">
              <a:solidFill>
                <a:srgbClr val="000000"/>
              </a:solidFill>
              <a:latin typeface="Segoe UI"/>
              <a:ea typeface="宋体" pitchFamily="2" charset="-122"/>
              <a:cs typeface="Segoe UI" panose="020B0502040204020203" pitchFamily="34" charset="0"/>
            </a:endParaRPr>
          </a:p>
        </p:txBody>
      </p:sp>
      <p:cxnSp>
        <p:nvCxnSpPr>
          <p:cNvPr id="50" name="直接连接符 49">
            <a:extLst>
              <a:ext uri="{FF2B5EF4-FFF2-40B4-BE49-F238E27FC236}">
                <a16:creationId xmlns:a16="http://schemas.microsoft.com/office/drawing/2014/main" id="{F5E6EA06-09FC-41B1-B33A-ABFE2FCCAF4E}"/>
              </a:ext>
            </a:extLst>
          </p:cNvPr>
          <p:cNvCxnSpPr>
            <a:cxnSpLocks/>
          </p:cNvCxnSpPr>
          <p:nvPr/>
        </p:nvCxnSpPr>
        <p:spPr bwMode="auto">
          <a:xfrm>
            <a:off x="6266339" y="2504169"/>
            <a:ext cx="0" cy="242359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2" name="TextBox 48">
            <a:extLst>
              <a:ext uri="{FF2B5EF4-FFF2-40B4-BE49-F238E27FC236}">
                <a16:creationId xmlns:a16="http://schemas.microsoft.com/office/drawing/2014/main" id="{DE27F773-2EBA-4DC8-A245-199C239E7FF9}"/>
              </a:ext>
            </a:extLst>
          </p:cNvPr>
          <p:cNvSpPr txBox="1"/>
          <p:nvPr/>
        </p:nvSpPr>
        <p:spPr>
          <a:xfrm>
            <a:off x="6789255" y="3131192"/>
            <a:ext cx="1534478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457200">
              <a:defRPr/>
            </a:pPr>
            <a:r>
              <a:rPr lang="en-US" altLang="zh-CN" sz="1400" b="1" dirty="0">
                <a:solidFill>
                  <a:srgbClr val="000000"/>
                </a:solidFill>
                <a:latin typeface="Segoe UI"/>
                <a:cs typeface="Segoe UI" panose="020B0502040204020203" pitchFamily="34" charset="0"/>
              </a:rPr>
              <a:t>Thermal Lens:</a:t>
            </a:r>
          </a:p>
          <a:p>
            <a:pPr lvl="0" defTabSz="457200">
              <a:defRPr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B2: 2mm</a:t>
            </a:r>
          </a:p>
          <a:p>
            <a:pPr lvl="0" defTabSz="457200">
              <a:defRPr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B3: 3.5mm</a:t>
            </a:r>
          </a:p>
          <a:p>
            <a:pPr lvl="0" defTabSz="457200">
              <a:defRPr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B7: 7/7.5mm</a:t>
            </a:r>
          </a:p>
          <a:p>
            <a:pPr lvl="0" defTabSz="457200">
              <a:defRPr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……</a:t>
            </a:r>
          </a:p>
        </p:txBody>
      </p:sp>
      <p:cxnSp>
        <p:nvCxnSpPr>
          <p:cNvPr id="71" name="直接连接符 70">
            <a:extLst>
              <a:ext uri="{FF2B5EF4-FFF2-40B4-BE49-F238E27FC236}">
                <a16:creationId xmlns:a16="http://schemas.microsoft.com/office/drawing/2014/main" id="{38EE8A71-84EF-4E6A-ACA0-9AEF30729B02}"/>
              </a:ext>
            </a:extLst>
          </p:cNvPr>
          <p:cNvCxnSpPr>
            <a:cxnSpLocks/>
          </p:cNvCxnSpPr>
          <p:nvPr/>
        </p:nvCxnSpPr>
        <p:spPr bwMode="auto">
          <a:xfrm>
            <a:off x="5006367" y="2507992"/>
            <a:ext cx="9657" cy="41717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2" name="椭圆 71">
            <a:extLst>
              <a:ext uri="{FF2B5EF4-FFF2-40B4-BE49-F238E27FC236}">
                <a16:creationId xmlns:a16="http://schemas.microsoft.com/office/drawing/2014/main" id="{8E4397DD-88DF-4AD4-8338-6490E1475F86}"/>
              </a:ext>
            </a:extLst>
          </p:cNvPr>
          <p:cNvSpPr/>
          <p:nvPr/>
        </p:nvSpPr>
        <p:spPr bwMode="auto">
          <a:xfrm>
            <a:off x="4953037" y="2925167"/>
            <a:ext cx="94701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7" fontAlgn="t">
              <a:spcBef>
                <a:spcPct val="0"/>
              </a:spcBef>
              <a:spcAft>
                <a:spcPct val="0"/>
              </a:spcAft>
            </a:pPr>
            <a:endParaRPr lang="zh-CN" altLang="en-US" sz="1000" dirty="0">
              <a:solidFill>
                <a:srgbClr val="000000"/>
              </a:solidFill>
              <a:latin typeface="Segoe UI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2E115032-A267-4665-83C9-0629A4AB7B25}"/>
              </a:ext>
            </a:extLst>
          </p:cNvPr>
          <p:cNvSpPr/>
          <p:nvPr/>
        </p:nvSpPr>
        <p:spPr bwMode="auto">
          <a:xfrm>
            <a:off x="7054953" y="1859457"/>
            <a:ext cx="655678" cy="662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srgbClr val="000000"/>
                </a:solidFill>
                <a:latin typeface="Segoe UI"/>
                <a:cs typeface="Segoe UI" panose="020B0502040204020203" pitchFamily="34" charset="0"/>
              </a:rPr>
              <a:t>TBX</a:t>
            </a:r>
            <a:endParaRPr lang="zh-CN" altLang="en-US" sz="2200" dirty="0">
              <a:solidFill>
                <a:srgbClr val="000000"/>
              </a:solidFill>
              <a:latin typeface="Segoe UI"/>
              <a:cs typeface="Segoe UI" panose="020B0502040204020203" pitchFamily="34" charset="0"/>
            </a:endParaRPr>
          </a:p>
        </p:txBody>
      </p:sp>
      <p:sp>
        <p:nvSpPr>
          <p:cNvPr id="74" name="TextBox 26">
            <a:extLst>
              <a:ext uri="{FF2B5EF4-FFF2-40B4-BE49-F238E27FC236}">
                <a16:creationId xmlns:a16="http://schemas.microsoft.com/office/drawing/2014/main" id="{A7439E28-E3DE-4121-A8A0-8779D77FF7D1}"/>
              </a:ext>
            </a:extLst>
          </p:cNvPr>
          <p:cNvSpPr txBox="1"/>
          <p:nvPr/>
        </p:nvSpPr>
        <p:spPr>
          <a:xfrm>
            <a:off x="4376260" y="3013042"/>
            <a:ext cx="1812944" cy="1169551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>
              <a:defRPr/>
            </a:pPr>
            <a:r>
              <a:rPr lang="en-US" altLang="zh-CN" sz="1400" b="1" dirty="0">
                <a:solidFill>
                  <a:srgbClr val="000000"/>
                </a:solidFill>
                <a:latin typeface="Segoe UI"/>
                <a:cs typeface="Segoe UI" panose="020B0502040204020203" pitchFamily="34" charset="0"/>
                <a:sym typeface="文泉驿微米黑" charset="-122"/>
              </a:rPr>
              <a:t>Visible Resolution:</a:t>
            </a:r>
          </a:p>
          <a:p>
            <a:pPr defTabSz="457200">
              <a:defRPr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</a:t>
            </a:r>
            <a:r>
              <a:rPr lang="zh-CN" altLang="en-US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： </a:t>
            </a: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No visible</a:t>
            </a:r>
            <a:endParaRPr lang="en-US" altLang="zh-CN" sz="14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defTabSz="457200">
              <a:defRPr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zh-CN" altLang="en-US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：</a:t>
            </a: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2MP</a:t>
            </a:r>
          </a:p>
          <a:p>
            <a:pPr defTabSz="457200">
              <a:defRPr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</a:t>
            </a:r>
            <a:r>
              <a:rPr lang="zh-CN" altLang="en-US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：</a:t>
            </a: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5MP</a:t>
            </a:r>
          </a:p>
          <a:p>
            <a:pPr defTabSz="457200">
              <a:defRPr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8:   8MP</a:t>
            </a:r>
          </a:p>
        </p:txBody>
      </p:sp>
      <p:cxnSp>
        <p:nvCxnSpPr>
          <p:cNvPr id="75" name="直接连接符 74">
            <a:extLst>
              <a:ext uri="{FF2B5EF4-FFF2-40B4-BE49-F238E27FC236}">
                <a16:creationId xmlns:a16="http://schemas.microsoft.com/office/drawing/2014/main" id="{38EE8A71-84EF-4E6A-ACA0-9AEF30729B02}"/>
              </a:ext>
            </a:extLst>
          </p:cNvPr>
          <p:cNvCxnSpPr>
            <a:cxnSpLocks/>
          </p:cNvCxnSpPr>
          <p:nvPr/>
        </p:nvCxnSpPr>
        <p:spPr bwMode="auto">
          <a:xfrm>
            <a:off x="7416274" y="2499636"/>
            <a:ext cx="4829" cy="47053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6" name="椭圆 75">
            <a:extLst>
              <a:ext uri="{FF2B5EF4-FFF2-40B4-BE49-F238E27FC236}">
                <a16:creationId xmlns:a16="http://schemas.microsoft.com/office/drawing/2014/main" id="{8E4397DD-88DF-4AD4-8338-6490E1475F86}"/>
              </a:ext>
            </a:extLst>
          </p:cNvPr>
          <p:cNvSpPr/>
          <p:nvPr/>
        </p:nvSpPr>
        <p:spPr bwMode="auto">
          <a:xfrm>
            <a:off x="7382792" y="2973305"/>
            <a:ext cx="94701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7" fontAlgn="t">
              <a:spcBef>
                <a:spcPct val="0"/>
              </a:spcBef>
              <a:spcAft>
                <a:spcPct val="0"/>
              </a:spcAft>
            </a:pPr>
            <a:endParaRPr lang="zh-CN" altLang="en-US" sz="1000" dirty="0">
              <a:solidFill>
                <a:srgbClr val="000000"/>
              </a:solidFill>
              <a:latin typeface="Segoe UI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32" name="标题 6"/>
          <p:cNvSpPr>
            <a:spLocks noGrp="1"/>
          </p:cNvSpPr>
          <p:nvPr>
            <p:ph type="title"/>
          </p:nvPr>
        </p:nvSpPr>
        <p:spPr>
          <a:xfrm>
            <a:off x="553599" y="424193"/>
            <a:ext cx="9120000" cy="609398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altLang="zh-CN" sz="4400" b="0" dirty="0">
                <a:solidFill>
                  <a:schemeClr val="tx1"/>
                </a:solidFill>
                <a:latin typeface="+mj-lt"/>
                <a:ea typeface="+mj-ea"/>
              </a:rPr>
              <a:t>Handheld Thermography</a:t>
            </a:r>
            <a:endParaRPr lang="zh-CN" altLang="en-US" sz="4400" b="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D5FAFF0B-06E9-4C34-9ECD-F6A97CFD5FEE}"/>
              </a:ext>
            </a:extLst>
          </p:cNvPr>
          <p:cNvCxnSpPr>
            <a:cxnSpLocks/>
          </p:cNvCxnSpPr>
          <p:nvPr/>
        </p:nvCxnSpPr>
        <p:spPr bwMode="auto">
          <a:xfrm flipV="1">
            <a:off x="6714824" y="2187256"/>
            <a:ext cx="233136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" name="矩形 33">
            <a:extLst>
              <a:ext uri="{FF2B5EF4-FFF2-40B4-BE49-F238E27FC236}">
                <a16:creationId xmlns:a16="http://schemas.microsoft.com/office/drawing/2014/main" id="{2E115032-A267-4665-83C9-0629A4AB7B25}"/>
              </a:ext>
            </a:extLst>
          </p:cNvPr>
          <p:cNvSpPr/>
          <p:nvPr/>
        </p:nvSpPr>
        <p:spPr bwMode="auto">
          <a:xfrm>
            <a:off x="8037761" y="1859457"/>
            <a:ext cx="655678" cy="662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srgbClr val="000000"/>
                </a:solidFill>
                <a:latin typeface="Segoe UI"/>
                <a:cs typeface="Segoe UI" panose="020B0502040204020203" pitchFamily="34" charset="0"/>
              </a:rPr>
              <a:t>FX</a:t>
            </a:r>
            <a:endParaRPr lang="zh-CN" altLang="en-US" sz="2200" dirty="0">
              <a:solidFill>
                <a:srgbClr val="000000"/>
              </a:solidFill>
              <a:latin typeface="Segoe UI"/>
              <a:cs typeface="Segoe UI" panose="020B0502040204020203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156783" y="3015765"/>
            <a:ext cx="31412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en-US" altLang="zh-CN" sz="1400" b="1" dirty="0">
                <a:solidFill>
                  <a:srgbClr val="000000"/>
                </a:solidFill>
                <a:latin typeface="Segoe UI"/>
                <a:cs typeface="Segoe UI" panose="020B0502040204020203" pitchFamily="34" charset="0"/>
              </a:rPr>
              <a:t>Visible Lens:</a:t>
            </a:r>
            <a:endParaRPr lang="en-US" altLang="zh-CN" sz="14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lvl="0" defTabSz="457200">
              <a:defRPr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FXX</a:t>
            </a:r>
            <a:r>
              <a:rPr lang="zh-CN" altLang="en-US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：</a:t>
            </a: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fixed </a:t>
            </a:r>
            <a:r>
              <a:rPr lang="en-US" altLang="zh-CN" sz="1400" dirty="0" err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XXmm</a:t>
            </a:r>
            <a:endParaRPr lang="zh-CN" altLang="en-US" sz="14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41" name="直接连接符 40">
            <a:extLst>
              <a:ext uri="{FF2B5EF4-FFF2-40B4-BE49-F238E27FC236}">
                <a16:creationId xmlns:a16="http://schemas.microsoft.com/office/drawing/2014/main" id="{38EE8A71-84EF-4E6A-ACA0-9AEF30729B02}"/>
              </a:ext>
            </a:extLst>
          </p:cNvPr>
          <p:cNvCxnSpPr>
            <a:cxnSpLocks/>
          </p:cNvCxnSpPr>
          <p:nvPr/>
        </p:nvCxnSpPr>
        <p:spPr bwMode="auto">
          <a:xfrm>
            <a:off x="8459405" y="2519359"/>
            <a:ext cx="4829" cy="47053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2" name="椭圆 41">
            <a:extLst>
              <a:ext uri="{FF2B5EF4-FFF2-40B4-BE49-F238E27FC236}">
                <a16:creationId xmlns:a16="http://schemas.microsoft.com/office/drawing/2014/main" id="{8E4397DD-88DF-4AD4-8338-6490E1475F86}"/>
              </a:ext>
            </a:extLst>
          </p:cNvPr>
          <p:cNvSpPr/>
          <p:nvPr/>
        </p:nvSpPr>
        <p:spPr bwMode="auto">
          <a:xfrm>
            <a:off x="8412054" y="2963088"/>
            <a:ext cx="94701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7" fontAlgn="t">
              <a:spcBef>
                <a:spcPct val="0"/>
              </a:spcBef>
              <a:spcAft>
                <a:spcPct val="0"/>
              </a:spcAft>
            </a:pPr>
            <a:endParaRPr lang="zh-CN" altLang="en-US" sz="1000" dirty="0">
              <a:solidFill>
                <a:srgbClr val="000000"/>
              </a:solidFill>
              <a:latin typeface="Segoe UI"/>
              <a:ea typeface="宋体" pitchFamily="2" charset="-122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66929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Monitor-CCTV</a:t>
            </a:r>
            <a:endParaRPr lang="zh-CN" altLang="en-US" dirty="0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5379A73E-CBC6-4684-802A-CAF7D80CB1E5}"/>
              </a:ext>
            </a:extLst>
          </p:cNvPr>
          <p:cNvGrpSpPr/>
          <p:nvPr/>
        </p:nvGrpSpPr>
        <p:grpSpPr>
          <a:xfrm>
            <a:off x="479839" y="1247699"/>
            <a:ext cx="10379673" cy="3430693"/>
            <a:chOff x="359879" y="835337"/>
            <a:chExt cx="5846096" cy="2573017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D981C92C-5025-4040-9A4E-C1034BC8FEF3}"/>
                </a:ext>
              </a:extLst>
            </p:cNvPr>
            <p:cNvGrpSpPr/>
            <p:nvPr/>
          </p:nvGrpSpPr>
          <p:grpSpPr>
            <a:xfrm>
              <a:off x="359879" y="835337"/>
              <a:ext cx="5573490" cy="2573017"/>
              <a:chOff x="251520" y="3146623"/>
              <a:chExt cx="5573490" cy="2573017"/>
            </a:xfrm>
          </p:grpSpPr>
          <p:sp>
            <p:nvSpPr>
              <p:cNvPr id="64" name="TextBox 69">
                <a:extLst>
                  <a:ext uri="{FF2B5EF4-FFF2-40B4-BE49-F238E27FC236}">
                    <a16:creationId xmlns:a16="http://schemas.microsoft.com/office/drawing/2014/main" id="{962F3A3B-18F2-4D5A-804E-819D7D6F9A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520" y="4031624"/>
                <a:ext cx="1438435" cy="375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68571" tIns="34291" rIns="68571" bIns="34291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9pPr>
              </a:lstStyle>
              <a:p>
                <a:pPr defTabSz="1218960">
                  <a:spcBef>
                    <a:spcPct val="0"/>
                  </a:spcBef>
                  <a:buNone/>
                </a:pPr>
                <a:r>
                  <a:rPr lang="en-US" altLang="zh-CN" sz="1400" b="1" dirty="0">
                    <a:solidFill>
                      <a:srgbClr val="00000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  <a:sym typeface="Calibri" pitchFamily="34" charset="0"/>
                  </a:rPr>
                  <a:t>Brand</a:t>
                </a:r>
                <a:r>
                  <a:rPr lang="en-US" altLang="zh-CN" sz="1400" dirty="0">
                    <a:solidFill>
                      <a:srgbClr val="00000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  <a:sym typeface="Calibri" pitchFamily="34" charset="0"/>
                  </a:rPr>
                  <a:t>: </a:t>
                </a:r>
              </a:p>
              <a:p>
                <a:pPr defTabSz="1218960">
                  <a:spcBef>
                    <a:spcPct val="0"/>
                  </a:spcBef>
                  <a:buNone/>
                </a:pPr>
                <a:r>
                  <a:rPr lang="en-US" altLang="zh-CN" sz="1400" dirty="0">
                    <a:solidFill>
                      <a:srgbClr val="00000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  <a:sym typeface="Calibri" pitchFamily="34" charset="0"/>
                  </a:rPr>
                  <a:t>Overseas  Dahua</a:t>
                </a:r>
                <a:endParaRPr lang="zh-CN" altLang="en-US" sz="1400" dirty="0">
                  <a:solidFill>
                    <a:prstClr val="black"/>
                  </a:solidFill>
                  <a:latin typeface="Segoe UI" panose="020B0502040204020203" pitchFamily="34" charset="0"/>
                  <a:ea typeface="宋体" pitchFamily="2" charset="-122"/>
                  <a:cs typeface="Segoe UI" panose="020B0502040204020203" pitchFamily="34" charset="0"/>
                </a:endParaRPr>
              </a:p>
            </p:txBody>
          </p:sp>
          <p:sp>
            <p:nvSpPr>
              <p:cNvPr id="65" name="TextBox 70">
                <a:extLst>
                  <a:ext uri="{FF2B5EF4-FFF2-40B4-BE49-F238E27FC236}">
                    <a16:creationId xmlns:a16="http://schemas.microsoft.com/office/drawing/2014/main" id="{499A513A-673B-471A-BA39-AB93BA0015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3474" y="4040334"/>
                <a:ext cx="1453503" cy="16793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68571" tIns="34291" rIns="68571" bIns="34291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9pPr>
              </a:lstStyle>
              <a:p>
                <a:pPr defTabSz="1218960">
                  <a:spcBef>
                    <a:spcPct val="0"/>
                  </a:spcBef>
                  <a:buNone/>
                </a:pPr>
                <a:r>
                  <a:rPr lang="en-US" altLang="zh-CN" sz="1100" b="1" dirty="0">
                    <a:solidFill>
                      <a:srgbClr val="00000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  <a:sym typeface="Calibri" pitchFamily="34" charset="0"/>
                  </a:rPr>
                  <a:t>Positioning:</a:t>
                </a:r>
                <a:endParaRPr lang="en-US" altLang="zh-CN" sz="1100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endParaRPr>
              </a:p>
              <a:p>
                <a:pPr defTabSz="1218960">
                  <a:spcBef>
                    <a:spcPct val="0"/>
                  </a:spcBef>
                  <a:buNone/>
                </a:pPr>
                <a:r>
                  <a:rPr lang="en-US" altLang="zh-CN" sz="1000" b="1" dirty="0">
                    <a:solidFill>
                      <a:srgbClr val="000000"/>
                    </a:solidFill>
                    <a:latin typeface="+mn-lt"/>
                    <a:ea typeface="Segoe UI" panose="020B0502040204020203" pitchFamily="34" charset="0"/>
                    <a:cs typeface="Segoe UI" panose="020B0502040204020203" pitchFamily="34" charset="0"/>
                    <a:sym typeface="Calibri" pitchFamily="34" charset="0"/>
                  </a:rPr>
                  <a:t>S=High-end model (metal casing, high protection)</a:t>
                </a:r>
              </a:p>
              <a:p>
                <a:pPr defTabSz="1218960">
                  <a:spcBef>
                    <a:spcPct val="0"/>
                  </a:spcBef>
                  <a:buNone/>
                </a:pPr>
                <a:r>
                  <a:rPr lang="en-US" altLang="zh-CN" sz="1000" b="1" dirty="0">
                    <a:solidFill>
                      <a:srgbClr val="000000"/>
                    </a:solidFill>
                    <a:latin typeface="+mn-lt"/>
                    <a:ea typeface="Segoe UI" panose="020B0502040204020203" pitchFamily="34" charset="0"/>
                    <a:cs typeface="Segoe UI" panose="020B0502040204020203" pitchFamily="34" charset="0"/>
                    <a:sym typeface="Calibri" pitchFamily="34" charset="0"/>
                  </a:rPr>
                  <a:t>F=Main model (plastic shell, wide viewing angle)</a:t>
                </a:r>
              </a:p>
              <a:p>
                <a:pPr defTabSz="1218960">
                  <a:spcBef>
                    <a:spcPct val="0"/>
                  </a:spcBef>
                  <a:buNone/>
                </a:pPr>
                <a:r>
                  <a:rPr lang="en-US" altLang="zh-CN" sz="1000" b="1" dirty="0">
                    <a:solidFill>
                      <a:srgbClr val="000000"/>
                    </a:solidFill>
                    <a:latin typeface="+mn-lt"/>
                    <a:ea typeface="Segoe UI" panose="020B0502040204020203" pitchFamily="34" charset="0"/>
                    <a:cs typeface="Segoe UI" panose="020B0502040204020203" pitchFamily="34" charset="0"/>
                    <a:sym typeface="Calibri" pitchFamily="34" charset="0"/>
                  </a:rPr>
                  <a:t>L=Entry model (plastic case, narrow viewing angle)</a:t>
                </a:r>
              </a:p>
              <a:p>
                <a:pPr defTabSz="1218960">
                  <a:spcBef>
                    <a:spcPct val="0"/>
                  </a:spcBef>
                  <a:buNone/>
                </a:pPr>
                <a:r>
                  <a:rPr lang="en-US" altLang="zh-CN" sz="1000" b="1" dirty="0">
                    <a:solidFill>
                      <a:srgbClr val="000000"/>
                    </a:solidFill>
                    <a:latin typeface="+mn-lt"/>
                    <a:ea typeface="Segoe UI" panose="020B0502040204020203" pitchFamily="34" charset="0"/>
                    <a:cs typeface="Segoe UI" panose="020B0502040204020203" pitchFamily="34" charset="0"/>
                    <a:sym typeface="Calibri" pitchFamily="34" charset="0"/>
                  </a:rPr>
                  <a:t>B=Business Office (Commercial Series)</a:t>
                </a:r>
              </a:p>
              <a:p>
                <a:pPr defTabSz="1218960">
                  <a:spcBef>
                    <a:spcPct val="0"/>
                  </a:spcBef>
                  <a:buNone/>
                </a:pPr>
                <a:r>
                  <a:rPr lang="en-US" altLang="zh-CN" sz="1000" b="1" dirty="0">
                    <a:solidFill>
                      <a:srgbClr val="000000"/>
                    </a:solidFill>
                    <a:latin typeface="+mn-lt"/>
                    <a:ea typeface="Segoe UI" panose="020B0502040204020203" pitchFamily="34" charset="0"/>
                    <a:cs typeface="Segoe UI" panose="020B0502040204020203" pitchFamily="34" charset="0"/>
                    <a:sym typeface="Calibri" pitchFamily="34" charset="0"/>
                  </a:rPr>
                  <a:t>D=Online</a:t>
                </a:r>
              </a:p>
              <a:p>
                <a:pPr defTabSz="1218960">
                  <a:spcBef>
                    <a:spcPct val="0"/>
                  </a:spcBef>
                  <a:buNone/>
                </a:pPr>
                <a:r>
                  <a:rPr lang="en-US" altLang="zh-CN" sz="1000" b="1" dirty="0">
                    <a:solidFill>
                      <a:srgbClr val="000000"/>
                    </a:solidFill>
                    <a:latin typeface="+mn-lt"/>
                    <a:ea typeface="Segoe UI" panose="020B0502040204020203" pitchFamily="34" charset="0"/>
                    <a:cs typeface="Segoe UI" panose="020B0502040204020203" pitchFamily="34" charset="0"/>
                    <a:sym typeface="Calibri" pitchFamily="34" charset="0"/>
                  </a:rPr>
                  <a:t>H=Security (molded case, high protection, downward exit with BNC)</a:t>
                </a:r>
              </a:p>
              <a:p>
                <a:pPr defTabSz="1218960">
                  <a:spcBef>
                    <a:spcPct val="0"/>
                  </a:spcBef>
                  <a:buNone/>
                </a:pPr>
                <a:r>
                  <a:rPr lang="en-US" altLang="zh-CN" sz="1000" b="1" dirty="0">
                    <a:solidFill>
                      <a:srgbClr val="000000"/>
                    </a:solidFill>
                    <a:latin typeface="+mn-lt"/>
                    <a:ea typeface="Segoe UI" panose="020B0502040204020203" pitchFamily="34" charset="0"/>
                    <a:cs typeface="Segoe UI" panose="020B0502040204020203" pitchFamily="34" charset="0"/>
                    <a:sym typeface="Calibri" pitchFamily="34" charset="0"/>
                  </a:rPr>
                  <a:t>V=Project Reserved</a:t>
                </a:r>
              </a:p>
            </p:txBody>
          </p:sp>
          <p:sp>
            <p:nvSpPr>
              <p:cNvPr id="66" name="TextBox 69">
                <a:extLst>
                  <a:ext uri="{FF2B5EF4-FFF2-40B4-BE49-F238E27FC236}">
                    <a16:creationId xmlns:a16="http://schemas.microsoft.com/office/drawing/2014/main" id="{BE8E1C4C-3010-4206-B316-E3A9BE3E3F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0786" y="4031624"/>
                <a:ext cx="658171" cy="10214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68571" tIns="34291" rIns="68571" bIns="34291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9pPr>
              </a:lstStyle>
              <a:p>
                <a:pPr defTabSz="1218960">
                  <a:spcBef>
                    <a:spcPct val="0"/>
                  </a:spcBef>
                  <a:buNone/>
                </a:pPr>
                <a:r>
                  <a:rPr lang="en-US" altLang="zh-CN" sz="1400" b="1" dirty="0">
                    <a:solidFill>
                      <a:srgbClr val="00000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  <a:sym typeface="Calibri" pitchFamily="34" charset="0"/>
                  </a:rPr>
                  <a:t>Size:</a:t>
                </a:r>
              </a:p>
              <a:p>
                <a:pPr defTabSz="1218960">
                  <a:spcBef>
                    <a:spcPct val="0"/>
                  </a:spcBef>
                  <a:buNone/>
                </a:pPr>
                <a:r>
                  <a:rPr lang="en-US" altLang="zh-CN" sz="1400" dirty="0">
                    <a:solidFill>
                      <a:srgbClr val="00000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  <a:sym typeface="Calibri" pitchFamily="34" charset="0"/>
                  </a:rPr>
                  <a:t>17: 17"</a:t>
                </a:r>
              </a:p>
              <a:p>
                <a:pPr defTabSz="1218960">
                  <a:spcBef>
                    <a:spcPct val="0"/>
                  </a:spcBef>
                  <a:buNone/>
                </a:pPr>
                <a:r>
                  <a:rPr lang="en-US" altLang="zh-CN" sz="1400" dirty="0">
                    <a:solidFill>
                      <a:srgbClr val="00000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  <a:sym typeface="Calibri" pitchFamily="34" charset="0"/>
                  </a:rPr>
                  <a:t>19: 19“</a:t>
                </a:r>
              </a:p>
              <a:p>
                <a:pPr defTabSz="1218960">
                  <a:spcBef>
                    <a:spcPct val="0"/>
                  </a:spcBef>
                  <a:buNone/>
                </a:pPr>
                <a:r>
                  <a:rPr lang="en-US" altLang="zh-CN" sz="1400" dirty="0">
                    <a:solidFill>
                      <a:srgbClr val="00000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  <a:sym typeface="Calibri" pitchFamily="34" charset="0"/>
                  </a:rPr>
                  <a:t>22: 22“</a:t>
                </a:r>
              </a:p>
              <a:p>
                <a:pPr defTabSz="1218960">
                  <a:spcBef>
                    <a:spcPct val="0"/>
                  </a:spcBef>
                  <a:buNone/>
                </a:pPr>
                <a:r>
                  <a:rPr lang="en-US" altLang="zh-CN" sz="1400" dirty="0">
                    <a:solidFill>
                      <a:srgbClr val="00000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  <a:sym typeface="Calibri" pitchFamily="34" charset="0"/>
                  </a:rPr>
                  <a:t>………….</a:t>
                </a:r>
              </a:p>
              <a:p>
                <a:pPr defTabSz="1218960">
                  <a:spcBef>
                    <a:spcPct val="0"/>
                  </a:spcBef>
                  <a:buNone/>
                </a:pPr>
                <a:r>
                  <a:rPr lang="en-US" altLang="zh-CN" sz="1400" dirty="0">
                    <a:solidFill>
                      <a:srgbClr val="00000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  <a:sym typeface="Calibri" pitchFamily="34" charset="0"/>
                  </a:rPr>
                  <a:t>98: 98’’</a:t>
                </a:r>
              </a:p>
            </p:txBody>
          </p:sp>
          <p:sp>
            <p:nvSpPr>
              <p:cNvPr id="67" name="矩形 66">
                <a:extLst>
                  <a:ext uri="{FF2B5EF4-FFF2-40B4-BE49-F238E27FC236}">
                    <a16:creationId xmlns:a16="http://schemas.microsoft.com/office/drawing/2014/main" id="{6A2AA818-A858-48B7-A178-AB26B35FA8EF}"/>
                  </a:ext>
                </a:extLst>
              </p:cNvPr>
              <p:cNvSpPr/>
              <p:nvPr/>
            </p:nvSpPr>
            <p:spPr bwMode="auto">
              <a:xfrm>
                <a:off x="1974092" y="3147814"/>
                <a:ext cx="616692" cy="540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27" tIns="45719" rIns="91427" bIns="45719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218" fontAlgn="t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300" dirty="0">
                    <a:solidFill>
                      <a:prstClr val="black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LM</a:t>
                </a:r>
                <a:endParaRPr lang="zh-CN" altLang="en-US" sz="2300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68" name="矩形 67">
                <a:extLst>
                  <a:ext uri="{FF2B5EF4-FFF2-40B4-BE49-F238E27FC236}">
                    <a16:creationId xmlns:a16="http://schemas.microsoft.com/office/drawing/2014/main" id="{92676788-A486-4BDA-B3C6-7D9DC9ECD9F2}"/>
                  </a:ext>
                </a:extLst>
              </p:cNvPr>
              <p:cNvSpPr/>
              <p:nvPr/>
            </p:nvSpPr>
            <p:spPr bwMode="auto">
              <a:xfrm>
                <a:off x="841160" y="3147814"/>
                <a:ext cx="540000" cy="540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27" tIns="45719" rIns="91427" bIns="45719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218" fontAlgn="t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300" dirty="0">
                    <a:solidFill>
                      <a:prstClr val="black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DHI</a:t>
                </a:r>
                <a:endParaRPr lang="zh-CN" altLang="en-US" sz="230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72" name="矩形 71">
                <a:extLst>
                  <a:ext uri="{FF2B5EF4-FFF2-40B4-BE49-F238E27FC236}">
                    <a16:creationId xmlns:a16="http://schemas.microsoft.com/office/drawing/2014/main" id="{4A46EF94-BE69-4DD2-B8F6-5DC25A3F6666}"/>
                  </a:ext>
                </a:extLst>
              </p:cNvPr>
              <p:cNvSpPr/>
              <p:nvPr/>
            </p:nvSpPr>
            <p:spPr bwMode="auto">
              <a:xfrm>
                <a:off x="5285010" y="3165845"/>
                <a:ext cx="540000" cy="540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27" tIns="45719" rIns="91427" bIns="45719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218" fontAlgn="t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300" dirty="0">
                    <a:solidFill>
                      <a:prstClr val="black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200</a:t>
                </a:r>
                <a:endParaRPr lang="zh-CN" altLang="en-US" sz="2300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grpSp>
            <p:nvGrpSpPr>
              <p:cNvPr id="73" name="组合 72">
                <a:extLst>
                  <a:ext uri="{FF2B5EF4-FFF2-40B4-BE49-F238E27FC236}">
                    <a16:creationId xmlns:a16="http://schemas.microsoft.com/office/drawing/2014/main" id="{7411B60D-160F-4050-868E-E6ADCD8D5F96}"/>
                  </a:ext>
                </a:extLst>
              </p:cNvPr>
              <p:cNvGrpSpPr/>
              <p:nvPr/>
            </p:nvGrpSpPr>
            <p:grpSpPr>
              <a:xfrm>
                <a:off x="1103223" y="3682643"/>
                <a:ext cx="67500" cy="327336"/>
                <a:chOff x="2686859" y="2864900"/>
                <a:chExt cx="90000" cy="436448"/>
              </a:xfrm>
            </p:grpSpPr>
            <p:cxnSp>
              <p:nvCxnSpPr>
                <p:cNvPr id="86" name="直接连接符 85">
                  <a:extLst>
                    <a:ext uri="{FF2B5EF4-FFF2-40B4-BE49-F238E27FC236}">
                      <a16:creationId xmlns:a16="http://schemas.microsoft.com/office/drawing/2014/main" id="{23DB1F7D-1360-4418-8DE5-E6B554074113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2731859" y="2864900"/>
                  <a:ext cx="0" cy="384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87" name="椭圆 86">
                  <a:extLst>
                    <a:ext uri="{FF2B5EF4-FFF2-40B4-BE49-F238E27FC236}">
                      <a16:creationId xmlns:a16="http://schemas.microsoft.com/office/drawing/2014/main" id="{9F891979-7CD8-4687-83BC-3EFE3B771860}"/>
                    </a:ext>
                  </a:extLst>
                </p:cNvPr>
                <p:cNvSpPr/>
                <p:nvPr/>
              </p:nvSpPr>
              <p:spPr bwMode="auto">
                <a:xfrm>
                  <a:off x="2686859" y="3211348"/>
                  <a:ext cx="90000" cy="90000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 w="3175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80" tIns="34291" rIns="68580" bIns="3429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8" fontAlgn="t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100" dirty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</p:grpSp>
          <p:grpSp>
            <p:nvGrpSpPr>
              <p:cNvPr id="91" name="组合 90">
                <a:extLst>
                  <a:ext uri="{FF2B5EF4-FFF2-40B4-BE49-F238E27FC236}">
                    <a16:creationId xmlns:a16="http://schemas.microsoft.com/office/drawing/2014/main" id="{CA0C490B-669F-419D-A3F0-CC1A53521F08}"/>
                  </a:ext>
                </a:extLst>
              </p:cNvPr>
              <p:cNvGrpSpPr/>
              <p:nvPr/>
            </p:nvGrpSpPr>
            <p:grpSpPr>
              <a:xfrm>
                <a:off x="2238081" y="3682637"/>
                <a:ext cx="67500" cy="331847"/>
                <a:chOff x="2686859" y="2857598"/>
                <a:chExt cx="90000" cy="442463"/>
              </a:xfrm>
            </p:grpSpPr>
            <p:cxnSp>
              <p:nvCxnSpPr>
                <p:cNvPr id="92" name="直接连接符 91">
                  <a:extLst>
                    <a:ext uri="{FF2B5EF4-FFF2-40B4-BE49-F238E27FC236}">
                      <a16:creationId xmlns:a16="http://schemas.microsoft.com/office/drawing/2014/main" id="{87D28BE8-44EB-4A7C-AD3C-C6C79E23CD3F}"/>
                    </a:ext>
                  </a:extLst>
                </p:cNvPr>
                <p:cNvCxnSpPr/>
                <p:nvPr/>
              </p:nvCxnSpPr>
              <p:spPr bwMode="auto">
                <a:xfrm>
                  <a:off x="2731859" y="2857598"/>
                  <a:ext cx="0" cy="384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93" name="椭圆 92">
                  <a:extLst>
                    <a:ext uri="{FF2B5EF4-FFF2-40B4-BE49-F238E27FC236}">
                      <a16:creationId xmlns:a16="http://schemas.microsoft.com/office/drawing/2014/main" id="{E4B1DB26-C12F-4C79-B921-C15978FADA4C}"/>
                    </a:ext>
                  </a:extLst>
                </p:cNvPr>
                <p:cNvSpPr/>
                <p:nvPr/>
              </p:nvSpPr>
              <p:spPr bwMode="auto">
                <a:xfrm>
                  <a:off x="2686859" y="3210061"/>
                  <a:ext cx="90000" cy="90000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 w="3175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80" tIns="34291" rIns="68580" bIns="3429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8" fontAlgn="t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100" dirty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</p:grpSp>
          <p:sp>
            <p:nvSpPr>
              <p:cNvPr id="94" name="矩形 93">
                <a:extLst>
                  <a:ext uri="{FF2B5EF4-FFF2-40B4-BE49-F238E27FC236}">
                    <a16:creationId xmlns:a16="http://schemas.microsoft.com/office/drawing/2014/main" id="{32BA71B8-B788-4195-9CD4-DDF5E8097165}"/>
                  </a:ext>
                </a:extLst>
              </p:cNvPr>
              <p:cNvSpPr/>
              <p:nvPr/>
            </p:nvSpPr>
            <p:spPr bwMode="auto">
              <a:xfrm>
                <a:off x="4150405" y="3146623"/>
                <a:ext cx="540000" cy="540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27" tIns="45719" rIns="91427" bIns="45719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218" fontAlgn="t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300" dirty="0">
                    <a:solidFill>
                      <a:prstClr val="black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S</a:t>
                </a:r>
                <a:endParaRPr lang="zh-CN" altLang="en-US" sz="2300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95" name="矩形 94">
                <a:extLst>
                  <a:ext uri="{FF2B5EF4-FFF2-40B4-BE49-F238E27FC236}">
                    <a16:creationId xmlns:a16="http://schemas.microsoft.com/office/drawing/2014/main" id="{4CEFD979-5DFB-406A-975E-6D3841A86502}"/>
                  </a:ext>
                </a:extLst>
              </p:cNvPr>
              <p:cNvSpPr/>
              <p:nvPr/>
            </p:nvSpPr>
            <p:spPr bwMode="auto">
              <a:xfrm>
                <a:off x="2911873" y="3147808"/>
                <a:ext cx="540000" cy="540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27" tIns="45719" rIns="91427" bIns="45719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218" fontAlgn="t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300" dirty="0">
                    <a:solidFill>
                      <a:prstClr val="black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22</a:t>
                </a:r>
                <a:endParaRPr lang="zh-CN" altLang="en-US" sz="2300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grpSp>
            <p:nvGrpSpPr>
              <p:cNvPr id="96" name="组合 95">
                <a:extLst>
                  <a:ext uri="{FF2B5EF4-FFF2-40B4-BE49-F238E27FC236}">
                    <a16:creationId xmlns:a16="http://schemas.microsoft.com/office/drawing/2014/main" id="{1B68E32C-6CC1-4F5B-9733-0C2062F1EE4B}"/>
                  </a:ext>
                </a:extLst>
              </p:cNvPr>
              <p:cNvGrpSpPr/>
              <p:nvPr/>
            </p:nvGrpSpPr>
            <p:grpSpPr>
              <a:xfrm>
                <a:off x="4385061" y="3697371"/>
                <a:ext cx="67500" cy="330836"/>
                <a:chOff x="1957993" y="2877236"/>
                <a:chExt cx="90000" cy="441114"/>
              </a:xfrm>
            </p:grpSpPr>
            <p:cxnSp>
              <p:nvCxnSpPr>
                <p:cNvPr id="97" name="直接连接符 96">
                  <a:extLst>
                    <a:ext uri="{FF2B5EF4-FFF2-40B4-BE49-F238E27FC236}">
                      <a16:creationId xmlns:a16="http://schemas.microsoft.com/office/drawing/2014/main" id="{D49FA671-A09F-4783-903B-67294B43410A}"/>
                    </a:ext>
                  </a:extLst>
                </p:cNvPr>
                <p:cNvCxnSpPr/>
                <p:nvPr/>
              </p:nvCxnSpPr>
              <p:spPr bwMode="auto">
                <a:xfrm>
                  <a:off x="1999199" y="2877236"/>
                  <a:ext cx="0" cy="384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98" name="椭圆 97">
                  <a:extLst>
                    <a:ext uri="{FF2B5EF4-FFF2-40B4-BE49-F238E27FC236}">
                      <a16:creationId xmlns:a16="http://schemas.microsoft.com/office/drawing/2014/main" id="{C9FE88B5-FFC3-4EE5-8485-4C39EBF5B0D9}"/>
                    </a:ext>
                  </a:extLst>
                </p:cNvPr>
                <p:cNvSpPr/>
                <p:nvPr/>
              </p:nvSpPr>
              <p:spPr bwMode="auto">
                <a:xfrm>
                  <a:off x="1957993" y="3228350"/>
                  <a:ext cx="90000" cy="90000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 w="3175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80" tIns="34291" rIns="68580" bIns="3429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8" fontAlgn="t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100" dirty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</p:grpSp>
          <p:grpSp>
            <p:nvGrpSpPr>
              <p:cNvPr id="99" name="组合 98">
                <a:extLst>
                  <a:ext uri="{FF2B5EF4-FFF2-40B4-BE49-F238E27FC236}">
                    <a16:creationId xmlns:a16="http://schemas.microsoft.com/office/drawing/2014/main" id="{3FDDA2F6-4B03-4B9C-A673-FDEB7B6B7136}"/>
                  </a:ext>
                </a:extLst>
              </p:cNvPr>
              <p:cNvGrpSpPr/>
              <p:nvPr/>
            </p:nvGrpSpPr>
            <p:grpSpPr>
              <a:xfrm>
                <a:off x="3181426" y="3679959"/>
                <a:ext cx="67500" cy="316988"/>
                <a:chOff x="2155261" y="2840220"/>
                <a:chExt cx="90000" cy="422650"/>
              </a:xfrm>
            </p:grpSpPr>
            <p:cxnSp>
              <p:nvCxnSpPr>
                <p:cNvPr id="108" name="直接连接符 107">
                  <a:extLst>
                    <a:ext uri="{FF2B5EF4-FFF2-40B4-BE49-F238E27FC236}">
                      <a16:creationId xmlns:a16="http://schemas.microsoft.com/office/drawing/2014/main" id="{74223FA1-5A1C-45E6-81E2-011F8167E55B}"/>
                    </a:ext>
                  </a:extLst>
                </p:cNvPr>
                <p:cNvCxnSpPr/>
                <p:nvPr/>
              </p:nvCxnSpPr>
              <p:spPr bwMode="auto">
                <a:xfrm>
                  <a:off x="2200263" y="2840220"/>
                  <a:ext cx="0" cy="384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09" name="椭圆 108">
                  <a:extLst>
                    <a:ext uri="{FF2B5EF4-FFF2-40B4-BE49-F238E27FC236}">
                      <a16:creationId xmlns:a16="http://schemas.microsoft.com/office/drawing/2014/main" id="{91BD5273-4D6B-4967-9FDF-D64C2164F23D}"/>
                    </a:ext>
                  </a:extLst>
                </p:cNvPr>
                <p:cNvSpPr/>
                <p:nvPr/>
              </p:nvSpPr>
              <p:spPr bwMode="auto">
                <a:xfrm>
                  <a:off x="2155261" y="3172870"/>
                  <a:ext cx="90000" cy="90000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 w="3175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80" tIns="34291" rIns="68580" bIns="3429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8" fontAlgn="t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100" dirty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</p:grpSp>
          <p:sp>
            <p:nvSpPr>
              <p:cNvPr id="110" name="矩形 109">
                <a:extLst>
                  <a:ext uri="{FF2B5EF4-FFF2-40B4-BE49-F238E27FC236}">
                    <a16:creationId xmlns:a16="http://schemas.microsoft.com/office/drawing/2014/main" id="{F9696B21-830A-4BC4-8835-C42825A9BDDD}"/>
                  </a:ext>
                </a:extLst>
              </p:cNvPr>
              <p:cNvSpPr/>
              <p:nvPr/>
            </p:nvSpPr>
            <p:spPr>
              <a:xfrm>
                <a:off x="1744983" y="4024288"/>
                <a:ext cx="882838" cy="2308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218960">
                  <a:spcBef>
                    <a:spcPct val="0"/>
                  </a:spcBef>
                </a:pPr>
                <a:r>
                  <a:rPr lang="en-US" altLang="zh-CN" sz="1400" dirty="0">
                    <a:solidFill>
                      <a:srgbClr val="00000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  <a:sym typeface="文泉驿微米黑" charset="-122"/>
                  </a:rPr>
                  <a:t>LED Monitor</a:t>
                </a:r>
                <a:endParaRPr lang="zh-CN" altLang="en-US" sz="1400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文泉驿微米黑" charset="-122"/>
                </a:endParaRPr>
              </a:p>
            </p:txBody>
          </p:sp>
          <p:cxnSp>
            <p:nvCxnSpPr>
              <p:cNvPr id="111" name="直接连接符 110">
                <a:extLst>
                  <a:ext uri="{FF2B5EF4-FFF2-40B4-BE49-F238E27FC236}">
                    <a16:creationId xmlns:a16="http://schemas.microsoft.com/office/drawing/2014/main" id="{4A05CF0A-6E49-4752-AEAC-2167C73C9C1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541402" y="3435846"/>
                <a:ext cx="292287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2" name="直接连接符 111">
                <a:extLst>
                  <a:ext uri="{FF2B5EF4-FFF2-40B4-BE49-F238E27FC236}">
                    <a16:creationId xmlns:a16="http://schemas.microsoft.com/office/drawing/2014/main" id="{A9FE1A19-C165-4061-A2C5-54882CA246F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647493" y="3397622"/>
                <a:ext cx="292287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115" name="组合 114">
                <a:extLst>
                  <a:ext uri="{FF2B5EF4-FFF2-40B4-BE49-F238E27FC236}">
                    <a16:creationId xmlns:a16="http://schemas.microsoft.com/office/drawing/2014/main" id="{3C35523D-196E-46AB-BD77-72DC931AA30D}"/>
                  </a:ext>
                </a:extLst>
              </p:cNvPr>
              <p:cNvGrpSpPr/>
              <p:nvPr/>
            </p:nvGrpSpPr>
            <p:grpSpPr>
              <a:xfrm>
                <a:off x="5542476" y="3717821"/>
                <a:ext cx="67500" cy="331848"/>
                <a:chOff x="1915733" y="2881640"/>
                <a:chExt cx="90000" cy="442463"/>
              </a:xfrm>
            </p:grpSpPr>
            <p:cxnSp>
              <p:nvCxnSpPr>
                <p:cNvPr id="116" name="直接连接符 115">
                  <a:extLst>
                    <a:ext uri="{FF2B5EF4-FFF2-40B4-BE49-F238E27FC236}">
                      <a16:creationId xmlns:a16="http://schemas.microsoft.com/office/drawing/2014/main" id="{8833DFFD-6015-45CC-A53A-0A46A6B38929}"/>
                    </a:ext>
                  </a:extLst>
                </p:cNvPr>
                <p:cNvCxnSpPr/>
                <p:nvPr/>
              </p:nvCxnSpPr>
              <p:spPr bwMode="auto">
                <a:xfrm>
                  <a:off x="1960731" y="2881640"/>
                  <a:ext cx="0" cy="384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17" name="椭圆 116">
                  <a:extLst>
                    <a:ext uri="{FF2B5EF4-FFF2-40B4-BE49-F238E27FC236}">
                      <a16:creationId xmlns:a16="http://schemas.microsoft.com/office/drawing/2014/main" id="{609A973D-8904-47DF-A1EB-B8447EA03AD6}"/>
                    </a:ext>
                  </a:extLst>
                </p:cNvPr>
                <p:cNvSpPr/>
                <p:nvPr/>
              </p:nvSpPr>
              <p:spPr bwMode="auto">
                <a:xfrm>
                  <a:off x="1915733" y="3234103"/>
                  <a:ext cx="90000" cy="90000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 w="3175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80" tIns="34291" rIns="68580" bIns="3429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8" fontAlgn="t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100" dirty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</p:grpSp>
        </p:grpSp>
        <p:sp>
          <p:nvSpPr>
            <p:cNvPr id="138" name="TextBox 72">
              <a:extLst>
                <a:ext uri="{FF2B5EF4-FFF2-40B4-BE49-F238E27FC236}">
                  <a16:creationId xmlns:a16="http://schemas.microsoft.com/office/drawing/2014/main" id="{B4C81174-5887-4FF0-BE0C-4485A9AABE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5337" y="1743074"/>
              <a:ext cx="950638" cy="11599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71" tIns="34291" rIns="68571" bIns="34291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9pPr>
            </a:lstStyle>
            <a:p>
              <a:pPr defTabSz="1218960">
                <a:spcBef>
                  <a:spcPct val="0"/>
                </a:spcBef>
                <a:buNone/>
              </a:pPr>
              <a:r>
                <a:rPr lang="en-US" altLang="zh-CN" sz="1200" b="1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Resolution</a:t>
              </a:r>
              <a:r>
                <a:rPr lang="zh-CN" altLang="en-US" sz="1200" b="1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：</a:t>
              </a:r>
              <a:r>
                <a:rPr lang="en-US" altLang="zh-CN" sz="1200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100</a:t>
              </a:r>
              <a:r>
                <a:rPr lang="zh-CN" altLang="en-US" sz="1200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＜</a:t>
              </a:r>
              <a:r>
                <a:rPr lang="en-US" altLang="zh-CN" sz="1200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1080P</a:t>
              </a:r>
            </a:p>
            <a:p>
              <a:pPr defTabSz="1218960">
                <a:spcBef>
                  <a:spcPct val="0"/>
                </a:spcBef>
                <a:buNone/>
              </a:pPr>
              <a:r>
                <a:rPr lang="en-US" altLang="zh-CN" sz="1200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200=1080P</a:t>
              </a:r>
            </a:p>
            <a:p>
              <a:pPr defTabSz="1218960">
                <a:spcBef>
                  <a:spcPct val="0"/>
                </a:spcBef>
                <a:buNone/>
              </a:pPr>
              <a:r>
                <a:rPr lang="en-US" altLang="zh-CN" sz="1200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300=3k</a:t>
              </a:r>
            </a:p>
            <a:p>
              <a:pPr defTabSz="1218960">
                <a:spcBef>
                  <a:spcPct val="0"/>
                </a:spcBef>
                <a:buNone/>
              </a:pPr>
              <a:r>
                <a:rPr lang="en-US" altLang="zh-CN" sz="1200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400=4K</a:t>
              </a:r>
            </a:p>
            <a:p>
              <a:pPr defTabSz="1218960">
                <a:spcBef>
                  <a:spcPct val="0"/>
                </a:spcBef>
                <a:buNone/>
              </a:pPr>
              <a:r>
                <a:rPr lang="en-US" altLang="zh-CN" sz="1200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500=5K</a:t>
              </a:r>
            </a:p>
            <a:p>
              <a:pPr defTabSz="1218960">
                <a:spcBef>
                  <a:spcPct val="0"/>
                </a:spcBef>
                <a:buNone/>
              </a:pPr>
              <a:r>
                <a:rPr lang="en-US" altLang="zh-CN" sz="1200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600=6K</a:t>
              </a:r>
            </a:p>
            <a:p>
              <a:pPr defTabSz="1218960">
                <a:spcBef>
                  <a:spcPct val="0"/>
                </a:spcBef>
                <a:buNone/>
              </a:pPr>
              <a:r>
                <a:rPr lang="en-US" altLang="zh-CN" sz="1200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800=8K</a:t>
              </a:r>
            </a:p>
          </p:txBody>
        </p:sp>
      </p:grp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322" y="4760668"/>
            <a:ext cx="11495649" cy="1869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29443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2284" y="349949"/>
            <a:ext cx="11279716" cy="868363"/>
          </a:xfrm>
        </p:spPr>
        <p:txBody>
          <a:bodyPr/>
          <a:lstStyle/>
          <a:p>
            <a:r>
              <a:rPr lang="en-US" altLang="zh-CN" dirty="0"/>
              <a:t>Monitor-IT</a:t>
            </a:r>
            <a:endParaRPr lang="zh-CN" altLang="en-US" dirty="0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5379A73E-CBC6-4684-802A-CAF7D80CB1E5}"/>
              </a:ext>
            </a:extLst>
          </p:cNvPr>
          <p:cNvGrpSpPr/>
          <p:nvPr/>
        </p:nvGrpSpPr>
        <p:grpSpPr>
          <a:xfrm>
            <a:off x="479839" y="1247699"/>
            <a:ext cx="7503463" cy="2553529"/>
            <a:chOff x="359879" y="835337"/>
            <a:chExt cx="5846096" cy="1915145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D981C92C-5025-4040-9A4E-C1034BC8FEF3}"/>
                </a:ext>
              </a:extLst>
            </p:cNvPr>
            <p:cNvGrpSpPr/>
            <p:nvPr/>
          </p:nvGrpSpPr>
          <p:grpSpPr>
            <a:xfrm>
              <a:off x="359879" y="835337"/>
              <a:ext cx="5573490" cy="1915145"/>
              <a:chOff x="251520" y="3146623"/>
              <a:chExt cx="5573490" cy="1915145"/>
            </a:xfrm>
          </p:grpSpPr>
          <p:sp>
            <p:nvSpPr>
              <p:cNvPr id="64" name="TextBox 69">
                <a:extLst>
                  <a:ext uri="{FF2B5EF4-FFF2-40B4-BE49-F238E27FC236}">
                    <a16:creationId xmlns:a16="http://schemas.microsoft.com/office/drawing/2014/main" id="{962F3A3B-18F2-4D5A-804E-819D7D6F9A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520" y="4031624"/>
                <a:ext cx="1438435" cy="375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68571" tIns="34291" rIns="68571" bIns="34291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9pPr>
              </a:lstStyle>
              <a:p>
                <a:pPr defTabSz="1218960">
                  <a:spcBef>
                    <a:spcPct val="0"/>
                  </a:spcBef>
                  <a:buNone/>
                </a:pPr>
                <a:r>
                  <a:rPr lang="en-US" altLang="zh-CN" sz="1400" b="1" dirty="0">
                    <a:solidFill>
                      <a:srgbClr val="00000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  <a:sym typeface="Calibri" pitchFamily="34" charset="0"/>
                  </a:rPr>
                  <a:t>Brand</a:t>
                </a:r>
                <a:r>
                  <a:rPr lang="en-US" altLang="zh-CN" sz="1400" dirty="0">
                    <a:solidFill>
                      <a:srgbClr val="00000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  <a:sym typeface="Calibri" pitchFamily="34" charset="0"/>
                  </a:rPr>
                  <a:t>: </a:t>
                </a:r>
              </a:p>
              <a:p>
                <a:pPr defTabSz="1218960">
                  <a:spcBef>
                    <a:spcPct val="0"/>
                  </a:spcBef>
                  <a:buNone/>
                </a:pPr>
                <a:r>
                  <a:rPr lang="en-US" altLang="zh-CN" sz="1400" dirty="0">
                    <a:solidFill>
                      <a:srgbClr val="00000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  <a:sym typeface="Calibri" pitchFamily="34" charset="0"/>
                  </a:rPr>
                  <a:t>Overseas  Dahua</a:t>
                </a:r>
                <a:endParaRPr lang="zh-CN" altLang="en-US" sz="1400" dirty="0">
                  <a:solidFill>
                    <a:prstClr val="black"/>
                  </a:solidFill>
                  <a:latin typeface="Segoe UI" panose="020B0502040204020203" pitchFamily="34" charset="0"/>
                  <a:ea typeface="宋体" pitchFamily="2" charset="-122"/>
                  <a:cs typeface="Segoe UI" panose="020B0502040204020203" pitchFamily="34" charset="0"/>
                </a:endParaRPr>
              </a:p>
            </p:txBody>
          </p:sp>
          <p:sp>
            <p:nvSpPr>
              <p:cNvPr id="65" name="TextBox 70">
                <a:extLst>
                  <a:ext uri="{FF2B5EF4-FFF2-40B4-BE49-F238E27FC236}">
                    <a16:creationId xmlns:a16="http://schemas.microsoft.com/office/drawing/2014/main" id="{499A513A-673B-471A-BA39-AB93BA0015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19048" y="4040334"/>
                <a:ext cx="1029134" cy="10214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68571" tIns="34291" rIns="68571" bIns="34291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9pPr>
              </a:lstStyle>
              <a:p>
                <a:pPr defTabSz="1218960">
                  <a:spcBef>
                    <a:spcPct val="0"/>
                  </a:spcBef>
                  <a:buNone/>
                </a:pPr>
                <a:r>
                  <a:rPr lang="en-US" altLang="zh-CN" sz="1400" b="1" dirty="0">
                    <a:solidFill>
                      <a:srgbClr val="00000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  <a:sym typeface="Calibri" pitchFamily="34" charset="0"/>
                  </a:rPr>
                  <a:t>Positioning:</a:t>
                </a:r>
                <a:endParaRPr lang="en-US" altLang="zh-CN" sz="1400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endParaRPr>
              </a:p>
              <a:p>
                <a:pPr defTabSz="1218960">
                  <a:spcBef>
                    <a:spcPct val="0"/>
                  </a:spcBef>
                  <a:buNone/>
                </a:pPr>
                <a:r>
                  <a:rPr lang="en-US" altLang="zh-CN" sz="1000" b="1" dirty="0">
                    <a:solidFill>
                      <a:srgbClr val="000000"/>
                    </a:solidFill>
                    <a:latin typeface="+mn-lt"/>
                    <a:ea typeface="Segoe UI" panose="020B0502040204020203" pitchFamily="34" charset="0"/>
                    <a:cs typeface="Segoe UI" panose="020B0502040204020203" pitchFamily="34" charset="0"/>
                    <a:sym typeface="Calibri" pitchFamily="34" charset="0"/>
                  </a:rPr>
                  <a:t>A=enter(</a:t>
                </a:r>
                <a:r>
                  <a:rPr lang="en-US" altLang="zh-CN" sz="1000" b="1" dirty="0">
                    <a:latin typeface="+mn-lt"/>
                  </a:rPr>
                  <a:t>circle</a:t>
                </a:r>
                <a:r>
                  <a:rPr lang="en-US" altLang="zh-CN" sz="1000" b="1" dirty="0">
                    <a:solidFill>
                      <a:srgbClr val="000000"/>
                    </a:solidFill>
                    <a:latin typeface="+mn-lt"/>
                    <a:ea typeface="Segoe UI" panose="020B0502040204020203" pitchFamily="34" charset="0"/>
                    <a:cs typeface="Segoe UI" panose="020B0502040204020203" pitchFamily="34" charset="0"/>
                    <a:sym typeface="Calibri" pitchFamily="34" charset="0"/>
                  </a:rPr>
                  <a:t>-Base)</a:t>
                </a:r>
                <a:endParaRPr lang="zh-CN" altLang="en-US" sz="1000" b="1" dirty="0">
                  <a:solidFill>
                    <a:srgbClr val="000000"/>
                  </a:solidFill>
                  <a:latin typeface="+mn-lt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endParaRPr>
              </a:p>
              <a:p>
                <a:pPr defTabSz="1218960">
                  <a:spcBef>
                    <a:spcPct val="0"/>
                  </a:spcBef>
                  <a:buNone/>
                </a:pPr>
                <a:r>
                  <a:rPr lang="en-US" altLang="zh-CN" sz="1000" b="1" dirty="0">
                    <a:solidFill>
                      <a:srgbClr val="000000"/>
                    </a:solidFill>
                    <a:latin typeface="+mn-lt"/>
                    <a:ea typeface="Segoe UI" panose="020B0502040204020203" pitchFamily="34" charset="0"/>
                    <a:cs typeface="Segoe UI" panose="020B0502040204020203" pitchFamily="34" charset="0"/>
                    <a:sym typeface="Calibri" pitchFamily="34" charset="0"/>
                  </a:rPr>
                  <a:t>B=enter (V-Base)</a:t>
                </a:r>
                <a:endParaRPr lang="zh-CN" altLang="en-US" sz="1000" b="1" dirty="0">
                  <a:solidFill>
                    <a:srgbClr val="000000"/>
                  </a:solidFill>
                  <a:latin typeface="+mn-lt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endParaRPr>
              </a:p>
              <a:p>
                <a:pPr defTabSz="1218960">
                  <a:spcBef>
                    <a:spcPct val="0"/>
                  </a:spcBef>
                  <a:buNone/>
                </a:pPr>
                <a:r>
                  <a:rPr lang="en-US" altLang="zh-CN" sz="1000" b="1" dirty="0">
                    <a:solidFill>
                      <a:srgbClr val="000000"/>
                    </a:solidFill>
                    <a:latin typeface="+mn-lt"/>
                    <a:ea typeface="Segoe UI" panose="020B0502040204020203" pitchFamily="34" charset="0"/>
                    <a:cs typeface="Segoe UI" panose="020B0502040204020203" pitchFamily="34" charset="0"/>
                    <a:sym typeface="Calibri" pitchFamily="34" charset="0"/>
                  </a:rPr>
                  <a:t>C=enter (</a:t>
                </a:r>
                <a:r>
                  <a:rPr lang="en-US" altLang="zh-CN" sz="1000" b="1" dirty="0">
                    <a:latin typeface="+mn-lt"/>
                  </a:rPr>
                  <a:t>rectangular</a:t>
                </a:r>
                <a:r>
                  <a:rPr lang="en-US" altLang="zh-CN" sz="1000" b="1" dirty="0">
                    <a:solidFill>
                      <a:srgbClr val="000000"/>
                    </a:solidFill>
                    <a:latin typeface="+mn-lt"/>
                    <a:ea typeface="Segoe UI" panose="020B0502040204020203" pitchFamily="34" charset="0"/>
                    <a:cs typeface="Segoe UI" panose="020B0502040204020203" pitchFamily="34" charset="0"/>
                    <a:sym typeface="Calibri" pitchFamily="34" charset="0"/>
                  </a:rPr>
                  <a:t>-Base)</a:t>
                </a:r>
                <a:endParaRPr lang="zh-CN" altLang="en-US" sz="1000" b="1" dirty="0">
                  <a:solidFill>
                    <a:srgbClr val="000000"/>
                  </a:solidFill>
                  <a:latin typeface="+mn-lt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endParaRPr>
              </a:p>
              <a:p>
                <a:pPr defTabSz="1218960">
                  <a:spcBef>
                    <a:spcPct val="0"/>
                  </a:spcBef>
                  <a:buNone/>
                </a:pPr>
                <a:r>
                  <a:rPr lang="en-US" altLang="zh-CN" sz="1000" b="1" dirty="0">
                    <a:solidFill>
                      <a:srgbClr val="000000"/>
                    </a:solidFill>
                    <a:latin typeface="+mn-lt"/>
                    <a:ea typeface="Segoe UI" panose="020B0502040204020203" pitchFamily="34" charset="0"/>
                    <a:cs typeface="Segoe UI" panose="020B0502040204020203" pitchFamily="34" charset="0"/>
                    <a:sym typeface="Calibri" pitchFamily="34" charset="0"/>
                  </a:rPr>
                  <a:t>E/G=gaming</a:t>
                </a:r>
                <a:endParaRPr lang="zh-CN" altLang="en-US" sz="1000" b="1" dirty="0">
                  <a:solidFill>
                    <a:srgbClr val="000000"/>
                  </a:solidFill>
                  <a:latin typeface="+mn-lt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endParaRPr>
              </a:p>
              <a:p>
                <a:pPr defTabSz="1218960">
                  <a:spcBef>
                    <a:spcPct val="0"/>
                  </a:spcBef>
                  <a:buNone/>
                </a:pPr>
                <a:r>
                  <a:rPr lang="en-US" altLang="zh-CN" sz="1000" b="1" dirty="0">
                    <a:solidFill>
                      <a:srgbClr val="000000"/>
                    </a:solidFill>
                    <a:latin typeface="+mn-lt"/>
                    <a:ea typeface="Segoe UI" panose="020B0502040204020203" pitchFamily="34" charset="0"/>
                    <a:cs typeface="Segoe UI" panose="020B0502040204020203" pitchFamily="34" charset="0"/>
                    <a:sym typeface="Calibri" pitchFamily="34" charset="0"/>
                  </a:rPr>
                  <a:t>P=premium</a:t>
                </a:r>
              </a:p>
              <a:p>
                <a:pPr defTabSz="1218960">
                  <a:spcBef>
                    <a:spcPct val="0"/>
                  </a:spcBef>
                  <a:buNone/>
                </a:pPr>
                <a:r>
                  <a:rPr lang="en-US" altLang="zh-CN" sz="1000" b="1" dirty="0">
                    <a:solidFill>
                      <a:srgbClr val="000000"/>
                    </a:solidFill>
                    <a:latin typeface="+mn-lt"/>
                    <a:ea typeface="Segoe UI" panose="020B0502040204020203" pitchFamily="34" charset="0"/>
                    <a:cs typeface="Segoe UI" panose="020B0502040204020203" pitchFamily="34" charset="0"/>
                    <a:sym typeface="Calibri" pitchFamily="34" charset="0"/>
                  </a:rPr>
                  <a:t>U=ultra</a:t>
                </a:r>
                <a:r>
                  <a:rPr lang="zh-CN" altLang="en-US" sz="1000" b="1" dirty="0">
                    <a:solidFill>
                      <a:srgbClr val="000000"/>
                    </a:solidFill>
                    <a:latin typeface="+mn-lt"/>
                    <a:ea typeface="Segoe UI" panose="020B0502040204020203" pitchFamily="34" charset="0"/>
                    <a:cs typeface="Segoe UI" panose="020B0502040204020203" pitchFamily="34" charset="0"/>
                    <a:sym typeface="Calibri" pitchFamily="34" charset="0"/>
                  </a:rPr>
                  <a:t>）</a:t>
                </a:r>
                <a:endParaRPr lang="en-US" altLang="zh-CN" sz="1000" b="1" dirty="0">
                  <a:solidFill>
                    <a:srgbClr val="000000"/>
                  </a:solidFill>
                  <a:latin typeface="+mn-lt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endParaRPr>
              </a:p>
            </p:txBody>
          </p:sp>
          <p:sp>
            <p:nvSpPr>
              <p:cNvPr id="66" name="TextBox 69">
                <a:extLst>
                  <a:ext uri="{FF2B5EF4-FFF2-40B4-BE49-F238E27FC236}">
                    <a16:creationId xmlns:a16="http://schemas.microsoft.com/office/drawing/2014/main" id="{BE8E1C4C-3010-4206-B316-E3A9BE3E3F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0786" y="4031624"/>
                <a:ext cx="658171" cy="10214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68571" tIns="34291" rIns="68571" bIns="34291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文泉驿微米黑" charset="-122"/>
                    <a:ea typeface="文泉驿微米黑" charset="-122"/>
                    <a:sym typeface="文泉驿微米黑" charset="-122"/>
                  </a:defRPr>
                </a:lvl9pPr>
              </a:lstStyle>
              <a:p>
                <a:pPr defTabSz="1218960">
                  <a:spcBef>
                    <a:spcPct val="0"/>
                  </a:spcBef>
                  <a:buNone/>
                </a:pPr>
                <a:r>
                  <a:rPr lang="en-US" altLang="zh-CN" sz="1400" b="1" dirty="0">
                    <a:solidFill>
                      <a:srgbClr val="00000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  <a:sym typeface="Calibri" pitchFamily="34" charset="0"/>
                  </a:rPr>
                  <a:t>Size:</a:t>
                </a:r>
              </a:p>
              <a:p>
                <a:pPr defTabSz="1218960">
                  <a:spcBef>
                    <a:spcPct val="0"/>
                  </a:spcBef>
                  <a:buNone/>
                </a:pPr>
                <a:r>
                  <a:rPr lang="en-US" altLang="zh-CN" sz="1400" dirty="0">
                    <a:solidFill>
                      <a:srgbClr val="00000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  <a:sym typeface="Calibri" pitchFamily="34" charset="0"/>
                  </a:rPr>
                  <a:t>17: 17"</a:t>
                </a:r>
              </a:p>
              <a:p>
                <a:pPr defTabSz="1218960">
                  <a:spcBef>
                    <a:spcPct val="0"/>
                  </a:spcBef>
                  <a:buNone/>
                </a:pPr>
                <a:r>
                  <a:rPr lang="en-US" altLang="zh-CN" sz="1400" dirty="0">
                    <a:solidFill>
                      <a:srgbClr val="00000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  <a:sym typeface="Calibri" pitchFamily="34" charset="0"/>
                  </a:rPr>
                  <a:t>19: 19“</a:t>
                </a:r>
              </a:p>
              <a:p>
                <a:pPr defTabSz="1218960">
                  <a:spcBef>
                    <a:spcPct val="0"/>
                  </a:spcBef>
                  <a:buNone/>
                </a:pPr>
                <a:r>
                  <a:rPr lang="en-US" altLang="zh-CN" sz="1400" dirty="0">
                    <a:solidFill>
                      <a:srgbClr val="00000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  <a:sym typeface="Calibri" pitchFamily="34" charset="0"/>
                  </a:rPr>
                  <a:t>22: 22“</a:t>
                </a:r>
              </a:p>
              <a:p>
                <a:pPr defTabSz="1218960">
                  <a:spcBef>
                    <a:spcPct val="0"/>
                  </a:spcBef>
                  <a:buNone/>
                </a:pPr>
                <a:r>
                  <a:rPr lang="en-US" altLang="zh-CN" sz="1400" dirty="0">
                    <a:solidFill>
                      <a:srgbClr val="00000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  <a:sym typeface="Calibri" pitchFamily="34" charset="0"/>
                  </a:rPr>
                  <a:t>………….</a:t>
                </a:r>
              </a:p>
              <a:p>
                <a:pPr defTabSz="1218960">
                  <a:spcBef>
                    <a:spcPct val="0"/>
                  </a:spcBef>
                  <a:buNone/>
                </a:pPr>
                <a:r>
                  <a:rPr lang="en-US" altLang="zh-CN" sz="1400" dirty="0">
                    <a:solidFill>
                      <a:srgbClr val="00000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  <a:sym typeface="Calibri" pitchFamily="34" charset="0"/>
                  </a:rPr>
                  <a:t>98: 98’’</a:t>
                </a:r>
              </a:p>
            </p:txBody>
          </p:sp>
          <p:sp>
            <p:nvSpPr>
              <p:cNvPr id="67" name="矩形 66">
                <a:extLst>
                  <a:ext uri="{FF2B5EF4-FFF2-40B4-BE49-F238E27FC236}">
                    <a16:creationId xmlns:a16="http://schemas.microsoft.com/office/drawing/2014/main" id="{6A2AA818-A858-48B7-A178-AB26B35FA8EF}"/>
                  </a:ext>
                </a:extLst>
              </p:cNvPr>
              <p:cNvSpPr/>
              <p:nvPr/>
            </p:nvSpPr>
            <p:spPr bwMode="auto">
              <a:xfrm>
                <a:off x="1974092" y="3147814"/>
                <a:ext cx="616692" cy="540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27" tIns="45719" rIns="91427" bIns="45719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218" fontAlgn="t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300" dirty="0">
                    <a:solidFill>
                      <a:prstClr val="black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LM</a:t>
                </a:r>
                <a:endParaRPr lang="zh-CN" altLang="en-US" sz="2300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68" name="矩形 67">
                <a:extLst>
                  <a:ext uri="{FF2B5EF4-FFF2-40B4-BE49-F238E27FC236}">
                    <a16:creationId xmlns:a16="http://schemas.microsoft.com/office/drawing/2014/main" id="{92676788-A486-4BDA-B3C6-7D9DC9ECD9F2}"/>
                  </a:ext>
                </a:extLst>
              </p:cNvPr>
              <p:cNvSpPr/>
              <p:nvPr/>
            </p:nvSpPr>
            <p:spPr bwMode="auto">
              <a:xfrm>
                <a:off x="841160" y="3147814"/>
                <a:ext cx="540000" cy="540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27" tIns="45719" rIns="91427" bIns="45719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218" fontAlgn="t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300" dirty="0">
                    <a:solidFill>
                      <a:prstClr val="black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DHI</a:t>
                </a:r>
                <a:endParaRPr lang="zh-CN" altLang="en-US" sz="230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72" name="矩形 71">
                <a:extLst>
                  <a:ext uri="{FF2B5EF4-FFF2-40B4-BE49-F238E27FC236}">
                    <a16:creationId xmlns:a16="http://schemas.microsoft.com/office/drawing/2014/main" id="{4A46EF94-BE69-4DD2-B8F6-5DC25A3F6666}"/>
                  </a:ext>
                </a:extLst>
              </p:cNvPr>
              <p:cNvSpPr/>
              <p:nvPr/>
            </p:nvSpPr>
            <p:spPr bwMode="auto">
              <a:xfrm>
                <a:off x="5285010" y="3165845"/>
                <a:ext cx="540000" cy="540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27" tIns="45719" rIns="91427" bIns="45719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218" fontAlgn="t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300" dirty="0">
                    <a:solidFill>
                      <a:prstClr val="black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2</a:t>
                </a:r>
                <a:endParaRPr lang="zh-CN" altLang="en-US" sz="2300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grpSp>
            <p:nvGrpSpPr>
              <p:cNvPr id="73" name="组合 72">
                <a:extLst>
                  <a:ext uri="{FF2B5EF4-FFF2-40B4-BE49-F238E27FC236}">
                    <a16:creationId xmlns:a16="http://schemas.microsoft.com/office/drawing/2014/main" id="{7411B60D-160F-4050-868E-E6ADCD8D5F96}"/>
                  </a:ext>
                </a:extLst>
              </p:cNvPr>
              <p:cNvGrpSpPr/>
              <p:nvPr/>
            </p:nvGrpSpPr>
            <p:grpSpPr>
              <a:xfrm>
                <a:off x="1103223" y="3682643"/>
                <a:ext cx="67500" cy="327336"/>
                <a:chOff x="2686859" y="2864900"/>
                <a:chExt cx="90000" cy="436448"/>
              </a:xfrm>
            </p:grpSpPr>
            <p:cxnSp>
              <p:nvCxnSpPr>
                <p:cNvPr id="86" name="直接连接符 85">
                  <a:extLst>
                    <a:ext uri="{FF2B5EF4-FFF2-40B4-BE49-F238E27FC236}">
                      <a16:creationId xmlns:a16="http://schemas.microsoft.com/office/drawing/2014/main" id="{23DB1F7D-1360-4418-8DE5-E6B554074113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2731859" y="2864900"/>
                  <a:ext cx="0" cy="384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87" name="椭圆 86">
                  <a:extLst>
                    <a:ext uri="{FF2B5EF4-FFF2-40B4-BE49-F238E27FC236}">
                      <a16:creationId xmlns:a16="http://schemas.microsoft.com/office/drawing/2014/main" id="{9F891979-7CD8-4687-83BC-3EFE3B771860}"/>
                    </a:ext>
                  </a:extLst>
                </p:cNvPr>
                <p:cNvSpPr/>
                <p:nvPr/>
              </p:nvSpPr>
              <p:spPr bwMode="auto">
                <a:xfrm>
                  <a:off x="2686859" y="3211348"/>
                  <a:ext cx="90000" cy="90000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 w="3175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80" tIns="34291" rIns="68580" bIns="3429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8" fontAlgn="t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100" dirty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</p:grpSp>
          <p:grpSp>
            <p:nvGrpSpPr>
              <p:cNvPr id="91" name="组合 90">
                <a:extLst>
                  <a:ext uri="{FF2B5EF4-FFF2-40B4-BE49-F238E27FC236}">
                    <a16:creationId xmlns:a16="http://schemas.microsoft.com/office/drawing/2014/main" id="{CA0C490B-669F-419D-A3F0-CC1A53521F08}"/>
                  </a:ext>
                </a:extLst>
              </p:cNvPr>
              <p:cNvGrpSpPr/>
              <p:nvPr/>
            </p:nvGrpSpPr>
            <p:grpSpPr>
              <a:xfrm>
                <a:off x="2238081" y="3682637"/>
                <a:ext cx="67500" cy="331847"/>
                <a:chOff x="2686859" y="2857598"/>
                <a:chExt cx="90000" cy="442463"/>
              </a:xfrm>
            </p:grpSpPr>
            <p:cxnSp>
              <p:nvCxnSpPr>
                <p:cNvPr id="92" name="直接连接符 91">
                  <a:extLst>
                    <a:ext uri="{FF2B5EF4-FFF2-40B4-BE49-F238E27FC236}">
                      <a16:creationId xmlns:a16="http://schemas.microsoft.com/office/drawing/2014/main" id="{87D28BE8-44EB-4A7C-AD3C-C6C79E23CD3F}"/>
                    </a:ext>
                  </a:extLst>
                </p:cNvPr>
                <p:cNvCxnSpPr/>
                <p:nvPr/>
              </p:nvCxnSpPr>
              <p:spPr bwMode="auto">
                <a:xfrm>
                  <a:off x="2731859" y="2857598"/>
                  <a:ext cx="0" cy="384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93" name="椭圆 92">
                  <a:extLst>
                    <a:ext uri="{FF2B5EF4-FFF2-40B4-BE49-F238E27FC236}">
                      <a16:creationId xmlns:a16="http://schemas.microsoft.com/office/drawing/2014/main" id="{E4B1DB26-C12F-4C79-B921-C15978FADA4C}"/>
                    </a:ext>
                  </a:extLst>
                </p:cNvPr>
                <p:cNvSpPr/>
                <p:nvPr/>
              </p:nvSpPr>
              <p:spPr bwMode="auto">
                <a:xfrm>
                  <a:off x="2686859" y="3210061"/>
                  <a:ext cx="90000" cy="90000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 w="3175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80" tIns="34291" rIns="68580" bIns="3429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8" fontAlgn="t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100" dirty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</p:grpSp>
          <p:sp>
            <p:nvSpPr>
              <p:cNvPr id="94" name="矩形 93">
                <a:extLst>
                  <a:ext uri="{FF2B5EF4-FFF2-40B4-BE49-F238E27FC236}">
                    <a16:creationId xmlns:a16="http://schemas.microsoft.com/office/drawing/2014/main" id="{32BA71B8-B788-4195-9CD4-DDF5E8097165}"/>
                  </a:ext>
                </a:extLst>
              </p:cNvPr>
              <p:cNvSpPr/>
              <p:nvPr/>
            </p:nvSpPr>
            <p:spPr bwMode="auto">
              <a:xfrm>
                <a:off x="4150405" y="3146623"/>
                <a:ext cx="540000" cy="540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27" tIns="45719" rIns="91427" bIns="45719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218" fontAlgn="t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300" dirty="0">
                    <a:solidFill>
                      <a:prstClr val="black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B</a:t>
                </a:r>
                <a:endParaRPr lang="zh-CN" altLang="en-US" sz="2300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95" name="矩形 94">
                <a:extLst>
                  <a:ext uri="{FF2B5EF4-FFF2-40B4-BE49-F238E27FC236}">
                    <a16:creationId xmlns:a16="http://schemas.microsoft.com/office/drawing/2014/main" id="{4CEFD979-5DFB-406A-975E-6D3841A86502}"/>
                  </a:ext>
                </a:extLst>
              </p:cNvPr>
              <p:cNvSpPr/>
              <p:nvPr/>
            </p:nvSpPr>
            <p:spPr bwMode="auto">
              <a:xfrm>
                <a:off x="2911873" y="3147808"/>
                <a:ext cx="540000" cy="540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27" tIns="45719" rIns="91427" bIns="45719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218" fontAlgn="t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300" dirty="0">
                    <a:solidFill>
                      <a:prstClr val="black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22</a:t>
                </a:r>
                <a:endParaRPr lang="zh-CN" altLang="en-US" sz="2300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grpSp>
            <p:nvGrpSpPr>
              <p:cNvPr id="96" name="组合 95">
                <a:extLst>
                  <a:ext uri="{FF2B5EF4-FFF2-40B4-BE49-F238E27FC236}">
                    <a16:creationId xmlns:a16="http://schemas.microsoft.com/office/drawing/2014/main" id="{1B68E32C-6CC1-4F5B-9733-0C2062F1EE4B}"/>
                  </a:ext>
                </a:extLst>
              </p:cNvPr>
              <p:cNvGrpSpPr/>
              <p:nvPr/>
            </p:nvGrpSpPr>
            <p:grpSpPr>
              <a:xfrm>
                <a:off x="4385061" y="3697371"/>
                <a:ext cx="67500" cy="330836"/>
                <a:chOff x="1957993" y="2877236"/>
                <a:chExt cx="90000" cy="441114"/>
              </a:xfrm>
            </p:grpSpPr>
            <p:cxnSp>
              <p:nvCxnSpPr>
                <p:cNvPr id="97" name="直接连接符 96">
                  <a:extLst>
                    <a:ext uri="{FF2B5EF4-FFF2-40B4-BE49-F238E27FC236}">
                      <a16:creationId xmlns:a16="http://schemas.microsoft.com/office/drawing/2014/main" id="{D49FA671-A09F-4783-903B-67294B43410A}"/>
                    </a:ext>
                  </a:extLst>
                </p:cNvPr>
                <p:cNvCxnSpPr/>
                <p:nvPr/>
              </p:nvCxnSpPr>
              <p:spPr bwMode="auto">
                <a:xfrm>
                  <a:off x="1999199" y="2877236"/>
                  <a:ext cx="0" cy="384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98" name="椭圆 97">
                  <a:extLst>
                    <a:ext uri="{FF2B5EF4-FFF2-40B4-BE49-F238E27FC236}">
                      <a16:creationId xmlns:a16="http://schemas.microsoft.com/office/drawing/2014/main" id="{C9FE88B5-FFC3-4EE5-8485-4C39EBF5B0D9}"/>
                    </a:ext>
                  </a:extLst>
                </p:cNvPr>
                <p:cNvSpPr/>
                <p:nvPr/>
              </p:nvSpPr>
              <p:spPr bwMode="auto">
                <a:xfrm>
                  <a:off x="1957993" y="3228350"/>
                  <a:ext cx="90000" cy="90000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 w="3175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80" tIns="34291" rIns="68580" bIns="3429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8" fontAlgn="t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100" dirty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</p:grpSp>
          <p:grpSp>
            <p:nvGrpSpPr>
              <p:cNvPr id="99" name="组合 98">
                <a:extLst>
                  <a:ext uri="{FF2B5EF4-FFF2-40B4-BE49-F238E27FC236}">
                    <a16:creationId xmlns:a16="http://schemas.microsoft.com/office/drawing/2014/main" id="{3FDDA2F6-4B03-4B9C-A673-FDEB7B6B7136}"/>
                  </a:ext>
                </a:extLst>
              </p:cNvPr>
              <p:cNvGrpSpPr/>
              <p:nvPr/>
            </p:nvGrpSpPr>
            <p:grpSpPr>
              <a:xfrm>
                <a:off x="3181426" y="3679959"/>
                <a:ext cx="67500" cy="316988"/>
                <a:chOff x="2155261" y="2840220"/>
                <a:chExt cx="90000" cy="422650"/>
              </a:xfrm>
            </p:grpSpPr>
            <p:cxnSp>
              <p:nvCxnSpPr>
                <p:cNvPr id="108" name="直接连接符 107">
                  <a:extLst>
                    <a:ext uri="{FF2B5EF4-FFF2-40B4-BE49-F238E27FC236}">
                      <a16:creationId xmlns:a16="http://schemas.microsoft.com/office/drawing/2014/main" id="{74223FA1-5A1C-45E6-81E2-011F8167E55B}"/>
                    </a:ext>
                  </a:extLst>
                </p:cNvPr>
                <p:cNvCxnSpPr/>
                <p:nvPr/>
              </p:nvCxnSpPr>
              <p:spPr bwMode="auto">
                <a:xfrm>
                  <a:off x="2200263" y="2840220"/>
                  <a:ext cx="0" cy="384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09" name="椭圆 108">
                  <a:extLst>
                    <a:ext uri="{FF2B5EF4-FFF2-40B4-BE49-F238E27FC236}">
                      <a16:creationId xmlns:a16="http://schemas.microsoft.com/office/drawing/2014/main" id="{91BD5273-4D6B-4967-9FDF-D64C2164F23D}"/>
                    </a:ext>
                  </a:extLst>
                </p:cNvPr>
                <p:cNvSpPr/>
                <p:nvPr/>
              </p:nvSpPr>
              <p:spPr bwMode="auto">
                <a:xfrm>
                  <a:off x="2155261" y="3172870"/>
                  <a:ext cx="90000" cy="90000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 w="3175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80" tIns="34291" rIns="68580" bIns="3429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8" fontAlgn="t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100" dirty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</p:grpSp>
          <p:sp>
            <p:nvSpPr>
              <p:cNvPr id="110" name="矩形 109">
                <a:extLst>
                  <a:ext uri="{FF2B5EF4-FFF2-40B4-BE49-F238E27FC236}">
                    <a16:creationId xmlns:a16="http://schemas.microsoft.com/office/drawing/2014/main" id="{F9696B21-830A-4BC4-8835-C42825A9BDDD}"/>
                  </a:ext>
                </a:extLst>
              </p:cNvPr>
              <p:cNvSpPr/>
              <p:nvPr/>
            </p:nvSpPr>
            <p:spPr>
              <a:xfrm>
                <a:off x="1744983" y="4024288"/>
                <a:ext cx="882838" cy="2308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218960">
                  <a:spcBef>
                    <a:spcPct val="0"/>
                  </a:spcBef>
                </a:pPr>
                <a:r>
                  <a:rPr lang="en-US" altLang="zh-CN" sz="1400" dirty="0">
                    <a:solidFill>
                      <a:srgbClr val="00000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  <a:sym typeface="文泉驿微米黑" charset="-122"/>
                  </a:rPr>
                  <a:t>LED Monitor</a:t>
                </a:r>
                <a:endParaRPr lang="zh-CN" altLang="en-US" sz="1400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文泉驿微米黑" charset="-122"/>
                </a:endParaRPr>
              </a:p>
            </p:txBody>
          </p:sp>
          <p:cxnSp>
            <p:nvCxnSpPr>
              <p:cNvPr id="111" name="直接连接符 110">
                <a:extLst>
                  <a:ext uri="{FF2B5EF4-FFF2-40B4-BE49-F238E27FC236}">
                    <a16:creationId xmlns:a16="http://schemas.microsoft.com/office/drawing/2014/main" id="{4A05CF0A-6E49-4752-AEAC-2167C73C9C1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541402" y="3435846"/>
                <a:ext cx="292287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2" name="直接连接符 111">
                <a:extLst>
                  <a:ext uri="{FF2B5EF4-FFF2-40B4-BE49-F238E27FC236}">
                    <a16:creationId xmlns:a16="http://schemas.microsoft.com/office/drawing/2014/main" id="{A9FE1A19-C165-4061-A2C5-54882CA246F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647493" y="3397622"/>
                <a:ext cx="292287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115" name="组合 114">
                <a:extLst>
                  <a:ext uri="{FF2B5EF4-FFF2-40B4-BE49-F238E27FC236}">
                    <a16:creationId xmlns:a16="http://schemas.microsoft.com/office/drawing/2014/main" id="{3C35523D-196E-46AB-BD77-72DC931AA30D}"/>
                  </a:ext>
                </a:extLst>
              </p:cNvPr>
              <p:cNvGrpSpPr/>
              <p:nvPr/>
            </p:nvGrpSpPr>
            <p:grpSpPr>
              <a:xfrm>
                <a:off x="5542476" y="3717821"/>
                <a:ext cx="67500" cy="331848"/>
                <a:chOff x="1915733" y="2881640"/>
                <a:chExt cx="90000" cy="442463"/>
              </a:xfrm>
            </p:grpSpPr>
            <p:cxnSp>
              <p:nvCxnSpPr>
                <p:cNvPr id="116" name="直接连接符 115">
                  <a:extLst>
                    <a:ext uri="{FF2B5EF4-FFF2-40B4-BE49-F238E27FC236}">
                      <a16:creationId xmlns:a16="http://schemas.microsoft.com/office/drawing/2014/main" id="{8833DFFD-6015-45CC-A53A-0A46A6B38929}"/>
                    </a:ext>
                  </a:extLst>
                </p:cNvPr>
                <p:cNvCxnSpPr/>
                <p:nvPr/>
              </p:nvCxnSpPr>
              <p:spPr bwMode="auto">
                <a:xfrm>
                  <a:off x="1960731" y="2881640"/>
                  <a:ext cx="0" cy="384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17" name="椭圆 116">
                  <a:extLst>
                    <a:ext uri="{FF2B5EF4-FFF2-40B4-BE49-F238E27FC236}">
                      <a16:creationId xmlns:a16="http://schemas.microsoft.com/office/drawing/2014/main" id="{609A973D-8904-47DF-A1EB-B8447EA03AD6}"/>
                    </a:ext>
                  </a:extLst>
                </p:cNvPr>
                <p:cNvSpPr/>
                <p:nvPr/>
              </p:nvSpPr>
              <p:spPr bwMode="auto">
                <a:xfrm>
                  <a:off x="1915733" y="3234103"/>
                  <a:ext cx="90000" cy="90000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 w="3175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80" tIns="34291" rIns="68580" bIns="3429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8" fontAlgn="t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100" dirty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</p:grpSp>
        </p:grpSp>
        <p:sp>
          <p:nvSpPr>
            <p:cNvPr id="138" name="TextBox 72">
              <a:extLst>
                <a:ext uri="{FF2B5EF4-FFF2-40B4-BE49-F238E27FC236}">
                  <a16:creationId xmlns:a16="http://schemas.microsoft.com/office/drawing/2014/main" id="{B4C81174-5887-4FF0-BE0C-4485A9AABE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5337" y="1743074"/>
              <a:ext cx="950638" cy="8829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71" tIns="34291" rIns="68571" bIns="34291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文泉驿微米黑" charset="-122"/>
                  <a:ea typeface="文泉驿微米黑" charset="-122"/>
                  <a:sym typeface="文泉驿微米黑" charset="-122"/>
                </a:defRPr>
              </a:lvl9pPr>
            </a:lstStyle>
            <a:p>
              <a:pPr defTabSz="1218960">
                <a:spcBef>
                  <a:spcPct val="0"/>
                </a:spcBef>
                <a:buNone/>
              </a:pPr>
              <a:r>
                <a:rPr lang="en-US" altLang="zh-CN" sz="1200" b="1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Resolution</a:t>
              </a:r>
              <a:r>
                <a:rPr lang="zh-CN" altLang="en-US" sz="1200" b="1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：</a:t>
              </a:r>
              <a:r>
                <a:rPr lang="en-US" altLang="zh-CN" sz="1200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1≤720P</a:t>
              </a:r>
            </a:p>
            <a:p>
              <a:pPr defTabSz="1218960">
                <a:spcBef>
                  <a:spcPct val="0"/>
                </a:spcBef>
                <a:buNone/>
              </a:pPr>
              <a:r>
                <a:rPr lang="en-US" altLang="zh-CN" sz="1200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2=FHD/WFHD/1600*900</a:t>
              </a:r>
            </a:p>
            <a:p>
              <a:pPr defTabSz="1218960">
                <a:spcBef>
                  <a:spcPct val="0"/>
                </a:spcBef>
                <a:buNone/>
              </a:pPr>
              <a:r>
                <a:rPr lang="en-US" altLang="zh-CN" sz="1200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3=QHD/WQHD</a:t>
              </a:r>
            </a:p>
            <a:p>
              <a:pPr defTabSz="1218960">
                <a:spcBef>
                  <a:spcPct val="0"/>
                </a:spcBef>
                <a:buNone/>
              </a:pPr>
              <a:r>
                <a:rPr lang="en-US" altLang="zh-CN" sz="1200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Calibri" pitchFamily="34" charset="0"/>
                </a:rPr>
                <a:t>4=UHD/WUHD</a:t>
              </a:r>
            </a:p>
          </p:txBody>
        </p:sp>
      </p:grpSp>
      <p:sp>
        <p:nvSpPr>
          <p:cNvPr id="59" name="矩形 58">
            <a:extLst>
              <a:ext uri="{FF2B5EF4-FFF2-40B4-BE49-F238E27FC236}">
                <a16:creationId xmlns:a16="http://schemas.microsoft.com/office/drawing/2014/main" id="{4A46EF94-BE69-4DD2-B8F6-5DC25A3F6666}"/>
              </a:ext>
            </a:extLst>
          </p:cNvPr>
          <p:cNvSpPr/>
          <p:nvPr/>
        </p:nvSpPr>
        <p:spPr bwMode="auto">
          <a:xfrm>
            <a:off x="8131870" y="1273445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>
            <a:prstTxWarp prst="textNoShape">
              <a:avLst/>
            </a:prstTxWarp>
          </a:bodyPr>
          <a:lstStyle/>
          <a:p>
            <a:pPr algn="ctr" defTabSz="914218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74" name="直接连接符 73">
            <a:extLst>
              <a:ext uri="{FF2B5EF4-FFF2-40B4-BE49-F238E27FC236}">
                <a16:creationId xmlns:a16="http://schemas.microsoft.com/office/drawing/2014/main" id="{8833DFFD-6015-45CC-A53A-0A46A6B38929}"/>
              </a:ext>
            </a:extLst>
          </p:cNvPr>
          <p:cNvCxnSpPr/>
          <p:nvPr/>
        </p:nvCxnSpPr>
        <p:spPr bwMode="auto">
          <a:xfrm>
            <a:off x="8520157" y="2019344"/>
            <a:ext cx="0" cy="38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8" name="椭圆 77">
            <a:extLst>
              <a:ext uri="{FF2B5EF4-FFF2-40B4-BE49-F238E27FC236}">
                <a16:creationId xmlns:a16="http://schemas.microsoft.com/office/drawing/2014/main" id="{609A973D-8904-47DF-A1EB-B8447EA03AD6}"/>
              </a:ext>
            </a:extLst>
          </p:cNvPr>
          <p:cNvSpPr/>
          <p:nvPr/>
        </p:nvSpPr>
        <p:spPr bwMode="auto">
          <a:xfrm>
            <a:off x="8495033" y="2401625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t" anchorCtr="0" compatLnSpc="1">
            <a:prstTxWarp prst="textNoShape">
              <a:avLst/>
            </a:prstTxWarp>
          </a:bodyPr>
          <a:lstStyle/>
          <a:p>
            <a:pPr defTabSz="914218" fontAlgn="t">
              <a:spcBef>
                <a:spcPct val="0"/>
              </a:spcBef>
              <a:spcAft>
                <a:spcPct val="0"/>
              </a:spcAft>
            </a:pPr>
            <a:endParaRPr lang="zh-CN" altLang="en-US" sz="11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3" name="TextBox 72">
            <a:extLst>
              <a:ext uri="{FF2B5EF4-FFF2-40B4-BE49-F238E27FC236}">
                <a16:creationId xmlns:a16="http://schemas.microsoft.com/office/drawing/2014/main" id="{B4C81174-5887-4FF0-BE0C-4485A9AABE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5825" y="2458016"/>
            <a:ext cx="1267517" cy="1177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91" rIns="68571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defTabSz="1218960">
              <a:spcBef>
                <a:spcPct val="0"/>
              </a:spcBef>
              <a:buNone/>
            </a:pPr>
            <a:r>
              <a:rPr lang="en-US" altLang="zh-CN" sz="12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Reference</a:t>
            </a:r>
            <a:r>
              <a:rPr lang="zh-CN" altLang="en-US" sz="12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：</a:t>
            </a: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0:≤75HZ</a:t>
            </a:r>
          </a:p>
          <a:p>
            <a:pPr defTabSz="1218960"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</a:t>
            </a:r>
            <a:r>
              <a:rPr lang="zh-CN" altLang="en-US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：</a:t>
            </a: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75-100HZ</a:t>
            </a:r>
          </a:p>
          <a:p>
            <a:pPr defTabSz="1218960"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zh-CN" altLang="en-US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：</a:t>
            </a: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101-140HZ</a:t>
            </a:r>
          </a:p>
          <a:p>
            <a:pPr defTabSz="1218960"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3:141-200HZ</a:t>
            </a:r>
          </a:p>
          <a:p>
            <a:pPr defTabSz="1218960"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</a:t>
            </a:r>
            <a:r>
              <a:rPr lang="zh-CN" altLang="en-US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：＞</a:t>
            </a: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200HZ</a:t>
            </a:r>
            <a:endParaRPr lang="en-US" altLang="zh-CN" sz="12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8" name="矩形 87">
            <a:extLst>
              <a:ext uri="{FF2B5EF4-FFF2-40B4-BE49-F238E27FC236}">
                <a16:creationId xmlns:a16="http://schemas.microsoft.com/office/drawing/2014/main" id="{4A46EF94-BE69-4DD2-B8F6-5DC25A3F6666}"/>
              </a:ext>
            </a:extLst>
          </p:cNvPr>
          <p:cNvSpPr/>
          <p:nvPr/>
        </p:nvSpPr>
        <p:spPr bwMode="auto">
          <a:xfrm>
            <a:off x="9213066" y="1267188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>
            <a:prstTxWarp prst="textNoShape">
              <a:avLst/>
            </a:prstTxWarp>
          </a:bodyPr>
          <a:lstStyle/>
          <a:p>
            <a:pPr algn="ctr" defTabSz="914218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89" name="直接连接符 88">
            <a:extLst>
              <a:ext uri="{FF2B5EF4-FFF2-40B4-BE49-F238E27FC236}">
                <a16:creationId xmlns:a16="http://schemas.microsoft.com/office/drawing/2014/main" id="{8833DFFD-6015-45CC-A53A-0A46A6B38929}"/>
              </a:ext>
            </a:extLst>
          </p:cNvPr>
          <p:cNvCxnSpPr/>
          <p:nvPr/>
        </p:nvCxnSpPr>
        <p:spPr bwMode="auto">
          <a:xfrm>
            <a:off x="9601353" y="2013087"/>
            <a:ext cx="0" cy="38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0" name="椭圆 89">
            <a:extLst>
              <a:ext uri="{FF2B5EF4-FFF2-40B4-BE49-F238E27FC236}">
                <a16:creationId xmlns:a16="http://schemas.microsoft.com/office/drawing/2014/main" id="{609A973D-8904-47DF-A1EB-B8447EA03AD6}"/>
              </a:ext>
            </a:extLst>
          </p:cNvPr>
          <p:cNvSpPr/>
          <p:nvPr/>
        </p:nvSpPr>
        <p:spPr bwMode="auto">
          <a:xfrm>
            <a:off x="9576229" y="2395368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t" anchorCtr="0" compatLnSpc="1">
            <a:prstTxWarp prst="textNoShape">
              <a:avLst/>
            </a:prstTxWarp>
          </a:bodyPr>
          <a:lstStyle/>
          <a:p>
            <a:pPr defTabSz="914218" fontAlgn="t">
              <a:spcBef>
                <a:spcPct val="0"/>
              </a:spcBef>
              <a:spcAft>
                <a:spcPct val="0"/>
              </a:spcAft>
            </a:pPr>
            <a:endParaRPr lang="zh-CN" altLang="en-US" sz="11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0" name="TextBox 72">
            <a:extLst>
              <a:ext uri="{FF2B5EF4-FFF2-40B4-BE49-F238E27FC236}">
                <a16:creationId xmlns:a16="http://schemas.microsoft.com/office/drawing/2014/main" id="{B4C81174-5887-4FF0-BE0C-4485A9AABE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58740" y="2467830"/>
            <a:ext cx="1267517" cy="807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91" rIns="68571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defTabSz="1218960">
              <a:spcBef>
                <a:spcPct val="0"/>
              </a:spcBef>
              <a:buNone/>
            </a:pPr>
            <a:r>
              <a:rPr lang="en-US" altLang="zh-CN" sz="12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Panel type</a:t>
            </a:r>
            <a:r>
              <a:rPr lang="zh-CN" altLang="en-US" sz="12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：</a:t>
            </a:r>
            <a:endParaRPr lang="en-US" altLang="zh-CN" sz="1200" b="1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defTabSz="1218960"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0:  VA</a:t>
            </a:r>
          </a:p>
          <a:p>
            <a:pPr defTabSz="1218960"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</a:t>
            </a:r>
            <a:r>
              <a:rPr lang="zh-CN" altLang="en-US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：</a:t>
            </a: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IPS</a:t>
            </a:r>
          </a:p>
          <a:p>
            <a:pPr defTabSz="1218960"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zh-CN" altLang="en-US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：</a:t>
            </a:r>
            <a:r>
              <a:rPr lang="en-US" altLang="zh-CN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TN</a:t>
            </a:r>
            <a:endParaRPr lang="en-US" altLang="zh-CN" sz="12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</p:txBody>
      </p:sp>
      <p:sp>
        <p:nvSpPr>
          <p:cNvPr id="101" name="矩形 100">
            <a:extLst>
              <a:ext uri="{FF2B5EF4-FFF2-40B4-BE49-F238E27FC236}">
                <a16:creationId xmlns:a16="http://schemas.microsoft.com/office/drawing/2014/main" id="{4A46EF94-BE69-4DD2-B8F6-5DC25A3F6666}"/>
              </a:ext>
            </a:extLst>
          </p:cNvPr>
          <p:cNvSpPr/>
          <p:nvPr/>
        </p:nvSpPr>
        <p:spPr bwMode="auto">
          <a:xfrm>
            <a:off x="10261654" y="1258086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>
            <a:prstTxWarp prst="textNoShape">
              <a:avLst/>
            </a:prstTxWarp>
          </a:bodyPr>
          <a:lstStyle/>
          <a:p>
            <a:pPr algn="ctr" defTabSz="914218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02" name="直接连接符 101">
            <a:extLst>
              <a:ext uri="{FF2B5EF4-FFF2-40B4-BE49-F238E27FC236}">
                <a16:creationId xmlns:a16="http://schemas.microsoft.com/office/drawing/2014/main" id="{8833DFFD-6015-45CC-A53A-0A46A6B38929}"/>
              </a:ext>
            </a:extLst>
          </p:cNvPr>
          <p:cNvCxnSpPr/>
          <p:nvPr/>
        </p:nvCxnSpPr>
        <p:spPr bwMode="auto">
          <a:xfrm>
            <a:off x="10649941" y="2003985"/>
            <a:ext cx="0" cy="38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3" name="椭圆 102">
            <a:extLst>
              <a:ext uri="{FF2B5EF4-FFF2-40B4-BE49-F238E27FC236}">
                <a16:creationId xmlns:a16="http://schemas.microsoft.com/office/drawing/2014/main" id="{609A973D-8904-47DF-A1EB-B8447EA03AD6}"/>
              </a:ext>
            </a:extLst>
          </p:cNvPr>
          <p:cNvSpPr/>
          <p:nvPr/>
        </p:nvSpPr>
        <p:spPr bwMode="auto">
          <a:xfrm>
            <a:off x="10624817" y="2386266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t" anchorCtr="0" compatLnSpc="1">
            <a:prstTxWarp prst="textNoShape">
              <a:avLst/>
            </a:prstTxWarp>
          </a:bodyPr>
          <a:lstStyle/>
          <a:p>
            <a:pPr defTabSz="914218" fontAlgn="t">
              <a:spcBef>
                <a:spcPct val="0"/>
              </a:spcBef>
              <a:spcAft>
                <a:spcPct val="0"/>
              </a:spcAft>
            </a:pPr>
            <a:endParaRPr lang="zh-CN" altLang="en-US" sz="11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4" name="TextBox 72">
            <a:extLst>
              <a:ext uri="{FF2B5EF4-FFF2-40B4-BE49-F238E27FC236}">
                <a16:creationId xmlns:a16="http://schemas.microsoft.com/office/drawing/2014/main" id="{B4C81174-5887-4FF0-BE0C-4485A9AABE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61654" y="2556361"/>
            <a:ext cx="1267517" cy="746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91" rIns="68571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defTabSz="1218960">
              <a:spcBef>
                <a:spcPct val="0"/>
              </a:spcBef>
              <a:buNone/>
            </a:pPr>
            <a:r>
              <a:rPr lang="en-US" altLang="zh-CN" sz="11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A:base high adjust</a:t>
            </a:r>
          </a:p>
          <a:p>
            <a:pPr defTabSz="1218960">
              <a:spcBef>
                <a:spcPct val="0"/>
              </a:spcBef>
              <a:buNone/>
            </a:pPr>
            <a:r>
              <a:rPr lang="en-US" altLang="zh-CN" sz="11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S:speaker</a:t>
            </a:r>
          </a:p>
          <a:p>
            <a:pPr defTabSz="1218960">
              <a:spcBef>
                <a:spcPct val="0"/>
              </a:spcBef>
              <a:buNone/>
            </a:pPr>
            <a:r>
              <a:rPr lang="en-US" altLang="zh-CN" sz="11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C:Curved</a:t>
            </a:r>
          </a:p>
          <a:p>
            <a:pPr defTabSz="1218960">
              <a:spcBef>
                <a:spcPct val="0"/>
              </a:spcBef>
              <a:buNone/>
            </a:pPr>
            <a:r>
              <a:rPr lang="en-US" altLang="zh-CN" sz="11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D:Self-developed</a:t>
            </a:r>
            <a:endParaRPr lang="en-US" altLang="zh-CN" sz="11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371" y="3937813"/>
            <a:ext cx="11207258" cy="282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14823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" t="2359" r="1" b="1"/>
          <a:stretch/>
        </p:blipFill>
        <p:spPr>
          <a:xfrm>
            <a:off x="287441" y="4079872"/>
            <a:ext cx="11735183" cy="2162755"/>
          </a:xfrm>
          <a:prstGeom prst="rect">
            <a:avLst/>
          </a:prstGeom>
        </p:spPr>
      </p:pic>
      <p:sp>
        <p:nvSpPr>
          <p:cNvPr id="77" name="TextBox 69">
            <a:extLst>
              <a:ext uri="{FF2B5EF4-FFF2-40B4-BE49-F238E27FC236}">
                <a16:creationId xmlns:a16="http://schemas.microsoft.com/office/drawing/2014/main" id="{962F3A3B-18F2-4D5A-804E-819D7D6F9A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622" y="2707843"/>
            <a:ext cx="1408689" cy="39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91" rIns="68571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defTabSz="1218930">
              <a:spcBef>
                <a:spcPct val="0"/>
              </a:spcBef>
              <a:buNone/>
            </a:pPr>
            <a:r>
              <a:rPr lang="en-US" altLang="zh-CN" sz="1067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Brand</a:t>
            </a:r>
            <a:r>
              <a:rPr lang="en-US" altLang="zh-CN" sz="1067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: </a:t>
            </a:r>
          </a:p>
          <a:p>
            <a:pPr defTabSz="1218930">
              <a:spcBef>
                <a:spcPct val="0"/>
              </a:spcBef>
              <a:buNone/>
            </a:pPr>
            <a:r>
              <a:rPr lang="en-US" altLang="zh-CN" sz="1067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Overseas  Dahua</a:t>
            </a:r>
            <a:endParaRPr lang="zh-CN" altLang="en-US" sz="1067" dirty="0">
              <a:solidFill>
                <a:prstClr val="black"/>
              </a:solidFill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78" name="TextBox 70">
            <a:extLst>
              <a:ext uri="{FF2B5EF4-FFF2-40B4-BE49-F238E27FC236}">
                <a16:creationId xmlns:a16="http://schemas.microsoft.com/office/drawing/2014/main" id="{499A513A-673B-471A-BA39-AB93BA0015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4613" y="2701518"/>
            <a:ext cx="1300104" cy="1218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91" rIns="68571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defTabSz="1218930">
              <a:spcBef>
                <a:spcPct val="0"/>
              </a:spcBef>
              <a:buNone/>
            </a:pPr>
            <a:r>
              <a:rPr lang="en-US" altLang="zh-CN" sz="1067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Series:</a:t>
            </a:r>
            <a:endParaRPr lang="en-US" altLang="zh-CN" sz="1067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  <a:p>
            <a:pPr defTabSz="1218930">
              <a:spcBef>
                <a:spcPct val="0"/>
              </a:spcBef>
              <a:buNone/>
            </a:pPr>
            <a:r>
              <a:rPr lang="en-US" altLang="zh-CN" sz="1067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LN=ATV</a:t>
            </a:r>
          </a:p>
          <a:p>
            <a:pPr defTabSz="1218930">
              <a:spcBef>
                <a:spcPct val="0"/>
              </a:spcBef>
              <a:buNone/>
            </a:pPr>
            <a:r>
              <a:rPr lang="en-US" altLang="zh-CN" sz="1067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LD=DTV</a:t>
            </a:r>
          </a:p>
          <a:p>
            <a:pPr defTabSz="1218930">
              <a:spcBef>
                <a:spcPct val="0"/>
              </a:spcBef>
              <a:buNone/>
            </a:pPr>
            <a:r>
              <a:rPr lang="en-US" altLang="zh-CN" sz="1067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SA=AOSP</a:t>
            </a:r>
          </a:p>
          <a:p>
            <a:pPr defTabSz="1218930">
              <a:spcBef>
                <a:spcPct val="0"/>
              </a:spcBef>
              <a:buNone/>
            </a:pPr>
            <a:r>
              <a:rPr lang="en-US" altLang="zh-CN" sz="1067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SN=Netflix</a:t>
            </a:r>
            <a:endParaRPr lang="zh-CN" altLang="en-US" sz="1067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  <a:p>
            <a:pPr defTabSz="1218930">
              <a:spcBef>
                <a:spcPct val="0"/>
              </a:spcBef>
              <a:buNone/>
            </a:pPr>
            <a:r>
              <a:rPr lang="en-US" altLang="zh-CN" sz="1067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SD=Android</a:t>
            </a:r>
            <a:endParaRPr lang="zh-CN" altLang="en-US" sz="1067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  <a:p>
            <a:pPr defTabSz="1218930">
              <a:spcBef>
                <a:spcPct val="0"/>
              </a:spcBef>
              <a:buNone/>
            </a:pPr>
            <a:r>
              <a:rPr lang="en-US" altLang="zh-CN" sz="1067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SG=Google</a:t>
            </a:r>
          </a:p>
        </p:txBody>
      </p:sp>
      <p:sp>
        <p:nvSpPr>
          <p:cNvPr id="79" name="TextBox 69">
            <a:extLst>
              <a:ext uri="{FF2B5EF4-FFF2-40B4-BE49-F238E27FC236}">
                <a16:creationId xmlns:a16="http://schemas.microsoft.com/office/drawing/2014/main" id="{BE8E1C4C-3010-4206-B316-E3A9BE3E3F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8767" y="2707850"/>
            <a:ext cx="831467" cy="1218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91" rIns="68571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defTabSz="1218930">
              <a:spcBef>
                <a:spcPct val="0"/>
              </a:spcBef>
              <a:buNone/>
            </a:pPr>
            <a:r>
              <a:rPr lang="en-US" altLang="zh-CN" sz="1067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Size:</a:t>
            </a:r>
          </a:p>
          <a:p>
            <a:pPr defTabSz="1218930">
              <a:spcBef>
                <a:spcPct val="0"/>
              </a:spcBef>
              <a:buNone/>
            </a:pPr>
            <a:r>
              <a:rPr lang="en-US" altLang="zh-CN" sz="1067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22: 21.5"</a:t>
            </a:r>
          </a:p>
          <a:p>
            <a:pPr defTabSz="1218930">
              <a:spcBef>
                <a:spcPct val="0"/>
              </a:spcBef>
              <a:buNone/>
            </a:pPr>
            <a:r>
              <a:rPr lang="en-US" altLang="zh-CN" sz="1067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24: 23.8“</a:t>
            </a:r>
          </a:p>
          <a:p>
            <a:pPr defTabSz="1218930">
              <a:spcBef>
                <a:spcPct val="0"/>
              </a:spcBef>
              <a:buNone/>
            </a:pPr>
            <a:r>
              <a:rPr lang="en-US" altLang="zh-CN" sz="1067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32: 32”</a:t>
            </a:r>
          </a:p>
          <a:p>
            <a:pPr defTabSz="1218930">
              <a:spcBef>
                <a:spcPct val="0"/>
              </a:spcBef>
              <a:buNone/>
            </a:pPr>
            <a:r>
              <a:rPr lang="en-US" altLang="zh-CN" sz="1067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43: 43”</a:t>
            </a:r>
          </a:p>
          <a:p>
            <a:pPr defTabSz="1218930">
              <a:spcBef>
                <a:spcPct val="0"/>
              </a:spcBef>
              <a:buNone/>
            </a:pPr>
            <a:r>
              <a:rPr lang="en-US" altLang="zh-CN" sz="1067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50: 50”</a:t>
            </a:r>
          </a:p>
          <a:p>
            <a:pPr defTabSz="1218930">
              <a:spcBef>
                <a:spcPct val="0"/>
              </a:spcBef>
              <a:buNone/>
            </a:pPr>
            <a:r>
              <a:rPr lang="en-US" altLang="zh-CN" sz="1067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55: 55”</a:t>
            </a:r>
          </a:p>
        </p:txBody>
      </p:sp>
      <p:sp>
        <p:nvSpPr>
          <p:cNvPr id="80" name="矩形 79">
            <a:extLst>
              <a:ext uri="{FF2B5EF4-FFF2-40B4-BE49-F238E27FC236}">
                <a16:creationId xmlns:a16="http://schemas.microsoft.com/office/drawing/2014/main" id="{6A2AA818-A858-48B7-A178-AB26B35FA8EF}"/>
              </a:ext>
            </a:extLst>
          </p:cNvPr>
          <p:cNvSpPr/>
          <p:nvPr/>
        </p:nvSpPr>
        <p:spPr bwMode="auto">
          <a:xfrm>
            <a:off x="2233965" y="1591327"/>
            <a:ext cx="638331" cy="68218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>
            <a:prstTxWarp prst="textNoShape">
              <a:avLst/>
            </a:prstTxWarp>
          </a:bodyPr>
          <a:lstStyle/>
          <a:p>
            <a:pPr algn="ctr" defTabSz="914196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067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LTV</a:t>
            </a:r>
            <a:endParaRPr lang="zh-CN" altLang="en-US" sz="1067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1" name="矩形 80">
            <a:extLst>
              <a:ext uri="{FF2B5EF4-FFF2-40B4-BE49-F238E27FC236}">
                <a16:creationId xmlns:a16="http://schemas.microsoft.com/office/drawing/2014/main" id="{92676788-A486-4BDA-B3C6-7D9DC9ECD9F2}"/>
              </a:ext>
            </a:extLst>
          </p:cNvPr>
          <p:cNvSpPr/>
          <p:nvPr/>
        </p:nvSpPr>
        <p:spPr bwMode="auto">
          <a:xfrm>
            <a:off x="918250" y="1591327"/>
            <a:ext cx="682181" cy="68218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>
            <a:prstTxWarp prst="textNoShape">
              <a:avLst/>
            </a:prstTxWarp>
          </a:bodyPr>
          <a:lstStyle/>
          <a:p>
            <a:pPr algn="ctr" defTabSz="914196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067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DHI</a:t>
            </a:r>
            <a:endParaRPr lang="zh-CN" altLang="en-US" sz="1067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2" name="矩形 81">
            <a:extLst>
              <a:ext uri="{FF2B5EF4-FFF2-40B4-BE49-F238E27FC236}">
                <a16:creationId xmlns:a16="http://schemas.microsoft.com/office/drawing/2014/main" id="{4A46EF94-BE69-4DD2-B8F6-5DC25A3F6666}"/>
              </a:ext>
            </a:extLst>
          </p:cNvPr>
          <p:cNvSpPr/>
          <p:nvPr/>
        </p:nvSpPr>
        <p:spPr bwMode="auto">
          <a:xfrm>
            <a:off x="6551078" y="1591327"/>
            <a:ext cx="682181" cy="68218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>
            <a:prstTxWarp prst="textNoShape">
              <a:avLst/>
            </a:prstTxWarp>
          </a:bodyPr>
          <a:lstStyle/>
          <a:p>
            <a:pPr algn="ctr" defTabSz="914196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067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</a:t>
            </a:r>
            <a:endParaRPr lang="zh-CN" altLang="en-US" sz="1067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83" name="组合 82">
            <a:extLst>
              <a:ext uri="{FF2B5EF4-FFF2-40B4-BE49-F238E27FC236}">
                <a16:creationId xmlns:a16="http://schemas.microsoft.com/office/drawing/2014/main" id="{7411B60D-160F-4050-868E-E6ADCD8D5F96}"/>
              </a:ext>
            </a:extLst>
          </p:cNvPr>
          <p:cNvGrpSpPr/>
          <p:nvPr/>
        </p:nvGrpSpPr>
        <p:grpSpPr>
          <a:xfrm>
            <a:off x="1249314" y="2266975"/>
            <a:ext cx="85273" cy="413523"/>
            <a:chOff x="2686859" y="2864900"/>
            <a:chExt cx="90000" cy="436448"/>
          </a:xfrm>
        </p:grpSpPr>
        <p:cxnSp>
          <p:nvCxnSpPr>
            <p:cNvPr id="101" name="直接连接符 100">
              <a:extLst>
                <a:ext uri="{FF2B5EF4-FFF2-40B4-BE49-F238E27FC236}">
                  <a16:creationId xmlns:a16="http://schemas.microsoft.com/office/drawing/2014/main" id="{23DB1F7D-1360-4418-8DE5-E6B55407411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731859" y="2864900"/>
              <a:ext cx="0" cy="384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2" name="椭圆 101">
              <a:extLst>
                <a:ext uri="{FF2B5EF4-FFF2-40B4-BE49-F238E27FC236}">
                  <a16:creationId xmlns:a16="http://schemas.microsoft.com/office/drawing/2014/main" id="{9F891979-7CD8-4687-83BC-3EFE3B771860}"/>
                </a:ext>
              </a:extLst>
            </p:cNvPr>
            <p:cNvSpPr/>
            <p:nvPr/>
          </p:nvSpPr>
          <p:spPr bwMode="auto">
            <a:xfrm>
              <a:off x="2686859" y="321134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defTabSz="914196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67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84" name="组合 83">
            <a:extLst>
              <a:ext uri="{FF2B5EF4-FFF2-40B4-BE49-F238E27FC236}">
                <a16:creationId xmlns:a16="http://schemas.microsoft.com/office/drawing/2014/main" id="{CA0C490B-669F-419D-A3F0-CC1A53521F08}"/>
              </a:ext>
            </a:extLst>
          </p:cNvPr>
          <p:cNvGrpSpPr/>
          <p:nvPr/>
        </p:nvGrpSpPr>
        <p:grpSpPr>
          <a:xfrm>
            <a:off x="2509152" y="2266969"/>
            <a:ext cx="85273" cy="419223"/>
            <a:chOff x="2686859" y="2857598"/>
            <a:chExt cx="90000" cy="442463"/>
          </a:xfrm>
        </p:grpSpPr>
        <p:cxnSp>
          <p:nvCxnSpPr>
            <p:cNvPr id="99" name="直接连接符 98">
              <a:extLst>
                <a:ext uri="{FF2B5EF4-FFF2-40B4-BE49-F238E27FC236}">
                  <a16:creationId xmlns:a16="http://schemas.microsoft.com/office/drawing/2014/main" id="{87D28BE8-44EB-4A7C-AD3C-C6C79E23CD3F}"/>
                </a:ext>
              </a:extLst>
            </p:cNvPr>
            <p:cNvCxnSpPr/>
            <p:nvPr/>
          </p:nvCxnSpPr>
          <p:spPr bwMode="auto">
            <a:xfrm>
              <a:off x="2731859" y="2857598"/>
              <a:ext cx="0" cy="384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0" name="椭圆 99">
              <a:extLst>
                <a:ext uri="{FF2B5EF4-FFF2-40B4-BE49-F238E27FC236}">
                  <a16:creationId xmlns:a16="http://schemas.microsoft.com/office/drawing/2014/main" id="{E4B1DB26-C12F-4C79-B921-C15978FADA4C}"/>
                </a:ext>
              </a:extLst>
            </p:cNvPr>
            <p:cNvSpPr/>
            <p:nvPr/>
          </p:nvSpPr>
          <p:spPr bwMode="auto">
            <a:xfrm>
              <a:off x="2686859" y="3210061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defTabSz="914196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67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85" name="矩形 84">
            <a:extLst>
              <a:ext uri="{FF2B5EF4-FFF2-40B4-BE49-F238E27FC236}">
                <a16:creationId xmlns:a16="http://schemas.microsoft.com/office/drawing/2014/main" id="{32BA71B8-B788-4195-9CD4-DDF5E8097165}"/>
              </a:ext>
            </a:extLst>
          </p:cNvPr>
          <p:cNvSpPr/>
          <p:nvPr/>
        </p:nvSpPr>
        <p:spPr bwMode="auto">
          <a:xfrm>
            <a:off x="5510435" y="1572494"/>
            <a:ext cx="682181" cy="68218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>
            <a:prstTxWarp prst="textNoShape">
              <a:avLst/>
            </a:prstTxWarp>
          </a:bodyPr>
          <a:lstStyle/>
          <a:p>
            <a:pPr algn="ctr" defTabSz="914196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067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SA</a:t>
            </a:r>
            <a:endParaRPr lang="zh-CN" altLang="en-US" sz="1067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6" name="矩形 85">
            <a:extLst>
              <a:ext uri="{FF2B5EF4-FFF2-40B4-BE49-F238E27FC236}">
                <a16:creationId xmlns:a16="http://schemas.microsoft.com/office/drawing/2014/main" id="{4CEFD979-5DFB-406A-975E-6D3841A86502}"/>
              </a:ext>
            </a:extLst>
          </p:cNvPr>
          <p:cNvSpPr/>
          <p:nvPr/>
        </p:nvSpPr>
        <p:spPr bwMode="auto">
          <a:xfrm>
            <a:off x="3018038" y="1591327"/>
            <a:ext cx="682181" cy="68218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>
            <a:prstTxWarp prst="textNoShape">
              <a:avLst/>
            </a:prstTxWarp>
          </a:bodyPr>
          <a:lstStyle/>
          <a:p>
            <a:pPr algn="ctr" defTabSz="914196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067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32</a:t>
            </a:r>
            <a:endParaRPr lang="zh-CN" altLang="en-US" sz="1067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87" name="组合 86">
            <a:extLst>
              <a:ext uri="{FF2B5EF4-FFF2-40B4-BE49-F238E27FC236}">
                <a16:creationId xmlns:a16="http://schemas.microsoft.com/office/drawing/2014/main" id="{1B68E32C-6CC1-4F5B-9733-0C2062F1EE4B}"/>
              </a:ext>
            </a:extLst>
          </p:cNvPr>
          <p:cNvGrpSpPr/>
          <p:nvPr/>
        </p:nvGrpSpPr>
        <p:grpSpPr>
          <a:xfrm>
            <a:off x="5806877" y="2266969"/>
            <a:ext cx="85273" cy="419223"/>
            <a:chOff x="2686859" y="2857598"/>
            <a:chExt cx="90000" cy="442463"/>
          </a:xfrm>
        </p:grpSpPr>
        <p:cxnSp>
          <p:nvCxnSpPr>
            <p:cNvPr id="97" name="直接连接符 96">
              <a:extLst>
                <a:ext uri="{FF2B5EF4-FFF2-40B4-BE49-F238E27FC236}">
                  <a16:creationId xmlns:a16="http://schemas.microsoft.com/office/drawing/2014/main" id="{D49FA671-A09F-4783-903B-67294B43410A}"/>
                </a:ext>
              </a:extLst>
            </p:cNvPr>
            <p:cNvCxnSpPr/>
            <p:nvPr/>
          </p:nvCxnSpPr>
          <p:spPr bwMode="auto">
            <a:xfrm>
              <a:off x="2731859" y="2857598"/>
              <a:ext cx="0" cy="384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8" name="椭圆 97">
              <a:extLst>
                <a:ext uri="{FF2B5EF4-FFF2-40B4-BE49-F238E27FC236}">
                  <a16:creationId xmlns:a16="http://schemas.microsoft.com/office/drawing/2014/main" id="{C9FE88B5-FFC3-4EE5-8485-4C39EBF5B0D9}"/>
                </a:ext>
              </a:extLst>
            </p:cNvPr>
            <p:cNvSpPr/>
            <p:nvPr/>
          </p:nvSpPr>
          <p:spPr bwMode="auto">
            <a:xfrm>
              <a:off x="2686859" y="3210061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defTabSz="914196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67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88" name="组合 87">
            <a:extLst>
              <a:ext uri="{FF2B5EF4-FFF2-40B4-BE49-F238E27FC236}">
                <a16:creationId xmlns:a16="http://schemas.microsoft.com/office/drawing/2014/main" id="{3FDDA2F6-4B03-4B9C-A673-FDEB7B6B7136}"/>
              </a:ext>
            </a:extLst>
          </p:cNvPr>
          <p:cNvGrpSpPr/>
          <p:nvPr/>
        </p:nvGrpSpPr>
        <p:grpSpPr>
          <a:xfrm>
            <a:off x="3351878" y="2280049"/>
            <a:ext cx="85273" cy="400451"/>
            <a:chOff x="2686859" y="2857598"/>
            <a:chExt cx="90000" cy="422650"/>
          </a:xfrm>
        </p:grpSpPr>
        <p:cxnSp>
          <p:nvCxnSpPr>
            <p:cNvPr id="95" name="直接连接符 94">
              <a:extLst>
                <a:ext uri="{FF2B5EF4-FFF2-40B4-BE49-F238E27FC236}">
                  <a16:creationId xmlns:a16="http://schemas.microsoft.com/office/drawing/2014/main" id="{74223FA1-5A1C-45E6-81E2-011F8167E55B}"/>
                </a:ext>
              </a:extLst>
            </p:cNvPr>
            <p:cNvCxnSpPr/>
            <p:nvPr/>
          </p:nvCxnSpPr>
          <p:spPr bwMode="auto">
            <a:xfrm>
              <a:off x="2731859" y="2857598"/>
              <a:ext cx="0" cy="384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6" name="椭圆 95">
              <a:extLst>
                <a:ext uri="{FF2B5EF4-FFF2-40B4-BE49-F238E27FC236}">
                  <a16:creationId xmlns:a16="http://schemas.microsoft.com/office/drawing/2014/main" id="{91BD5273-4D6B-4967-9FDF-D64C2164F23D}"/>
                </a:ext>
              </a:extLst>
            </p:cNvPr>
            <p:cNvSpPr/>
            <p:nvPr/>
          </p:nvSpPr>
          <p:spPr bwMode="auto">
            <a:xfrm>
              <a:off x="2686859" y="319024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defTabSz="914196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67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89" name="矩形 88">
            <a:extLst>
              <a:ext uri="{FF2B5EF4-FFF2-40B4-BE49-F238E27FC236}">
                <a16:creationId xmlns:a16="http://schemas.microsoft.com/office/drawing/2014/main" id="{F9696B21-830A-4BC4-8835-C42825A9BDDD}"/>
              </a:ext>
            </a:extLst>
          </p:cNvPr>
          <p:cNvSpPr/>
          <p:nvPr/>
        </p:nvSpPr>
        <p:spPr>
          <a:xfrm>
            <a:off x="2348540" y="2734315"/>
            <a:ext cx="341760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8930">
              <a:spcBef>
                <a:spcPct val="0"/>
              </a:spcBef>
            </a:pPr>
            <a:r>
              <a:rPr lang="en-US" altLang="zh-CN" sz="1067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TV</a:t>
            </a:r>
            <a:endParaRPr lang="zh-CN" altLang="en-US" sz="1067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文泉驿微米黑" charset="-122"/>
            </a:endParaRPr>
          </a:p>
        </p:txBody>
      </p:sp>
      <p:cxnSp>
        <p:nvCxnSpPr>
          <p:cNvPr id="90" name="直接连接符 89">
            <a:extLst>
              <a:ext uri="{FF2B5EF4-FFF2-40B4-BE49-F238E27FC236}">
                <a16:creationId xmlns:a16="http://schemas.microsoft.com/office/drawing/2014/main" id="{4A05CF0A-6E49-4752-AEAC-2167C73C9C19}"/>
              </a:ext>
            </a:extLst>
          </p:cNvPr>
          <p:cNvCxnSpPr>
            <a:cxnSpLocks/>
          </p:cNvCxnSpPr>
          <p:nvPr/>
        </p:nvCxnSpPr>
        <p:spPr bwMode="auto">
          <a:xfrm>
            <a:off x="1722507" y="1955197"/>
            <a:ext cx="36924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1" name="直接连接符 90">
            <a:extLst>
              <a:ext uri="{FF2B5EF4-FFF2-40B4-BE49-F238E27FC236}">
                <a16:creationId xmlns:a16="http://schemas.microsoft.com/office/drawing/2014/main" id="{A9FE1A19-C165-4061-A2C5-54882CA246F6}"/>
              </a:ext>
            </a:extLst>
          </p:cNvPr>
          <p:cNvCxnSpPr>
            <a:cxnSpLocks/>
          </p:cNvCxnSpPr>
          <p:nvPr/>
        </p:nvCxnSpPr>
        <p:spPr bwMode="auto">
          <a:xfrm>
            <a:off x="3899247" y="1910793"/>
            <a:ext cx="36924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92" name="组合 91">
            <a:extLst>
              <a:ext uri="{FF2B5EF4-FFF2-40B4-BE49-F238E27FC236}">
                <a16:creationId xmlns:a16="http://schemas.microsoft.com/office/drawing/2014/main" id="{3C35523D-196E-46AB-BD77-72DC931AA30D}"/>
              </a:ext>
            </a:extLst>
          </p:cNvPr>
          <p:cNvGrpSpPr/>
          <p:nvPr/>
        </p:nvGrpSpPr>
        <p:grpSpPr>
          <a:xfrm>
            <a:off x="6876333" y="2288629"/>
            <a:ext cx="85273" cy="419223"/>
            <a:chOff x="2686859" y="2857598"/>
            <a:chExt cx="90000" cy="442463"/>
          </a:xfrm>
        </p:grpSpPr>
        <p:cxnSp>
          <p:nvCxnSpPr>
            <p:cNvPr id="93" name="直接连接符 92">
              <a:extLst>
                <a:ext uri="{FF2B5EF4-FFF2-40B4-BE49-F238E27FC236}">
                  <a16:creationId xmlns:a16="http://schemas.microsoft.com/office/drawing/2014/main" id="{8833DFFD-6015-45CC-A53A-0A46A6B38929}"/>
                </a:ext>
              </a:extLst>
            </p:cNvPr>
            <p:cNvCxnSpPr/>
            <p:nvPr/>
          </p:nvCxnSpPr>
          <p:spPr bwMode="auto">
            <a:xfrm>
              <a:off x="2731859" y="2857598"/>
              <a:ext cx="0" cy="384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4" name="椭圆 93">
              <a:extLst>
                <a:ext uri="{FF2B5EF4-FFF2-40B4-BE49-F238E27FC236}">
                  <a16:creationId xmlns:a16="http://schemas.microsoft.com/office/drawing/2014/main" id="{609A973D-8904-47DF-A1EB-B8447EA03AD6}"/>
                </a:ext>
              </a:extLst>
            </p:cNvPr>
            <p:cNvSpPr/>
            <p:nvPr/>
          </p:nvSpPr>
          <p:spPr bwMode="auto">
            <a:xfrm>
              <a:off x="2686859" y="3210061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defTabSz="914196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67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76" name="TextBox 72">
            <a:extLst>
              <a:ext uri="{FF2B5EF4-FFF2-40B4-BE49-F238E27FC236}">
                <a16:creationId xmlns:a16="http://schemas.microsoft.com/office/drawing/2014/main" id="{B4C81174-5887-4FF0-BE0C-4485A9AABE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8990" y="2794671"/>
            <a:ext cx="1200940" cy="890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91" rIns="68571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defTabSz="1218930">
              <a:spcBef>
                <a:spcPct val="0"/>
              </a:spcBef>
              <a:buNone/>
            </a:pPr>
            <a:r>
              <a:rPr lang="en-US" altLang="zh-CN" sz="1067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Resolution</a:t>
            </a:r>
            <a:r>
              <a:rPr lang="zh-CN" altLang="en-US" sz="1067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：</a:t>
            </a:r>
            <a:r>
              <a:rPr lang="en-US" altLang="zh-CN" sz="1067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  </a:t>
            </a:r>
          </a:p>
          <a:p>
            <a:pPr defTabSz="1218930">
              <a:spcBef>
                <a:spcPct val="0"/>
              </a:spcBef>
              <a:buNone/>
            </a:pPr>
            <a:r>
              <a:rPr lang="en-US" altLang="zh-CN" sz="1067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1: &lt;1080P</a:t>
            </a:r>
          </a:p>
          <a:p>
            <a:pPr defTabSz="1218930">
              <a:spcBef>
                <a:spcPct val="0"/>
              </a:spcBef>
              <a:buNone/>
            </a:pPr>
            <a:r>
              <a:rPr lang="en-US" altLang="zh-CN" sz="1067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2: 1080P</a:t>
            </a:r>
          </a:p>
          <a:p>
            <a:pPr defTabSz="1218930">
              <a:spcBef>
                <a:spcPct val="0"/>
              </a:spcBef>
              <a:buNone/>
            </a:pPr>
            <a:r>
              <a:rPr lang="en-US" altLang="zh-CN" sz="1067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4: 4K</a:t>
            </a:r>
          </a:p>
          <a:p>
            <a:pPr defTabSz="1218930">
              <a:spcBef>
                <a:spcPct val="0"/>
              </a:spcBef>
              <a:buNone/>
            </a:pPr>
            <a:r>
              <a:rPr lang="en-US" altLang="zh-CN" sz="1067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8: 8K</a:t>
            </a:r>
          </a:p>
        </p:txBody>
      </p:sp>
      <p:sp>
        <p:nvSpPr>
          <p:cNvPr id="103" name="矩形 102">
            <a:extLst>
              <a:ext uri="{FF2B5EF4-FFF2-40B4-BE49-F238E27FC236}">
                <a16:creationId xmlns:a16="http://schemas.microsoft.com/office/drawing/2014/main" id="{4A46EF94-BE69-4DD2-B8F6-5DC25A3F6666}"/>
              </a:ext>
            </a:extLst>
          </p:cNvPr>
          <p:cNvSpPr/>
          <p:nvPr/>
        </p:nvSpPr>
        <p:spPr bwMode="auto">
          <a:xfrm>
            <a:off x="10072978" y="1575631"/>
            <a:ext cx="682181" cy="68218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>
            <a:prstTxWarp prst="textNoShape">
              <a:avLst/>
            </a:prstTxWarp>
          </a:bodyPr>
          <a:lstStyle/>
          <a:p>
            <a:pPr algn="ctr" defTabSz="914196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067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</a:t>
            </a:r>
            <a:endParaRPr lang="zh-CN" altLang="en-US" sz="1067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04" name="直接连接符 103">
            <a:extLst>
              <a:ext uri="{FF2B5EF4-FFF2-40B4-BE49-F238E27FC236}">
                <a16:creationId xmlns:a16="http://schemas.microsoft.com/office/drawing/2014/main" id="{8833DFFD-6015-45CC-A53A-0A46A6B38929}"/>
              </a:ext>
            </a:extLst>
          </p:cNvPr>
          <p:cNvCxnSpPr/>
          <p:nvPr/>
        </p:nvCxnSpPr>
        <p:spPr bwMode="auto">
          <a:xfrm>
            <a:off x="10440869" y="2282351"/>
            <a:ext cx="0" cy="36383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5" name="椭圆 104">
            <a:extLst>
              <a:ext uri="{FF2B5EF4-FFF2-40B4-BE49-F238E27FC236}">
                <a16:creationId xmlns:a16="http://schemas.microsoft.com/office/drawing/2014/main" id="{609A973D-8904-47DF-A1EB-B8447EA03AD6}"/>
              </a:ext>
            </a:extLst>
          </p:cNvPr>
          <p:cNvSpPr/>
          <p:nvPr/>
        </p:nvSpPr>
        <p:spPr bwMode="auto">
          <a:xfrm>
            <a:off x="10417066" y="2644553"/>
            <a:ext cx="85273" cy="85273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t" anchorCtr="0" compatLnSpc="1">
            <a:prstTxWarp prst="textNoShape">
              <a:avLst/>
            </a:prstTxWarp>
          </a:bodyPr>
          <a:lstStyle/>
          <a:p>
            <a:pPr defTabSz="914196" fontAlgn="t">
              <a:spcBef>
                <a:spcPct val="0"/>
              </a:spcBef>
              <a:spcAft>
                <a:spcPct val="0"/>
              </a:spcAft>
            </a:pPr>
            <a:endParaRPr lang="zh-CN" altLang="en-US" sz="1067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6" name="TextBox 72">
            <a:extLst>
              <a:ext uri="{FF2B5EF4-FFF2-40B4-BE49-F238E27FC236}">
                <a16:creationId xmlns:a16="http://schemas.microsoft.com/office/drawing/2014/main" id="{B4C81174-5887-4FF0-BE0C-4485A9AABE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05825" y="2797809"/>
            <a:ext cx="1200940" cy="233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91" rIns="68571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defTabSz="1218930">
              <a:spcBef>
                <a:spcPct val="0"/>
              </a:spcBef>
              <a:buNone/>
            </a:pPr>
            <a:r>
              <a:rPr lang="en-US" altLang="zh-CN" sz="1067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sub-family</a:t>
            </a:r>
            <a:endParaRPr lang="en-US" altLang="zh-CN" sz="1067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</p:txBody>
      </p:sp>
      <p:sp>
        <p:nvSpPr>
          <p:cNvPr id="107" name="TextBox 70">
            <a:extLst>
              <a:ext uri="{FF2B5EF4-FFF2-40B4-BE49-F238E27FC236}">
                <a16:creationId xmlns:a16="http://schemas.microsoft.com/office/drawing/2014/main" id="{499A513A-673B-471A-BA39-AB93BA0015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2731" y="2698167"/>
            <a:ext cx="1300104" cy="726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91" rIns="68571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defTabSz="1218930">
              <a:spcBef>
                <a:spcPct val="0"/>
              </a:spcBef>
              <a:buNone/>
            </a:pPr>
            <a:r>
              <a:rPr lang="en-US" altLang="zh-CN" sz="1067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Technology</a:t>
            </a:r>
            <a:r>
              <a:rPr lang="zh-CN" altLang="en-US" sz="1067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：</a:t>
            </a:r>
            <a:endParaRPr lang="en-US" altLang="zh-CN" sz="1067" b="1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  <a:p>
            <a:pPr defTabSz="1218930">
              <a:spcBef>
                <a:spcPct val="0"/>
              </a:spcBef>
              <a:buNone/>
            </a:pPr>
            <a:r>
              <a:rPr lang="en-US" altLang="zh-CN" sz="1067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/=LCD</a:t>
            </a:r>
          </a:p>
          <a:p>
            <a:pPr defTabSz="1218930">
              <a:spcBef>
                <a:spcPct val="0"/>
              </a:spcBef>
              <a:buNone/>
            </a:pPr>
            <a:r>
              <a:rPr lang="en-US" altLang="zh-CN" sz="1067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O=OLED</a:t>
            </a:r>
          </a:p>
          <a:p>
            <a:pPr defTabSz="1218930">
              <a:spcBef>
                <a:spcPct val="0"/>
              </a:spcBef>
              <a:buNone/>
            </a:pPr>
            <a:r>
              <a:rPr lang="en-US" altLang="zh-CN" sz="1067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M=mini LED</a:t>
            </a:r>
          </a:p>
        </p:txBody>
      </p:sp>
      <p:sp>
        <p:nvSpPr>
          <p:cNvPr id="108" name="矩形 107">
            <a:extLst>
              <a:ext uri="{FF2B5EF4-FFF2-40B4-BE49-F238E27FC236}">
                <a16:creationId xmlns:a16="http://schemas.microsoft.com/office/drawing/2014/main" id="{32BA71B8-B788-4195-9CD4-DDF5E8097165}"/>
              </a:ext>
            </a:extLst>
          </p:cNvPr>
          <p:cNvSpPr/>
          <p:nvPr/>
        </p:nvSpPr>
        <p:spPr bwMode="auto">
          <a:xfrm>
            <a:off x="4438674" y="1569143"/>
            <a:ext cx="682181" cy="68218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>
            <a:prstTxWarp prst="textNoShape">
              <a:avLst/>
            </a:prstTxWarp>
          </a:bodyPr>
          <a:lstStyle/>
          <a:p>
            <a:pPr algn="ctr" defTabSz="914196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067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/</a:t>
            </a:r>
            <a:endParaRPr lang="zh-CN" altLang="en-US" sz="1067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09" name="组合 108">
            <a:extLst>
              <a:ext uri="{FF2B5EF4-FFF2-40B4-BE49-F238E27FC236}">
                <a16:creationId xmlns:a16="http://schemas.microsoft.com/office/drawing/2014/main" id="{1B68E32C-6CC1-4F5B-9733-0C2062F1EE4B}"/>
              </a:ext>
            </a:extLst>
          </p:cNvPr>
          <p:cNvGrpSpPr/>
          <p:nvPr/>
        </p:nvGrpSpPr>
        <p:grpSpPr>
          <a:xfrm>
            <a:off x="4735117" y="2263618"/>
            <a:ext cx="85273" cy="419223"/>
            <a:chOff x="2686859" y="2857598"/>
            <a:chExt cx="90000" cy="442463"/>
          </a:xfrm>
        </p:grpSpPr>
        <p:cxnSp>
          <p:nvCxnSpPr>
            <p:cNvPr id="110" name="直接连接符 109">
              <a:extLst>
                <a:ext uri="{FF2B5EF4-FFF2-40B4-BE49-F238E27FC236}">
                  <a16:creationId xmlns:a16="http://schemas.microsoft.com/office/drawing/2014/main" id="{D49FA671-A09F-4783-903B-67294B43410A}"/>
                </a:ext>
              </a:extLst>
            </p:cNvPr>
            <p:cNvCxnSpPr/>
            <p:nvPr/>
          </p:nvCxnSpPr>
          <p:spPr bwMode="auto">
            <a:xfrm>
              <a:off x="2731859" y="2857598"/>
              <a:ext cx="0" cy="384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1" name="椭圆 110">
              <a:extLst>
                <a:ext uri="{FF2B5EF4-FFF2-40B4-BE49-F238E27FC236}">
                  <a16:creationId xmlns:a16="http://schemas.microsoft.com/office/drawing/2014/main" id="{C9FE88B5-FFC3-4EE5-8485-4C39EBF5B0D9}"/>
                </a:ext>
              </a:extLst>
            </p:cNvPr>
            <p:cNvSpPr/>
            <p:nvPr/>
          </p:nvSpPr>
          <p:spPr bwMode="auto">
            <a:xfrm>
              <a:off x="2686859" y="3210061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defTabSz="914196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67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13" name="矩形 112">
            <a:extLst>
              <a:ext uri="{FF2B5EF4-FFF2-40B4-BE49-F238E27FC236}">
                <a16:creationId xmlns:a16="http://schemas.microsoft.com/office/drawing/2014/main" id="{4A46EF94-BE69-4DD2-B8F6-5DC25A3F6666}"/>
              </a:ext>
            </a:extLst>
          </p:cNvPr>
          <p:cNvSpPr/>
          <p:nvPr/>
        </p:nvSpPr>
        <p:spPr bwMode="auto">
          <a:xfrm>
            <a:off x="7625735" y="1594466"/>
            <a:ext cx="682181" cy="68218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>
            <a:prstTxWarp prst="textNoShape">
              <a:avLst/>
            </a:prstTxWarp>
          </a:bodyPr>
          <a:lstStyle/>
          <a:p>
            <a:pPr algn="ctr" defTabSz="914196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067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</a:t>
            </a:r>
            <a:endParaRPr lang="zh-CN" altLang="en-US" sz="1067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14" name="组合 113">
            <a:extLst>
              <a:ext uri="{FF2B5EF4-FFF2-40B4-BE49-F238E27FC236}">
                <a16:creationId xmlns:a16="http://schemas.microsoft.com/office/drawing/2014/main" id="{3C35523D-196E-46AB-BD77-72DC931AA30D}"/>
              </a:ext>
            </a:extLst>
          </p:cNvPr>
          <p:cNvGrpSpPr/>
          <p:nvPr/>
        </p:nvGrpSpPr>
        <p:grpSpPr>
          <a:xfrm>
            <a:off x="7950990" y="2291767"/>
            <a:ext cx="85273" cy="419223"/>
            <a:chOff x="2686859" y="2857598"/>
            <a:chExt cx="90000" cy="442463"/>
          </a:xfrm>
        </p:grpSpPr>
        <p:cxnSp>
          <p:nvCxnSpPr>
            <p:cNvPr id="115" name="直接连接符 114">
              <a:extLst>
                <a:ext uri="{FF2B5EF4-FFF2-40B4-BE49-F238E27FC236}">
                  <a16:creationId xmlns:a16="http://schemas.microsoft.com/office/drawing/2014/main" id="{8833DFFD-6015-45CC-A53A-0A46A6B38929}"/>
                </a:ext>
              </a:extLst>
            </p:cNvPr>
            <p:cNvCxnSpPr/>
            <p:nvPr/>
          </p:nvCxnSpPr>
          <p:spPr bwMode="auto">
            <a:xfrm>
              <a:off x="2731859" y="2857598"/>
              <a:ext cx="0" cy="384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6" name="椭圆 115">
              <a:extLst>
                <a:ext uri="{FF2B5EF4-FFF2-40B4-BE49-F238E27FC236}">
                  <a16:creationId xmlns:a16="http://schemas.microsoft.com/office/drawing/2014/main" id="{609A973D-8904-47DF-A1EB-B8447EA03AD6}"/>
                </a:ext>
              </a:extLst>
            </p:cNvPr>
            <p:cNvSpPr/>
            <p:nvPr/>
          </p:nvSpPr>
          <p:spPr bwMode="auto">
            <a:xfrm>
              <a:off x="2686859" y="3210061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defTabSz="914196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67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17" name="TextBox 72">
            <a:extLst>
              <a:ext uri="{FF2B5EF4-FFF2-40B4-BE49-F238E27FC236}">
                <a16:creationId xmlns:a16="http://schemas.microsoft.com/office/drawing/2014/main" id="{B4C81174-5887-4FF0-BE0C-4485A9AABE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2930" y="2797810"/>
            <a:ext cx="1200940" cy="1054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91" rIns="68571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defTabSz="1218930">
              <a:spcBef>
                <a:spcPct val="0"/>
              </a:spcBef>
              <a:buNone/>
            </a:pPr>
            <a:r>
              <a:rPr lang="en-US" altLang="zh-CN" sz="1067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Refresh Rate</a:t>
            </a:r>
            <a:r>
              <a:rPr lang="zh-CN" altLang="en-US" sz="1067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 ：</a:t>
            </a:r>
            <a:endParaRPr lang="en-US" altLang="zh-CN" sz="1067" b="1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  <a:p>
            <a:pPr defTabSz="1218930">
              <a:spcBef>
                <a:spcPct val="0"/>
              </a:spcBef>
              <a:buNone/>
            </a:pPr>
            <a:r>
              <a:rPr lang="en-US" altLang="zh-CN" sz="1067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0</a:t>
            </a:r>
            <a:r>
              <a:rPr lang="zh-CN" altLang="en-US" sz="1067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 </a:t>
            </a:r>
            <a:r>
              <a:rPr lang="en-US" altLang="zh-CN" sz="1067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: ≤75HZ</a:t>
            </a:r>
          </a:p>
          <a:p>
            <a:pPr defTabSz="1218930">
              <a:spcBef>
                <a:spcPct val="0"/>
              </a:spcBef>
              <a:buNone/>
            </a:pPr>
            <a:r>
              <a:rPr lang="en-US" altLang="zh-CN" sz="1067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1 : 75-100HZ</a:t>
            </a:r>
          </a:p>
          <a:p>
            <a:pPr defTabSz="1218930">
              <a:spcBef>
                <a:spcPct val="0"/>
              </a:spcBef>
              <a:buNone/>
            </a:pPr>
            <a:r>
              <a:rPr lang="en-US" altLang="zh-CN" sz="1067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2 : 101-140HZ</a:t>
            </a:r>
          </a:p>
          <a:p>
            <a:pPr defTabSz="1218930">
              <a:spcBef>
                <a:spcPct val="0"/>
              </a:spcBef>
              <a:buNone/>
            </a:pPr>
            <a:r>
              <a:rPr lang="en-US" altLang="zh-CN" sz="1067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3 : 141-165HZ</a:t>
            </a:r>
          </a:p>
          <a:p>
            <a:pPr defTabSz="1218930">
              <a:spcBef>
                <a:spcPct val="0"/>
              </a:spcBef>
              <a:buNone/>
            </a:pPr>
            <a:r>
              <a:rPr lang="en-US" altLang="zh-CN" sz="1067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4 : </a:t>
            </a:r>
            <a:r>
              <a:rPr lang="zh-CN" altLang="en-US" sz="1067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＞</a:t>
            </a:r>
            <a:r>
              <a:rPr lang="en-US" altLang="zh-CN" sz="1067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165HZ</a:t>
            </a:r>
          </a:p>
        </p:txBody>
      </p:sp>
      <p:sp>
        <p:nvSpPr>
          <p:cNvPr id="118" name="矩形 117">
            <a:extLst>
              <a:ext uri="{FF2B5EF4-FFF2-40B4-BE49-F238E27FC236}">
                <a16:creationId xmlns:a16="http://schemas.microsoft.com/office/drawing/2014/main" id="{4A46EF94-BE69-4DD2-B8F6-5DC25A3F6666}"/>
              </a:ext>
            </a:extLst>
          </p:cNvPr>
          <p:cNvSpPr/>
          <p:nvPr/>
        </p:nvSpPr>
        <p:spPr bwMode="auto">
          <a:xfrm>
            <a:off x="8893554" y="1597868"/>
            <a:ext cx="682181" cy="68218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>
            <a:prstTxWarp prst="textNoShape">
              <a:avLst/>
            </a:prstTxWarp>
          </a:bodyPr>
          <a:lstStyle/>
          <a:p>
            <a:pPr algn="ctr" defTabSz="914196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067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</a:t>
            </a:r>
            <a:endParaRPr lang="zh-CN" altLang="en-US" sz="1067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19" name="组合 118">
            <a:extLst>
              <a:ext uri="{FF2B5EF4-FFF2-40B4-BE49-F238E27FC236}">
                <a16:creationId xmlns:a16="http://schemas.microsoft.com/office/drawing/2014/main" id="{3C35523D-196E-46AB-BD77-72DC931AA30D}"/>
              </a:ext>
            </a:extLst>
          </p:cNvPr>
          <p:cNvGrpSpPr/>
          <p:nvPr/>
        </p:nvGrpSpPr>
        <p:grpSpPr>
          <a:xfrm>
            <a:off x="9218809" y="2295170"/>
            <a:ext cx="85273" cy="419223"/>
            <a:chOff x="2686859" y="2857598"/>
            <a:chExt cx="90000" cy="442463"/>
          </a:xfrm>
        </p:grpSpPr>
        <p:cxnSp>
          <p:nvCxnSpPr>
            <p:cNvPr id="120" name="直接连接符 119">
              <a:extLst>
                <a:ext uri="{FF2B5EF4-FFF2-40B4-BE49-F238E27FC236}">
                  <a16:creationId xmlns:a16="http://schemas.microsoft.com/office/drawing/2014/main" id="{8833DFFD-6015-45CC-A53A-0A46A6B38929}"/>
                </a:ext>
              </a:extLst>
            </p:cNvPr>
            <p:cNvCxnSpPr/>
            <p:nvPr/>
          </p:nvCxnSpPr>
          <p:spPr bwMode="auto">
            <a:xfrm>
              <a:off x="2731859" y="2857598"/>
              <a:ext cx="0" cy="384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1" name="椭圆 120">
              <a:extLst>
                <a:ext uri="{FF2B5EF4-FFF2-40B4-BE49-F238E27FC236}">
                  <a16:creationId xmlns:a16="http://schemas.microsoft.com/office/drawing/2014/main" id="{609A973D-8904-47DF-A1EB-B8447EA03AD6}"/>
                </a:ext>
              </a:extLst>
            </p:cNvPr>
            <p:cNvSpPr/>
            <p:nvPr/>
          </p:nvSpPr>
          <p:spPr bwMode="auto">
            <a:xfrm>
              <a:off x="2686859" y="3210061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defTabSz="914196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67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24" name="TextBox 72">
            <a:extLst>
              <a:ext uri="{FF2B5EF4-FFF2-40B4-BE49-F238E27FC236}">
                <a16:creationId xmlns:a16="http://schemas.microsoft.com/office/drawing/2014/main" id="{B4C81174-5887-4FF0-BE0C-4485A9AABE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75678" y="2789924"/>
            <a:ext cx="1200940" cy="1054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91" rIns="68571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defTabSz="1218930">
              <a:spcBef>
                <a:spcPct val="0"/>
              </a:spcBef>
              <a:buNone/>
            </a:pPr>
            <a:r>
              <a:rPr lang="en-US" altLang="zh-CN" sz="1067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DTV</a:t>
            </a:r>
            <a:r>
              <a:rPr lang="zh-CN" altLang="en-US" sz="1067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：</a:t>
            </a:r>
            <a:endParaRPr lang="en-US" altLang="zh-CN" sz="1067" b="1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  <a:p>
            <a:pPr defTabSz="1218930">
              <a:spcBef>
                <a:spcPct val="0"/>
              </a:spcBef>
              <a:buNone/>
            </a:pPr>
            <a:r>
              <a:rPr lang="en-US" altLang="zh-CN" sz="1067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0</a:t>
            </a:r>
            <a:r>
              <a:rPr lang="zh-CN" altLang="en-US" sz="1067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 </a:t>
            </a:r>
            <a:r>
              <a:rPr lang="en-US" altLang="zh-CN" sz="1067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: No meaning</a:t>
            </a:r>
          </a:p>
          <a:p>
            <a:pPr defTabSz="1218930">
              <a:spcBef>
                <a:spcPct val="0"/>
              </a:spcBef>
              <a:buNone/>
            </a:pPr>
            <a:r>
              <a:rPr lang="en-US" altLang="zh-CN" sz="1067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1 : DVB-T2/T</a:t>
            </a:r>
          </a:p>
          <a:p>
            <a:pPr defTabSz="1218930">
              <a:spcBef>
                <a:spcPct val="0"/>
              </a:spcBef>
              <a:buNone/>
            </a:pPr>
            <a:r>
              <a:rPr lang="en-US" altLang="zh-CN" sz="1067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2 : DVB-S2/S</a:t>
            </a:r>
          </a:p>
          <a:p>
            <a:pPr defTabSz="1218930">
              <a:spcBef>
                <a:spcPct val="0"/>
              </a:spcBef>
              <a:buNone/>
            </a:pPr>
            <a:r>
              <a:rPr lang="en-US" altLang="zh-CN" sz="1067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3 : DVB-T2/S2</a:t>
            </a:r>
          </a:p>
          <a:p>
            <a:pPr defTabSz="1218930">
              <a:spcBef>
                <a:spcPct val="0"/>
              </a:spcBef>
              <a:buNone/>
            </a:pPr>
            <a:r>
              <a:rPr lang="en-US" altLang="zh-CN" sz="1067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4 : ISDB</a:t>
            </a:r>
          </a:p>
        </p:txBody>
      </p:sp>
      <p:sp>
        <p:nvSpPr>
          <p:cNvPr id="51" name="标题 1"/>
          <p:cNvSpPr txBox="1">
            <a:spLocks/>
          </p:cNvSpPr>
          <p:nvPr/>
        </p:nvSpPr>
        <p:spPr>
          <a:xfrm>
            <a:off x="912284" y="445577"/>
            <a:ext cx="11279716" cy="67710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sz="2667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defRPr>
            </a:lvl1pPr>
          </a:lstStyle>
          <a:p>
            <a:r>
              <a:rPr lang="en-US" altLang="zh-CN" sz="4400" b="0" dirty="0">
                <a:solidFill>
                  <a:schemeClr val="tx1"/>
                </a:solidFill>
                <a:latin typeface="+mj-lt"/>
                <a:ea typeface="+mj-ea"/>
              </a:rPr>
              <a:t>TV</a:t>
            </a:r>
            <a:endParaRPr lang="zh-CN" altLang="en-US" sz="4400" b="0" dirty="0">
              <a:solidFill>
                <a:schemeClr val="tx1"/>
              </a:solidFill>
              <a:latin typeface="+mj-lt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70470842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LCD Video Wall</a:t>
            </a:r>
            <a:endParaRPr lang="zh-CN" altLang="en-US" dirty="0"/>
          </a:p>
        </p:txBody>
      </p:sp>
      <p:sp>
        <p:nvSpPr>
          <p:cNvPr id="41" name="TextBox 69"/>
          <p:cNvSpPr>
            <a:spLocks noChangeArrowheads="1"/>
          </p:cNvSpPr>
          <p:nvPr/>
        </p:nvSpPr>
        <p:spPr bwMode="auto">
          <a:xfrm>
            <a:off x="2850278" y="2982221"/>
            <a:ext cx="1058629" cy="715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91" rIns="68571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buFontTx/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Type</a:t>
            </a: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</a:t>
            </a:r>
          </a:p>
          <a:p>
            <a:pPr defTabSz="1218960">
              <a:spcBef>
                <a:spcPct val="0"/>
              </a:spcBef>
              <a:buNone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LS: LCD video wall</a:t>
            </a:r>
          </a:p>
        </p:txBody>
      </p:sp>
      <p:sp>
        <p:nvSpPr>
          <p:cNvPr id="42" name="TextBox 70"/>
          <p:cNvSpPr>
            <a:spLocks noChangeArrowheads="1"/>
          </p:cNvSpPr>
          <p:nvPr/>
        </p:nvSpPr>
        <p:spPr bwMode="auto">
          <a:xfrm>
            <a:off x="7567752" y="4641309"/>
            <a:ext cx="3423640" cy="715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91" rIns="68571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defTabSz="1218960">
              <a:spcBef>
                <a:spcPct val="0"/>
              </a:spcBef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Brightness</a:t>
            </a: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:</a:t>
            </a:r>
          </a:p>
          <a:p>
            <a:pPr defTabSz="1218960">
              <a:spcBef>
                <a:spcPct val="0"/>
              </a:spcBef>
              <a:buNone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H: High brightness</a:t>
            </a:r>
          </a:p>
          <a:p>
            <a:pPr defTabSz="1218960">
              <a:spcBef>
                <a:spcPct val="0"/>
              </a:spcBef>
              <a:buNone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M: Standard brightness</a:t>
            </a:r>
          </a:p>
        </p:txBody>
      </p:sp>
      <p:sp>
        <p:nvSpPr>
          <p:cNvPr id="43" name="TextBox 72"/>
          <p:cNvSpPr>
            <a:spLocks noChangeArrowheads="1"/>
          </p:cNvSpPr>
          <p:nvPr/>
        </p:nvSpPr>
        <p:spPr bwMode="auto">
          <a:xfrm>
            <a:off x="8996618" y="3898729"/>
            <a:ext cx="1696508" cy="931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91" rIns="68571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defTabSz="1218960">
              <a:spcBef>
                <a:spcPct val="0"/>
              </a:spcBef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Product</a:t>
            </a: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series</a:t>
            </a: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</a:t>
            </a:r>
          </a:p>
          <a:p>
            <a:pPr defTabSz="1218960">
              <a:spcBef>
                <a:spcPct val="0"/>
              </a:spcBef>
              <a:buNone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B: Basic series</a:t>
            </a:r>
          </a:p>
          <a:p>
            <a:pPr defTabSz="1218960">
              <a:spcBef>
                <a:spcPct val="0"/>
              </a:spcBef>
              <a:buNone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E: Essential series</a:t>
            </a:r>
          </a:p>
          <a:p>
            <a:pPr defTabSz="1218960">
              <a:spcBef>
                <a:spcPct val="0"/>
              </a:spcBef>
              <a:buNone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U: Ultra series</a:t>
            </a:r>
          </a:p>
        </p:txBody>
      </p:sp>
      <p:sp>
        <p:nvSpPr>
          <p:cNvPr id="51" name="TextBox 69"/>
          <p:cNvSpPr>
            <a:spLocks noChangeArrowheads="1"/>
          </p:cNvSpPr>
          <p:nvPr/>
        </p:nvSpPr>
        <p:spPr bwMode="auto">
          <a:xfrm>
            <a:off x="4303747" y="2967703"/>
            <a:ext cx="837435" cy="1146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91" rIns="68571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defTabSz="1218960">
              <a:spcBef>
                <a:spcPct val="0"/>
              </a:spcBef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Size:</a:t>
            </a:r>
          </a:p>
          <a:p>
            <a:pPr defTabSz="1218960">
              <a:spcBef>
                <a:spcPct val="0"/>
              </a:spcBef>
              <a:buNone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460: 46”</a:t>
            </a:r>
          </a:p>
          <a:p>
            <a:pPr defTabSz="1218960">
              <a:spcBef>
                <a:spcPct val="0"/>
              </a:spcBef>
              <a:buNone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490: 49”</a:t>
            </a:r>
          </a:p>
          <a:p>
            <a:pPr defTabSz="1218960">
              <a:spcBef>
                <a:spcPct val="0"/>
              </a:spcBef>
              <a:buNone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550: 55”</a:t>
            </a:r>
          </a:p>
          <a:p>
            <a:pPr defTabSz="1218960">
              <a:spcBef>
                <a:spcPct val="0"/>
              </a:spcBef>
              <a:buNone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650: 65”</a:t>
            </a:r>
          </a:p>
        </p:txBody>
      </p:sp>
      <p:sp>
        <p:nvSpPr>
          <p:cNvPr id="94" name="矩形 93"/>
          <p:cNvSpPr/>
          <p:nvPr/>
        </p:nvSpPr>
        <p:spPr bwMode="auto">
          <a:xfrm>
            <a:off x="2831665" y="1512252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>
            <a:prstTxWarp prst="textNoShape">
              <a:avLst/>
            </a:prstTxWarp>
          </a:bodyPr>
          <a:lstStyle/>
          <a:p>
            <a:pPr algn="ctr" defTabSz="914218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cs typeface="Segoe UI" panose="020B0502040204020203" pitchFamily="34" charset="0"/>
              </a:rPr>
              <a:t>LS</a:t>
            </a:r>
            <a:endParaRPr lang="zh-CN" altLang="en-US" sz="2300" dirty="0">
              <a:solidFill>
                <a:prstClr val="black"/>
              </a:solidFill>
              <a:cs typeface="Segoe UI" panose="020B0502040204020203" pitchFamily="34" charset="0"/>
            </a:endParaRPr>
          </a:p>
        </p:txBody>
      </p:sp>
      <p:sp>
        <p:nvSpPr>
          <p:cNvPr id="97" name="矩形 96"/>
          <p:cNvSpPr/>
          <p:nvPr/>
        </p:nvSpPr>
        <p:spPr bwMode="auto">
          <a:xfrm>
            <a:off x="1398411" y="1514852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>
            <a:prstTxWarp prst="textNoShape">
              <a:avLst/>
            </a:prstTxWarp>
          </a:bodyPr>
          <a:lstStyle/>
          <a:p>
            <a:pPr algn="ctr" defTabSz="914218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cs typeface="Segoe UI" panose="020B0502040204020203" pitchFamily="34" charset="0"/>
              </a:rPr>
              <a:t>DHI</a:t>
            </a:r>
            <a:endParaRPr lang="zh-CN" altLang="en-US" sz="2300" dirty="0">
              <a:solidFill>
                <a:prstClr val="black"/>
              </a:solidFill>
              <a:cs typeface="Segoe UI" panose="020B0502040204020203" pitchFamily="34" charset="0"/>
            </a:endParaRPr>
          </a:p>
        </p:txBody>
      </p:sp>
      <p:sp>
        <p:nvSpPr>
          <p:cNvPr id="98" name="矩形 97"/>
          <p:cNvSpPr/>
          <p:nvPr/>
        </p:nvSpPr>
        <p:spPr bwMode="auto">
          <a:xfrm>
            <a:off x="7567752" y="1529376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>
            <a:prstTxWarp prst="textNoShape">
              <a:avLst/>
            </a:prstTxWarp>
          </a:bodyPr>
          <a:lstStyle/>
          <a:p>
            <a:pPr algn="ctr" defTabSz="914218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cs typeface="Segoe UI" panose="020B0502040204020203" pitchFamily="34" charset="0"/>
              </a:rPr>
              <a:t>M</a:t>
            </a:r>
            <a:endParaRPr lang="zh-CN" altLang="en-US" sz="2300" dirty="0">
              <a:solidFill>
                <a:prstClr val="black"/>
              </a:solidFill>
              <a:cs typeface="Segoe UI" panose="020B0502040204020203" pitchFamily="34" charset="0"/>
            </a:endParaRPr>
          </a:p>
        </p:txBody>
      </p:sp>
      <p:grpSp>
        <p:nvGrpSpPr>
          <p:cNvPr id="110" name="组合 109"/>
          <p:cNvGrpSpPr/>
          <p:nvPr/>
        </p:nvGrpSpPr>
        <p:grpSpPr>
          <a:xfrm>
            <a:off x="3197793" y="2239379"/>
            <a:ext cx="90000" cy="725540"/>
            <a:chOff x="2686859" y="2864898"/>
            <a:chExt cx="90000" cy="725540"/>
          </a:xfrm>
        </p:grpSpPr>
        <p:cxnSp>
          <p:nvCxnSpPr>
            <p:cNvPr id="108" name="直接连接符 107"/>
            <p:cNvCxnSpPr/>
            <p:nvPr/>
          </p:nvCxnSpPr>
          <p:spPr bwMode="auto">
            <a:xfrm>
              <a:off x="2731859" y="28648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9" name="椭圆 108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defTabSz="914218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prstClr val="black"/>
                </a:solidFill>
                <a:cs typeface="Segoe UI" panose="020B0502040204020203" pitchFamily="34" charset="0"/>
              </a:endParaRPr>
            </a:p>
          </p:txBody>
        </p:sp>
      </p:grpSp>
      <p:grpSp>
        <p:nvGrpSpPr>
          <p:cNvPr id="111" name="组合 110"/>
          <p:cNvGrpSpPr/>
          <p:nvPr/>
        </p:nvGrpSpPr>
        <p:grpSpPr>
          <a:xfrm>
            <a:off x="4633631" y="2232252"/>
            <a:ext cx="90000" cy="732840"/>
            <a:chOff x="2686859" y="2857598"/>
            <a:chExt cx="90000" cy="732840"/>
          </a:xfrm>
        </p:grpSpPr>
        <p:cxnSp>
          <p:nvCxnSpPr>
            <p:cNvPr id="112" name="直接连接符 111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3" name="椭圆 112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defTabSz="914218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prstClr val="black"/>
                </a:solidFill>
                <a:cs typeface="Segoe UI" panose="020B0502040204020203" pitchFamily="34" charset="0"/>
              </a:endParaRPr>
            </a:p>
          </p:txBody>
        </p:sp>
      </p:grpSp>
      <p:sp>
        <p:nvSpPr>
          <p:cNvPr id="45" name="矩形 44">
            <a:extLst>
              <a:ext uri="{FF2B5EF4-FFF2-40B4-BE49-F238E27FC236}">
                <a16:creationId xmlns:a16="http://schemas.microsoft.com/office/drawing/2014/main" id="{D3342D9F-4791-418C-AF19-E56D92F2DF19}"/>
              </a:ext>
            </a:extLst>
          </p:cNvPr>
          <p:cNvSpPr/>
          <p:nvPr/>
        </p:nvSpPr>
        <p:spPr bwMode="auto">
          <a:xfrm>
            <a:off x="5532911" y="1512252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>
            <a:prstTxWarp prst="textNoShape">
              <a:avLst/>
            </a:prstTxWarp>
          </a:bodyPr>
          <a:lstStyle/>
          <a:p>
            <a:pPr algn="ctr" defTabSz="914218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cs typeface="Segoe UI" panose="020B0502040204020203" pitchFamily="34" charset="0"/>
              </a:rPr>
              <a:t>U</a:t>
            </a:r>
            <a:endParaRPr lang="zh-CN" altLang="en-US" sz="2300" dirty="0">
              <a:solidFill>
                <a:prstClr val="black"/>
              </a:solidFill>
              <a:cs typeface="Segoe UI" panose="020B0502040204020203" pitchFamily="34" charset="0"/>
            </a:endParaRP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3B82638B-CB3C-4F0A-BB1E-098B35EF5058}"/>
              </a:ext>
            </a:extLst>
          </p:cNvPr>
          <p:cNvSpPr/>
          <p:nvPr/>
        </p:nvSpPr>
        <p:spPr bwMode="auto">
          <a:xfrm>
            <a:off x="4318631" y="1498452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>
            <a:prstTxWarp prst="textNoShape">
              <a:avLst/>
            </a:prstTxWarp>
          </a:bodyPr>
          <a:lstStyle/>
          <a:p>
            <a:pPr algn="ctr" defTabSz="914218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cs typeface="Segoe UI" panose="020B0502040204020203" pitchFamily="34" charset="0"/>
              </a:rPr>
              <a:t>460</a:t>
            </a:r>
            <a:endParaRPr lang="zh-CN" altLang="en-US" sz="2300" dirty="0">
              <a:solidFill>
                <a:prstClr val="black"/>
              </a:solidFill>
              <a:cs typeface="Segoe UI" panose="020B0502040204020203" pitchFamily="34" charset="0"/>
            </a:endParaRPr>
          </a:p>
        </p:txBody>
      </p:sp>
      <p:cxnSp>
        <p:nvCxnSpPr>
          <p:cNvPr id="67" name="直接连接符 66">
            <a:extLst>
              <a:ext uri="{FF2B5EF4-FFF2-40B4-BE49-F238E27FC236}">
                <a16:creationId xmlns:a16="http://schemas.microsoft.com/office/drawing/2014/main" id="{5CF3771F-04F3-41FE-95FF-7FBF584CC8DF}"/>
              </a:ext>
            </a:extLst>
          </p:cNvPr>
          <p:cNvCxnSpPr/>
          <p:nvPr/>
        </p:nvCxnSpPr>
        <p:spPr bwMode="auto">
          <a:xfrm>
            <a:off x="7942207" y="2249377"/>
            <a:ext cx="0" cy="232296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8" name="椭圆 67">
            <a:extLst>
              <a:ext uri="{FF2B5EF4-FFF2-40B4-BE49-F238E27FC236}">
                <a16:creationId xmlns:a16="http://schemas.microsoft.com/office/drawing/2014/main" id="{B7C6CD7B-2215-4D20-A71A-59E18536AFDF}"/>
              </a:ext>
            </a:extLst>
          </p:cNvPr>
          <p:cNvSpPr/>
          <p:nvPr/>
        </p:nvSpPr>
        <p:spPr bwMode="auto">
          <a:xfrm>
            <a:off x="7895139" y="4527345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t" anchorCtr="0" compatLnSpc="1">
            <a:prstTxWarp prst="textNoShape">
              <a:avLst/>
            </a:prstTxWarp>
          </a:bodyPr>
          <a:lstStyle/>
          <a:p>
            <a:pPr defTabSz="914218" fontAlgn="t">
              <a:spcBef>
                <a:spcPct val="0"/>
              </a:spcBef>
              <a:spcAft>
                <a:spcPct val="0"/>
              </a:spcAft>
            </a:pPr>
            <a:endParaRPr lang="zh-CN" altLang="en-US" sz="1100" dirty="0">
              <a:solidFill>
                <a:prstClr val="black"/>
              </a:solidFill>
              <a:cs typeface="Segoe UI" panose="020B0502040204020203" pitchFamily="34" charset="0"/>
            </a:endParaRPr>
          </a:p>
        </p:txBody>
      </p:sp>
      <p:grpSp>
        <p:nvGrpSpPr>
          <p:cNvPr id="92" name="组合 91">
            <a:extLst>
              <a:ext uri="{FF2B5EF4-FFF2-40B4-BE49-F238E27FC236}">
                <a16:creationId xmlns:a16="http://schemas.microsoft.com/office/drawing/2014/main" id="{B1A449FE-32B2-447B-AA5B-24910B3C92F6}"/>
              </a:ext>
            </a:extLst>
          </p:cNvPr>
          <p:cNvGrpSpPr/>
          <p:nvPr/>
        </p:nvGrpSpPr>
        <p:grpSpPr>
          <a:xfrm>
            <a:off x="5852205" y="2218452"/>
            <a:ext cx="90000" cy="732840"/>
            <a:chOff x="2686859" y="2857598"/>
            <a:chExt cx="90000" cy="732840"/>
          </a:xfrm>
        </p:grpSpPr>
        <p:cxnSp>
          <p:nvCxnSpPr>
            <p:cNvPr id="93" name="直接连接符 92">
              <a:extLst>
                <a:ext uri="{FF2B5EF4-FFF2-40B4-BE49-F238E27FC236}">
                  <a16:creationId xmlns:a16="http://schemas.microsoft.com/office/drawing/2014/main" id="{3C71F8E2-3125-460D-88AA-717A2109949E}"/>
                </a:ext>
              </a:extLst>
            </p:cNvPr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6" name="椭圆 95">
              <a:extLst>
                <a:ext uri="{FF2B5EF4-FFF2-40B4-BE49-F238E27FC236}">
                  <a16:creationId xmlns:a16="http://schemas.microsoft.com/office/drawing/2014/main" id="{FFBE13B1-80FB-410B-8666-26C63C59FB68}"/>
                </a:ext>
              </a:extLst>
            </p:cNvPr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defTabSz="914218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prstClr val="black"/>
                </a:solidFill>
                <a:cs typeface="Segoe UI" panose="020B0502040204020203" pitchFamily="34" charset="0"/>
              </a:endParaRPr>
            </a:p>
          </p:txBody>
        </p:sp>
      </p:grpSp>
      <p:sp>
        <p:nvSpPr>
          <p:cNvPr id="13" name="矩形 12"/>
          <p:cNvSpPr/>
          <p:nvPr/>
        </p:nvSpPr>
        <p:spPr>
          <a:xfrm>
            <a:off x="5386718" y="2928687"/>
            <a:ext cx="174083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8960">
              <a:spcBef>
                <a:spcPct val="0"/>
              </a:spcBef>
            </a:pPr>
            <a:r>
              <a:rPr lang="en-US" altLang="zh-CN" sz="1400" b="1" dirty="0">
                <a:solidFill>
                  <a:srgbClr val="000000"/>
                </a:solidFill>
                <a:cs typeface="Segoe UI" panose="020B0502040204020203" pitchFamily="34" charset="0"/>
                <a:sym typeface="文泉驿微米黑" charset="-122"/>
              </a:rPr>
              <a:t>resolution</a:t>
            </a:r>
            <a:r>
              <a:rPr lang="en-US" altLang="zh-CN" sz="1400" dirty="0">
                <a:solidFill>
                  <a:srgbClr val="000000"/>
                </a:solidFill>
                <a:cs typeface="Segoe UI" panose="020B0502040204020203" pitchFamily="34" charset="0"/>
                <a:sym typeface="文泉驿微米黑" charset="-122"/>
              </a:rPr>
              <a:t>:</a:t>
            </a:r>
          </a:p>
          <a:p>
            <a:pPr defTabSz="1218960">
              <a:spcBef>
                <a:spcPct val="0"/>
              </a:spcBef>
            </a:pPr>
            <a:r>
              <a:rPr lang="en-US" altLang="zh-CN" sz="1400" dirty="0">
                <a:solidFill>
                  <a:srgbClr val="000000"/>
                </a:solidFill>
                <a:cs typeface="Segoe UI" panose="020B0502040204020203" pitchFamily="34" charset="0"/>
                <a:sym typeface="文泉驿微米黑" charset="-122"/>
              </a:rPr>
              <a:t>U: 1080P</a:t>
            </a:r>
          </a:p>
          <a:p>
            <a:pPr defTabSz="1218960">
              <a:spcBef>
                <a:spcPct val="0"/>
              </a:spcBef>
            </a:pPr>
            <a:r>
              <a:rPr lang="en-US" altLang="zh-CN" sz="1400" dirty="0">
                <a:solidFill>
                  <a:srgbClr val="000000"/>
                </a:solidFill>
                <a:cs typeface="Segoe UI" panose="020B0502040204020203" pitchFamily="34" charset="0"/>
                <a:sym typeface="文泉驿微米黑" charset="-122"/>
              </a:rPr>
              <a:t>K: 4K</a:t>
            </a:r>
          </a:p>
        </p:txBody>
      </p:sp>
      <p:grpSp>
        <p:nvGrpSpPr>
          <p:cNvPr id="69" name="组合 68">
            <a:extLst>
              <a:ext uri="{FF2B5EF4-FFF2-40B4-BE49-F238E27FC236}">
                <a16:creationId xmlns:a16="http://schemas.microsoft.com/office/drawing/2014/main" id="{4ED1E510-0673-4B2D-B93F-0821C936DB84}"/>
              </a:ext>
            </a:extLst>
          </p:cNvPr>
          <p:cNvGrpSpPr/>
          <p:nvPr/>
        </p:nvGrpSpPr>
        <p:grpSpPr>
          <a:xfrm>
            <a:off x="9486748" y="2235203"/>
            <a:ext cx="90000" cy="1649303"/>
            <a:chOff x="2630284" y="1941136"/>
            <a:chExt cx="90000" cy="1649302"/>
          </a:xfrm>
        </p:grpSpPr>
        <p:cxnSp>
          <p:nvCxnSpPr>
            <p:cNvPr id="72" name="直接连接符 71">
              <a:extLst>
                <a:ext uri="{FF2B5EF4-FFF2-40B4-BE49-F238E27FC236}">
                  <a16:creationId xmlns:a16="http://schemas.microsoft.com/office/drawing/2014/main" id="{5CF3771F-04F3-41FE-95FF-7FBF584CC8DF}"/>
                </a:ext>
              </a:extLst>
            </p:cNvPr>
            <p:cNvCxnSpPr>
              <a:endCxn id="73" idx="1"/>
            </p:cNvCxnSpPr>
            <p:nvPr/>
          </p:nvCxnSpPr>
          <p:spPr bwMode="auto">
            <a:xfrm>
              <a:off x="2672345" y="1941136"/>
              <a:ext cx="13180" cy="157248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3" name="椭圆 72">
              <a:extLst>
                <a:ext uri="{FF2B5EF4-FFF2-40B4-BE49-F238E27FC236}">
                  <a16:creationId xmlns:a16="http://schemas.microsoft.com/office/drawing/2014/main" id="{B7C6CD7B-2215-4D20-A71A-59E18536AFDF}"/>
                </a:ext>
              </a:extLst>
            </p:cNvPr>
            <p:cNvSpPr/>
            <p:nvPr/>
          </p:nvSpPr>
          <p:spPr bwMode="auto">
            <a:xfrm>
              <a:off x="2630284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defTabSz="914218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prstClr val="black"/>
                </a:solidFill>
                <a:cs typeface="Segoe UI" panose="020B0502040204020203" pitchFamily="34" charset="0"/>
              </a:endParaRPr>
            </a:p>
          </p:txBody>
        </p:sp>
      </p:grpSp>
      <p:sp>
        <p:nvSpPr>
          <p:cNvPr id="31" name="矩形 30">
            <a:extLst>
              <a:ext uri="{FF2B5EF4-FFF2-40B4-BE49-F238E27FC236}">
                <a16:creationId xmlns:a16="http://schemas.microsoft.com/office/drawing/2014/main" id="{3B82638B-CB3C-4F0A-BB1E-098B35EF5058}"/>
              </a:ext>
            </a:extLst>
          </p:cNvPr>
          <p:cNvSpPr/>
          <p:nvPr/>
        </p:nvSpPr>
        <p:spPr bwMode="auto">
          <a:xfrm>
            <a:off x="10361549" y="1533323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>
            <a:prstTxWarp prst="textNoShape">
              <a:avLst/>
            </a:prstTxWarp>
          </a:bodyPr>
          <a:lstStyle/>
          <a:p>
            <a:pPr algn="ctr" defTabSz="914218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cs typeface="Segoe UI" panose="020B0502040204020203" pitchFamily="34" charset="0"/>
              </a:rPr>
              <a:t>F</a:t>
            </a:r>
            <a:endParaRPr lang="zh-CN" altLang="en-US" sz="2300" dirty="0">
              <a:solidFill>
                <a:prstClr val="black"/>
              </a:solidFill>
              <a:cs typeface="Segoe UI" panose="020B0502040204020203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361550" y="3065106"/>
            <a:ext cx="177088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8960">
              <a:spcBef>
                <a:spcPct val="0"/>
              </a:spcBef>
            </a:pPr>
            <a:r>
              <a:rPr lang="nl-NL" altLang="zh-CN" sz="1400" b="1" dirty="0">
                <a:solidFill>
                  <a:srgbClr val="000000"/>
                </a:solidFill>
                <a:cs typeface="Segoe UI" panose="020B0502040204020203" pitchFamily="34" charset="0"/>
                <a:sym typeface="文泉驿微米黑" charset="-122"/>
              </a:rPr>
              <a:t>Panel type</a:t>
            </a:r>
            <a:r>
              <a:rPr lang="nl-NL" altLang="zh-CN" sz="1400" dirty="0">
                <a:solidFill>
                  <a:srgbClr val="000000"/>
                </a:solidFill>
                <a:cs typeface="Segoe UI" panose="020B0502040204020203" pitchFamily="34" charset="0"/>
                <a:sym typeface="文泉驿微米黑" charset="-122"/>
              </a:rPr>
              <a:t>:</a:t>
            </a:r>
          </a:p>
          <a:p>
            <a:pPr defTabSz="1218960">
              <a:spcBef>
                <a:spcPct val="0"/>
              </a:spcBef>
            </a:pPr>
            <a:r>
              <a:rPr lang="nl-NL" altLang="zh-CN" sz="1400" dirty="0">
                <a:solidFill>
                  <a:srgbClr val="000000"/>
                </a:solidFill>
                <a:cs typeface="Segoe UI" panose="020B0502040204020203" pitchFamily="34" charset="0"/>
                <a:sym typeface="文泉驿微米黑" charset="-122"/>
              </a:rPr>
              <a:t>S: PVA</a:t>
            </a:r>
          </a:p>
          <a:p>
            <a:pPr defTabSz="1218960">
              <a:spcBef>
                <a:spcPct val="0"/>
              </a:spcBef>
            </a:pPr>
            <a:r>
              <a:rPr lang="nl-NL" altLang="zh-CN" sz="1400" dirty="0">
                <a:solidFill>
                  <a:srgbClr val="000000"/>
                </a:solidFill>
                <a:cs typeface="Segoe UI" panose="020B0502040204020203" pitchFamily="34" charset="0"/>
                <a:sym typeface="文泉驿微米黑" charset="-122"/>
              </a:rPr>
              <a:t>G: IPS</a:t>
            </a:r>
          </a:p>
          <a:p>
            <a:pPr defTabSz="1218960">
              <a:spcBef>
                <a:spcPct val="0"/>
              </a:spcBef>
            </a:pPr>
            <a:r>
              <a:rPr lang="nl-NL" altLang="zh-CN" sz="1400" dirty="0">
                <a:solidFill>
                  <a:srgbClr val="000000"/>
                </a:solidFill>
                <a:cs typeface="Segoe UI" panose="020B0502040204020203" pitchFamily="34" charset="0"/>
                <a:sym typeface="文泉驿微米黑" charset="-122"/>
              </a:rPr>
              <a:t>F: ADS</a:t>
            </a:r>
          </a:p>
        </p:txBody>
      </p: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4ED1E510-0673-4B2D-B93F-0821C936DB84}"/>
              </a:ext>
            </a:extLst>
          </p:cNvPr>
          <p:cNvGrpSpPr/>
          <p:nvPr/>
        </p:nvGrpSpPr>
        <p:grpSpPr>
          <a:xfrm>
            <a:off x="10698529" y="2273896"/>
            <a:ext cx="90000" cy="732840"/>
            <a:chOff x="2686859" y="2857598"/>
            <a:chExt cx="90000" cy="732840"/>
          </a:xfrm>
        </p:grpSpPr>
        <p:cxnSp>
          <p:nvCxnSpPr>
            <p:cNvPr id="37" name="直接连接符 36">
              <a:extLst>
                <a:ext uri="{FF2B5EF4-FFF2-40B4-BE49-F238E27FC236}">
                  <a16:creationId xmlns:a16="http://schemas.microsoft.com/office/drawing/2014/main" id="{5CF3771F-04F3-41FE-95FF-7FBF584CC8DF}"/>
                </a:ext>
              </a:extLst>
            </p:cNvPr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8" name="椭圆 37">
              <a:extLst>
                <a:ext uri="{FF2B5EF4-FFF2-40B4-BE49-F238E27FC236}">
                  <a16:creationId xmlns:a16="http://schemas.microsoft.com/office/drawing/2014/main" id="{B7C6CD7B-2215-4D20-A71A-59E18536AFDF}"/>
                </a:ext>
              </a:extLst>
            </p:cNvPr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defTabSz="914218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prstClr val="black"/>
                </a:solidFill>
                <a:cs typeface="Segoe UI" panose="020B0502040204020203" pitchFamily="34" charset="0"/>
              </a:endParaRPr>
            </a:p>
          </p:txBody>
        </p:sp>
      </p:grpSp>
      <p:sp>
        <p:nvSpPr>
          <p:cNvPr id="39" name="矩形 38"/>
          <p:cNvSpPr/>
          <p:nvPr/>
        </p:nvSpPr>
        <p:spPr bwMode="auto">
          <a:xfrm>
            <a:off x="9148273" y="1529376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>
            <a:prstTxWarp prst="textNoShape">
              <a:avLst/>
            </a:prstTxWarp>
          </a:bodyPr>
          <a:lstStyle/>
          <a:p>
            <a:pPr algn="ctr" defTabSz="914218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cs typeface="Segoe UI" panose="020B0502040204020203" pitchFamily="34" charset="0"/>
              </a:rPr>
              <a:t>E</a:t>
            </a:r>
            <a:endParaRPr lang="zh-CN" altLang="en-US" sz="2300" dirty="0">
              <a:solidFill>
                <a:prstClr val="black"/>
              </a:solidFill>
              <a:cs typeface="Segoe UI" panose="020B0502040204020203" pitchFamily="34" charset="0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1713411" y="2253323"/>
            <a:ext cx="90000" cy="725540"/>
            <a:chOff x="2686859" y="2864898"/>
            <a:chExt cx="90000" cy="725540"/>
          </a:xfrm>
        </p:grpSpPr>
        <p:cxnSp>
          <p:nvCxnSpPr>
            <p:cNvPr id="44" name="直接连接符 43"/>
            <p:cNvCxnSpPr/>
            <p:nvPr/>
          </p:nvCxnSpPr>
          <p:spPr bwMode="auto">
            <a:xfrm>
              <a:off x="2731859" y="28648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7" name="椭圆 46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defTabSz="914218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prstClr val="black"/>
                </a:solidFill>
                <a:cs typeface="Segoe UI" panose="020B0502040204020203" pitchFamily="34" charset="0"/>
              </a:endParaRPr>
            </a:p>
          </p:txBody>
        </p:sp>
      </p:grpSp>
      <p:cxnSp>
        <p:nvCxnSpPr>
          <p:cNvPr id="48" name="直接连接符 47">
            <a:extLst>
              <a:ext uri="{FF2B5EF4-FFF2-40B4-BE49-F238E27FC236}">
                <a16:creationId xmlns:a16="http://schemas.microsoft.com/office/drawing/2014/main" id="{7ABF07E5-A152-46D8-BCBC-175D6D96AF08}"/>
              </a:ext>
            </a:extLst>
          </p:cNvPr>
          <p:cNvCxnSpPr>
            <a:cxnSpLocks/>
          </p:cNvCxnSpPr>
          <p:nvPr/>
        </p:nvCxnSpPr>
        <p:spPr bwMode="auto">
          <a:xfrm>
            <a:off x="8573285" y="1868801"/>
            <a:ext cx="38971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直接连接符 48">
            <a:extLst>
              <a:ext uri="{FF2B5EF4-FFF2-40B4-BE49-F238E27FC236}">
                <a16:creationId xmlns:a16="http://schemas.microsoft.com/office/drawing/2014/main" id="{E8C85DD9-B582-4FB0-B5B8-C904C54890DD}"/>
              </a:ext>
            </a:extLst>
          </p:cNvPr>
          <p:cNvCxnSpPr>
            <a:cxnSpLocks/>
          </p:cNvCxnSpPr>
          <p:nvPr/>
        </p:nvCxnSpPr>
        <p:spPr bwMode="auto">
          <a:xfrm>
            <a:off x="2233893" y="1868801"/>
            <a:ext cx="38971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0" name="矩形 49"/>
          <p:cNvSpPr/>
          <p:nvPr/>
        </p:nvSpPr>
        <p:spPr bwMode="auto">
          <a:xfrm>
            <a:off x="6540156" y="1501788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>
            <a:prstTxWarp prst="textNoShape">
              <a:avLst/>
            </a:prstTxWarp>
          </a:bodyPr>
          <a:lstStyle/>
          <a:p>
            <a:pPr algn="ctr" defTabSz="914218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cs typeface="Segoe UI" panose="020B0502040204020203" pitchFamily="34" charset="0"/>
              </a:rPr>
              <a:t>C</a:t>
            </a:r>
            <a:endParaRPr lang="zh-CN" altLang="en-US" sz="2300" dirty="0">
              <a:solidFill>
                <a:prstClr val="black"/>
              </a:solidFill>
              <a:cs typeface="Segoe UI" panose="020B0502040204020203" pitchFamily="34" charset="0"/>
            </a:endParaRPr>
          </a:p>
        </p:txBody>
      </p:sp>
      <p:cxnSp>
        <p:nvCxnSpPr>
          <p:cNvPr id="52" name="直接连接符 51">
            <a:extLst>
              <a:ext uri="{FF2B5EF4-FFF2-40B4-BE49-F238E27FC236}">
                <a16:creationId xmlns:a16="http://schemas.microsoft.com/office/drawing/2014/main" id="{5CF3771F-04F3-41FE-95FF-7FBF584CC8DF}"/>
              </a:ext>
            </a:extLst>
          </p:cNvPr>
          <p:cNvCxnSpPr/>
          <p:nvPr/>
        </p:nvCxnSpPr>
        <p:spPr bwMode="auto">
          <a:xfrm>
            <a:off x="6895577" y="2232253"/>
            <a:ext cx="0" cy="232296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3" name="椭圆 52">
            <a:extLst>
              <a:ext uri="{FF2B5EF4-FFF2-40B4-BE49-F238E27FC236}">
                <a16:creationId xmlns:a16="http://schemas.microsoft.com/office/drawing/2014/main" id="{B7C6CD7B-2215-4D20-A71A-59E18536AFDF}"/>
              </a:ext>
            </a:extLst>
          </p:cNvPr>
          <p:cNvSpPr/>
          <p:nvPr/>
        </p:nvSpPr>
        <p:spPr bwMode="auto">
          <a:xfrm>
            <a:off x="6850109" y="4499757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t" anchorCtr="0" compatLnSpc="1">
            <a:prstTxWarp prst="textNoShape">
              <a:avLst/>
            </a:prstTxWarp>
          </a:bodyPr>
          <a:lstStyle/>
          <a:p>
            <a:pPr defTabSz="914218" fontAlgn="t">
              <a:spcBef>
                <a:spcPct val="0"/>
              </a:spcBef>
              <a:spcAft>
                <a:spcPct val="0"/>
              </a:spcAft>
            </a:pPr>
            <a:endParaRPr lang="zh-CN" altLang="en-US" sz="1100" dirty="0">
              <a:solidFill>
                <a:prstClr val="black"/>
              </a:solidFill>
              <a:cs typeface="Segoe UI" panose="020B0502040204020203" pitchFamily="34" charset="0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6252912" y="4517956"/>
            <a:ext cx="174083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8960">
              <a:spcBef>
                <a:spcPct val="0"/>
              </a:spcBef>
            </a:pPr>
            <a:r>
              <a:rPr lang="en-US" altLang="zh-CN" sz="1400" b="1" dirty="0">
                <a:solidFill>
                  <a:srgbClr val="000000"/>
                </a:solidFill>
                <a:cs typeface="Segoe UI" panose="020B0502040204020203" pitchFamily="34" charset="0"/>
                <a:sym typeface="文泉驿微米黑" charset="-122"/>
              </a:rPr>
              <a:t>      Seam</a:t>
            </a:r>
            <a:r>
              <a:rPr lang="en-US" altLang="zh-CN" sz="1400" dirty="0">
                <a:solidFill>
                  <a:srgbClr val="000000"/>
                </a:solidFill>
                <a:cs typeface="Segoe UI" panose="020B0502040204020203" pitchFamily="34" charset="0"/>
                <a:sym typeface="文泉驿微米黑" charset="-122"/>
              </a:rPr>
              <a:t>:</a:t>
            </a:r>
          </a:p>
          <a:p>
            <a:pPr defTabSz="1218960">
              <a:spcBef>
                <a:spcPct val="0"/>
              </a:spcBef>
            </a:pPr>
            <a:r>
              <a:rPr lang="en-US" altLang="zh-CN" sz="1400" dirty="0">
                <a:solidFill>
                  <a:srgbClr val="000000"/>
                </a:solidFill>
                <a:cs typeface="Segoe UI" panose="020B0502040204020203" pitchFamily="34" charset="0"/>
                <a:sym typeface="文泉驿微米黑" charset="-122"/>
              </a:rPr>
              <a:t>E: 0.5~1mm</a:t>
            </a:r>
          </a:p>
          <a:p>
            <a:pPr defTabSz="1218960">
              <a:spcBef>
                <a:spcPct val="0"/>
              </a:spcBef>
            </a:pPr>
            <a:r>
              <a:rPr lang="en-US" altLang="zh-CN" sz="1400" dirty="0">
                <a:solidFill>
                  <a:srgbClr val="000000"/>
                </a:solidFill>
                <a:cs typeface="Segoe UI" panose="020B0502040204020203" pitchFamily="34" charset="0"/>
                <a:sym typeface="文泉驿微米黑" charset="-122"/>
              </a:rPr>
              <a:t>D: 1.x~2.xmm</a:t>
            </a:r>
          </a:p>
          <a:p>
            <a:pPr defTabSz="1218960">
              <a:spcBef>
                <a:spcPct val="0"/>
              </a:spcBef>
            </a:pPr>
            <a:r>
              <a:rPr lang="en-US" altLang="zh-CN" sz="1400" dirty="0">
                <a:solidFill>
                  <a:srgbClr val="000000"/>
                </a:solidFill>
                <a:cs typeface="Segoe UI" panose="020B0502040204020203" pitchFamily="34" charset="0"/>
                <a:sym typeface="文泉驿微米黑" charset="-122"/>
              </a:rPr>
              <a:t>C: 3.x~4.xmm</a:t>
            </a:r>
          </a:p>
        </p:txBody>
      </p:sp>
      <p:sp>
        <p:nvSpPr>
          <p:cNvPr id="54" name="TextBox 69"/>
          <p:cNvSpPr>
            <a:spLocks noChangeArrowheads="1"/>
          </p:cNvSpPr>
          <p:nvPr/>
        </p:nvSpPr>
        <p:spPr bwMode="auto">
          <a:xfrm>
            <a:off x="1462414" y="2969426"/>
            <a:ext cx="1058629" cy="715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91" rIns="68571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defTabSz="1218960">
              <a:spcBef>
                <a:spcPct val="0"/>
              </a:spcBef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Brand</a:t>
            </a: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: </a:t>
            </a:r>
          </a:p>
          <a:p>
            <a:pPr defTabSz="1218960">
              <a:spcBef>
                <a:spcPct val="0"/>
              </a:spcBef>
              <a:buNone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Overseas  Dahua</a:t>
            </a:r>
            <a:endParaRPr lang="zh-CN" altLang="en-US" sz="1400" dirty="0">
              <a:solidFill>
                <a:prstClr val="black"/>
              </a:solidFill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33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 bwMode="auto">
          <a:xfrm>
            <a:off x="5456564" y="1333776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000" noProof="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NA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矩形 3"/>
          <p:cNvSpPr/>
          <p:nvPr/>
        </p:nvSpPr>
        <p:spPr bwMode="auto">
          <a:xfrm>
            <a:off x="6250753" y="1333776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0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矩形 4"/>
          <p:cNvSpPr/>
          <p:nvPr/>
        </p:nvSpPr>
        <p:spPr bwMode="auto">
          <a:xfrm>
            <a:off x="7352506" y="1333776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0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NA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9162738" y="1333776"/>
            <a:ext cx="886453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0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0280B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8128218" y="1333776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000" noProof="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NA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2279470" y="1333776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71512" y="1333776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3866297" y="1333776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000" noProof="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1" name="直接连接符 10"/>
          <p:cNvCxnSpPr/>
          <p:nvPr/>
        </p:nvCxnSpPr>
        <p:spPr bwMode="auto">
          <a:xfrm flipV="1">
            <a:off x="895772" y="1735720"/>
            <a:ext cx="222704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矩形 11"/>
          <p:cNvSpPr/>
          <p:nvPr/>
        </p:nvSpPr>
        <p:spPr bwMode="auto">
          <a:xfrm>
            <a:off x="1180514" y="1333776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IPC</a:t>
            </a:r>
            <a:endParaRPr lang="zh-CN" altLang="en-US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矩形 12"/>
          <p:cNvSpPr/>
          <p:nvPr/>
        </p:nvSpPr>
        <p:spPr bwMode="auto">
          <a:xfrm>
            <a:off x="4652436" y="1333776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000" noProof="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4" name="直接连接符 13"/>
          <p:cNvCxnSpPr/>
          <p:nvPr/>
        </p:nvCxnSpPr>
        <p:spPr bwMode="auto">
          <a:xfrm flipV="1">
            <a:off x="8893363" y="1735720"/>
            <a:ext cx="222704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矩形 14"/>
          <p:cNvSpPr/>
          <p:nvPr/>
        </p:nvSpPr>
        <p:spPr bwMode="auto">
          <a:xfrm>
            <a:off x="10332513" y="1333776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0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NA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6" name="直接连接符 15"/>
          <p:cNvCxnSpPr/>
          <p:nvPr/>
        </p:nvCxnSpPr>
        <p:spPr bwMode="auto">
          <a:xfrm flipV="1">
            <a:off x="10079008" y="1735720"/>
            <a:ext cx="222704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直接连接符 18"/>
          <p:cNvCxnSpPr/>
          <p:nvPr/>
        </p:nvCxnSpPr>
        <p:spPr bwMode="auto">
          <a:xfrm flipV="1">
            <a:off x="2002564" y="1735720"/>
            <a:ext cx="222704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直接连接符 19"/>
          <p:cNvCxnSpPr/>
          <p:nvPr/>
        </p:nvCxnSpPr>
        <p:spPr bwMode="auto">
          <a:xfrm flipV="1">
            <a:off x="7033438" y="1735720"/>
            <a:ext cx="222704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标题 2"/>
          <p:cNvSpPr txBox="1"/>
          <p:nvPr/>
        </p:nvSpPr>
        <p:spPr>
          <a:xfrm>
            <a:off x="206229" y="0"/>
            <a:ext cx="1174764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Network Camera(Wireless Series-Online Channel)</a:t>
            </a:r>
            <a:endParaRPr lang="zh-CN" altLang="en-US" dirty="0"/>
          </a:p>
        </p:txBody>
      </p:sp>
      <p:sp>
        <p:nvSpPr>
          <p:cNvPr id="22" name="矩形 21"/>
          <p:cNvSpPr/>
          <p:nvPr/>
        </p:nvSpPr>
        <p:spPr bwMode="auto">
          <a:xfrm>
            <a:off x="3080384" y="1333776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椭圆 22"/>
          <p:cNvSpPr/>
          <p:nvPr/>
        </p:nvSpPr>
        <p:spPr bwMode="auto">
          <a:xfrm>
            <a:off x="373223" y="2378820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24" name="TextBox 69"/>
          <p:cNvSpPr>
            <a:spLocks noChangeArrowheads="1"/>
          </p:cNvSpPr>
          <p:nvPr/>
        </p:nvSpPr>
        <p:spPr bwMode="auto">
          <a:xfrm>
            <a:off x="5178" y="2481271"/>
            <a:ext cx="1252917" cy="284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Brand</a:t>
            </a:r>
            <a:r>
              <a:rPr kumimoji="0" lang="en-US" altLang="zh-CN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:Dahua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  <a:sym typeface="文泉驿微米黑" charset="-122"/>
            </a:endParaRPr>
          </a:p>
        </p:txBody>
      </p:sp>
      <p:sp>
        <p:nvSpPr>
          <p:cNvPr id="25" name="TextBox 22"/>
          <p:cNvSpPr txBox="1">
            <a:spLocks noChangeArrowheads="1"/>
          </p:cNvSpPr>
          <p:nvPr/>
        </p:nvSpPr>
        <p:spPr bwMode="auto">
          <a:xfrm>
            <a:off x="846481" y="2841903"/>
            <a:ext cx="1370696" cy="3077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9pPr>
          </a:lstStyle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IPC: Network </a:t>
            </a:r>
          </a:p>
        </p:txBody>
      </p:sp>
      <p:sp>
        <p:nvSpPr>
          <p:cNvPr id="26" name="椭圆 25"/>
          <p:cNvSpPr/>
          <p:nvPr/>
        </p:nvSpPr>
        <p:spPr bwMode="auto">
          <a:xfrm>
            <a:off x="1486412" y="2796204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1704925" y="4104925"/>
            <a:ext cx="2172494" cy="2110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Camera Type</a:t>
            </a:r>
          </a:p>
          <a:p>
            <a:pPr defTabSz="1219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065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C: Cube Camera</a:t>
            </a:r>
          </a:p>
          <a:p>
            <a:pPr defTabSz="1219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065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H: Indoor PT Camera</a:t>
            </a:r>
          </a:p>
          <a:p>
            <a:pPr defTabSz="1219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065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P: Outdoor PT Camera</a:t>
            </a:r>
          </a:p>
          <a:p>
            <a:pPr defTabSz="1219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065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T: Turret Camera</a:t>
            </a:r>
          </a:p>
          <a:p>
            <a:pPr defTabSz="1219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065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F: Bullet Camera</a:t>
            </a:r>
          </a:p>
          <a:p>
            <a:pPr defTabSz="1219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065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D: Dome Camera</a:t>
            </a:r>
          </a:p>
          <a:p>
            <a:pPr defTabSz="1219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065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L: Floodlight Camera</a:t>
            </a:r>
          </a:p>
          <a:p>
            <a:pPr defTabSz="1219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065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B: Battery Camera</a:t>
            </a:r>
          </a:p>
          <a:p>
            <a:pPr defTabSz="1219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065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BF: Battery  Bullet Camera</a:t>
            </a:r>
          </a:p>
          <a:p>
            <a:pPr defTabSz="1219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065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BH:  Battery Indoor PT Camera</a:t>
            </a:r>
          </a:p>
          <a:p>
            <a:pPr defTabSz="1219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065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BP: Battery Outdoor PT Camera</a:t>
            </a:r>
          </a:p>
        </p:txBody>
      </p:sp>
      <p:sp>
        <p:nvSpPr>
          <p:cNvPr id="29" name="椭圆 28"/>
          <p:cNvSpPr/>
          <p:nvPr/>
        </p:nvSpPr>
        <p:spPr bwMode="auto">
          <a:xfrm>
            <a:off x="4474343" y="2720966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4078659" y="2832467"/>
            <a:ext cx="1286058" cy="1127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Resolution</a:t>
            </a:r>
          </a:p>
          <a:p>
            <a:pPr defTabSz="1219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n-NO" altLang="zh-CN" sz="1065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5: 5 Mega</a:t>
            </a:r>
          </a:p>
          <a:p>
            <a:pPr defTabSz="1219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n-NO" altLang="zh-CN" sz="1065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4: 4 Mega</a:t>
            </a:r>
          </a:p>
          <a:p>
            <a:pPr defTabSz="1219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n-NO" altLang="zh-CN" sz="1065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3: 3 Mega</a:t>
            </a:r>
          </a:p>
          <a:p>
            <a:pPr defTabSz="1219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n-NO" altLang="zh-CN" sz="1065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2: 2 Mega</a:t>
            </a:r>
          </a:p>
          <a:p>
            <a:pPr defTabSz="12192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065" dirty="0">
              <a:solidFill>
                <a:srgbClr val="FF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1" name="椭圆 30"/>
          <p:cNvSpPr/>
          <p:nvPr/>
        </p:nvSpPr>
        <p:spPr bwMode="auto">
          <a:xfrm>
            <a:off x="3838243" y="3905554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3322306" y="4064310"/>
            <a:ext cx="1286058" cy="1127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Appearance</a:t>
            </a:r>
          </a:p>
          <a:p>
            <a:pPr defTabSz="1219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n-NO" altLang="zh-CN" sz="1065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A: A</a:t>
            </a:r>
            <a:r>
              <a:rPr lang="en-US" altLang="zh-CN" sz="1065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Appearance</a:t>
            </a:r>
          </a:p>
          <a:p>
            <a:pPr defTabSz="1219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065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B: B Appearance</a:t>
            </a:r>
          </a:p>
          <a:p>
            <a:pPr defTabSz="1219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065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C: C Appearance</a:t>
            </a:r>
          </a:p>
          <a:p>
            <a:pPr defTabSz="1219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065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……</a:t>
            </a:r>
            <a:endParaRPr lang="nn-NO" altLang="zh-CN" sz="1065" dirty="0">
              <a:solidFill>
                <a:srgbClr val="FF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defTabSz="12192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065" dirty="0">
              <a:solidFill>
                <a:srgbClr val="FF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4675671" y="5275018"/>
            <a:ext cx="1393530" cy="584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065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C: Cost down</a:t>
            </a:r>
          </a:p>
          <a:p>
            <a:pPr defTabSz="1219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065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E: Enhancement</a:t>
            </a:r>
          </a:p>
          <a:p>
            <a:pPr defTabSz="1219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065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S: Supreme</a:t>
            </a:r>
            <a:endParaRPr lang="zh-CN" altLang="en-US" sz="1065" dirty="0">
              <a:solidFill>
                <a:srgbClr val="FF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4" name="椭圆 33"/>
          <p:cNvSpPr/>
          <p:nvPr/>
        </p:nvSpPr>
        <p:spPr bwMode="auto">
          <a:xfrm>
            <a:off x="5327436" y="5230018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35" name="椭圆 34"/>
          <p:cNvSpPr/>
          <p:nvPr/>
        </p:nvSpPr>
        <p:spPr bwMode="auto">
          <a:xfrm>
            <a:off x="6146425" y="3038614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5429127" y="3218065"/>
            <a:ext cx="1511450" cy="4716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Identification:</a:t>
            </a:r>
          </a:p>
          <a:p>
            <a:pPr defTabSz="1219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065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P: Overseas</a:t>
            </a:r>
          </a:p>
        </p:txBody>
      </p:sp>
      <p:sp>
        <p:nvSpPr>
          <p:cNvPr id="37" name="椭圆 36"/>
          <p:cNvSpPr/>
          <p:nvPr/>
        </p:nvSpPr>
        <p:spPr bwMode="auto">
          <a:xfrm>
            <a:off x="7170682" y="3862146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5845671" y="3958457"/>
            <a:ext cx="2652098" cy="963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Lens Type:</a:t>
            </a:r>
          </a:p>
          <a:p>
            <a:pPr defTabSz="1219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065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NA: Default</a:t>
            </a:r>
          </a:p>
          <a:p>
            <a:pPr defTabSz="1219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065" dirty="0" err="1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Zx</a:t>
            </a:r>
            <a:r>
              <a:rPr lang="en-US" altLang="zh-CN" sz="1065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 x times Electric Zoom</a:t>
            </a:r>
          </a:p>
          <a:p>
            <a:pPr defTabSz="1219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065" dirty="0" err="1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xZx</a:t>
            </a:r>
            <a:r>
              <a:rPr lang="en-US" altLang="zh-CN" sz="1065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 x Resolution * x times Electric Zoom</a:t>
            </a:r>
          </a:p>
          <a:p>
            <a:pPr defTabSz="1219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065" dirty="0" err="1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xF</a:t>
            </a:r>
            <a:r>
              <a:rPr lang="en-US" altLang="zh-CN" sz="1065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 x Resolution Fixed Focus</a:t>
            </a:r>
            <a:endParaRPr lang="zh-CN" altLang="en-US" sz="1065" dirty="0">
              <a:solidFill>
                <a:srgbClr val="FF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7575556" y="4726484"/>
            <a:ext cx="1862076" cy="1455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Common Function:</a:t>
            </a:r>
          </a:p>
          <a:p>
            <a:pPr defTabSz="1219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065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NA: Wi-Fi</a:t>
            </a:r>
          </a:p>
          <a:p>
            <a:pPr defTabSz="1219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065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LED: warm light</a:t>
            </a:r>
          </a:p>
          <a:p>
            <a:pPr defTabSz="1219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065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IL: Smart Dual Light</a:t>
            </a:r>
          </a:p>
          <a:p>
            <a:pPr defTabSz="1219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065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4G: Support 4G</a:t>
            </a:r>
          </a:p>
          <a:p>
            <a:pPr defTabSz="1219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065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5G: Support 5G</a:t>
            </a:r>
          </a:p>
          <a:p>
            <a:pPr defTabSz="1219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065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P: </a:t>
            </a:r>
            <a:r>
              <a:rPr lang="en-US" altLang="zh-CN" sz="1065" dirty="0" err="1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PoE</a:t>
            </a:r>
            <a:r>
              <a:rPr lang="en-US" altLang="zh-CN" sz="1065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defTabSz="1219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065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PV: Perimeter Vigilance</a:t>
            </a:r>
          </a:p>
        </p:txBody>
      </p:sp>
      <p:sp>
        <p:nvSpPr>
          <p:cNvPr id="40" name="椭圆 39"/>
          <p:cNvSpPr/>
          <p:nvPr/>
        </p:nvSpPr>
        <p:spPr bwMode="auto">
          <a:xfrm>
            <a:off x="8636426" y="4617757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8818250" y="2793638"/>
            <a:ext cx="1134062" cy="1127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Lens:</a:t>
            </a:r>
          </a:p>
          <a:p>
            <a:pPr defTabSz="1219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065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0210B: 2.1mm</a:t>
            </a:r>
          </a:p>
          <a:p>
            <a:pPr defTabSz="1219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065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0280B: 2.8mm</a:t>
            </a:r>
          </a:p>
          <a:p>
            <a:pPr defTabSz="1219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065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0360B: 3.6mm</a:t>
            </a:r>
          </a:p>
          <a:p>
            <a:pPr defTabSz="1219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065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0600B: 6mm </a:t>
            </a:r>
          </a:p>
          <a:p>
            <a:pPr defTabSz="1219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065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0800B: 8mm</a:t>
            </a:r>
          </a:p>
        </p:txBody>
      </p:sp>
      <p:sp>
        <p:nvSpPr>
          <p:cNvPr id="42" name="椭圆 41"/>
          <p:cNvSpPr/>
          <p:nvPr/>
        </p:nvSpPr>
        <p:spPr bwMode="auto">
          <a:xfrm>
            <a:off x="9275838" y="2657160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44" name="椭圆 43"/>
          <p:cNvSpPr/>
          <p:nvPr/>
        </p:nvSpPr>
        <p:spPr bwMode="auto">
          <a:xfrm>
            <a:off x="10675267" y="3193872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cxnSp>
        <p:nvCxnSpPr>
          <p:cNvPr id="47" name="直接连接符 46"/>
          <p:cNvCxnSpPr/>
          <p:nvPr/>
        </p:nvCxnSpPr>
        <p:spPr bwMode="auto">
          <a:xfrm flipH="1">
            <a:off x="427581" y="2063431"/>
            <a:ext cx="3022" cy="30599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直接连接符 47"/>
          <p:cNvCxnSpPr>
            <a:stCxn id="12" idx="2"/>
            <a:endCxn id="25" idx="0"/>
          </p:cNvCxnSpPr>
          <p:nvPr/>
        </p:nvCxnSpPr>
        <p:spPr bwMode="auto">
          <a:xfrm flipH="1">
            <a:off x="1531829" y="2053776"/>
            <a:ext cx="8685" cy="78812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肘形连接符 144"/>
          <p:cNvCxnSpPr>
            <a:endCxn id="31" idx="1"/>
          </p:cNvCxnSpPr>
          <p:nvPr/>
        </p:nvCxnSpPr>
        <p:spPr bwMode="auto">
          <a:xfrm rot="5400000">
            <a:off x="3115891" y="2800958"/>
            <a:ext cx="1853309" cy="382243"/>
          </a:xfrm>
          <a:prstGeom prst="bentConnector3">
            <a:avLst>
              <a:gd name="adj1" fmla="val 25331"/>
            </a:avLst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9" name="椭圆 68"/>
          <p:cNvSpPr/>
          <p:nvPr/>
        </p:nvSpPr>
        <p:spPr bwMode="auto">
          <a:xfrm>
            <a:off x="2520953" y="4009307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cxnSp>
        <p:nvCxnSpPr>
          <p:cNvPr id="70" name="肘形连接符 144"/>
          <p:cNvCxnSpPr>
            <a:stCxn id="22" idx="2"/>
            <a:endCxn id="27" idx="0"/>
          </p:cNvCxnSpPr>
          <p:nvPr/>
        </p:nvCxnSpPr>
        <p:spPr bwMode="auto">
          <a:xfrm rot="5400000">
            <a:off x="2090204" y="2754744"/>
            <a:ext cx="2051149" cy="649212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肘形连接符 144"/>
          <p:cNvCxnSpPr>
            <a:stCxn id="3" idx="2"/>
            <a:endCxn id="33" idx="0"/>
          </p:cNvCxnSpPr>
          <p:nvPr/>
        </p:nvCxnSpPr>
        <p:spPr bwMode="auto">
          <a:xfrm rot="5400000">
            <a:off x="3983879" y="3442333"/>
            <a:ext cx="3221242" cy="444128"/>
          </a:xfrm>
          <a:prstGeom prst="bentConnector3">
            <a:avLst>
              <a:gd name="adj1" fmla="val 26859"/>
            </a:avLst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8" name="肘形连接符 144"/>
          <p:cNvCxnSpPr/>
          <p:nvPr/>
        </p:nvCxnSpPr>
        <p:spPr bwMode="auto">
          <a:xfrm rot="5400000">
            <a:off x="5850819" y="2300231"/>
            <a:ext cx="1093967" cy="425901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3" name="肘形连接符 144"/>
          <p:cNvCxnSpPr>
            <a:endCxn id="29" idx="6"/>
          </p:cNvCxnSpPr>
          <p:nvPr/>
        </p:nvCxnSpPr>
        <p:spPr bwMode="auto">
          <a:xfrm rot="5400000">
            <a:off x="4439689" y="2192600"/>
            <a:ext cx="698020" cy="448712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7" name="肘形连接符 144"/>
          <p:cNvCxnSpPr>
            <a:stCxn id="8" idx="2"/>
          </p:cNvCxnSpPr>
          <p:nvPr/>
        </p:nvCxnSpPr>
        <p:spPr bwMode="auto">
          <a:xfrm rot="5400000">
            <a:off x="1323107" y="2040889"/>
            <a:ext cx="1303477" cy="1329251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5" name="椭圆 94"/>
          <p:cNvSpPr/>
          <p:nvPr/>
        </p:nvSpPr>
        <p:spPr bwMode="auto">
          <a:xfrm>
            <a:off x="1270636" y="3315840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149122" y="3493333"/>
            <a:ext cx="2107857" cy="2562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065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E: Electronic Commerce</a:t>
            </a:r>
            <a:endParaRPr lang="zh-CN" altLang="en-US" sz="1065" dirty="0">
              <a:solidFill>
                <a:srgbClr val="FF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97" name="肘形连接符 144"/>
          <p:cNvCxnSpPr/>
          <p:nvPr/>
        </p:nvCxnSpPr>
        <p:spPr bwMode="auto">
          <a:xfrm rot="5400000">
            <a:off x="6565107" y="2744870"/>
            <a:ext cx="1860275" cy="486358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9" name="肘形连接符 144"/>
          <p:cNvCxnSpPr>
            <a:stCxn id="7" idx="2"/>
            <a:endCxn id="40" idx="7"/>
          </p:cNvCxnSpPr>
          <p:nvPr/>
        </p:nvCxnSpPr>
        <p:spPr bwMode="auto">
          <a:xfrm rot="16200000" flipH="1">
            <a:off x="7312152" y="3229842"/>
            <a:ext cx="2577161" cy="225028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4" name="直接连接符 103"/>
          <p:cNvCxnSpPr>
            <a:endCxn id="42" idx="7"/>
          </p:cNvCxnSpPr>
          <p:nvPr/>
        </p:nvCxnSpPr>
        <p:spPr bwMode="auto">
          <a:xfrm flipH="1">
            <a:off x="9352658" y="2052164"/>
            <a:ext cx="211564" cy="61817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6" name="直接连接符 105"/>
          <p:cNvCxnSpPr/>
          <p:nvPr/>
        </p:nvCxnSpPr>
        <p:spPr bwMode="auto">
          <a:xfrm>
            <a:off x="10717632" y="2060881"/>
            <a:ext cx="4198" cy="113299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1" name="矩形 60"/>
          <p:cNvSpPr/>
          <p:nvPr/>
        </p:nvSpPr>
        <p:spPr>
          <a:xfrm>
            <a:off x="9903229" y="3253208"/>
            <a:ext cx="2288693" cy="2604770"/>
          </a:xfrm>
          <a:prstGeom prst="rect">
            <a:avLst/>
          </a:prstGeom>
          <a:ln w="6350">
            <a:noFill/>
          </a:ln>
        </p:spPr>
        <p:txBody>
          <a:bodyPr wrap="square">
            <a:noAutofit/>
          </a:bodyPr>
          <a:lstStyle/>
          <a:p>
            <a:pPr marR="0" lvl="0" indent="0" defTabSz="12192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1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Additional Attribute</a:t>
            </a:r>
          </a:p>
          <a:p>
            <a:pPr marR="0" lvl="0" defTabSz="12192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lang="en-US" altLang="zh-CN" sz="1065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1. Hardware generation:</a:t>
            </a:r>
          </a:p>
          <a:p>
            <a:pPr marR="0" lvl="0" defTabSz="12192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lang="en-US" altLang="zh-CN" sz="1065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S2</a:t>
            </a:r>
            <a:r>
              <a:rPr lang="zh-CN" altLang="en-US" sz="1065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：</a:t>
            </a:r>
            <a:r>
              <a:rPr lang="en-US" altLang="zh-CN" sz="1065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Second generation</a:t>
            </a:r>
          </a:p>
          <a:p>
            <a:pPr marR="0" lvl="0" indent="0" defTabSz="12192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1065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Sn</a:t>
            </a:r>
            <a:r>
              <a:rPr lang="zh-CN" altLang="en-US" sz="1065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：</a:t>
            </a:r>
            <a:r>
              <a:rPr lang="en-US" altLang="zh-CN" sz="1065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Nth generation</a:t>
            </a:r>
          </a:p>
          <a:p>
            <a:pPr marR="0" lvl="0" indent="0" defTabSz="12192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1065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2. Battery type:</a:t>
            </a:r>
          </a:p>
          <a:p>
            <a:pPr marR="0" lvl="0" indent="0" defTabSz="12192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1065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MAX</a:t>
            </a:r>
            <a:r>
              <a:rPr lang="zh-CN" altLang="en-US" sz="1065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=</a:t>
            </a:r>
            <a:r>
              <a:rPr lang="en-US" altLang="zh-CN" sz="1065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Enhanced version, generally refers to battery capacity</a:t>
            </a:r>
          </a:p>
          <a:p>
            <a:pPr marR="0" lvl="0" indent="0" defTabSz="12192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1065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3. Color:</a:t>
            </a:r>
          </a:p>
          <a:p>
            <a:pPr marR="0" lvl="0" indent="0" defTabSz="12192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1065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Ash</a:t>
            </a:r>
          </a:p>
          <a:p>
            <a:pPr marR="0" lvl="0" indent="0" defTabSz="12192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1065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Pearl</a:t>
            </a:r>
          </a:p>
          <a:p>
            <a:pPr marR="0" lvl="0" indent="0" defTabSz="12192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1065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4. Region:</a:t>
            </a:r>
          </a:p>
          <a:p>
            <a:pPr marR="0" lvl="0" indent="0" defTabSz="12192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1065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EUR</a:t>
            </a:r>
          </a:p>
          <a:p>
            <a:pPr marR="0" lvl="0" indent="0" defTabSz="12192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 altLang="zh-CN" sz="1065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94493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组合 59"/>
          <p:cNvGrpSpPr/>
          <p:nvPr/>
        </p:nvGrpSpPr>
        <p:grpSpPr>
          <a:xfrm>
            <a:off x="880253" y="1660453"/>
            <a:ext cx="10042867" cy="2639623"/>
            <a:chOff x="1106605" y="1505308"/>
            <a:chExt cx="10743986" cy="3128614"/>
          </a:xfrm>
        </p:grpSpPr>
        <p:sp>
          <p:nvSpPr>
            <p:cNvPr id="74" name="矩形 73"/>
            <p:cNvSpPr/>
            <p:nvPr/>
          </p:nvSpPr>
          <p:spPr bwMode="auto">
            <a:xfrm>
              <a:off x="3600043" y="1505308"/>
              <a:ext cx="822257" cy="620997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27" tIns="45719" rIns="91427" bIns="45719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196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  <a:sym typeface="Segoe UI" panose="020B0502040204020203" pitchFamily="34" charset="0"/>
                </a:rPr>
                <a:t>H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Segoe UI" panose="020B0502040204020203" pitchFamily="34" charset="0"/>
              </a:endParaRPr>
            </a:p>
          </p:txBody>
        </p:sp>
        <p:sp>
          <p:nvSpPr>
            <p:cNvPr id="75" name="矩形 74"/>
            <p:cNvSpPr/>
            <p:nvPr/>
          </p:nvSpPr>
          <p:spPr bwMode="auto">
            <a:xfrm>
              <a:off x="1106605" y="1512149"/>
              <a:ext cx="778055" cy="614157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27" tIns="45719" rIns="91427" bIns="45719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196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  <a:sym typeface="Segoe UI" panose="020B0502040204020203" pitchFamily="34" charset="0"/>
                </a:rPr>
                <a:t>DHI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Segoe UI" panose="020B0502040204020203" pitchFamily="34" charset="0"/>
              </a:endParaRPr>
            </a:p>
          </p:txBody>
        </p:sp>
        <p:sp>
          <p:nvSpPr>
            <p:cNvPr id="76" name="矩形 75"/>
            <p:cNvSpPr/>
            <p:nvPr/>
          </p:nvSpPr>
          <p:spPr bwMode="auto">
            <a:xfrm>
              <a:off x="7378067" y="1505308"/>
              <a:ext cx="719999" cy="620997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27" tIns="45719" rIns="91427" bIns="45719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196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  <a:sym typeface="Segoe UI" panose="020B0502040204020203" pitchFamily="34" charset="0"/>
                </a:rPr>
                <a:t>AI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Segoe UI" panose="020B0502040204020203" pitchFamily="34" charset="0"/>
              </a:endParaRPr>
            </a:p>
          </p:txBody>
        </p:sp>
        <p:cxnSp>
          <p:nvCxnSpPr>
            <p:cNvPr id="77" name="直接连接符 76"/>
            <p:cNvCxnSpPr>
              <a:cxnSpLocks/>
            </p:cNvCxnSpPr>
            <p:nvPr/>
          </p:nvCxnSpPr>
          <p:spPr bwMode="auto">
            <a:xfrm flipH="1">
              <a:off x="5694085" y="1876734"/>
              <a:ext cx="50664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78" name="组合 77"/>
            <p:cNvGrpSpPr/>
            <p:nvPr/>
          </p:nvGrpSpPr>
          <p:grpSpPr>
            <a:xfrm>
              <a:off x="2802297" y="2133147"/>
              <a:ext cx="90000" cy="1391328"/>
              <a:chOff x="2788457" y="2170082"/>
              <a:chExt cx="90000" cy="1391328"/>
            </a:xfrm>
          </p:grpSpPr>
          <p:cxnSp>
            <p:nvCxnSpPr>
              <p:cNvPr id="108" name="直接连接符 107"/>
              <p:cNvCxnSpPr/>
              <p:nvPr/>
            </p:nvCxnSpPr>
            <p:spPr bwMode="auto">
              <a:xfrm>
                <a:off x="2840221" y="2170082"/>
                <a:ext cx="0" cy="130084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09" name="椭圆 108"/>
              <p:cNvSpPr/>
              <p:nvPr/>
            </p:nvSpPr>
            <p:spPr bwMode="auto">
              <a:xfrm>
                <a:off x="2788457" y="3471410"/>
                <a:ext cx="90000" cy="90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1" rIns="68580" bIns="34291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196" fontAlgn="t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  <a:sym typeface="Segoe UI" panose="020B0502040204020203" pitchFamily="34" charset="0"/>
                </a:endParaRPr>
              </a:p>
            </p:txBody>
          </p:sp>
        </p:grpSp>
        <p:grpSp>
          <p:nvGrpSpPr>
            <p:cNvPr id="79" name="组合 78"/>
            <p:cNvGrpSpPr/>
            <p:nvPr/>
          </p:nvGrpSpPr>
          <p:grpSpPr>
            <a:xfrm>
              <a:off x="3911119" y="2139139"/>
              <a:ext cx="90001" cy="863368"/>
              <a:chOff x="2511209" y="2720229"/>
              <a:chExt cx="90001" cy="863368"/>
            </a:xfrm>
          </p:grpSpPr>
          <p:cxnSp>
            <p:nvCxnSpPr>
              <p:cNvPr id="106" name="直接连接符 105"/>
              <p:cNvCxnSpPr/>
              <p:nvPr/>
            </p:nvCxnSpPr>
            <p:spPr bwMode="auto">
              <a:xfrm>
                <a:off x="2580095" y="2720229"/>
                <a:ext cx="0" cy="816191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07" name="椭圆 106"/>
              <p:cNvSpPr/>
              <p:nvPr/>
            </p:nvSpPr>
            <p:spPr bwMode="auto">
              <a:xfrm>
                <a:off x="2511209" y="3493597"/>
                <a:ext cx="90001" cy="90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1" rIns="68580" bIns="34291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196" fontAlgn="t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  <a:sym typeface="Segoe UI" panose="020B0502040204020203" pitchFamily="34" charset="0"/>
                </a:endParaRPr>
              </a:p>
            </p:txBody>
          </p:sp>
        </p:grpSp>
        <p:sp>
          <p:nvSpPr>
            <p:cNvPr id="80" name="矩形 79">
              <a:extLst>
                <a:ext uri="{FF2B5EF4-FFF2-40B4-BE49-F238E27FC236}">
                  <a16:creationId xmlns:a16="http://schemas.microsoft.com/office/drawing/2014/main" id="{D3342D9F-4791-418C-AF19-E56D92F2DF19}"/>
                </a:ext>
              </a:extLst>
            </p:cNvPr>
            <p:cNvSpPr/>
            <p:nvPr/>
          </p:nvSpPr>
          <p:spPr bwMode="auto">
            <a:xfrm>
              <a:off x="6202083" y="1505308"/>
              <a:ext cx="719999" cy="620997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27" tIns="45719" rIns="91427" bIns="45719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196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  <a:sym typeface="Segoe UI" panose="020B0502040204020203" pitchFamily="34" charset="0"/>
                </a:rPr>
                <a:t>S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Segoe UI" panose="020B0502040204020203" pitchFamily="34" charset="0"/>
              </a:endParaRPr>
            </a:p>
          </p:txBody>
        </p:sp>
        <p:grpSp>
          <p:nvGrpSpPr>
            <p:cNvPr id="81" name="组合 80">
              <a:extLst>
                <a:ext uri="{FF2B5EF4-FFF2-40B4-BE49-F238E27FC236}">
                  <a16:creationId xmlns:a16="http://schemas.microsoft.com/office/drawing/2014/main" id="{4ED1E510-0673-4B2D-B93F-0821C936DB84}"/>
                </a:ext>
              </a:extLst>
            </p:cNvPr>
            <p:cNvGrpSpPr/>
            <p:nvPr/>
          </p:nvGrpSpPr>
          <p:grpSpPr>
            <a:xfrm>
              <a:off x="6581231" y="2147122"/>
              <a:ext cx="90000" cy="782666"/>
              <a:chOff x="2402931" y="2800573"/>
              <a:chExt cx="90000" cy="782666"/>
            </a:xfrm>
          </p:grpSpPr>
          <p:cxnSp>
            <p:nvCxnSpPr>
              <p:cNvPr id="104" name="直接连接符 103">
                <a:extLst>
                  <a:ext uri="{FF2B5EF4-FFF2-40B4-BE49-F238E27FC236}">
                    <a16:creationId xmlns:a16="http://schemas.microsoft.com/office/drawing/2014/main" id="{5CF3771F-04F3-41FE-95FF-7FBF584CC8DF}"/>
                  </a:ext>
                </a:extLst>
              </p:cNvPr>
              <p:cNvCxnSpPr/>
              <p:nvPr/>
            </p:nvCxnSpPr>
            <p:spPr bwMode="auto">
              <a:xfrm>
                <a:off x="2444964" y="2800573"/>
                <a:ext cx="0" cy="761779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05" name="椭圆 104">
                <a:extLst>
                  <a:ext uri="{FF2B5EF4-FFF2-40B4-BE49-F238E27FC236}">
                    <a16:creationId xmlns:a16="http://schemas.microsoft.com/office/drawing/2014/main" id="{B7C6CD7B-2215-4D20-A71A-59E18536AFDF}"/>
                  </a:ext>
                </a:extLst>
              </p:cNvPr>
              <p:cNvSpPr/>
              <p:nvPr/>
            </p:nvSpPr>
            <p:spPr bwMode="auto">
              <a:xfrm>
                <a:off x="2402931" y="3493239"/>
                <a:ext cx="90000" cy="90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1" rIns="68580" bIns="34291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196" fontAlgn="t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  <a:sym typeface="Segoe UI" panose="020B0502040204020203" pitchFamily="34" charset="0"/>
                </a:endParaRPr>
              </a:p>
            </p:txBody>
          </p:sp>
        </p:grpSp>
        <p:grpSp>
          <p:nvGrpSpPr>
            <p:cNvPr id="82" name="组合 81">
              <a:extLst>
                <a:ext uri="{FF2B5EF4-FFF2-40B4-BE49-F238E27FC236}">
                  <a16:creationId xmlns:a16="http://schemas.microsoft.com/office/drawing/2014/main" id="{B1A449FE-32B2-447B-AA5B-24910B3C92F6}"/>
                </a:ext>
              </a:extLst>
            </p:cNvPr>
            <p:cNvGrpSpPr/>
            <p:nvPr/>
          </p:nvGrpSpPr>
          <p:grpSpPr>
            <a:xfrm>
              <a:off x="5057815" y="2132299"/>
              <a:ext cx="90000" cy="840339"/>
              <a:chOff x="2399962" y="2743258"/>
              <a:chExt cx="90000" cy="840339"/>
            </a:xfrm>
          </p:grpSpPr>
          <p:cxnSp>
            <p:nvCxnSpPr>
              <p:cNvPr id="102" name="直接连接符 101">
                <a:extLst>
                  <a:ext uri="{FF2B5EF4-FFF2-40B4-BE49-F238E27FC236}">
                    <a16:creationId xmlns:a16="http://schemas.microsoft.com/office/drawing/2014/main" id="{3C71F8E2-3125-460D-88AA-717A2109949E}"/>
                  </a:ext>
                </a:extLst>
              </p:cNvPr>
              <p:cNvCxnSpPr/>
              <p:nvPr/>
            </p:nvCxnSpPr>
            <p:spPr bwMode="auto">
              <a:xfrm>
                <a:off x="2444964" y="2743258"/>
                <a:ext cx="0" cy="761779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03" name="椭圆 102">
                <a:extLst>
                  <a:ext uri="{FF2B5EF4-FFF2-40B4-BE49-F238E27FC236}">
                    <a16:creationId xmlns:a16="http://schemas.microsoft.com/office/drawing/2014/main" id="{FFBE13B1-80FB-410B-8666-26C63C59FB68}"/>
                  </a:ext>
                </a:extLst>
              </p:cNvPr>
              <p:cNvSpPr/>
              <p:nvPr/>
            </p:nvSpPr>
            <p:spPr bwMode="auto">
              <a:xfrm>
                <a:off x="2399962" y="3493597"/>
                <a:ext cx="90000" cy="90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1" rIns="68580" bIns="34291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196" fontAlgn="t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  <a:sym typeface="Segoe UI" panose="020B0502040204020203" pitchFamily="34" charset="0"/>
                </a:endParaRPr>
              </a:p>
            </p:txBody>
          </p:sp>
        </p:grpSp>
        <p:grpSp>
          <p:nvGrpSpPr>
            <p:cNvPr id="84" name="组合 83">
              <a:extLst>
                <a:ext uri="{FF2B5EF4-FFF2-40B4-BE49-F238E27FC236}">
                  <a16:creationId xmlns:a16="http://schemas.microsoft.com/office/drawing/2014/main" id="{4ED1E510-0673-4B2D-B93F-0821C936DB84}"/>
                </a:ext>
              </a:extLst>
            </p:cNvPr>
            <p:cNvGrpSpPr/>
            <p:nvPr/>
          </p:nvGrpSpPr>
          <p:grpSpPr>
            <a:xfrm>
              <a:off x="8871080" y="2143101"/>
              <a:ext cx="90000" cy="786586"/>
              <a:chOff x="2193300" y="2803852"/>
              <a:chExt cx="90000" cy="786586"/>
            </a:xfrm>
          </p:grpSpPr>
          <p:cxnSp>
            <p:nvCxnSpPr>
              <p:cNvPr id="100" name="直接连接符 99">
                <a:extLst>
                  <a:ext uri="{FF2B5EF4-FFF2-40B4-BE49-F238E27FC236}">
                    <a16:creationId xmlns:a16="http://schemas.microsoft.com/office/drawing/2014/main" id="{5CF3771F-04F3-41FE-95FF-7FBF584CC8DF}"/>
                  </a:ext>
                </a:extLst>
              </p:cNvPr>
              <p:cNvCxnSpPr/>
              <p:nvPr/>
            </p:nvCxnSpPr>
            <p:spPr bwMode="auto">
              <a:xfrm>
                <a:off x="2238302" y="2803852"/>
                <a:ext cx="0" cy="76177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01" name="椭圆 100">
                <a:extLst>
                  <a:ext uri="{FF2B5EF4-FFF2-40B4-BE49-F238E27FC236}">
                    <a16:creationId xmlns:a16="http://schemas.microsoft.com/office/drawing/2014/main" id="{B7C6CD7B-2215-4D20-A71A-59E18536AFDF}"/>
                  </a:ext>
                </a:extLst>
              </p:cNvPr>
              <p:cNvSpPr/>
              <p:nvPr/>
            </p:nvSpPr>
            <p:spPr bwMode="auto">
              <a:xfrm>
                <a:off x="2193300" y="3500438"/>
                <a:ext cx="90000" cy="90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1" rIns="68580" bIns="34291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196" fontAlgn="t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  <a:sym typeface="Segoe UI" panose="020B0502040204020203" pitchFamily="34" charset="0"/>
                </a:endParaRPr>
              </a:p>
            </p:txBody>
          </p:sp>
        </p:grpSp>
        <p:sp>
          <p:nvSpPr>
            <p:cNvPr id="85" name="矩形 84"/>
            <p:cNvSpPr/>
            <p:nvPr/>
          </p:nvSpPr>
          <p:spPr bwMode="auto">
            <a:xfrm>
              <a:off x="4845439" y="1505308"/>
              <a:ext cx="822257" cy="620997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27" tIns="45719" rIns="91427" bIns="45719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196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  <a:sym typeface="Segoe UI" panose="020B0502040204020203" pitchFamily="34" charset="0"/>
                </a:rPr>
                <a:t>32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Segoe UI" panose="020B0502040204020203" pitchFamily="34" charset="0"/>
              </a:endParaRPr>
            </a:p>
          </p:txBody>
        </p:sp>
        <p:sp>
          <p:nvSpPr>
            <p:cNvPr id="86" name="矩形 85"/>
            <p:cNvSpPr/>
            <p:nvPr/>
          </p:nvSpPr>
          <p:spPr bwMode="auto">
            <a:xfrm>
              <a:off x="8504197" y="1512149"/>
              <a:ext cx="822257" cy="620997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27" tIns="45719" rIns="91427" bIns="45719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196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  <a:sym typeface="Segoe UI" panose="020B0502040204020203" pitchFamily="34" charset="0"/>
                </a:rPr>
                <a:t>200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Segoe UI" panose="020B0502040204020203" pitchFamily="34" charset="0"/>
              </a:endParaRPr>
            </a:p>
          </p:txBody>
        </p:sp>
        <p:sp>
          <p:nvSpPr>
            <p:cNvPr id="87" name="矩形 86"/>
            <p:cNvSpPr/>
            <p:nvPr/>
          </p:nvSpPr>
          <p:spPr bwMode="auto">
            <a:xfrm>
              <a:off x="2419048" y="1512149"/>
              <a:ext cx="822256" cy="62099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27" tIns="45719" rIns="91427" bIns="45719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196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  <a:sym typeface="Segoe UI" panose="020B0502040204020203" pitchFamily="34" charset="0"/>
                </a:rPr>
                <a:t>LD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Segoe UI" panose="020B0502040204020203" pitchFamily="34" charset="0"/>
              </a:endParaRPr>
            </a:p>
          </p:txBody>
        </p:sp>
        <p:grpSp>
          <p:nvGrpSpPr>
            <p:cNvPr id="88" name="组合 87"/>
            <p:cNvGrpSpPr/>
            <p:nvPr/>
          </p:nvGrpSpPr>
          <p:grpSpPr>
            <a:xfrm>
              <a:off x="1479660" y="2126305"/>
              <a:ext cx="90000" cy="893382"/>
              <a:chOff x="2686859" y="2697056"/>
              <a:chExt cx="90000" cy="893382"/>
            </a:xfrm>
          </p:grpSpPr>
          <p:cxnSp>
            <p:nvCxnSpPr>
              <p:cNvPr id="98" name="直接连接符 97"/>
              <p:cNvCxnSpPr/>
              <p:nvPr/>
            </p:nvCxnSpPr>
            <p:spPr bwMode="auto">
              <a:xfrm>
                <a:off x="2746373" y="2697056"/>
                <a:ext cx="0" cy="81619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99" name="椭圆 98"/>
              <p:cNvSpPr/>
              <p:nvPr/>
            </p:nvSpPr>
            <p:spPr bwMode="auto">
              <a:xfrm>
                <a:off x="2686859" y="3500438"/>
                <a:ext cx="90000" cy="90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1" rIns="68580" bIns="34291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196" fontAlgn="t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  <a:sym typeface="Segoe UI" panose="020B0502040204020203" pitchFamily="34" charset="0"/>
                </a:endParaRPr>
              </a:p>
            </p:txBody>
          </p:sp>
        </p:grpSp>
        <p:sp>
          <p:nvSpPr>
            <p:cNvPr id="90" name="矩形 89"/>
            <p:cNvSpPr/>
            <p:nvPr/>
          </p:nvSpPr>
          <p:spPr bwMode="auto">
            <a:xfrm>
              <a:off x="11130592" y="1512149"/>
              <a:ext cx="719999" cy="620997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27" tIns="45719" rIns="91427" bIns="45719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196" fontAlgn="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  <a:sym typeface="Segoe UI" panose="020B0502040204020203" pitchFamily="34" charset="0"/>
                </a:rPr>
                <a:t>()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Segoe UI" panose="020B0502040204020203" pitchFamily="34" charset="0"/>
              </a:endParaRPr>
            </a:p>
          </p:txBody>
        </p:sp>
        <p:grpSp>
          <p:nvGrpSpPr>
            <p:cNvPr id="91" name="组合 90">
              <a:extLst>
                <a:ext uri="{FF2B5EF4-FFF2-40B4-BE49-F238E27FC236}">
                  <a16:creationId xmlns:a16="http://schemas.microsoft.com/office/drawing/2014/main" id="{4ED1E510-0673-4B2D-B93F-0821C936DB84}"/>
                </a:ext>
              </a:extLst>
            </p:cNvPr>
            <p:cNvGrpSpPr/>
            <p:nvPr/>
          </p:nvGrpSpPr>
          <p:grpSpPr>
            <a:xfrm>
              <a:off x="10196490" y="2133147"/>
              <a:ext cx="1308651" cy="1788866"/>
              <a:chOff x="2199394" y="1711572"/>
              <a:chExt cx="1308651" cy="1788866"/>
            </a:xfrm>
          </p:grpSpPr>
          <p:cxnSp>
            <p:nvCxnSpPr>
              <p:cNvPr id="96" name="直接连接符 95">
                <a:extLst>
                  <a:ext uri="{FF2B5EF4-FFF2-40B4-BE49-F238E27FC236}">
                    <a16:creationId xmlns:a16="http://schemas.microsoft.com/office/drawing/2014/main" id="{5CF3771F-04F3-41FE-95FF-7FBF584CC8DF}"/>
                  </a:ext>
                </a:extLst>
              </p:cNvPr>
              <p:cNvCxnSpPr/>
              <p:nvPr/>
            </p:nvCxnSpPr>
            <p:spPr bwMode="auto">
              <a:xfrm>
                <a:off x="3493493" y="1711572"/>
                <a:ext cx="14552" cy="1788866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97" name="椭圆 96">
                <a:extLst>
                  <a:ext uri="{FF2B5EF4-FFF2-40B4-BE49-F238E27FC236}">
                    <a16:creationId xmlns:a16="http://schemas.microsoft.com/office/drawing/2014/main" id="{B7C6CD7B-2215-4D20-A71A-59E18536AFDF}"/>
                  </a:ext>
                </a:extLst>
              </p:cNvPr>
              <p:cNvSpPr/>
              <p:nvPr/>
            </p:nvSpPr>
            <p:spPr bwMode="auto">
              <a:xfrm>
                <a:off x="2199394" y="2931757"/>
                <a:ext cx="90000" cy="90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1" rIns="68580" bIns="34291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196" fontAlgn="t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  <a:sym typeface="Segoe UI" panose="020B0502040204020203" pitchFamily="34" charset="0"/>
                </a:endParaRPr>
              </a:p>
            </p:txBody>
          </p:sp>
        </p:grpSp>
        <p:grpSp>
          <p:nvGrpSpPr>
            <p:cNvPr id="92" name="组合 91">
              <a:extLst>
                <a:ext uri="{FF2B5EF4-FFF2-40B4-BE49-F238E27FC236}">
                  <a16:creationId xmlns:a16="http://schemas.microsoft.com/office/drawing/2014/main" id="{4ED1E510-0673-4B2D-B93F-0821C936DB84}"/>
                </a:ext>
              </a:extLst>
            </p:cNvPr>
            <p:cNvGrpSpPr/>
            <p:nvPr/>
          </p:nvGrpSpPr>
          <p:grpSpPr>
            <a:xfrm>
              <a:off x="7706192" y="2130900"/>
              <a:ext cx="90000" cy="2503022"/>
              <a:chOff x="2321560" y="1625727"/>
              <a:chExt cx="90000" cy="2503022"/>
            </a:xfrm>
          </p:grpSpPr>
          <p:cxnSp>
            <p:nvCxnSpPr>
              <p:cNvPr id="94" name="直接连接符 93">
                <a:extLst>
                  <a:ext uri="{FF2B5EF4-FFF2-40B4-BE49-F238E27FC236}">
                    <a16:creationId xmlns:a16="http://schemas.microsoft.com/office/drawing/2014/main" id="{5CF3771F-04F3-41FE-95FF-7FBF584CC8DF}"/>
                  </a:ext>
                </a:extLst>
              </p:cNvPr>
              <p:cNvCxnSpPr/>
              <p:nvPr/>
            </p:nvCxnSpPr>
            <p:spPr bwMode="auto">
              <a:xfrm>
                <a:off x="2369699" y="1625727"/>
                <a:ext cx="14553" cy="2448573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95" name="椭圆 94">
                <a:extLst>
                  <a:ext uri="{FF2B5EF4-FFF2-40B4-BE49-F238E27FC236}">
                    <a16:creationId xmlns:a16="http://schemas.microsoft.com/office/drawing/2014/main" id="{B7C6CD7B-2215-4D20-A71A-59E18536AFDF}"/>
                  </a:ext>
                </a:extLst>
              </p:cNvPr>
              <p:cNvSpPr/>
              <p:nvPr/>
            </p:nvSpPr>
            <p:spPr bwMode="auto">
              <a:xfrm>
                <a:off x="2321560" y="4038749"/>
                <a:ext cx="90000" cy="90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1" rIns="68580" bIns="34291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196" fontAlgn="t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  <a:sym typeface="Segoe UI" panose="020B0502040204020203" pitchFamily="34" charset="0"/>
                </a:endParaRPr>
              </a:p>
            </p:txBody>
          </p:sp>
        </p:grpSp>
        <p:cxnSp>
          <p:nvCxnSpPr>
            <p:cNvPr id="93" name="直接连接符 92"/>
            <p:cNvCxnSpPr>
              <a:cxnSpLocks/>
            </p:cNvCxnSpPr>
            <p:nvPr/>
          </p:nvCxnSpPr>
          <p:spPr bwMode="auto">
            <a:xfrm flipH="1">
              <a:off x="1884659" y="1853075"/>
              <a:ext cx="50664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61" name="TextBox 69"/>
          <p:cNvSpPr>
            <a:spLocks noChangeArrowheads="1"/>
          </p:cNvSpPr>
          <p:nvPr/>
        </p:nvSpPr>
        <p:spPr bwMode="auto">
          <a:xfrm>
            <a:off x="636867" y="2911874"/>
            <a:ext cx="1423740" cy="392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91" rIns="68571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defTabSz="1218930" fontAlgn="t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CN" sz="1051" b="1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Segoe UI" panose="020B0502040204020203" pitchFamily="34" charset="0"/>
              </a:rPr>
              <a:t>Brand</a:t>
            </a:r>
            <a:r>
              <a:rPr lang="en-US" altLang="zh-CN" sz="1051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Segoe UI" panose="020B0502040204020203" pitchFamily="34" charset="0"/>
              </a:rPr>
              <a:t>: </a:t>
            </a:r>
          </a:p>
          <a:p>
            <a:pPr defTabSz="1218930" fontAlgn="t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CN" sz="1051" dirty="0" err="1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Segoe UI" panose="020B0502040204020203" pitchFamily="34" charset="0"/>
              </a:rPr>
              <a:t>Dahua</a:t>
            </a:r>
            <a:r>
              <a:rPr lang="en-US" altLang="zh-CN" sz="1051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Segoe UI" panose="020B0502040204020203" pitchFamily="34" charset="0"/>
              </a:rPr>
              <a:t> overseas</a:t>
            </a:r>
            <a:endParaRPr lang="zh-CN" altLang="en-US" sz="1051" dirty="0"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62" name="TextBox 70"/>
          <p:cNvSpPr>
            <a:spLocks noChangeArrowheads="1"/>
          </p:cNvSpPr>
          <p:nvPr/>
        </p:nvSpPr>
        <p:spPr bwMode="auto">
          <a:xfrm>
            <a:off x="5558125" y="2899501"/>
            <a:ext cx="1972388" cy="1039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91" rIns="68571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defTabSz="1218930" fontAlgn="t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CN" sz="1051" b="1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Segoe UI" panose="020B0502040204020203" pitchFamily="34" charset="0"/>
              </a:rPr>
              <a:t>Positioning:</a:t>
            </a:r>
            <a:endParaRPr lang="en-US" altLang="zh-CN" sz="1051" dirty="0"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  <a:sym typeface="Segoe UI" panose="020B0502040204020203" pitchFamily="34" charset="0"/>
            </a:endParaRPr>
          </a:p>
          <a:p>
            <a:pPr defTabSz="914220" fontAlgn="t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CN" sz="1051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L: Lite</a:t>
            </a:r>
          </a:p>
          <a:p>
            <a:pPr defTabSz="914220" fontAlgn="t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CN" sz="1051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S: Standard</a:t>
            </a:r>
          </a:p>
          <a:p>
            <a:pPr defTabSz="914220" fontAlgn="t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CN" sz="1051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H: High-end</a:t>
            </a:r>
          </a:p>
          <a:p>
            <a:pPr defTabSz="914220" fontAlgn="t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CN" sz="1051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W: Shop-Window</a:t>
            </a:r>
          </a:p>
          <a:p>
            <a:pPr defTabSz="914220" fontAlgn="t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CN" sz="1051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E: </a:t>
            </a:r>
            <a:r>
              <a:rPr lang="en-US" altLang="zh-CN" sz="1051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Calibri" panose="020F0502020204030204" charset="0"/>
              </a:rPr>
              <a:t>Outdoor</a:t>
            </a:r>
          </a:p>
        </p:txBody>
      </p:sp>
      <p:sp>
        <p:nvSpPr>
          <p:cNvPr id="63" name="TextBox 72"/>
          <p:cNvSpPr>
            <a:spLocks noChangeArrowheads="1"/>
          </p:cNvSpPr>
          <p:nvPr/>
        </p:nvSpPr>
        <p:spPr bwMode="auto">
          <a:xfrm>
            <a:off x="7675399" y="2898443"/>
            <a:ext cx="1377520" cy="877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91" rIns="68571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defTabSz="1218930" fontAlgn="t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CN" sz="1051" b="1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Segoe UI" panose="020B0502040204020203" pitchFamily="34" charset="0"/>
              </a:rPr>
              <a:t>Resolution</a:t>
            </a:r>
            <a:r>
              <a:rPr lang="en-US" altLang="zh-CN" sz="1051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Segoe UI" panose="020B0502040204020203" pitchFamily="34" charset="0"/>
              </a:rPr>
              <a:t>: 100:&lt;1080P</a:t>
            </a:r>
          </a:p>
          <a:p>
            <a:pPr defTabSz="1218930" fontAlgn="t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CN" sz="1051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Segoe UI" panose="020B0502040204020203" pitchFamily="34" charset="0"/>
              </a:rPr>
              <a:t>200: 1080P</a:t>
            </a:r>
          </a:p>
          <a:p>
            <a:pPr defTabSz="1218930" fontAlgn="t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CN" sz="1051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Segoe UI" panose="020B0502040204020203" pitchFamily="34" charset="0"/>
              </a:rPr>
              <a:t>400: 4K</a:t>
            </a:r>
          </a:p>
          <a:p>
            <a:pPr defTabSz="1218930" fontAlgn="t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CN" sz="1051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Segoe UI" panose="020B0502040204020203" pitchFamily="34" charset="0"/>
              </a:rPr>
              <a:t>800: 8K</a:t>
            </a:r>
          </a:p>
        </p:txBody>
      </p:sp>
      <p:sp>
        <p:nvSpPr>
          <p:cNvPr id="64" name="TextBox 69"/>
          <p:cNvSpPr>
            <a:spLocks noChangeArrowheads="1"/>
          </p:cNvSpPr>
          <p:nvPr/>
        </p:nvSpPr>
        <p:spPr bwMode="auto">
          <a:xfrm>
            <a:off x="4419925" y="3012208"/>
            <a:ext cx="953723" cy="1362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91" rIns="68571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defTabSz="1218930" fontAlgn="t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CN" sz="1051" b="1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Segoe UI" panose="020B0502040204020203" pitchFamily="34" charset="0"/>
              </a:rPr>
              <a:t>Size:</a:t>
            </a:r>
          </a:p>
          <a:p>
            <a:pPr defTabSz="1218930" fontAlgn="t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CN" sz="1051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Segoe UI" panose="020B0502040204020203" pitchFamily="34" charset="0"/>
              </a:rPr>
              <a:t>22: 22"</a:t>
            </a:r>
          </a:p>
          <a:p>
            <a:pPr defTabSz="1218930" fontAlgn="t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CN" sz="1051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Segoe UI" panose="020B0502040204020203" pitchFamily="34" charset="0"/>
              </a:rPr>
              <a:t>32: 32"</a:t>
            </a:r>
          </a:p>
          <a:p>
            <a:pPr defTabSz="1218930" fontAlgn="t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CN" sz="1051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Segoe UI" panose="020B0502040204020203" pitchFamily="34" charset="0"/>
              </a:rPr>
              <a:t>43: 43"</a:t>
            </a:r>
          </a:p>
          <a:p>
            <a:pPr defTabSz="1218930" fontAlgn="t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CN" sz="1051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Segoe UI" panose="020B0502040204020203" pitchFamily="34" charset="0"/>
              </a:rPr>
              <a:t>49: 49“</a:t>
            </a:r>
          </a:p>
          <a:p>
            <a:pPr defTabSz="1218930" fontAlgn="t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CN" sz="1051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Segoe UI" panose="020B0502040204020203" pitchFamily="34" charset="0"/>
              </a:rPr>
              <a:t>50: 50</a:t>
            </a:r>
            <a:r>
              <a:rPr lang="zh-CN" altLang="en-US" sz="1051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Segoe UI" panose="020B0502040204020203" pitchFamily="34" charset="0"/>
              </a:rPr>
              <a:t>‘’</a:t>
            </a:r>
            <a:endParaRPr lang="en-US" altLang="zh-CN" sz="1051" dirty="0"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  <a:sym typeface="Segoe UI" panose="020B0502040204020203" pitchFamily="34" charset="0"/>
            </a:endParaRPr>
          </a:p>
          <a:p>
            <a:pPr defTabSz="1218930" fontAlgn="t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CN" sz="1051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Segoe UI" panose="020B0502040204020203" pitchFamily="34" charset="0"/>
              </a:rPr>
              <a:t>55: 55"</a:t>
            </a:r>
          </a:p>
          <a:p>
            <a:pPr defTabSz="1218930" fontAlgn="t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CN" sz="1051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Segoe UI" panose="020B0502040204020203" pitchFamily="34" charset="0"/>
              </a:rPr>
              <a:t>65: 65"</a:t>
            </a:r>
          </a:p>
        </p:txBody>
      </p:sp>
      <p:sp>
        <p:nvSpPr>
          <p:cNvPr id="65" name="矩形 64"/>
          <p:cNvSpPr/>
          <p:nvPr/>
        </p:nvSpPr>
        <p:spPr>
          <a:xfrm>
            <a:off x="2909893" y="2999850"/>
            <a:ext cx="1721495" cy="415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8930" fontAlgn="t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051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Segoe UI" panose="020B0502040204020203" pitchFamily="34" charset="0"/>
              </a:rPr>
              <a:t>H: Wall-mounted </a:t>
            </a:r>
          </a:p>
          <a:p>
            <a:pPr defTabSz="1218930" fontAlgn="t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051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Segoe UI" panose="020B0502040204020203" pitchFamily="34" charset="0"/>
              </a:rPr>
              <a:t>V: Floor-standing</a:t>
            </a:r>
            <a:endParaRPr lang="zh-CN" altLang="en-US" sz="1051" dirty="0"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1754738" y="3571161"/>
            <a:ext cx="1835913" cy="415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 fontAlgn="t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051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Segoe UI" panose="020B0502040204020203" pitchFamily="34" charset="0"/>
              </a:rPr>
              <a:t>LD: Digital Signage</a:t>
            </a:r>
          </a:p>
          <a:p>
            <a:pPr defTabSz="914377" fontAlgn="t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051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Segoe UI" panose="020B0502040204020203" pitchFamily="34" charset="0"/>
              </a:rPr>
              <a:t>DS: Media Player Box</a:t>
            </a:r>
          </a:p>
        </p:txBody>
      </p:sp>
      <p:sp>
        <p:nvSpPr>
          <p:cNvPr id="67" name="矩形 66"/>
          <p:cNvSpPr/>
          <p:nvPr/>
        </p:nvSpPr>
        <p:spPr>
          <a:xfrm>
            <a:off x="6585344" y="4370866"/>
            <a:ext cx="2419515" cy="1062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 fontAlgn="t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051" b="1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Segoe UI" panose="020B0502040204020203" pitchFamily="34" charset="0"/>
              </a:rPr>
              <a:t>System:</a:t>
            </a:r>
          </a:p>
          <a:p>
            <a:pPr defTabSz="914377" fontAlgn="t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051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Segoe UI" panose="020B0502040204020203" pitchFamily="34" charset="0"/>
              </a:rPr>
              <a:t>AI: Android Indoor</a:t>
            </a:r>
          </a:p>
          <a:p>
            <a:pPr defTabSz="914377" fontAlgn="t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051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Segoe UI" panose="020B0502040204020203" pitchFamily="34" charset="0"/>
              </a:rPr>
              <a:t>AO: Android Outdoor</a:t>
            </a:r>
          </a:p>
          <a:p>
            <a:pPr defTabSz="914377" fontAlgn="t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051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Segoe UI" panose="020B0502040204020203" pitchFamily="34" charset="0"/>
              </a:rPr>
              <a:t>WI: Windows Indoor</a:t>
            </a:r>
          </a:p>
          <a:p>
            <a:pPr defTabSz="914377" fontAlgn="t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051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Segoe UI" panose="020B0502040204020203" pitchFamily="34" charset="0"/>
              </a:rPr>
              <a:t>WO: Windows Outdoor</a:t>
            </a:r>
          </a:p>
          <a:p>
            <a:pPr defTabSz="914377" fontAlgn="t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051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Segoe UI" panose="020B0502040204020203" pitchFamily="34" charset="0"/>
              </a:rPr>
              <a:t>N: No system</a:t>
            </a:r>
          </a:p>
        </p:txBody>
      </p:sp>
      <p:sp>
        <p:nvSpPr>
          <p:cNvPr id="68" name="矩形 67"/>
          <p:cNvSpPr/>
          <p:nvPr/>
        </p:nvSpPr>
        <p:spPr>
          <a:xfrm>
            <a:off x="10043361" y="3769098"/>
            <a:ext cx="1406519" cy="739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 fontAlgn="t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051" b="1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文泉驿微米黑" charset="-122"/>
              </a:rPr>
              <a:t>Others: </a:t>
            </a:r>
          </a:p>
          <a:p>
            <a:pPr defTabSz="914377" fontAlgn="t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051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文泉驿微米黑" charset="-122"/>
              </a:rPr>
              <a:t>T: Touch</a:t>
            </a:r>
          </a:p>
          <a:p>
            <a:pPr defTabSz="914377" fontAlgn="t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051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文泉驿微米黑" charset="-122"/>
              </a:rPr>
              <a:t>A: Air conditioning</a:t>
            </a:r>
          </a:p>
          <a:p>
            <a:pPr defTabSz="914377" fontAlgn="t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051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文泉驿微米黑" charset="-122"/>
              </a:rPr>
              <a:t>D: double-sided</a:t>
            </a:r>
          </a:p>
        </p:txBody>
      </p:sp>
      <p:sp>
        <p:nvSpPr>
          <p:cNvPr id="69" name="矩形 68"/>
          <p:cNvSpPr/>
          <p:nvPr/>
        </p:nvSpPr>
        <p:spPr bwMode="auto">
          <a:xfrm>
            <a:off x="9079950" y="1660451"/>
            <a:ext cx="673015" cy="52393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>
            <a:prstTxWarp prst="textNoShape">
              <a:avLst/>
            </a:prstTxWarp>
          </a:bodyPr>
          <a:lstStyle/>
          <a:p>
            <a:pPr algn="ctr" defTabSz="914196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Segoe UI" panose="020B0502040204020203" pitchFamily="34" charset="0"/>
              </a:rPr>
              <a:t>K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cxnSp>
        <p:nvCxnSpPr>
          <p:cNvPr id="70" name="直接连接符 69">
            <a:extLst>
              <a:ext uri="{FF2B5EF4-FFF2-40B4-BE49-F238E27FC236}">
                <a16:creationId xmlns:a16="http://schemas.microsoft.com/office/drawing/2014/main" id="{5CF3771F-04F3-41FE-95FF-7FBF584CC8DF}"/>
              </a:ext>
            </a:extLst>
          </p:cNvPr>
          <p:cNvCxnSpPr/>
          <p:nvPr/>
        </p:nvCxnSpPr>
        <p:spPr bwMode="auto">
          <a:xfrm>
            <a:off x="9401331" y="2174031"/>
            <a:ext cx="13603" cy="110179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1" name="椭圆 70">
            <a:extLst>
              <a:ext uri="{FF2B5EF4-FFF2-40B4-BE49-F238E27FC236}">
                <a16:creationId xmlns:a16="http://schemas.microsoft.com/office/drawing/2014/main" id="{B7C6CD7B-2215-4D20-A71A-59E18536AFDF}"/>
              </a:ext>
            </a:extLst>
          </p:cNvPr>
          <p:cNvSpPr/>
          <p:nvPr/>
        </p:nvSpPr>
        <p:spPr bwMode="auto">
          <a:xfrm>
            <a:off x="10555965" y="3687274"/>
            <a:ext cx="84127" cy="75933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t" anchorCtr="0" compatLnSpc="1">
            <a:prstTxWarp prst="textNoShape">
              <a:avLst/>
            </a:prstTxWarp>
          </a:bodyPr>
          <a:lstStyle/>
          <a:p>
            <a:pPr defTabSz="914196" fontAlgn="t">
              <a:spcBef>
                <a:spcPct val="0"/>
              </a:spcBef>
              <a:spcAft>
                <a:spcPct val="0"/>
              </a:spcAft>
            </a:pPr>
            <a:endParaRPr lang="zh-CN" altLang="en-US" sz="900" dirty="0"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72" name="TextBox 72"/>
          <p:cNvSpPr>
            <a:spLocks noChangeArrowheads="1"/>
          </p:cNvSpPr>
          <p:nvPr/>
        </p:nvSpPr>
        <p:spPr bwMode="auto">
          <a:xfrm>
            <a:off x="8872587" y="3356738"/>
            <a:ext cx="1377520" cy="716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91" rIns="68571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defTabSz="1218930" fontAlgn="t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CN" sz="1051" b="1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Segoe UI" panose="020B0502040204020203" pitchFamily="34" charset="0"/>
              </a:rPr>
              <a:t>Mainboard: </a:t>
            </a:r>
          </a:p>
          <a:p>
            <a:pPr defTabSz="1218930" fontAlgn="t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CN" sz="1051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Segoe UI" panose="020B0502040204020203" pitchFamily="34" charset="0"/>
              </a:rPr>
              <a:t>K: RK3288</a:t>
            </a:r>
          </a:p>
          <a:p>
            <a:pPr defTabSz="1218930" fontAlgn="t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CN" sz="1051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Segoe UI" panose="020B0502040204020203" pitchFamily="34" charset="0"/>
              </a:rPr>
              <a:t>P: PX30</a:t>
            </a:r>
          </a:p>
          <a:p>
            <a:pPr defTabSz="1218930" fontAlgn="t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CN" sz="1051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Segoe UI" panose="020B0502040204020203" pitchFamily="34" charset="0"/>
              </a:rPr>
              <a:t>R: 3399…</a:t>
            </a:r>
          </a:p>
        </p:txBody>
      </p:sp>
      <p:sp>
        <p:nvSpPr>
          <p:cNvPr id="50" name="标题 1"/>
          <p:cNvSpPr txBox="1">
            <a:spLocks/>
          </p:cNvSpPr>
          <p:nvPr/>
        </p:nvSpPr>
        <p:spPr>
          <a:xfrm>
            <a:off x="912285" y="482980"/>
            <a:ext cx="11279716" cy="67710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sz="2667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defRPr>
            </a:lvl1pPr>
          </a:lstStyle>
          <a:p>
            <a:r>
              <a:rPr lang="en-US" altLang="zh-CN" sz="4400" b="0" dirty="0">
                <a:solidFill>
                  <a:schemeClr val="tx1"/>
                </a:solidFill>
                <a:latin typeface="+mj-lt"/>
                <a:ea typeface="+mj-ea"/>
              </a:rPr>
              <a:t>DIGITAL SIGNAGE</a:t>
            </a:r>
            <a:endParaRPr lang="zh-CN" altLang="en-US" sz="4400" b="0" dirty="0">
              <a:solidFill>
                <a:schemeClr val="tx1"/>
              </a:solidFill>
              <a:latin typeface="+mj-lt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2317508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7606" y="356659"/>
            <a:ext cx="11279716" cy="868363"/>
          </a:xfrm>
        </p:spPr>
        <p:txBody>
          <a:bodyPr/>
          <a:lstStyle/>
          <a:p>
            <a:r>
              <a:rPr lang="en-US" altLang="zh-CN"/>
              <a:t>LED Display</a:t>
            </a:r>
            <a:endParaRPr lang="en-US" altLang="zh-CN" dirty="0"/>
          </a:p>
        </p:txBody>
      </p:sp>
      <p:sp>
        <p:nvSpPr>
          <p:cNvPr id="41" name="TextBox 69"/>
          <p:cNvSpPr>
            <a:spLocks noChangeArrowheads="1"/>
          </p:cNvSpPr>
          <p:nvPr/>
        </p:nvSpPr>
        <p:spPr bwMode="auto">
          <a:xfrm>
            <a:off x="477736" y="3035922"/>
            <a:ext cx="560653" cy="300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91" rIns="68571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defTabSz="1219170">
              <a:spcBef>
                <a:spcPct val="0"/>
              </a:spcBef>
              <a:buNone/>
            </a:pP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LED</a:t>
            </a:r>
            <a:endParaRPr lang="zh-CN" altLang="en-US" sz="15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2" name="TextBox 70"/>
          <p:cNvSpPr>
            <a:spLocks noChangeArrowheads="1"/>
          </p:cNvSpPr>
          <p:nvPr/>
        </p:nvSpPr>
        <p:spPr bwMode="auto">
          <a:xfrm>
            <a:off x="8496300" y="3044614"/>
            <a:ext cx="1630680" cy="300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91" rIns="68571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defTabSz="1219170">
              <a:spcBef>
                <a:spcPct val="0"/>
              </a:spcBef>
              <a:buNone/>
            </a:pP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A~Z: LED Series</a:t>
            </a:r>
          </a:p>
        </p:txBody>
      </p:sp>
      <p:sp>
        <p:nvSpPr>
          <p:cNvPr id="43" name="TextBox 72"/>
          <p:cNvSpPr>
            <a:spLocks noChangeArrowheads="1"/>
          </p:cNvSpPr>
          <p:nvPr/>
        </p:nvSpPr>
        <p:spPr bwMode="auto">
          <a:xfrm>
            <a:off x="9744288" y="3736340"/>
            <a:ext cx="1716193" cy="61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91" rIns="68571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r>
              <a:rPr lang="en-US" altLang="zh-CN" sz="1600" dirty="0">
                <a:latin typeface="+mn-lt"/>
                <a:ea typeface="+mn-ea"/>
              </a:rPr>
              <a:t>    H: High end</a:t>
            </a:r>
          </a:p>
          <a:p>
            <a:r>
              <a:rPr lang="en-US" altLang="zh-CN" sz="1600" dirty="0">
                <a:latin typeface="+mn-lt"/>
                <a:ea typeface="+mn-ea"/>
              </a:rPr>
              <a:t>A~Z: Normal     </a:t>
            </a:r>
          </a:p>
        </p:txBody>
      </p:sp>
      <p:sp>
        <p:nvSpPr>
          <p:cNvPr id="51" name="TextBox 69"/>
          <p:cNvSpPr>
            <a:spLocks noChangeArrowheads="1"/>
          </p:cNvSpPr>
          <p:nvPr/>
        </p:nvSpPr>
        <p:spPr bwMode="auto">
          <a:xfrm>
            <a:off x="6191674" y="3025141"/>
            <a:ext cx="2449407" cy="530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91" rIns="68571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defTabSz="1219170">
              <a:spcBef>
                <a:spcPct val="0"/>
              </a:spcBef>
              <a:buNone/>
            </a:pP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0.09-99.99:</a:t>
            </a:r>
            <a:r>
              <a:rPr lang="en-US" altLang="zh-CN" sz="1500" dirty="0" err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Pixelpitch</a:t>
            </a: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 </a:t>
            </a:r>
          </a:p>
          <a:p>
            <a:pPr defTabSz="1219170">
              <a:spcBef>
                <a:spcPct val="0"/>
              </a:spcBef>
              <a:buNone/>
            </a:pP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unit: mm</a:t>
            </a:r>
          </a:p>
        </p:txBody>
      </p:sp>
      <p:sp>
        <p:nvSpPr>
          <p:cNvPr id="94" name="矩形 93"/>
          <p:cNvSpPr/>
          <p:nvPr/>
        </p:nvSpPr>
        <p:spPr bwMode="auto">
          <a:xfrm>
            <a:off x="1968908" y="1532900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/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7" name="矩形 96"/>
          <p:cNvSpPr/>
          <p:nvPr/>
        </p:nvSpPr>
        <p:spPr bwMode="auto">
          <a:xfrm>
            <a:off x="388108" y="1532900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/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PH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8" name="矩形 97"/>
          <p:cNvSpPr/>
          <p:nvPr/>
        </p:nvSpPr>
        <p:spPr bwMode="auto">
          <a:xfrm>
            <a:off x="8880209" y="1522425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/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04" name="直接连接符 103"/>
          <p:cNvCxnSpPr/>
          <p:nvPr/>
        </p:nvCxnSpPr>
        <p:spPr bwMode="auto">
          <a:xfrm flipH="1">
            <a:off x="7376662" y="1942653"/>
            <a:ext cx="654535" cy="345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10" name="组合 109"/>
          <p:cNvGrpSpPr/>
          <p:nvPr/>
        </p:nvGrpSpPr>
        <p:grpSpPr>
          <a:xfrm>
            <a:off x="703108" y="2257831"/>
            <a:ext cx="90000" cy="725540"/>
            <a:chOff x="2686859" y="2864898"/>
            <a:chExt cx="90000" cy="725540"/>
          </a:xfrm>
        </p:grpSpPr>
        <p:cxnSp>
          <p:nvCxnSpPr>
            <p:cNvPr id="108" name="直接连接符 107"/>
            <p:cNvCxnSpPr/>
            <p:nvPr/>
          </p:nvCxnSpPr>
          <p:spPr bwMode="auto">
            <a:xfrm>
              <a:off x="2731859" y="28648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9" name="椭圆 108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/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11" name="组合 110"/>
          <p:cNvGrpSpPr/>
          <p:nvPr/>
        </p:nvGrpSpPr>
        <p:grpSpPr>
          <a:xfrm>
            <a:off x="2343991" y="2238947"/>
            <a:ext cx="90000" cy="1424535"/>
            <a:chOff x="2686859" y="2165904"/>
            <a:chExt cx="90000" cy="1424534"/>
          </a:xfrm>
        </p:grpSpPr>
        <p:cxnSp>
          <p:nvCxnSpPr>
            <p:cNvPr id="112" name="直接连接符 111"/>
            <p:cNvCxnSpPr/>
            <p:nvPr/>
          </p:nvCxnSpPr>
          <p:spPr bwMode="auto">
            <a:xfrm>
              <a:off x="2731862" y="2165904"/>
              <a:ext cx="0" cy="133453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3" name="椭圆 112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/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45" name="矩形 44"/>
          <p:cNvSpPr/>
          <p:nvPr/>
        </p:nvSpPr>
        <p:spPr bwMode="auto">
          <a:xfrm>
            <a:off x="6534024" y="1522425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/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1.2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6" name="矩形 45"/>
          <p:cNvSpPr/>
          <p:nvPr/>
        </p:nvSpPr>
        <p:spPr bwMode="auto">
          <a:xfrm>
            <a:off x="4953225" y="1522425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/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66" name="组合 65"/>
          <p:cNvGrpSpPr/>
          <p:nvPr/>
        </p:nvGrpSpPr>
        <p:grpSpPr>
          <a:xfrm>
            <a:off x="9212904" y="2234951"/>
            <a:ext cx="90000" cy="732840"/>
            <a:chOff x="2686859" y="2857598"/>
            <a:chExt cx="90000" cy="732840"/>
          </a:xfrm>
        </p:grpSpPr>
        <p:cxnSp>
          <p:nvCxnSpPr>
            <p:cNvPr id="67" name="直接连接符 66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8" name="椭圆 67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/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92" name="组合 91"/>
          <p:cNvGrpSpPr/>
          <p:nvPr/>
        </p:nvGrpSpPr>
        <p:grpSpPr>
          <a:xfrm>
            <a:off x="6877917" y="2252900"/>
            <a:ext cx="90000" cy="732840"/>
            <a:chOff x="2686859" y="2857598"/>
            <a:chExt cx="90000" cy="732840"/>
          </a:xfrm>
        </p:grpSpPr>
        <p:cxnSp>
          <p:nvCxnSpPr>
            <p:cNvPr id="93" name="直接连接符 92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6" name="椭圆 95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/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3" name="矩形 12"/>
          <p:cNvSpPr/>
          <p:nvPr/>
        </p:nvSpPr>
        <p:spPr>
          <a:xfrm>
            <a:off x="1483731" y="3736449"/>
            <a:ext cx="1715854" cy="17235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>
              <a:spcBef>
                <a:spcPct val="0"/>
              </a:spcBef>
            </a:pP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S: Fine pixel pitch</a:t>
            </a:r>
          </a:p>
          <a:p>
            <a:pPr defTabSz="1219170">
              <a:spcBef>
                <a:spcPct val="0"/>
              </a:spcBef>
            </a:pP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R: Rental business</a:t>
            </a:r>
          </a:p>
          <a:p>
            <a:pPr defTabSz="1219170">
              <a:spcBef>
                <a:spcPct val="0"/>
              </a:spcBef>
            </a:pP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G: General</a:t>
            </a:r>
          </a:p>
          <a:p>
            <a:pPr defTabSz="1219170">
              <a:spcBef>
                <a:spcPct val="0"/>
              </a:spcBef>
            </a:pP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T: Traffic guidance</a:t>
            </a:r>
          </a:p>
          <a:p>
            <a:pPr defTabSz="1219170">
              <a:spcBef>
                <a:spcPct val="0"/>
              </a:spcBef>
            </a:pP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V: Stadium</a:t>
            </a:r>
          </a:p>
          <a:p>
            <a:pPr defTabSz="1219170">
              <a:spcBef>
                <a:spcPct val="0"/>
              </a:spcBef>
            </a:pP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W:Commercial</a:t>
            </a:r>
          </a:p>
          <a:p>
            <a:pPr defTabSz="1219170">
              <a:spcBef>
                <a:spcPct val="0"/>
              </a:spcBef>
            </a:pP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E:Channel</a:t>
            </a:r>
          </a:p>
        </p:txBody>
      </p:sp>
      <p:cxnSp>
        <p:nvCxnSpPr>
          <p:cNvPr id="72" name="直接连接符 71"/>
          <p:cNvCxnSpPr/>
          <p:nvPr/>
        </p:nvCxnSpPr>
        <p:spPr bwMode="auto">
          <a:xfrm>
            <a:off x="10534227" y="2164927"/>
            <a:ext cx="0" cy="14816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3" name="椭圆 72"/>
          <p:cNvSpPr/>
          <p:nvPr/>
        </p:nvSpPr>
        <p:spPr bwMode="auto">
          <a:xfrm>
            <a:off x="10483427" y="3621194"/>
            <a:ext cx="101600" cy="9398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t" anchorCtr="0" compatLnSpc="1"/>
          <a:lstStyle/>
          <a:p>
            <a:pPr defTabSz="914377" fontAlgn="t">
              <a:spcBef>
                <a:spcPct val="0"/>
              </a:spcBef>
              <a:spcAft>
                <a:spcPct val="0"/>
              </a:spcAft>
            </a:pPr>
            <a:endParaRPr lang="zh-CN" altLang="en-US" sz="11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1" name="矩形 30"/>
          <p:cNvSpPr/>
          <p:nvPr/>
        </p:nvSpPr>
        <p:spPr bwMode="auto">
          <a:xfrm>
            <a:off x="10173991" y="1522425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/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717142" y="2989684"/>
            <a:ext cx="17629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35160" eaLnBrk="0" hangingPunct="0"/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A: Full Color</a:t>
            </a:r>
          </a:p>
          <a:p>
            <a:pPr defTabSz="1335160" eaLnBrk="0" hangingPunct="0"/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D: Double Color</a:t>
            </a:r>
          </a:p>
          <a:p>
            <a:pPr defTabSz="1219170">
              <a:spcBef>
                <a:spcPct val="0"/>
              </a:spcBef>
            </a:pPr>
            <a:endParaRPr lang="zh-CN" altLang="en-US" sz="15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文泉驿微米黑" charset="-122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5268225" y="2209105"/>
            <a:ext cx="90000" cy="732840"/>
            <a:chOff x="2686859" y="2857598"/>
            <a:chExt cx="90000" cy="732840"/>
          </a:xfrm>
        </p:grpSpPr>
        <p:cxnSp>
          <p:nvCxnSpPr>
            <p:cNvPr id="40" name="直接连接符 39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4" name="椭圆 43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/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3270326" y="3103939"/>
            <a:ext cx="1282957" cy="5962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33307" tIns="66648" rIns="133307" bIns="66648">
            <a:spAutoFit/>
          </a:bodyPr>
          <a:lstStyle/>
          <a:p>
            <a:pPr defTabSz="1335160" eaLnBrk="0" hangingPunct="0"/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I： Indoor</a:t>
            </a:r>
          </a:p>
          <a:p>
            <a:pPr defTabSz="1335160" eaLnBrk="0" hangingPunct="0"/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O:  Outdoor</a:t>
            </a:r>
          </a:p>
        </p:txBody>
      </p:sp>
      <p:sp>
        <p:nvSpPr>
          <p:cNvPr id="47" name="矩形 46"/>
          <p:cNvSpPr/>
          <p:nvPr/>
        </p:nvSpPr>
        <p:spPr bwMode="auto">
          <a:xfrm>
            <a:off x="3503712" y="1538300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/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3863712" y="2264629"/>
            <a:ext cx="90000" cy="732840"/>
            <a:chOff x="2686859" y="2857598"/>
            <a:chExt cx="90000" cy="732840"/>
          </a:xfrm>
        </p:grpSpPr>
        <p:cxnSp>
          <p:nvCxnSpPr>
            <p:cNvPr id="49" name="直接连接符 48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0" name="椭圆 49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/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901896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28117E10-8BA1-42FD-BBE2-090AE4F076F6}"/>
              </a:ext>
            </a:extLst>
          </p:cNvPr>
          <p:cNvCxnSpPr>
            <a:cxnSpLocks/>
          </p:cNvCxnSpPr>
          <p:nvPr/>
        </p:nvCxnSpPr>
        <p:spPr>
          <a:xfrm>
            <a:off x="3321768" y="2241401"/>
            <a:ext cx="0" cy="2718488"/>
          </a:xfrm>
          <a:prstGeom prst="line">
            <a:avLst/>
          </a:prstGeom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Decoder</a:t>
            </a:r>
            <a:endParaRPr lang="zh-CN" altLang="en-US" dirty="0"/>
          </a:p>
        </p:txBody>
      </p:sp>
      <p:sp>
        <p:nvSpPr>
          <p:cNvPr id="41" name="TextBox 69"/>
          <p:cNvSpPr>
            <a:spLocks noChangeArrowheads="1"/>
          </p:cNvSpPr>
          <p:nvPr/>
        </p:nvSpPr>
        <p:spPr bwMode="auto">
          <a:xfrm>
            <a:off x="1047958" y="2933839"/>
            <a:ext cx="2061028" cy="1546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91" rIns="68571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defTabSz="1218960">
              <a:spcBef>
                <a:spcPct val="0"/>
              </a:spcBef>
              <a:buNone/>
            </a:pPr>
            <a:r>
              <a:rPr lang="en-US" altLang="zh-CN" sz="1600" b="1" dirty="0">
                <a:solidFill>
                  <a:srgbClr val="000000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Brand:</a:t>
            </a:r>
          </a:p>
          <a:p>
            <a:pPr defTabSz="1218960">
              <a:spcBef>
                <a:spcPct val="0"/>
              </a:spcBef>
              <a:buNone/>
            </a:pPr>
            <a:r>
              <a:rPr lang="en-US" altLang="zh-CN" sz="1600" dirty="0">
                <a:solidFill>
                  <a:srgbClr val="000000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DH-</a:t>
            </a:r>
            <a:r>
              <a:rPr lang="en-US" altLang="zh-CN" sz="1600" dirty="0" err="1">
                <a:solidFill>
                  <a:srgbClr val="000000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Dahua</a:t>
            </a:r>
            <a:r>
              <a:rPr lang="en-US" altLang="zh-CN" sz="1600" dirty="0">
                <a:solidFill>
                  <a:srgbClr val="000000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 domestic</a:t>
            </a:r>
          </a:p>
          <a:p>
            <a:pPr defTabSz="1218960">
              <a:spcBef>
                <a:spcPct val="0"/>
              </a:spcBef>
              <a:buNone/>
            </a:pPr>
            <a:r>
              <a:rPr lang="en-US" altLang="zh-CN" sz="1600" dirty="0">
                <a:solidFill>
                  <a:srgbClr val="000000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DHI-</a:t>
            </a:r>
            <a:r>
              <a:rPr lang="en-US" altLang="zh-CN" sz="1600" dirty="0" err="1">
                <a:solidFill>
                  <a:srgbClr val="000000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Dahua</a:t>
            </a:r>
            <a:r>
              <a:rPr lang="en-US" altLang="zh-CN" sz="1600" dirty="0">
                <a:solidFill>
                  <a:srgbClr val="000000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 oversea</a:t>
            </a:r>
          </a:p>
          <a:p>
            <a:pPr defTabSz="1218960">
              <a:spcBef>
                <a:spcPct val="0"/>
              </a:spcBef>
              <a:buNone/>
            </a:pPr>
            <a:r>
              <a:rPr lang="en-US" altLang="zh-CN" sz="1600" dirty="0">
                <a:solidFill>
                  <a:srgbClr val="000000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OEM-Domestic neutral</a:t>
            </a:r>
          </a:p>
          <a:p>
            <a:pPr defTabSz="1218960">
              <a:spcBef>
                <a:spcPct val="0"/>
              </a:spcBef>
              <a:buNone/>
            </a:pPr>
            <a:r>
              <a:rPr lang="en-US" altLang="zh-CN" sz="1600" dirty="0">
                <a:solidFill>
                  <a:srgbClr val="000000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Null-Oversea neutral</a:t>
            </a:r>
            <a:endParaRPr lang="zh-CN" altLang="en-US" sz="1600" dirty="0">
              <a:solidFill>
                <a:srgbClr val="000000"/>
              </a:solidFill>
              <a:latin typeface="+mn-lt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3" name="TextBox 72"/>
          <p:cNvSpPr>
            <a:spLocks noChangeArrowheads="1"/>
          </p:cNvSpPr>
          <p:nvPr/>
        </p:nvSpPr>
        <p:spPr bwMode="auto">
          <a:xfrm>
            <a:off x="8072219" y="2916890"/>
            <a:ext cx="1687463" cy="561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91" rIns="68571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defTabSz="1218960">
              <a:spcBef>
                <a:spcPct val="0"/>
              </a:spcBef>
              <a:buNone/>
            </a:pPr>
            <a:r>
              <a:rPr lang="en-US" altLang="zh-CN" sz="1600" b="1" dirty="0">
                <a:latin typeface="+mn-lt"/>
                <a:ea typeface="+mn-ea"/>
              </a:rPr>
              <a:t>Extension</a:t>
            </a:r>
            <a:r>
              <a:rPr lang="en-US" altLang="zh-CN" sz="1600" b="1" dirty="0">
                <a:solidFill>
                  <a:srgbClr val="000000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 1</a:t>
            </a:r>
          </a:p>
          <a:p>
            <a:pPr defTabSz="1218960">
              <a:spcBef>
                <a:spcPct val="0"/>
              </a:spcBef>
              <a:buNone/>
            </a:pPr>
            <a:r>
              <a:rPr lang="en-US" altLang="zh-CN" sz="1600" dirty="0">
                <a:solidFill>
                  <a:srgbClr val="000000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4I-4ch input</a:t>
            </a:r>
          </a:p>
        </p:txBody>
      </p:sp>
      <p:sp>
        <p:nvSpPr>
          <p:cNvPr id="51" name="TextBox 69"/>
          <p:cNvSpPr>
            <a:spLocks noChangeArrowheads="1"/>
          </p:cNvSpPr>
          <p:nvPr/>
        </p:nvSpPr>
        <p:spPr bwMode="auto">
          <a:xfrm>
            <a:off x="5519175" y="2941814"/>
            <a:ext cx="1141773" cy="561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91" rIns="68571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defTabSz="1218960">
              <a:spcBef>
                <a:spcPct val="0"/>
              </a:spcBef>
              <a:buNone/>
            </a:pPr>
            <a:r>
              <a:rPr lang="en-US" altLang="zh-CN" sz="1600" dirty="0">
                <a:solidFill>
                  <a:srgbClr val="000000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04-H.264</a:t>
            </a:r>
          </a:p>
          <a:p>
            <a:pPr defTabSz="1218960">
              <a:spcBef>
                <a:spcPct val="0"/>
              </a:spcBef>
              <a:buNone/>
            </a:pPr>
            <a:r>
              <a:rPr lang="en-US" altLang="zh-CN" sz="1600" dirty="0">
                <a:solidFill>
                  <a:srgbClr val="000000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05-H.265</a:t>
            </a:r>
            <a:endParaRPr lang="zh-CN" altLang="en-US" sz="1600" dirty="0">
              <a:solidFill>
                <a:srgbClr val="000000"/>
              </a:solidFill>
              <a:latin typeface="+mn-lt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4" name="矩形 93"/>
          <p:cNvSpPr/>
          <p:nvPr/>
        </p:nvSpPr>
        <p:spPr bwMode="auto">
          <a:xfrm>
            <a:off x="4284503" y="1526639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>
            <a:prstTxWarp prst="textNoShape">
              <a:avLst/>
            </a:prstTxWarp>
          </a:bodyPr>
          <a:lstStyle/>
          <a:p>
            <a:pPr algn="ctr" defTabSz="914218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09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7" name="矩形 96"/>
          <p:cNvSpPr/>
          <p:nvPr/>
        </p:nvSpPr>
        <p:spPr bwMode="auto">
          <a:xfrm>
            <a:off x="1673471" y="1526639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>
            <a:prstTxWarp prst="textNoShape">
              <a:avLst/>
            </a:prstTxWarp>
          </a:bodyPr>
          <a:lstStyle/>
          <a:p>
            <a:pPr algn="ctr" defTabSz="914218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DHI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04" name="直接连接符 103"/>
          <p:cNvCxnSpPr>
            <a:cxnSpLocks/>
          </p:cNvCxnSpPr>
          <p:nvPr/>
        </p:nvCxnSpPr>
        <p:spPr bwMode="auto">
          <a:xfrm flipH="1">
            <a:off x="7859795" y="1855083"/>
            <a:ext cx="36680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9" name="椭圆 108"/>
          <p:cNvSpPr/>
          <p:nvPr/>
        </p:nvSpPr>
        <p:spPr bwMode="auto">
          <a:xfrm>
            <a:off x="3276768" y="4914889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t" anchorCtr="0" compatLnSpc="1">
            <a:prstTxWarp prst="textNoShape">
              <a:avLst/>
            </a:prstTxWarp>
          </a:bodyPr>
          <a:lstStyle/>
          <a:p>
            <a:pPr defTabSz="914218" fontAlgn="t">
              <a:spcBef>
                <a:spcPct val="0"/>
              </a:spcBef>
              <a:spcAft>
                <a:spcPct val="0"/>
              </a:spcAft>
            </a:pPr>
            <a:endParaRPr lang="zh-CN" altLang="en-US" sz="11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11" name="组合 110"/>
          <p:cNvGrpSpPr/>
          <p:nvPr/>
        </p:nvGrpSpPr>
        <p:grpSpPr>
          <a:xfrm>
            <a:off x="4595580" y="2247456"/>
            <a:ext cx="90000" cy="732840"/>
            <a:chOff x="2686859" y="2857598"/>
            <a:chExt cx="90000" cy="732840"/>
          </a:xfrm>
        </p:grpSpPr>
        <p:cxnSp>
          <p:nvCxnSpPr>
            <p:cNvPr id="112" name="直接连接符 111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3" name="椭圆 112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defTabSz="914218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45" name="矩形 44">
            <a:extLst>
              <a:ext uri="{FF2B5EF4-FFF2-40B4-BE49-F238E27FC236}">
                <a16:creationId xmlns:a16="http://schemas.microsoft.com/office/drawing/2014/main" id="{D3342D9F-4791-418C-AF19-E56D92F2DF19}"/>
              </a:ext>
            </a:extLst>
          </p:cNvPr>
          <p:cNvSpPr/>
          <p:nvPr/>
        </p:nvSpPr>
        <p:spPr bwMode="auto">
          <a:xfrm>
            <a:off x="6997791" y="1526639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>
            <a:prstTxWarp prst="textNoShape">
              <a:avLst/>
            </a:prstTxWarp>
          </a:bodyPr>
          <a:lstStyle/>
          <a:p>
            <a:pPr algn="ctr" defTabSz="914218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92" name="组合 91">
            <a:extLst>
              <a:ext uri="{FF2B5EF4-FFF2-40B4-BE49-F238E27FC236}">
                <a16:creationId xmlns:a16="http://schemas.microsoft.com/office/drawing/2014/main" id="{B1A449FE-32B2-447B-AA5B-24910B3C92F6}"/>
              </a:ext>
            </a:extLst>
          </p:cNvPr>
          <p:cNvGrpSpPr/>
          <p:nvPr/>
        </p:nvGrpSpPr>
        <p:grpSpPr>
          <a:xfrm>
            <a:off x="6027691" y="2261128"/>
            <a:ext cx="90000" cy="732840"/>
            <a:chOff x="2686859" y="2857598"/>
            <a:chExt cx="90000" cy="732840"/>
          </a:xfrm>
        </p:grpSpPr>
        <p:cxnSp>
          <p:nvCxnSpPr>
            <p:cNvPr id="93" name="直接连接符 92">
              <a:extLst>
                <a:ext uri="{FF2B5EF4-FFF2-40B4-BE49-F238E27FC236}">
                  <a16:creationId xmlns:a16="http://schemas.microsoft.com/office/drawing/2014/main" id="{3C71F8E2-3125-460D-88AA-717A2109949E}"/>
                </a:ext>
              </a:extLst>
            </p:cNvPr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6" name="椭圆 95">
              <a:extLst>
                <a:ext uri="{FF2B5EF4-FFF2-40B4-BE49-F238E27FC236}">
                  <a16:creationId xmlns:a16="http://schemas.microsoft.com/office/drawing/2014/main" id="{FFBE13B1-80FB-410B-8666-26C63C59FB68}"/>
                </a:ext>
              </a:extLst>
            </p:cNvPr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defTabSz="914218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3" name="矩形 12"/>
          <p:cNvSpPr/>
          <p:nvPr/>
        </p:nvSpPr>
        <p:spPr>
          <a:xfrm>
            <a:off x="4010687" y="3013668"/>
            <a:ext cx="1540806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8960">
              <a:spcBef>
                <a:spcPct val="0"/>
              </a:spcBef>
            </a:pPr>
            <a:r>
              <a:rPr lang="en-US" altLang="zh-CN" sz="1600" dirty="0">
                <a:solidFill>
                  <a:srgbClr val="000000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01-1 channel</a:t>
            </a:r>
          </a:p>
          <a:p>
            <a:pPr defTabSz="1218960">
              <a:spcBef>
                <a:spcPct val="0"/>
              </a:spcBef>
            </a:pPr>
            <a:r>
              <a:rPr lang="en-US" altLang="zh-CN" sz="1600" dirty="0">
                <a:solidFill>
                  <a:srgbClr val="000000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04-4 channels</a:t>
            </a:r>
          </a:p>
          <a:p>
            <a:pPr defTabSz="1218960">
              <a:spcBef>
                <a:spcPct val="0"/>
              </a:spcBef>
            </a:pPr>
            <a:r>
              <a:rPr lang="en-US" altLang="zh-CN" sz="1600" dirty="0">
                <a:solidFill>
                  <a:srgbClr val="000000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09-9 channels</a:t>
            </a:r>
          </a:p>
          <a:p>
            <a:pPr defTabSz="1218960">
              <a:spcBef>
                <a:spcPct val="0"/>
              </a:spcBef>
            </a:pPr>
            <a:r>
              <a:rPr lang="en-US" altLang="zh-CN" sz="1600" dirty="0">
                <a:solidFill>
                  <a:srgbClr val="000000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12-12 channels</a:t>
            </a:r>
          </a:p>
          <a:p>
            <a:pPr defTabSz="1218960">
              <a:spcBef>
                <a:spcPct val="0"/>
              </a:spcBef>
            </a:pPr>
            <a:r>
              <a:rPr lang="en-US" altLang="zh-CN" sz="1600" dirty="0">
                <a:solidFill>
                  <a:srgbClr val="000000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15-15 channels</a:t>
            </a:r>
          </a:p>
          <a:p>
            <a:pPr defTabSz="1218960">
              <a:spcBef>
                <a:spcPct val="0"/>
              </a:spcBef>
            </a:pPr>
            <a:r>
              <a:rPr lang="en-US" altLang="zh-CN" sz="1600" dirty="0">
                <a:solidFill>
                  <a:srgbClr val="000000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18-18 channels</a:t>
            </a:r>
          </a:p>
          <a:p>
            <a:pPr defTabSz="1218960">
              <a:spcBef>
                <a:spcPct val="0"/>
              </a:spcBef>
            </a:pPr>
            <a:r>
              <a:rPr lang="en-US" altLang="zh-CN" sz="1600" dirty="0">
                <a:solidFill>
                  <a:srgbClr val="000000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21-21 channels</a:t>
            </a:r>
            <a:endParaRPr lang="zh-CN" altLang="en-US" sz="1600" dirty="0">
              <a:solidFill>
                <a:srgbClr val="000000"/>
              </a:soli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69" name="组合 68">
            <a:extLst>
              <a:ext uri="{FF2B5EF4-FFF2-40B4-BE49-F238E27FC236}">
                <a16:creationId xmlns:a16="http://schemas.microsoft.com/office/drawing/2014/main" id="{4ED1E510-0673-4B2D-B93F-0821C936DB84}"/>
              </a:ext>
            </a:extLst>
          </p:cNvPr>
          <p:cNvGrpSpPr/>
          <p:nvPr/>
        </p:nvGrpSpPr>
        <p:grpSpPr>
          <a:xfrm>
            <a:off x="8659520" y="2176033"/>
            <a:ext cx="90000" cy="732840"/>
            <a:chOff x="2686859" y="2857598"/>
            <a:chExt cx="90000" cy="732840"/>
          </a:xfrm>
        </p:grpSpPr>
        <p:cxnSp>
          <p:nvCxnSpPr>
            <p:cNvPr id="72" name="直接连接符 71">
              <a:extLst>
                <a:ext uri="{FF2B5EF4-FFF2-40B4-BE49-F238E27FC236}">
                  <a16:creationId xmlns:a16="http://schemas.microsoft.com/office/drawing/2014/main" id="{5CF3771F-04F3-41FE-95FF-7FBF584CC8DF}"/>
                </a:ext>
              </a:extLst>
            </p:cNvPr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3" name="椭圆 72">
              <a:extLst>
                <a:ext uri="{FF2B5EF4-FFF2-40B4-BE49-F238E27FC236}">
                  <a16:creationId xmlns:a16="http://schemas.microsoft.com/office/drawing/2014/main" id="{B7C6CD7B-2215-4D20-A71A-59E18536AFDF}"/>
                </a:ext>
              </a:extLst>
            </p:cNvPr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defTabSz="914218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31" name="矩形 30"/>
          <p:cNvSpPr/>
          <p:nvPr/>
        </p:nvSpPr>
        <p:spPr bwMode="auto">
          <a:xfrm>
            <a:off x="5641147" y="1526639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>
            <a:prstTxWarp prst="textNoShape">
              <a:avLst/>
            </a:prstTxWarp>
          </a:bodyPr>
          <a:lstStyle/>
          <a:p>
            <a:pPr algn="ctr" defTabSz="914218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05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2" name="矩形 31"/>
          <p:cNvSpPr/>
          <p:nvPr/>
        </p:nvSpPr>
        <p:spPr bwMode="auto">
          <a:xfrm>
            <a:off x="8292637" y="1491336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>
            <a:prstTxWarp prst="textNoShape">
              <a:avLst/>
            </a:prstTxWarp>
          </a:bodyPr>
          <a:lstStyle/>
          <a:p>
            <a:pPr algn="ctr" defTabSz="914218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4I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3" name="矩形 32"/>
          <p:cNvSpPr/>
          <p:nvPr/>
        </p:nvSpPr>
        <p:spPr bwMode="auto">
          <a:xfrm>
            <a:off x="2927859" y="1526639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>
            <a:prstTxWarp prst="textNoShape">
              <a:avLst/>
            </a:prstTxWarp>
          </a:bodyPr>
          <a:lstStyle/>
          <a:p>
            <a:pPr algn="ctr" defTabSz="914218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NVD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1988471" y="2308637"/>
            <a:ext cx="90000" cy="725540"/>
            <a:chOff x="2686859" y="2864898"/>
            <a:chExt cx="90000" cy="725540"/>
          </a:xfrm>
        </p:grpSpPr>
        <p:cxnSp>
          <p:nvCxnSpPr>
            <p:cNvPr id="37" name="直接连接符 36"/>
            <p:cNvCxnSpPr/>
            <p:nvPr/>
          </p:nvCxnSpPr>
          <p:spPr bwMode="auto">
            <a:xfrm>
              <a:off x="2731859" y="28648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8" name="椭圆 37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defTabSz="914218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1988472" y="4959889"/>
            <a:ext cx="38785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8960">
              <a:spcBef>
                <a:spcPct val="0"/>
              </a:spcBef>
            </a:pPr>
            <a:r>
              <a:rPr lang="en-US" altLang="zh-CN" sz="1600" dirty="0">
                <a:solidFill>
                  <a:srgbClr val="000000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NVD-Network video decoder(New type)</a:t>
            </a:r>
          </a:p>
          <a:p>
            <a:pPr defTabSz="1218960">
              <a:spcBef>
                <a:spcPct val="0"/>
              </a:spcBef>
            </a:pPr>
            <a:r>
              <a:rPr lang="en-US" altLang="zh-CN" sz="1600" dirty="0">
                <a:solidFill>
                  <a:srgbClr val="000000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NVS-Network video server(Old type)</a:t>
            </a:r>
            <a:endParaRPr lang="zh-CN" altLang="en-US" sz="1600" dirty="0">
              <a:solidFill>
                <a:srgbClr val="000000"/>
              </a:soli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7" name="矩形 46"/>
          <p:cNvSpPr/>
          <p:nvPr/>
        </p:nvSpPr>
        <p:spPr bwMode="auto">
          <a:xfrm>
            <a:off x="9649284" y="1491336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>
            <a:prstTxWarp prst="textNoShape">
              <a:avLst/>
            </a:prstTxWarp>
          </a:bodyPr>
          <a:lstStyle/>
          <a:p>
            <a:pPr algn="ctr" defTabSz="914218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4K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9273845" y="3978160"/>
            <a:ext cx="18147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1" dirty="0"/>
              <a:t>Extension 2</a:t>
            </a:r>
          </a:p>
          <a:p>
            <a:pPr defTabSz="1218960">
              <a:spcBef>
                <a:spcPct val="0"/>
              </a:spcBef>
            </a:pPr>
            <a:r>
              <a:rPr lang="en-US" altLang="zh-CN" sz="1600" dirty="0">
                <a:solidFill>
                  <a:srgbClr val="000000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4K-4K decoding capacity</a:t>
            </a:r>
          </a:p>
        </p:txBody>
      </p:sp>
      <p:cxnSp>
        <p:nvCxnSpPr>
          <p:cNvPr id="52" name="直接连接符 51">
            <a:extLst>
              <a:ext uri="{FF2B5EF4-FFF2-40B4-BE49-F238E27FC236}">
                <a16:creationId xmlns:a16="http://schemas.microsoft.com/office/drawing/2014/main" id="{5CF3771F-04F3-41FE-95FF-7FBF584CC8DF}"/>
              </a:ext>
            </a:extLst>
          </p:cNvPr>
          <p:cNvCxnSpPr/>
          <p:nvPr/>
        </p:nvCxnSpPr>
        <p:spPr bwMode="auto">
          <a:xfrm>
            <a:off x="10024896" y="2209080"/>
            <a:ext cx="14553" cy="168986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3" name="椭圆 52">
            <a:extLst>
              <a:ext uri="{FF2B5EF4-FFF2-40B4-BE49-F238E27FC236}">
                <a16:creationId xmlns:a16="http://schemas.microsoft.com/office/drawing/2014/main" id="{B7C6CD7B-2215-4D20-A71A-59E18536AFDF}"/>
              </a:ext>
            </a:extLst>
          </p:cNvPr>
          <p:cNvSpPr/>
          <p:nvPr/>
        </p:nvSpPr>
        <p:spPr bwMode="auto">
          <a:xfrm>
            <a:off x="9987171" y="3853944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t" anchorCtr="0" compatLnSpc="1">
            <a:prstTxWarp prst="textNoShape">
              <a:avLst/>
            </a:prstTxWarp>
          </a:bodyPr>
          <a:lstStyle/>
          <a:p>
            <a:pPr defTabSz="914218" fontAlgn="t">
              <a:spcBef>
                <a:spcPct val="0"/>
              </a:spcBef>
              <a:spcAft>
                <a:spcPct val="0"/>
              </a:spcAft>
            </a:pPr>
            <a:endParaRPr lang="zh-CN" altLang="en-US" sz="11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60" name="直接连接符 59"/>
          <p:cNvCxnSpPr>
            <a:cxnSpLocks/>
          </p:cNvCxnSpPr>
          <p:nvPr/>
        </p:nvCxnSpPr>
        <p:spPr bwMode="auto">
          <a:xfrm flipH="1">
            <a:off x="2463554" y="1886639"/>
            <a:ext cx="44979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直接连接符 53"/>
          <p:cNvCxnSpPr>
            <a:cxnSpLocks/>
          </p:cNvCxnSpPr>
          <p:nvPr/>
        </p:nvCxnSpPr>
        <p:spPr bwMode="auto">
          <a:xfrm flipH="1">
            <a:off x="9216857" y="1876857"/>
            <a:ext cx="36680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B1A449FE-32B2-447B-AA5B-24910B3C92F6}"/>
              </a:ext>
            </a:extLst>
          </p:cNvPr>
          <p:cNvGrpSpPr/>
          <p:nvPr/>
        </p:nvGrpSpPr>
        <p:grpSpPr>
          <a:xfrm>
            <a:off x="7312791" y="2275781"/>
            <a:ext cx="90000" cy="732840"/>
            <a:chOff x="2686859" y="2857598"/>
            <a:chExt cx="90000" cy="732840"/>
          </a:xfrm>
        </p:grpSpPr>
        <p:cxnSp>
          <p:nvCxnSpPr>
            <p:cNvPr id="48" name="直接连接符 47">
              <a:extLst>
                <a:ext uri="{FF2B5EF4-FFF2-40B4-BE49-F238E27FC236}">
                  <a16:creationId xmlns:a16="http://schemas.microsoft.com/office/drawing/2014/main" id="{3C71F8E2-3125-460D-88AA-717A2109949E}"/>
                </a:ext>
              </a:extLst>
            </p:cNvPr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9" name="椭圆 48">
              <a:extLst>
                <a:ext uri="{FF2B5EF4-FFF2-40B4-BE49-F238E27FC236}">
                  <a16:creationId xmlns:a16="http://schemas.microsoft.com/office/drawing/2014/main" id="{FFBE13B1-80FB-410B-8666-26C63C59FB68}"/>
                </a:ext>
              </a:extLst>
            </p:cNvPr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defTabSz="914218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58" name="TextBox 69"/>
          <p:cNvSpPr>
            <a:spLocks noChangeArrowheads="1"/>
          </p:cNvSpPr>
          <p:nvPr/>
        </p:nvSpPr>
        <p:spPr bwMode="auto">
          <a:xfrm>
            <a:off x="6864148" y="3049384"/>
            <a:ext cx="1141773" cy="561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91" rIns="68571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defTabSz="1218960">
              <a:spcBef>
                <a:spcPct val="0"/>
              </a:spcBef>
              <a:buNone/>
            </a:pPr>
            <a:r>
              <a:rPr lang="en-US" altLang="zh-CN" sz="1600" dirty="0">
                <a:solidFill>
                  <a:srgbClr val="000000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High definition</a:t>
            </a:r>
            <a:endParaRPr lang="zh-CN" altLang="en-US" sz="1600" dirty="0">
              <a:solidFill>
                <a:srgbClr val="000000"/>
              </a:solidFill>
              <a:latin typeface="+mn-lt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71963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Video wall controller </a:t>
            </a:r>
            <a:endParaRPr lang="zh-CN" altLang="en-US" dirty="0"/>
          </a:p>
        </p:txBody>
      </p:sp>
      <p:sp>
        <p:nvSpPr>
          <p:cNvPr id="41" name="TextBox 69"/>
          <p:cNvSpPr>
            <a:spLocks noChangeArrowheads="1"/>
          </p:cNvSpPr>
          <p:nvPr/>
        </p:nvSpPr>
        <p:spPr bwMode="auto">
          <a:xfrm>
            <a:off x="539147" y="2919349"/>
            <a:ext cx="2061028" cy="1223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91" rIns="68571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defTabSz="1218960">
              <a:spcBef>
                <a:spcPct val="0"/>
              </a:spcBef>
              <a:buNone/>
            </a:pPr>
            <a:r>
              <a:rPr lang="en-US" altLang="zh-CN" sz="15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Brand:</a:t>
            </a:r>
          </a:p>
          <a:p>
            <a:pPr defTabSz="1218960">
              <a:spcBef>
                <a:spcPct val="0"/>
              </a:spcBef>
              <a:buNone/>
            </a:pP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DH-</a:t>
            </a:r>
            <a:r>
              <a:rPr lang="en-US" altLang="zh-CN" sz="1500" dirty="0" err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Dahua</a:t>
            </a: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domestic</a:t>
            </a:r>
          </a:p>
          <a:p>
            <a:pPr defTabSz="1218960">
              <a:spcBef>
                <a:spcPct val="0"/>
              </a:spcBef>
              <a:buNone/>
            </a:pP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DHI-Dahua overseas</a:t>
            </a:r>
          </a:p>
          <a:p>
            <a:pPr defTabSz="1218960">
              <a:spcBef>
                <a:spcPct val="0"/>
              </a:spcBef>
              <a:buNone/>
            </a:pP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OEM-Domestic neutral</a:t>
            </a:r>
          </a:p>
          <a:p>
            <a:pPr defTabSz="1218960">
              <a:spcBef>
                <a:spcPct val="0"/>
              </a:spcBef>
              <a:buNone/>
            </a:pP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Null-Overseas neutral</a:t>
            </a:r>
            <a:endParaRPr lang="zh-CN" altLang="en-US" sz="15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2" name="TextBox 70"/>
          <p:cNvSpPr>
            <a:spLocks noChangeArrowheads="1"/>
          </p:cNvSpPr>
          <p:nvPr/>
        </p:nvSpPr>
        <p:spPr bwMode="auto">
          <a:xfrm>
            <a:off x="5832829" y="3051306"/>
            <a:ext cx="1514420" cy="300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91" rIns="68571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defTabSz="1218960">
              <a:spcBef>
                <a:spcPct val="0"/>
              </a:spcBef>
              <a:buNone/>
            </a:pP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02-2ch output</a:t>
            </a:r>
            <a:endParaRPr lang="zh-CN" altLang="en-US" sz="15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3" name="TextBox 72"/>
          <p:cNvSpPr>
            <a:spLocks noChangeArrowheads="1"/>
          </p:cNvSpPr>
          <p:nvPr/>
        </p:nvSpPr>
        <p:spPr bwMode="auto">
          <a:xfrm>
            <a:off x="8328358" y="2986590"/>
            <a:ext cx="1504105" cy="300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91" rIns="68571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defTabSz="1218960">
              <a:spcBef>
                <a:spcPct val="0"/>
              </a:spcBef>
              <a:buNone/>
            </a:pP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H-HDMI port</a:t>
            </a:r>
            <a:endParaRPr lang="zh-CN" altLang="en-US" sz="15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1" name="TextBox 69"/>
          <p:cNvSpPr>
            <a:spLocks noChangeArrowheads="1"/>
          </p:cNvSpPr>
          <p:nvPr/>
        </p:nvSpPr>
        <p:spPr bwMode="auto">
          <a:xfrm>
            <a:off x="4523649" y="2999894"/>
            <a:ext cx="1367236" cy="530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91" rIns="68571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defTabSz="1218960">
              <a:spcBef>
                <a:spcPct val="0"/>
              </a:spcBef>
              <a:buNone/>
            </a:pP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E-Enhanced</a:t>
            </a:r>
          </a:p>
          <a:p>
            <a:pPr defTabSz="1218960">
              <a:spcBef>
                <a:spcPct val="0"/>
              </a:spcBef>
              <a:buNone/>
            </a:pP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D-Distributed</a:t>
            </a:r>
            <a:endParaRPr lang="zh-CN" altLang="en-US" sz="15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4" name="矩形 93"/>
          <p:cNvSpPr/>
          <p:nvPr/>
        </p:nvSpPr>
        <p:spPr bwMode="auto">
          <a:xfrm>
            <a:off x="3501875" y="1526639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>
            <a:prstTxWarp prst="textNoShape">
              <a:avLst/>
            </a:prstTxWarp>
          </a:bodyPr>
          <a:lstStyle/>
          <a:p>
            <a:pPr algn="ctr" defTabSz="914218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70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7" name="矩形 96"/>
          <p:cNvSpPr/>
          <p:nvPr/>
        </p:nvSpPr>
        <p:spPr bwMode="auto">
          <a:xfrm>
            <a:off x="1234743" y="1512149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>
            <a:prstTxWarp prst="textNoShape">
              <a:avLst/>
            </a:prstTxWarp>
          </a:bodyPr>
          <a:lstStyle/>
          <a:p>
            <a:pPr algn="ctr" defTabSz="914218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DHI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8" name="矩形 97"/>
          <p:cNvSpPr/>
          <p:nvPr/>
        </p:nvSpPr>
        <p:spPr bwMode="auto">
          <a:xfrm>
            <a:off x="7313879" y="1526639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>
            <a:prstTxWarp prst="textNoShape">
              <a:avLst/>
            </a:prstTxWarp>
          </a:bodyPr>
          <a:lstStyle/>
          <a:p>
            <a:pPr algn="ctr" defTabSz="914218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05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04" name="直接连接符 103"/>
          <p:cNvCxnSpPr>
            <a:cxnSpLocks/>
          </p:cNvCxnSpPr>
          <p:nvPr/>
        </p:nvCxnSpPr>
        <p:spPr bwMode="auto">
          <a:xfrm flipH="1">
            <a:off x="8564914" y="1875896"/>
            <a:ext cx="36680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11" name="组合 110"/>
          <p:cNvGrpSpPr/>
          <p:nvPr/>
        </p:nvGrpSpPr>
        <p:grpSpPr>
          <a:xfrm>
            <a:off x="11223823" y="2294147"/>
            <a:ext cx="90000" cy="732840"/>
            <a:chOff x="2686859" y="2857598"/>
            <a:chExt cx="90000" cy="732840"/>
          </a:xfrm>
        </p:grpSpPr>
        <p:cxnSp>
          <p:nvCxnSpPr>
            <p:cNvPr id="112" name="直接连接符 111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3" name="椭圆 112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defTabSz="914218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45" name="矩形 44">
            <a:extLst>
              <a:ext uri="{FF2B5EF4-FFF2-40B4-BE49-F238E27FC236}">
                <a16:creationId xmlns:a16="http://schemas.microsoft.com/office/drawing/2014/main" id="{D3342D9F-4791-418C-AF19-E56D92F2DF19}"/>
              </a:ext>
            </a:extLst>
          </p:cNvPr>
          <p:cNvSpPr/>
          <p:nvPr/>
        </p:nvSpPr>
        <p:spPr bwMode="auto">
          <a:xfrm>
            <a:off x="6191616" y="1512149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>
            <a:prstTxWarp prst="textNoShape">
              <a:avLst/>
            </a:prstTxWarp>
          </a:bodyPr>
          <a:lstStyle/>
          <a:p>
            <a:pPr algn="ctr" defTabSz="914218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02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66" name="组合 65">
            <a:extLst>
              <a:ext uri="{FF2B5EF4-FFF2-40B4-BE49-F238E27FC236}">
                <a16:creationId xmlns:a16="http://schemas.microsoft.com/office/drawing/2014/main" id="{4ED1E510-0673-4B2D-B93F-0821C936DB84}"/>
              </a:ext>
            </a:extLst>
          </p:cNvPr>
          <p:cNvGrpSpPr/>
          <p:nvPr/>
        </p:nvGrpSpPr>
        <p:grpSpPr>
          <a:xfrm>
            <a:off x="6487795" y="2233175"/>
            <a:ext cx="90000" cy="732840"/>
            <a:chOff x="2686859" y="2857598"/>
            <a:chExt cx="90000" cy="732840"/>
          </a:xfrm>
        </p:grpSpPr>
        <p:cxnSp>
          <p:nvCxnSpPr>
            <p:cNvPr id="67" name="直接连接符 66">
              <a:extLst>
                <a:ext uri="{FF2B5EF4-FFF2-40B4-BE49-F238E27FC236}">
                  <a16:creationId xmlns:a16="http://schemas.microsoft.com/office/drawing/2014/main" id="{5CF3771F-04F3-41FE-95FF-7FBF584CC8DF}"/>
                </a:ext>
              </a:extLst>
            </p:cNvPr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8" name="椭圆 67">
              <a:extLst>
                <a:ext uri="{FF2B5EF4-FFF2-40B4-BE49-F238E27FC236}">
                  <a16:creationId xmlns:a16="http://schemas.microsoft.com/office/drawing/2014/main" id="{B7C6CD7B-2215-4D20-A71A-59E18536AFDF}"/>
                </a:ext>
              </a:extLst>
            </p:cNvPr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defTabSz="914218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92" name="组合 91">
            <a:extLst>
              <a:ext uri="{FF2B5EF4-FFF2-40B4-BE49-F238E27FC236}">
                <a16:creationId xmlns:a16="http://schemas.microsoft.com/office/drawing/2014/main" id="{B1A449FE-32B2-447B-AA5B-24910B3C92F6}"/>
              </a:ext>
            </a:extLst>
          </p:cNvPr>
          <p:cNvGrpSpPr/>
          <p:nvPr/>
        </p:nvGrpSpPr>
        <p:grpSpPr>
          <a:xfrm>
            <a:off x="5156031" y="2246639"/>
            <a:ext cx="90000" cy="732840"/>
            <a:chOff x="2686859" y="2857598"/>
            <a:chExt cx="90000" cy="732840"/>
          </a:xfrm>
        </p:grpSpPr>
        <p:cxnSp>
          <p:nvCxnSpPr>
            <p:cNvPr id="93" name="直接连接符 92">
              <a:extLst>
                <a:ext uri="{FF2B5EF4-FFF2-40B4-BE49-F238E27FC236}">
                  <a16:creationId xmlns:a16="http://schemas.microsoft.com/office/drawing/2014/main" id="{3C71F8E2-3125-460D-88AA-717A2109949E}"/>
                </a:ext>
              </a:extLst>
            </p:cNvPr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6" name="椭圆 95">
              <a:extLst>
                <a:ext uri="{FF2B5EF4-FFF2-40B4-BE49-F238E27FC236}">
                  <a16:creationId xmlns:a16="http://schemas.microsoft.com/office/drawing/2014/main" id="{FFBE13B1-80FB-410B-8666-26C63C59FB68}"/>
                </a:ext>
              </a:extLst>
            </p:cNvPr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defTabSz="914218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3" name="矩形 12"/>
          <p:cNvSpPr/>
          <p:nvPr/>
        </p:nvSpPr>
        <p:spPr>
          <a:xfrm>
            <a:off x="10738325" y="3129679"/>
            <a:ext cx="104592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8960">
              <a:spcBef>
                <a:spcPct val="0"/>
              </a:spcBef>
            </a:pP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H-Host</a:t>
            </a:r>
          </a:p>
          <a:p>
            <a:pPr defTabSz="1218960">
              <a:spcBef>
                <a:spcPct val="0"/>
              </a:spcBef>
            </a:pP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Null-Slave</a:t>
            </a:r>
            <a:endParaRPr lang="zh-CN" altLang="en-US" sz="15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文泉驿微米黑" charset="-122"/>
            </a:endParaRPr>
          </a:p>
        </p:txBody>
      </p:sp>
      <p:grpSp>
        <p:nvGrpSpPr>
          <p:cNvPr id="69" name="组合 68">
            <a:extLst>
              <a:ext uri="{FF2B5EF4-FFF2-40B4-BE49-F238E27FC236}">
                <a16:creationId xmlns:a16="http://schemas.microsoft.com/office/drawing/2014/main" id="{4ED1E510-0673-4B2D-B93F-0821C936DB84}"/>
              </a:ext>
            </a:extLst>
          </p:cNvPr>
          <p:cNvGrpSpPr/>
          <p:nvPr/>
        </p:nvGrpSpPr>
        <p:grpSpPr>
          <a:xfrm>
            <a:off x="8953511" y="2253749"/>
            <a:ext cx="90000" cy="732840"/>
            <a:chOff x="2686859" y="2857598"/>
            <a:chExt cx="90000" cy="732840"/>
          </a:xfrm>
        </p:grpSpPr>
        <p:cxnSp>
          <p:nvCxnSpPr>
            <p:cNvPr id="72" name="直接连接符 71">
              <a:extLst>
                <a:ext uri="{FF2B5EF4-FFF2-40B4-BE49-F238E27FC236}">
                  <a16:creationId xmlns:a16="http://schemas.microsoft.com/office/drawing/2014/main" id="{5CF3771F-04F3-41FE-95FF-7FBF584CC8DF}"/>
                </a:ext>
              </a:extLst>
            </p:cNvPr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3" name="椭圆 72">
              <a:extLst>
                <a:ext uri="{FF2B5EF4-FFF2-40B4-BE49-F238E27FC236}">
                  <a16:creationId xmlns:a16="http://schemas.microsoft.com/office/drawing/2014/main" id="{B7C6CD7B-2215-4D20-A71A-59E18536AFDF}"/>
                </a:ext>
              </a:extLst>
            </p:cNvPr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defTabSz="914218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31" name="矩形 30"/>
          <p:cNvSpPr/>
          <p:nvPr/>
        </p:nvSpPr>
        <p:spPr bwMode="auto">
          <a:xfrm>
            <a:off x="4786624" y="1512149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>
            <a:prstTxWarp prst="textNoShape">
              <a:avLst/>
            </a:prstTxWarp>
          </a:bodyPr>
          <a:lstStyle/>
          <a:p>
            <a:pPr algn="ctr" defTabSz="914218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2" name="矩形 31"/>
          <p:cNvSpPr/>
          <p:nvPr/>
        </p:nvSpPr>
        <p:spPr bwMode="auto">
          <a:xfrm>
            <a:off x="8542383" y="1537671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>
            <a:prstTxWarp prst="textNoShape">
              <a:avLst/>
            </a:prstTxWarp>
          </a:bodyPr>
          <a:lstStyle/>
          <a:p>
            <a:pPr algn="ctr" defTabSz="914218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3" name="矩形 32"/>
          <p:cNvSpPr/>
          <p:nvPr/>
        </p:nvSpPr>
        <p:spPr bwMode="auto">
          <a:xfrm>
            <a:off x="2419048" y="1512149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>
            <a:prstTxWarp prst="textNoShape">
              <a:avLst/>
            </a:prstTxWarp>
          </a:bodyPr>
          <a:lstStyle/>
          <a:p>
            <a:pPr algn="ctr" defTabSz="914218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 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1479660" y="2294147"/>
            <a:ext cx="90000" cy="725540"/>
            <a:chOff x="2686859" y="2864898"/>
            <a:chExt cx="90000" cy="725540"/>
          </a:xfrm>
        </p:grpSpPr>
        <p:cxnSp>
          <p:nvCxnSpPr>
            <p:cNvPr id="37" name="直接连接符 36"/>
            <p:cNvCxnSpPr/>
            <p:nvPr/>
          </p:nvCxnSpPr>
          <p:spPr bwMode="auto">
            <a:xfrm>
              <a:off x="2731859" y="28648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8" name="椭圆 37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defTabSz="914218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2221125" y="4162024"/>
            <a:ext cx="185865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8960">
              <a:spcBef>
                <a:spcPct val="0"/>
              </a:spcBef>
            </a:pP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M-Video wall controller</a:t>
            </a:r>
            <a:endParaRPr lang="zh-CN" altLang="en-US" sz="15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文泉驿微米黑" charset="-122"/>
            </a:endParaRPr>
          </a:p>
        </p:txBody>
      </p:sp>
      <p:sp>
        <p:nvSpPr>
          <p:cNvPr id="47" name="矩形 46"/>
          <p:cNvSpPr/>
          <p:nvPr/>
        </p:nvSpPr>
        <p:spPr bwMode="auto">
          <a:xfrm>
            <a:off x="9745379" y="1512149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>
            <a:prstTxWarp prst="textNoShape">
              <a:avLst/>
            </a:prstTxWarp>
          </a:bodyPr>
          <a:lstStyle/>
          <a:p>
            <a:pPr algn="ctr" defTabSz="914218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125198" y="4171238"/>
            <a:ext cx="111315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8960">
              <a:spcBef>
                <a:spcPct val="0"/>
              </a:spcBef>
            </a:pP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04-H.264</a:t>
            </a:r>
          </a:p>
          <a:p>
            <a:pPr defTabSz="1218960">
              <a:spcBef>
                <a:spcPct val="0"/>
              </a:spcBef>
            </a:pP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05-H.265</a:t>
            </a:r>
            <a:endParaRPr lang="zh-CN" altLang="en-US" sz="15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文泉驿微米黑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9572571" y="4074452"/>
            <a:ext cx="124486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8960">
              <a:spcBef>
                <a:spcPct val="0"/>
              </a:spcBef>
            </a:pP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O-Output</a:t>
            </a:r>
          </a:p>
        </p:txBody>
      </p: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4ED1E510-0673-4B2D-B93F-0821C936DB84}"/>
              </a:ext>
            </a:extLst>
          </p:cNvPr>
          <p:cNvGrpSpPr/>
          <p:nvPr/>
        </p:nvGrpSpPr>
        <p:grpSpPr>
          <a:xfrm>
            <a:off x="10088881" y="2232149"/>
            <a:ext cx="90000" cy="1779864"/>
            <a:chOff x="2091785" y="1810574"/>
            <a:chExt cx="90000" cy="1779864"/>
          </a:xfrm>
        </p:grpSpPr>
        <p:cxnSp>
          <p:nvCxnSpPr>
            <p:cNvPr id="52" name="直接连接符 51">
              <a:extLst>
                <a:ext uri="{FF2B5EF4-FFF2-40B4-BE49-F238E27FC236}">
                  <a16:creationId xmlns:a16="http://schemas.microsoft.com/office/drawing/2014/main" id="{5CF3771F-04F3-41FE-95FF-7FBF584CC8DF}"/>
                </a:ext>
              </a:extLst>
            </p:cNvPr>
            <p:cNvCxnSpPr>
              <a:stCxn id="47" idx="2"/>
            </p:cNvCxnSpPr>
            <p:nvPr/>
          </p:nvCxnSpPr>
          <p:spPr bwMode="auto">
            <a:xfrm>
              <a:off x="2108282" y="1810574"/>
              <a:ext cx="14553" cy="168986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3" name="椭圆 52">
              <a:extLst>
                <a:ext uri="{FF2B5EF4-FFF2-40B4-BE49-F238E27FC236}">
                  <a16:creationId xmlns:a16="http://schemas.microsoft.com/office/drawing/2014/main" id="{B7C6CD7B-2215-4D20-A71A-59E18536AFDF}"/>
                </a:ext>
              </a:extLst>
            </p:cNvPr>
            <p:cNvSpPr/>
            <p:nvPr/>
          </p:nvSpPr>
          <p:spPr bwMode="auto">
            <a:xfrm>
              <a:off x="2091785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defTabSz="914218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4ED1E510-0673-4B2D-B93F-0821C936DB84}"/>
              </a:ext>
            </a:extLst>
          </p:cNvPr>
          <p:cNvGrpSpPr/>
          <p:nvPr/>
        </p:nvGrpSpPr>
        <p:grpSpPr>
          <a:xfrm>
            <a:off x="7621556" y="2253750"/>
            <a:ext cx="90000" cy="1841861"/>
            <a:chOff x="2686859" y="1748577"/>
            <a:chExt cx="90000" cy="1841861"/>
          </a:xfrm>
        </p:grpSpPr>
        <p:cxnSp>
          <p:nvCxnSpPr>
            <p:cNvPr id="56" name="直接连接符 55">
              <a:extLst>
                <a:ext uri="{FF2B5EF4-FFF2-40B4-BE49-F238E27FC236}">
                  <a16:creationId xmlns:a16="http://schemas.microsoft.com/office/drawing/2014/main" id="{5CF3771F-04F3-41FE-95FF-7FBF584CC8DF}"/>
                </a:ext>
              </a:extLst>
            </p:cNvPr>
            <p:cNvCxnSpPr/>
            <p:nvPr/>
          </p:nvCxnSpPr>
          <p:spPr bwMode="auto">
            <a:xfrm>
              <a:off x="2717306" y="1748577"/>
              <a:ext cx="14553" cy="175186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7" name="椭圆 56">
              <a:extLst>
                <a:ext uri="{FF2B5EF4-FFF2-40B4-BE49-F238E27FC236}">
                  <a16:creationId xmlns:a16="http://schemas.microsoft.com/office/drawing/2014/main" id="{B7C6CD7B-2215-4D20-A71A-59E18536AFDF}"/>
                </a:ext>
              </a:extLst>
            </p:cNvPr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defTabSz="914218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cxnSp>
        <p:nvCxnSpPr>
          <p:cNvPr id="60" name="直接连接符 59"/>
          <p:cNvCxnSpPr>
            <a:cxnSpLocks/>
          </p:cNvCxnSpPr>
          <p:nvPr/>
        </p:nvCxnSpPr>
        <p:spPr bwMode="auto">
          <a:xfrm flipH="1">
            <a:off x="2107070" y="1872149"/>
            <a:ext cx="22489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直接连接符 53"/>
          <p:cNvCxnSpPr>
            <a:cxnSpLocks/>
          </p:cNvCxnSpPr>
          <p:nvPr/>
        </p:nvCxnSpPr>
        <p:spPr bwMode="auto">
          <a:xfrm flipH="1">
            <a:off x="4485763" y="1897671"/>
            <a:ext cx="19066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6" name="矩形 45"/>
          <p:cNvSpPr/>
          <p:nvPr/>
        </p:nvSpPr>
        <p:spPr bwMode="auto">
          <a:xfrm>
            <a:off x="10832013" y="1515896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>
            <a:prstTxWarp prst="textNoShape">
              <a:avLst/>
            </a:prstTxWarp>
          </a:bodyPr>
          <a:lstStyle/>
          <a:p>
            <a:pPr algn="ctr" defTabSz="914218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48" name="直接连接符 47"/>
          <p:cNvCxnSpPr>
            <a:cxnSpLocks/>
          </p:cNvCxnSpPr>
          <p:nvPr/>
        </p:nvCxnSpPr>
        <p:spPr bwMode="auto">
          <a:xfrm flipH="1">
            <a:off x="5741789" y="1886639"/>
            <a:ext cx="36680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直接连接符 48"/>
          <p:cNvCxnSpPr>
            <a:cxnSpLocks/>
          </p:cNvCxnSpPr>
          <p:nvPr/>
        </p:nvCxnSpPr>
        <p:spPr bwMode="auto">
          <a:xfrm flipH="1">
            <a:off x="10464801" y="1897671"/>
            <a:ext cx="36680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62" name="组合 61">
            <a:extLst>
              <a:ext uri="{FF2B5EF4-FFF2-40B4-BE49-F238E27FC236}">
                <a16:creationId xmlns:a16="http://schemas.microsoft.com/office/drawing/2014/main" id="{4ED1E510-0673-4B2D-B93F-0821C936DB84}"/>
              </a:ext>
            </a:extLst>
          </p:cNvPr>
          <p:cNvGrpSpPr/>
          <p:nvPr/>
        </p:nvGrpSpPr>
        <p:grpSpPr>
          <a:xfrm>
            <a:off x="2785176" y="2232591"/>
            <a:ext cx="90000" cy="1841861"/>
            <a:chOff x="2686859" y="1748577"/>
            <a:chExt cx="90000" cy="1841861"/>
          </a:xfrm>
        </p:grpSpPr>
        <p:cxnSp>
          <p:nvCxnSpPr>
            <p:cNvPr id="63" name="直接连接符 62">
              <a:extLst>
                <a:ext uri="{FF2B5EF4-FFF2-40B4-BE49-F238E27FC236}">
                  <a16:creationId xmlns:a16="http://schemas.microsoft.com/office/drawing/2014/main" id="{5CF3771F-04F3-41FE-95FF-7FBF584CC8DF}"/>
                </a:ext>
              </a:extLst>
            </p:cNvPr>
            <p:cNvCxnSpPr/>
            <p:nvPr/>
          </p:nvCxnSpPr>
          <p:spPr bwMode="auto">
            <a:xfrm>
              <a:off x="2717306" y="1748577"/>
              <a:ext cx="14553" cy="175186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4" name="椭圆 63">
              <a:extLst>
                <a:ext uri="{FF2B5EF4-FFF2-40B4-BE49-F238E27FC236}">
                  <a16:creationId xmlns:a16="http://schemas.microsoft.com/office/drawing/2014/main" id="{B7C6CD7B-2215-4D20-A71A-59E18536AFDF}"/>
                </a:ext>
              </a:extLst>
            </p:cNvPr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defTabSz="914218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74031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Video wall controller </a:t>
            </a:r>
            <a:endParaRPr lang="zh-CN" altLang="en-US" dirty="0"/>
          </a:p>
        </p:txBody>
      </p:sp>
      <p:sp>
        <p:nvSpPr>
          <p:cNvPr id="41" name="TextBox 69"/>
          <p:cNvSpPr>
            <a:spLocks noChangeArrowheads="1"/>
          </p:cNvSpPr>
          <p:nvPr/>
        </p:nvSpPr>
        <p:spPr bwMode="auto">
          <a:xfrm>
            <a:off x="539147" y="2919349"/>
            <a:ext cx="2061028" cy="1223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91" rIns="68571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defTabSz="1218960">
              <a:spcBef>
                <a:spcPct val="0"/>
              </a:spcBef>
              <a:buNone/>
            </a:pPr>
            <a:r>
              <a:rPr lang="en-US" altLang="zh-CN" sz="15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Brand:</a:t>
            </a:r>
          </a:p>
          <a:p>
            <a:pPr defTabSz="1218960">
              <a:spcBef>
                <a:spcPct val="0"/>
              </a:spcBef>
              <a:buNone/>
            </a:pP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DH-</a:t>
            </a:r>
            <a:r>
              <a:rPr lang="en-US" altLang="zh-CN" sz="1500" dirty="0" err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Dahua</a:t>
            </a: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domestic</a:t>
            </a:r>
          </a:p>
          <a:p>
            <a:pPr defTabSz="1218960">
              <a:spcBef>
                <a:spcPct val="0"/>
              </a:spcBef>
              <a:buNone/>
            </a:pP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DHI-Dahua overseas</a:t>
            </a:r>
          </a:p>
          <a:p>
            <a:pPr defTabSz="1218960">
              <a:spcBef>
                <a:spcPct val="0"/>
              </a:spcBef>
              <a:buNone/>
            </a:pP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OEM-Domestic neutral</a:t>
            </a:r>
          </a:p>
          <a:p>
            <a:pPr defTabSz="1218960">
              <a:spcBef>
                <a:spcPct val="0"/>
              </a:spcBef>
              <a:buNone/>
            </a:pP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Null-Overseas neutral</a:t>
            </a:r>
            <a:endParaRPr lang="zh-CN" altLang="en-US" sz="15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2" name="TextBox 70"/>
          <p:cNvSpPr>
            <a:spLocks noChangeArrowheads="1"/>
          </p:cNvSpPr>
          <p:nvPr/>
        </p:nvSpPr>
        <p:spPr bwMode="auto">
          <a:xfrm>
            <a:off x="5832829" y="3051306"/>
            <a:ext cx="1514420" cy="300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91" rIns="68571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defTabSz="1218960">
              <a:spcBef>
                <a:spcPct val="0"/>
              </a:spcBef>
              <a:buNone/>
            </a:pP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01-1ch Input</a:t>
            </a:r>
            <a:endParaRPr lang="zh-CN" altLang="en-US" sz="15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3" name="TextBox 72"/>
          <p:cNvSpPr>
            <a:spLocks noChangeArrowheads="1"/>
          </p:cNvSpPr>
          <p:nvPr/>
        </p:nvSpPr>
        <p:spPr bwMode="auto">
          <a:xfrm>
            <a:off x="8674776" y="2999319"/>
            <a:ext cx="1504105" cy="300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91" rIns="68571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defTabSz="1218960">
              <a:spcBef>
                <a:spcPct val="0"/>
              </a:spcBef>
              <a:buNone/>
            </a:pP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I-Input</a:t>
            </a:r>
            <a:endParaRPr lang="zh-CN" altLang="en-US" sz="15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1" name="TextBox 69"/>
          <p:cNvSpPr>
            <a:spLocks noChangeArrowheads="1"/>
          </p:cNvSpPr>
          <p:nvPr/>
        </p:nvSpPr>
        <p:spPr bwMode="auto">
          <a:xfrm>
            <a:off x="4818310" y="2999319"/>
            <a:ext cx="1367236" cy="300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91" rIns="68571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defTabSz="1218960">
              <a:spcBef>
                <a:spcPct val="0"/>
              </a:spcBef>
              <a:buNone/>
            </a:pP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B-BOX</a:t>
            </a:r>
          </a:p>
        </p:txBody>
      </p:sp>
      <p:sp>
        <p:nvSpPr>
          <p:cNvPr id="94" name="矩形 93"/>
          <p:cNvSpPr/>
          <p:nvPr/>
        </p:nvSpPr>
        <p:spPr bwMode="auto">
          <a:xfrm>
            <a:off x="3501875" y="1526639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>
            <a:prstTxWarp prst="textNoShape">
              <a:avLst/>
            </a:prstTxWarp>
          </a:bodyPr>
          <a:lstStyle/>
          <a:p>
            <a:pPr algn="ctr" defTabSz="914218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7" name="矩形 96"/>
          <p:cNvSpPr/>
          <p:nvPr/>
        </p:nvSpPr>
        <p:spPr bwMode="auto">
          <a:xfrm>
            <a:off x="1234743" y="1512149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>
            <a:prstTxWarp prst="textNoShape">
              <a:avLst/>
            </a:prstTxWarp>
          </a:bodyPr>
          <a:lstStyle/>
          <a:p>
            <a:pPr algn="ctr" defTabSz="914218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DHI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8" name="矩形 97"/>
          <p:cNvSpPr/>
          <p:nvPr/>
        </p:nvSpPr>
        <p:spPr bwMode="auto">
          <a:xfrm>
            <a:off x="7313879" y="1526639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>
            <a:prstTxWarp prst="textNoShape">
              <a:avLst/>
            </a:prstTxWarp>
          </a:bodyPr>
          <a:lstStyle/>
          <a:p>
            <a:pPr algn="ctr" defTabSz="914218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05H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04" name="直接连接符 103"/>
          <p:cNvCxnSpPr>
            <a:cxnSpLocks/>
          </p:cNvCxnSpPr>
          <p:nvPr/>
        </p:nvCxnSpPr>
        <p:spPr bwMode="auto">
          <a:xfrm flipH="1">
            <a:off x="8564914" y="1875896"/>
            <a:ext cx="36680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11" name="组合 110"/>
          <p:cNvGrpSpPr/>
          <p:nvPr/>
        </p:nvGrpSpPr>
        <p:grpSpPr>
          <a:xfrm>
            <a:off x="10469098" y="2241847"/>
            <a:ext cx="90000" cy="732840"/>
            <a:chOff x="2686859" y="2857598"/>
            <a:chExt cx="90000" cy="732840"/>
          </a:xfrm>
        </p:grpSpPr>
        <p:cxnSp>
          <p:nvCxnSpPr>
            <p:cNvPr id="112" name="直接连接符 111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3" name="椭圆 112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defTabSz="914218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45" name="矩形 44">
            <a:extLst>
              <a:ext uri="{FF2B5EF4-FFF2-40B4-BE49-F238E27FC236}">
                <a16:creationId xmlns:a16="http://schemas.microsoft.com/office/drawing/2014/main" id="{D3342D9F-4791-418C-AF19-E56D92F2DF19}"/>
              </a:ext>
            </a:extLst>
          </p:cNvPr>
          <p:cNvSpPr/>
          <p:nvPr/>
        </p:nvSpPr>
        <p:spPr bwMode="auto">
          <a:xfrm>
            <a:off x="6191616" y="1512149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>
            <a:prstTxWarp prst="textNoShape">
              <a:avLst/>
            </a:prstTxWarp>
          </a:bodyPr>
          <a:lstStyle/>
          <a:p>
            <a:pPr algn="ctr" defTabSz="914218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02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66" name="组合 65">
            <a:extLst>
              <a:ext uri="{FF2B5EF4-FFF2-40B4-BE49-F238E27FC236}">
                <a16:creationId xmlns:a16="http://schemas.microsoft.com/office/drawing/2014/main" id="{4ED1E510-0673-4B2D-B93F-0821C936DB84}"/>
              </a:ext>
            </a:extLst>
          </p:cNvPr>
          <p:cNvGrpSpPr/>
          <p:nvPr/>
        </p:nvGrpSpPr>
        <p:grpSpPr>
          <a:xfrm>
            <a:off x="6487795" y="2233175"/>
            <a:ext cx="90000" cy="732840"/>
            <a:chOff x="2686859" y="2857598"/>
            <a:chExt cx="90000" cy="732840"/>
          </a:xfrm>
        </p:grpSpPr>
        <p:cxnSp>
          <p:nvCxnSpPr>
            <p:cNvPr id="67" name="直接连接符 66">
              <a:extLst>
                <a:ext uri="{FF2B5EF4-FFF2-40B4-BE49-F238E27FC236}">
                  <a16:creationId xmlns:a16="http://schemas.microsoft.com/office/drawing/2014/main" id="{5CF3771F-04F3-41FE-95FF-7FBF584CC8DF}"/>
                </a:ext>
              </a:extLst>
            </p:cNvPr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8" name="椭圆 67">
              <a:extLst>
                <a:ext uri="{FF2B5EF4-FFF2-40B4-BE49-F238E27FC236}">
                  <a16:creationId xmlns:a16="http://schemas.microsoft.com/office/drawing/2014/main" id="{B7C6CD7B-2215-4D20-A71A-59E18536AFDF}"/>
                </a:ext>
              </a:extLst>
            </p:cNvPr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defTabSz="914218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92" name="组合 91">
            <a:extLst>
              <a:ext uri="{FF2B5EF4-FFF2-40B4-BE49-F238E27FC236}">
                <a16:creationId xmlns:a16="http://schemas.microsoft.com/office/drawing/2014/main" id="{B1A449FE-32B2-447B-AA5B-24910B3C92F6}"/>
              </a:ext>
            </a:extLst>
          </p:cNvPr>
          <p:cNvGrpSpPr/>
          <p:nvPr/>
        </p:nvGrpSpPr>
        <p:grpSpPr>
          <a:xfrm>
            <a:off x="5156031" y="2246639"/>
            <a:ext cx="90000" cy="732840"/>
            <a:chOff x="2686859" y="2857598"/>
            <a:chExt cx="90000" cy="732840"/>
          </a:xfrm>
        </p:grpSpPr>
        <p:cxnSp>
          <p:nvCxnSpPr>
            <p:cNvPr id="93" name="直接连接符 92">
              <a:extLst>
                <a:ext uri="{FF2B5EF4-FFF2-40B4-BE49-F238E27FC236}">
                  <a16:creationId xmlns:a16="http://schemas.microsoft.com/office/drawing/2014/main" id="{3C71F8E2-3125-460D-88AA-717A2109949E}"/>
                </a:ext>
              </a:extLst>
            </p:cNvPr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6" name="椭圆 95">
              <a:extLst>
                <a:ext uri="{FF2B5EF4-FFF2-40B4-BE49-F238E27FC236}">
                  <a16:creationId xmlns:a16="http://schemas.microsoft.com/office/drawing/2014/main" id="{FFBE13B1-80FB-410B-8666-26C63C59FB68}"/>
                </a:ext>
              </a:extLst>
            </p:cNvPr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defTabSz="914218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3" name="矩形 12"/>
          <p:cNvSpPr/>
          <p:nvPr/>
        </p:nvSpPr>
        <p:spPr>
          <a:xfrm>
            <a:off x="10141174" y="3074391"/>
            <a:ext cx="153760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8960">
              <a:spcBef>
                <a:spcPct val="0"/>
              </a:spcBef>
            </a:pP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4K-4K </a:t>
            </a: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Encoding</a:t>
            </a:r>
            <a:endParaRPr lang="zh-CN" altLang="en-US" sz="15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defTabSz="1218960">
              <a:spcBef>
                <a:spcPct val="0"/>
              </a:spcBef>
            </a:pP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 </a:t>
            </a:r>
            <a:endParaRPr lang="zh-CN" altLang="en-US" sz="15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文泉驿微米黑" charset="-122"/>
            </a:endParaRPr>
          </a:p>
        </p:txBody>
      </p:sp>
      <p:grpSp>
        <p:nvGrpSpPr>
          <p:cNvPr id="69" name="组合 68">
            <a:extLst>
              <a:ext uri="{FF2B5EF4-FFF2-40B4-BE49-F238E27FC236}">
                <a16:creationId xmlns:a16="http://schemas.microsoft.com/office/drawing/2014/main" id="{4ED1E510-0673-4B2D-B93F-0821C936DB84}"/>
              </a:ext>
            </a:extLst>
          </p:cNvPr>
          <p:cNvGrpSpPr/>
          <p:nvPr/>
        </p:nvGrpSpPr>
        <p:grpSpPr>
          <a:xfrm>
            <a:off x="8953511" y="2253749"/>
            <a:ext cx="90000" cy="732840"/>
            <a:chOff x="2686859" y="2857598"/>
            <a:chExt cx="90000" cy="732840"/>
          </a:xfrm>
        </p:grpSpPr>
        <p:cxnSp>
          <p:nvCxnSpPr>
            <p:cNvPr id="72" name="直接连接符 71">
              <a:extLst>
                <a:ext uri="{FF2B5EF4-FFF2-40B4-BE49-F238E27FC236}">
                  <a16:creationId xmlns:a16="http://schemas.microsoft.com/office/drawing/2014/main" id="{5CF3771F-04F3-41FE-95FF-7FBF584CC8DF}"/>
                </a:ext>
              </a:extLst>
            </p:cNvPr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3" name="椭圆 72">
              <a:extLst>
                <a:ext uri="{FF2B5EF4-FFF2-40B4-BE49-F238E27FC236}">
                  <a16:creationId xmlns:a16="http://schemas.microsoft.com/office/drawing/2014/main" id="{B7C6CD7B-2215-4D20-A71A-59E18536AFDF}"/>
                </a:ext>
              </a:extLst>
            </p:cNvPr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defTabSz="914218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31" name="矩形 30"/>
          <p:cNvSpPr/>
          <p:nvPr/>
        </p:nvSpPr>
        <p:spPr bwMode="auto">
          <a:xfrm>
            <a:off x="4726170" y="1512149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>
            <a:prstTxWarp prst="textNoShape">
              <a:avLst/>
            </a:prstTxWarp>
          </a:bodyPr>
          <a:lstStyle/>
          <a:p>
            <a:pPr algn="ctr" defTabSz="914218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2" name="矩形 31"/>
          <p:cNvSpPr/>
          <p:nvPr/>
        </p:nvSpPr>
        <p:spPr bwMode="auto">
          <a:xfrm>
            <a:off x="8542383" y="1537671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>
            <a:prstTxWarp prst="textNoShape">
              <a:avLst/>
            </a:prstTxWarp>
          </a:bodyPr>
          <a:lstStyle/>
          <a:p>
            <a:pPr algn="ctr" defTabSz="914218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3" name="矩形 32"/>
          <p:cNvSpPr/>
          <p:nvPr/>
        </p:nvSpPr>
        <p:spPr bwMode="auto">
          <a:xfrm>
            <a:off x="2419048" y="1512149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>
            <a:prstTxWarp prst="textNoShape">
              <a:avLst/>
            </a:prstTxWarp>
          </a:bodyPr>
          <a:lstStyle/>
          <a:p>
            <a:pPr algn="ctr" defTabSz="914218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1479660" y="2294147"/>
            <a:ext cx="90000" cy="725540"/>
            <a:chOff x="2686859" y="2864898"/>
            <a:chExt cx="90000" cy="725540"/>
          </a:xfrm>
        </p:grpSpPr>
        <p:cxnSp>
          <p:nvCxnSpPr>
            <p:cNvPr id="37" name="直接连接符 36"/>
            <p:cNvCxnSpPr/>
            <p:nvPr/>
          </p:nvCxnSpPr>
          <p:spPr bwMode="auto">
            <a:xfrm>
              <a:off x="2731859" y="28648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8" name="椭圆 37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defTabSz="914218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2221125" y="4162024"/>
            <a:ext cx="185865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8960">
              <a:spcBef>
                <a:spcPct val="0"/>
              </a:spcBef>
            </a:pP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N-Network </a:t>
            </a:r>
            <a:endParaRPr lang="zh-CN" altLang="en-US" sz="15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文泉驿微米黑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125198" y="4171238"/>
            <a:ext cx="111315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8960">
              <a:spcBef>
                <a:spcPct val="0"/>
              </a:spcBef>
            </a:pP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04-H.264</a:t>
            </a:r>
          </a:p>
          <a:p>
            <a:pPr defTabSz="1218960">
              <a:spcBef>
                <a:spcPct val="0"/>
              </a:spcBef>
            </a:pP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05-H.265</a:t>
            </a:r>
            <a:endParaRPr lang="zh-CN" altLang="en-US" sz="15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文泉驿微米黑" charset="-122"/>
            </a:endParaRPr>
          </a:p>
        </p:txBody>
      </p: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4ED1E510-0673-4B2D-B93F-0821C936DB84}"/>
              </a:ext>
            </a:extLst>
          </p:cNvPr>
          <p:cNvGrpSpPr/>
          <p:nvPr/>
        </p:nvGrpSpPr>
        <p:grpSpPr>
          <a:xfrm>
            <a:off x="7621556" y="2253750"/>
            <a:ext cx="90000" cy="1841861"/>
            <a:chOff x="2686859" y="1748577"/>
            <a:chExt cx="90000" cy="1841861"/>
          </a:xfrm>
        </p:grpSpPr>
        <p:cxnSp>
          <p:nvCxnSpPr>
            <p:cNvPr id="56" name="直接连接符 55">
              <a:extLst>
                <a:ext uri="{FF2B5EF4-FFF2-40B4-BE49-F238E27FC236}">
                  <a16:creationId xmlns:a16="http://schemas.microsoft.com/office/drawing/2014/main" id="{5CF3771F-04F3-41FE-95FF-7FBF584CC8DF}"/>
                </a:ext>
              </a:extLst>
            </p:cNvPr>
            <p:cNvCxnSpPr/>
            <p:nvPr/>
          </p:nvCxnSpPr>
          <p:spPr bwMode="auto">
            <a:xfrm>
              <a:off x="2717306" y="1748577"/>
              <a:ext cx="14553" cy="175186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7" name="椭圆 56">
              <a:extLst>
                <a:ext uri="{FF2B5EF4-FFF2-40B4-BE49-F238E27FC236}">
                  <a16:creationId xmlns:a16="http://schemas.microsoft.com/office/drawing/2014/main" id="{B7C6CD7B-2215-4D20-A71A-59E18536AFDF}"/>
                </a:ext>
              </a:extLst>
            </p:cNvPr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defTabSz="914218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cxnSp>
        <p:nvCxnSpPr>
          <p:cNvPr id="60" name="直接连接符 59"/>
          <p:cNvCxnSpPr>
            <a:cxnSpLocks/>
          </p:cNvCxnSpPr>
          <p:nvPr/>
        </p:nvCxnSpPr>
        <p:spPr bwMode="auto">
          <a:xfrm flipH="1">
            <a:off x="2107070" y="1872149"/>
            <a:ext cx="22489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6" name="矩形 45"/>
          <p:cNvSpPr/>
          <p:nvPr/>
        </p:nvSpPr>
        <p:spPr bwMode="auto">
          <a:xfrm>
            <a:off x="10102970" y="1512149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9" rIns="91427" bIns="45719" numCol="1" rtlCol="0" anchor="ctr" anchorCtr="0" compatLnSpc="1">
            <a:prstTxWarp prst="textNoShape">
              <a:avLst/>
            </a:prstTxWarp>
          </a:bodyPr>
          <a:lstStyle/>
          <a:p>
            <a:pPr algn="ctr" defTabSz="914218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4K</a:t>
            </a:r>
            <a:endParaRPr lang="zh-CN" altLang="en-US" sz="23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48" name="直接连接符 47"/>
          <p:cNvCxnSpPr>
            <a:cxnSpLocks/>
          </p:cNvCxnSpPr>
          <p:nvPr/>
        </p:nvCxnSpPr>
        <p:spPr bwMode="auto">
          <a:xfrm flipH="1">
            <a:off x="5741789" y="1886639"/>
            <a:ext cx="36680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直接连接符 48"/>
          <p:cNvCxnSpPr>
            <a:cxnSpLocks/>
          </p:cNvCxnSpPr>
          <p:nvPr/>
        </p:nvCxnSpPr>
        <p:spPr bwMode="auto">
          <a:xfrm flipH="1">
            <a:off x="9550401" y="1897671"/>
            <a:ext cx="36680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62" name="组合 61">
            <a:extLst>
              <a:ext uri="{FF2B5EF4-FFF2-40B4-BE49-F238E27FC236}">
                <a16:creationId xmlns:a16="http://schemas.microsoft.com/office/drawing/2014/main" id="{4ED1E510-0673-4B2D-B93F-0821C936DB84}"/>
              </a:ext>
            </a:extLst>
          </p:cNvPr>
          <p:cNvGrpSpPr/>
          <p:nvPr/>
        </p:nvGrpSpPr>
        <p:grpSpPr>
          <a:xfrm>
            <a:off x="2785176" y="2232591"/>
            <a:ext cx="90000" cy="1841861"/>
            <a:chOff x="2686859" y="1748577"/>
            <a:chExt cx="90000" cy="1841861"/>
          </a:xfrm>
        </p:grpSpPr>
        <p:cxnSp>
          <p:nvCxnSpPr>
            <p:cNvPr id="63" name="直接连接符 62">
              <a:extLst>
                <a:ext uri="{FF2B5EF4-FFF2-40B4-BE49-F238E27FC236}">
                  <a16:creationId xmlns:a16="http://schemas.microsoft.com/office/drawing/2014/main" id="{5CF3771F-04F3-41FE-95FF-7FBF584CC8DF}"/>
                </a:ext>
              </a:extLst>
            </p:cNvPr>
            <p:cNvCxnSpPr/>
            <p:nvPr/>
          </p:nvCxnSpPr>
          <p:spPr bwMode="auto">
            <a:xfrm>
              <a:off x="2717306" y="1748577"/>
              <a:ext cx="14553" cy="175186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4" name="椭圆 63">
              <a:extLst>
                <a:ext uri="{FF2B5EF4-FFF2-40B4-BE49-F238E27FC236}">
                  <a16:creationId xmlns:a16="http://schemas.microsoft.com/office/drawing/2014/main" id="{B7C6CD7B-2215-4D20-A71A-59E18536AFDF}"/>
                </a:ext>
              </a:extLst>
            </p:cNvPr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defTabSz="914218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58" name="TextBox 69"/>
          <p:cNvSpPr>
            <a:spLocks noChangeArrowheads="1"/>
          </p:cNvSpPr>
          <p:nvPr/>
        </p:nvSpPr>
        <p:spPr bwMode="auto">
          <a:xfrm>
            <a:off x="3550404" y="3010797"/>
            <a:ext cx="1367236" cy="300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91" rIns="68571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defTabSz="1218960">
              <a:spcBef>
                <a:spcPct val="0"/>
              </a:spcBef>
              <a:buNone/>
            </a:pPr>
            <a:r>
              <a:rPr lang="en-US" altLang="zh-CN" sz="15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E-Encoding</a:t>
            </a:r>
            <a:endParaRPr lang="zh-CN" altLang="en-US" sz="15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59" name="组合 58">
            <a:extLst>
              <a:ext uri="{FF2B5EF4-FFF2-40B4-BE49-F238E27FC236}">
                <a16:creationId xmlns:a16="http://schemas.microsoft.com/office/drawing/2014/main" id="{B1A449FE-32B2-447B-AA5B-24910B3C92F6}"/>
              </a:ext>
            </a:extLst>
          </p:cNvPr>
          <p:cNvGrpSpPr/>
          <p:nvPr/>
        </p:nvGrpSpPr>
        <p:grpSpPr>
          <a:xfrm>
            <a:off x="3868003" y="2297943"/>
            <a:ext cx="90000" cy="732840"/>
            <a:chOff x="2686859" y="2857598"/>
            <a:chExt cx="90000" cy="732840"/>
          </a:xfrm>
        </p:grpSpPr>
        <p:cxnSp>
          <p:nvCxnSpPr>
            <p:cNvPr id="61" name="直接连接符 60">
              <a:extLst>
                <a:ext uri="{FF2B5EF4-FFF2-40B4-BE49-F238E27FC236}">
                  <a16:creationId xmlns:a16="http://schemas.microsoft.com/office/drawing/2014/main" id="{3C71F8E2-3125-460D-88AA-717A2109949E}"/>
                </a:ext>
              </a:extLst>
            </p:cNvPr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5" name="椭圆 64">
              <a:extLst>
                <a:ext uri="{FF2B5EF4-FFF2-40B4-BE49-F238E27FC236}">
                  <a16:creationId xmlns:a16="http://schemas.microsoft.com/office/drawing/2014/main" id="{FFBE13B1-80FB-410B-8666-26C63C59FB68}"/>
                </a:ext>
              </a:extLst>
            </p:cNvPr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1" rIns="68580" bIns="34291" numCol="1" rtlCol="0" anchor="t" anchorCtr="0" compatLnSpc="1">
              <a:prstTxWarp prst="textNoShape">
                <a:avLst/>
              </a:prstTxWarp>
            </a:bodyPr>
            <a:lstStyle/>
            <a:p>
              <a:pPr defTabSz="914218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363738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575733" y="469054"/>
            <a:ext cx="9120000" cy="410112"/>
          </a:xfrm>
        </p:spPr>
        <p:txBody>
          <a:bodyPr>
            <a:normAutofit fontScale="90000"/>
          </a:bodyPr>
          <a:lstStyle/>
          <a:p>
            <a:r>
              <a:rPr lang="en-US" altLang="zh-CN" dirty="0">
                <a:latin typeface="Segoe UI" panose="020B0502040204020203" pitchFamily="34" charset="0"/>
                <a:cs typeface="Segoe UI" panose="020B0502040204020203" pitchFamily="34" charset="0"/>
              </a:rPr>
              <a:t>Metal Detector</a:t>
            </a:r>
            <a:endParaRPr lang="zh-CN" altLang="en-US" dirty="0"/>
          </a:p>
        </p:txBody>
      </p:sp>
      <p:sp>
        <p:nvSpPr>
          <p:cNvPr id="4" name="TextBox 34"/>
          <p:cNvSpPr txBox="1"/>
          <p:nvPr/>
        </p:nvSpPr>
        <p:spPr>
          <a:xfrm>
            <a:off x="4593850" y="3959906"/>
            <a:ext cx="7913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等线" panose="02010600030101010101" pitchFamily="2" charset="-122"/>
                <a:cs typeface="+mn-ea"/>
                <a:sym typeface="+mn-lt"/>
              </a:rPr>
              <a:t>Series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等线" panose="02010600030101010101" pitchFamily="2" charset="-122"/>
                <a:cs typeface="+mn-ea"/>
                <a:sym typeface="+mn-lt"/>
              </a:rPr>
              <a:t>7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等线" panose="02010600030101010101" pitchFamily="2" charset="-122"/>
                <a:cs typeface="+mn-ea"/>
                <a:sym typeface="+mn-lt"/>
              </a:rPr>
              <a:t>：</a:t>
            </a:r>
            <a:r>
              <a:rPr kumimoji="0" lang="es-CO" altLang="zh-CN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等线" panose="02010600030101010101" pitchFamily="2" charset="-122"/>
                <a:cs typeface="+mn-ea"/>
                <a:sym typeface="+mn-lt"/>
              </a:rPr>
              <a:t>Pro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latin typeface="Calibri"/>
                <a:ea typeface="等线" panose="02010600030101010101" pitchFamily="2" charset="-122"/>
                <a:cs typeface="+mn-ea"/>
                <a:sym typeface="+mn-lt"/>
              </a:rPr>
              <a:t>1</a:t>
            </a:r>
            <a:r>
              <a:rPr kumimoji="0" lang="es-CO" altLang="zh-CN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等线" panose="02010600030101010101" pitchFamily="2" charset="-122"/>
                <a:cs typeface="+mn-ea"/>
                <a:sym typeface="+mn-lt"/>
              </a:rPr>
              <a:t>:   Basic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等线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5" name="TextBox 30"/>
          <p:cNvSpPr txBox="1"/>
          <p:nvPr/>
        </p:nvSpPr>
        <p:spPr>
          <a:xfrm>
            <a:off x="4687141" y="2517088"/>
            <a:ext cx="604764" cy="70788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ea"/>
                <a:sym typeface="+mn-lt"/>
              </a:rPr>
              <a:t>7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6" name="TextBox 9"/>
          <p:cNvSpPr txBox="1"/>
          <p:nvPr/>
        </p:nvSpPr>
        <p:spPr>
          <a:xfrm>
            <a:off x="2113339" y="2517088"/>
            <a:ext cx="1010289" cy="70788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ea"/>
                <a:sym typeface="+mn-lt"/>
              </a:rPr>
              <a:t>ISC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ea"/>
              <a:sym typeface="+mn-lt"/>
            </a:endParaRPr>
          </a:p>
        </p:txBody>
      </p:sp>
      <p:cxnSp>
        <p:nvCxnSpPr>
          <p:cNvPr id="7" name="肘形连接符 6"/>
          <p:cNvCxnSpPr>
            <a:stCxn id="5" idx="2"/>
            <a:endCxn id="4" idx="0"/>
          </p:cNvCxnSpPr>
          <p:nvPr/>
        </p:nvCxnSpPr>
        <p:spPr>
          <a:xfrm rot="5400000">
            <a:off x="4610427" y="3602506"/>
            <a:ext cx="756629" cy="156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肘形连接符 7"/>
          <p:cNvCxnSpPr>
            <a:stCxn id="6" idx="2"/>
            <a:endCxn id="9" idx="0"/>
          </p:cNvCxnSpPr>
          <p:nvPr/>
        </p:nvCxnSpPr>
        <p:spPr>
          <a:xfrm rot="5400000">
            <a:off x="2248564" y="3591802"/>
            <a:ext cx="736749" cy="3093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35"/>
          <p:cNvSpPr txBox="1"/>
          <p:nvPr/>
        </p:nvSpPr>
        <p:spPr>
          <a:xfrm>
            <a:off x="1906929" y="3961723"/>
            <a:ext cx="141692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等线" panose="02010600030101010101" pitchFamily="2" charset="-122"/>
                <a:cs typeface="+mn-ea"/>
                <a:sym typeface="+mn-lt"/>
              </a:rPr>
              <a:t>Security Screening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等线" panose="02010600030101010101" pitchFamily="2" charset="-122"/>
                <a:cs typeface="+mn-ea"/>
                <a:sym typeface="+mn-lt"/>
              </a:rPr>
              <a:t>        Products</a:t>
            </a:r>
          </a:p>
        </p:txBody>
      </p:sp>
      <p:sp>
        <p:nvSpPr>
          <p:cNvPr id="10" name="TextBox 31"/>
          <p:cNvSpPr txBox="1"/>
          <p:nvPr/>
        </p:nvSpPr>
        <p:spPr>
          <a:xfrm>
            <a:off x="5649357" y="2519360"/>
            <a:ext cx="900218" cy="70788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ea"/>
                <a:sym typeface="+mn-lt"/>
              </a:rPr>
              <a:t>18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1" name="TextBox 35"/>
          <p:cNvSpPr txBox="1"/>
          <p:nvPr/>
        </p:nvSpPr>
        <p:spPr>
          <a:xfrm>
            <a:off x="5689219" y="3960462"/>
            <a:ext cx="113237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等线" panose="02010600030101010101" pitchFamily="2" charset="-122"/>
                <a:cs typeface="+mn-ea"/>
                <a:sym typeface="+mn-lt"/>
              </a:rPr>
              <a:t>Zone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等线" panose="02010600030101010101" pitchFamily="2" charset="-122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等线" panose="02010600030101010101" pitchFamily="2" charset="-122"/>
                <a:cs typeface="+mn-ea"/>
                <a:sym typeface="+mn-lt"/>
              </a:rPr>
              <a:t>06: 6 Zones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等线" panose="02010600030101010101" pitchFamily="2" charset="-122"/>
                <a:cs typeface="+mn-ea"/>
                <a:sym typeface="+mn-lt"/>
              </a:rPr>
              <a:t>18: 18 Zones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等线" panose="02010600030101010101" pitchFamily="2" charset="-122"/>
                <a:cs typeface="+mn-ea"/>
                <a:sym typeface="+mn-lt"/>
              </a:rPr>
              <a:t>33: 33 Zones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等线" panose="02010600030101010101" pitchFamily="2" charset="-122"/>
                <a:cs typeface="+mn-ea"/>
                <a:sym typeface="+mn-lt"/>
              </a:rPr>
              <a:t>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等线" panose="02010600030101010101" pitchFamily="2" charset="-122"/>
              <a:cs typeface="+mn-ea"/>
              <a:sym typeface="+mn-lt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1229414" y="3231740"/>
            <a:ext cx="0" cy="7287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51"/>
          <p:cNvSpPr txBox="1"/>
          <p:nvPr/>
        </p:nvSpPr>
        <p:spPr>
          <a:xfrm>
            <a:off x="652045" y="2517088"/>
            <a:ext cx="1037456" cy="70788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ea"/>
                <a:sym typeface="+mn-lt"/>
              </a:rPr>
              <a:t>DHI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4" name="TextBox 42"/>
          <p:cNvSpPr txBox="1"/>
          <p:nvPr/>
        </p:nvSpPr>
        <p:spPr>
          <a:xfrm>
            <a:off x="857343" y="3979261"/>
            <a:ext cx="770292" cy="275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等线" panose="02010600030101010101" pitchFamily="2" charset="-122"/>
                <a:cs typeface="+mn-ea"/>
                <a:sym typeface="+mn-lt"/>
              </a:rPr>
              <a:t>Dahua</a:t>
            </a:r>
          </a:p>
        </p:txBody>
      </p:sp>
      <p:sp>
        <p:nvSpPr>
          <p:cNvPr id="15" name="TextBox 21"/>
          <p:cNvSpPr txBox="1">
            <a:spLocks noChangeArrowheads="1"/>
          </p:cNvSpPr>
          <p:nvPr/>
        </p:nvSpPr>
        <p:spPr bwMode="auto">
          <a:xfrm>
            <a:off x="1728569" y="2647180"/>
            <a:ext cx="385652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等线" panose="02010600030101010101" pitchFamily="2" charset="-122"/>
                <a:cs typeface="+mn-ea"/>
                <a:sym typeface="+mn-lt"/>
              </a:rPr>
              <a:t>–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等线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6" name="TextBox 9"/>
          <p:cNvSpPr txBox="1"/>
          <p:nvPr/>
        </p:nvSpPr>
        <p:spPr>
          <a:xfrm>
            <a:off x="3701742" y="2513075"/>
            <a:ext cx="639074" cy="70788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ea"/>
                <a:sym typeface="+mn-lt"/>
              </a:rPr>
              <a:t>D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7" name="TextBox 21"/>
          <p:cNvSpPr txBox="1">
            <a:spLocks noChangeArrowheads="1"/>
          </p:cNvSpPr>
          <p:nvPr/>
        </p:nvSpPr>
        <p:spPr bwMode="auto">
          <a:xfrm>
            <a:off x="3228150" y="2643167"/>
            <a:ext cx="385652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等线" panose="02010600030101010101" pitchFamily="2" charset="-122"/>
                <a:cs typeface="+mn-ea"/>
                <a:sym typeface="+mn-lt"/>
              </a:rPr>
              <a:t>–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等线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8" name="TextBox 35"/>
          <p:cNvSpPr txBox="1"/>
          <p:nvPr/>
        </p:nvSpPr>
        <p:spPr>
          <a:xfrm>
            <a:off x="3335373" y="3985874"/>
            <a:ext cx="136245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等线" panose="02010600030101010101" pitchFamily="2" charset="-122"/>
                <a:cs typeface="+mn-ea"/>
                <a:sym typeface="+mn-lt"/>
              </a:rPr>
              <a:t>Type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等线" panose="02010600030101010101" pitchFamily="2" charset="-122"/>
                <a:cs typeface="+mn-ea"/>
                <a:sym typeface="+mn-lt"/>
              </a:rPr>
              <a:t>D: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等线" panose="02010600030101010101" pitchFamily="2" charset="-122"/>
                <a:cs typeface="+mn-ea"/>
                <a:sym typeface="+mn-lt"/>
              </a:rPr>
              <a:t>Walk Through Metal Detector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等线" panose="02010600030101010101" pitchFamily="2" charset="-122"/>
                <a:cs typeface="+mn-ea"/>
                <a:sym typeface="+mn-lt"/>
              </a:rPr>
              <a:t>H: Hand Held Metal Detector</a:t>
            </a:r>
          </a:p>
        </p:txBody>
      </p:sp>
      <p:cxnSp>
        <p:nvCxnSpPr>
          <p:cNvPr id="19" name="肘形连接符 18"/>
          <p:cNvCxnSpPr>
            <a:stCxn id="16" idx="2"/>
            <a:endCxn id="18" idx="0"/>
          </p:cNvCxnSpPr>
          <p:nvPr/>
        </p:nvCxnSpPr>
        <p:spPr>
          <a:xfrm rot="5400000">
            <a:off x="3636484" y="3601078"/>
            <a:ext cx="764913" cy="467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21"/>
          <p:cNvSpPr txBox="1">
            <a:spLocks noChangeArrowheads="1"/>
          </p:cNvSpPr>
          <p:nvPr/>
        </p:nvSpPr>
        <p:spPr bwMode="auto">
          <a:xfrm>
            <a:off x="7811780" y="2666963"/>
            <a:ext cx="385652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等线" panose="02010600030101010101" pitchFamily="2" charset="-122"/>
                <a:cs typeface="+mn-ea"/>
                <a:sym typeface="+mn-lt"/>
              </a:rPr>
              <a:t>–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等线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21" name="TextBox 31"/>
          <p:cNvSpPr txBox="1"/>
          <p:nvPr/>
        </p:nvSpPr>
        <p:spPr>
          <a:xfrm>
            <a:off x="8239763" y="2523854"/>
            <a:ext cx="900218" cy="70788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ea"/>
                <a:sym typeface="+mn-lt"/>
              </a:rPr>
              <a:t>T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ea"/>
              <a:sym typeface="+mn-lt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6070891" y="3226221"/>
            <a:ext cx="0" cy="7541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35"/>
          <p:cNvSpPr txBox="1"/>
          <p:nvPr/>
        </p:nvSpPr>
        <p:spPr>
          <a:xfrm>
            <a:off x="8308836" y="3997814"/>
            <a:ext cx="118573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等线" panose="02010600030101010101" pitchFamily="2" charset="-122"/>
                <a:cs typeface="+mn-ea"/>
                <a:sym typeface="+mn-lt"/>
              </a:rPr>
              <a:t>Star Features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等线" panose="02010600030101010101" pitchFamily="2" charset="-122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等线" panose="02010600030101010101" pitchFamily="2" charset="-122"/>
                <a:cs typeface="+mn-ea"/>
                <a:sym typeface="+mn-lt"/>
              </a:rPr>
              <a:t>T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等线" panose="02010600030101010101" pitchFamily="2" charset="-122"/>
                <a:cs typeface="+mn-ea"/>
                <a:sym typeface="+mn-lt"/>
              </a:rPr>
              <a:t>：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等线" panose="02010600030101010101" pitchFamily="2" charset="-122"/>
                <a:cs typeface="+mn-ea"/>
                <a:sym typeface="+mn-lt"/>
              </a:rPr>
              <a:t>body temperature Monitoring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等线" panose="02010600030101010101" pitchFamily="2" charset="-122"/>
                <a:cs typeface="+mn-ea"/>
                <a:sym typeface="+mn-lt"/>
              </a:rPr>
              <a:t>（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等线" panose="02010600030101010101" pitchFamily="2" charset="-122"/>
                <a:cs typeface="+mn-ea"/>
                <a:sym typeface="+mn-lt"/>
              </a:rPr>
              <a:t>PAL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等线" panose="02010600030101010101" pitchFamily="2" charset="-122"/>
                <a:cs typeface="+mn-ea"/>
                <a:sym typeface="+mn-lt"/>
              </a:rPr>
              <a:t>）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等线" panose="02010600030101010101" pitchFamily="2" charset="-122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latin typeface="Calibri"/>
                <a:ea typeface="等线" panose="02010600030101010101" pitchFamily="2" charset="-122"/>
                <a:cs typeface="+mn-ea"/>
                <a:sym typeface="+mn-lt"/>
              </a:rPr>
              <a:t>TN</a:t>
            </a:r>
            <a:r>
              <a:rPr lang="zh-CN" altLang="en-US" sz="1200" dirty="0">
                <a:latin typeface="Calibri"/>
                <a:ea typeface="等线" panose="02010600030101010101" pitchFamily="2" charset="-122"/>
                <a:cs typeface="+mn-ea"/>
                <a:sym typeface="+mn-lt"/>
              </a:rPr>
              <a:t>：</a:t>
            </a:r>
            <a:r>
              <a:rPr lang="en-US" altLang="zh-CN" sz="1200" dirty="0">
                <a:latin typeface="Calibri"/>
                <a:ea typeface="等线" panose="02010600030101010101" pitchFamily="2" charset="-122"/>
                <a:cs typeface="+mn-ea"/>
                <a:sym typeface="+mn-lt"/>
              </a:rPr>
              <a:t>NTSC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等线" panose="02010600030101010101" pitchFamily="2" charset="-122"/>
              <a:cs typeface="+mn-ea"/>
              <a:sym typeface="+mn-lt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8691866" y="3244774"/>
            <a:ext cx="0" cy="7541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31"/>
          <p:cNvSpPr txBox="1"/>
          <p:nvPr/>
        </p:nvSpPr>
        <p:spPr>
          <a:xfrm>
            <a:off x="6820239" y="2508577"/>
            <a:ext cx="900218" cy="70788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26" name="TextBox 31"/>
          <p:cNvSpPr txBox="1"/>
          <p:nvPr/>
        </p:nvSpPr>
        <p:spPr>
          <a:xfrm>
            <a:off x="9550981" y="2517088"/>
            <a:ext cx="900218" cy="70788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ea"/>
                <a:sym typeface="+mn-lt"/>
              </a:rPr>
              <a:t>S2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27" name="TextBox 35"/>
          <p:cNvSpPr txBox="1"/>
          <p:nvPr/>
        </p:nvSpPr>
        <p:spPr>
          <a:xfrm>
            <a:off x="9563644" y="3982537"/>
            <a:ext cx="11914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altLang="zh-CN" sz="1200" b="1" dirty="0">
                <a:cs typeface="+mn-ea"/>
                <a:sym typeface="+mn-lt"/>
              </a:rPr>
              <a:t>Extension Field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等线" panose="02010600030101010101" pitchFamily="2" charset="-122"/>
                <a:cs typeface="+mn-ea"/>
                <a:sym typeface="+mn-lt"/>
              </a:rPr>
              <a:t>S2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等线" panose="02010600030101010101" pitchFamily="2" charset="-122"/>
                <a:cs typeface="+mn-ea"/>
                <a:sym typeface="+mn-lt"/>
              </a:rPr>
              <a:t>：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等线" panose="02010600030101010101" pitchFamily="2" charset="-122"/>
                <a:cs typeface="+mn-ea"/>
                <a:sym typeface="+mn-lt"/>
              </a:rPr>
              <a:t>Series 2</a:t>
            </a:r>
          </a:p>
        </p:txBody>
      </p:sp>
      <p:cxnSp>
        <p:nvCxnSpPr>
          <p:cNvPr id="28" name="直接连接符 27"/>
          <p:cNvCxnSpPr/>
          <p:nvPr/>
        </p:nvCxnSpPr>
        <p:spPr>
          <a:xfrm>
            <a:off x="9946674" y="3229497"/>
            <a:ext cx="0" cy="7541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35"/>
          <p:cNvSpPr txBox="1"/>
          <p:nvPr/>
        </p:nvSpPr>
        <p:spPr>
          <a:xfrm>
            <a:off x="6777208" y="3960462"/>
            <a:ext cx="11914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altLang="zh-CN" sz="1200" b="1" dirty="0">
                <a:cs typeface="+mn-ea"/>
                <a:sym typeface="+mn-lt"/>
              </a:rPr>
              <a:t>Standard</a:t>
            </a:r>
          </a:p>
          <a:p>
            <a:pPr lvl="0">
              <a:defRPr/>
            </a:pPr>
            <a:r>
              <a:rPr lang="en-US" altLang="zh-CN" sz="1200" dirty="0">
                <a:latin typeface="Calibri"/>
                <a:ea typeface="等线" panose="02010600030101010101" pitchFamily="2" charset="-122"/>
                <a:cs typeface="+mn-ea"/>
                <a:sym typeface="+mn-lt"/>
              </a:rPr>
              <a:t>/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等线" panose="02010600030101010101" pitchFamily="2" charset="-122"/>
                <a:cs typeface="+mn-ea"/>
                <a:sym typeface="+mn-lt"/>
              </a:rPr>
              <a:t>：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等线" panose="02010600030101010101" pitchFamily="2" charset="-122"/>
                <a:cs typeface="+mn-ea"/>
                <a:sym typeface="+mn-lt"/>
              </a:rPr>
              <a:t>default</a:t>
            </a:r>
          </a:p>
          <a:p>
            <a:pPr lvl="0">
              <a:defRPr/>
            </a:pPr>
            <a:r>
              <a:rPr lang="en-US" altLang="zh-CN" sz="1200" dirty="0">
                <a:latin typeface="Calibri"/>
                <a:ea typeface="等线" panose="02010600030101010101" pitchFamily="2" charset="-122"/>
                <a:cs typeface="+mn-ea"/>
                <a:sym typeface="+mn-lt"/>
              </a:rPr>
              <a:t>E:  EU Market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等线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6356123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575732" y="469054"/>
            <a:ext cx="10031751" cy="410112"/>
          </a:xfrm>
        </p:spPr>
        <p:txBody>
          <a:bodyPr>
            <a:noAutofit/>
          </a:bodyPr>
          <a:lstStyle/>
          <a:p>
            <a:r>
              <a:rPr lang="en-US" altLang="zh-CN" dirty="0"/>
              <a:t>Baggage &amp; Parcel Screening</a:t>
            </a:r>
            <a:endParaRPr lang="zh-CN" altLang="en-US" dirty="0"/>
          </a:p>
        </p:txBody>
      </p:sp>
      <p:sp>
        <p:nvSpPr>
          <p:cNvPr id="4" name="TextBox 34"/>
          <p:cNvSpPr txBox="1"/>
          <p:nvPr/>
        </p:nvSpPr>
        <p:spPr>
          <a:xfrm>
            <a:off x="5112373" y="3981603"/>
            <a:ext cx="107554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等线" panose="02010600030101010101" pitchFamily="2" charset="-122"/>
                <a:cs typeface="+mn-ea"/>
                <a:sym typeface="+mn-lt"/>
              </a:rPr>
              <a:t>Tunnel Width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等线" panose="02010600030101010101" pitchFamily="2" charset="-122"/>
                <a:cs typeface="+mn-ea"/>
                <a:sym typeface="+mn-lt"/>
              </a:rPr>
              <a:t>65: 65cm</a:t>
            </a:r>
            <a:r>
              <a:rPr kumimoji="0" lang="es-CO" altLang="zh-CN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等线" panose="02010600030101010101" pitchFamily="2" charset="-122"/>
                <a:cs typeface="+mn-ea"/>
                <a:sym typeface="+mn-lt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zh-CN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等线" panose="02010600030101010101" pitchFamily="2" charset="-122"/>
                <a:cs typeface="+mn-ea"/>
                <a:sym typeface="+mn-lt"/>
              </a:rPr>
              <a:t>50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等线" panose="02010600030101010101" pitchFamily="2" charset="-122"/>
                <a:cs typeface="+mn-ea"/>
                <a:sym typeface="+mn-lt"/>
              </a:rPr>
              <a:t>:</a:t>
            </a:r>
            <a:r>
              <a:rPr kumimoji="0" lang="es-CO" altLang="zh-CN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等线" panose="02010600030101010101" pitchFamily="2" charset="-122"/>
                <a:cs typeface="+mn-ea"/>
                <a:sym typeface="+mn-lt"/>
              </a:rPr>
              <a:t> 50cm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zh-CN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等线" panose="02010600030101010101" pitchFamily="2" charset="-122"/>
                <a:cs typeface="+mn-ea"/>
                <a:sym typeface="+mn-lt"/>
              </a:rPr>
              <a:t>60: 62cm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等线" panose="02010600030101010101" pitchFamily="2" charset="-122"/>
                <a:cs typeface="+mn-ea"/>
                <a:sym typeface="+mn-lt"/>
              </a:rPr>
              <a:t>100: 100cm</a:t>
            </a:r>
          </a:p>
        </p:txBody>
      </p:sp>
      <p:sp>
        <p:nvSpPr>
          <p:cNvPr id="5" name="TextBox 30"/>
          <p:cNvSpPr txBox="1"/>
          <p:nvPr/>
        </p:nvSpPr>
        <p:spPr>
          <a:xfrm>
            <a:off x="5249098" y="2517088"/>
            <a:ext cx="801439" cy="70788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ea"/>
                <a:sym typeface="+mn-lt"/>
              </a:rPr>
              <a:t>65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6" name="TextBox 9"/>
          <p:cNvSpPr txBox="1"/>
          <p:nvPr/>
        </p:nvSpPr>
        <p:spPr>
          <a:xfrm>
            <a:off x="2709188" y="2517088"/>
            <a:ext cx="1010289" cy="70788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ea"/>
                <a:sym typeface="+mn-lt"/>
              </a:rPr>
              <a:t>ISC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ea"/>
              <a:sym typeface="+mn-lt"/>
            </a:endParaRPr>
          </a:p>
        </p:txBody>
      </p:sp>
      <p:cxnSp>
        <p:nvCxnSpPr>
          <p:cNvPr id="7" name="肘形连接符 6"/>
          <p:cNvCxnSpPr>
            <a:stCxn id="5" idx="2"/>
            <a:endCxn id="4" idx="0"/>
          </p:cNvCxnSpPr>
          <p:nvPr/>
        </p:nvCxnSpPr>
        <p:spPr>
          <a:xfrm rot="16200000" flipH="1">
            <a:off x="5271668" y="3603124"/>
            <a:ext cx="756629" cy="32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肘形连接符 7"/>
          <p:cNvCxnSpPr>
            <a:stCxn id="6" idx="2"/>
            <a:endCxn id="9" idx="0"/>
          </p:cNvCxnSpPr>
          <p:nvPr/>
        </p:nvCxnSpPr>
        <p:spPr>
          <a:xfrm rot="5400000">
            <a:off x="2844413" y="3591802"/>
            <a:ext cx="736749" cy="3093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35"/>
          <p:cNvSpPr txBox="1"/>
          <p:nvPr/>
        </p:nvSpPr>
        <p:spPr>
          <a:xfrm>
            <a:off x="2502778" y="3961723"/>
            <a:ext cx="141692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等线" panose="02010600030101010101" pitchFamily="2" charset="-122"/>
                <a:cs typeface="+mn-ea"/>
                <a:sym typeface="+mn-lt"/>
              </a:rPr>
              <a:t>Security Screening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等线" panose="02010600030101010101" pitchFamily="2" charset="-122"/>
                <a:cs typeface="+mn-ea"/>
                <a:sym typeface="+mn-lt"/>
              </a:rPr>
              <a:t>        Products</a:t>
            </a:r>
          </a:p>
        </p:txBody>
      </p:sp>
      <p:sp>
        <p:nvSpPr>
          <p:cNvPr id="10" name="TextBox 31"/>
          <p:cNvSpPr txBox="1"/>
          <p:nvPr/>
        </p:nvSpPr>
        <p:spPr>
          <a:xfrm>
            <a:off x="6306169" y="2519360"/>
            <a:ext cx="900218" cy="70788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ea"/>
                <a:sym typeface="+mn-lt"/>
              </a:rPr>
              <a:t>50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1" name="TextBox 35"/>
          <p:cNvSpPr txBox="1"/>
          <p:nvPr/>
        </p:nvSpPr>
        <p:spPr>
          <a:xfrm>
            <a:off x="6157635" y="3979261"/>
            <a:ext cx="113237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等线" panose="02010600030101010101" pitchFamily="2" charset="-122"/>
                <a:cs typeface="+mn-ea"/>
                <a:sym typeface="+mn-lt"/>
              </a:rPr>
              <a:t>Tunnel Height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等线" panose="02010600030101010101" pitchFamily="2" charset="-122"/>
                <a:cs typeface="+mn-ea"/>
                <a:sym typeface="+mn-lt"/>
              </a:rPr>
              <a:t>50: 50cm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等线" panose="02010600030101010101" pitchFamily="2" charset="-122"/>
                <a:cs typeface="+mn-ea"/>
                <a:sym typeface="+mn-lt"/>
              </a:rPr>
              <a:t>30: 30cm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等线" panose="02010600030101010101" pitchFamily="2" charset="-122"/>
                <a:cs typeface="+mn-ea"/>
                <a:sym typeface="+mn-lt"/>
              </a:rPr>
              <a:t>40: 42cm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等线" panose="02010600030101010101" pitchFamily="2" charset="-122"/>
                <a:cs typeface="+mn-ea"/>
                <a:sym typeface="+mn-lt"/>
              </a:rPr>
              <a:t>100: 100cm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等线" panose="02010600030101010101" pitchFamily="2" charset="-122"/>
              <a:cs typeface="+mn-ea"/>
              <a:sym typeface="+mn-lt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1555289" y="3231740"/>
            <a:ext cx="0" cy="7287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51"/>
          <p:cNvSpPr txBox="1"/>
          <p:nvPr/>
        </p:nvSpPr>
        <p:spPr>
          <a:xfrm>
            <a:off x="977920" y="2517088"/>
            <a:ext cx="1037456" cy="70788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ea"/>
                <a:sym typeface="+mn-lt"/>
              </a:rPr>
              <a:t>DHI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4" name="TextBox 42"/>
          <p:cNvSpPr txBox="1"/>
          <p:nvPr/>
        </p:nvSpPr>
        <p:spPr>
          <a:xfrm>
            <a:off x="1183218" y="3979261"/>
            <a:ext cx="770292" cy="275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等线" panose="02010600030101010101" pitchFamily="2" charset="-122"/>
                <a:cs typeface="+mn-ea"/>
                <a:sym typeface="+mn-lt"/>
              </a:rPr>
              <a:t>Dahua</a:t>
            </a:r>
          </a:p>
        </p:txBody>
      </p:sp>
      <p:sp>
        <p:nvSpPr>
          <p:cNvPr id="15" name="TextBox 21"/>
          <p:cNvSpPr txBox="1">
            <a:spLocks noChangeArrowheads="1"/>
          </p:cNvSpPr>
          <p:nvPr/>
        </p:nvSpPr>
        <p:spPr bwMode="auto">
          <a:xfrm>
            <a:off x="2185074" y="2647180"/>
            <a:ext cx="385652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等线" panose="02010600030101010101" pitchFamily="2" charset="-122"/>
                <a:cs typeface="+mn-ea"/>
                <a:sym typeface="+mn-lt"/>
              </a:rPr>
              <a:t>–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等线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6" name="TextBox 9"/>
          <p:cNvSpPr txBox="1"/>
          <p:nvPr/>
        </p:nvSpPr>
        <p:spPr>
          <a:xfrm>
            <a:off x="4314866" y="2513075"/>
            <a:ext cx="580976" cy="70788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ea"/>
                <a:sym typeface="+mn-lt"/>
              </a:rPr>
              <a:t>M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7" name="TextBox 21"/>
          <p:cNvSpPr txBox="1">
            <a:spLocks noChangeArrowheads="1"/>
          </p:cNvSpPr>
          <p:nvPr/>
        </p:nvSpPr>
        <p:spPr bwMode="auto">
          <a:xfrm>
            <a:off x="3841417" y="2643167"/>
            <a:ext cx="385652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等线" panose="02010600030101010101" pitchFamily="2" charset="-122"/>
                <a:cs typeface="+mn-ea"/>
                <a:sym typeface="+mn-lt"/>
              </a:rPr>
              <a:t>–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等线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8" name="TextBox 35"/>
          <p:cNvSpPr txBox="1"/>
          <p:nvPr/>
        </p:nvSpPr>
        <p:spPr>
          <a:xfrm>
            <a:off x="4088583" y="3985874"/>
            <a:ext cx="102378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等线" panose="02010600030101010101" pitchFamily="2" charset="-122"/>
                <a:cs typeface="+mn-ea"/>
                <a:sym typeface="+mn-lt"/>
              </a:rPr>
              <a:t>Type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等线" panose="02010600030101010101" pitchFamily="2" charset="-122"/>
                <a:cs typeface="+mn-ea"/>
                <a:sym typeface="+mn-lt"/>
              </a:rPr>
              <a:t>M: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等线" panose="02010600030101010101" pitchFamily="2" charset="-122"/>
                <a:cs typeface="+mn-ea"/>
                <a:sym typeface="+mn-lt"/>
              </a:rPr>
              <a:t>Security Screening Machine</a:t>
            </a:r>
          </a:p>
        </p:txBody>
      </p:sp>
      <p:cxnSp>
        <p:nvCxnSpPr>
          <p:cNvPr id="19" name="肘形连接符 18"/>
          <p:cNvCxnSpPr>
            <a:stCxn id="16" idx="2"/>
            <a:endCxn id="18" idx="0"/>
          </p:cNvCxnSpPr>
          <p:nvPr/>
        </p:nvCxnSpPr>
        <p:spPr>
          <a:xfrm rot="5400000">
            <a:off x="4220460" y="3600979"/>
            <a:ext cx="764913" cy="487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21"/>
          <p:cNvSpPr txBox="1">
            <a:spLocks noChangeArrowheads="1"/>
          </p:cNvSpPr>
          <p:nvPr/>
        </p:nvSpPr>
        <p:spPr bwMode="auto">
          <a:xfrm>
            <a:off x="9279283" y="2666963"/>
            <a:ext cx="385652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等线" panose="02010600030101010101" pitchFamily="2" charset="-122"/>
                <a:cs typeface="+mn-ea"/>
                <a:sym typeface="+mn-lt"/>
              </a:rPr>
              <a:t>–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等线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21" name="TextBox 31"/>
          <p:cNvSpPr txBox="1"/>
          <p:nvPr/>
        </p:nvSpPr>
        <p:spPr>
          <a:xfrm>
            <a:off x="9707266" y="2523854"/>
            <a:ext cx="900218" cy="70788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ea"/>
                <a:sym typeface="+mn-lt"/>
              </a:rPr>
              <a:t>X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ea"/>
              <a:sym typeface="+mn-lt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6727703" y="3226221"/>
            <a:ext cx="0" cy="7541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35"/>
          <p:cNvSpPr txBox="1"/>
          <p:nvPr/>
        </p:nvSpPr>
        <p:spPr>
          <a:xfrm>
            <a:off x="9537347" y="3960462"/>
            <a:ext cx="126919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等线" panose="02010600030101010101" pitchFamily="2" charset="-122"/>
                <a:cs typeface="+mn-ea"/>
                <a:sym typeface="+mn-lt"/>
              </a:rPr>
              <a:t>Extension Field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等线" panose="02010600030101010101" pitchFamily="2" charset="-122"/>
              <a:cs typeface="+mn-ea"/>
              <a:sym typeface="+mn-lt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10159369" y="3244774"/>
            <a:ext cx="0" cy="7541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31"/>
          <p:cNvSpPr txBox="1"/>
          <p:nvPr/>
        </p:nvSpPr>
        <p:spPr>
          <a:xfrm>
            <a:off x="7497657" y="2526286"/>
            <a:ext cx="653041" cy="70788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ea"/>
                <a:sym typeface="+mn-lt"/>
              </a:rPr>
              <a:t>D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26" name="TextBox 35"/>
          <p:cNvSpPr txBox="1"/>
          <p:nvPr/>
        </p:nvSpPr>
        <p:spPr>
          <a:xfrm>
            <a:off x="7338732" y="3986187"/>
            <a:ext cx="127157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等线" panose="02010600030101010101" pitchFamily="2" charset="-122"/>
                <a:cs typeface="+mn-ea"/>
                <a:sym typeface="+mn-lt"/>
              </a:rPr>
              <a:t>Star Features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等线" panose="02010600030101010101" pitchFamily="2" charset="-122"/>
              <a:cs typeface="+mn-ea"/>
              <a:sym typeface="+mn-lt"/>
            </a:endParaRPr>
          </a:p>
          <a:p>
            <a:pPr>
              <a:defRPr/>
            </a:pPr>
            <a:r>
              <a:rPr lang="en-US" altLang="zh-CN" sz="1200" dirty="0">
                <a:cs typeface="+mn-ea"/>
                <a:sym typeface="+mn-lt"/>
              </a:rPr>
              <a:t>/</a:t>
            </a:r>
            <a:r>
              <a:rPr lang="zh-CN" altLang="en-US" sz="1200" dirty="0">
                <a:cs typeface="+mn-ea"/>
                <a:sym typeface="+mn-lt"/>
              </a:rPr>
              <a:t>：</a:t>
            </a:r>
            <a:r>
              <a:rPr lang="en-US" altLang="zh-CN" sz="1200" dirty="0">
                <a:cs typeface="+mn-ea"/>
                <a:sym typeface="+mn-lt"/>
              </a:rPr>
              <a:t>default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等线" panose="02010600030101010101" pitchFamily="2" charset="-122"/>
                <a:cs typeface="+mn-ea"/>
                <a:sym typeface="+mn-lt"/>
              </a:rPr>
              <a:t>D: Dual View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等线" panose="02010600030101010101" pitchFamily="2" charset="-122"/>
                <a:cs typeface="+mn-ea"/>
                <a:sym typeface="+mn-lt"/>
              </a:rPr>
              <a:t>A: Single Energy</a:t>
            </a:r>
          </a:p>
          <a:p>
            <a:pPr>
              <a:defRPr/>
            </a:pPr>
            <a:r>
              <a:rPr lang="en-US" altLang="zh-CN" sz="1200" dirty="0">
                <a:cs typeface="+mn-ea"/>
                <a:sym typeface="+mn-lt"/>
              </a:rPr>
              <a:t>E:  EU Market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等线" panose="02010600030101010101" pitchFamily="2" charset="-122"/>
              <a:cs typeface="+mn-ea"/>
              <a:sym typeface="+mn-lt"/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7815281" y="3233147"/>
            <a:ext cx="0" cy="7541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31"/>
          <p:cNvSpPr txBox="1"/>
          <p:nvPr/>
        </p:nvSpPr>
        <p:spPr>
          <a:xfrm>
            <a:off x="8515778" y="2509962"/>
            <a:ext cx="638613" cy="70788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ea"/>
                <a:sym typeface="+mn-lt"/>
              </a:rPr>
              <a:t>X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29" name="TextBox 35"/>
          <p:cNvSpPr txBox="1"/>
          <p:nvPr/>
        </p:nvSpPr>
        <p:spPr>
          <a:xfrm>
            <a:off x="8352726" y="3979261"/>
            <a:ext cx="126919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等线" panose="02010600030101010101" pitchFamily="2" charset="-122"/>
                <a:cs typeface="+mn-ea"/>
                <a:sym typeface="+mn-lt"/>
              </a:rPr>
              <a:t>Extension Field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等线" panose="02010600030101010101" pitchFamily="2" charset="-122"/>
              <a:cs typeface="+mn-ea"/>
              <a:sym typeface="+mn-lt"/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8839071" y="3217848"/>
            <a:ext cx="0" cy="7541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758418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575733" y="468926"/>
            <a:ext cx="9120000" cy="410369"/>
          </a:xfrm>
        </p:spPr>
        <p:txBody>
          <a:bodyPr>
            <a:noAutofit/>
          </a:bodyPr>
          <a:lstStyle/>
          <a:p>
            <a:r>
              <a:rPr lang="en-US" altLang="zh-CN" dirty="0">
                <a:sym typeface="微软雅黑" panose="020B0503020204020204" pitchFamily="34" charset="-122"/>
              </a:rPr>
              <a:t>EAS Labels &amp; Tags</a:t>
            </a:r>
            <a:endParaRPr lang="en-US" dirty="0">
              <a:sym typeface="微软雅黑" panose="020B0503020204020204" pitchFamily="34" charset="-122"/>
            </a:endParaRPr>
          </a:p>
        </p:txBody>
      </p:sp>
      <p:sp>
        <p:nvSpPr>
          <p:cNvPr id="5" name="TextBox 34"/>
          <p:cNvSpPr txBox="1"/>
          <p:nvPr/>
        </p:nvSpPr>
        <p:spPr>
          <a:xfrm>
            <a:off x="4549235" y="3827954"/>
            <a:ext cx="10866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Type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T: Tag &amp; Label</a:t>
            </a:r>
          </a:p>
        </p:txBody>
      </p:sp>
      <p:sp>
        <p:nvSpPr>
          <p:cNvPr id="6" name="TextBox 30"/>
          <p:cNvSpPr txBox="1"/>
          <p:nvPr/>
        </p:nvSpPr>
        <p:spPr>
          <a:xfrm>
            <a:off x="4785108" y="2353922"/>
            <a:ext cx="604764" cy="70788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T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7" name="TextBox 9"/>
          <p:cNvSpPr txBox="1"/>
          <p:nvPr/>
        </p:nvSpPr>
        <p:spPr>
          <a:xfrm>
            <a:off x="2221155" y="2357936"/>
            <a:ext cx="1168504" cy="70788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ISC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cxnSp>
        <p:nvCxnSpPr>
          <p:cNvPr id="8" name="肘形连接符 7"/>
          <p:cNvCxnSpPr>
            <a:stCxn id="6" idx="2"/>
            <a:endCxn id="5" idx="0"/>
          </p:cNvCxnSpPr>
          <p:nvPr/>
        </p:nvCxnSpPr>
        <p:spPr>
          <a:xfrm rot="16200000" flipH="1">
            <a:off x="4706957" y="3442341"/>
            <a:ext cx="766146" cy="508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肘形连接符 8"/>
          <p:cNvCxnSpPr>
            <a:stCxn id="7" idx="2"/>
            <a:endCxn id="10" idx="0"/>
          </p:cNvCxnSpPr>
          <p:nvPr/>
        </p:nvCxnSpPr>
        <p:spPr>
          <a:xfrm rot="5400000">
            <a:off x="2434830" y="3431993"/>
            <a:ext cx="736749" cy="4407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35"/>
          <p:cNvSpPr txBox="1"/>
          <p:nvPr/>
        </p:nvSpPr>
        <p:spPr>
          <a:xfrm>
            <a:off x="2234073" y="3802571"/>
            <a:ext cx="11338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Security Screening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Products</a:t>
            </a:r>
          </a:p>
        </p:txBody>
      </p:sp>
      <p:cxnSp>
        <p:nvCxnSpPr>
          <p:cNvPr id="11" name="直接连接符 10"/>
          <p:cNvCxnSpPr/>
          <p:nvPr/>
        </p:nvCxnSpPr>
        <p:spPr>
          <a:xfrm>
            <a:off x="1154624" y="3072588"/>
            <a:ext cx="0" cy="7287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51"/>
          <p:cNvSpPr txBox="1"/>
          <p:nvPr/>
        </p:nvSpPr>
        <p:spPr>
          <a:xfrm>
            <a:off x="408132" y="2357936"/>
            <a:ext cx="1206579" cy="70788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DHI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13" name="TextBox 42"/>
          <p:cNvSpPr txBox="1"/>
          <p:nvPr/>
        </p:nvSpPr>
        <p:spPr>
          <a:xfrm>
            <a:off x="782553" y="3820109"/>
            <a:ext cx="770292" cy="275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Dahua</a:t>
            </a:r>
          </a:p>
        </p:txBody>
      </p:sp>
      <p:sp>
        <p:nvSpPr>
          <p:cNvPr id="14" name="TextBox 21"/>
          <p:cNvSpPr txBox="1">
            <a:spLocks noChangeArrowheads="1"/>
          </p:cNvSpPr>
          <p:nvPr/>
        </p:nvSpPr>
        <p:spPr bwMode="auto">
          <a:xfrm>
            <a:off x="1784409" y="2488028"/>
            <a:ext cx="385652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–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15" name="TextBox 9"/>
          <p:cNvSpPr txBox="1"/>
          <p:nvPr/>
        </p:nvSpPr>
        <p:spPr>
          <a:xfrm>
            <a:off x="3957889" y="2353923"/>
            <a:ext cx="639074" cy="70788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E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16" name="TextBox 21"/>
          <p:cNvSpPr txBox="1">
            <a:spLocks noChangeArrowheads="1"/>
          </p:cNvSpPr>
          <p:nvPr/>
        </p:nvSpPr>
        <p:spPr bwMode="auto">
          <a:xfrm>
            <a:off x="3440752" y="2484015"/>
            <a:ext cx="385652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–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17" name="TextBox 35"/>
          <p:cNvSpPr txBox="1"/>
          <p:nvPr/>
        </p:nvSpPr>
        <p:spPr>
          <a:xfrm>
            <a:off x="3591520" y="3826722"/>
            <a:ext cx="136245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EAS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cxnSp>
        <p:nvCxnSpPr>
          <p:cNvPr id="18" name="肘形连接符 17"/>
          <p:cNvCxnSpPr>
            <a:stCxn id="15" idx="2"/>
            <a:endCxn id="17" idx="0"/>
          </p:cNvCxnSpPr>
          <p:nvPr/>
        </p:nvCxnSpPr>
        <p:spPr>
          <a:xfrm rot="5400000">
            <a:off x="3892631" y="3441926"/>
            <a:ext cx="764913" cy="467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31"/>
          <p:cNvSpPr txBox="1"/>
          <p:nvPr/>
        </p:nvSpPr>
        <p:spPr>
          <a:xfrm>
            <a:off x="9136365" y="2363047"/>
            <a:ext cx="1401226" cy="70788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0000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21" name="TextBox 35"/>
          <p:cNvSpPr txBox="1"/>
          <p:nvPr/>
        </p:nvSpPr>
        <p:spPr>
          <a:xfrm>
            <a:off x="9292125" y="3819150"/>
            <a:ext cx="11323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Appearance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0-9, a-z reserved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9827499" y="3059124"/>
            <a:ext cx="0" cy="7541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34"/>
          <p:cNvSpPr txBox="1"/>
          <p:nvPr/>
        </p:nvSpPr>
        <p:spPr>
          <a:xfrm>
            <a:off x="5354065" y="3827953"/>
            <a:ext cx="108666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Tech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A: AM tech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R: RF tech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D: AM+RF</a:t>
            </a:r>
          </a:p>
        </p:txBody>
      </p:sp>
      <p:sp>
        <p:nvSpPr>
          <p:cNvPr id="24" name="TextBox 30"/>
          <p:cNvSpPr txBox="1"/>
          <p:nvPr/>
        </p:nvSpPr>
        <p:spPr>
          <a:xfrm>
            <a:off x="5589938" y="2353921"/>
            <a:ext cx="604764" cy="70788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A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cxnSp>
        <p:nvCxnSpPr>
          <p:cNvPr id="25" name="肘形连接符 24"/>
          <p:cNvCxnSpPr>
            <a:stCxn id="24" idx="2"/>
            <a:endCxn id="23" idx="0"/>
          </p:cNvCxnSpPr>
          <p:nvPr/>
        </p:nvCxnSpPr>
        <p:spPr>
          <a:xfrm rot="16200000" flipH="1">
            <a:off x="5511787" y="3442340"/>
            <a:ext cx="766146" cy="508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34"/>
          <p:cNvSpPr txBox="1"/>
          <p:nvPr/>
        </p:nvSpPr>
        <p:spPr>
          <a:xfrm>
            <a:off x="6318568" y="3827952"/>
            <a:ext cx="157208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Type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1: Label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2: 2 Alarming Tag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3: 3 Alarming Tag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4: 4 Alarming Tag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5: Tags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S: Samples</a:t>
            </a:r>
          </a:p>
        </p:txBody>
      </p:sp>
      <p:sp>
        <p:nvSpPr>
          <p:cNvPr id="27" name="TextBox 30"/>
          <p:cNvSpPr txBox="1"/>
          <p:nvPr/>
        </p:nvSpPr>
        <p:spPr>
          <a:xfrm>
            <a:off x="6435654" y="2353920"/>
            <a:ext cx="1330712" cy="70788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2A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cxnSp>
        <p:nvCxnSpPr>
          <p:cNvPr id="28" name="肘形连接符 27"/>
          <p:cNvCxnSpPr>
            <a:stCxn id="27" idx="2"/>
            <a:endCxn id="26" idx="0"/>
          </p:cNvCxnSpPr>
          <p:nvPr/>
        </p:nvCxnSpPr>
        <p:spPr>
          <a:xfrm rot="16200000" flipH="1">
            <a:off x="6719736" y="3443079"/>
            <a:ext cx="766146" cy="3599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34"/>
          <p:cNvSpPr txBox="1"/>
          <p:nvPr/>
        </p:nvSpPr>
        <p:spPr>
          <a:xfrm>
            <a:off x="7951610" y="3837079"/>
            <a:ext cx="129554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Appearance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T: Normal Tag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B: Bottle Tag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F: Safer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P: Pin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8296999" y="2364702"/>
            <a:ext cx="604764" cy="70788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T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cxnSp>
        <p:nvCxnSpPr>
          <p:cNvPr id="31" name="肘形连接符 30"/>
          <p:cNvCxnSpPr>
            <a:stCxn id="30" idx="2"/>
            <a:endCxn id="29" idx="0"/>
          </p:cNvCxnSpPr>
          <p:nvPr/>
        </p:nvCxnSpPr>
        <p:spPr>
          <a:xfrm rot="5400000">
            <a:off x="8217136" y="3454833"/>
            <a:ext cx="764491" cy="127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21"/>
          <p:cNvSpPr txBox="1">
            <a:spLocks noChangeArrowheads="1"/>
          </p:cNvSpPr>
          <p:nvPr/>
        </p:nvSpPr>
        <p:spPr bwMode="auto">
          <a:xfrm>
            <a:off x="7851263" y="2507806"/>
            <a:ext cx="385652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–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33" name="TextBox 31"/>
          <p:cNvSpPr txBox="1"/>
          <p:nvPr/>
        </p:nvSpPr>
        <p:spPr>
          <a:xfrm>
            <a:off x="10949856" y="2368358"/>
            <a:ext cx="569663" cy="70788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S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34" name="TextBox 35"/>
          <p:cNvSpPr txBox="1"/>
          <p:nvPr/>
        </p:nvSpPr>
        <p:spPr>
          <a:xfrm>
            <a:off x="10758335" y="3824461"/>
            <a:ext cx="12395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Configuration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S: Super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B: Blank</a:t>
            </a:r>
          </a:p>
        </p:txBody>
      </p:sp>
      <p:cxnSp>
        <p:nvCxnSpPr>
          <p:cNvPr id="35" name="直接连接符 34"/>
          <p:cNvCxnSpPr/>
          <p:nvPr/>
        </p:nvCxnSpPr>
        <p:spPr>
          <a:xfrm>
            <a:off x="11234590" y="3064435"/>
            <a:ext cx="0" cy="7541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21"/>
          <p:cNvSpPr txBox="1">
            <a:spLocks noChangeArrowheads="1"/>
          </p:cNvSpPr>
          <p:nvPr/>
        </p:nvSpPr>
        <p:spPr bwMode="auto">
          <a:xfrm>
            <a:off x="10535657" y="2516935"/>
            <a:ext cx="385652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–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5232318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575733" y="468926"/>
            <a:ext cx="9120000" cy="410369"/>
          </a:xfrm>
        </p:spPr>
        <p:txBody>
          <a:bodyPr>
            <a:noAutofit/>
          </a:bodyPr>
          <a:lstStyle/>
          <a:p>
            <a:r>
              <a:rPr lang="en-US" dirty="0">
                <a:sym typeface="微软雅黑" panose="020B0503020204020204" pitchFamily="34" charset="-122"/>
              </a:rPr>
              <a:t>EAS antenna</a:t>
            </a:r>
          </a:p>
        </p:txBody>
      </p:sp>
      <p:sp>
        <p:nvSpPr>
          <p:cNvPr id="5" name="TextBox 34"/>
          <p:cNvSpPr txBox="1"/>
          <p:nvPr/>
        </p:nvSpPr>
        <p:spPr>
          <a:xfrm>
            <a:off x="4867283" y="3818015"/>
            <a:ext cx="10866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Type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A: Antenna</a:t>
            </a:r>
          </a:p>
        </p:txBody>
      </p:sp>
      <p:sp>
        <p:nvSpPr>
          <p:cNvPr id="6" name="TextBox 30"/>
          <p:cNvSpPr txBox="1"/>
          <p:nvPr/>
        </p:nvSpPr>
        <p:spPr>
          <a:xfrm>
            <a:off x="5103156" y="2343983"/>
            <a:ext cx="604764" cy="70788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A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7" name="TextBox 9"/>
          <p:cNvSpPr txBox="1"/>
          <p:nvPr/>
        </p:nvSpPr>
        <p:spPr>
          <a:xfrm>
            <a:off x="2539203" y="2347997"/>
            <a:ext cx="1168504" cy="70788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ISC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cxnSp>
        <p:nvCxnSpPr>
          <p:cNvPr id="8" name="肘形连接符 7"/>
          <p:cNvCxnSpPr>
            <a:stCxn id="6" idx="2"/>
            <a:endCxn id="5" idx="0"/>
          </p:cNvCxnSpPr>
          <p:nvPr/>
        </p:nvCxnSpPr>
        <p:spPr>
          <a:xfrm rot="16200000" flipH="1">
            <a:off x="5025005" y="3432402"/>
            <a:ext cx="766146" cy="508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肘形连接符 8"/>
          <p:cNvCxnSpPr>
            <a:stCxn id="7" idx="2"/>
            <a:endCxn id="10" idx="0"/>
          </p:cNvCxnSpPr>
          <p:nvPr/>
        </p:nvCxnSpPr>
        <p:spPr>
          <a:xfrm rot="5400000">
            <a:off x="2752878" y="3422054"/>
            <a:ext cx="736749" cy="4407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35"/>
          <p:cNvSpPr txBox="1"/>
          <p:nvPr/>
        </p:nvSpPr>
        <p:spPr>
          <a:xfrm>
            <a:off x="2552121" y="3792632"/>
            <a:ext cx="11338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Security Screening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Products</a:t>
            </a:r>
          </a:p>
        </p:txBody>
      </p:sp>
      <p:cxnSp>
        <p:nvCxnSpPr>
          <p:cNvPr id="11" name="直接连接符 10"/>
          <p:cNvCxnSpPr/>
          <p:nvPr/>
        </p:nvCxnSpPr>
        <p:spPr>
          <a:xfrm>
            <a:off x="1472672" y="3062649"/>
            <a:ext cx="0" cy="7287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51"/>
          <p:cNvSpPr txBox="1"/>
          <p:nvPr/>
        </p:nvSpPr>
        <p:spPr>
          <a:xfrm>
            <a:off x="726180" y="2347997"/>
            <a:ext cx="1206579" cy="70788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DHI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13" name="TextBox 42"/>
          <p:cNvSpPr txBox="1"/>
          <p:nvPr/>
        </p:nvSpPr>
        <p:spPr>
          <a:xfrm>
            <a:off x="1100601" y="3810170"/>
            <a:ext cx="770292" cy="275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Dahua</a:t>
            </a:r>
          </a:p>
        </p:txBody>
      </p:sp>
      <p:sp>
        <p:nvSpPr>
          <p:cNvPr id="14" name="TextBox 21"/>
          <p:cNvSpPr txBox="1">
            <a:spLocks noChangeArrowheads="1"/>
          </p:cNvSpPr>
          <p:nvPr/>
        </p:nvSpPr>
        <p:spPr bwMode="auto">
          <a:xfrm>
            <a:off x="2102457" y="2478089"/>
            <a:ext cx="385652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–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15" name="TextBox 9"/>
          <p:cNvSpPr txBox="1"/>
          <p:nvPr/>
        </p:nvSpPr>
        <p:spPr>
          <a:xfrm>
            <a:off x="4275937" y="2343984"/>
            <a:ext cx="639074" cy="70788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E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16" name="TextBox 21"/>
          <p:cNvSpPr txBox="1">
            <a:spLocks noChangeArrowheads="1"/>
          </p:cNvSpPr>
          <p:nvPr/>
        </p:nvSpPr>
        <p:spPr bwMode="auto">
          <a:xfrm>
            <a:off x="3758800" y="2474076"/>
            <a:ext cx="385652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–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17" name="TextBox 35"/>
          <p:cNvSpPr txBox="1"/>
          <p:nvPr/>
        </p:nvSpPr>
        <p:spPr>
          <a:xfrm>
            <a:off x="3909568" y="3816783"/>
            <a:ext cx="136245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EAS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cxnSp>
        <p:nvCxnSpPr>
          <p:cNvPr id="18" name="肘形连接符 17"/>
          <p:cNvCxnSpPr>
            <a:stCxn id="15" idx="2"/>
            <a:endCxn id="17" idx="0"/>
          </p:cNvCxnSpPr>
          <p:nvPr/>
        </p:nvCxnSpPr>
        <p:spPr>
          <a:xfrm rot="5400000">
            <a:off x="4210679" y="3431987"/>
            <a:ext cx="764913" cy="467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31"/>
          <p:cNvSpPr txBox="1"/>
          <p:nvPr/>
        </p:nvSpPr>
        <p:spPr>
          <a:xfrm>
            <a:off x="9110912" y="2343980"/>
            <a:ext cx="1134963" cy="70788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001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21" name="TextBox 35"/>
          <p:cNvSpPr txBox="1"/>
          <p:nvPr/>
        </p:nvSpPr>
        <p:spPr>
          <a:xfrm>
            <a:off x="9091963" y="3800083"/>
            <a:ext cx="11323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Appearance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0-9, a-z reserved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9644121" y="3040057"/>
            <a:ext cx="0" cy="7541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34"/>
          <p:cNvSpPr txBox="1"/>
          <p:nvPr/>
        </p:nvSpPr>
        <p:spPr>
          <a:xfrm>
            <a:off x="5672113" y="3818014"/>
            <a:ext cx="108666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Tech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A: AM tech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R: RF tech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P: Power</a:t>
            </a:r>
          </a:p>
        </p:txBody>
      </p:sp>
      <p:sp>
        <p:nvSpPr>
          <p:cNvPr id="24" name="TextBox 30"/>
          <p:cNvSpPr txBox="1"/>
          <p:nvPr/>
        </p:nvSpPr>
        <p:spPr>
          <a:xfrm>
            <a:off x="5907986" y="2343982"/>
            <a:ext cx="604764" cy="70788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A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cxnSp>
        <p:nvCxnSpPr>
          <p:cNvPr id="25" name="肘形连接符 24"/>
          <p:cNvCxnSpPr>
            <a:stCxn id="24" idx="2"/>
            <a:endCxn id="23" idx="0"/>
          </p:cNvCxnSpPr>
          <p:nvPr/>
        </p:nvCxnSpPr>
        <p:spPr>
          <a:xfrm rot="16200000" flipH="1">
            <a:off x="5829835" y="3432401"/>
            <a:ext cx="766146" cy="508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34"/>
          <p:cNvSpPr txBox="1"/>
          <p:nvPr/>
        </p:nvSpPr>
        <p:spPr>
          <a:xfrm>
            <a:off x="6627157" y="3818013"/>
            <a:ext cx="144247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Antenna Material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8: Acrylic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6: FRP or Metal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2: ABS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2L: ABS Wide</a:t>
            </a:r>
          </a:p>
        </p:txBody>
      </p:sp>
      <p:sp>
        <p:nvSpPr>
          <p:cNvPr id="27" name="TextBox 30"/>
          <p:cNvSpPr txBox="1"/>
          <p:nvPr/>
        </p:nvSpPr>
        <p:spPr>
          <a:xfrm>
            <a:off x="6753701" y="2343981"/>
            <a:ext cx="929233" cy="70788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2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cxnSp>
        <p:nvCxnSpPr>
          <p:cNvPr id="28" name="肘形连接符 27"/>
          <p:cNvCxnSpPr>
            <a:endCxn id="26" idx="0"/>
          </p:cNvCxnSpPr>
          <p:nvPr/>
        </p:nvCxnSpPr>
        <p:spPr>
          <a:xfrm rot="16200000" flipH="1">
            <a:off x="6784880" y="3432400"/>
            <a:ext cx="766146" cy="508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30"/>
          <p:cNvSpPr txBox="1"/>
          <p:nvPr/>
        </p:nvSpPr>
        <p:spPr>
          <a:xfrm>
            <a:off x="8287370" y="2343980"/>
            <a:ext cx="604764" cy="70788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C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30" name="TextBox 34"/>
          <p:cNvSpPr txBox="1"/>
          <p:nvPr/>
        </p:nvSpPr>
        <p:spPr>
          <a:xfrm>
            <a:off x="10344652" y="3864181"/>
            <a:ext cx="158473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Configuration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P: Primary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R: Replica (AM) / Receiver (RF)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S: Single / Mono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T: Transmitter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790388" y="2354763"/>
            <a:ext cx="604764" cy="70788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P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cxnSp>
        <p:nvCxnSpPr>
          <p:cNvPr id="32" name="肘形连接符 31"/>
          <p:cNvCxnSpPr/>
          <p:nvPr/>
        </p:nvCxnSpPr>
        <p:spPr>
          <a:xfrm rot="5400000">
            <a:off x="10721823" y="3463415"/>
            <a:ext cx="801532" cy="127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21"/>
          <p:cNvSpPr txBox="1">
            <a:spLocks noChangeArrowheads="1"/>
          </p:cNvSpPr>
          <p:nvPr/>
        </p:nvSpPr>
        <p:spPr bwMode="auto">
          <a:xfrm>
            <a:off x="10344652" y="2497867"/>
            <a:ext cx="385652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–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34" name="TextBox 35"/>
          <p:cNvSpPr txBox="1"/>
          <p:nvPr/>
        </p:nvSpPr>
        <p:spPr>
          <a:xfrm>
            <a:off x="8173420" y="3810170"/>
            <a:ext cx="96184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Mainboard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0-9, a-z reserved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cxnSp>
        <p:nvCxnSpPr>
          <p:cNvPr id="35" name="直接连接符 34"/>
          <p:cNvCxnSpPr/>
          <p:nvPr/>
        </p:nvCxnSpPr>
        <p:spPr>
          <a:xfrm>
            <a:off x="8566554" y="3050144"/>
            <a:ext cx="0" cy="7541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21"/>
          <p:cNvSpPr txBox="1">
            <a:spLocks noChangeArrowheads="1"/>
          </p:cNvSpPr>
          <p:nvPr/>
        </p:nvSpPr>
        <p:spPr bwMode="auto">
          <a:xfrm>
            <a:off x="7803552" y="2501182"/>
            <a:ext cx="385652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–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39895012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Box 30"/>
          <p:cNvSpPr txBox="1">
            <a:spLocks noChangeArrowheads="1"/>
          </p:cNvSpPr>
          <p:nvPr/>
        </p:nvSpPr>
        <p:spPr bwMode="auto">
          <a:xfrm>
            <a:off x="4915981" y="2819278"/>
            <a:ext cx="1573448" cy="13849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9pPr>
          </a:lstStyle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Generation: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t-IT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</a:t>
            </a:r>
            <a:r>
              <a:rPr kumimoji="0" lang="zh-CN" alt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＝</a:t>
            </a:r>
            <a:r>
              <a:rPr kumimoji="0" lang="it-IT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CMOS Sensor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t-IT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</a:t>
            </a:r>
            <a:r>
              <a:rPr kumimoji="0" lang="zh-CN" alt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＝ </a:t>
            </a:r>
            <a:r>
              <a:rPr kumimoji="0" lang="it-IT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CCD Sensor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t-IT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= </a:t>
            </a:r>
            <a:r>
              <a:rPr kumimoji="0" lang="pt-BR" altLang="zh-CN" sz="14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2</a:t>
            </a:r>
            <a:r>
              <a:rPr kumimoji="0" lang="pt-BR" altLang="zh-CN" sz="1400" b="0" i="0" u="none" strike="noStrike" kern="1200" cap="none" spc="0" normalizeH="0" baseline="3000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nd</a:t>
            </a:r>
            <a:r>
              <a:rPr kumimoji="0" lang="pt-BR" altLang="zh-CN" sz="14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 </a:t>
            </a:r>
            <a:r>
              <a:rPr kumimoji="0" lang="en-US" altLang="zh-CN" sz="14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G</a:t>
            </a:r>
            <a:r>
              <a:rPr kumimoji="0" lang="pt-BR" altLang="zh-CN" sz="14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en</a:t>
            </a:r>
            <a:endParaRPr kumimoji="0" lang="it-IT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t-IT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 = H.265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t-IT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 = AI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7" name="TextBox 33"/>
          <p:cNvSpPr txBox="1"/>
          <p:nvPr/>
        </p:nvSpPr>
        <p:spPr>
          <a:xfrm>
            <a:off x="167692" y="4885804"/>
            <a:ext cx="2867856" cy="96334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Camera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Type</a:t>
            </a:r>
          </a:p>
          <a:p>
            <a:pPr lvl="0" defTabSz="1219200" eaLnBrk="1" hangingPunct="1">
              <a:defRPr/>
            </a:pPr>
            <a:r>
              <a:rPr lang="en-US" altLang="zh-CN" sz="1065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MW: Mobile IR Camera</a:t>
            </a:r>
          </a:p>
          <a:p>
            <a:pPr lvl="0" defTabSz="1219200" eaLnBrk="1" hangingPunct="1">
              <a:defRPr/>
            </a:pPr>
            <a:r>
              <a:rPr lang="en-US" altLang="zh-CN" sz="1065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DBW: Vandal-proof IR Dome</a:t>
            </a:r>
          </a:p>
          <a:p>
            <a:pPr lvl="0" defTabSz="1219200" eaLnBrk="1" hangingPunct="1">
              <a:defRPr/>
            </a:pPr>
            <a:r>
              <a:rPr lang="en-US" altLang="zh-CN" sz="1065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MBW: Mobile Vandal-proof IR Camera</a:t>
            </a:r>
          </a:p>
          <a:p>
            <a:pPr lvl="0" defTabSz="1219200" eaLnBrk="1" hangingPunct="1">
              <a:defRPr/>
            </a:pPr>
            <a:r>
              <a:rPr lang="en-US" altLang="zh-CN" sz="1065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EB: Vandal-proof Fisheye</a:t>
            </a:r>
          </a:p>
        </p:txBody>
      </p:sp>
      <p:sp>
        <p:nvSpPr>
          <p:cNvPr id="18" name="矩形 17"/>
          <p:cNvSpPr/>
          <p:nvPr/>
        </p:nvSpPr>
        <p:spPr bwMode="auto">
          <a:xfrm>
            <a:off x="4698646" y="1363582"/>
            <a:ext cx="521372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矩形 18"/>
          <p:cNvSpPr/>
          <p:nvPr/>
        </p:nvSpPr>
        <p:spPr bwMode="auto">
          <a:xfrm>
            <a:off x="5359962" y="1355232"/>
            <a:ext cx="564637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7" name="矩形 46"/>
          <p:cNvSpPr/>
          <p:nvPr/>
        </p:nvSpPr>
        <p:spPr bwMode="auto">
          <a:xfrm>
            <a:off x="6079869" y="1351597"/>
            <a:ext cx="595303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9" name="矩形 48"/>
          <p:cNvSpPr/>
          <p:nvPr/>
        </p:nvSpPr>
        <p:spPr bwMode="auto">
          <a:xfrm>
            <a:off x="8302314" y="1335729"/>
            <a:ext cx="493248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0" name="矩形 49"/>
          <p:cNvSpPr/>
          <p:nvPr/>
        </p:nvSpPr>
        <p:spPr bwMode="auto">
          <a:xfrm>
            <a:off x="6808955" y="1341658"/>
            <a:ext cx="493737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xtBox 69"/>
          <p:cNvSpPr>
            <a:spLocks noChangeArrowheads="1"/>
          </p:cNvSpPr>
          <p:nvPr/>
        </p:nvSpPr>
        <p:spPr bwMode="auto">
          <a:xfrm>
            <a:off x="608750" y="2609749"/>
            <a:ext cx="786493" cy="500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Brand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: Dahua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  <a:sym typeface="文泉驿微米黑" charset="-122"/>
            </a:endParaRPr>
          </a:p>
        </p:txBody>
      </p:sp>
      <p:sp>
        <p:nvSpPr>
          <p:cNvPr id="15" name="矩形 14"/>
          <p:cNvSpPr/>
          <p:nvPr/>
        </p:nvSpPr>
        <p:spPr bwMode="auto">
          <a:xfrm>
            <a:off x="516348" y="1373803"/>
            <a:ext cx="577522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16" name="矩形 15"/>
          <p:cNvSpPr/>
          <p:nvPr/>
        </p:nvSpPr>
        <p:spPr bwMode="auto">
          <a:xfrm>
            <a:off x="3081979" y="1363888"/>
            <a:ext cx="8329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DBW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1" name="直接连接符 20"/>
          <p:cNvCxnSpPr/>
          <p:nvPr/>
        </p:nvCxnSpPr>
        <p:spPr bwMode="auto">
          <a:xfrm flipV="1">
            <a:off x="1142500" y="1770382"/>
            <a:ext cx="222704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矩形 12"/>
          <p:cNvSpPr/>
          <p:nvPr/>
        </p:nvSpPr>
        <p:spPr bwMode="auto">
          <a:xfrm>
            <a:off x="1430381" y="1373803"/>
            <a:ext cx="60493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IPC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矩形 16"/>
          <p:cNvSpPr/>
          <p:nvPr/>
        </p:nvSpPr>
        <p:spPr bwMode="auto">
          <a:xfrm>
            <a:off x="4004568" y="1373803"/>
            <a:ext cx="542747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6" name="椭圆 25"/>
          <p:cNvSpPr/>
          <p:nvPr/>
        </p:nvSpPr>
        <p:spPr bwMode="auto">
          <a:xfrm>
            <a:off x="4221703" y="3691408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cxnSp>
        <p:nvCxnSpPr>
          <p:cNvPr id="86" name="直接连接符 85"/>
          <p:cNvCxnSpPr/>
          <p:nvPr/>
        </p:nvCxnSpPr>
        <p:spPr bwMode="auto">
          <a:xfrm flipV="1">
            <a:off x="8037143" y="1758744"/>
            <a:ext cx="222704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1" name="矩形 50"/>
          <p:cNvSpPr/>
          <p:nvPr/>
        </p:nvSpPr>
        <p:spPr bwMode="auto">
          <a:xfrm>
            <a:off x="7453535" y="1351597"/>
            <a:ext cx="541141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2" name="TextBox 22"/>
          <p:cNvSpPr txBox="1">
            <a:spLocks noChangeArrowheads="1"/>
          </p:cNvSpPr>
          <p:nvPr/>
        </p:nvSpPr>
        <p:spPr bwMode="auto">
          <a:xfrm>
            <a:off x="1276072" y="2522920"/>
            <a:ext cx="1370696" cy="3077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9pPr>
          </a:lstStyle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IP Camera </a:t>
            </a:r>
          </a:p>
        </p:txBody>
      </p:sp>
      <p:cxnSp>
        <p:nvCxnSpPr>
          <p:cNvPr id="58" name="直接连接符 57"/>
          <p:cNvCxnSpPr>
            <a:endCxn id="60" idx="2"/>
          </p:cNvCxnSpPr>
          <p:nvPr/>
        </p:nvCxnSpPr>
        <p:spPr bwMode="auto">
          <a:xfrm flipH="1">
            <a:off x="1705960" y="2093803"/>
            <a:ext cx="4909" cy="35957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直接连接符 58"/>
          <p:cNvCxnSpPr/>
          <p:nvPr/>
        </p:nvCxnSpPr>
        <p:spPr bwMode="auto">
          <a:xfrm>
            <a:off x="876348" y="2113856"/>
            <a:ext cx="0" cy="38364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0" name="椭圆 59"/>
          <p:cNvSpPr/>
          <p:nvPr/>
        </p:nvSpPr>
        <p:spPr bwMode="auto">
          <a:xfrm>
            <a:off x="1666203" y="2408376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72" name="椭圆 71"/>
          <p:cNvSpPr/>
          <p:nvPr/>
        </p:nvSpPr>
        <p:spPr bwMode="auto">
          <a:xfrm>
            <a:off x="836663" y="2478832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cxnSp>
        <p:nvCxnSpPr>
          <p:cNvPr id="76" name="肘形连接符 144"/>
          <p:cNvCxnSpPr/>
          <p:nvPr/>
        </p:nvCxnSpPr>
        <p:spPr bwMode="auto">
          <a:xfrm rot="5400000">
            <a:off x="809894" y="2130472"/>
            <a:ext cx="2737644" cy="2643865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0" name="直接连接符 79"/>
          <p:cNvCxnSpPr/>
          <p:nvPr/>
        </p:nvCxnSpPr>
        <p:spPr bwMode="auto">
          <a:xfrm flipH="1">
            <a:off x="4278688" y="2104515"/>
            <a:ext cx="2887" cy="157293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3" name="TextBox 50"/>
          <p:cNvSpPr txBox="1"/>
          <p:nvPr/>
        </p:nvSpPr>
        <p:spPr>
          <a:xfrm>
            <a:off x="4517318" y="5218703"/>
            <a:ext cx="1137672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9pPr>
          </a:lstStyle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Resolution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2: 2Mega</a:t>
            </a:r>
          </a:p>
          <a:p>
            <a:pPr defTabSz="1219200" eaLnBrk="1" hangingPunct="1">
              <a:defRPr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3: 3Mega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4: 4Mega</a:t>
            </a:r>
          </a:p>
          <a:p>
            <a:pPr defTabSz="1219200" eaLnBrk="1" hangingPunct="1">
              <a:defRPr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5: 5 Mega</a:t>
            </a:r>
          </a:p>
        </p:txBody>
      </p:sp>
      <p:sp>
        <p:nvSpPr>
          <p:cNvPr id="91" name="椭圆 90"/>
          <p:cNvSpPr/>
          <p:nvPr/>
        </p:nvSpPr>
        <p:spPr bwMode="auto">
          <a:xfrm>
            <a:off x="5602240" y="2693707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92" name="TextBox 52"/>
          <p:cNvSpPr txBox="1"/>
          <p:nvPr/>
        </p:nvSpPr>
        <p:spPr>
          <a:xfrm>
            <a:off x="5910234" y="4152272"/>
            <a:ext cx="166407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9pPr>
          </a:lstStyle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Function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0: DWDR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1: WDR</a:t>
            </a:r>
          </a:p>
        </p:txBody>
      </p:sp>
      <p:sp>
        <p:nvSpPr>
          <p:cNvPr id="95" name="椭圆 94"/>
          <p:cNvSpPr/>
          <p:nvPr/>
        </p:nvSpPr>
        <p:spPr bwMode="auto">
          <a:xfrm>
            <a:off x="6351148" y="3964276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7601"/>
          </a:xfrm>
        </p:spPr>
        <p:txBody>
          <a:bodyPr/>
          <a:lstStyle/>
          <a:p>
            <a:r>
              <a:rPr lang="en-US" altLang="zh-CN" dirty="0"/>
              <a:t>Mobile IPC</a:t>
            </a:r>
            <a:endParaRPr lang="zh-CN" altLang="en-US" dirty="0"/>
          </a:p>
        </p:txBody>
      </p:sp>
      <p:sp>
        <p:nvSpPr>
          <p:cNvPr id="71" name="椭圆 70"/>
          <p:cNvSpPr/>
          <p:nvPr/>
        </p:nvSpPr>
        <p:spPr bwMode="auto">
          <a:xfrm>
            <a:off x="4906489" y="5009313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36" name="矩形 35"/>
          <p:cNvSpPr/>
          <p:nvPr/>
        </p:nvSpPr>
        <p:spPr bwMode="auto">
          <a:xfrm>
            <a:off x="9111317" y="1334058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DAE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37" name="直接连接符 36"/>
          <p:cNvCxnSpPr/>
          <p:nvPr/>
        </p:nvCxnSpPr>
        <p:spPr bwMode="auto">
          <a:xfrm flipV="1">
            <a:off x="8823285" y="1757074"/>
            <a:ext cx="222704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8" name="矩形 37"/>
          <p:cNvSpPr/>
          <p:nvPr/>
        </p:nvSpPr>
        <p:spPr bwMode="auto">
          <a:xfrm>
            <a:off x="2445023" y="1355232"/>
            <a:ext cx="478701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9" name="TextBox 22"/>
          <p:cNvSpPr txBox="1">
            <a:spLocks noChangeArrowheads="1"/>
          </p:cNvSpPr>
          <p:nvPr/>
        </p:nvSpPr>
        <p:spPr bwMode="auto">
          <a:xfrm>
            <a:off x="1791078" y="2979393"/>
            <a:ext cx="1528427" cy="3077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9pPr>
          </a:lstStyle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High Definition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  <p:cxnSp>
        <p:nvCxnSpPr>
          <p:cNvPr id="41" name="直接连接符 40"/>
          <p:cNvCxnSpPr/>
          <p:nvPr/>
        </p:nvCxnSpPr>
        <p:spPr bwMode="auto">
          <a:xfrm flipV="1">
            <a:off x="2129306" y="1760374"/>
            <a:ext cx="222704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直接连接符 41"/>
          <p:cNvCxnSpPr/>
          <p:nvPr/>
        </p:nvCxnSpPr>
        <p:spPr bwMode="auto">
          <a:xfrm flipH="1">
            <a:off x="2683964" y="2087151"/>
            <a:ext cx="409" cy="89224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4" name="椭圆 43"/>
          <p:cNvSpPr/>
          <p:nvPr/>
        </p:nvSpPr>
        <p:spPr bwMode="auto">
          <a:xfrm>
            <a:off x="2638964" y="2879707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48" name="椭圆 47"/>
          <p:cNvSpPr/>
          <p:nvPr/>
        </p:nvSpPr>
        <p:spPr bwMode="auto">
          <a:xfrm>
            <a:off x="816786" y="4774767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53" name="TextBox 70"/>
          <p:cNvSpPr>
            <a:spLocks noChangeArrowheads="1"/>
          </p:cNvSpPr>
          <p:nvPr/>
        </p:nvSpPr>
        <p:spPr bwMode="auto">
          <a:xfrm>
            <a:off x="2980706" y="3475622"/>
            <a:ext cx="1812643" cy="172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Positioning: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1: Entry Series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2: Lite Series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3: </a:t>
            </a:r>
            <a:r>
              <a:rPr lang="en-US" altLang="zh-CN" sz="1333" dirty="0" err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WizSense</a:t>
            </a: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 Series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4: Pro Series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5: </a:t>
            </a:r>
            <a:r>
              <a:rPr lang="en-US" altLang="zh-CN" sz="1333" dirty="0" err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WizMind</a:t>
            </a: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 5 Series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7/8: </a:t>
            </a:r>
            <a:r>
              <a:rPr lang="en-US" altLang="zh-CN" sz="1333" dirty="0" err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WizMind</a:t>
            </a: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 7 Series/Ultra Series</a:t>
            </a:r>
          </a:p>
        </p:txBody>
      </p:sp>
      <p:cxnSp>
        <p:nvCxnSpPr>
          <p:cNvPr id="54" name="直接连接符 53"/>
          <p:cNvCxnSpPr>
            <a:stCxn id="18" idx="2"/>
            <a:endCxn id="71" idx="0"/>
          </p:cNvCxnSpPr>
          <p:nvPr/>
        </p:nvCxnSpPr>
        <p:spPr bwMode="auto">
          <a:xfrm flipH="1">
            <a:off x="4951489" y="2083582"/>
            <a:ext cx="7843" cy="292573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2" name="直接连接符 61"/>
          <p:cNvCxnSpPr/>
          <p:nvPr/>
        </p:nvCxnSpPr>
        <p:spPr bwMode="auto">
          <a:xfrm>
            <a:off x="5646684" y="2085368"/>
            <a:ext cx="0" cy="65167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直接连接符 62"/>
          <p:cNvCxnSpPr/>
          <p:nvPr/>
        </p:nvCxnSpPr>
        <p:spPr bwMode="auto">
          <a:xfrm>
            <a:off x="6389887" y="2061658"/>
            <a:ext cx="0" cy="19239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4" name="椭圆 63"/>
          <p:cNvSpPr/>
          <p:nvPr/>
        </p:nvSpPr>
        <p:spPr bwMode="auto">
          <a:xfrm>
            <a:off x="6993587" y="2669997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cxnSp>
        <p:nvCxnSpPr>
          <p:cNvPr id="65" name="直接连接符 64"/>
          <p:cNvCxnSpPr/>
          <p:nvPr/>
        </p:nvCxnSpPr>
        <p:spPr bwMode="auto">
          <a:xfrm>
            <a:off x="7038031" y="2061658"/>
            <a:ext cx="0" cy="65167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6" name="矩形 65"/>
          <p:cNvSpPr/>
          <p:nvPr/>
        </p:nvSpPr>
        <p:spPr bwMode="auto">
          <a:xfrm>
            <a:off x="10179877" y="1334058"/>
            <a:ext cx="1008045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0280B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67" name="直接连接符 66"/>
          <p:cNvCxnSpPr/>
          <p:nvPr/>
        </p:nvCxnSpPr>
        <p:spPr bwMode="auto">
          <a:xfrm flipV="1">
            <a:off x="9891846" y="1757074"/>
            <a:ext cx="222704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8" name="TextBox 72"/>
          <p:cNvSpPr txBox="1"/>
          <p:nvPr/>
        </p:nvSpPr>
        <p:spPr>
          <a:xfrm>
            <a:off x="6468379" y="2879707"/>
            <a:ext cx="1255726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SzPct val="80000"/>
              <a:defRPr/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Appearance</a:t>
            </a:r>
            <a:endParaRPr lang="zh-CN" altLang="en-US" sz="1400" b="1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文泉驿微米黑" charset="-122"/>
            </a:endParaRPr>
          </a:p>
        </p:txBody>
      </p:sp>
      <p:cxnSp>
        <p:nvCxnSpPr>
          <p:cNvPr id="70" name="直接连接符 69"/>
          <p:cNvCxnSpPr/>
          <p:nvPr/>
        </p:nvCxnSpPr>
        <p:spPr bwMode="auto">
          <a:xfrm flipH="1">
            <a:off x="7735477" y="2081536"/>
            <a:ext cx="1" cy="149532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3" name="椭圆 72"/>
          <p:cNvSpPr/>
          <p:nvPr/>
        </p:nvSpPr>
        <p:spPr bwMode="auto">
          <a:xfrm>
            <a:off x="7690068" y="3520135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74" name="TextBox 76"/>
          <p:cNvSpPr>
            <a:spLocks noChangeArrowheads="1"/>
          </p:cNvSpPr>
          <p:nvPr/>
        </p:nvSpPr>
        <p:spPr bwMode="auto">
          <a:xfrm>
            <a:off x="7142614" y="3670152"/>
            <a:ext cx="1345440" cy="694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Video Format:</a:t>
            </a:r>
            <a:endParaRPr lang="zh-CN" altLang="en-US" sz="1400" b="1" dirty="0">
              <a:solidFill>
                <a:srgbClr val="000000"/>
              </a:solidFill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  <a:sym typeface="Calibri" panose="020F050202020403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P: PAL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N: NTSC</a:t>
            </a:r>
          </a:p>
        </p:txBody>
      </p:sp>
      <p:sp>
        <p:nvSpPr>
          <p:cNvPr id="75" name="椭圆 74"/>
          <p:cNvSpPr/>
          <p:nvPr/>
        </p:nvSpPr>
        <p:spPr bwMode="auto">
          <a:xfrm>
            <a:off x="8484821" y="4731226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cxnSp>
        <p:nvCxnSpPr>
          <p:cNvPr id="77" name="直接连接符 76"/>
          <p:cNvCxnSpPr/>
          <p:nvPr/>
        </p:nvCxnSpPr>
        <p:spPr bwMode="auto">
          <a:xfrm>
            <a:off x="8528353" y="2064271"/>
            <a:ext cx="556" cy="267567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9" name="文本框 78"/>
          <p:cNvSpPr txBox="1"/>
          <p:nvPr/>
        </p:nvSpPr>
        <p:spPr>
          <a:xfrm>
            <a:off x="8761325" y="2802111"/>
            <a:ext cx="1443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latin typeface="Segoe UI" panose="020B0502040204020203" pitchFamily="34" charset="0"/>
                <a:cs typeface="Segoe UI" panose="020B0502040204020203" pitchFamily="34" charset="0"/>
              </a:rPr>
              <a:t>Brand: </a:t>
            </a:r>
            <a:r>
              <a:rPr lang="en-US" altLang="zh-CN" sz="1400" dirty="0" err="1">
                <a:latin typeface="Segoe UI" panose="020B0502040204020203" pitchFamily="34" charset="0"/>
                <a:cs typeface="Segoe UI" panose="020B0502040204020203" pitchFamily="34" charset="0"/>
              </a:rPr>
              <a:t>Hirige</a:t>
            </a:r>
            <a:endParaRPr lang="zh-CN" altLang="en-US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2" name="TextBox 72"/>
          <p:cNvSpPr txBox="1"/>
          <p:nvPr/>
        </p:nvSpPr>
        <p:spPr>
          <a:xfrm>
            <a:off x="7786897" y="4942780"/>
            <a:ext cx="2670541" cy="14711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SzPct val="80000"/>
              <a:defRPr/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Function</a:t>
            </a:r>
            <a:r>
              <a:rPr lang="zh-CN" altLang="en-US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：</a:t>
            </a:r>
            <a:endParaRPr lang="en-US" altLang="zh-CN" sz="1400" b="1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SzPct val="80000"/>
              <a:defRPr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M: RJ-45</a:t>
            </a:r>
          </a:p>
          <a:p>
            <a:pPr>
              <a:lnSpc>
                <a:spcPct val="90000"/>
              </a:lnSpc>
              <a:spcBef>
                <a:spcPct val="20000"/>
              </a:spcBef>
              <a:buSzPct val="80000"/>
              <a:defRPr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M12: 4-pin Aviation</a:t>
            </a:r>
          </a:p>
          <a:p>
            <a:pPr>
              <a:lnSpc>
                <a:spcPct val="90000"/>
              </a:lnSpc>
              <a:spcBef>
                <a:spcPct val="20000"/>
              </a:spcBef>
              <a:buSzPct val="80000"/>
              <a:defRPr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AS: Audio &amp; Alarm &amp; SD Card</a:t>
            </a:r>
          </a:p>
          <a:p>
            <a:pPr>
              <a:lnSpc>
                <a:spcPct val="90000"/>
              </a:lnSpc>
              <a:spcBef>
                <a:spcPct val="20000"/>
              </a:spcBef>
              <a:buSzPct val="80000"/>
              <a:defRPr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SA: Built-in Mic &amp; SD Card</a:t>
            </a:r>
          </a:p>
          <a:p>
            <a:pPr>
              <a:lnSpc>
                <a:spcPct val="90000"/>
              </a:lnSpc>
              <a:spcBef>
                <a:spcPct val="20000"/>
              </a:spcBef>
              <a:buSzPct val="80000"/>
              <a:defRPr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E2: 2-lens</a:t>
            </a:r>
          </a:p>
        </p:txBody>
      </p:sp>
      <p:sp>
        <p:nvSpPr>
          <p:cNvPr id="84" name="椭圆 83"/>
          <p:cNvSpPr/>
          <p:nvPr/>
        </p:nvSpPr>
        <p:spPr bwMode="auto">
          <a:xfrm>
            <a:off x="9438509" y="2662397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cxnSp>
        <p:nvCxnSpPr>
          <p:cNvPr id="85" name="直接连接符 84"/>
          <p:cNvCxnSpPr/>
          <p:nvPr/>
        </p:nvCxnSpPr>
        <p:spPr bwMode="auto">
          <a:xfrm>
            <a:off x="9482953" y="2054058"/>
            <a:ext cx="0" cy="65167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7" name="直接连接符 86"/>
          <p:cNvCxnSpPr/>
          <p:nvPr/>
        </p:nvCxnSpPr>
        <p:spPr bwMode="auto">
          <a:xfrm flipH="1">
            <a:off x="10695232" y="2053562"/>
            <a:ext cx="1" cy="149532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9" name="椭圆 88"/>
          <p:cNvSpPr/>
          <p:nvPr/>
        </p:nvSpPr>
        <p:spPr bwMode="auto">
          <a:xfrm>
            <a:off x="10649823" y="3492161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sp>
        <p:nvSpPr>
          <p:cNvPr id="90" name="TextBox 72"/>
          <p:cNvSpPr txBox="1"/>
          <p:nvPr/>
        </p:nvSpPr>
        <p:spPr>
          <a:xfrm>
            <a:off x="9954794" y="3678181"/>
            <a:ext cx="1967933" cy="14711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SzPct val="80000"/>
              <a:defRPr/>
            </a:pPr>
            <a:r>
              <a:rPr lang="en-US" altLang="zh-CN" sz="1400" b="1" dirty="0">
                <a:latin typeface="Segoe UI" panose="020B0502040204020203" pitchFamily="34" charset="0"/>
                <a:cs typeface="Segoe UI" panose="020B0502040204020203" pitchFamily="34" charset="0"/>
              </a:rPr>
              <a:t>Fixed Focal Length</a:t>
            </a:r>
          </a:p>
          <a:p>
            <a:pPr>
              <a:lnSpc>
                <a:spcPct val="90000"/>
              </a:lnSpc>
              <a:spcBef>
                <a:spcPct val="20000"/>
              </a:spcBef>
              <a:buSzPct val="80000"/>
              <a:defRPr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0280B: 2.8mm</a:t>
            </a:r>
          </a:p>
          <a:p>
            <a:pPr>
              <a:lnSpc>
                <a:spcPct val="90000"/>
              </a:lnSpc>
              <a:spcBef>
                <a:spcPct val="20000"/>
              </a:spcBef>
              <a:buSzPct val="80000"/>
              <a:defRPr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0360B: 3.6mm</a:t>
            </a:r>
          </a:p>
          <a:p>
            <a:pPr>
              <a:lnSpc>
                <a:spcPct val="90000"/>
              </a:lnSpc>
              <a:spcBef>
                <a:spcPct val="20000"/>
              </a:spcBef>
              <a:buSzPct val="80000"/>
              <a:defRPr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0600B: 6mm</a:t>
            </a:r>
          </a:p>
          <a:p>
            <a:pPr>
              <a:lnSpc>
                <a:spcPct val="90000"/>
              </a:lnSpc>
              <a:spcBef>
                <a:spcPct val="20000"/>
              </a:spcBef>
              <a:buSzPct val="80000"/>
              <a:defRPr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0800B: 8mm</a:t>
            </a:r>
          </a:p>
          <a:p>
            <a:pPr>
              <a:lnSpc>
                <a:spcPct val="90000"/>
              </a:lnSpc>
              <a:spcBef>
                <a:spcPct val="20000"/>
              </a:spcBef>
              <a:buSzPct val="80000"/>
              <a:defRPr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1200B: 12mm</a:t>
            </a:r>
          </a:p>
        </p:txBody>
      </p:sp>
    </p:spTree>
    <p:extLst>
      <p:ext uri="{BB962C8B-B14F-4D97-AF65-F5344CB8AC3E}">
        <p14:creationId xmlns:p14="http://schemas.microsoft.com/office/powerpoint/2010/main" val="2926967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HDCVI Camera</a:t>
            </a:r>
            <a:r>
              <a:rPr lang="zh-CN" altLang="en-US" dirty="0"/>
              <a:t>（</a:t>
            </a:r>
            <a:r>
              <a:rPr lang="en-US" altLang="zh-CN" dirty="0"/>
              <a:t>1/2</a:t>
            </a:r>
            <a:r>
              <a:rPr lang="zh-CN" altLang="en-US" dirty="0"/>
              <a:t>）</a:t>
            </a:r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41" name="TextBox 69"/>
          <p:cNvSpPr>
            <a:spLocks noChangeArrowheads="1"/>
          </p:cNvSpPr>
          <p:nvPr/>
        </p:nvSpPr>
        <p:spPr bwMode="auto">
          <a:xfrm>
            <a:off x="817362" y="2772245"/>
            <a:ext cx="807829" cy="489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Brand</a:t>
            </a: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Dahua</a:t>
            </a:r>
            <a:endParaRPr lang="zh-CN" altLang="en-US" sz="1333" dirty="0"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</a:endParaRPr>
          </a:p>
        </p:txBody>
      </p:sp>
      <p:sp>
        <p:nvSpPr>
          <p:cNvPr id="42" name="TextBox 70"/>
          <p:cNvSpPr>
            <a:spLocks noChangeArrowheads="1"/>
          </p:cNvSpPr>
          <p:nvPr/>
        </p:nvSpPr>
        <p:spPr bwMode="auto">
          <a:xfrm>
            <a:off x="4710866" y="2772245"/>
            <a:ext cx="1284191" cy="900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Positioning: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1: Entry-level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2: Professional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3: High-end</a:t>
            </a:r>
          </a:p>
        </p:txBody>
      </p:sp>
      <p:sp>
        <p:nvSpPr>
          <p:cNvPr id="43" name="TextBox 72"/>
          <p:cNvSpPr>
            <a:spLocks noChangeArrowheads="1"/>
          </p:cNvSpPr>
          <p:nvPr/>
        </p:nvSpPr>
        <p:spPr bwMode="auto">
          <a:xfrm>
            <a:off x="5664757" y="4285519"/>
            <a:ext cx="1868972" cy="1515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Resolution:</a:t>
            </a:r>
            <a:endParaRPr lang="zh-CN" altLang="en-US" sz="1400" b="1" dirty="0">
              <a:solidFill>
                <a:srgbClr val="000000"/>
              </a:solidFill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  <a:sym typeface="Calibri" panose="020F050202020403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1: 720P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2: 1080P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4: 4MP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5: 5MP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6: 6MP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8: 8MP(4K)</a:t>
            </a:r>
          </a:p>
        </p:txBody>
      </p:sp>
      <p:sp>
        <p:nvSpPr>
          <p:cNvPr id="44" name="TextBox 73"/>
          <p:cNvSpPr>
            <a:spLocks noChangeArrowheads="1"/>
          </p:cNvSpPr>
          <p:nvPr/>
        </p:nvSpPr>
        <p:spPr bwMode="auto">
          <a:xfrm>
            <a:off x="9360467" y="4041122"/>
            <a:ext cx="1824099" cy="1310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Function:</a:t>
            </a:r>
            <a:endParaRPr lang="zh-CN" altLang="en-US" sz="1400" b="1" dirty="0">
              <a:solidFill>
                <a:srgbClr val="000000"/>
              </a:solidFill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  <a:sym typeface="Calibri" panose="020F050202020403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de-DE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0: Standard</a:t>
            </a:r>
          </a:p>
          <a:p>
            <a:pPr>
              <a:spcBef>
                <a:spcPct val="0"/>
              </a:spcBef>
              <a:buNone/>
            </a:pPr>
            <a:r>
              <a:rPr lang="de-DE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1: WDR</a:t>
            </a:r>
          </a:p>
          <a:p>
            <a:pPr>
              <a:spcBef>
                <a:spcPct val="0"/>
              </a:spcBef>
              <a:buNone/>
            </a:pPr>
            <a:r>
              <a:rPr lang="de-DE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2: 1/2’’ Sensor</a:t>
            </a:r>
          </a:p>
          <a:p>
            <a:pPr>
              <a:spcBef>
                <a:spcPct val="0"/>
              </a:spcBef>
              <a:buNone/>
            </a:pPr>
            <a:r>
              <a:rPr lang="de-DE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5: 4/3’’ Sensor</a:t>
            </a:r>
          </a:p>
          <a:p>
            <a:pPr>
              <a:spcBef>
                <a:spcPct val="0"/>
              </a:spcBef>
              <a:buNone/>
            </a:pPr>
            <a:r>
              <a:rPr lang="de-DE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9: Full-color</a:t>
            </a:r>
          </a:p>
        </p:txBody>
      </p:sp>
      <p:sp>
        <p:nvSpPr>
          <p:cNvPr id="51" name="TextBox 69"/>
          <p:cNvSpPr>
            <a:spLocks noChangeArrowheads="1"/>
          </p:cNvSpPr>
          <p:nvPr/>
        </p:nvSpPr>
        <p:spPr bwMode="auto">
          <a:xfrm>
            <a:off x="1986378" y="2772246"/>
            <a:ext cx="877561" cy="479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HDCVI Camera</a:t>
            </a:r>
          </a:p>
        </p:txBody>
      </p:sp>
      <p:sp>
        <p:nvSpPr>
          <p:cNvPr id="56" name="TextBox 69"/>
          <p:cNvSpPr>
            <a:spLocks noChangeArrowheads="1"/>
          </p:cNvSpPr>
          <p:nvPr/>
        </p:nvSpPr>
        <p:spPr bwMode="auto">
          <a:xfrm>
            <a:off x="2593450" y="3900214"/>
            <a:ext cx="2486769" cy="254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Camera Type: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F: Box Camera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FW: Bullet 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DW: Eyeball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DB:  Vandal-proof Dome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DBW: Vandal-proof IR Dome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DPW: Plastic IR Dome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EB/EW/EBW: Fisheye Camera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PFW: Multi-sensor Camera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UM: Pinhole/Miniature Camera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ME: Active Deterrence Camera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PT: PT Camera</a:t>
            </a:r>
          </a:p>
        </p:txBody>
      </p:sp>
      <p:sp>
        <p:nvSpPr>
          <p:cNvPr id="58" name="TextBox 78"/>
          <p:cNvSpPr>
            <a:spLocks noChangeArrowheads="1"/>
          </p:cNvSpPr>
          <p:nvPr/>
        </p:nvSpPr>
        <p:spPr bwMode="auto">
          <a:xfrm>
            <a:off x="6606331" y="3070486"/>
            <a:ext cx="1334287" cy="1105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Generation</a:t>
            </a: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宋体" panose="02010600030101010101" pitchFamily="2" charset="-122"/>
              </a:rPr>
              <a:t>:</a:t>
            </a:r>
            <a:endParaRPr lang="en-US" altLang="zh-CN" sz="1400" b="1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0: 1</a:t>
            </a:r>
            <a:r>
              <a:rPr lang="en-US" altLang="zh-CN" sz="1333" baseline="300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st</a:t>
            </a: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 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2: 2</a:t>
            </a:r>
            <a:r>
              <a:rPr lang="en-US" altLang="zh-CN" sz="1333" baseline="300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nd</a:t>
            </a: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 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3: 3</a:t>
            </a:r>
            <a:r>
              <a:rPr lang="en-US" altLang="zh-CN" sz="1333" baseline="300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rd</a:t>
            </a:r>
            <a:endParaRPr lang="en-US" altLang="zh-CN" sz="1333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4: 4</a:t>
            </a:r>
            <a:r>
              <a:rPr lang="en-US" altLang="zh-CN" sz="1333" baseline="300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th</a:t>
            </a: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 </a:t>
            </a:r>
          </a:p>
        </p:txBody>
      </p:sp>
      <p:sp>
        <p:nvSpPr>
          <p:cNvPr id="94" name="矩形 93"/>
          <p:cNvSpPr/>
          <p:nvPr/>
        </p:nvSpPr>
        <p:spPr bwMode="auto">
          <a:xfrm>
            <a:off x="2027739" y="1298825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353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HAC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5" name="矩形 94"/>
          <p:cNvSpPr/>
          <p:nvPr/>
        </p:nvSpPr>
        <p:spPr bwMode="auto">
          <a:xfrm>
            <a:off x="8314663" y="1298825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353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7" name="矩形 96"/>
          <p:cNvSpPr/>
          <p:nvPr/>
        </p:nvSpPr>
        <p:spPr bwMode="auto">
          <a:xfrm>
            <a:off x="905191" y="1298825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353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</a:t>
            </a:r>
            <a:endParaRPr lang="zh-CN" altLang="en-US" sz="2200" dirty="0"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</a:endParaRPr>
          </a:p>
        </p:txBody>
      </p:sp>
      <p:sp>
        <p:nvSpPr>
          <p:cNvPr id="98" name="矩形 97"/>
          <p:cNvSpPr/>
          <p:nvPr/>
        </p:nvSpPr>
        <p:spPr bwMode="auto">
          <a:xfrm>
            <a:off x="4939916" y="1298825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353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9" name="矩形 98"/>
          <p:cNvSpPr/>
          <p:nvPr/>
        </p:nvSpPr>
        <p:spPr bwMode="auto">
          <a:xfrm>
            <a:off x="5783603" y="1298825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353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0" name="矩形 99"/>
          <p:cNvSpPr/>
          <p:nvPr/>
        </p:nvSpPr>
        <p:spPr bwMode="auto">
          <a:xfrm>
            <a:off x="6627289" y="1298825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353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1" name="矩形 100"/>
          <p:cNvSpPr/>
          <p:nvPr/>
        </p:nvSpPr>
        <p:spPr bwMode="auto">
          <a:xfrm>
            <a:off x="7470976" y="1298825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353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2" name="矩形 101"/>
          <p:cNvSpPr/>
          <p:nvPr/>
        </p:nvSpPr>
        <p:spPr bwMode="auto">
          <a:xfrm>
            <a:off x="10272516" y="1298825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353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Z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04" name="直接连接符 103"/>
          <p:cNvCxnSpPr/>
          <p:nvPr/>
        </p:nvCxnSpPr>
        <p:spPr bwMode="auto">
          <a:xfrm>
            <a:off x="1748881" y="1658825"/>
            <a:ext cx="1551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10" name="组合 109"/>
          <p:cNvGrpSpPr/>
          <p:nvPr/>
        </p:nvGrpSpPr>
        <p:grpSpPr>
          <a:xfrm>
            <a:off x="1220191" y="2008494"/>
            <a:ext cx="90000" cy="725540"/>
            <a:chOff x="2686859" y="2864898"/>
            <a:chExt cx="90000" cy="725540"/>
          </a:xfrm>
        </p:grpSpPr>
        <p:cxnSp>
          <p:nvCxnSpPr>
            <p:cNvPr id="108" name="直接连接符 107"/>
            <p:cNvCxnSpPr/>
            <p:nvPr/>
          </p:nvCxnSpPr>
          <p:spPr bwMode="auto">
            <a:xfrm>
              <a:off x="2731859" y="28648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9" name="椭圆 108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53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111" name="组合 110"/>
          <p:cNvGrpSpPr/>
          <p:nvPr/>
        </p:nvGrpSpPr>
        <p:grpSpPr>
          <a:xfrm>
            <a:off x="2414027" y="2008491"/>
            <a:ext cx="90000" cy="732840"/>
            <a:chOff x="2686859" y="2857598"/>
            <a:chExt cx="90000" cy="732840"/>
          </a:xfrm>
        </p:grpSpPr>
        <p:cxnSp>
          <p:nvCxnSpPr>
            <p:cNvPr id="112" name="直接连接符 111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3" name="椭圆 112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53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125" name="组合 124"/>
          <p:cNvGrpSpPr/>
          <p:nvPr/>
        </p:nvGrpSpPr>
        <p:grpSpPr>
          <a:xfrm>
            <a:off x="6994060" y="2005973"/>
            <a:ext cx="90000" cy="1038985"/>
            <a:chOff x="2686859" y="2857598"/>
            <a:chExt cx="90000" cy="1038984"/>
          </a:xfrm>
        </p:grpSpPr>
        <p:cxnSp>
          <p:nvCxnSpPr>
            <p:cNvPr id="126" name="直接连接符 125"/>
            <p:cNvCxnSpPr>
              <a:endCxn id="127" idx="0"/>
            </p:cNvCxnSpPr>
            <p:nvPr/>
          </p:nvCxnSpPr>
          <p:spPr bwMode="auto">
            <a:xfrm>
              <a:off x="2731859" y="2857598"/>
              <a:ext cx="0" cy="9489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7" name="椭圆 126"/>
            <p:cNvSpPr/>
            <p:nvPr/>
          </p:nvSpPr>
          <p:spPr bwMode="auto">
            <a:xfrm>
              <a:off x="2686859" y="3806582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53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45" name="矩形 44"/>
          <p:cNvSpPr/>
          <p:nvPr/>
        </p:nvSpPr>
        <p:spPr bwMode="auto">
          <a:xfrm>
            <a:off x="4096229" y="1298825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353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FW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6" name="矩形 45"/>
          <p:cNvSpPr/>
          <p:nvPr/>
        </p:nvSpPr>
        <p:spPr bwMode="auto">
          <a:xfrm>
            <a:off x="3252543" y="1298825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353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9" name="矩形 48"/>
          <p:cNvSpPr/>
          <p:nvPr/>
        </p:nvSpPr>
        <p:spPr bwMode="auto">
          <a:xfrm>
            <a:off x="9149975" y="1298825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353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50" name="直接连接符 49"/>
          <p:cNvCxnSpPr/>
          <p:nvPr/>
        </p:nvCxnSpPr>
        <p:spPr bwMode="auto">
          <a:xfrm>
            <a:off x="2973685" y="1658825"/>
            <a:ext cx="1551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直接连接符 53"/>
          <p:cNvCxnSpPr/>
          <p:nvPr/>
        </p:nvCxnSpPr>
        <p:spPr bwMode="auto">
          <a:xfrm>
            <a:off x="9993665" y="1658825"/>
            <a:ext cx="1551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5" name="TextBox 69"/>
          <p:cNvSpPr>
            <a:spLocks noChangeArrowheads="1"/>
          </p:cNvSpPr>
          <p:nvPr/>
        </p:nvSpPr>
        <p:spPr bwMode="auto">
          <a:xfrm>
            <a:off x="3170965" y="2772246"/>
            <a:ext cx="950168" cy="479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High Definition</a:t>
            </a:r>
          </a:p>
        </p:txBody>
      </p:sp>
      <p:grpSp>
        <p:nvGrpSpPr>
          <p:cNvPr id="66" name="组合 65"/>
          <p:cNvGrpSpPr/>
          <p:nvPr/>
        </p:nvGrpSpPr>
        <p:grpSpPr>
          <a:xfrm>
            <a:off x="5294347" y="2008491"/>
            <a:ext cx="90000" cy="732840"/>
            <a:chOff x="2686859" y="2857598"/>
            <a:chExt cx="90000" cy="732840"/>
          </a:xfrm>
        </p:grpSpPr>
        <p:cxnSp>
          <p:nvCxnSpPr>
            <p:cNvPr id="67" name="直接连接符 66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8" name="椭圆 67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53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71" name="椭圆 70"/>
          <p:cNvSpPr/>
          <p:nvPr/>
        </p:nvSpPr>
        <p:spPr bwMode="auto">
          <a:xfrm>
            <a:off x="6103959" y="4203096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3530" fontAlgn="t">
              <a:spcBef>
                <a:spcPct val="0"/>
              </a:spcBef>
              <a:spcAft>
                <a:spcPct val="0"/>
              </a:spcAft>
            </a:pPr>
            <a:endParaRPr lang="zh-CN" altLang="en-US" sz="1400" dirty="0"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</a:endParaRPr>
          </a:p>
        </p:txBody>
      </p:sp>
      <p:sp>
        <p:nvSpPr>
          <p:cNvPr id="84" name="椭圆 83"/>
          <p:cNvSpPr/>
          <p:nvPr/>
        </p:nvSpPr>
        <p:spPr bwMode="auto">
          <a:xfrm>
            <a:off x="9650343" y="3909053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3530" fontAlgn="t">
              <a:spcBef>
                <a:spcPct val="0"/>
              </a:spcBef>
              <a:spcAft>
                <a:spcPct val="0"/>
              </a:spcAft>
            </a:pPr>
            <a:endParaRPr lang="zh-CN" altLang="en-US" sz="1400" dirty="0"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</a:endParaRPr>
          </a:p>
        </p:txBody>
      </p:sp>
      <p:sp>
        <p:nvSpPr>
          <p:cNvPr id="140" name="椭圆 139"/>
          <p:cNvSpPr/>
          <p:nvPr/>
        </p:nvSpPr>
        <p:spPr bwMode="auto">
          <a:xfrm>
            <a:off x="3217628" y="3813043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3530" fontAlgn="t">
              <a:spcBef>
                <a:spcPct val="0"/>
              </a:spcBef>
              <a:spcAft>
                <a:spcPct val="0"/>
              </a:spcAft>
            </a:pPr>
            <a:endParaRPr lang="zh-CN" altLang="en-US" sz="1000" dirty="0"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</a:endParaRPr>
          </a:p>
        </p:txBody>
      </p:sp>
      <p:cxnSp>
        <p:nvCxnSpPr>
          <p:cNvPr id="87" name="肘形连接符 141"/>
          <p:cNvCxnSpPr>
            <a:endCxn id="140" idx="0"/>
          </p:cNvCxnSpPr>
          <p:nvPr/>
        </p:nvCxnSpPr>
        <p:spPr bwMode="auto">
          <a:xfrm rot="5400000">
            <a:off x="2972611" y="2304079"/>
            <a:ext cx="1798981" cy="1218947"/>
          </a:xfrm>
          <a:prstGeom prst="bentConnector3">
            <a:avLst>
              <a:gd name="adj1" fmla="val 72785"/>
            </a:avLst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92" name="组合 91"/>
          <p:cNvGrpSpPr/>
          <p:nvPr/>
        </p:nvGrpSpPr>
        <p:grpSpPr>
          <a:xfrm>
            <a:off x="3593831" y="2022291"/>
            <a:ext cx="90000" cy="732840"/>
            <a:chOff x="2686859" y="2857598"/>
            <a:chExt cx="90000" cy="732840"/>
          </a:xfrm>
        </p:grpSpPr>
        <p:cxnSp>
          <p:nvCxnSpPr>
            <p:cNvPr id="93" name="直接连接符 92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6" name="椭圆 95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53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endParaRPr>
            </a:p>
          </p:txBody>
        </p:sp>
      </p:grpSp>
      <p:cxnSp>
        <p:nvCxnSpPr>
          <p:cNvPr id="8" name="肘形连接符 7"/>
          <p:cNvCxnSpPr>
            <a:stCxn id="99" idx="2"/>
          </p:cNvCxnSpPr>
          <p:nvPr/>
        </p:nvCxnSpPr>
        <p:spPr>
          <a:xfrm rot="5400000">
            <a:off x="5020695" y="3137083"/>
            <a:ext cx="2241165" cy="4651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肘形连接符 73"/>
          <p:cNvCxnSpPr>
            <a:endCxn id="84" idx="0"/>
          </p:cNvCxnSpPr>
          <p:nvPr/>
        </p:nvCxnSpPr>
        <p:spPr>
          <a:xfrm rot="16200000" flipH="1">
            <a:off x="7817256" y="2030968"/>
            <a:ext cx="1890883" cy="1865289"/>
          </a:xfrm>
          <a:prstGeom prst="bentConnector3">
            <a:avLst>
              <a:gd name="adj1" fmla="val 63340"/>
            </a:avLst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589207762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Mobile HDCVI Camera</a:t>
            </a:r>
            <a:endParaRPr lang="zh-CN" altLang="en-US" dirty="0"/>
          </a:p>
        </p:txBody>
      </p:sp>
      <p:sp>
        <p:nvSpPr>
          <p:cNvPr id="41" name="TextBox 69"/>
          <p:cNvSpPr>
            <a:spLocks noChangeArrowheads="1"/>
          </p:cNvSpPr>
          <p:nvPr/>
        </p:nvSpPr>
        <p:spPr bwMode="auto">
          <a:xfrm>
            <a:off x="389982" y="2772245"/>
            <a:ext cx="807829" cy="489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Brand</a:t>
            </a: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Dahua</a:t>
            </a:r>
            <a:endParaRPr lang="zh-CN" altLang="en-US" sz="1333" dirty="0"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</a:endParaRPr>
          </a:p>
        </p:txBody>
      </p:sp>
      <p:sp>
        <p:nvSpPr>
          <p:cNvPr id="42" name="TextBox 70"/>
          <p:cNvSpPr>
            <a:spLocks noChangeArrowheads="1"/>
          </p:cNvSpPr>
          <p:nvPr/>
        </p:nvSpPr>
        <p:spPr bwMode="auto">
          <a:xfrm>
            <a:off x="4283486" y="2772245"/>
            <a:ext cx="1284191" cy="900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Positioning: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1: Entry-level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2: Professional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3: High-end</a:t>
            </a:r>
          </a:p>
        </p:txBody>
      </p:sp>
      <p:sp>
        <p:nvSpPr>
          <p:cNvPr id="43" name="TextBox 72"/>
          <p:cNvSpPr>
            <a:spLocks noChangeArrowheads="1"/>
          </p:cNvSpPr>
          <p:nvPr/>
        </p:nvSpPr>
        <p:spPr bwMode="auto">
          <a:xfrm>
            <a:off x="5237377" y="4285519"/>
            <a:ext cx="1868972" cy="1105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Resolution:</a:t>
            </a:r>
            <a:endParaRPr lang="zh-CN" altLang="en-US" sz="1400" b="1" dirty="0">
              <a:solidFill>
                <a:srgbClr val="000000"/>
              </a:solidFill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  <a:sym typeface="Calibri" panose="020F050202020403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1: 720P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2: 1080P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4: 4MP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5: 5MP</a:t>
            </a:r>
          </a:p>
        </p:txBody>
      </p:sp>
      <p:sp>
        <p:nvSpPr>
          <p:cNvPr id="44" name="TextBox 73"/>
          <p:cNvSpPr>
            <a:spLocks noChangeArrowheads="1"/>
          </p:cNvSpPr>
          <p:nvPr/>
        </p:nvSpPr>
        <p:spPr bwMode="auto">
          <a:xfrm>
            <a:off x="7091312" y="4093943"/>
            <a:ext cx="1824099" cy="694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Function:</a:t>
            </a:r>
            <a:endParaRPr lang="zh-CN" altLang="en-US" sz="1400" b="1" dirty="0">
              <a:solidFill>
                <a:srgbClr val="000000"/>
              </a:solidFill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  <a:sym typeface="Calibri" panose="020F050202020403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de-DE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0: DWDR</a:t>
            </a:r>
          </a:p>
          <a:p>
            <a:pPr>
              <a:spcBef>
                <a:spcPct val="0"/>
              </a:spcBef>
              <a:buNone/>
            </a:pPr>
            <a:r>
              <a:rPr lang="de-DE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1: WDR</a:t>
            </a:r>
          </a:p>
        </p:txBody>
      </p:sp>
      <p:sp>
        <p:nvSpPr>
          <p:cNvPr id="51" name="TextBox 69"/>
          <p:cNvSpPr>
            <a:spLocks noChangeArrowheads="1"/>
          </p:cNvSpPr>
          <p:nvPr/>
        </p:nvSpPr>
        <p:spPr bwMode="auto">
          <a:xfrm>
            <a:off x="1558998" y="2772246"/>
            <a:ext cx="877561" cy="479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HDCVI Camera</a:t>
            </a:r>
          </a:p>
        </p:txBody>
      </p:sp>
      <p:sp>
        <p:nvSpPr>
          <p:cNvPr id="56" name="TextBox 69"/>
          <p:cNvSpPr>
            <a:spLocks noChangeArrowheads="1"/>
          </p:cNvSpPr>
          <p:nvPr/>
        </p:nvSpPr>
        <p:spPr bwMode="auto">
          <a:xfrm>
            <a:off x="2166070" y="3900214"/>
            <a:ext cx="2486769" cy="1105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Camera Type: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MW: Mobile IR Camera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DBW: Vandal-proof IR Dome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DB: Vandal-proof Dome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DW: IR Eyeball</a:t>
            </a:r>
          </a:p>
        </p:txBody>
      </p:sp>
      <p:sp>
        <p:nvSpPr>
          <p:cNvPr id="58" name="TextBox 78"/>
          <p:cNvSpPr>
            <a:spLocks noChangeArrowheads="1"/>
          </p:cNvSpPr>
          <p:nvPr/>
        </p:nvSpPr>
        <p:spPr bwMode="auto">
          <a:xfrm>
            <a:off x="6178951" y="3070486"/>
            <a:ext cx="1334287" cy="1105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Generation</a:t>
            </a: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宋体" panose="02010600030101010101" pitchFamily="2" charset="-122"/>
              </a:rPr>
              <a:t>:</a:t>
            </a:r>
            <a:endParaRPr lang="en-US" altLang="zh-CN" sz="1400" b="1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0: 1</a:t>
            </a:r>
            <a:r>
              <a:rPr lang="en-US" altLang="zh-CN" sz="1333" baseline="300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st</a:t>
            </a: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 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2: 2</a:t>
            </a:r>
            <a:r>
              <a:rPr lang="en-US" altLang="zh-CN" sz="1333" baseline="300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nd</a:t>
            </a: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 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3: 3</a:t>
            </a:r>
            <a:r>
              <a:rPr lang="en-US" altLang="zh-CN" sz="1333" baseline="300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rd</a:t>
            </a:r>
            <a:endParaRPr lang="en-US" altLang="zh-CN" sz="1333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4: 4</a:t>
            </a:r>
            <a:r>
              <a:rPr lang="en-US" altLang="zh-CN" sz="1333" baseline="300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th</a:t>
            </a: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 </a:t>
            </a:r>
          </a:p>
        </p:txBody>
      </p:sp>
      <p:sp>
        <p:nvSpPr>
          <p:cNvPr id="94" name="矩形 93"/>
          <p:cNvSpPr/>
          <p:nvPr/>
        </p:nvSpPr>
        <p:spPr bwMode="auto">
          <a:xfrm>
            <a:off x="1600359" y="1298825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353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HAC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5" name="矩形 94"/>
          <p:cNvSpPr/>
          <p:nvPr/>
        </p:nvSpPr>
        <p:spPr bwMode="auto">
          <a:xfrm>
            <a:off x="7887283" y="1298825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353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7" name="矩形 96"/>
          <p:cNvSpPr/>
          <p:nvPr/>
        </p:nvSpPr>
        <p:spPr bwMode="auto">
          <a:xfrm>
            <a:off x="477811" y="1298825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353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</a:t>
            </a:r>
            <a:endParaRPr lang="zh-CN" altLang="en-US" sz="2200" dirty="0"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</a:endParaRPr>
          </a:p>
        </p:txBody>
      </p:sp>
      <p:sp>
        <p:nvSpPr>
          <p:cNvPr id="98" name="矩形 97"/>
          <p:cNvSpPr/>
          <p:nvPr/>
        </p:nvSpPr>
        <p:spPr bwMode="auto">
          <a:xfrm>
            <a:off x="4512536" y="1298825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353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9" name="矩形 98"/>
          <p:cNvSpPr/>
          <p:nvPr/>
        </p:nvSpPr>
        <p:spPr bwMode="auto">
          <a:xfrm>
            <a:off x="5356223" y="1298825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353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0" name="矩形 99"/>
          <p:cNvSpPr/>
          <p:nvPr/>
        </p:nvSpPr>
        <p:spPr bwMode="auto">
          <a:xfrm>
            <a:off x="6199909" y="1298825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353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1" name="矩形 100"/>
          <p:cNvSpPr/>
          <p:nvPr/>
        </p:nvSpPr>
        <p:spPr bwMode="auto">
          <a:xfrm>
            <a:off x="7043596" y="1298825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353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2" name="矩形 101"/>
          <p:cNvSpPr/>
          <p:nvPr/>
        </p:nvSpPr>
        <p:spPr bwMode="auto">
          <a:xfrm>
            <a:off x="9845136" y="1298825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353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04" name="直接连接符 103"/>
          <p:cNvCxnSpPr/>
          <p:nvPr/>
        </p:nvCxnSpPr>
        <p:spPr bwMode="auto">
          <a:xfrm>
            <a:off x="1321501" y="1658825"/>
            <a:ext cx="1551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10" name="组合 109"/>
          <p:cNvGrpSpPr/>
          <p:nvPr/>
        </p:nvGrpSpPr>
        <p:grpSpPr>
          <a:xfrm>
            <a:off x="792811" y="2008494"/>
            <a:ext cx="90000" cy="725540"/>
            <a:chOff x="2686859" y="2864898"/>
            <a:chExt cx="90000" cy="725540"/>
          </a:xfrm>
        </p:grpSpPr>
        <p:cxnSp>
          <p:nvCxnSpPr>
            <p:cNvPr id="108" name="直接连接符 107"/>
            <p:cNvCxnSpPr/>
            <p:nvPr/>
          </p:nvCxnSpPr>
          <p:spPr bwMode="auto">
            <a:xfrm>
              <a:off x="2731859" y="28648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9" name="椭圆 108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53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111" name="组合 110"/>
          <p:cNvGrpSpPr/>
          <p:nvPr/>
        </p:nvGrpSpPr>
        <p:grpSpPr>
          <a:xfrm>
            <a:off x="1986647" y="2008491"/>
            <a:ext cx="90000" cy="732840"/>
            <a:chOff x="2686859" y="2857598"/>
            <a:chExt cx="90000" cy="732840"/>
          </a:xfrm>
        </p:grpSpPr>
        <p:cxnSp>
          <p:nvCxnSpPr>
            <p:cNvPr id="112" name="直接连接符 111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3" name="椭圆 112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53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125" name="组合 124"/>
          <p:cNvGrpSpPr/>
          <p:nvPr/>
        </p:nvGrpSpPr>
        <p:grpSpPr>
          <a:xfrm>
            <a:off x="6517671" y="2003485"/>
            <a:ext cx="90000" cy="1038985"/>
            <a:chOff x="2686859" y="2857598"/>
            <a:chExt cx="90000" cy="1038984"/>
          </a:xfrm>
        </p:grpSpPr>
        <p:cxnSp>
          <p:nvCxnSpPr>
            <p:cNvPr id="126" name="直接连接符 125"/>
            <p:cNvCxnSpPr>
              <a:endCxn id="127" idx="0"/>
            </p:cNvCxnSpPr>
            <p:nvPr/>
          </p:nvCxnSpPr>
          <p:spPr bwMode="auto">
            <a:xfrm>
              <a:off x="2731859" y="2857598"/>
              <a:ext cx="0" cy="9489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7" name="椭圆 126"/>
            <p:cNvSpPr/>
            <p:nvPr/>
          </p:nvSpPr>
          <p:spPr bwMode="auto">
            <a:xfrm>
              <a:off x="2686859" y="3806582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53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45" name="矩形 44"/>
          <p:cNvSpPr/>
          <p:nvPr/>
        </p:nvSpPr>
        <p:spPr bwMode="auto">
          <a:xfrm>
            <a:off x="3668849" y="1298825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353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DW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6" name="矩形 45"/>
          <p:cNvSpPr/>
          <p:nvPr/>
        </p:nvSpPr>
        <p:spPr bwMode="auto">
          <a:xfrm>
            <a:off x="2825163" y="1298825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353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9" name="矩形 48"/>
          <p:cNvSpPr/>
          <p:nvPr/>
        </p:nvSpPr>
        <p:spPr bwMode="auto">
          <a:xfrm>
            <a:off x="8722595" y="1298825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353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50" name="直接连接符 49"/>
          <p:cNvCxnSpPr/>
          <p:nvPr/>
        </p:nvCxnSpPr>
        <p:spPr bwMode="auto">
          <a:xfrm>
            <a:off x="2546305" y="1658825"/>
            <a:ext cx="1551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直接连接符 53"/>
          <p:cNvCxnSpPr/>
          <p:nvPr/>
        </p:nvCxnSpPr>
        <p:spPr bwMode="auto">
          <a:xfrm>
            <a:off x="9566285" y="1658825"/>
            <a:ext cx="1551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5" name="TextBox 69"/>
          <p:cNvSpPr>
            <a:spLocks noChangeArrowheads="1"/>
          </p:cNvSpPr>
          <p:nvPr/>
        </p:nvSpPr>
        <p:spPr bwMode="auto">
          <a:xfrm>
            <a:off x="2743585" y="2772246"/>
            <a:ext cx="950168" cy="479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High Definition</a:t>
            </a:r>
          </a:p>
        </p:txBody>
      </p:sp>
      <p:grpSp>
        <p:nvGrpSpPr>
          <p:cNvPr id="66" name="组合 65"/>
          <p:cNvGrpSpPr/>
          <p:nvPr/>
        </p:nvGrpSpPr>
        <p:grpSpPr>
          <a:xfrm>
            <a:off x="4866967" y="2008491"/>
            <a:ext cx="90000" cy="732840"/>
            <a:chOff x="2686859" y="2857598"/>
            <a:chExt cx="90000" cy="732840"/>
          </a:xfrm>
        </p:grpSpPr>
        <p:cxnSp>
          <p:nvCxnSpPr>
            <p:cNvPr id="67" name="直接连接符 66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8" name="椭圆 67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53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71" name="椭圆 70"/>
          <p:cNvSpPr/>
          <p:nvPr/>
        </p:nvSpPr>
        <p:spPr bwMode="auto">
          <a:xfrm>
            <a:off x="5676579" y="4203096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3530" fontAlgn="t">
              <a:spcBef>
                <a:spcPct val="0"/>
              </a:spcBef>
              <a:spcAft>
                <a:spcPct val="0"/>
              </a:spcAft>
            </a:pPr>
            <a:endParaRPr lang="zh-CN" altLang="en-US" sz="1400" dirty="0"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</a:endParaRPr>
          </a:p>
        </p:txBody>
      </p:sp>
      <p:sp>
        <p:nvSpPr>
          <p:cNvPr id="140" name="椭圆 139"/>
          <p:cNvSpPr/>
          <p:nvPr/>
        </p:nvSpPr>
        <p:spPr bwMode="auto">
          <a:xfrm>
            <a:off x="2790248" y="3813043"/>
            <a:ext cx="90000" cy="9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3530" fontAlgn="t">
              <a:spcBef>
                <a:spcPct val="0"/>
              </a:spcBef>
              <a:spcAft>
                <a:spcPct val="0"/>
              </a:spcAft>
            </a:pPr>
            <a:endParaRPr lang="zh-CN" altLang="en-US" sz="1000" dirty="0"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</a:endParaRPr>
          </a:p>
        </p:txBody>
      </p:sp>
      <p:cxnSp>
        <p:nvCxnSpPr>
          <p:cNvPr id="87" name="肘形连接符 141"/>
          <p:cNvCxnSpPr>
            <a:endCxn id="140" idx="0"/>
          </p:cNvCxnSpPr>
          <p:nvPr/>
        </p:nvCxnSpPr>
        <p:spPr bwMode="auto">
          <a:xfrm rot="5400000">
            <a:off x="2545231" y="2304079"/>
            <a:ext cx="1798981" cy="1218947"/>
          </a:xfrm>
          <a:prstGeom prst="bentConnector3">
            <a:avLst>
              <a:gd name="adj1" fmla="val 72785"/>
            </a:avLst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92" name="组合 91"/>
          <p:cNvGrpSpPr/>
          <p:nvPr/>
        </p:nvGrpSpPr>
        <p:grpSpPr>
          <a:xfrm>
            <a:off x="3166451" y="2022291"/>
            <a:ext cx="90000" cy="732840"/>
            <a:chOff x="2686859" y="2857598"/>
            <a:chExt cx="90000" cy="732840"/>
          </a:xfrm>
        </p:grpSpPr>
        <p:cxnSp>
          <p:nvCxnSpPr>
            <p:cNvPr id="93" name="直接连接符 92"/>
            <p:cNvCxnSpPr/>
            <p:nvPr/>
          </p:nvCxnSpPr>
          <p:spPr bwMode="auto">
            <a:xfrm>
              <a:off x="2731859" y="28575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6" name="椭圆 95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53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endParaRPr>
            </a:p>
          </p:txBody>
        </p:sp>
      </p:grpSp>
      <p:cxnSp>
        <p:nvCxnSpPr>
          <p:cNvPr id="8" name="肘形连接符 7"/>
          <p:cNvCxnSpPr>
            <a:stCxn id="99" idx="2"/>
          </p:cNvCxnSpPr>
          <p:nvPr/>
        </p:nvCxnSpPr>
        <p:spPr>
          <a:xfrm rot="5400000">
            <a:off x="4593315" y="3137083"/>
            <a:ext cx="2241165" cy="4651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7" name="矩形 46"/>
          <p:cNvSpPr/>
          <p:nvPr/>
        </p:nvSpPr>
        <p:spPr bwMode="auto">
          <a:xfrm>
            <a:off x="10967677" y="1293980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3530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S5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48" name="直接连接符 47"/>
          <p:cNvCxnSpPr/>
          <p:nvPr/>
        </p:nvCxnSpPr>
        <p:spPr bwMode="auto">
          <a:xfrm>
            <a:off x="10688826" y="1653980"/>
            <a:ext cx="1551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281EA4DF-CF92-423B-9931-B58988BC5DF2}"/>
              </a:ext>
            </a:extLst>
          </p:cNvPr>
          <p:cNvGrpSpPr/>
          <p:nvPr/>
        </p:nvGrpSpPr>
        <p:grpSpPr>
          <a:xfrm>
            <a:off x="7370686" y="2013980"/>
            <a:ext cx="90000" cy="1758308"/>
            <a:chOff x="2877841" y="1508514"/>
            <a:chExt cx="67500" cy="1318733"/>
          </a:xfrm>
        </p:grpSpPr>
        <p:cxnSp>
          <p:nvCxnSpPr>
            <p:cNvPr id="57" name="直接连接符 56">
              <a:extLst>
                <a:ext uri="{FF2B5EF4-FFF2-40B4-BE49-F238E27FC236}">
                  <a16:creationId xmlns:a16="http://schemas.microsoft.com/office/drawing/2014/main" id="{F9CE8641-F4C5-44EB-A2FF-5566CFE45BD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911591" y="1508514"/>
              <a:ext cx="0" cy="125312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9" name="椭圆 58">
              <a:extLst>
                <a:ext uri="{FF2B5EF4-FFF2-40B4-BE49-F238E27FC236}">
                  <a16:creationId xmlns:a16="http://schemas.microsoft.com/office/drawing/2014/main" id="{C7CCD431-0EF3-40E1-9010-9C1C0CE05380}"/>
                </a:ext>
              </a:extLst>
            </p:cNvPr>
            <p:cNvSpPr/>
            <p:nvPr/>
          </p:nvSpPr>
          <p:spPr bwMode="auto">
            <a:xfrm>
              <a:off x="2877841" y="2759747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8219692" y="2020047"/>
            <a:ext cx="90000" cy="1038985"/>
            <a:chOff x="2686859" y="2857598"/>
            <a:chExt cx="90000" cy="1038984"/>
          </a:xfrm>
        </p:grpSpPr>
        <p:cxnSp>
          <p:nvCxnSpPr>
            <p:cNvPr id="61" name="直接连接符 60"/>
            <p:cNvCxnSpPr>
              <a:endCxn id="62" idx="0"/>
            </p:cNvCxnSpPr>
            <p:nvPr/>
          </p:nvCxnSpPr>
          <p:spPr bwMode="auto">
            <a:xfrm>
              <a:off x="2731859" y="2857598"/>
              <a:ext cx="0" cy="9489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2" name="椭圆 61"/>
            <p:cNvSpPr/>
            <p:nvPr/>
          </p:nvSpPr>
          <p:spPr bwMode="auto">
            <a:xfrm>
              <a:off x="2686859" y="3806582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53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63" name="TextBox 72"/>
          <p:cNvSpPr txBox="1"/>
          <p:nvPr/>
        </p:nvSpPr>
        <p:spPr>
          <a:xfrm>
            <a:off x="7738389" y="3073708"/>
            <a:ext cx="1255726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SzPct val="80000"/>
              <a:defRPr/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Appearance</a:t>
            </a:r>
            <a:endParaRPr lang="zh-CN" altLang="en-US" sz="1400" b="1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文泉驿微米黑" charset="-122"/>
            </a:endParaRPr>
          </a:p>
        </p:txBody>
      </p:sp>
      <p:grpSp>
        <p:nvGrpSpPr>
          <p:cNvPr id="64" name="组合 63">
            <a:extLst>
              <a:ext uri="{FF2B5EF4-FFF2-40B4-BE49-F238E27FC236}">
                <a16:creationId xmlns:a16="http://schemas.microsoft.com/office/drawing/2014/main" id="{281EA4DF-CF92-423B-9931-B58988BC5DF2}"/>
              </a:ext>
            </a:extLst>
          </p:cNvPr>
          <p:cNvGrpSpPr/>
          <p:nvPr/>
        </p:nvGrpSpPr>
        <p:grpSpPr>
          <a:xfrm>
            <a:off x="9025088" y="2023802"/>
            <a:ext cx="90000" cy="1758308"/>
            <a:chOff x="2877841" y="1508514"/>
            <a:chExt cx="67500" cy="1318733"/>
          </a:xfrm>
        </p:grpSpPr>
        <p:cxnSp>
          <p:nvCxnSpPr>
            <p:cNvPr id="65" name="直接连接符 64">
              <a:extLst>
                <a:ext uri="{FF2B5EF4-FFF2-40B4-BE49-F238E27FC236}">
                  <a16:creationId xmlns:a16="http://schemas.microsoft.com/office/drawing/2014/main" id="{F9CE8641-F4C5-44EB-A2FF-5566CFE45BD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911591" y="1508514"/>
              <a:ext cx="0" cy="125312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9" name="椭圆 68">
              <a:extLst>
                <a:ext uri="{FF2B5EF4-FFF2-40B4-BE49-F238E27FC236}">
                  <a16:creationId xmlns:a16="http://schemas.microsoft.com/office/drawing/2014/main" id="{C7CCD431-0EF3-40E1-9010-9C1C0CE05380}"/>
                </a:ext>
              </a:extLst>
            </p:cNvPr>
            <p:cNvSpPr/>
            <p:nvPr/>
          </p:nvSpPr>
          <p:spPr bwMode="auto">
            <a:xfrm>
              <a:off x="2877841" y="2759747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70" name="TextBox 76"/>
          <p:cNvSpPr>
            <a:spLocks noChangeArrowheads="1"/>
          </p:cNvSpPr>
          <p:nvPr/>
        </p:nvSpPr>
        <p:spPr bwMode="auto">
          <a:xfrm>
            <a:off x="8442368" y="3900214"/>
            <a:ext cx="1345440" cy="694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Video Format:</a:t>
            </a:r>
            <a:endParaRPr lang="zh-CN" altLang="en-US" sz="1400" b="1" dirty="0">
              <a:solidFill>
                <a:srgbClr val="000000"/>
              </a:solidFill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  <a:sym typeface="Calibri" panose="020F050202020403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P: PAL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N: NTSC</a:t>
            </a:r>
          </a:p>
        </p:txBody>
      </p:sp>
      <p:sp>
        <p:nvSpPr>
          <p:cNvPr id="72" name="TextBox 69"/>
          <p:cNvSpPr>
            <a:spLocks noChangeArrowheads="1"/>
          </p:cNvSpPr>
          <p:nvPr/>
        </p:nvSpPr>
        <p:spPr bwMode="auto">
          <a:xfrm>
            <a:off x="9743136" y="2761922"/>
            <a:ext cx="807829" cy="284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Mobile</a:t>
            </a:r>
            <a:endParaRPr lang="zh-CN" altLang="en-US" sz="1333" dirty="0"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</a:endParaRPr>
          </a:p>
        </p:txBody>
      </p:sp>
      <p:grpSp>
        <p:nvGrpSpPr>
          <p:cNvPr id="73" name="组合 72"/>
          <p:cNvGrpSpPr/>
          <p:nvPr/>
        </p:nvGrpSpPr>
        <p:grpSpPr>
          <a:xfrm>
            <a:off x="10145965" y="1998171"/>
            <a:ext cx="90000" cy="725540"/>
            <a:chOff x="2686859" y="2864898"/>
            <a:chExt cx="90000" cy="725540"/>
          </a:xfrm>
        </p:grpSpPr>
        <p:cxnSp>
          <p:nvCxnSpPr>
            <p:cNvPr id="75" name="直接连接符 74"/>
            <p:cNvCxnSpPr/>
            <p:nvPr/>
          </p:nvCxnSpPr>
          <p:spPr bwMode="auto">
            <a:xfrm>
              <a:off x="2731859" y="28648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6" name="椭圆 75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530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77" name="组合 76">
            <a:extLst>
              <a:ext uri="{FF2B5EF4-FFF2-40B4-BE49-F238E27FC236}">
                <a16:creationId xmlns:a16="http://schemas.microsoft.com/office/drawing/2014/main" id="{281EA4DF-CF92-423B-9931-B58988BC5DF2}"/>
              </a:ext>
            </a:extLst>
          </p:cNvPr>
          <p:cNvGrpSpPr/>
          <p:nvPr/>
        </p:nvGrpSpPr>
        <p:grpSpPr>
          <a:xfrm>
            <a:off x="11264509" y="1998171"/>
            <a:ext cx="90000" cy="1758308"/>
            <a:chOff x="2877841" y="1508514"/>
            <a:chExt cx="67500" cy="1318733"/>
          </a:xfrm>
        </p:grpSpPr>
        <p:cxnSp>
          <p:nvCxnSpPr>
            <p:cNvPr id="78" name="直接连接符 77">
              <a:extLst>
                <a:ext uri="{FF2B5EF4-FFF2-40B4-BE49-F238E27FC236}">
                  <a16:creationId xmlns:a16="http://schemas.microsoft.com/office/drawing/2014/main" id="{F9CE8641-F4C5-44EB-A2FF-5566CFE45BD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911591" y="1508514"/>
              <a:ext cx="0" cy="125312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9" name="椭圆 78">
              <a:extLst>
                <a:ext uri="{FF2B5EF4-FFF2-40B4-BE49-F238E27FC236}">
                  <a16:creationId xmlns:a16="http://schemas.microsoft.com/office/drawing/2014/main" id="{C7CCD431-0EF3-40E1-9010-9C1C0CE05380}"/>
                </a:ext>
              </a:extLst>
            </p:cNvPr>
            <p:cNvSpPr/>
            <p:nvPr/>
          </p:nvSpPr>
          <p:spPr bwMode="auto">
            <a:xfrm>
              <a:off x="2877841" y="2759747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80" name="TextBox 76"/>
          <p:cNvSpPr>
            <a:spLocks noChangeArrowheads="1"/>
          </p:cNvSpPr>
          <p:nvPr/>
        </p:nvSpPr>
        <p:spPr bwMode="auto">
          <a:xfrm>
            <a:off x="10342236" y="3912523"/>
            <a:ext cx="1849763" cy="284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Generation</a:t>
            </a: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(internal)</a:t>
            </a:r>
            <a:endParaRPr lang="en-US" altLang="zh-CN" sz="1333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50076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Dash Camera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 bwMode="auto">
          <a:xfrm>
            <a:off x="1021772" y="1274432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DHI</a:t>
            </a:r>
            <a:endParaRPr lang="zh-CN" altLang="en-US" sz="2200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336772" y="1977887"/>
            <a:ext cx="90000" cy="725540"/>
            <a:chOff x="2686859" y="2864898"/>
            <a:chExt cx="90000" cy="725540"/>
          </a:xfrm>
        </p:grpSpPr>
        <p:cxnSp>
          <p:nvCxnSpPr>
            <p:cNvPr id="7" name="直接连接符 6"/>
            <p:cNvCxnSpPr/>
            <p:nvPr/>
          </p:nvCxnSpPr>
          <p:spPr bwMode="auto">
            <a:xfrm>
              <a:off x="2731859" y="28648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" name="椭圆 7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616225" y="2802835"/>
            <a:ext cx="24847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Brand</a:t>
            </a: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: 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DH-</a:t>
            </a:r>
            <a:r>
              <a:rPr lang="en-US" altLang="zh-CN" sz="1400" dirty="0" err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Dahua</a:t>
            </a: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 domestic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DHI-</a:t>
            </a:r>
            <a:r>
              <a:rPr lang="en-US" altLang="zh-CN" sz="1400" dirty="0" err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Dahua</a:t>
            </a: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 oversea</a:t>
            </a:r>
          </a:p>
          <a:p>
            <a:endParaRPr lang="zh-CN" altLang="en-US" dirty="0"/>
          </a:p>
        </p:txBody>
      </p:sp>
      <p:sp>
        <p:nvSpPr>
          <p:cNvPr id="9" name="矩形 8"/>
          <p:cNvSpPr/>
          <p:nvPr/>
        </p:nvSpPr>
        <p:spPr bwMode="auto">
          <a:xfrm>
            <a:off x="2113762" y="1274432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DAE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0" name="直接连接符 9"/>
          <p:cNvCxnSpPr>
            <a:cxnSpLocks/>
          </p:cNvCxnSpPr>
          <p:nvPr/>
        </p:nvCxnSpPr>
        <p:spPr bwMode="auto">
          <a:xfrm>
            <a:off x="1855150" y="1634432"/>
            <a:ext cx="1551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直接连接符 10"/>
          <p:cNvCxnSpPr>
            <a:cxnSpLocks/>
          </p:cNvCxnSpPr>
          <p:nvPr/>
        </p:nvCxnSpPr>
        <p:spPr bwMode="auto">
          <a:xfrm>
            <a:off x="3140612" y="1634432"/>
            <a:ext cx="1551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矩形 12"/>
          <p:cNvSpPr/>
          <p:nvPr/>
        </p:nvSpPr>
        <p:spPr bwMode="auto">
          <a:xfrm>
            <a:off x="3420869" y="1274432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HC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3780771" y="1975715"/>
            <a:ext cx="90000" cy="725540"/>
            <a:chOff x="2686859" y="2864898"/>
            <a:chExt cx="90000" cy="725540"/>
          </a:xfrm>
        </p:grpSpPr>
        <p:cxnSp>
          <p:nvCxnSpPr>
            <p:cNvPr id="15" name="直接连接符 14"/>
            <p:cNvCxnSpPr/>
            <p:nvPr/>
          </p:nvCxnSpPr>
          <p:spPr bwMode="auto">
            <a:xfrm>
              <a:off x="2731859" y="28648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" name="椭圆 15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3208767" y="2810537"/>
            <a:ext cx="1500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Sale </a:t>
            </a:r>
            <a:r>
              <a:rPr lang="en-US" altLang="zh-CN" sz="1400" b="1" dirty="0" err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Channe</a:t>
            </a: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:</a:t>
            </a:r>
          </a:p>
          <a:p>
            <a:r>
              <a:rPr lang="en-US" altLang="zh-CN" sz="1400" dirty="0" err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HC:Huaruijie</a:t>
            </a:r>
            <a:endParaRPr lang="zh-CN" altLang="en-US" sz="1400" dirty="0"/>
          </a:p>
        </p:txBody>
      </p:sp>
      <p:cxnSp>
        <p:nvCxnSpPr>
          <p:cNvPr id="18" name="直接连接符 17"/>
          <p:cNvCxnSpPr>
            <a:cxnSpLocks/>
          </p:cNvCxnSpPr>
          <p:nvPr/>
        </p:nvCxnSpPr>
        <p:spPr bwMode="auto">
          <a:xfrm>
            <a:off x="4465829" y="1637747"/>
            <a:ext cx="1551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矩形 20"/>
          <p:cNvSpPr/>
          <p:nvPr/>
        </p:nvSpPr>
        <p:spPr bwMode="auto">
          <a:xfrm>
            <a:off x="4759960" y="1255715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5115807" y="1965228"/>
            <a:ext cx="90000" cy="725540"/>
            <a:chOff x="2686859" y="2864898"/>
            <a:chExt cx="90000" cy="725540"/>
          </a:xfrm>
        </p:grpSpPr>
        <p:cxnSp>
          <p:nvCxnSpPr>
            <p:cNvPr id="23" name="直接连接符 22"/>
            <p:cNvCxnSpPr/>
            <p:nvPr/>
          </p:nvCxnSpPr>
          <p:spPr bwMode="auto">
            <a:xfrm>
              <a:off x="2731859" y="28648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4" name="椭圆 23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25" name="文本框 24"/>
          <p:cNvSpPr txBox="1"/>
          <p:nvPr/>
        </p:nvSpPr>
        <p:spPr>
          <a:xfrm>
            <a:off x="4726679" y="2666194"/>
            <a:ext cx="13517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Pixel:</a:t>
            </a:r>
          </a:p>
          <a:p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1:1080P</a:t>
            </a:r>
          </a:p>
          <a:p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2:1296P</a:t>
            </a:r>
          </a:p>
          <a:p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3:1440P/2K</a:t>
            </a:r>
          </a:p>
          <a:p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4:1600P</a:t>
            </a:r>
          </a:p>
          <a:p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5:2160P/4K</a:t>
            </a:r>
            <a:endParaRPr lang="zh-CN" altLang="en-US" sz="1400" dirty="0"/>
          </a:p>
        </p:txBody>
      </p:sp>
      <p:sp>
        <p:nvSpPr>
          <p:cNvPr id="26" name="矩形 25"/>
          <p:cNvSpPr/>
          <p:nvPr/>
        </p:nvSpPr>
        <p:spPr bwMode="auto">
          <a:xfrm>
            <a:off x="5991254" y="1245228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7" name="直接连接符 26"/>
          <p:cNvCxnSpPr>
            <a:cxnSpLocks/>
          </p:cNvCxnSpPr>
          <p:nvPr/>
        </p:nvCxnSpPr>
        <p:spPr bwMode="auto">
          <a:xfrm>
            <a:off x="5711535" y="1621184"/>
            <a:ext cx="1551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8" name="组合 27"/>
          <p:cNvGrpSpPr/>
          <p:nvPr/>
        </p:nvGrpSpPr>
        <p:grpSpPr>
          <a:xfrm>
            <a:off x="6354528" y="1975715"/>
            <a:ext cx="90000" cy="725540"/>
            <a:chOff x="2686859" y="2864898"/>
            <a:chExt cx="90000" cy="725540"/>
          </a:xfrm>
        </p:grpSpPr>
        <p:cxnSp>
          <p:nvCxnSpPr>
            <p:cNvPr id="29" name="直接连接符 28"/>
            <p:cNvCxnSpPr/>
            <p:nvPr/>
          </p:nvCxnSpPr>
          <p:spPr bwMode="auto">
            <a:xfrm>
              <a:off x="2731859" y="28648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0" name="椭圆 29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34" name="文本框 33"/>
          <p:cNvSpPr txBox="1"/>
          <p:nvPr/>
        </p:nvSpPr>
        <p:spPr>
          <a:xfrm>
            <a:off x="5735106" y="2701255"/>
            <a:ext cx="20197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Product Positioning:</a:t>
            </a:r>
          </a:p>
          <a:p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3:</a:t>
            </a:r>
            <a:r>
              <a:rPr lang="en-US" altLang="zh-CN" sz="1400" dirty="0"/>
              <a:t>low-end product</a:t>
            </a:r>
            <a:endParaRPr lang="en-US" altLang="zh-CN" sz="140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  <a:p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5:</a:t>
            </a:r>
            <a:r>
              <a:rPr lang="en-US" altLang="zh-CN" sz="1400" dirty="0"/>
              <a:t>mid-range product</a:t>
            </a:r>
            <a:endParaRPr lang="en-US" altLang="zh-CN" sz="140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  <a:p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7:</a:t>
            </a:r>
            <a:r>
              <a:rPr lang="en-US" altLang="zh-CN" sz="1400" dirty="0"/>
              <a:t>High-end product</a:t>
            </a:r>
            <a:endParaRPr lang="zh-CN" altLang="en-US" sz="1400" dirty="0"/>
          </a:p>
        </p:txBody>
      </p:sp>
      <p:sp>
        <p:nvSpPr>
          <p:cNvPr id="35" name="矩形 34"/>
          <p:cNvSpPr/>
          <p:nvPr/>
        </p:nvSpPr>
        <p:spPr bwMode="auto">
          <a:xfrm>
            <a:off x="7205825" y="1241578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36" name="直接连接符 35"/>
          <p:cNvCxnSpPr>
            <a:cxnSpLocks/>
          </p:cNvCxnSpPr>
          <p:nvPr/>
        </p:nvCxnSpPr>
        <p:spPr bwMode="auto">
          <a:xfrm>
            <a:off x="6917476" y="1614560"/>
            <a:ext cx="1551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37" name="组合 36"/>
          <p:cNvGrpSpPr/>
          <p:nvPr/>
        </p:nvGrpSpPr>
        <p:grpSpPr>
          <a:xfrm>
            <a:off x="7588875" y="1983842"/>
            <a:ext cx="98748" cy="2156770"/>
            <a:chOff x="2686868" y="2864898"/>
            <a:chExt cx="90000" cy="2156770"/>
          </a:xfrm>
        </p:grpSpPr>
        <p:cxnSp>
          <p:nvCxnSpPr>
            <p:cNvPr id="38" name="直接连接符 37"/>
            <p:cNvCxnSpPr/>
            <p:nvPr/>
          </p:nvCxnSpPr>
          <p:spPr bwMode="auto">
            <a:xfrm>
              <a:off x="2731859" y="2864898"/>
              <a:ext cx="9" cy="206677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9" name="椭圆 38"/>
            <p:cNvSpPr/>
            <p:nvPr/>
          </p:nvSpPr>
          <p:spPr bwMode="auto">
            <a:xfrm>
              <a:off x="2686868" y="493166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41" name="文本框 40"/>
          <p:cNvSpPr txBox="1"/>
          <p:nvPr/>
        </p:nvSpPr>
        <p:spPr>
          <a:xfrm>
            <a:off x="7263705" y="4131688"/>
            <a:ext cx="11231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latin typeface="Segoe UI" panose="020B0502040204020203" pitchFamily="34" charset="0"/>
                <a:cs typeface="Segoe UI" panose="020B0502040204020203" pitchFamily="34" charset="0"/>
              </a:rPr>
              <a:t>Reserved</a:t>
            </a:r>
            <a:endParaRPr lang="zh-CN" altLang="en-US" sz="14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2" name="矩形 41"/>
          <p:cNvSpPr/>
          <p:nvPr/>
        </p:nvSpPr>
        <p:spPr bwMode="auto">
          <a:xfrm>
            <a:off x="8420396" y="1193896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43" name="直接连接符 42"/>
          <p:cNvCxnSpPr>
            <a:cxnSpLocks/>
          </p:cNvCxnSpPr>
          <p:nvPr/>
        </p:nvCxnSpPr>
        <p:spPr bwMode="auto">
          <a:xfrm>
            <a:off x="8113488" y="1607936"/>
            <a:ext cx="1551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44" name="组合 43"/>
          <p:cNvGrpSpPr/>
          <p:nvPr/>
        </p:nvGrpSpPr>
        <p:grpSpPr>
          <a:xfrm>
            <a:off x="8786524" y="1934365"/>
            <a:ext cx="90000" cy="725540"/>
            <a:chOff x="2686859" y="2864898"/>
            <a:chExt cx="90000" cy="725540"/>
          </a:xfrm>
        </p:grpSpPr>
        <p:cxnSp>
          <p:nvCxnSpPr>
            <p:cNvPr id="45" name="直接连接符 44"/>
            <p:cNvCxnSpPr/>
            <p:nvPr/>
          </p:nvCxnSpPr>
          <p:spPr bwMode="auto">
            <a:xfrm>
              <a:off x="2731859" y="28648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6" name="椭圆 45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47" name="文本框 46"/>
          <p:cNvSpPr txBox="1"/>
          <p:nvPr/>
        </p:nvSpPr>
        <p:spPr>
          <a:xfrm>
            <a:off x="8420396" y="2653373"/>
            <a:ext cx="14406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Segoe UI" panose="020B0502040204020203" pitchFamily="34" charset="0"/>
                <a:cs typeface="Segoe UI" panose="020B0502040204020203" pitchFamily="34" charset="0"/>
              </a:rPr>
              <a:t>0:on line</a:t>
            </a:r>
          </a:p>
          <a:p>
            <a:r>
              <a:rPr lang="en-US" altLang="zh-CN" sz="1400" dirty="0">
                <a:latin typeface="Segoe UI" panose="020B0502040204020203" pitchFamily="34" charset="0"/>
                <a:cs typeface="Segoe UI" panose="020B0502040204020203" pitchFamily="34" charset="0"/>
              </a:rPr>
              <a:t>1:off line </a:t>
            </a:r>
          </a:p>
          <a:p>
            <a:r>
              <a:rPr lang="en-US" altLang="zh-CN" sz="1400" dirty="0">
                <a:latin typeface="Segoe UI" panose="020B0502040204020203" pitchFamily="34" charset="0"/>
                <a:cs typeface="Segoe UI" panose="020B0502040204020203" pitchFamily="34" charset="0"/>
              </a:rPr>
              <a:t>2:special</a:t>
            </a:r>
            <a:endParaRPr lang="zh-CN" altLang="en-US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8" name="矩形 47"/>
          <p:cNvSpPr/>
          <p:nvPr/>
        </p:nvSpPr>
        <p:spPr bwMode="auto">
          <a:xfrm>
            <a:off x="9630909" y="1193896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WVR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50" name="直接连接符 49"/>
          <p:cNvCxnSpPr>
            <a:cxnSpLocks/>
          </p:cNvCxnSpPr>
          <p:nvPr/>
        </p:nvCxnSpPr>
        <p:spPr bwMode="auto">
          <a:xfrm>
            <a:off x="9359193" y="1571495"/>
            <a:ext cx="1551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51" name="组合 50"/>
          <p:cNvGrpSpPr/>
          <p:nvPr/>
        </p:nvGrpSpPr>
        <p:grpSpPr>
          <a:xfrm>
            <a:off x="9965455" y="1938842"/>
            <a:ext cx="98748" cy="2156770"/>
            <a:chOff x="2686868" y="2864898"/>
            <a:chExt cx="90000" cy="2156770"/>
          </a:xfrm>
        </p:grpSpPr>
        <p:cxnSp>
          <p:nvCxnSpPr>
            <p:cNvPr id="52" name="直接连接符 51"/>
            <p:cNvCxnSpPr/>
            <p:nvPr/>
          </p:nvCxnSpPr>
          <p:spPr bwMode="auto">
            <a:xfrm>
              <a:off x="2731859" y="2864898"/>
              <a:ext cx="9" cy="206677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3" name="椭圆 52"/>
            <p:cNvSpPr/>
            <p:nvPr/>
          </p:nvSpPr>
          <p:spPr bwMode="auto">
            <a:xfrm>
              <a:off x="2686868" y="493166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55" name="文本框 54"/>
          <p:cNvSpPr txBox="1"/>
          <p:nvPr/>
        </p:nvSpPr>
        <p:spPr>
          <a:xfrm>
            <a:off x="9436780" y="4113447"/>
            <a:ext cx="1600939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Function:</a:t>
            </a:r>
          </a:p>
          <a:p>
            <a:r>
              <a:rPr lang="en-US" altLang="zh-CN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</a:t>
            </a:r>
            <a:r>
              <a:rPr lang="zh-CN" altLang="en-US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：</a:t>
            </a:r>
            <a:r>
              <a:rPr lang="en-US" altLang="zh-CN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GPS</a:t>
            </a:r>
          </a:p>
          <a:p>
            <a:r>
              <a:rPr lang="en-US" altLang="zh-CN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</a:t>
            </a:r>
            <a:r>
              <a:rPr lang="zh-CN" altLang="en-US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：</a:t>
            </a:r>
            <a:r>
              <a:rPr lang="en-US" altLang="zh-CN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WIFI</a:t>
            </a:r>
          </a:p>
          <a:p>
            <a:r>
              <a:rPr lang="en-US" altLang="zh-CN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</a:t>
            </a:r>
            <a:r>
              <a:rPr lang="zh-CN" altLang="en-US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：</a:t>
            </a:r>
            <a:r>
              <a:rPr lang="en-US" altLang="zh-CN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FDD-LTE</a:t>
            </a:r>
          </a:p>
          <a:p>
            <a:r>
              <a:rPr lang="en-US" altLang="zh-CN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</a:t>
            </a:r>
            <a:r>
              <a:rPr lang="zh-CN" altLang="en-US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：</a:t>
            </a:r>
            <a:r>
              <a:rPr lang="en-US" altLang="zh-CN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Bluetooth</a:t>
            </a:r>
            <a:endParaRPr lang="zh-CN" altLang="en-US" sz="14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altLang="zh-CN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V:Voice</a:t>
            </a:r>
            <a:endParaRPr lang="zh-CN" altLang="en-US" sz="14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altLang="zh-CN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I:</a:t>
            </a:r>
            <a:r>
              <a:rPr lang="en-US" altLang="zh-CN" sz="1400" dirty="0">
                <a:latin typeface="Segoe UI" panose="020B0502040204020203" pitchFamily="34" charset="0"/>
                <a:cs typeface="Segoe UI" panose="020B0502040204020203" pitchFamily="34" charset="0"/>
              </a:rPr>
              <a:t>Intelligent</a:t>
            </a:r>
            <a:endParaRPr lang="zh-CN" altLang="en-US" sz="14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altLang="zh-CN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R:AR</a:t>
            </a:r>
          </a:p>
          <a:p>
            <a:endParaRPr lang="zh-CN" altLang="en-US" dirty="0"/>
          </a:p>
        </p:txBody>
      </p:sp>
      <p:sp>
        <p:nvSpPr>
          <p:cNvPr id="56" name="矩形 55"/>
          <p:cNvSpPr/>
          <p:nvPr/>
        </p:nvSpPr>
        <p:spPr bwMode="auto">
          <a:xfrm>
            <a:off x="10911455" y="1193896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M1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57" name="直接连接符 56"/>
          <p:cNvCxnSpPr>
            <a:cxnSpLocks/>
          </p:cNvCxnSpPr>
          <p:nvPr/>
        </p:nvCxnSpPr>
        <p:spPr bwMode="auto">
          <a:xfrm>
            <a:off x="10624777" y="1574810"/>
            <a:ext cx="1551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58" name="组合 57"/>
          <p:cNvGrpSpPr/>
          <p:nvPr/>
        </p:nvGrpSpPr>
        <p:grpSpPr>
          <a:xfrm>
            <a:off x="11277389" y="1920224"/>
            <a:ext cx="90000" cy="725540"/>
            <a:chOff x="2686859" y="2864898"/>
            <a:chExt cx="90000" cy="725540"/>
          </a:xfrm>
        </p:grpSpPr>
        <p:cxnSp>
          <p:nvCxnSpPr>
            <p:cNvPr id="59" name="直接连接符 58"/>
            <p:cNvCxnSpPr/>
            <p:nvPr/>
          </p:nvCxnSpPr>
          <p:spPr bwMode="auto">
            <a:xfrm>
              <a:off x="2731859" y="28648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0" name="椭圆 59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61" name="文本框 60"/>
          <p:cNvSpPr txBox="1"/>
          <p:nvPr/>
        </p:nvSpPr>
        <p:spPr>
          <a:xfrm>
            <a:off x="10659355" y="2644339"/>
            <a:ext cx="141606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latin typeface="Segoe UI" panose="020B0502040204020203" pitchFamily="34" charset="0"/>
                <a:cs typeface="Segoe UI" panose="020B0502040204020203" pitchFamily="34" charset="0"/>
              </a:rPr>
              <a:t>Sales model</a:t>
            </a:r>
            <a:r>
              <a:rPr lang="zh-CN" altLang="en-US" sz="1400" b="1" dirty="0">
                <a:latin typeface="Segoe UI" panose="020B0502040204020203" pitchFamily="34" charset="0"/>
                <a:cs typeface="Segoe UI" panose="020B0502040204020203" pitchFamily="34" charset="0"/>
              </a:rPr>
              <a:t>：</a:t>
            </a:r>
            <a:endParaRPr lang="en-US" altLang="zh-CN" sz="14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altLang="zh-CN" sz="1400" dirty="0">
                <a:latin typeface="Segoe UI" panose="020B0502040204020203" pitchFamily="34" charset="0"/>
                <a:cs typeface="Segoe UI" panose="020B0502040204020203" pitchFamily="34" charset="0"/>
              </a:rPr>
              <a:t>S: Screen</a:t>
            </a:r>
          </a:p>
          <a:p>
            <a:r>
              <a:rPr lang="en-US" altLang="zh-CN" sz="1400" dirty="0">
                <a:latin typeface="Segoe UI" panose="020B0502040204020203" pitchFamily="34" charset="0"/>
                <a:cs typeface="Segoe UI" panose="020B0502040204020203" pitchFamily="34" charset="0"/>
              </a:rPr>
              <a:t>M</a:t>
            </a:r>
            <a:r>
              <a:rPr lang="zh-CN" alt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：</a:t>
            </a:r>
            <a:r>
              <a:rPr lang="en-US" altLang="zh-CN" sz="1400" dirty="0">
                <a:latin typeface="Segoe UI" panose="020B0502040204020203" pitchFamily="34" charset="0"/>
                <a:cs typeface="Segoe UI" panose="020B0502040204020203" pitchFamily="34" charset="0"/>
              </a:rPr>
              <a:t>Mini</a:t>
            </a:r>
          </a:p>
          <a:p>
            <a:r>
              <a:rPr lang="en-US" altLang="zh-CN" sz="1400" dirty="0">
                <a:latin typeface="Segoe UI" panose="020B0502040204020203" pitchFamily="34" charset="0"/>
                <a:cs typeface="Segoe UI" panose="020B0502040204020203" pitchFamily="34" charset="0"/>
              </a:rPr>
              <a:t>H</a:t>
            </a:r>
            <a:r>
              <a:rPr lang="zh-CN" alt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：</a:t>
            </a:r>
            <a:r>
              <a:rPr lang="en-US" altLang="zh-CN" sz="1400" dirty="0">
                <a:latin typeface="Segoe UI" panose="020B0502040204020203" pitchFamily="34" charset="0"/>
                <a:cs typeface="Segoe UI" panose="020B0502040204020203" pitchFamily="34" charset="0"/>
              </a:rPr>
              <a:t>Hidden</a:t>
            </a:r>
          </a:p>
          <a:p>
            <a:r>
              <a:rPr lang="en-US" altLang="zh-CN" sz="1400" dirty="0">
                <a:latin typeface="Segoe UI" panose="020B0502040204020203" pitchFamily="34" charset="0"/>
                <a:cs typeface="Segoe UI" panose="020B0502040204020203" pitchFamily="34" charset="0"/>
              </a:rPr>
              <a:t>T</a:t>
            </a:r>
            <a:r>
              <a:rPr lang="zh-CN" alt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：</a:t>
            </a:r>
            <a:r>
              <a:rPr lang="en-US" altLang="zh-CN" sz="1400" dirty="0">
                <a:latin typeface="Segoe UI" panose="020B0502040204020203" pitchFamily="34" charset="0"/>
                <a:cs typeface="Segoe UI" panose="020B0502040204020203" pitchFamily="34" charset="0"/>
              </a:rPr>
              <a:t>Touch</a:t>
            </a:r>
            <a:endParaRPr lang="zh-CN" altLang="en-US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65" name="组合 64"/>
          <p:cNvGrpSpPr/>
          <p:nvPr/>
        </p:nvGrpSpPr>
        <p:grpSpPr>
          <a:xfrm>
            <a:off x="2456239" y="2013149"/>
            <a:ext cx="98748" cy="2156770"/>
            <a:chOff x="2686868" y="2864898"/>
            <a:chExt cx="90000" cy="2156770"/>
          </a:xfrm>
        </p:grpSpPr>
        <p:cxnSp>
          <p:nvCxnSpPr>
            <p:cNvPr id="66" name="直接连接符 65"/>
            <p:cNvCxnSpPr/>
            <p:nvPr/>
          </p:nvCxnSpPr>
          <p:spPr bwMode="auto">
            <a:xfrm>
              <a:off x="2731859" y="2864898"/>
              <a:ext cx="9" cy="206677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7" name="椭圆 66"/>
            <p:cNvSpPr/>
            <p:nvPr/>
          </p:nvSpPr>
          <p:spPr bwMode="auto">
            <a:xfrm>
              <a:off x="2686868" y="493166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68" name="文本框 67"/>
          <p:cNvSpPr txBox="1"/>
          <p:nvPr/>
        </p:nvSpPr>
        <p:spPr>
          <a:xfrm>
            <a:off x="1158098" y="4130342"/>
            <a:ext cx="28010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err="1">
                <a:latin typeface="Segoe UI" panose="020B0502040204020203" pitchFamily="34" charset="0"/>
                <a:cs typeface="Segoe UI" panose="020B0502040204020203" pitchFamily="34" charset="0"/>
              </a:rPr>
              <a:t>Huaruijie</a:t>
            </a:r>
            <a:r>
              <a:rPr lang="en-US" altLang="zh-CN" sz="1400" dirty="0">
                <a:latin typeface="Segoe UI" panose="020B0502040204020203" pitchFamily="34" charset="0"/>
                <a:cs typeface="Segoe UI" panose="020B0502040204020203" pitchFamily="34" charset="0"/>
              </a:rPr>
              <a:t> consumer product line</a:t>
            </a:r>
            <a:endParaRPr lang="zh-CN" altLang="en-US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291107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Mobile DVR/NVR</a:t>
            </a:r>
            <a:endParaRPr lang="zh-CN" altLang="en-US" dirty="0"/>
          </a:p>
        </p:txBody>
      </p:sp>
      <p:sp>
        <p:nvSpPr>
          <p:cNvPr id="171" name="矩形 170">
            <a:extLst>
              <a:ext uri="{FF2B5EF4-FFF2-40B4-BE49-F238E27FC236}">
                <a16:creationId xmlns:a16="http://schemas.microsoft.com/office/drawing/2014/main" id="{1EAA08F4-1D23-4129-8F18-F0AB45A4106A}"/>
              </a:ext>
            </a:extLst>
          </p:cNvPr>
          <p:cNvSpPr/>
          <p:nvPr/>
        </p:nvSpPr>
        <p:spPr bwMode="auto">
          <a:xfrm>
            <a:off x="1225010" y="1989720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DHI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2" name="矩形 171">
            <a:extLst>
              <a:ext uri="{FF2B5EF4-FFF2-40B4-BE49-F238E27FC236}">
                <a16:creationId xmlns:a16="http://schemas.microsoft.com/office/drawing/2014/main" id="{BDF70E35-0F9A-401E-9325-3D0990306A1F}"/>
              </a:ext>
            </a:extLst>
          </p:cNvPr>
          <p:cNvSpPr/>
          <p:nvPr/>
        </p:nvSpPr>
        <p:spPr bwMode="auto">
          <a:xfrm>
            <a:off x="5106222" y="1989720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XVR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3" name="矩形 172">
            <a:extLst>
              <a:ext uri="{FF2B5EF4-FFF2-40B4-BE49-F238E27FC236}">
                <a16:creationId xmlns:a16="http://schemas.microsoft.com/office/drawing/2014/main" id="{02679B10-61DB-4EA3-BA2B-043A58ED082B}"/>
              </a:ext>
            </a:extLst>
          </p:cNvPr>
          <p:cNvSpPr/>
          <p:nvPr/>
        </p:nvSpPr>
        <p:spPr bwMode="auto">
          <a:xfrm>
            <a:off x="6304927" y="1989720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4" name="矩形 173">
            <a:extLst>
              <a:ext uri="{FF2B5EF4-FFF2-40B4-BE49-F238E27FC236}">
                <a16:creationId xmlns:a16="http://schemas.microsoft.com/office/drawing/2014/main" id="{CE0388F2-9ABB-42C7-82B1-F5A01A3F98E3}"/>
              </a:ext>
            </a:extLst>
          </p:cNvPr>
          <p:cNvSpPr/>
          <p:nvPr/>
        </p:nvSpPr>
        <p:spPr bwMode="auto">
          <a:xfrm>
            <a:off x="8702338" y="1989720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04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6" name="矩形 175">
            <a:extLst>
              <a:ext uri="{FF2B5EF4-FFF2-40B4-BE49-F238E27FC236}">
                <a16:creationId xmlns:a16="http://schemas.microsoft.com/office/drawing/2014/main" id="{20FFC27C-1627-4998-9096-BA1E1C54FE0B}"/>
              </a:ext>
            </a:extLst>
          </p:cNvPr>
          <p:cNvSpPr/>
          <p:nvPr/>
        </p:nvSpPr>
        <p:spPr bwMode="auto">
          <a:xfrm>
            <a:off x="3907516" y="1989720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</a:t>
            </a:r>
          </a:p>
        </p:txBody>
      </p:sp>
      <p:cxnSp>
        <p:nvCxnSpPr>
          <p:cNvPr id="177" name="直接连接符 176">
            <a:extLst>
              <a:ext uri="{FF2B5EF4-FFF2-40B4-BE49-F238E27FC236}">
                <a16:creationId xmlns:a16="http://schemas.microsoft.com/office/drawing/2014/main" id="{E95292CE-A4AF-4910-AE81-7F8B17F64D55}"/>
              </a:ext>
            </a:extLst>
          </p:cNvPr>
          <p:cNvCxnSpPr>
            <a:cxnSpLocks/>
          </p:cNvCxnSpPr>
          <p:nvPr/>
        </p:nvCxnSpPr>
        <p:spPr bwMode="auto">
          <a:xfrm>
            <a:off x="9515656" y="2349720"/>
            <a:ext cx="380719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79" name="组合 178">
            <a:extLst>
              <a:ext uri="{FF2B5EF4-FFF2-40B4-BE49-F238E27FC236}">
                <a16:creationId xmlns:a16="http://schemas.microsoft.com/office/drawing/2014/main" id="{801927CB-E8A7-49B7-9225-9BD9CF5F587A}"/>
              </a:ext>
            </a:extLst>
          </p:cNvPr>
          <p:cNvGrpSpPr/>
          <p:nvPr/>
        </p:nvGrpSpPr>
        <p:grpSpPr>
          <a:xfrm>
            <a:off x="4231744" y="2702988"/>
            <a:ext cx="90000" cy="456285"/>
            <a:chOff x="2877841" y="1508514"/>
            <a:chExt cx="67500" cy="342214"/>
          </a:xfrm>
        </p:grpSpPr>
        <p:cxnSp>
          <p:nvCxnSpPr>
            <p:cNvPr id="180" name="直接连接符 179">
              <a:extLst>
                <a:ext uri="{FF2B5EF4-FFF2-40B4-BE49-F238E27FC236}">
                  <a16:creationId xmlns:a16="http://schemas.microsoft.com/office/drawing/2014/main" id="{F6F390AE-9DF9-48ED-A007-D72ACB4E994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911591" y="1508514"/>
              <a:ext cx="0" cy="27114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81" name="椭圆 180">
              <a:extLst>
                <a:ext uri="{FF2B5EF4-FFF2-40B4-BE49-F238E27FC236}">
                  <a16:creationId xmlns:a16="http://schemas.microsoft.com/office/drawing/2014/main" id="{9E52822A-C164-402D-80FD-F4FA7872ABC3}"/>
                </a:ext>
              </a:extLst>
            </p:cNvPr>
            <p:cNvSpPr/>
            <p:nvPr/>
          </p:nvSpPr>
          <p:spPr bwMode="auto">
            <a:xfrm>
              <a:off x="2877841" y="1783228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185" name="组合 184">
            <a:extLst>
              <a:ext uri="{FF2B5EF4-FFF2-40B4-BE49-F238E27FC236}">
                <a16:creationId xmlns:a16="http://schemas.microsoft.com/office/drawing/2014/main" id="{281EA4DF-CF92-423B-9931-B58988BC5DF2}"/>
              </a:ext>
            </a:extLst>
          </p:cNvPr>
          <p:cNvGrpSpPr/>
          <p:nvPr/>
        </p:nvGrpSpPr>
        <p:grpSpPr>
          <a:xfrm>
            <a:off x="5479883" y="2702988"/>
            <a:ext cx="90000" cy="456285"/>
            <a:chOff x="2877841" y="1508514"/>
            <a:chExt cx="67500" cy="342214"/>
          </a:xfrm>
        </p:grpSpPr>
        <p:cxnSp>
          <p:nvCxnSpPr>
            <p:cNvPr id="186" name="直接连接符 185">
              <a:extLst>
                <a:ext uri="{FF2B5EF4-FFF2-40B4-BE49-F238E27FC236}">
                  <a16:creationId xmlns:a16="http://schemas.microsoft.com/office/drawing/2014/main" id="{F9CE8641-F4C5-44EB-A2FF-5566CFE45BD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911591" y="1508514"/>
              <a:ext cx="0" cy="27114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87" name="椭圆 186">
              <a:extLst>
                <a:ext uri="{FF2B5EF4-FFF2-40B4-BE49-F238E27FC236}">
                  <a16:creationId xmlns:a16="http://schemas.microsoft.com/office/drawing/2014/main" id="{C7CCD431-0EF3-40E1-9010-9C1C0CE05380}"/>
                </a:ext>
              </a:extLst>
            </p:cNvPr>
            <p:cNvSpPr/>
            <p:nvPr/>
          </p:nvSpPr>
          <p:spPr bwMode="auto">
            <a:xfrm>
              <a:off x="2877841" y="1783228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188" name="组合 187">
            <a:extLst>
              <a:ext uri="{FF2B5EF4-FFF2-40B4-BE49-F238E27FC236}">
                <a16:creationId xmlns:a16="http://schemas.microsoft.com/office/drawing/2014/main" id="{79F3FFEE-6DEC-46F7-8982-4555095E1BAA}"/>
              </a:ext>
            </a:extLst>
          </p:cNvPr>
          <p:cNvGrpSpPr/>
          <p:nvPr/>
        </p:nvGrpSpPr>
        <p:grpSpPr>
          <a:xfrm>
            <a:off x="6651889" y="2733804"/>
            <a:ext cx="90000" cy="1450199"/>
            <a:chOff x="2892749" y="1508514"/>
            <a:chExt cx="67500" cy="1087648"/>
          </a:xfrm>
        </p:grpSpPr>
        <p:cxnSp>
          <p:nvCxnSpPr>
            <p:cNvPr id="189" name="直接连接符 188">
              <a:extLst>
                <a:ext uri="{FF2B5EF4-FFF2-40B4-BE49-F238E27FC236}">
                  <a16:creationId xmlns:a16="http://schemas.microsoft.com/office/drawing/2014/main" id="{CBAB0AB8-BCD1-4659-A035-43F41987F35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911591" y="1508514"/>
              <a:ext cx="9017" cy="104511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90" name="椭圆 189">
              <a:extLst>
                <a:ext uri="{FF2B5EF4-FFF2-40B4-BE49-F238E27FC236}">
                  <a16:creationId xmlns:a16="http://schemas.microsoft.com/office/drawing/2014/main" id="{B71827C1-8370-4910-9A6B-7C344D1F3253}"/>
                </a:ext>
              </a:extLst>
            </p:cNvPr>
            <p:cNvSpPr/>
            <p:nvPr/>
          </p:nvSpPr>
          <p:spPr bwMode="auto">
            <a:xfrm>
              <a:off x="2892749" y="2528662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191" name="组合 190">
            <a:extLst>
              <a:ext uri="{FF2B5EF4-FFF2-40B4-BE49-F238E27FC236}">
                <a16:creationId xmlns:a16="http://schemas.microsoft.com/office/drawing/2014/main" id="{CA093DDA-D0CD-4993-98AC-5545F4F72790}"/>
              </a:ext>
            </a:extLst>
          </p:cNvPr>
          <p:cNvGrpSpPr/>
          <p:nvPr/>
        </p:nvGrpSpPr>
        <p:grpSpPr>
          <a:xfrm>
            <a:off x="9038288" y="2733803"/>
            <a:ext cx="90000" cy="456285"/>
            <a:chOff x="2877841" y="1508514"/>
            <a:chExt cx="67500" cy="342214"/>
          </a:xfrm>
        </p:grpSpPr>
        <p:cxnSp>
          <p:nvCxnSpPr>
            <p:cNvPr id="192" name="直接连接符 191">
              <a:extLst>
                <a:ext uri="{FF2B5EF4-FFF2-40B4-BE49-F238E27FC236}">
                  <a16:creationId xmlns:a16="http://schemas.microsoft.com/office/drawing/2014/main" id="{DAB65E7B-18A1-421D-BA87-29A39883259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911591" y="1508514"/>
              <a:ext cx="0" cy="27114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93" name="椭圆 192">
              <a:extLst>
                <a:ext uri="{FF2B5EF4-FFF2-40B4-BE49-F238E27FC236}">
                  <a16:creationId xmlns:a16="http://schemas.microsoft.com/office/drawing/2014/main" id="{B3F6C298-8202-4D95-842E-22689D4DF1DC}"/>
                </a:ext>
              </a:extLst>
            </p:cNvPr>
            <p:cNvSpPr/>
            <p:nvPr/>
          </p:nvSpPr>
          <p:spPr bwMode="auto">
            <a:xfrm>
              <a:off x="2877841" y="1783228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106" name="矩形 105">
            <a:extLst>
              <a:ext uri="{FF2B5EF4-FFF2-40B4-BE49-F238E27FC236}">
                <a16:creationId xmlns:a16="http://schemas.microsoft.com/office/drawing/2014/main" id="{02679B10-61DB-4EA3-BA2B-043A58ED082B}"/>
              </a:ext>
            </a:extLst>
          </p:cNvPr>
          <p:cNvSpPr/>
          <p:nvPr/>
        </p:nvSpPr>
        <p:spPr bwMode="auto">
          <a:xfrm>
            <a:off x="7503632" y="1989720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7" name="矩形 106">
            <a:extLst>
              <a:ext uri="{FF2B5EF4-FFF2-40B4-BE49-F238E27FC236}">
                <a16:creationId xmlns:a16="http://schemas.microsoft.com/office/drawing/2014/main" id="{F23985B4-16FE-465A-BE98-3142043E8E96}"/>
              </a:ext>
            </a:extLst>
          </p:cNvPr>
          <p:cNvSpPr/>
          <p:nvPr/>
        </p:nvSpPr>
        <p:spPr bwMode="auto">
          <a:xfrm>
            <a:off x="9992383" y="1989720"/>
            <a:ext cx="900903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GFWI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8" name="TextBox 69">
            <a:extLst>
              <a:ext uri="{FF2B5EF4-FFF2-40B4-BE49-F238E27FC236}">
                <a16:creationId xmlns:a16="http://schemas.microsoft.com/office/drawing/2014/main" id="{DAB0E62F-A542-454D-A4B3-7B562D93EA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0855" y="3481803"/>
            <a:ext cx="1264208" cy="284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Brand</a:t>
            </a: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: Dahua</a:t>
            </a:r>
            <a:endParaRPr lang="zh-CN" altLang="en-US" sz="14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09" name="组合 108">
            <a:extLst>
              <a:ext uri="{FF2B5EF4-FFF2-40B4-BE49-F238E27FC236}">
                <a16:creationId xmlns:a16="http://schemas.microsoft.com/office/drawing/2014/main" id="{5C6FE37C-429D-4814-A6FD-A8562F402C44}"/>
              </a:ext>
            </a:extLst>
          </p:cNvPr>
          <p:cNvGrpSpPr/>
          <p:nvPr/>
        </p:nvGrpSpPr>
        <p:grpSpPr>
          <a:xfrm>
            <a:off x="1574345" y="2776348"/>
            <a:ext cx="94216" cy="725540"/>
            <a:chOff x="2686859" y="2864898"/>
            <a:chExt cx="90000" cy="725540"/>
          </a:xfrm>
        </p:grpSpPr>
        <p:cxnSp>
          <p:nvCxnSpPr>
            <p:cNvPr id="110" name="直接连接符 109">
              <a:extLst>
                <a:ext uri="{FF2B5EF4-FFF2-40B4-BE49-F238E27FC236}">
                  <a16:creationId xmlns:a16="http://schemas.microsoft.com/office/drawing/2014/main" id="{2DC5DF25-7E0B-4F87-ADD0-17AFD5F5724C}"/>
                </a:ext>
              </a:extLst>
            </p:cNvPr>
            <p:cNvCxnSpPr/>
            <p:nvPr/>
          </p:nvCxnSpPr>
          <p:spPr bwMode="auto">
            <a:xfrm>
              <a:off x="2731859" y="28648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1" name="椭圆 110">
              <a:extLst>
                <a:ext uri="{FF2B5EF4-FFF2-40B4-BE49-F238E27FC236}">
                  <a16:creationId xmlns:a16="http://schemas.microsoft.com/office/drawing/2014/main" id="{3C28BE05-8F0E-47C9-82B2-30C2E05CA17D}"/>
                </a:ext>
              </a:extLst>
            </p:cNvPr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112" name="TextBox 111"/>
          <p:cNvSpPr txBox="1"/>
          <p:nvPr/>
        </p:nvSpPr>
        <p:spPr>
          <a:xfrm>
            <a:off x="3793407" y="3117845"/>
            <a:ext cx="1056675" cy="533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Series</a:t>
            </a:r>
            <a:r>
              <a:rPr lang="en-US" altLang="zh-CN" sz="1467" b="1" dirty="0"/>
              <a:t>:</a:t>
            </a:r>
          </a:p>
          <a:p>
            <a:pPr>
              <a:spcBef>
                <a:spcPct val="0"/>
              </a:spcBef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M: Mobile</a:t>
            </a:r>
          </a:p>
        </p:txBody>
      </p:sp>
      <p:grpSp>
        <p:nvGrpSpPr>
          <p:cNvPr id="115" name="组合 114">
            <a:extLst>
              <a:ext uri="{FF2B5EF4-FFF2-40B4-BE49-F238E27FC236}">
                <a16:creationId xmlns:a16="http://schemas.microsoft.com/office/drawing/2014/main" id="{79F3FFEE-6DEC-46F7-8982-4555095E1BAA}"/>
              </a:ext>
            </a:extLst>
          </p:cNvPr>
          <p:cNvGrpSpPr/>
          <p:nvPr/>
        </p:nvGrpSpPr>
        <p:grpSpPr>
          <a:xfrm>
            <a:off x="7886160" y="2733803"/>
            <a:ext cx="90000" cy="456285"/>
            <a:chOff x="2877841" y="1508514"/>
            <a:chExt cx="67500" cy="342214"/>
          </a:xfrm>
        </p:grpSpPr>
        <p:cxnSp>
          <p:nvCxnSpPr>
            <p:cNvPr id="116" name="直接连接符 115">
              <a:extLst>
                <a:ext uri="{FF2B5EF4-FFF2-40B4-BE49-F238E27FC236}">
                  <a16:creationId xmlns:a16="http://schemas.microsoft.com/office/drawing/2014/main" id="{CBAB0AB8-BCD1-4659-A035-43F41987F35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911591" y="1508514"/>
              <a:ext cx="0" cy="27114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7" name="椭圆 116">
              <a:extLst>
                <a:ext uri="{FF2B5EF4-FFF2-40B4-BE49-F238E27FC236}">
                  <a16:creationId xmlns:a16="http://schemas.microsoft.com/office/drawing/2014/main" id="{B71827C1-8370-4910-9A6B-7C344D1F3253}"/>
                </a:ext>
              </a:extLst>
            </p:cNvPr>
            <p:cNvSpPr/>
            <p:nvPr/>
          </p:nvSpPr>
          <p:spPr bwMode="auto">
            <a:xfrm>
              <a:off x="2877841" y="1783228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118" name="组合 117">
            <a:extLst>
              <a:ext uri="{FF2B5EF4-FFF2-40B4-BE49-F238E27FC236}">
                <a16:creationId xmlns:a16="http://schemas.microsoft.com/office/drawing/2014/main" id="{79F3FFEE-6DEC-46F7-8982-4555095E1BAA}"/>
              </a:ext>
            </a:extLst>
          </p:cNvPr>
          <p:cNvGrpSpPr/>
          <p:nvPr/>
        </p:nvGrpSpPr>
        <p:grpSpPr>
          <a:xfrm>
            <a:off x="10376427" y="2733803"/>
            <a:ext cx="90000" cy="456285"/>
            <a:chOff x="2877841" y="1508514"/>
            <a:chExt cx="67500" cy="342214"/>
          </a:xfrm>
        </p:grpSpPr>
        <p:cxnSp>
          <p:nvCxnSpPr>
            <p:cNvPr id="119" name="直接连接符 118">
              <a:extLst>
                <a:ext uri="{FF2B5EF4-FFF2-40B4-BE49-F238E27FC236}">
                  <a16:creationId xmlns:a16="http://schemas.microsoft.com/office/drawing/2014/main" id="{CBAB0AB8-BCD1-4659-A035-43F41987F35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911591" y="1508514"/>
              <a:ext cx="0" cy="27114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0" name="椭圆 119">
              <a:extLst>
                <a:ext uri="{FF2B5EF4-FFF2-40B4-BE49-F238E27FC236}">
                  <a16:creationId xmlns:a16="http://schemas.microsoft.com/office/drawing/2014/main" id="{B71827C1-8370-4910-9A6B-7C344D1F3253}"/>
                </a:ext>
              </a:extLst>
            </p:cNvPr>
            <p:cNvSpPr/>
            <p:nvPr/>
          </p:nvSpPr>
          <p:spPr bwMode="auto">
            <a:xfrm>
              <a:off x="2877841" y="1783228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121" name="TextBox 69">
            <a:extLst>
              <a:ext uri="{FF2B5EF4-FFF2-40B4-BE49-F238E27FC236}">
                <a16:creationId xmlns:a16="http://schemas.microsoft.com/office/drawing/2014/main" id="{064F07F3-010F-4C8C-83EC-8C04958C65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185" y="3180746"/>
            <a:ext cx="1108661" cy="931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US" altLang="zh-CN" sz="1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    Type</a:t>
            </a:r>
            <a:r>
              <a:rPr lang="en-US" altLang="zh-CN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</a:t>
            </a:r>
            <a:endParaRPr lang="en-US" altLang="zh-CN" sz="14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  <a:buFont typeface="Arial" pitchFamily="34" charset="0"/>
              <a:buNone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     CVR</a:t>
            </a:r>
          </a:p>
          <a:p>
            <a:pPr>
              <a:spcBef>
                <a:spcPct val="0"/>
              </a:spcBef>
              <a:buFont typeface="Arial" pitchFamily="34" charset="0"/>
              <a:buNone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     XVR</a:t>
            </a:r>
          </a:p>
          <a:p>
            <a:pPr>
              <a:spcBef>
                <a:spcPct val="0"/>
              </a:spcBef>
              <a:buFont typeface="Arial" pitchFamily="34" charset="0"/>
              <a:buNone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     NVR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5893171" y="4380638"/>
            <a:ext cx="15069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Positioning</a:t>
            </a:r>
          </a:p>
          <a:p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1: Entry level</a:t>
            </a:r>
          </a:p>
          <a:p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4: Professional</a:t>
            </a:r>
          </a:p>
          <a:p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6~9: High-end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7400096" y="3181723"/>
            <a:ext cx="1152128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67" b="1" dirty="0"/>
              <a:t>     </a:t>
            </a: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HDD</a:t>
            </a:r>
          </a:p>
          <a:p>
            <a:pPr>
              <a:spcBef>
                <a:spcPct val="0"/>
              </a:spcBef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</a:t>
            </a:r>
            <a:r>
              <a:rPr lang="zh-CN" altLang="en-US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：</a:t>
            </a: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1HDD</a:t>
            </a:r>
          </a:p>
          <a:p>
            <a:pPr>
              <a:spcBef>
                <a:spcPct val="0"/>
              </a:spcBef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zh-CN" altLang="en-US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：</a:t>
            </a: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2HDD</a:t>
            </a:r>
            <a:endParaRPr lang="zh-CN" altLang="en-US" sz="14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8380760" y="3162862"/>
            <a:ext cx="1438758" cy="964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67" b="1" dirty="0"/>
              <a:t>    </a:t>
            </a: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Channel</a:t>
            </a:r>
            <a:r>
              <a:rPr lang="en-US" altLang="zh-CN" sz="1467" b="1" dirty="0"/>
              <a:t>:</a:t>
            </a:r>
          </a:p>
          <a:p>
            <a:pPr>
              <a:spcBef>
                <a:spcPct val="0"/>
              </a:spcBef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04=4 channels</a:t>
            </a:r>
          </a:p>
          <a:p>
            <a:pPr>
              <a:spcBef>
                <a:spcPct val="0"/>
              </a:spcBef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08=8 channels</a:t>
            </a:r>
          </a:p>
          <a:p>
            <a:pPr>
              <a:spcBef>
                <a:spcPct val="0"/>
              </a:spcBef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12=12 channels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9872372" y="3114359"/>
            <a:ext cx="1617132" cy="1179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文泉驿微米黑" charset="-122"/>
              </a:rPr>
              <a:t>Module</a:t>
            </a:r>
            <a:r>
              <a:rPr lang="en-US" altLang="zh-CN" sz="1467" b="1" dirty="0"/>
              <a:t>:</a:t>
            </a:r>
          </a:p>
          <a:p>
            <a:pPr>
              <a:spcBef>
                <a:spcPct val="0"/>
              </a:spcBef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G: GPS</a:t>
            </a:r>
          </a:p>
          <a:p>
            <a:pPr>
              <a:spcBef>
                <a:spcPct val="0"/>
              </a:spcBef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F: 4G</a:t>
            </a:r>
          </a:p>
          <a:p>
            <a:pPr>
              <a:spcBef>
                <a:spcPct val="0"/>
              </a:spcBef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W: </a:t>
            </a:r>
            <a:r>
              <a:rPr lang="en-US" altLang="zh-CN" sz="1400" dirty="0" err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WiFi</a:t>
            </a:r>
            <a:endParaRPr lang="en-US" altLang="zh-CN" sz="14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I: I</a:t>
            </a:r>
            <a:r>
              <a:rPr lang="en-US" altLang="zh-CN" sz="1400" dirty="0"/>
              <a:t>ntelligence</a:t>
            </a:r>
            <a:endParaRPr lang="zh-CN" altLang="zh-CN" sz="1400" dirty="0"/>
          </a:p>
        </p:txBody>
      </p:sp>
      <p:cxnSp>
        <p:nvCxnSpPr>
          <p:cNvPr id="95" name="直接连接符 94">
            <a:extLst>
              <a:ext uri="{FF2B5EF4-FFF2-40B4-BE49-F238E27FC236}">
                <a16:creationId xmlns:a16="http://schemas.microsoft.com/office/drawing/2014/main" id="{E95292CE-A4AF-4910-AE81-7F8B17F64D55}"/>
              </a:ext>
            </a:extLst>
          </p:cNvPr>
          <p:cNvCxnSpPr>
            <a:cxnSpLocks/>
          </p:cNvCxnSpPr>
          <p:nvPr/>
        </p:nvCxnSpPr>
        <p:spPr bwMode="auto">
          <a:xfrm>
            <a:off x="2085439" y="2349760"/>
            <a:ext cx="380719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0" name="矩形 39">
            <a:extLst>
              <a:ext uri="{FF2B5EF4-FFF2-40B4-BE49-F238E27FC236}">
                <a16:creationId xmlns:a16="http://schemas.microsoft.com/office/drawing/2014/main" id="{BDF70E35-0F9A-401E-9325-3D0990306A1F}"/>
              </a:ext>
            </a:extLst>
          </p:cNvPr>
          <p:cNvSpPr/>
          <p:nvPr/>
        </p:nvSpPr>
        <p:spPr bwMode="auto">
          <a:xfrm>
            <a:off x="2576403" y="1999062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DAE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281EA4DF-CF92-423B-9931-B58988BC5DF2}"/>
              </a:ext>
            </a:extLst>
          </p:cNvPr>
          <p:cNvGrpSpPr/>
          <p:nvPr/>
        </p:nvGrpSpPr>
        <p:grpSpPr>
          <a:xfrm>
            <a:off x="2950064" y="2712330"/>
            <a:ext cx="90000" cy="1758308"/>
            <a:chOff x="2877841" y="1508514"/>
            <a:chExt cx="67500" cy="1318733"/>
          </a:xfrm>
        </p:grpSpPr>
        <p:cxnSp>
          <p:nvCxnSpPr>
            <p:cNvPr id="42" name="直接连接符 41">
              <a:extLst>
                <a:ext uri="{FF2B5EF4-FFF2-40B4-BE49-F238E27FC236}">
                  <a16:creationId xmlns:a16="http://schemas.microsoft.com/office/drawing/2014/main" id="{F9CE8641-F4C5-44EB-A2FF-5566CFE45BD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911591" y="1508514"/>
              <a:ext cx="0" cy="125312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3" name="椭圆 42">
              <a:extLst>
                <a:ext uri="{FF2B5EF4-FFF2-40B4-BE49-F238E27FC236}">
                  <a16:creationId xmlns:a16="http://schemas.microsoft.com/office/drawing/2014/main" id="{C7CCD431-0EF3-40E1-9010-9C1C0CE05380}"/>
                </a:ext>
              </a:extLst>
            </p:cNvPr>
            <p:cNvSpPr/>
            <p:nvPr/>
          </p:nvSpPr>
          <p:spPr bwMode="auto">
            <a:xfrm>
              <a:off x="2877841" y="2759747"/>
              <a:ext cx="67500" cy="67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cxnSp>
        <p:nvCxnSpPr>
          <p:cNvPr id="45" name="直接连接符 44">
            <a:extLst>
              <a:ext uri="{FF2B5EF4-FFF2-40B4-BE49-F238E27FC236}">
                <a16:creationId xmlns:a16="http://schemas.microsoft.com/office/drawing/2014/main" id="{E95292CE-A4AF-4910-AE81-7F8B17F64D55}"/>
              </a:ext>
            </a:extLst>
          </p:cNvPr>
          <p:cNvCxnSpPr>
            <a:cxnSpLocks/>
          </p:cNvCxnSpPr>
          <p:nvPr/>
        </p:nvCxnSpPr>
        <p:spPr bwMode="auto">
          <a:xfrm>
            <a:off x="3412688" y="2349720"/>
            <a:ext cx="380719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6" name="文本框 45"/>
          <p:cNvSpPr txBox="1"/>
          <p:nvPr/>
        </p:nvSpPr>
        <p:spPr>
          <a:xfrm>
            <a:off x="1880386" y="4657919"/>
            <a:ext cx="1443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latin typeface="Segoe UI" panose="020B0502040204020203" pitchFamily="34" charset="0"/>
                <a:cs typeface="Segoe UI" panose="020B0502040204020203" pitchFamily="34" charset="0"/>
              </a:rPr>
              <a:t>Brand: </a:t>
            </a:r>
            <a:r>
              <a:rPr lang="en-US" altLang="zh-CN" sz="1400" dirty="0" err="1">
                <a:latin typeface="Segoe UI" panose="020B0502040204020203" pitchFamily="34" charset="0"/>
                <a:cs typeface="Segoe UI" panose="020B0502040204020203" pitchFamily="34" charset="0"/>
              </a:rPr>
              <a:t>Hirige</a:t>
            </a:r>
            <a:endParaRPr lang="zh-CN" altLang="en-US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250519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 bwMode="auto">
          <a:xfrm>
            <a:off x="1409396" y="1662054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DHI</a:t>
            </a:r>
            <a:endParaRPr lang="zh-CN" altLang="en-US" sz="2200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724396" y="2365509"/>
            <a:ext cx="90000" cy="725540"/>
            <a:chOff x="2686859" y="2864898"/>
            <a:chExt cx="90000" cy="725540"/>
          </a:xfrm>
        </p:grpSpPr>
        <p:cxnSp>
          <p:nvCxnSpPr>
            <p:cNvPr id="7" name="直接连接符 6"/>
            <p:cNvCxnSpPr/>
            <p:nvPr/>
          </p:nvCxnSpPr>
          <p:spPr bwMode="auto">
            <a:xfrm>
              <a:off x="2731859" y="28648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" name="椭圆 7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9" name="矩形 8"/>
          <p:cNvSpPr/>
          <p:nvPr/>
        </p:nvSpPr>
        <p:spPr bwMode="auto">
          <a:xfrm>
            <a:off x="2501386" y="1662054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DAE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0" name="直接连接符 9"/>
          <p:cNvCxnSpPr>
            <a:cxnSpLocks/>
          </p:cNvCxnSpPr>
          <p:nvPr/>
        </p:nvCxnSpPr>
        <p:spPr bwMode="auto">
          <a:xfrm>
            <a:off x="2242774" y="2022054"/>
            <a:ext cx="1551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直接连接符 10"/>
          <p:cNvCxnSpPr>
            <a:cxnSpLocks/>
          </p:cNvCxnSpPr>
          <p:nvPr/>
        </p:nvCxnSpPr>
        <p:spPr bwMode="auto">
          <a:xfrm>
            <a:off x="3528236" y="2022054"/>
            <a:ext cx="1551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矩形 12"/>
          <p:cNvSpPr/>
          <p:nvPr/>
        </p:nvSpPr>
        <p:spPr bwMode="auto">
          <a:xfrm>
            <a:off x="3808493" y="1662054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CDR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4168395" y="2363337"/>
            <a:ext cx="90000" cy="725540"/>
            <a:chOff x="2686859" y="2864898"/>
            <a:chExt cx="90000" cy="725540"/>
          </a:xfrm>
        </p:grpSpPr>
        <p:cxnSp>
          <p:nvCxnSpPr>
            <p:cNvPr id="15" name="直接连接符 14"/>
            <p:cNvCxnSpPr/>
            <p:nvPr/>
          </p:nvCxnSpPr>
          <p:spPr bwMode="auto">
            <a:xfrm>
              <a:off x="2731859" y="28648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" name="椭圆 15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2883611" y="3190457"/>
            <a:ext cx="27159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Product Type:</a:t>
            </a:r>
          </a:p>
          <a:p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C: Camera</a:t>
            </a:r>
          </a:p>
          <a:p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DR: Driving recorder (</a:t>
            </a:r>
            <a:r>
              <a:rPr lang="en-US" altLang="zh-CN" sz="1400" dirty="0" err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Dashcam</a:t>
            </a: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)</a:t>
            </a:r>
          </a:p>
          <a:p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DMS: Driver monitoring system</a:t>
            </a:r>
          </a:p>
        </p:txBody>
      </p:sp>
      <p:cxnSp>
        <p:nvCxnSpPr>
          <p:cNvPr id="18" name="直接连接符 17"/>
          <p:cNvCxnSpPr>
            <a:cxnSpLocks/>
          </p:cNvCxnSpPr>
          <p:nvPr/>
        </p:nvCxnSpPr>
        <p:spPr bwMode="auto">
          <a:xfrm>
            <a:off x="4853453" y="2025369"/>
            <a:ext cx="1551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矩形 20"/>
          <p:cNvSpPr/>
          <p:nvPr/>
        </p:nvSpPr>
        <p:spPr bwMode="auto">
          <a:xfrm>
            <a:off x="5147584" y="1643337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8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5503431" y="2352850"/>
            <a:ext cx="90000" cy="2295925"/>
            <a:chOff x="2686859" y="2864898"/>
            <a:chExt cx="90000" cy="2295925"/>
          </a:xfrm>
        </p:grpSpPr>
        <p:cxnSp>
          <p:nvCxnSpPr>
            <p:cNvPr id="23" name="直接连接符 22"/>
            <p:cNvCxnSpPr/>
            <p:nvPr/>
          </p:nvCxnSpPr>
          <p:spPr bwMode="auto">
            <a:xfrm>
              <a:off x="2731859" y="2864898"/>
              <a:ext cx="0" cy="220469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4" name="椭圆 23"/>
            <p:cNvSpPr/>
            <p:nvPr/>
          </p:nvSpPr>
          <p:spPr bwMode="auto">
            <a:xfrm>
              <a:off x="2686859" y="5070823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25" name="文本框 24"/>
          <p:cNvSpPr txBox="1"/>
          <p:nvPr/>
        </p:nvSpPr>
        <p:spPr>
          <a:xfrm>
            <a:off x="5008628" y="4851387"/>
            <a:ext cx="1678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Positioning:</a:t>
            </a:r>
          </a:p>
          <a:p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1~3: Entry level</a:t>
            </a:r>
          </a:p>
          <a:p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4~6: Professional</a:t>
            </a:r>
          </a:p>
          <a:p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7~9: High-end</a:t>
            </a:r>
          </a:p>
        </p:txBody>
      </p:sp>
      <p:sp>
        <p:nvSpPr>
          <p:cNvPr id="26" name="矩形 25"/>
          <p:cNvSpPr/>
          <p:nvPr/>
        </p:nvSpPr>
        <p:spPr bwMode="auto">
          <a:xfrm>
            <a:off x="6378878" y="1632850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6742152" y="2363337"/>
            <a:ext cx="90000" cy="725540"/>
            <a:chOff x="2686859" y="2864898"/>
            <a:chExt cx="90000" cy="725540"/>
          </a:xfrm>
        </p:grpSpPr>
        <p:cxnSp>
          <p:nvCxnSpPr>
            <p:cNvPr id="29" name="直接连接符 28"/>
            <p:cNvCxnSpPr/>
            <p:nvPr/>
          </p:nvCxnSpPr>
          <p:spPr bwMode="auto">
            <a:xfrm>
              <a:off x="2731859" y="28648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0" name="椭圆 29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34" name="文本框 33"/>
          <p:cNvSpPr txBox="1"/>
          <p:nvPr/>
        </p:nvSpPr>
        <p:spPr>
          <a:xfrm>
            <a:off x="6122730" y="3088877"/>
            <a:ext cx="12485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Resolution:</a:t>
            </a:r>
          </a:p>
          <a:p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1: 1MP</a:t>
            </a:r>
          </a:p>
          <a:p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2: 2MP</a:t>
            </a:r>
          </a:p>
        </p:txBody>
      </p:sp>
      <p:sp>
        <p:nvSpPr>
          <p:cNvPr id="35" name="矩形 34"/>
          <p:cNvSpPr/>
          <p:nvPr/>
        </p:nvSpPr>
        <p:spPr bwMode="auto">
          <a:xfrm>
            <a:off x="7593449" y="1629200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7976499" y="2371464"/>
            <a:ext cx="98748" cy="2156770"/>
            <a:chOff x="2686868" y="2864898"/>
            <a:chExt cx="90000" cy="2156770"/>
          </a:xfrm>
        </p:grpSpPr>
        <p:cxnSp>
          <p:nvCxnSpPr>
            <p:cNvPr id="38" name="直接连接符 37"/>
            <p:cNvCxnSpPr/>
            <p:nvPr/>
          </p:nvCxnSpPr>
          <p:spPr bwMode="auto">
            <a:xfrm>
              <a:off x="2731859" y="2864898"/>
              <a:ext cx="9" cy="206677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9" name="椭圆 38"/>
            <p:cNvSpPr/>
            <p:nvPr/>
          </p:nvSpPr>
          <p:spPr bwMode="auto">
            <a:xfrm>
              <a:off x="2686868" y="493166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41" name="文本框 40"/>
          <p:cNvSpPr txBox="1"/>
          <p:nvPr/>
        </p:nvSpPr>
        <p:spPr>
          <a:xfrm>
            <a:off x="7651329" y="4519310"/>
            <a:ext cx="11231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latin typeface="Segoe UI" panose="020B0502040204020203" pitchFamily="34" charset="0"/>
                <a:cs typeface="Segoe UI" panose="020B0502040204020203" pitchFamily="34" charset="0"/>
              </a:rPr>
              <a:t>Generation</a:t>
            </a:r>
          </a:p>
          <a:p>
            <a:r>
              <a:rPr lang="en-US" altLang="zh-CN" sz="1400" dirty="0">
                <a:latin typeface="Segoe UI" panose="020B0502040204020203" pitchFamily="34" charset="0"/>
                <a:cs typeface="Segoe UI" panose="020B0502040204020203" pitchFamily="34" charset="0"/>
              </a:rPr>
              <a:t>1: 1st</a:t>
            </a:r>
          </a:p>
          <a:p>
            <a:r>
              <a:rPr lang="en-US" altLang="zh-CN" sz="1400" dirty="0">
                <a:latin typeface="Segoe UI" panose="020B0502040204020203" pitchFamily="34" charset="0"/>
                <a:cs typeface="Segoe UI" panose="020B0502040204020203" pitchFamily="34" charset="0"/>
              </a:rPr>
              <a:t>2: 2nd</a:t>
            </a:r>
          </a:p>
          <a:p>
            <a:r>
              <a:rPr lang="en-US" altLang="zh-CN" sz="1400" dirty="0">
                <a:latin typeface="Segoe UI" panose="020B0502040204020203" pitchFamily="34" charset="0"/>
                <a:cs typeface="Segoe UI" panose="020B0502040204020203" pitchFamily="34" charset="0"/>
              </a:rPr>
              <a:t>3: 3rd</a:t>
            </a:r>
          </a:p>
        </p:txBody>
      </p:sp>
      <p:sp>
        <p:nvSpPr>
          <p:cNvPr id="42" name="矩形 41"/>
          <p:cNvSpPr/>
          <p:nvPr/>
        </p:nvSpPr>
        <p:spPr bwMode="auto">
          <a:xfrm>
            <a:off x="8808020" y="1581518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9174148" y="2321987"/>
            <a:ext cx="90000" cy="725540"/>
            <a:chOff x="2686859" y="2864898"/>
            <a:chExt cx="90000" cy="725540"/>
          </a:xfrm>
        </p:grpSpPr>
        <p:cxnSp>
          <p:nvCxnSpPr>
            <p:cNvPr id="45" name="直接连接符 44"/>
            <p:cNvCxnSpPr/>
            <p:nvPr/>
          </p:nvCxnSpPr>
          <p:spPr bwMode="auto">
            <a:xfrm>
              <a:off x="2731859" y="28648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6" name="椭圆 45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47" name="文本框 46"/>
          <p:cNvSpPr txBox="1"/>
          <p:nvPr/>
        </p:nvSpPr>
        <p:spPr>
          <a:xfrm>
            <a:off x="8564992" y="3040995"/>
            <a:ext cx="16836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latin typeface="Segoe UI" panose="020B0502040204020203" pitchFamily="34" charset="0"/>
                <a:cs typeface="Segoe UI" panose="020B0502040204020203" pitchFamily="34" charset="0"/>
              </a:rPr>
              <a:t>External Channel:</a:t>
            </a:r>
          </a:p>
          <a:p>
            <a:r>
              <a:rPr lang="en-US" altLang="zh-CN" sz="1400" dirty="0">
                <a:latin typeface="Segoe UI" panose="020B0502040204020203" pitchFamily="34" charset="0"/>
                <a:cs typeface="Segoe UI" panose="020B0502040204020203" pitchFamily="34" charset="0"/>
              </a:rPr>
              <a:t>3: 3 external video inputs</a:t>
            </a:r>
          </a:p>
        </p:txBody>
      </p:sp>
      <p:sp>
        <p:nvSpPr>
          <p:cNvPr id="48" name="矩形 47"/>
          <p:cNvSpPr/>
          <p:nvPr/>
        </p:nvSpPr>
        <p:spPr bwMode="auto">
          <a:xfrm>
            <a:off x="10018533" y="1581518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GFW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50" name="直接连接符 49"/>
          <p:cNvCxnSpPr>
            <a:cxnSpLocks/>
          </p:cNvCxnSpPr>
          <p:nvPr/>
        </p:nvCxnSpPr>
        <p:spPr bwMode="auto">
          <a:xfrm>
            <a:off x="9746817" y="1959117"/>
            <a:ext cx="1551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51" name="组合 50"/>
          <p:cNvGrpSpPr/>
          <p:nvPr/>
        </p:nvGrpSpPr>
        <p:grpSpPr>
          <a:xfrm>
            <a:off x="10353079" y="2326464"/>
            <a:ext cx="98748" cy="2156770"/>
            <a:chOff x="2686868" y="2864898"/>
            <a:chExt cx="90000" cy="2156770"/>
          </a:xfrm>
        </p:grpSpPr>
        <p:cxnSp>
          <p:nvCxnSpPr>
            <p:cNvPr id="52" name="直接连接符 51"/>
            <p:cNvCxnSpPr/>
            <p:nvPr/>
          </p:nvCxnSpPr>
          <p:spPr bwMode="auto">
            <a:xfrm>
              <a:off x="2731859" y="2864898"/>
              <a:ext cx="9" cy="206677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3" name="椭圆 52"/>
            <p:cNvSpPr/>
            <p:nvPr/>
          </p:nvSpPr>
          <p:spPr bwMode="auto">
            <a:xfrm>
              <a:off x="2686868" y="493166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55" name="文本框 54"/>
          <p:cNvSpPr txBox="1"/>
          <p:nvPr/>
        </p:nvSpPr>
        <p:spPr>
          <a:xfrm>
            <a:off x="9824404" y="4501069"/>
            <a:ext cx="16009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Function:</a:t>
            </a:r>
          </a:p>
          <a:p>
            <a:r>
              <a:rPr lang="en-US" altLang="zh-CN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</a:t>
            </a:r>
            <a:r>
              <a:rPr lang="zh-CN" altLang="en-US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：</a:t>
            </a:r>
            <a:r>
              <a:rPr lang="en-US" altLang="zh-CN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GPS</a:t>
            </a:r>
          </a:p>
          <a:p>
            <a:r>
              <a:rPr lang="en-US" altLang="zh-CN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</a:t>
            </a:r>
            <a:r>
              <a:rPr lang="zh-CN" altLang="en-US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：</a:t>
            </a:r>
            <a:r>
              <a:rPr lang="en-US" altLang="zh-CN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WIFI</a:t>
            </a:r>
          </a:p>
          <a:p>
            <a:r>
              <a:rPr lang="en-US" altLang="zh-CN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</a:t>
            </a:r>
            <a:r>
              <a:rPr lang="zh-CN" altLang="en-US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：</a:t>
            </a:r>
            <a:r>
              <a:rPr lang="en-US" altLang="zh-CN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4G</a:t>
            </a:r>
          </a:p>
        </p:txBody>
      </p:sp>
      <p:grpSp>
        <p:nvGrpSpPr>
          <p:cNvPr id="65" name="组合 64"/>
          <p:cNvGrpSpPr/>
          <p:nvPr/>
        </p:nvGrpSpPr>
        <p:grpSpPr>
          <a:xfrm>
            <a:off x="2843863" y="2400771"/>
            <a:ext cx="98748" cy="2156770"/>
            <a:chOff x="2686868" y="2864898"/>
            <a:chExt cx="90000" cy="2156770"/>
          </a:xfrm>
        </p:grpSpPr>
        <p:cxnSp>
          <p:nvCxnSpPr>
            <p:cNvPr id="66" name="直接连接符 65"/>
            <p:cNvCxnSpPr/>
            <p:nvPr/>
          </p:nvCxnSpPr>
          <p:spPr bwMode="auto">
            <a:xfrm>
              <a:off x="2731859" y="2864898"/>
              <a:ext cx="9" cy="206677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7" name="椭圆 66"/>
            <p:cNvSpPr/>
            <p:nvPr/>
          </p:nvSpPr>
          <p:spPr bwMode="auto">
            <a:xfrm>
              <a:off x="2686868" y="493166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68" name="文本框 67"/>
          <p:cNvSpPr txBox="1"/>
          <p:nvPr/>
        </p:nvSpPr>
        <p:spPr>
          <a:xfrm>
            <a:off x="1880386" y="4657919"/>
            <a:ext cx="1443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latin typeface="Segoe UI" panose="020B0502040204020203" pitchFamily="34" charset="0"/>
                <a:cs typeface="Segoe UI" panose="020B0502040204020203" pitchFamily="34" charset="0"/>
              </a:rPr>
              <a:t>Brand: </a:t>
            </a:r>
            <a:r>
              <a:rPr lang="en-US" altLang="zh-CN" sz="1400" dirty="0" err="1">
                <a:latin typeface="Segoe UI" panose="020B0502040204020203" pitchFamily="34" charset="0"/>
                <a:cs typeface="Segoe UI" panose="020B0502040204020203" pitchFamily="34" charset="0"/>
              </a:rPr>
              <a:t>Hirige</a:t>
            </a:r>
            <a:endParaRPr lang="zh-CN" altLang="en-US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2" name="标题 1"/>
          <p:cNvSpPr>
            <a:spLocks noGrp="1"/>
          </p:cNvSpPr>
          <p:nvPr>
            <p:ph type="title"/>
          </p:nvPr>
        </p:nvSpPr>
        <p:spPr>
          <a:xfrm>
            <a:off x="912285" y="387352"/>
            <a:ext cx="11279716" cy="868363"/>
          </a:xfrm>
        </p:spPr>
        <p:txBody>
          <a:bodyPr/>
          <a:lstStyle/>
          <a:p>
            <a:r>
              <a:rPr lang="en-US" altLang="zh-CN" dirty="0"/>
              <a:t>Mobile Active Safety Camera</a:t>
            </a:r>
            <a:r>
              <a:rPr lang="zh-CN" altLang="en-US" dirty="0"/>
              <a:t> （</a:t>
            </a:r>
            <a:r>
              <a:rPr lang="en-US" altLang="zh-CN" dirty="0"/>
              <a:t>1/2</a:t>
            </a:r>
            <a:r>
              <a:rPr lang="zh-CN" altLang="en-US" dirty="0"/>
              <a:t>）</a:t>
            </a:r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49" name="TextBox 69">
            <a:extLst>
              <a:ext uri="{FF2B5EF4-FFF2-40B4-BE49-F238E27FC236}">
                <a16:creationId xmlns:a16="http://schemas.microsoft.com/office/drawing/2014/main" id="{DAB0E62F-A542-454D-A4B3-7B562D93EA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3741" y="3203186"/>
            <a:ext cx="1264208" cy="284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Brand</a:t>
            </a: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: Dahua</a:t>
            </a:r>
            <a:endParaRPr lang="zh-CN" altLang="en-US" sz="14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203172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Mobile Active Safety Camera</a:t>
            </a:r>
            <a:r>
              <a:rPr lang="zh-CN" altLang="en-US" dirty="0"/>
              <a:t> （</a:t>
            </a:r>
            <a:r>
              <a:rPr lang="en-US" altLang="zh-CN" dirty="0"/>
              <a:t>2/2</a:t>
            </a:r>
            <a:r>
              <a:rPr lang="zh-CN" altLang="en-US" dirty="0"/>
              <a:t>）</a:t>
            </a:r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 bwMode="auto">
          <a:xfrm>
            <a:off x="763352" y="1662054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DHI</a:t>
            </a:r>
            <a:endParaRPr lang="zh-CN" altLang="en-US" sz="2200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078352" y="2365509"/>
            <a:ext cx="90000" cy="725540"/>
            <a:chOff x="2686859" y="2864898"/>
            <a:chExt cx="90000" cy="725540"/>
          </a:xfrm>
        </p:grpSpPr>
        <p:cxnSp>
          <p:nvCxnSpPr>
            <p:cNvPr id="7" name="直接连接符 6"/>
            <p:cNvCxnSpPr/>
            <p:nvPr/>
          </p:nvCxnSpPr>
          <p:spPr bwMode="auto">
            <a:xfrm>
              <a:off x="2731859" y="28648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" name="椭圆 7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9" name="矩形 8"/>
          <p:cNvSpPr/>
          <p:nvPr/>
        </p:nvSpPr>
        <p:spPr bwMode="auto">
          <a:xfrm>
            <a:off x="1855342" y="1662054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DAE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0" name="直接连接符 9"/>
          <p:cNvCxnSpPr>
            <a:cxnSpLocks/>
          </p:cNvCxnSpPr>
          <p:nvPr/>
        </p:nvCxnSpPr>
        <p:spPr bwMode="auto">
          <a:xfrm>
            <a:off x="1596730" y="2022054"/>
            <a:ext cx="1551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直接连接符 10"/>
          <p:cNvCxnSpPr>
            <a:cxnSpLocks/>
          </p:cNvCxnSpPr>
          <p:nvPr/>
        </p:nvCxnSpPr>
        <p:spPr bwMode="auto">
          <a:xfrm>
            <a:off x="2882192" y="2022054"/>
            <a:ext cx="1551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矩形 12"/>
          <p:cNvSpPr/>
          <p:nvPr/>
        </p:nvSpPr>
        <p:spPr bwMode="auto">
          <a:xfrm>
            <a:off x="3162449" y="1662054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CDM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3522351" y="2363337"/>
            <a:ext cx="90000" cy="725540"/>
            <a:chOff x="2686859" y="2864898"/>
            <a:chExt cx="90000" cy="725540"/>
          </a:xfrm>
        </p:grpSpPr>
        <p:cxnSp>
          <p:nvCxnSpPr>
            <p:cNvPr id="15" name="直接连接符 14"/>
            <p:cNvCxnSpPr/>
            <p:nvPr/>
          </p:nvCxnSpPr>
          <p:spPr bwMode="auto">
            <a:xfrm>
              <a:off x="2731859" y="28648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" name="椭圆 15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2437498" y="3190457"/>
            <a:ext cx="229446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Product Type:</a:t>
            </a:r>
          </a:p>
          <a:p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C: Camera</a:t>
            </a:r>
          </a:p>
          <a:p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DM: Driver monitoring</a:t>
            </a:r>
          </a:p>
          <a:p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FM: Front-view Monitoring</a:t>
            </a:r>
          </a:p>
          <a:p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BS: Blind Spot</a:t>
            </a:r>
          </a:p>
        </p:txBody>
      </p:sp>
      <p:cxnSp>
        <p:nvCxnSpPr>
          <p:cNvPr id="18" name="直接连接符 17"/>
          <p:cNvCxnSpPr>
            <a:cxnSpLocks/>
          </p:cNvCxnSpPr>
          <p:nvPr/>
        </p:nvCxnSpPr>
        <p:spPr bwMode="auto">
          <a:xfrm>
            <a:off x="4207409" y="2025369"/>
            <a:ext cx="1551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矩形 20"/>
          <p:cNvSpPr/>
          <p:nvPr/>
        </p:nvSpPr>
        <p:spPr bwMode="auto">
          <a:xfrm>
            <a:off x="4501540" y="1643337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4857387" y="2352850"/>
            <a:ext cx="90000" cy="2295925"/>
            <a:chOff x="2686859" y="2864898"/>
            <a:chExt cx="90000" cy="2295925"/>
          </a:xfrm>
        </p:grpSpPr>
        <p:cxnSp>
          <p:nvCxnSpPr>
            <p:cNvPr id="23" name="直接连接符 22"/>
            <p:cNvCxnSpPr/>
            <p:nvPr/>
          </p:nvCxnSpPr>
          <p:spPr bwMode="auto">
            <a:xfrm>
              <a:off x="2731859" y="2864898"/>
              <a:ext cx="0" cy="220469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4" name="椭圆 23"/>
            <p:cNvSpPr/>
            <p:nvPr/>
          </p:nvSpPr>
          <p:spPr bwMode="auto">
            <a:xfrm>
              <a:off x="2686859" y="5070823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25" name="文本框 24"/>
          <p:cNvSpPr txBox="1"/>
          <p:nvPr/>
        </p:nvSpPr>
        <p:spPr>
          <a:xfrm>
            <a:off x="4362584" y="4851387"/>
            <a:ext cx="1678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Positioning:</a:t>
            </a:r>
          </a:p>
          <a:p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1~3: Entry level</a:t>
            </a:r>
          </a:p>
          <a:p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4~6: Professional</a:t>
            </a:r>
          </a:p>
          <a:p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7~9: High-end</a:t>
            </a:r>
          </a:p>
        </p:txBody>
      </p:sp>
      <p:sp>
        <p:nvSpPr>
          <p:cNvPr id="26" name="矩形 25"/>
          <p:cNvSpPr/>
          <p:nvPr/>
        </p:nvSpPr>
        <p:spPr bwMode="auto">
          <a:xfrm>
            <a:off x="5732834" y="1632850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6096108" y="2363337"/>
            <a:ext cx="90000" cy="725540"/>
            <a:chOff x="2686859" y="2864898"/>
            <a:chExt cx="90000" cy="725540"/>
          </a:xfrm>
        </p:grpSpPr>
        <p:cxnSp>
          <p:nvCxnSpPr>
            <p:cNvPr id="29" name="直接连接符 28"/>
            <p:cNvCxnSpPr/>
            <p:nvPr/>
          </p:nvCxnSpPr>
          <p:spPr bwMode="auto">
            <a:xfrm>
              <a:off x="2731859" y="28648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0" name="椭圆 29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34" name="文本框 33"/>
          <p:cNvSpPr txBox="1"/>
          <p:nvPr/>
        </p:nvSpPr>
        <p:spPr>
          <a:xfrm>
            <a:off x="5476686" y="3088877"/>
            <a:ext cx="12485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Resolution:</a:t>
            </a:r>
          </a:p>
          <a:p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1: 1MP</a:t>
            </a:r>
          </a:p>
          <a:p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2: 2MP</a:t>
            </a:r>
          </a:p>
        </p:txBody>
      </p:sp>
      <p:sp>
        <p:nvSpPr>
          <p:cNvPr id="35" name="矩形 34"/>
          <p:cNvSpPr/>
          <p:nvPr/>
        </p:nvSpPr>
        <p:spPr bwMode="auto">
          <a:xfrm>
            <a:off x="6947405" y="1629200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7330455" y="2371464"/>
            <a:ext cx="98748" cy="2156770"/>
            <a:chOff x="2686868" y="2864898"/>
            <a:chExt cx="90000" cy="2156770"/>
          </a:xfrm>
        </p:grpSpPr>
        <p:cxnSp>
          <p:nvCxnSpPr>
            <p:cNvPr id="38" name="直接连接符 37"/>
            <p:cNvCxnSpPr/>
            <p:nvPr/>
          </p:nvCxnSpPr>
          <p:spPr bwMode="auto">
            <a:xfrm>
              <a:off x="2731859" y="2864898"/>
              <a:ext cx="9" cy="206677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9" name="椭圆 38"/>
            <p:cNvSpPr/>
            <p:nvPr/>
          </p:nvSpPr>
          <p:spPr bwMode="auto">
            <a:xfrm>
              <a:off x="2686868" y="493166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41" name="文本框 40"/>
          <p:cNvSpPr txBox="1"/>
          <p:nvPr/>
        </p:nvSpPr>
        <p:spPr>
          <a:xfrm>
            <a:off x="7005285" y="4519310"/>
            <a:ext cx="11231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latin typeface="Segoe UI" panose="020B0502040204020203" pitchFamily="34" charset="0"/>
                <a:cs typeface="Segoe UI" panose="020B0502040204020203" pitchFamily="34" charset="0"/>
              </a:rPr>
              <a:t>Generation</a:t>
            </a:r>
          </a:p>
          <a:p>
            <a:r>
              <a:rPr lang="en-US" altLang="zh-CN" sz="1400" dirty="0">
                <a:latin typeface="Segoe UI" panose="020B0502040204020203" pitchFamily="34" charset="0"/>
                <a:cs typeface="Segoe UI" panose="020B0502040204020203" pitchFamily="34" charset="0"/>
              </a:rPr>
              <a:t>1: 1st</a:t>
            </a:r>
          </a:p>
          <a:p>
            <a:r>
              <a:rPr lang="en-US" altLang="zh-CN" sz="1400" dirty="0">
                <a:latin typeface="Segoe UI" panose="020B0502040204020203" pitchFamily="34" charset="0"/>
                <a:cs typeface="Segoe UI" panose="020B0502040204020203" pitchFamily="34" charset="0"/>
              </a:rPr>
              <a:t>2: 2nd</a:t>
            </a:r>
          </a:p>
          <a:p>
            <a:r>
              <a:rPr lang="en-US" altLang="zh-CN" sz="1400" dirty="0">
                <a:latin typeface="Segoe UI" panose="020B0502040204020203" pitchFamily="34" charset="0"/>
                <a:cs typeface="Segoe UI" panose="020B0502040204020203" pitchFamily="34" charset="0"/>
              </a:rPr>
              <a:t>3: 3rd</a:t>
            </a:r>
          </a:p>
        </p:txBody>
      </p:sp>
      <p:sp>
        <p:nvSpPr>
          <p:cNvPr id="42" name="矩形 41"/>
          <p:cNvSpPr/>
          <p:nvPr/>
        </p:nvSpPr>
        <p:spPr bwMode="auto">
          <a:xfrm>
            <a:off x="8161976" y="1581518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8528104" y="2321987"/>
            <a:ext cx="90000" cy="725540"/>
            <a:chOff x="2686859" y="2864898"/>
            <a:chExt cx="90000" cy="725540"/>
          </a:xfrm>
        </p:grpSpPr>
        <p:cxnSp>
          <p:nvCxnSpPr>
            <p:cNvPr id="45" name="直接连接符 44"/>
            <p:cNvCxnSpPr/>
            <p:nvPr/>
          </p:nvCxnSpPr>
          <p:spPr bwMode="auto">
            <a:xfrm>
              <a:off x="2731859" y="28648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6" name="椭圆 45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48" name="矩形 47"/>
          <p:cNvSpPr/>
          <p:nvPr/>
        </p:nvSpPr>
        <p:spPr bwMode="auto">
          <a:xfrm>
            <a:off x="9372489" y="1581518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CY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50" name="直接连接符 49"/>
          <p:cNvCxnSpPr>
            <a:cxnSpLocks/>
          </p:cNvCxnSpPr>
          <p:nvPr/>
        </p:nvCxnSpPr>
        <p:spPr bwMode="auto">
          <a:xfrm>
            <a:off x="9100773" y="1959117"/>
            <a:ext cx="1551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51" name="组合 50"/>
          <p:cNvGrpSpPr/>
          <p:nvPr/>
        </p:nvGrpSpPr>
        <p:grpSpPr>
          <a:xfrm>
            <a:off x="9707035" y="2326464"/>
            <a:ext cx="98748" cy="2156770"/>
            <a:chOff x="2686868" y="2864898"/>
            <a:chExt cx="90000" cy="2156770"/>
          </a:xfrm>
        </p:grpSpPr>
        <p:cxnSp>
          <p:nvCxnSpPr>
            <p:cNvPr id="52" name="直接连接符 51"/>
            <p:cNvCxnSpPr/>
            <p:nvPr/>
          </p:nvCxnSpPr>
          <p:spPr bwMode="auto">
            <a:xfrm>
              <a:off x="2731859" y="2864898"/>
              <a:ext cx="9" cy="206677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3" name="椭圆 52"/>
            <p:cNvSpPr/>
            <p:nvPr/>
          </p:nvSpPr>
          <p:spPr bwMode="auto">
            <a:xfrm>
              <a:off x="2686868" y="493166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55" name="文本框 54"/>
          <p:cNvSpPr txBox="1"/>
          <p:nvPr/>
        </p:nvSpPr>
        <p:spPr>
          <a:xfrm>
            <a:off x="9178360" y="4501069"/>
            <a:ext cx="16009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Module:</a:t>
            </a:r>
          </a:p>
          <a:p>
            <a:r>
              <a:rPr lang="en-US" altLang="zh-CN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C: HDCVI</a:t>
            </a:r>
          </a:p>
          <a:p>
            <a:r>
              <a:rPr lang="en-US" altLang="zh-CN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Y: YUV output</a:t>
            </a:r>
          </a:p>
        </p:txBody>
      </p:sp>
      <p:grpSp>
        <p:nvGrpSpPr>
          <p:cNvPr id="65" name="组合 64"/>
          <p:cNvGrpSpPr/>
          <p:nvPr/>
        </p:nvGrpSpPr>
        <p:grpSpPr>
          <a:xfrm>
            <a:off x="2197819" y="2400771"/>
            <a:ext cx="98748" cy="2156770"/>
            <a:chOff x="2686868" y="2864898"/>
            <a:chExt cx="90000" cy="2156770"/>
          </a:xfrm>
        </p:grpSpPr>
        <p:cxnSp>
          <p:nvCxnSpPr>
            <p:cNvPr id="66" name="直接连接符 65"/>
            <p:cNvCxnSpPr/>
            <p:nvPr/>
          </p:nvCxnSpPr>
          <p:spPr bwMode="auto">
            <a:xfrm>
              <a:off x="2731859" y="2864898"/>
              <a:ext cx="9" cy="206677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7" name="椭圆 66"/>
            <p:cNvSpPr/>
            <p:nvPr/>
          </p:nvSpPr>
          <p:spPr bwMode="auto">
            <a:xfrm>
              <a:off x="2686868" y="493166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49" name="矩形 48"/>
          <p:cNvSpPr/>
          <p:nvPr/>
        </p:nvSpPr>
        <p:spPr bwMode="auto">
          <a:xfrm>
            <a:off x="10335876" y="1581518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10670422" y="2326464"/>
            <a:ext cx="98748" cy="1142978"/>
            <a:chOff x="2686868" y="2864898"/>
            <a:chExt cx="90000" cy="1142978"/>
          </a:xfrm>
        </p:grpSpPr>
        <p:cxnSp>
          <p:nvCxnSpPr>
            <p:cNvPr id="56" name="直接连接符 55"/>
            <p:cNvCxnSpPr/>
            <p:nvPr/>
          </p:nvCxnSpPr>
          <p:spPr bwMode="auto">
            <a:xfrm>
              <a:off x="2731859" y="2864898"/>
              <a:ext cx="0" cy="107838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7" name="椭圆 56"/>
            <p:cNvSpPr/>
            <p:nvPr/>
          </p:nvSpPr>
          <p:spPr bwMode="auto">
            <a:xfrm>
              <a:off x="2686868" y="3917876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59" name="TextBox 76"/>
          <p:cNvSpPr>
            <a:spLocks noChangeArrowheads="1"/>
          </p:cNvSpPr>
          <p:nvPr/>
        </p:nvSpPr>
        <p:spPr bwMode="auto">
          <a:xfrm>
            <a:off x="10335876" y="3637787"/>
            <a:ext cx="1345440" cy="694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Video Format:</a:t>
            </a:r>
            <a:endParaRPr lang="zh-CN" altLang="en-US" sz="1400" b="1" dirty="0">
              <a:solidFill>
                <a:srgbClr val="000000"/>
              </a:solidFill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  <a:sym typeface="Calibri" panose="020F050202020403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P: PAL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N: NTSC</a:t>
            </a:r>
          </a:p>
        </p:txBody>
      </p:sp>
      <p:sp>
        <p:nvSpPr>
          <p:cNvPr id="60" name="TextBox 73"/>
          <p:cNvSpPr>
            <a:spLocks noChangeArrowheads="1"/>
          </p:cNvSpPr>
          <p:nvPr/>
        </p:nvSpPr>
        <p:spPr bwMode="auto">
          <a:xfrm>
            <a:off x="8072182" y="3106599"/>
            <a:ext cx="1300307" cy="694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Function:</a:t>
            </a:r>
            <a:endParaRPr lang="zh-CN" altLang="en-US" sz="1400" b="1" dirty="0">
              <a:solidFill>
                <a:srgbClr val="000000"/>
              </a:solidFill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  <a:sym typeface="Calibri" panose="020F050202020403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de-DE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0: DWDR</a:t>
            </a:r>
          </a:p>
          <a:p>
            <a:pPr>
              <a:spcBef>
                <a:spcPct val="0"/>
              </a:spcBef>
              <a:buNone/>
            </a:pPr>
            <a:r>
              <a:rPr lang="de-DE" altLang="zh-CN" sz="1333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anose="020F0502020204030204" pitchFamily="34" charset="0"/>
              </a:rPr>
              <a:t>1: WDR</a:t>
            </a:r>
          </a:p>
        </p:txBody>
      </p:sp>
      <p:sp>
        <p:nvSpPr>
          <p:cNvPr id="58" name="TextBox 69">
            <a:extLst>
              <a:ext uri="{FF2B5EF4-FFF2-40B4-BE49-F238E27FC236}">
                <a16:creationId xmlns:a16="http://schemas.microsoft.com/office/drawing/2014/main" id="{DAB0E62F-A542-454D-A4B3-7B562D93EA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935" y="3262501"/>
            <a:ext cx="1264208" cy="284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Brand</a:t>
            </a: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: Dahua</a:t>
            </a:r>
            <a:endParaRPr lang="zh-CN" altLang="en-US" sz="14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1438936" y="4716512"/>
            <a:ext cx="1443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latin typeface="Segoe UI" panose="020B0502040204020203" pitchFamily="34" charset="0"/>
                <a:cs typeface="Segoe UI" panose="020B0502040204020203" pitchFamily="34" charset="0"/>
              </a:rPr>
              <a:t>Brand: </a:t>
            </a:r>
            <a:r>
              <a:rPr lang="en-US" altLang="zh-CN" sz="1400" dirty="0" err="1">
                <a:latin typeface="Segoe UI" panose="020B0502040204020203" pitchFamily="34" charset="0"/>
                <a:cs typeface="Segoe UI" panose="020B0502040204020203" pitchFamily="34" charset="0"/>
              </a:rPr>
              <a:t>Hirige</a:t>
            </a:r>
            <a:endParaRPr lang="zh-CN" altLang="en-US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800169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Residential Fire Alarm Series 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 bwMode="auto">
          <a:xfrm>
            <a:off x="1095775" y="1743969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DHI</a:t>
            </a:r>
            <a:endParaRPr lang="zh-CN" altLang="en-US" sz="2200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410775" y="2447424"/>
            <a:ext cx="90000" cy="725540"/>
            <a:chOff x="2686859" y="2864898"/>
            <a:chExt cx="90000" cy="725540"/>
          </a:xfrm>
        </p:grpSpPr>
        <p:cxnSp>
          <p:nvCxnSpPr>
            <p:cNvPr id="7" name="直接连接符 6"/>
            <p:cNvCxnSpPr/>
            <p:nvPr/>
          </p:nvCxnSpPr>
          <p:spPr bwMode="auto">
            <a:xfrm>
              <a:off x="2731859" y="28648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" name="椭圆 7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9" name="矩形 8"/>
          <p:cNvSpPr/>
          <p:nvPr/>
        </p:nvSpPr>
        <p:spPr bwMode="auto">
          <a:xfrm>
            <a:off x="2187765" y="1743969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HY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0" name="直接连接符 9"/>
          <p:cNvCxnSpPr>
            <a:cxnSpLocks/>
          </p:cNvCxnSpPr>
          <p:nvPr/>
        </p:nvCxnSpPr>
        <p:spPr bwMode="auto">
          <a:xfrm>
            <a:off x="1929153" y="2103969"/>
            <a:ext cx="1551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直接连接符 10"/>
          <p:cNvCxnSpPr>
            <a:cxnSpLocks/>
          </p:cNvCxnSpPr>
          <p:nvPr/>
        </p:nvCxnSpPr>
        <p:spPr bwMode="auto">
          <a:xfrm>
            <a:off x="3214615" y="2103969"/>
            <a:ext cx="1551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矩形 12"/>
          <p:cNvSpPr/>
          <p:nvPr/>
        </p:nvSpPr>
        <p:spPr bwMode="auto">
          <a:xfrm>
            <a:off x="3494872" y="1743969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SA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3854774" y="2445252"/>
            <a:ext cx="90000" cy="725540"/>
            <a:chOff x="2686859" y="2864898"/>
            <a:chExt cx="90000" cy="725540"/>
          </a:xfrm>
        </p:grpSpPr>
        <p:cxnSp>
          <p:nvCxnSpPr>
            <p:cNvPr id="15" name="直接连接符 14"/>
            <p:cNvCxnSpPr/>
            <p:nvPr/>
          </p:nvCxnSpPr>
          <p:spPr bwMode="auto">
            <a:xfrm>
              <a:off x="2731859" y="28648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" name="椭圆 15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2658718" y="3159397"/>
            <a:ext cx="26917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Product Type:</a:t>
            </a:r>
          </a:p>
          <a:p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SA = Smoke Alarm</a:t>
            </a:r>
          </a:p>
          <a:p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HT = Heat Alarm</a:t>
            </a:r>
          </a:p>
          <a:p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GC = Carbon Monoxide Alarm</a:t>
            </a:r>
          </a:p>
          <a:p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GA = Natural Gas Alarm</a:t>
            </a:r>
          </a:p>
          <a:p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GB = LPG Alarm</a:t>
            </a:r>
          </a:p>
        </p:txBody>
      </p:sp>
      <p:cxnSp>
        <p:nvCxnSpPr>
          <p:cNvPr id="18" name="直接连接符 17"/>
          <p:cNvCxnSpPr>
            <a:cxnSpLocks/>
          </p:cNvCxnSpPr>
          <p:nvPr/>
        </p:nvCxnSpPr>
        <p:spPr bwMode="auto">
          <a:xfrm>
            <a:off x="4539832" y="2107284"/>
            <a:ext cx="1551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矩形 20"/>
          <p:cNvSpPr/>
          <p:nvPr/>
        </p:nvSpPr>
        <p:spPr bwMode="auto">
          <a:xfrm>
            <a:off x="4833963" y="1725252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5189810" y="2434765"/>
            <a:ext cx="90000" cy="2295925"/>
            <a:chOff x="2686859" y="2864898"/>
            <a:chExt cx="90000" cy="2295925"/>
          </a:xfrm>
        </p:grpSpPr>
        <p:cxnSp>
          <p:nvCxnSpPr>
            <p:cNvPr id="23" name="直接连接符 22"/>
            <p:cNvCxnSpPr/>
            <p:nvPr/>
          </p:nvCxnSpPr>
          <p:spPr bwMode="auto">
            <a:xfrm>
              <a:off x="2731859" y="2864898"/>
              <a:ext cx="0" cy="220469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4" name="椭圆 23"/>
            <p:cNvSpPr/>
            <p:nvPr/>
          </p:nvSpPr>
          <p:spPr bwMode="auto">
            <a:xfrm>
              <a:off x="2686859" y="5070823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25" name="文本框 24"/>
          <p:cNvSpPr txBox="1"/>
          <p:nvPr/>
        </p:nvSpPr>
        <p:spPr>
          <a:xfrm>
            <a:off x="4543379" y="4718061"/>
            <a:ext cx="1678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Generation Code</a:t>
            </a:r>
            <a:endParaRPr lang="en-US" altLang="zh-CN" sz="140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</p:txBody>
      </p:sp>
      <p:sp>
        <p:nvSpPr>
          <p:cNvPr id="26" name="矩形 25"/>
          <p:cNvSpPr/>
          <p:nvPr/>
        </p:nvSpPr>
        <p:spPr bwMode="auto">
          <a:xfrm>
            <a:off x="6065257" y="1714765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6428531" y="2445252"/>
            <a:ext cx="90000" cy="725540"/>
            <a:chOff x="2686859" y="2864898"/>
            <a:chExt cx="90000" cy="725540"/>
          </a:xfrm>
        </p:grpSpPr>
        <p:cxnSp>
          <p:nvCxnSpPr>
            <p:cNvPr id="29" name="直接连接符 28"/>
            <p:cNvCxnSpPr/>
            <p:nvPr/>
          </p:nvCxnSpPr>
          <p:spPr bwMode="auto">
            <a:xfrm>
              <a:off x="2731859" y="28648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0" name="椭圆 29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34" name="文本框 33"/>
          <p:cNvSpPr txBox="1"/>
          <p:nvPr/>
        </p:nvSpPr>
        <p:spPr>
          <a:xfrm>
            <a:off x="5560245" y="3194452"/>
            <a:ext cx="253700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Power Supply:</a:t>
            </a:r>
          </a:p>
          <a:p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0: 10 years battery life</a:t>
            </a:r>
          </a:p>
          <a:p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3: 3 years battery life</a:t>
            </a:r>
          </a:p>
          <a:p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5: 5 years battery life</a:t>
            </a:r>
          </a:p>
          <a:p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M: mains power</a:t>
            </a:r>
          </a:p>
        </p:txBody>
      </p:sp>
      <p:sp>
        <p:nvSpPr>
          <p:cNvPr id="35" name="矩形 34"/>
          <p:cNvSpPr/>
          <p:nvPr/>
        </p:nvSpPr>
        <p:spPr bwMode="auto">
          <a:xfrm>
            <a:off x="7279828" y="1711115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7662878" y="2453379"/>
            <a:ext cx="98748" cy="2156770"/>
            <a:chOff x="2686868" y="2864898"/>
            <a:chExt cx="90000" cy="2156770"/>
          </a:xfrm>
        </p:grpSpPr>
        <p:cxnSp>
          <p:nvCxnSpPr>
            <p:cNvPr id="38" name="直接连接符 37"/>
            <p:cNvCxnSpPr/>
            <p:nvPr/>
          </p:nvCxnSpPr>
          <p:spPr bwMode="auto">
            <a:xfrm>
              <a:off x="2731859" y="2864898"/>
              <a:ext cx="9" cy="206677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9" name="椭圆 38"/>
            <p:cNvSpPr/>
            <p:nvPr/>
          </p:nvSpPr>
          <p:spPr bwMode="auto">
            <a:xfrm>
              <a:off x="2686868" y="493166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41" name="文本框 40"/>
          <p:cNvSpPr txBox="1"/>
          <p:nvPr/>
        </p:nvSpPr>
        <p:spPr>
          <a:xfrm>
            <a:off x="6622326" y="4602578"/>
            <a:ext cx="22530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latin typeface="Segoe UI" panose="020B0502040204020203" pitchFamily="34" charset="0"/>
                <a:cs typeface="Segoe UI" panose="020B0502040204020203" pitchFamily="34" charset="0"/>
              </a:rPr>
              <a:t>Code for Variant Model</a:t>
            </a:r>
          </a:p>
        </p:txBody>
      </p:sp>
      <p:grpSp>
        <p:nvGrpSpPr>
          <p:cNvPr id="65" name="组合 64"/>
          <p:cNvGrpSpPr/>
          <p:nvPr/>
        </p:nvGrpSpPr>
        <p:grpSpPr>
          <a:xfrm>
            <a:off x="2530242" y="2482686"/>
            <a:ext cx="98748" cy="2156770"/>
            <a:chOff x="2686868" y="2864898"/>
            <a:chExt cx="90000" cy="2156770"/>
          </a:xfrm>
        </p:grpSpPr>
        <p:cxnSp>
          <p:nvCxnSpPr>
            <p:cNvPr id="66" name="直接连接符 65"/>
            <p:cNvCxnSpPr/>
            <p:nvPr/>
          </p:nvCxnSpPr>
          <p:spPr bwMode="auto">
            <a:xfrm>
              <a:off x="2731859" y="2864898"/>
              <a:ext cx="9" cy="206677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7" name="椭圆 66"/>
            <p:cNvSpPr/>
            <p:nvPr/>
          </p:nvSpPr>
          <p:spPr bwMode="auto">
            <a:xfrm>
              <a:off x="2686868" y="493166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58" name="TextBox 69">
            <a:extLst>
              <a:ext uri="{FF2B5EF4-FFF2-40B4-BE49-F238E27FC236}">
                <a16:creationId xmlns:a16="http://schemas.microsoft.com/office/drawing/2014/main" id="{DAB0E62F-A542-454D-A4B3-7B562D93EA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8422" y="3166333"/>
            <a:ext cx="1264208" cy="500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Dahua </a:t>
            </a:r>
            <a:r>
              <a:rPr lang="en-US" altLang="zh-CN" sz="1400" dirty="0" err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Wisualarm</a:t>
            </a:r>
            <a:endParaRPr lang="zh-CN" altLang="en-US" sz="14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2087836" y="4625525"/>
            <a:ext cx="1443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Segoe UI" panose="020B0502040204020203" pitchFamily="34" charset="0"/>
                <a:cs typeface="Segoe UI" panose="020B0502040204020203" pitchFamily="34" charset="0"/>
              </a:rPr>
              <a:t>Fire alarm</a:t>
            </a:r>
            <a:endParaRPr lang="zh-CN" altLang="en-US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62" name="直接连接符 61"/>
          <p:cNvCxnSpPr>
            <a:cxnSpLocks/>
          </p:cNvCxnSpPr>
          <p:nvPr/>
        </p:nvCxnSpPr>
        <p:spPr bwMode="auto">
          <a:xfrm>
            <a:off x="8299032" y="2103969"/>
            <a:ext cx="1551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3" name="矩形 62"/>
          <p:cNvSpPr/>
          <p:nvPr/>
        </p:nvSpPr>
        <p:spPr bwMode="auto">
          <a:xfrm>
            <a:off x="8744088" y="1710393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4" name="矩形 63"/>
          <p:cNvSpPr/>
          <p:nvPr/>
        </p:nvSpPr>
        <p:spPr bwMode="auto">
          <a:xfrm>
            <a:off x="9797220" y="1710393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8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68" name="组合 67"/>
          <p:cNvGrpSpPr/>
          <p:nvPr/>
        </p:nvGrpSpPr>
        <p:grpSpPr>
          <a:xfrm>
            <a:off x="9110216" y="2445252"/>
            <a:ext cx="90000" cy="725540"/>
            <a:chOff x="2686859" y="2864898"/>
            <a:chExt cx="90000" cy="725540"/>
          </a:xfrm>
        </p:grpSpPr>
        <p:cxnSp>
          <p:nvCxnSpPr>
            <p:cNvPr id="69" name="直接连接符 68"/>
            <p:cNvCxnSpPr/>
            <p:nvPr/>
          </p:nvCxnSpPr>
          <p:spPr bwMode="auto">
            <a:xfrm>
              <a:off x="2731859" y="28648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0" name="椭圆 69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71" name="文本框 70"/>
          <p:cNvSpPr txBox="1"/>
          <p:nvPr/>
        </p:nvSpPr>
        <p:spPr>
          <a:xfrm>
            <a:off x="8174646" y="3186313"/>
            <a:ext cx="25370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Communication:</a:t>
            </a:r>
          </a:p>
          <a:p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R: radio frequency</a:t>
            </a:r>
          </a:p>
        </p:txBody>
      </p:sp>
      <p:grpSp>
        <p:nvGrpSpPr>
          <p:cNvPr id="72" name="组合 71"/>
          <p:cNvGrpSpPr/>
          <p:nvPr/>
        </p:nvGrpSpPr>
        <p:grpSpPr>
          <a:xfrm>
            <a:off x="10158974" y="2437686"/>
            <a:ext cx="98748" cy="2156770"/>
            <a:chOff x="2686868" y="2864898"/>
            <a:chExt cx="90000" cy="2156770"/>
          </a:xfrm>
        </p:grpSpPr>
        <p:cxnSp>
          <p:nvCxnSpPr>
            <p:cNvPr id="73" name="直接连接符 72"/>
            <p:cNvCxnSpPr/>
            <p:nvPr/>
          </p:nvCxnSpPr>
          <p:spPr bwMode="auto">
            <a:xfrm>
              <a:off x="2731859" y="2864898"/>
              <a:ext cx="9" cy="206677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4" name="椭圆 73"/>
            <p:cNvSpPr/>
            <p:nvPr/>
          </p:nvSpPr>
          <p:spPr bwMode="auto">
            <a:xfrm>
              <a:off x="2686868" y="493166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75" name="文本框 74"/>
          <p:cNvSpPr txBox="1"/>
          <p:nvPr/>
        </p:nvSpPr>
        <p:spPr>
          <a:xfrm>
            <a:off x="9915893" y="4610339"/>
            <a:ext cx="17718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Band:</a:t>
            </a:r>
          </a:p>
          <a:p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4: 433 MHz</a:t>
            </a:r>
          </a:p>
          <a:p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8: 868 MHz</a:t>
            </a:r>
          </a:p>
          <a:p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9: 925 MHz</a:t>
            </a:r>
          </a:p>
        </p:txBody>
      </p:sp>
    </p:spTree>
    <p:extLst>
      <p:ext uri="{BB962C8B-B14F-4D97-AF65-F5344CB8AC3E}">
        <p14:creationId xmlns:p14="http://schemas.microsoft.com/office/powerpoint/2010/main" val="1849344043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8673" y="652402"/>
            <a:ext cx="11279716" cy="868363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Commercial Fire Alarm Series </a:t>
            </a:r>
            <a:br>
              <a:rPr lang="en-US" altLang="zh-CN" dirty="0"/>
            </a:br>
            <a:r>
              <a:rPr lang="en-US" altLang="zh-CN" sz="2700" dirty="0"/>
              <a:t>Addressable Fire Alarm System</a:t>
            </a:r>
            <a:r>
              <a:rPr lang="en-US" altLang="zh-CN" dirty="0"/>
              <a:t/>
            </a:r>
            <a:br>
              <a:rPr lang="en-US" altLang="zh-CN" dirty="0"/>
            </a:br>
            <a:endParaRPr lang="zh-CN" altLang="en-US" dirty="0"/>
          </a:p>
        </p:txBody>
      </p:sp>
      <p:sp>
        <p:nvSpPr>
          <p:cNvPr id="3" name="矩形 2"/>
          <p:cNvSpPr/>
          <p:nvPr/>
        </p:nvSpPr>
        <p:spPr bwMode="auto">
          <a:xfrm>
            <a:off x="1941595" y="2132589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DHI</a:t>
            </a:r>
            <a:endParaRPr lang="zh-CN" altLang="en-US" sz="2200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2256595" y="2836044"/>
            <a:ext cx="90000" cy="725540"/>
            <a:chOff x="2686859" y="2864898"/>
            <a:chExt cx="90000" cy="725540"/>
          </a:xfrm>
        </p:grpSpPr>
        <p:cxnSp>
          <p:nvCxnSpPr>
            <p:cNvPr id="7" name="直接连接符 6"/>
            <p:cNvCxnSpPr/>
            <p:nvPr/>
          </p:nvCxnSpPr>
          <p:spPr bwMode="auto">
            <a:xfrm>
              <a:off x="2731859" y="28648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" name="椭圆 7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9" name="矩形 8"/>
          <p:cNvSpPr/>
          <p:nvPr/>
        </p:nvSpPr>
        <p:spPr bwMode="auto">
          <a:xfrm>
            <a:off x="3033585" y="2132589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HY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0" name="直接连接符 9"/>
          <p:cNvCxnSpPr>
            <a:cxnSpLocks/>
          </p:cNvCxnSpPr>
          <p:nvPr/>
        </p:nvCxnSpPr>
        <p:spPr bwMode="auto">
          <a:xfrm>
            <a:off x="2774973" y="2492589"/>
            <a:ext cx="1551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直接连接符 10"/>
          <p:cNvCxnSpPr>
            <a:cxnSpLocks/>
          </p:cNvCxnSpPr>
          <p:nvPr/>
        </p:nvCxnSpPr>
        <p:spPr bwMode="auto">
          <a:xfrm>
            <a:off x="4426195" y="2492589"/>
            <a:ext cx="23538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矩形 12"/>
          <p:cNvSpPr/>
          <p:nvPr/>
        </p:nvSpPr>
        <p:spPr bwMode="auto">
          <a:xfrm>
            <a:off x="5209372" y="2132589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10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5569274" y="2833872"/>
            <a:ext cx="90000" cy="725540"/>
            <a:chOff x="2686859" y="2864898"/>
            <a:chExt cx="90000" cy="725540"/>
          </a:xfrm>
        </p:grpSpPr>
        <p:cxnSp>
          <p:nvCxnSpPr>
            <p:cNvPr id="15" name="直接连接符 14"/>
            <p:cNvCxnSpPr/>
            <p:nvPr/>
          </p:nvCxnSpPr>
          <p:spPr bwMode="auto">
            <a:xfrm>
              <a:off x="2731859" y="28648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" name="椭圆 15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3885538" y="3563257"/>
            <a:ext cx="269171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Product Type:</a:t>
            </a:r>
          </a:p>
          <a:p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10 = Fire Alarm Control Panels</a:t>
            </a:r>
          </a:p>
          <a:p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12 = Manual Call Points</a:t>
            </a:r>
          </a:p>
          <a:p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13 = Detectors and Repeaters</a:t>
            </a:r>
          </a:p>
          <a:p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14 = Modules</a:t>
            </a:r>
          </a:p>
          <a:p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15 = Sounder Strobes</a:t>
            </a:r>
          </a:p>
          <a:p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MX = Module Boxes</a:t>
            </a:r>
          </a:p>
          <a:p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JX = Cable Junction Boxes</a:t>
            </a:r>
          </a:p>
        </p:txBody>
      </p:sp>
      <p:sp>
        <p:nvSpPr>
          <p:cNvPr id="21" name="矩形 20"/>
          <p:cNvSpPr/>
          <p:nvPr/>
        </p:nvSpPr>
        <p:spPr bwMode="auto">
          <a:xfrm>
            <a:off x="6639903" y="2113872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22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6995750" y="2823385"/>
            <a:ext cx="90000" cy="2295925"/>
            <a:chOff x="2686859" y="2864898"/>
            <a:chExt cx="90000" cy="2295925"/>
          </a:xfrm>
        </p:grpSpPr>
        <p:cxnSp>
          <p:nvCxnSpPr>
            <p:cNvPr id="23" name="直接连接符 22"/>
            <p:cNvCxnSpPr/>
            <p:nvPr/>
          </p:nvCxnSpPr>
          <p:spPr bwMode="auto">
            <a:xfrm>
              <a:off x="2731859" y="2864898"/>
              <a:ext cx="0" cy="220469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4" name="椭圆 23"/>
            <p:cNvSpPr/>
            <p:nvPr/>
          </p:nvSpPr>
          <p:spPr bwMode="auto">
            <a:xfrm>
              <a:off x="2686859" y="5070823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25" name="文本框 24"/>
          <p:cNvSpPr txBox="1"/>
          <p:nvPr/>
        </p:nvSpPr>
        <p:spPr>
          <a:xfrm>
            <a:off x="6349319" y="5106681"/>
            <a:ext cx="1678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Generation Code</a:t>
            </a:r>
            <a:endParaRPr lang="en-US" altLang="zh-CN" sz="140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</p:txBody>
      </p:sp>
      <p:grpSp>
        <p:nvGrpSpPr>
          <p:cNvPr id="65" name="组合 64"/>
          <p:cNvGrpSpPr/>
          <p:nvPr/>
        </p:nvGrpSpPr>
        <p:grpSpPr>
          <a:xfrm>
            <a:off x="3376062" y="2871306"/>
            <a:ext cx="113898" cy="298614"/>
            <a:chOff x="2686868" y="2864898"/>
            <a:chExt cx="90000" cy="2156770"/>
          </a:xfrm>
        </p:grpSpPr>
        <p:cxnSp>
          <p:nvCxnSpPr>
            <p:cNvPr id="66" name="直接连接符 65"/>
            <p:cNvCxnSpPr/>
            <p:nvPr/>
          </p:nvCxnSpPr>
          <p:spPr bwMode="auto">
            <a:xfrm>
              <a:off x="2731859" y="2864898"/>
              <a:ext cx="9" cy="206677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7" name="椭圆 66"/>
            <p:cNvSpPr/>
            <p:nvPr/>
          </p:nvSpPr>
          <p:spPr bwMode="auto">
            <a:xfrm>
              <a:off x="2686868" y="493166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58" name="TextBox 69">
            <a:extLst>
              <a:ext uri="{FF2B5EF4-FFF2-40B4-BE49-F238E27FC236}">
                <a16:creationId xmlns:a16="http://schemas.microsoft.com/office/drawing/2014/main" id="{DAB0E62F-A542-454D-A4B3-7B562D93EA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4242" y="3554953"/>
            <a:ext cx="1264208" cy="284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Dahua</a:t>
            </a:r>
            <a:endParaRPr lang="zh-CN" altLang="en-US" sz="14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2852560" y="3179190"/>
            <a:ext cx="1443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Segoe UI" panose="020B0502040204020203" pitchFamily="34" charset="0"/>
                <a:cs typeface="Segoe UI" panose="020B0502040204020203" pitchFamily="34" charset="0"/>
              </a:rPr>
              <a:t>Fire alarm</a:t>
            </a:r>
            <a:endParaRPr lang="zh-CN" altLang="en-US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658983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8673" y="652402"/>
            <a:ext cx="11279716" cy="868363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Commercial Fire Alarm Series </a:t>
            </a:r>
            <a:br>
              <a:rPr lang="en-US" altLang="zh-CN" dirty="0"/>
            </a:br>
            <a:r>
              <a:rPr lang="en-US" altLang="zh-CN" sz="2700" dirty="0"/>
              <a:t>Conventional Fire Alarm System</a:t>
            </a:r>
            <a:r>
              <a:rPr lang="en-US" altLang="zh-CN" dirty="0"/>
              <a:t/>
            </a:r>
            <a:br>
              <a:rPr lang="en-US" altLang="zh-CN" dirty="0"/>
            </a:br>
            <a:endParaRPr lang="zh-CN" altLang="en-US" dirty="0"/>
          </a:p>
        </p:txBody>
      </p:sp>
      <p:sp>
        <p:nvSpPr>
          <p:cNvPr id="3" name="矩形 2"/>
          <p:cNvSpPr/>
          <p:nvPr/>
        </p:nvSpPr>
        <p:spPr bwMode="auto">
          <a:xfrm>
            <a:off x="1095775" y="1743969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DHI</a:t>
            </a:r>
            <a:endParaRPr lang="zh-CN" altLang="en-US" sz="2200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410775" y="2447424"/>
            <a:ext cx="90000" cy="725540"/>
            <a:chOff x="2686859" y="2864898"/>
            <a:chExt cx="90000" cy="725540"/>
          </a:xfrm>
        </p:grpSpPr>
        <p:cxnSp>
          <p:nvCxnSpPr>
            <p:cNvPr id="7" name="直接连接符 6"/>
            <p:cNvCxnSpPr/>
            <p:nvPr/>
          </p:nvCxnSpPr>
          <p:spPr bwMode="auto">
            <a:xfrm>
              <a:off x="2731859" y="28648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" name="椭圆 7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9" name="矩形 8"/>
          <p:cNvSpPr/>
          <p:nvPr/>
        </p:nvSpPr>
        <p:spPr bwMode="auto">
          <a:xfrm>
            <a:off x="2187765" y="1743969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HY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0" name="直接连接符 9"/>
          <p:cNvCxnSpPr>
            <a:cxnSpLocks/>
          </p:cNvCxnSpPr>
          <p:nvPr/>
        </p:nvCxnSpPr>
        <p:spPr bwMode="auto">
          <a:xfrm>
            <a:off x="1929153" y="2103969"/>
            <a:ext cx="1551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直接连接符 10"/>
          <p:cNvCxnSpPr>
            <a:cxnSpLocks/>
          </p:cNvCxnSpPr>
          <p:nvPr/>
        </p:nvCxnSpPr>
        <p:spPr bwMode="auto">
          <a:xfrm>
            <a:off x="3214615" y="2103969"/>
            <a:ext cx="1551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矩形 12"/>
          <p:cNvSpPr/>
          <p:nvPr/>
        </p:nvSpPr>
        <p:spPr bwMode="auto">
          <a:xfrm>
            <a:off x="3494872" y="1743969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3854774" y="2445252"/>
            <a:ext cx="90000" cy="725540"/>
            <a:chOff x="2686859" y="2864898"/>
            <a:chExt cx="90000" cy="725540"/>
          </a:xfrm>
        </p:grpSpPr>
        <p:cxnSp>
          <p:nvCxnSpPr>
            <p:cNvPr id="15" name="直接连接符 14"/>
            <p:cNvCxnSpPr/>
            <p:nvPr/>
          </p:nvCxnSpPr>
          <p:spPr bwMode="auto">
            <a:xfrm>
              <a:off x="2731859" y="28648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" name="椭圆 15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2905050" y="3189418"/>
            <a:ext cx="26917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C: Conventional System</a:t>
            </a:r>
          </a:p>
        </p:txBody>
      </p:sp>
      <p:sp>
        <p:nvSpPr>
          <p:cNvPr id="21" name="矩形 20"/>
          <p:cNvSpPr/>
          <p:nvPr/>
        </p:nvSpPr>
        <p:spPr bwMode="auto">
          <a:xfrm>
            <a:off x="4833963" y="1725252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10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5189810" y="2434765"/>
            <a:ext cx="90000" cy="2295925"/>
            <a:chOff x="2686859" y="2864898"/>
            <a:chExt cx="90000" cy="2295925"/>
          </a:xfrm>
        </p:grpSpPr>
        <p:cxnSp>
          <p:nvCxnSpPr>
            <p:cNvPr id="23" name="直接连接符 22"/>
            <p:cNvCxnSpPr/>
            <p:nvPr/>
          </p:nvCxnSpPr>
          <p:spPr bwMode="auto">
            <a:xfrm>
              <a:off x="2731859" y="2864898"/>
              <a:ext cx="0" cy="220469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4" name="椭圆 23"/>
            <p:cNvSpPr/>
            <p:nvPr/>
          </p:nvSpPr>
          <p:spPr bwMode="auto">
            <a:xfrm>
              <a:off x="2686859" y="5070823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25" name="文本框 24"/>
          <p:cNvSpPr txBox="1"/>
          <p:nvPr/>
        </p:nvSpPr>
        <p:spPr>
          <a:xfrm>
            <a:off x="4543378" y="4718061"/>
            <a:ext cx="29454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Product Type:</a:t>
            </a:r>
          </a:p>
          <a:p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10 = Fire Alarm Control Panels</a:t>
            </a:r>
          </a:p>
          <a:p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12 = Manual Call Points</a:t>
            </a:r>
          </a:p>
          <a:p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13 = Detectors and Repeaters</a:t>
            </a:r>
          </a:p>
          <a:p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15 = Sounder Strobes</a:t>
            </a:r>
          </a:p>
          <a:p>
            <a:endParaRPr lang="en-US" altLang="zh-CN" sz="140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  <a:sym typeface="Calibri" pitchFamily="34" charset="0"/>
            </a:endParaRPr>
          </a:p>
        </p:txBody>
      </p:sp>
      <p:sp>
        <p:nvSpPr>
          <p:cNvPr id="26" name="矩形 25"/>
          <p:cNvSpPr/>
          <p:nvPr/>
        </p:nvSpPr>
        <p:spPr bwMode="auto">
          <a:xfrm>
            <a:off x="6065257" y="1714765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6428531" y="2445252"/>
            <a:ext cx="90000" cy="725540"/>
            <a:chOff x="2686859" y="2864898"/>
            <a:chExt cx="90000" cy="725540"/>
          </a:xfrm>
        </p:grpSpPr>
        <p:cxnSp>
          <p:nvCxnSpPr>
            <p:cNvPr id="29" name="直接连接符 28"/>
            <p:cNvCxnSpPr/>
            <p:nvPr/>
          </p:nvCxnSpPr>
          <p:spPr bwMode="auto">
            <a:xfrm>
              <a:off x="2731859" y="28648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0" name="椭圆 29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34" name="文本框 33"/>
          <p:cNvSpPr txBox="1"/>
          <p:nvPr/>
        </p:nvSpPr>
        <p:spPr>
          <a:xfrm>
            <a:off x="5560245" y="3194452"/>
            <a:ext cx="25370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Code for Variant Model</a:t>
            </a:r>
          </a:p>
        </p:txBody>
      </p:sp>
      <p:grpSp>
        <p:nvGrpSpPr>
          <p:cNvPr id="65" name="组合 64"/>
          <p:cNvGrpSpPr/>
          <p:nvPr/>
        </p:nvGrpSpPr>
        <p:grpSpPr>
          <a:xfrm>
            <a:off x="2530242" y="2482686"/>
            <a:ext cx="98748" cy="2156770"/>
            <a:chOff x="2686868" y="2864898"/>
            <a:chExt cx="90000" cy="2156770"/>
          </a:xfrm>
        </p:grpSpPr>
        <p:cxnSp>
          <p:nvCxnSpPr>
            <p:cNvPr id="66" name="直接连接符 65"/>
            <p:cNvCxnSpPr/>
            <p:nvPr/>
          </p:nvCxnSpPr>
          <p:spPr bwMode="auto">
            <a:xfrm>
              <a:off x="2731859" y="2864898"/>
              <a:ext cx="9" cy="206677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7" name="椭圆 66"/>
            <p:cNvSpPr/>
            <p:nvPr/>
          </p:nvSpPr>
          <p:spPr bwMode="auto">
            <a:xfrm>
              <a:off x="2686868" y="493166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58" name="TextBox 69">
            <a:extLst>
              <a:ext uri="{FF2B5EF4-FFF2-40B4-BE49-F238E27FC236}">
                <a16:creationId xmlns:a16="http://schemas.microsoft.com/office/drawing/2014/main" id="{DAB0E62F-A542-454D-A4B3-7B562D93EA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8422" y="3166333"/>
            <a:ext cx="1264208" cy="284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Dahua</a:t>
            </a:r>
            <a:endParaRPr lang="zh-CN" altLang="en-US" sz="14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2087836" y="4625525"/>
            <a:ext cx="1443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Segoe UI" panose="020B0502040204020203" pitchFamily="34" charset="0"/>
                <a:cs typeface="Segoe UI" panose="020B0502040204020203" pitchFamily="34" charset="0"/>
              </a:rPr>
              <a:t>Fire alarm</a:t>
            </a:r>
            <a:endParaRPr lang="zh-CN" altLang="en-US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62" name="直接连接符 61"/>
          <p:cNvCxnSpPr>
            <a:cxnSpLocks/>
          </p:cNvCxnSpPr>
          <p:nvPr/>
        </p:nvCxnSpPr>
        <p:spPr bwMode="auto">
          <a:xfrm>
            <a:off x="7613232" y="2103969"/>
            <a:ext cx="1551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3" name="矩形 62"/>
          <p:cNvSpPr/>
          <p:nvPr/>
        </p:nvSpPr>
        <p:spPr bwMode="auto">
          <a:xfrm>
            <a:off x="8058288" y="1710393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68" name="组合 67"/>
          <p:cNvGrpSpPr/>
          <p:nvPr/>
        </p:nvGrpSpPr>
        <p:grpSpPr>
          <a:xfrm>
            <a:off x="8424416" y="2445252"/>
            <a:ext cx="90000" cy="725540"/>
            <a:chOff x="2686859" y="2864898"/>
            <a:chExt cx="90000" cy="725540"/>
          </a:xfrm>
        </p:grpSpPr>
        <p:cxnSp>
          <p:nvCxnSpPr>
            <p:cNvPr id="69" name="直接连接符 68"/>
            <p:cNvCxnSpPr/>
            <p:nvPr/>
          </p:nvCxnSpPr>
          <p:spPr bwMode="auto">
            <a:xfrm>
              <a:off x="2731859" y="28648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0" name="椭圆 69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71" name="文本框 70"/>
          <p:cNvSpPr txBox="1"/>
          <p:nvPr/>
        </p:nvSpPr>
        <p:spPr>
          <a:xfrm>
            <a:off x="7926524" y="3172964"/>
            <a:ext cx="25370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Zone number:</a:t>
            </a:r>
          </a:p>
          <a:p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4: 4 zone panel</a:t>
            </a:r>
          </a:p>
          <a:p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6: 6 zone panel</a:t>
            </a:r>
          </a:p>
          <a:p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8: 8 zone panel</a:t>
            </a:r>
          </a:p>
        </p:txBody>
      </p:sp>
    </p:spTree>
    <p:extLst>
      <p:ext uri="{BB962C8B-B14F-4D97-AF65-F5344CB8AC3E}">
        <p14:creationId xmlns:p14="http://schemas.microsoft.com/office/powerpoint/2010/main" val="3325212500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Microinverter</a:t>
            </a:r>
          </a:p>
        </p:txBody>
      </p:sp>
      <p:sp>
        <p:nvSpPr>
          <p:cNvPr id="3" name="矩形 2"/>
          <p:cNvSpPr/>
          <p:nvPr/>
        </p:nvSpPr>
        <p:spPr bwMode="auto">
          <a:xfrm>
            <a:off x="2910806" y="1662054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HYX</a:t>
            </a:r>
            <a:endParaRPr lang="zh-CN" altLang="en-US" sz="2200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225806" y="2365509"/>
            <a:ext cx="90000" cy="725540"/>
            <a:chOff x="2686859" y="2864898"/>
            <a:chExt cx="90000" cy="725540"/>
          </a:xfrm>
        </p:grpSpPr>
        <p:cxnSp>
          <p:nvCxnSpPr>
            <p:cNvPr id="7" name="直接连接符 6"/>
            <p:cNvCxnSpPr/>
            <p:nvPr/>
          </p:nvCxnSpPr>
          <p:spPr bwMode="auto">
            <a:xfrm>
              <a:off x="2731859" y="28648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" name="椭圆 7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9" name="矩形 8"/>
          <p:cNvSpPr/>
          <p:nvPr/>
        </p:nvSpPr>
        <p:spPr bwMode="auto">
          <a:xfrm>
            <a:off x="4002796" y="1662054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0" name="直接连接符 9"/>
          <p:cNvCxnSpPr>
            <a:cxnSpLocks/>
          </p:cNvCxnSpPr>
          <p:nvPr/>
        </p:nvCxnSpPr>
        <p:spPr bwMode="auto">
          <a:xfrm>
            <a:off x="3744184" y="2022054"/>
            <a:ext cx="1551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矩形 12"/>
          <p:cNvSpPr/>
          <p:nvPr/>
        </p:nvSpPr>
        <p:spPr bwMode="auto">
          <a:xfrm>
            <a:off x="5309903" y="1662054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2000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5669805" y="2363337"/>
            <a:ext cx="90000" cy="725540"/>
            <a:chOff x="2686859" y="2864898"/>
            <a:chExt cx="90000" cy="725540"/>
          </a:xfrm>
        </p:grpSpPr>
        <p:cxnSp>
          <p:nvCxnSpPr>
            <p:cNvPr id="15" name="直接连接符 14"/>
            <p:cNvCxnSpPr/>
            <p:nvPr/>
          </p:nvCxnSpPr>
          <p:spPr bwMode="auto">
            <a:xfrm>
              <a:off x="2731859" y="28648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" name="椭圆 15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5122287" y="3190457"/>
            <a:ext cx="13532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Rated power :</a:t>
            </a:r>
          </a:p>
          <a:p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300: 300W</a:t>
            </a:r>
          </a:p>
          <a:p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400:</a:t>
            </a:r>
            <a:r>
              <a:rPr lang="zh-CN" altLang="en-US" sz="1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400W</a:t>
            </a:r>
          </a:p>
          <a:p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…</a:t>
            </a:r>
          </a:p>
          <a:p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2000: 2000W</a:t>
            </a:r>
          </a:p>
        </p:txBody>
      </p:sp>
      <p:cxnSp>
        <p:nvCxnSpPr>
          <p:cNvPr id="18" name="直接连接符 17"/>
          <p:cNvCxnSpPr>
            <a:cxnSpLocks/>
          </p:cNvCxnSpPr>
          <p:nvPr/>
        </p:nvCxnSpPr>
        <p:spPr bwMode="auto">
          <a:xfrm>
            <a:off x="6354863" y="2025369"/>
            <a:ext cx="1551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矩形 20"/>
          <p:cNvSpPr/>
          <p:nvPr/>
        </p:nvSpPr>
        <p:spPr bwMode="auto">
          <a:xfrm>
            <a:off x="6648994" y="1643337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SW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7004841" y="2352850"/>
            <a:ext cx="90000" cy="2295925"/>
            <a:chOff x="2686859" y="2864898"/>
            <a:chExt cx="90000" cy="2295925"/>
          </a:xfrm>
        </p:grpSpPr>
        <p:cxnSp>
          <p:nvCxnSpPr>
            <p:cNvPr id="23" name="直接连接符 22"/>
            <p:cNvCxnSpPr/>
            <p:nvPr/>
          </p:nvCxnSpPr>
          <p:spPr bwMode="auto">
            <a:xfrm>
              <a:off x="2731859" y="2864898"/>
              <a:ext cx="0" cy="220469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4" name="椭圆 23"/>
            <p:cNvSpPr/>
            <p:nvPr/>
          </p:nvSpPr>
          <p:spPr bwMode="auto">
            <a:xfrm>
              <a:off x="2686859" y="5070823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25" name="文本框 24"/>
          <p:cNvSpPr txBox="1"/>
          <p:nvPr/>
        </p:nvSpPr>
        <p:spPr>
          <a:xfrm>
            <a:off x="6597847" y="4851387"/>
            <a:ext cx="13702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Uplink type:</a:t>
            </a:r>
          </a:p>
          <a:p>
            <a:r>
              <a:rPr lang="en-US" altLang="zh-CN" sz="1400" dirty="0"/>
              <a:t>SW: WIFI</a:t>
            </a:r>
          </a:p>
          <a:p>
            <a:r>
              <a:rPr lang="en-US" altLang="zh-CN" sz="1400" dirty="0"/>
              <a:t>S: Sub-1G</a:t>
            </a:r>
            <a:endParaRPr lang="zh-CN" altLang="en-US" sz="1400" dirty="0"/>
          </a:p>
        </p:txBody>
      </p:sp>
      <p:sp>
        <p:nvSpPr>
          <p:cNvPr id="26" name="矩形 25"/>
          <p:cNvSpPr/>
          <p:nvPr/>
        </p:nvSpPr>
        <p:spPr bwMode="auto">
          <a:xfrm>
            <a:off x="7880288" y="1632850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NA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8243562" y="2363337"/>
            <a:ext cx="90000" cy="725540"/>
            <a:chOff x="2686859" y="2864898"/>
            <a:chExt cx="90000" cy="725540"/>
          </a:xfrm>
        </p:grpSpPr>
        <p:cxnSp>
          <p:nvCxnSpPr>
            <p:cNvPr id="29" name="直接连接符 28"/>
            <p:cNvCxnSpPr/>
            <p:nvPr/>
          </p:nvCxnSpPr>
          <p:spPr bwMode="auto">
            <a:xfrm>
              <a:off x="2731859" y="28648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0" name="椭圆 29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34" name="文本框 33"/>
          <p:cNvSpPr txBox="1"/>
          <p:nvPr/>
        </p:nvSpPr>
        <p:spPr>
          <a:xfrm>
            <a:off x="7880288" y="3088877"/>
            <a:ext cx="26768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Region:</a:t>
            </a:r>
          </a:p>
          <a:p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none by default</a:t>
            </a:r>
          </a:p>
          <a:p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NA: North America</a:t>
            </a:r>
          </a:p>
        </p:txBody>
      </p:sp>
      <p:grpSp>
        <p:nvGrpSpPr>
          <p:cNvPr id="65" name="组合 64"/>
          <p:cNvGrpSpPr/>
          <p:nvPr/>
        </p:nvGrpSpPr>
        <p:grpSpPr>
          <a:xfrm>
            <a:off x="4345273" y="2400771"/>
            <a:ext cx="98748" cy="2156770"/>
            <a:chOff x="2686868" y="2864898"/>
            <a:chExt cx="90000" cy="2156770"/>
          </a:xfrm>
        </p:grpSpPr>
        <p:cxnSp>
          <p:nvCxnSpPr>
            <p:cNvPr id="66" name="直接连接符 65"/>
            <p:cNvCxnSpPr/>
            <p:nvPr/>
          </p:nvCxnSpPr>
          <p:spPr bwMode="auto">
            <a:xfrm>
              <a:off x="2731859" y="2864898"/>
              <a:ext cx="9" cy="206677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7" name="椭圆 66"/>
            <p:cNvSpPr/>
            <p:nvPr/>
          </p:nvSpPr>
          <p:spPr bwMode="auto">
            <a:xfrm>
              <a:off x="2686868" y="493166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58" name="TextBox 69">
            <a:extLst>
              <a:ext uri="{FF2B5EF4-FFF2-40B4-BE49-F238E27FC236}">
                <a16:creationId xmlns:a16="http://schemas.microsoft.com/office/drawing/2014/main" id="{DAB0E62F-A542-454D-A4B3-7B562D93EA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1389" y="3262501"/>
            <a:ext cx="1264208" cy="500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Brand</a:t>
            </a: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: </a:t>
            </a:r>
            <a:r>
              <a:rPr lang="en-US" altLang="zh-CN" sz="1400" dirty="0" err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HYXiPOWER</a:t>
            </a:r>
            <a:endParaRPr lang="zh-CN" altLang="en-US" sz="14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3586389" y="4716512"/>
            <a:ext cx="1723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latin typeface="Segoe UI" panose="020B0502040204020203" pitchFamily="34" charset="0"/>
                <a:cs typeface="Segoe UI" panose="020B0502040204020203" pitchFamily="34" charset="0"/>
              </a:rPr>
              <a:t>Product type : </a:t>
            </a:r>
          </a:p>
          <a:p>
            <a:r>
              <a:rPr lang="en-US" altLang="zh-CN" sz="1400" dirty="0">
                <a:latin typeface="Segoe UI" panose="020B0502040204020203" pitchFamily="34" charset="0"/>
                <a:cs typeface="Segoe UI" panose="020B0502040204020203" pitchFamily="34" charset="0"/>
              </a:rPr>
              <a:t>M: microinverter</a:t>
            </a:r>
            <a:endParaRPr lang="zh-CN" altLang="en-US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A5FCD74B-CF1B-8157-0313-48D07549C337}"/>
              </a:ext>
            </a:extLst>
          </p:cNvPr>
          <p:cNvCxnSpPr>
            <a:cxnSpLocks/>
          </p:cNvCxnSpPr>
          <p:nvPr/>
        </p:nvCxnSpPr>
        <p:spPr bwMode="auto">
          <a:xfrm>
            <a:off x="7602638" y="2025369"/>
            <a:ext cx="1551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703087403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String Inverter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 bwMode="auto">
          <a:xfrm>
            <a:off x="3949897" y="1662054"/>
            <a:ext cx="720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HYX</a:t>
            </a:r>
            <a:endParaRPr lang="zh-CN" altLang="en-US" sz="2200" dirty="0">
              <a:latin typeface="Segoe UI" panose="020B0502040204020203" pitchFamily="34" charset="0"/>
              <a:ea typeface="宋体" pitchFamily="2" charset="-122"/>
              <a:cs typeface="Segoe UI" panose="020B0502040204020203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264897" y="2365509"/>
            <a:ext cx="90000" cy="725540"/>
            <a:chOff x="2686859" y="2864898"/>
            <a:chExt cx="90000" cy="725540"/>
          </a:xfrm>
        </p:grpSpPr>
        <p:cxnSp>
          <p:nvCxnSpPr>
            <p:cNvPr id="7" name="直接连接符 6"/>
            <p:cNvCxnSpPr/>
            <p:nvPr/>
          </p:nvCxnSpPr>
          <p:spPr bwMode="auto">
            <a:xfrm>
              <a:off x="2731859" y="28648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" name="椭圆 7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9" name="矩形 8"/>
          <p:cNvSpPr/>
          <p:nvPr/>
        </p:nvSpPr>
        <p:spPr bwMode="auto">
          <a:xfrm>
            <a:off x="5041887" y="1662054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0" name="直接连接符 9"/>
          <p:cNvCxnSpPr>
            <a:cxnSpLocks/>
          </p:cNvCxnSpPr>
          <p:nvPr/>
        </p:nvCxnSpPr>
        <p:spPr bwMode="auto">
          <a:xfrm>
            <a:off x="4783275" y="2022054"/>
            <a:ext cx="1551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矩形 12"/>
          <p:cNvSpPr/>
          <p:nvPr/>
        </p:nvSpPr>
        <p:spPr bwMode="auto">
          <a:xfrm>
            <a:off x="6348994" y="1662054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25K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6708896" y="2363337"/>
            <a:ext cx="90000" cy="725540"/>
            <a:chOff x="2686859" y="2864898"/>
            <a:chExt cx="90000" cy="725540"/>
          </a:xfrm>
        </p:grpSpPr>
        <p:cxnSp>
          <p:nvCxnSpPr>
            <p:cNvPr id="15" name="直接连接符 14"/>
            <p:cNvCxnSpPr/>
            <p:nvPr/>
          </p:nvCxnSpPr>
          <p:spPr bwMode="auto">
            <a:xfrm>
              <a:off x="2731859" y="2864898"/>
              <a:ext cx="0" cy="642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" name="椭圆 15"/>
            <p:cNvSpPr/>
            <p:nvPr/>
          </p:nvSpPr>
          <p:spPr bwMode="auto">
            <a:xfrm>
              <a:off x="2686859" y="350043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6161378" y="3190457"/>
            <a:ext cx="13532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Rated power :</a:t>
            </a:r>
          </a:p>
          <a:p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3K: 3kW</a:t>
            </a:r>
          </a:p>
          <a:p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3K6:</a:t>
            </a:r>
            <a:r>
              <a:rPr lang="zh-CN" altLang="en-US" sz="1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3.6kW</a:t>
            </a:r>
          </a:p>
          <a:p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…</a:t>
            </a:r>
          </a:p>
          <a:p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320K: 320kW</a:t>
            </a:r>
          </a:p>
        </p:txBody>
      </p:sp>
      <p:cxnSp>
        <p:nvCxnSpPr>
          <p:cNvPr id="18" name="直接连接符 17"/>
          <p:cNvCxnSpPr>
            <a:cxnSpLocks/>
          </p:cNvCxnSpPr>
          <p:nvPr/>
        </p:nvCxnSpPr>
        <p:spPr bwMode="auto">
          <a:xfrm>
            <a:off x="7393954" y="2025369"/>
            <a:ext cx="1551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矩形 20"/>
          <p:cNvSpPr/>
          <p:nvPr/>
        </p:nvSpPr>
        <p:spPr bwMode="auto">
          <a:xfrm>
            <a:off x="7688085" y="1643337"/>
            <a:ext cx="822256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 fontAlgn="t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</a:t>
            </a:r>
            <a:endParaRPr lang="zh-CN" alt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8043932" y="2352850"/>
            <a:ext cx="90000" cy="2295925"/>
            <a:chOff x="2686859" y="2864898"/>
            <a:chExt cx="90000" cy="2295925"/>
          </a:xfrm>
        </p:grpSpPr>
        <p:cxnSp>
          <p:nvCxnSpPr>
            <p:cNvPr id="23" name="直接连接符 22"/>
            <p:cNvCxnSpPr/>
            <p:nvPr/>
          </p:nvCxnSpPr>
          <p:spPr bwMode="auto">
            <a:xfrm>
              <a:off x="2731859" y="2864898"/>
              <a:ext cx="0" cy="220469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4" name="椭圆 23"/>
            <p:cNvSpPr/>
            <p:nvPr/>
          </p:nvSpPr>
          <p:spPr bwMode="auto">
            <a:xfrm>
              <a:off x="2686859" y="5070823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25" name="文本框 24"/>
          <p:cNvSpPr txBox="1"/>
          <p:nvPr/>
        </p:nvSpPr>
        <p:spPr>
          <a:xfrm>
            <a:off x="7636937" y="4851387"/>
            <a:ext cx="15435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Grid type:</a:t>
            </a:r>
          </a:p>
          <a:p>
            <a:r>
              <a:rPr lang="en-US" altLang="zh-CN" sz="1400" dirty="0"/>
              <a:t>S: Single-phase</a:t>
            </a:r>
          </a:p>
          <a:p>
            <a:r>
              <a:rPr lang="en-US" altLang="zh-CN" sz="1400" dirty="0"/>
              <a:t>T: Three-phase</a:t>
            </a:r>
          </a:p>
        </p:txBody>
      </p:sp>
      <p:grpSp>
        <p:nvGrpSpPr>
          <p:cNvPr id="65" name="组合 64"/>
          <p:cNvGrpSpPr/>
          <p:nvPr/>
        </p:nvGrpSpPr>
        <p:grpSpPr>
          <a:xfrm>
            <a:off x="5384364" y="2400771"/>
            <a:ext cx="98748" cy="2156770"/>
            <a:chOff x="2686868" y="2864898"/>
            <a:chExt cx="90000" cy="2156770"/>
          </a:xfrm>
        </p:grpSpPr>
        <p:cxnSp>
          <p:nvCxnSpPr>
            <p:cNvPr id="66" name="直接连接符 65"/>
            <p:cNvCxnSpPr/>
            <p:nvPr/>
          </p:nvCxnSpPr>
          <p:spPr bwMode="auto">
            <a:xfrm>
              <a:off x="2731859" y="2864898"/>
              <a:ext cx="9" cy="206677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7" name="椭圆 66"/>
            <p:cNvSpPr/>
            <p:nvPr/>
          </p:nvSpPr>
          <p:spPr bwMode="auto">
            <a:xfrm>
              <a:off x="2686868" y="4931668"/>
              <a:ext cx="90000" cy="9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fontAlgn="t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Segoe UI" panose="020B0502040204020203" pitchFamily="34" charset="0"/>
                <a:ea typeface="宋体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58" name="TextBox 69">
            <a:extLst>
              <a:ext uri="{FF2B5EF4-FFF2-40B4-BE49-F238E27FC236}">
                <a16:creationId xmlns:a16="http://schemas.microsoft.com/office/drawing/2014/main" id="{DAB0E62F-A542-454D-A4B3-7B562D93EA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0480" y="3262501"/>
            <a:ext cx="1264208" cy="500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文泉驿微米黑" charset="-122"/>
                <a:ea typeface="文泉驿微米黑" charset="-122"/>
                <a:sym typeface="文泉驿微米黑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Brand</a:t>
            </a:r>
            <a:r>
              <a:rPr lang="en-US" altLang="zh-CN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: </a:t>
            </a:r>
            <a:r>
              <a:rPr lang="en-US" altLang="zh-CN" sz="1400" dirty="0" err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alibri" pitchFamily="34" charset="0"/>
              </a:rPr>
              <a:t>HYXiPOWER</a:t>
            </a:r>
            <a:endParaRPr lang="zh-CN" altLang="en-US" sz="14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4625480" y="4716512"/>
            <a:ext cx="1723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latin typeface="Segoe UI" panose="020B0502040204020203" pitchFamily="34" charset="0"/>
                <a:cs typeface="Segoe UI" panose="020B0502040204020203" pitchFamily="34" charset="0"/>
              </a:rPr>
              <a:t>Product type : </a:t>
            </a:r>
          </a:p>
          <a:p>
            <a:r>
              <a:rPr lang="en-US" altLang="zh-CN" sz="1400" dirty="0">
                <a:latin typeface="Segoe UI" panose="020B0502040204020203" pitchFamily="34" charset="0"/>
                <a:cs typeface="Segoe UI" panose="020B0502040204020203" pitchFamily="34" charset="0"/>
              </a:rPr>
              <a:t>S:</a:t>
            </a:r>
            <a:r>
              <a:rPr lang="zh-CN" alt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400" dirty="0"/>
              <a:t>String inverter</a:t>
            </a:r>
            <a:endParaRPr lang="zh-CN" altLang="en-US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99571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6e715110-88e3-41f6-ac6d-e2b15274663f}"/>
  <p:tag name="TABLE_RECT" val="17*85.7*926*368.6"/>
  <p:tag name="TABLE_EMPHASIZE_COLOR" val="6579300"/>
  <p:tag name="TABLE_ONEKEY_SKIN_IDX" val="0"/>
  <p:tag name="TABLE_SKINIDX" val="-1"/>
  <p:tag name="TABLE_COLORIDX" val="l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2940</TotalTime>
  <Words>12896</Words>
  <Application>Microsoft Office PowerPoint</Application>
  <PresentationFormat>宽屏</PresentationFormat>
  <Paragraphs>4752</Paragraphs>
  <Slides>102</Slides>
  <Notes>56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102</vt:i4>
      </vt:variant>
    </vt:vector>
  </HeadingPairs>
  <TitlesOfParts>
    <vt:vector size="117" baseType="lpstr">
      <vt:lpstr>新細明體</vt:lpstr>
      <vt:lpstr>等线</vt:lpstr>
      <vt:lpstr>等线 Light</vt:lpstr>
      <vt:lpstr>仿宋_GB2312</vt:lpstr>
      <vt:lpstr>宋体</vt:lpstr>
      <vt:lpstr>Microsoft YaHei</vt:lpstr>
      <vt:lpstr>Microsoft YaHei</vt:lpstr>
      <vt:lpstr>文泉驿微米黑</vt:lpstr>
      <vt:lpstr>Arial</vt:lpstr>
      <vt:lpstr>Calibri</vt:lpstr>
      <vt:lpstr>Cambria Math</vt:lpstr>
      <vt:lpstr>Segoe UI</vt:lpstr>
      <vt:lpstr>Segoe UI Symbol</vt:lpstr>
      <vt:lpstr>Times New Roman</vt:lpstr>
      <vt:lpstr>Office 主题​​</vt:lpstr>
      <vt:lpstr>Product Naming Rule v20240807</vt:lpstr>
      <vt:lpstr>Network Camera(1/2)</vt:lpstr>
      <vt:lpstr>Network Camera(2/2)</vt:lpstr>
      <vt:lpstr>Network Camera(Dual-Sight Series)</vt:lpstr>
      <vt:lpstr>Network Camera (Panoramic Series)</vt:lpstr>
      <vt:lpstr>Network Camera (ECO Series)</vt:lpstr>
      <vt:lpstr>PowerPoint 演示文稿</vt:lpstr>
      <vt:lpstr>PowerPoint 演示文稿</vt:lpstr>
      <vt:lpstr>HDCVI Camera（1/2） </vt:lpstr>
      <vt:lpstr>HDCVI Camera（2/2） </vt:lpstr>
      <vt:lpstr>HDCVI Cooper Series (Camera &amp; Recorder)</vt:lpstr>
      <vt:lpstr>Speed Dome</vt:lpstr>
      <vt:lpstr>PowerPoint 演示文稿</vt:lpstr>
      <vt:lpstr>White board</vt:lpstr>
      <vt:lpstr>Video Conferencing</vt:lpstr>
      <vt:lpstr>Accessory</vt:lpstr>
      <vt:lpstr>Accessory-Camera mount</vt:lpstr>
      <vt:lpstr>Accessory-Lens</vt:lpstr>
      <vt:lpstr>Accessory-power</vt:lpstr>
      <vt:lpstr>Accessory-Cabling</vt:lpstr>
      <vt:lpstr>Accessory-Cabling</vt:lpstr>
      <vt:lpstr>Accessory-Solar</vt:lpstr>
      <vt:lpstr>Accessory-Solar</vt:lpstr>
      <vt:lpstr>General NVR</vt:lpstr>
      <vt:lpstr>AI NVR</vt:lpstr>
      <vt:lpstr>NVR KIT</vt:lpstr>
      <vt:lpstr>HDCVI Recorder (XVR)</vt:lpstr>
      <vt:lpstr>HDCVI Cooper Series (Recorder)</vt:lpstr>
      <vt:lpstr>ATM DVR/NVR</vt:lpstr>
      <vt:lpstr>IVSS</vt:lpstr>
      <vt:lpstr>EVS</vt:lpstr>
      <vt:lpstr>IVS</vt:lpstr>
      <vt:lpstr>Switch</vt:lpstr>
      <vt:lpstr>Switch(new，CCTV）</vt:lpstr>
      <vt:lpstr>Switch(new，IT）</vt:lpstr>
      <vt:lpstr>Wireless Router</vt:lpstr>
      <vt:lpstr>Wireless Bridge —Only for V-Radio series wireless bridge</vt:lpstr>
      <vt:lpstr>PowerPoint 演示文稿</vt:lpstr>
      <vt:lpstr>PowerPoint 演示文稿</vt:lpstr>
      <vt:lpstr>SSD</vt:lpstr>
      <vt:lpstr>MPT</vt:lpstr>
      <vt:lpstr>MPT</vt:lpstr>
      <vt:lpstr>DSS Baseline</vt:lpstr>
      <vt:lpstr>  Video Intercom(Indoor Monitor)</vt:lpstr>
      <vt:lpstr>Video Intercom(Door Station)</vt:lpstr>
      <vt:lpstr>Video Intercom(KIT)</vt:lpstr>
      <vt:lpstr>Video Intercom(Emergency Phone Terminals)</vt:lpstr>
      <vt:lpstr>  Video Intercom(Accessory)</vt:lpstr>
      <vt:lpstr>Access Control (Integrated)</vt:lpstr>
      <vt:lpstr>Access Control (Controller) </vt:lpstr>
      <vt:lpstr>Access Control (Reader)  </vt:lpstr>
      <vt:lpstr>Access Control (Module)</vt:lpstr>
      <vt:lpstr>Access Control (Attendance)</vt:lpstr>
      <vt:lpstr>Access Control (Turnstile)</vt:lpstr>
      <vt:lpstr>Alarm (Controller)  </vt:lpstr>
      <vt:lpstr>Alarm (Keypad) </vt:lpstr>
      <vt:lpstr>ITS-Traffic Camera</vt:lpstr>
      <vt:lpstr>ITS-Traffic Camera-Spotter sky</vt:lpstr>
      <vt:lpstr>ITS-Traffic Edge Storage (ITSE)</vt:lpstr>
      <vt:lpstr>ITS-Traffic Lamp</vt:lpstr>
      <vt:lpstr>ITS-Traffic Radar</vt:lpstr>
      <vt:lpstr>ITS-Traffic Signal Controller</vt:lpstr>
      <vt:lpstr>ITS-Speed Measuring System </vt:lpstr>
      <vt:lpstr>ITS-Access ANPR Camera</vt:lpstr>
      <vt:lpstr>ITS-4MP Spot Detection Camera</vt:lpstr>
      <vt:lpstr>ITS-4MP Spot Detection Camera</vt:lpstr>
      <vt:lpstr>ITS-Access Barrier</vt:lpstr>
      <vt:lpstr>ITS-Folding Arm 1.5m-1.5m </vt:lpstr>
      <vt:lpstr>ITS-Indoor Guidance Screen (One-Layer)</vt:lpstr>
      <vt:lpstr>ICS-Intelligent Charging Station</vt:lpstr>
      <vt:lpstr>D-Volt Charging System</vt:lpstr>
      <vt:lpstr>Thermal Camera</vt:lpstr>
      <vt:lpstr>Thermal Module</vt:lpstr>
      <vt:lpstr>Thermal Camera-PVS</vt:lpstr>
      <vt:lpstr>Handheld Thermography</vt:lpstr>
      <vt:lpstr>Monitor-CCTV</vt:lpstr>
      <vt:lpstr>Monitor-IT</vt:lpstr>
      <vt:lpstr>PowerPoint 演示文稿</vt:lpstr>
      <vt:lpstr>LCD Video Wall</vt:lpstr>
      <vt:lpstr>PowerPoint 演示文稿</vt:lpstr>
      <vt:lpstr>LED Display</vt:lpstr>
      <vt:lpstr>Decoder</vt:lpstr>
      <vt:lpstr>Video wall controller </vt:lpstr>
      <vt:lpstr>Video wall controller </vt:lpstr>
      <vt:lpstr>Metal Detector</vt:lpstr>
      <vt:lpstr>Baggage &amp; Parcel Screening</vt:lpstr>
      <vt:lpstr>EAS Labels &amp; Tags</vt:lpstr>
      <vt:lpstr>EAS antenna</vt:lpstr>
      <vt:lpstr>Mobile IPC</vt:lpstr>
      <vt:lpstr>Mobile HDCVI Camera</vt:lpstr>
      <vt:lpstr>Dash Camera</vt:lpstr>
      <vt:lpstr>Mobile DVR/NVR</vt:lpstr>
      <vt:lpstr>Mobile Active Safety Camera （1/2） </vt:lpstr>
      <vt:lpstr>Mobile Active Safety Camera （2/2） </vt:lpstr>
      <vt:lpstr>Residential Fire Alarm Series </vt:lpstr>
      <vt:lpstr>Commercial Fire Alarm Series  Addressable Fire Alarm System </vt:lpstr>
      <vt:lpstr>Commercial Fire Alarm Series  Conventional Fire Alarm System </vt:lpstr>
      <vt:lpstr>Microinverter</vt:lpstr>
      <vt:lpstr>String Inverter</vt:lpstr>
      <vt:lpstr>Hybrid Inverter</vt:lpstr>
      <vt:lpstr>Residential Battery</vt:lpstr>
      <vt:lpstr>C&amp;I ESS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Rule V.202112</dc:title>
  <dc:creator>董安洁</dc:creator>
  <cp:lastModifiedBy>曾丽微</cp:lastModifiedBy>
  <cp:revision>189</cp:revision>
  <dcterms:created xsi:type="dcterms:W3CDTF">2022-05-31T05:06:10Z</dcterms:created>
  <dcterms:modified xsi:type="dcterms:W3CDTF">2024-08-07T06:53:33Z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GSEDS_TWMT">
    <vt:lpwstr>d46a6755_b77b54e0_2a1b4e70429a485bbece23979438a90a3bb8dbeff7ebb8160f048833c55f8932</vt:lpwstr>
  </property>
  <property fmtid="{D5CDD505-2E9C-101B-9397-08002B2CF9AE}" pid="3" name="GSEDS_HWMT_d46a6755">
    <vt:lpwstr>f244caef_mFV3xj84Kik2OcpOlXv4rfY2qOs=_8QYrr15fIzUrOtpGmHn6s81tKK3NIvccZ2fMrvlJeB71Ac2zbXzKeeFXLLR7Cr4QWN4zwVJVsXmIfMbzCj9JCETU7Q6b_4ee329d5</vt:lpwstr>
  </property>
</Properties>
</file>