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4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5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theme/theme6.xml" ContentType="application/vnd.openxmlformats-officedocument.theme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theme/theme7.xml" ContentType="application/vnd.openxmlformats-officedocument.theme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theme/theme8.xml" ContentType="application/vnd.openxmlformats-officedocument.theme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9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theme/theme10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heme/theme11.xml" ContentType="application/vnd.openxmlformats-officedocument.theme+xml"/>
  <Override PartName="/ppt/theme/theme1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63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75" r:id="rId2"/>
    <p:sldMasterId id="2147483690" r:id="rId3"/>
    <p:sldMasterId id="2147483705" r:id="rId4"/>
    <p:sldMasterId id="2147483720" r:id="rId5"/>
    <p:sldMasterId id="2147483733" r:id="rId6"/>
    <p:sldMasterId id="2147483748" r:id="rId7"/>
    <p:sldMasterId id="2147483760" r:id="rId8"/>
    <p:sldMasterId id="2147483775" r:id="rId9"/>
    <p:sldMasterId id="2147483790" r:id="rId10"/>
  </p:sldMasterIdLst>
  <p:notesMasterIdLst>
    <p:notesMasterId r:id="rId132"/>
  </p:notesMasterIdLst>
  <p:handoutMasterIdLst>
    <p:handoutMasterId r:id="rId133"/>
  </p:handoutMasterIdLst>
  <p:sldIdLst>
    <p:sldId id="257" r:id="rId11"/>
    <p:sldId id="747" r:id="rId12"/>
    <p:sldId id="748" r:id="rId13"/>
    <p:sldId id="749" r:id="rId14"/>
    <p:sldId id="750" r:id="rId15"/>
    <p:sldId id="751" r:id="rId16"/>
    <p:sldId id="753" r:id="rId17"/>
    <p:sldId id="754" r:id="rId18"/>
    <p:sldId id="771" r:id="rId19"/>
    <p:sldId id="772" r:id="rId20"/>
    <p:sldId id="773" r:id="rId21"/>
    <p:sldId id="727" r:id="rId22"/>
    <p:sldId id="800" r:id="rId23"/>
    <p:sldId id="799" r:id="rId24"/>
    <p:sldId id="798" r:id="rId25"/>
    <p:sldId id="525" r:id="rId26"/>
    <p:sldId id="577" r:id="rId27"/>
    <p:sldId id="687" r:id="rId28"/>
    <p:sldId id="688" r:id="rId29"/>
    <p:sldId id="689" r:id="rId30"/>
    <p:sldId id="690" r:id="rId31"/>
    <p:sldId id="691" r:id="rId32"/>
    <p:sldId id="692" r:id="rId33"/>
    <p:sldId id="693" r:id="rId34"/>
    <p:sldId id="694" r:id="rId35"/>
    <p:sldId id="738" r:id="rId36"/>
    <p:sldId id="739" r:id="rId37"/>
    <p:sldId id="740" r:id="rId38"/>
    <p:sldId id="741" r:id="rId39"/>
    <p:sldId id="742" r:id="rId40"/>
    <p:sldId id="784" r:id="rId41"/>
    <p:sldId id="743" r:id="rId42"/>
    <p:sldId id="732" r:id="rId43"/>
    <p:sldId id="734" r:id="rId44"/>
    <p:sldId id="733" r:id="rId45"/>
    <p:sldId id="530" r:id="rId46"/>
    <p:sldId id="531" r:id="rId47"/>
    <p:sldId id="532" r:id="rId48"/>
    <p:sldId id="533" r:id="rId49"/>
    <p:sldId id="534" r:id="rId50"/>
    <p:sldId id="535" r:id="rId51"/>
    <p:sldId id="536" r:id="rId52"/>
    <p:sldId id="735" r:id="rId53"/>
    <p:sldId id="736" r:id="rId54"/>
    <p:sldId id="737" r:id="rId55"/>
    <p:sldId id="797" r:id="rId56"/>
    <p:sldId id="704" r:id="rId57"/>
    <p:sldId id="703" r:id="rId58"/>
    <p:sldId id="795" r:id="rId59"/>
    <p:sldId id="796" r:id="rId60"/>
    <p:sldId id="705" r:id="rId61"/>
    <p:sldId id="706" r:id="rId62"/>
    <p:sldId id="707" r:id="rId63"/>
    <p:sldId id="722" r:id="rId64"/>
    <p:sldId id="723" r:id="rId65"/>
    <p:sldId id="724" r:id="rId66"/>
    <p:sldId id="260" r:id="rId67"/>
    <p:sldId id="261" r:id="rId68"/>
    <p:sldId id="262" r:id="rId69"/>
    <p:sldId id="548" r:id="rId70"/>
    <p:sldId id="549" r:id="rId71"/>
    <p:sldId id="555" r:id="rId72"/>
    <p:sldId id="708" r:id="rId73"/>
    <p:sldId id="709" r:id="rId74"/>
    <p:sldId id="803" r:id="rId75"/>
    <p:sldId id="710" r:id="rId76"/>
    <p:sldId id="559" r:id="rId77"/>
    <p:sldId id="560" r:id="rId78"/>
    <p:sldId id="804" r:id="rId79"/>
    <p:sldId id="561" r:id="rId80"/>
    <p:sldId id="805" r:id="rId81"/>
    <p:sldId id="711" r:id="rId82"/>
    <p:sldId id="712" r:id="rId83"/>
    <p:sldId id="713" r:id="rId84"/>
    <p:sldId id="714" r:id="rId85"/>
    <p:sldId id="715" r:id="rId86"/>
    <p:sldId id="716" r:id="rId87"/>
    <p:sldId id="744" r:id="rId88"/>
    <p:sldId id="745" r:id="rId89"/>
    <p:sldId id="746" r:id="rId90"/>
    <p:sldId id="700" r:id="rId91"/>
    <p:sldId id="570" r:id="rId92"/>
    <p:sldId id="719" r:id="rId93"/>
    <p:sldId id="720" r:id="rId94"/>
    <p:sldId id="721" r:id="rId95"/>
    <p:sldId id="806" r:id="rId96"/>
    <p:sldId id="258" r:id="rId97"/>
    <p:sldId id="259" r:id="rId98"/>
    <p:sldId id="807" r:id="rId99"/>
    <p:sldId id="808" r:id="rId100"/>
    <p:sldId id="809" r:id="rId101"/>
    <p:sldId id="263" r:id="rId102"/>
    <p:sldId id="264" r:id="rId103"/>
    <p:sldId id="265" r:id="rId104"/>
    <p:sldId id="266" r:id="rId105"/>
    <p:sldId id="267" r:id="rId106"/>
    <p:sldId id="268" r:id="rId107"/>
    <p:sldId id="269" r:id="rId108"/>
    <p:sldId id="270" r:id="rId109"/>
    <p:sldId id="271" r:id="rId110"/>
    <p:sldId id="571" r:id="rId111"/>
    <p:sldId id="572" r:id="rId112"/>
    <p:sldId id="573" r:id="rId113"/>
    <p:sldId id="574" r:id="rId114"/>
    <p:sldId id="778" r:id="rId115"/>
    <p:sldId id="779" r:id="rId116"/>
    <p:sldId id="780" r:id="rId117"/>
    <p:sldId id="781" r:id="rId118"/>
    <p:sldId id="782" r:id="rId119"/>
    <p:sldId id="783" r:id="rId120"/>
    <p:sldId id="792" r:id="rId121"/>
    <p:sldId id="793" r:id="rId122"/>
    <p:sldId id="794" r:id="rId123"/>
    <p:sldId id="801" r:id="rId124"/>
    <p:sldId id="802" r:id="rId125"/>
    <p:sldId id="785" r:id="rId126"/>
    <p:sldId id="786" r:id="rId127"/>
    <p:sldId id="787" r:id="rId128"/>
    <p:sldId id="788" r:id="rId129"/>
    <p:sldId id="789" r:id="rId130"/>
    <p:sldId id="790" r:id="rId131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Content" id="{A088E2E9-9286-44B2-8C3D-8C8B80D9AEC2}">
          <p14:sldIdLst>
            <p14:sldId id="257"/>
          </p14:sldIdLst>
        </p14:section>
        <p14:section name="Front-end" id="{50440163-9270-4F0F-83CD-2BEF887FCC97}">
          <p14:sldIdLst>
            <p14:sldId id="747"/>
            <p14:sldId id="748"/>
            <p14:sldId id="749"/>
            <p14:sldId id="750"/>
            <p14:sldId id="751"/>
            <p14:sldId id="753"/>
            <p14:sldId id="754"/>
            <p14:sldId id="771"/>
            <p14:sldId id="772"/>
            <p14:sldId id="773"/>
            <p14:sldId id="727"/>
            <p14:sldId id="800"/>
            <p14:sldId id="799"/>
            <p14:sldId id="798"/>
            <p14:sldId id="525"/>
            <p14:sldId id="577"/>
            <p14:sldId id="687"/>
            <p14:sldId id="688"/>
            <p14:sldId id="689"/>
            <p14:sldId id="690"/>
            <p14:sldId id="691"/>
            <p14:sldId id="692"/>
            <p14:sldId id="693"/>
            <p14:sldId id="694"/>
          </p14:sldIdLst>
        </p14:section>
        <p14:section name="Back-end" id="{22F65C91-F063-4596-BF74-C27BC834AB37}">
          <p14:sldIdLst>
            <p14:sldId id="738"/>
            <p14:sldId id="739"/>
            <p14:sldId id="740"/>
            <p14:sldId id="741"/>
            <p14:sldId id="742"/>
            <p14:sldId id="784"/>
            <p14:sldId id="743"/>
            <p14:sldId id="732"/>
            <p14:sldId id="734"/>
            <p14:sldId id="733"/>
            <p14:sldId id="530"/>
            <p14:sldId id="531"/>
            <p14:sldId id="532"/>
            <p14:sldId id="533"/>
            <p14:sldId id="534"/>
            <p14:sldId id="535"/>
            <p14:sldId id="536"/>
            <p14:sldId id="735"/>
            <p14:sldId id="736"/>
            <p14:sldId id="737"/>
          </p14:sldIdLst>
        </p14:section>
        <p14:section name="Software" id="{D73A9B26-A0F6-4396-93BE-3C1460CCDC42}">
          <p14:sldIdLst>
            <p14:sldId id="797"/>
          </p14:sldIdLst>
        </p14:section>
        <p14:section name="Intelligent Building" id="{590C83C0-D868-4058-ABA0-CB7ACFA1475F}">
          <p14:sldIdLst>
            <p14:sldId id="704"/>
            <p14:sldId id="703"/>
            <p14:sldId id="795"/>
            <p14:sldId id="796"/>
            <p14:sldId id="705"/>
            <p14:sldId id="706"/>
            <p14:sldId id="707"/>
            <p14:sldId id="722"/>
            <p14:sldId id="723"/>
            <p14:sldId id="724"/>
            <p14:sldId id="260"/>
            <p14:sldId id="261"/>
            <p14:sldId id="262"/>
            <p14:sldId id="548"/>
            <p14:sldId id="549"/>
          </p14:sldIdLst>
        </p14:section>
        <p14:section name="Intelligent Traffic" id="{7BE9C000-46BE-4ECA-851F-49C6031E3B06}">
          <p14:sldIdLst>
            <p14:sldId id="555"/>
            <p14:sldId id="708"/>
            <p14:sldId id="709"/>
            <p14:sldId id="803"/>
            <p14:sldId id="710"/>
            <p14:sldId id="559"/>
            <p14:sldId id="560"/>
            <p14:sldId id="804"/>
            <p14:sldId id="561"/>
            <p14:sldId id="805"/>
            <p14:sldId id="711"/>
            <p14:sldId id="712"/>
            <p14:sldId id="713"/>
            <p14:sldId id="714"/>
            <p14:sldId id="715"/>
            <p14:sldId id="716"/>
          </p14:sldIdLst>
        </p14:section>
        <p14:section name="Intelligent Charging" id="{6EA2A77A-EC66-4D7F-AB12-0C11E795EFB0}">
          <p14:sldIdLst>
            <p14:sldId id="744"/>
            <p14:sldId id="745"/>
            <p14:sldId id="746"/>
          </p14:sldIdLst>
        </p14:section>
        <p14:section name="Dahua Memory" id="{62447C87-75DD-46DE-9A8E-ECB1E7F3F38F}">
          <p14:sldIdLst>
            <p14:sldId id="700"/>
          </p14:sldIdLst>
        </p14:section>
        <p14:section name="Thermal Camera" id="{DF11EF3A-47A2-492B-8953-B5C1DD6955BF}">
          <p14:sldIdLst>
            <p14:sldId id="570"/>
            <p14:sldId id="719"/>
            <p14:sldId id="720"/>
            <p14:sldId id="721"/>
          </p14:sldIdLst>
        </p14:section>
        <p14:section name="Display &amp; Control" id="{76060FDA-68BD-4812-9327-18CC106EEB72}">
          <p14:sldIdLst>
            <p14:sldId id="806"/>
            <p14:sldId id="258"/>
            <p14:sldId id="259"/>
            <p14:sldId id="807"/>
            <p14:sldId id="808"/>
            <p14:sldId id="809"/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  <p14:sldId id="271"/>
          </p14:sldIdLst>
        </p14:section>
        <p14:section name="Security Screening" id="{DF93C3F3-30E8-4640-A793-E05F40CCB62C}">
          <p14:sldIdLst>
            <p14:sldId id="571"/>
            <p14:sldId id="572"/>
            <p14:sldId id="573"/>
            <p14:sldId id="574"/>
          </p14:sldIdLst>
        </p14:section>
        <p14:section name="Mobile" id="{3F830275-BF51-4E94-91D9-8EFBDFA0B210}">
          <p14:sldIdLst>
            <p14:sldId id="778"/>
            <p14:sldId id="779"/>
            <p14:sldId id="780"/>
            <p14:sldId id="781"/>
            <p14:sldId id="782"/>
            <p14:sldId id="783"/>
          </p14:sldIdLst>
        </p14:section>
        <p14:section name="Fire Alarm" id="{7CEF62DD-23EE-42D3-805F-6AF821CED5FA}">
          <p14:sldIdLst>
            <p14:sldId id="792"/>
            <p14:sldId id="793"/>
            <p14:sldId id="794"/>
            <p14:sldId id="801"/>
            <p14:sldId id="802"/>
          </p14:sldIdLst>
        </p14:section>
        <p14:section name="HYXiPOWER" id="{1EDF8005-8E79-4AF1-A70F-92044B6E88F6}">
          <p14:sldIdLst>
            <p14:sldId id="785"/>
            <p14:sldId id="786"/>
            <p14:sldId id="787"/>
            <p14:sldId id="788"/>
            <p14:sldId id="789"/>
            <p14:sldId id="790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韩玉琦3" initials="韩玉琦3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0012"/>
    <a:srgbClr val="CD01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E171933-4619-4E11-9A3F-F7608DF75F80}" styleName="中度样式 1 - 强调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618" autoAdjust="0"/>
    <p:restoredTop sz="93504" autoAdjust="0"/>
  </p:normalViewPr>
  <p:slideViewPr>
    <p:cSldViewPr snapToGrid="0">
      <p:cViewPr varScale="1">
        <p:scale>
          <a:sx n="107" d="100"/>
          <a:sy n="107" d="100"/>
        </p:scale>
        <p:origin x="60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3" d="100"/>
          <a:sy n="73" d="100"/>
        </p:scale>
        <p:origin x="1768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6.xml"/><Relationship Id="rId117" Type="http://schemas.openxmlformats.org/officeDocument/2006/relationships/slide" Target="slides/slide107.xml"/><Relationship Id="rId21" Type="http://schemas.openxmlformats.org/officeDocument/2006/relationships/slide" Target="slides/slide11.xml"/><Relationship Id="rId42" Type="http://schemas.openxmlformats.org/officeDocument/2006/relationships/slide" Target="slides/slide32.xml"/><Relationship Id="rId47" Type="http://schemas.openxmlformats.org/officeDocument/2006/relationships/slide" Target="slides/slide37.xml"/><Relationship Id="rId63" Type="http://schemas.openxmlformats.org/officeDocument/2006/relationships/slide" Target="slides/slide53.xml"/><Relationship Id="rId68" Type="http://schemas.openxmlformats.org/officeDocument/2006/relationships/slide" Target="slides/slide58.xml"/><Relationship Id="rId84" Type="http://schemas.openxmlformats.org/officeDocument/2006/relationships/slide" Target="slides/slide74.xml"/><Relationship Id="rId89" Type="http://schemas.openxmlformats.org/officeDocument/2006/relationships/slide" Target="slides/slide79.xml"/><Relationship Id="rId112" Type="http://schemas.openxmlformats.org/officeDocument/2006/relationships/slide" Target="slides/slide102.xml"/><Relationship Id="rId133" Type="http://schemas.openxmlformats.org/officeDocument/2006/relationships/handoutMaster" Target="handoutMasters/handoutMaster1.xml"/><Relationship Id="rId138" Type="http://schemas.openxmlformats.org/officeDocument/2006/relationships/tableStyles" Target="tableStyles.xml"/><Relationship Id="rId16" Type="http://schemas.openxmlformats.org/officeDocument/2006/relationships/slide" Target="slides/slide6.xml"/><Relationship Id="rId107" Type="http://schemas.openxmlformats.org/officeDocument/2006/relationships/slide" Target="slides/slide97.xml"/><Relationship Id="rId11" Type="http://schemas.openxmlformats.org/officeDocument/2006/relationships/slide" Target="slides/slide1.xml"/><Relationship Id="rId32" Type="http://schemas.openxmlformats.org/officeDocument/2006/relationships/slide" Target="slides/slide22.xml"/><Relationship Id="rId37" Type="http://schemas.openxmlformats.org/officeDocument/2006/relationships/slide" Target="slides/slide27.xml"/><Relationship Id="rId53" Type="http://schemas.openxmlformats.org/officeDocument/2006/relationships/slide" Target="slides/slide43.xml"/><Relationship Id="rId58" Type="http://schemas.openxmlformats.org/officeDocument/2006/relationships/slide" Target="slides/slide48.xml"/><Relationship Id="rId74" Type="http://schemas.openxmlformats.org/officeDocument/2006/relationships/slide" Target="slides/slide64.xml"/><Relationship Id="rId79" Type="http://schemas.openxmlformats.org/officeDocument/2006/relationships/slide" Target="slides/slide69.xml"/><Relationship Id="rId102" Type="http://schemas.openxmlformats.org/officeDocument/2006/relationships/slide" Target="slides/slide92.xml"/><Relationship Id="rId123" Type="http://schemas.openxmlformats.org/officeDocument/2006/relationships/slide" Target="slides/slide113.xml"/><Relationship Id="rId128" Type="http://schemas.openxmlformats.org/officeDocument/2006/relationships/slide" Target="slides/slide118.xml"/><Relationship Id="rId5" Type="http://schemas.openxmlformats.org/officeDocument/2006/relationships/slideMaster" Target="slideMasters/slideMaster5.xml"/><Relationship Id="rId90" Type="http://schemas.openxmlformats.org/officeDocument/2006/relationships/slide" Target="slides/slide80.xml"/><Relationship Id="rId95" Type="http://schemas.openxmlformats.org/officeDocument/2006/relationships/slide" Target="slides/slide85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43" Type="http://schemas.openxmlformats.org/officeDocument/2006/relationships/slide" Target="slides/slide33.xml"/><Relationship Id="rId48" Type="http://schemas.openxmlformats.org/officeDocument/2006/relationships/slide" Target="slides/slide38.xml"/><Relationship Id="rId56" Type="http://schemas.openxmlformats.org/officeDocument/2006/relationships/slide" Target="slides/slide46.xml"/><Relationship Id="rId64" Type="http://schemas.openxmlformats.org/officeDocument/2006/relationships/slide" Target="slides/slide54.xml"/><Relationship Id="rId69" Type="http://schemas.openxmlformats.org/officeDocument/2006/relationships/slide" Target="slides/slide59.xml"/><Relationship Id="rId77" Type="http://schemas.openxmlformats.org/officeDocument/2006/relationships/slide" Target="slides/slide67.xml"/><Relationship Id="rId100" Type="http://schemas.openxmlformats.org/officeDocument/2006/relationships/slide" Target="slides/slide90.xml"/><Relationship Id="rId105" Type="http://schemas.openxmlformats.org/officeDocument/2006/relationships/slide" Target="slides/slide95.xml"/><Relationship Id="rId113" Type="http://schemas.openxmlformats.org/officeDocument/2006/relationships/slide" Target="slides/slide103.xml"/><Relationship Id="rId118" Type="http://schemas.openxmlformats.org/officeDocument/2006/relationships/slide" Target="slides/slide108.xml"/><Relationship Id="rId126" Type="http://schemas.openxmlformats.org/officeDocument/2006/relationships/slide" Target="slides/slide116.xml"/><Relationship Id="rId134" Type="http://schemas.openxmlformats.org/officeDocument/2006/relationships/commentAuthors" Target="commentAuthor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1.xml"/><Relationship Id="rId72" Type="http://schemas.openxmlformats.org/officeDocument/2006/relationships/slide" Target="slides/slide62.xml"/><Relationship Id="rId80" Type="http://schemas.openxmlformats.org/officeDocument/2006/relationships/slide" Target="slides/slide70.xml"/><Relationship Id="rId85" Type="http://schemas.openxmlformats.org/officeDocument/2006/relationships/slide" Target="slides/slide75.xml"/><Relationship Id="rId93" Type="http://schemas.openxmlformats.org/officeDocument/2006/relationships/slide" Target="slides/slide83.xml"/><Relationship Id="rId98" Type="http://schemas.openxmlformats.org/officeDocument/2006/relationships/slide" Target="slides/slide88.xml"/><Relationship Id="rId121" Type="http://schemas.openxmlformats.org/officeDocument/2006/relationships/slide" Target="slides/slide11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slide" Target="slides/slide28.xml"/><Relationship Id="rId46" Type="http://schemas.openxmlformats.org/officeDocument/2006/relationships/slide" Target="slides/slide36.xml"/><Relationship Id="rId59" Type="http://schemas.openxmlformats.org/officeDocument/2006/relationships/slide" Target="slides/slide49.xml"/><Relationship Id="rId67" Type="http://schemas.openxmlformats.org/officeDocument/2006/relationships/slide" Target="slides/slide57.xml"/><Relationship Id="rId103" Type="http://schemas.openxmlformats.org/officeDocument/2006/relationships/slide" Target="slides/slide93.xml"/><Relationship Id="rId108" Type="http://schemas.openxmlformats.org/officeDocument/2006/relationships/slide" Target="slides/slide98.xml"/><Relationship Id="rId116" Type="http://schemas.openxmlformats.org/officeDocument/2006/relationships/slide" Target="slides/slide106.xml"/><Relationship Id="rId124" Type="http://schemas.openxmlformats.org/officeDocument/2006/relationships/slide" Target="slides/slide114.xml"/><Relationship Id="rId129" Type="http://schemas.openxmlformats.org/officeDocument/2006/relationships/slide" Target="slides/slide119.xml"/><Relationship Id="rId137" Type="http://schemas.openxmlformats.org/officeDocument/2006/relationships/theme" Target="theme/theme1.xml"/><Relationship Id="rId20" Type="http://schemas.openxmlformats.org/officeDocument/2006/relationships/slide" Target="slides/slide10.xml"/><Relationship Id="rId41" Type="http://schemas.openxmlformats.org/officeDocument/2006/relationships/slide" Target="slides/slide31.xml"/><Relationship Id="rId54" Type="http://schemas.openxmlformats.org/officeDocument/2006/relationships/slide" Target="slides/slide44.xml"/><Relationship Id="rId62" Type="http://schemas.openxmlformats.org/officeDocument/2006/relationships/slide" Target="slides/slide52.xml"/><Relationship Id="rId70" Type="http://schemas.openxmlformats.org/officeDocument/2006/relationships/slide" Target="slides/slide60.xml"/><Relationship Id="rId75" Type="http://schemas.openxmlformats.org/officeDocument/2006/relationships/slide" Target="slides/slide65.xml"/><Relationship Id="rId83" Type="http://schemas.openxmlformats.org/officeDocument/2006/relationships/slide" Target="slides/slide73.xml"/><Relationship Id="rId88" Type="http://schemas.openxmlformats.org/officeDocument/2006/relationships/slide" Target="slides/slide78.xml"/><Relationship Id="rId91" Type="http://schemas.openxmlformats.org/officeDocument/2006/relationships/slide" Target="slides/slide81.xml"/><Relationship Id="rId96" Type="http://schemas.openxmlformats.org/officeDocument/2006/relationships/slide" Target="slides/slide86.xml"/><Relationship Id="rId111" Type="http://schemas.openxmlformats.org/officeDocument/2006/relationships/slide" Target="slides/slide101.xml"/><Relationship Id="rId13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49" Type="http://schemas.openxmlformats.org/officeDocument/2006/relationships/slide" Target="slides/slide39.xml"/><Relationship Id="rId57" Type="http://schemas.openxmlformats.org/officeDocument/2006/relationships/slide" Target="slides/slide47.xml"/><Relationship Id="rId106" Type="http://schemas.openxmlformats.org/officeDocument/2006/relationships/slide" Target="slides/slide96.xml"/><Relationship Id="rId114" Type="http://schemas.openxmlformats.org/officeDocument/2006/relationships/slide" Target="slides/slide104.xml"/><Relationship Id="rId119" Type="http://schemas.openxmlformats.org/officeDocument/2006/relationships/slide" Target="slides/slide109.xml"/><Relationship Id="rId127" Type="http://schemas.openxmlformats.org/officeDocument/2006/relationships/slide" Target="slides/slide117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21.xml"/><Relationship Id="rId44" Type="http://schemas.openxmlformats.org/officeDocument/2006/relationships/slide" Target="slides/slide34.xml"/><Relationship Id="rId52" Type="http://schemas.openxmlformats.org/officeDocument/2006/relationships/slide" Target="slides/slide42.xml"/><Relationship Id="rId60" Type="http://schemas.openxmlformats.org/officeDocument/2006/relationships/slide" Target="slides/slide50.xml"/><Relationship Id="rId65" Type="http://schemas.openxmlformats.org/officeDocument/2006/relationships/slide" Target="slides/slide55.xml"/><Relationship Id="rId73" Type="http://schemas.openxmlformats.org/officeDocument/2006/relationships/slide" Target="slides/slide63.xml"/><Relationship Id="rId78" Type="http://schemas.openxmlformats.org/officeDocument/2006/relationships/slide" Target="slides/slide68.xml"/><Relationship Id="rId81" Type="http://schemas.openxmlformats.org/officeDocument/2006/relationships/slide" Target="slides/slide71.xml"/><Relationship Id="rId86" Type="http://schemas.openxmlformats.org/officeDocument/2006/relationships/slide" Target="slides/slide76.xml"/><Relationship Id="rId94" Type="http://schemas.openxmlformats.org/officeDocument/2006/relationships/slide" Target="slides/slide84.xml"/><Relationship Id="rId99" Type="http://schemas.openxmlformats.org/officeDocument/2006/relationships/slide" Target="slides/slide89.xml"/><Relationship Id="rId101" Type="http://schemas.openxmlformats.org/officeDocument/2006/relationships/slide" Target="slides/slide91.xml"/><Relationship Id="rId122" Type="http://schemas.openxmlformats.org/officeDocument/2006/relationships/slide" Target="slides/slide112.xml"/><Relationship Id="rId130" Type="http://schemas.openxmlformats.org/officeDocument/2006/relationships/slide" Target="slides/slide120.xml"/><Relationship Id="rId135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39" Type="http://schemas.openxmlformats.org/officeDocument/2006/relationships/slide" Target="slides/slide29.xml"/><Relationship Id="rId109" Type="http://schemas.openxmlformats.org/officeDocument/2006/relationships/slide" Target="slides/slide99.xml"/><Relationship Id="rId34" Type="http://schemas.openxmlformats.org/officeDocument/2006/relationships/slide" Target="slides/slide24.xml"/><Relationship Id="rId50" Type="http://schemas.openxmlformats.org/officeDocument/2006/relationships/slide" Target="slides/slide40.xml"/><Relationship Id="rId55" Type="http://schemas.openxmlformats.org/officeDocument/2006/relationships/slide" Target="slides/slide45.xml"/><Relationship Id="rId76" Type="http://schemas.openxmlformats.org/officeDocument/2006/relationships/slide" Target="slides/slide66.xml"/><Relationship Id="rId97" Type="http://schemas.openxmlformats.org/officeDocument/2006/relationships/slide" Target="slides/slide87.xml"/><Relationship Id="rId104" Type="http://schemas.openxmlformats.org/officeDocument/2006/relationships/slide" Target="slides/slide94.xml"/><Relationship Id="rId120" Type="http://schemas.openxmlformats.org/officeDocument/2006/relationships/slide" Target="slides/slide110.xml"/><Relationship Id="rId125" Type="http://schemas.openxmlformats.org/officeDocument/2006/relationships/slide" Target="slides/slide115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61.xml"/><Relationship Id="rId92" Type="http://schemas.openxmlformats.org/officeDocument/2006/relationships/slide" Target="slides/slide82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19.xml"/><Relationship Id="rId24" Type="http://schemas.openxmlformats.org/officeDocument/2006/relationships/slide" Target="slides/slide14.xml"/><Relationship Id="rId40" Type="http://schemas.openxmlformats.org/officeDocument/2006/relationships/slide" Target="slides/slide30.xml"/><Relationship Id="rId45" Type="http://schemas.openxmlformats.org/officeDocument/2006/relationships/slide" Target="slides/slide35.xml"/><Relationship Id="rId66" Type="http://schemas.openxmlformats.org/officeDocument/2006/relationships/slide" Target="slides/slide56.xml"/><Relationship Id="rId87" Type="http://schemas.openxmlformats.org/officeDocument/2006/relationships/slide" Target="slides/slide77.xml"/><Relationship Id="rId110" Type="http://schemas.openxmlformats.org/officeDocument/2006/relationships/slide" Target="slides/slide100.xml"/><Relationship Id="rId115" Type="http://schemas.openxmlformats.org/officeDocument/2006/relationships/slide" Target="slides/slide105.xml"/><Relationship Id="rId131" Type="http://schemas.openxmlformats.org/officeDocument/2006/relationships/slide" Target="slides/slide121.xml"/><Relationship Id="rId136" Type="http://schemas.openxmlformats.org/officeDocument/2006/relationships/viewProps" Target="viewProps.xml"/><Relationship Id="rId61" Type="http://schemas.openxmlformats.org/officeDocument/2006/relationships/slide" Target="slides/slide51.xml"/><Relationship Id="rId82" Type="http://schemas.openxmlformats.org/officeDocument/2006/relationships/slide" Target="slides/slide72.xml"/><Relationship Id="rId19" Type="http://schemas.openxmlformats.org/officeDocument/2006/relationships/slide" Target="slides/slide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5F2ED2-7A9B-4DED-BF40-283AC93F2BD4}" type="datetimeFigureOut">
              <a:rPr lang="zh-CN" altLang="en-US" smtClean="0"/>
              <a:t>2026/7/24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205A80-3ED6-4798-B295-49FACC78649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31847A-43FF-499E-A59C-840D8A626F10}" type="datetimeFigureOut">
              <a:rPr lang="zh-CN" altLang="en-US" smtClean="0"/>
              <a:t>2026/7/24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EB0639-162A-4FCC-9049-F8AD1773172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-79375" y="642938"/>
            <a:ext cx="10399713" cy="5849937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>
          <a:xfrm>
            <a:off x="1023462" y="3372168"/>
            <a:ext cx="8187690" cy="3194685"/>
          </a:xfrm>
          <a:prstGeom prst="rect">
            <a:avLst/>
          </a:prstGeom>
        </p:spPr>
        <p:txBody>
          <a:bodyPr lIns="99038" tIns="49519" rIns="99038" bIns="49519"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EB0639-162A-4FCC-9049-F8AD1773172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18413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EB0639-162A-4FCC-9049-F8AD1773172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05608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sz="quarter"/>
          </p:nvPr>
        </p:nvSpPr>
        <p:spPr>
          <a:xfrm>
            <a:off x="987938" y="3052373"/>
            <a:ext cx="7903496" cy="2497396"/>
          </a:xfrm>
          <a:prstGeom prst="rect">
            <a:avLst/>
          </a:prstGeom>
        </p:spPr>
        <p:txBody>
          <a:bodyPr lIns="91434" tIns="45717" rIns="91434" bIns="45717"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937694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EB0639-162A-4FCC-9049-F8AD1773172F}" type="slidenum">
              <a:rPr lang="zh-CN" altLang="en-US" smtClean="0"/>
              <a:t>16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-49213" y="628650"/>
            <a:ext cx="10172701" cy="5722938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>
          <a:xfrm>
            <a:off x="1006683" y="3342267"/>
            <a:ext cx="8053466" cy="2734580"/>
          </a:xfrm>
          <a:prstGeom prst="rect">
            <a:avLst/>
          </a:prstGeom>
        </p:spPr>
        <p:txBody>
          <a:bodyPr lIns="97192" tIns="48596" rIns="97192" bIns="48596"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-49213" y="628650"/>
            <a:ext cx="10172701" cy="5722938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>
          <a:xfrm>
            <a:off x="1006683" y="3342267"/>
            <a:ext cx="8053466" cy="2734580"/>
          </a:xfrm>
          <a:prstGeom prst="rect">
            <a:avLst/>
          </a:prstGeom>
        </p:spPr>
        <p:txBody>
          <a:bodyPr lIns="97192" tIns="48596" rIns="97192" bIns="48596"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-49213" y="628650"/>
            <a:ext cx="10172701" cy="5722938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>
          <a:xfrm>
            <a:off x="1006683" y="3342267"/>
            <a:ext cx="8053466" cy="2734580"/>
          </a:xfrm>
          <a:prstGeom prst="rect">
            <a:avLst/>
          </a:prstGeom>
        </p:spPr>
        <p:txBody>
          <a:bodyPr lIns="97192" tIns="48596" rIns="97192" bIns="48596"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-49213" y="628650"/>
            <a:ext cx="10172701" cy="5722938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>
          <a:xfrm>
            <a:off x="1006683" y="3342267"/>
            <a:ext cx="8053466" cy="2734580"/>
          </a:xfrm>
          <a:prstGeom prst="rect">
            <a:avLst/>
          </a:prstGeom>
        </p:spPr>
        <p:txBody>
          <a:bodyPr lIns="97192" tIns="48596" rIns="97192" bIns="48596"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-49213" y="628650"/>
            <a:ext cx="10172701" cy="5722938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>
          <a:xfrm>
            <a:off x="1006683" y="3342267"/>
            <a:ext cx="8053466" cy="2734580"/>
          </a:xfrm>
          <a:prstGeom prst="rect">
            <a:avLst/>
          </a:prstGeom>
        </p:spPr>
        <p:txBody>
          <a:bodyPr lIns="97192" tIns="48596" rIns="97192" bIns="48596"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54025" y="777875"/>
            <a:ext cx="6911975" cy="3887788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 lIns="97192" tIns="48596" rIns="97192" bIns="48596"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>
          <a:xfrm>
            <a:off x="1023938" y="3416300"/>
            <a:ext cx="8186737" cy="2795588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54025" y="777875"/>
            <a:ext cx="6911975" cy="3887788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 lIns="97192" tIns="48596" rIns="97192" bIns="48596"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54025" y="777875"/>
            <a:ext cx="6911975" cy="3887788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 lIns="97192" tIns="48596" rIns="97192" bIns="48596"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54025" y="777875"/>
            <a:ext cx="6911975" cy="3887788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>
          <a:xfrm>
            <a:off x="1024161" y="3372811"/>
            <a:ext cx="8186292" cy="3194364"/>
          </a:xfrm>
          <a:prstGeom prst="rect">
            <a:avLst/>
          </a:prstGeom>
        </p:spPr>
        <p:txBody>
          <a:bodyPr lIns="97192" tIns="48596" rIns="97192" bIns="48596"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EB0639-162A-4FCC-9049-F8AD1773172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54025" y="777875"/>
            <a:ext cx="6911975" cy="3887788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 lIns="97192" tIns="48596" rIns="97192" bIns="48596"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54025" y="777875"/>
            <a:ext cx="6911975" cy="3887788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 lIns="97192" tIns="48596" rIns="97192" bIns="48596"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-1622425" y="1014413"/>
            <a:ext cx="9015413" cy="5070475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 lIns="97192" tIns="48596" rIns="97192" bIns="48596"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-1622425" y="1014413"/>
            <a:ext cx="9015413" cy="5070475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 lIns="97192" tIns="48596" rIns="97192" bIns="48596"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-1622425" y="1014413"/>
            <a:ext cx="9015413" cy="5070475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 lIns="97192" tIns="48596" rIns="97192" bIns="48596"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-1622425" y="1014413"/>
            <a:ext cx="9015413" cy="5070475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 lIns="97192" tIns="48596" rIns="97192" bIns="48596"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sz="quarter"/>
          </p:nvPr>
        </p:nvSpPr>
        <p:spPr>
          <a:xfrm>
            <a:off x="987938" y="3052373"/>
            <a:ext cx="7903496" cy="2497396"/>
          </a:xfrm>
          <a:prstGeom prst="rect">
            <a:avLst/>
          </a:prstGeom>
        </p:spPr>
        <p:txBody>
          <a:bodyPr lIns="91434" tIns="45717" rIns="91434" bIns="45717"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-1622425" y="1014413"/>
            <a:ext cx="9015413" cy="5070475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 lIns="97192" tIns="48596" rIns="97192" bIns="48596"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-1622425" y="1014413"/>
            <a:ext cx="9015413" cy="5070475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 lIns="97192" tIns="48596" rIns="97192" bIns="48596"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CBE0AB-8D5F-442B-B584-E41955FE9DBC}" type="slidenum">
              <a:rPr lang="zh-CN" altLang="en-US" smtClean="0"/>
              <a:t>43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CBE0AB-8D5F-442B-B584-E41955FE9DBC}" type="slidenum">
              <a:rPr lang="zh-CN" altLang="en-US" smtClean="0"/>
              <a:t>44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CBE0AB-8D5F-442B-B584-E41955FE9DBC}" type="slidenum">
              <a:rPr lang="zh-CN" altLang="en-US" smtClean="0"/>
              <a:t>45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-1830388" y="1001713"/>
            <a:ext cx="8901113" cy="5006975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 lIns="97192" tIns="48596" rIns="97192" bIns="48596">
            <a:normAutofit/>
          </a:bodyPr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5781616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-1830388" y="1001713"/>
            <a:ext cx="8901113" cy="5006975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 lIns="97192" tIns="48596" rIns="97192" bIns="48596">
            <a:normAutofit/>
          </a:bodyPr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41351538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-1830388" y="1001713"/>
            <a:ext cx="8901113" cy="5006975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 lIns="97192" tIns="48596" rIns="97192" bIns="48596">
            <a:normAutofit/>
          </a:bodyPr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9359649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-1830388" y="1001713"/>
            <a:ext cx="8901113" cy="5006975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 lIns="97192" tIns="48596" rIns="97192" bIns="48596">
            <a:normAutofit/>
          </a:bodyPr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7487598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-1830388" y="1001713"/>
            <a:ext cx="8901113" cy="5006975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 lIns="97192" tIns="48596" rIns="97192" bIns="48596">
            <a:normAutofit/>
          </a:bodyPr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222272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sz="quarter"/>
          </p:nvPr>
        </p:nvSpPr>
        <p:spPr>
          <a:xfrm>
            <a:off x="987938" y="3052373"/>
            <a:ext cx="7903496" cy="2497396"/>
          </a:xfrm>
          <a:prstGeom prst="rect">
            <a:avLst/>
          </a:prstGeom>
        </p:spPr>
        <p:txBody>
          <a:bodyPr lIns="91434" tIns="45717" rIns="91434" bIns="45717"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-1830388" y="1001713"/>
            <a:ext cx="8901113" cy="5006975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 lIns="97192" tIns="48596" rIns="97192" bIns="48596">
            <a:normAutofit/>
          </a:bodyPr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6710688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-1830388" y="1001713"/>
            <a:ext cx="8901113" cy="5006975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 lIns="97192" tIns="48596" rIns="97192" bIns="48596">
            <a:normAutofit/>
          </a:bodyPr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31944806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54025" y="777875"/>
            <a:ext cx="6911975" cy="3887788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 lIns="97192" tIns="48596" rIns="97192" bIns="48596"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54025" y="777875"/>
            <a:ext cx="6911975" cy="3887788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 lIns="97192" tIns="48596" rIns="97192" bIns="48596"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54025" y="777875"/>
            <a:ext cx="6911975" cy="3887788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 lIns="97192" tIns="48596" rIns="97192" bIns="48596"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54025" y="777875"/>
            <a:ext cx="6911975" cy="3887788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 lIns="97192" tIns="48596" rIns="97192" bIns="48596"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54025" y="777875"/>
            <a:ext cx="6911975" cy="3887788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 lIns="97192" tIns="48596" rIns="97192" bIns="48596"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54025" y="777875"/>
            <a:ext cx="6911975" cy="3887788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 lIns="97192" tIns="48596" rIns="97192" bIns="48596"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54025" y="777875"/>
            <a:ext cx="6911975" cy="3887788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 lIns="97192" tIns="48596" rIns="97192" bIns="48596"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EB0639-162A-4FCC-9049-F8AD1773172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>
          <a:xfrm>
            <a:off x="1023938" y="3416300"/>
            <a:ext cx="8186737" cy="2795588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EB0639-162A-4FCC-9049-F8AD1773172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5519985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>
          <a:xfrm>
            <a:off x="930275" y="3373438"/>
            <a:ext cx="7435850" cy="2760662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>
          <a:xfrm>
            <a:off x="930275" y="3373438"/>
            <a:ext cx="7435850" cy="2760662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EB0639-162A-4FCC-9049-F8AD1773172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EB0639-162A-4FCC-9049-F8AD1773172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CBE0AB-8D5F-442B-B584-E41955FE9DBC}" type="slidenum">
              <a:rPr lang="zh-CN" altLang="en-US" smtClean="0"/>
              <a:t>81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>
          <a:xfrm>
            <a:off x="1023938" y="3416300"/>
            <a:ext cx="8186737" cy="2795588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01641188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-1622425" y="1014413"/>
            <a:ext cx="9015413" cy="5070475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 lIns="97192" tIns="48596" rIns="97192" bIns="48596"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-1622425" y="1014413"/>
            <a:ext cx="9015413" cy="5070475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 lIns="97192" tIns="48596" rIns="97192" bIns="48596"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-1622425" y="1014413"/>
            <a:ext cx="9015413" cy="5070475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 lIns="97192" tIns="48596" rIns="97192" bIns="48596"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54025" y="777875"/>
            <a:ext cx="6911975" cy="3887788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 lIns="97192" tIns="48596" rIns="97192" bIns="48596"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F56CCC-E891-0445-A90A-41CBE5594028}" type="slidenum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90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-1622425" y="1014413"/>
            <a:ext cx="9015413" cy="5070475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 lIns="97192" tIns="48596" rIns="97192" bIns="48596"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-1622425" y="1014413"/>
            <a:ext cx="9015413" cy="5070475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 lIns="97192" tIns="48596" rIns="97192" bIns="48596"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EB0639-162A-4FCC-9049-F8AD1773172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-1622425" y="1014413"/>
            <a:ext cx="9015413" cy="5070475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 lIns="97192" tIns="48596" rIns="97192" bIns="48596"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F56CCC-E891-0445-A90A-41CBE5594028}" type="slidenum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97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F56CCC-E891-0445-A90A-41CBE5594028}" type="slidenum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98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F56CCC-E891-0445-A90A-41CBE5594028}" type="slidenum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99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F56CCC-E891-0445-A90A-41CBE5594028}" type="slidenum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100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54025" y="777875"/>
            <a:ext cx="6911975" cy="3887788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 lIns="97192" tIns="48596" rIns="97192" bIns="48596"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54025" y="777875"/>
            <a:ext cx="6911975" cy="3887788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 lIns="97192" tIns="48596" rIns="97192" bIns="48596"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54025" y="777875"/>
            <a:ext cx="6911975" cy="3887788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>
          <a:xfrm>
            <a:off x="1024161" y="3372811"/>
            <a:ext cx="8186292" cy="3194364"/>
          </a:xfrm>
          <a:prstGeom prst="rect">
            <a:avLst/>
          </a:prstGeom>
        </p:spPr>
        <p:txBody>
          <a:bodyPr lIns="97192" tIns="48596" rIns="97192" bIns="48596"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54025" y="777875"/>
            <a:ext cx="6911975" cy="3887788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 lIns="97192" tIns="48596" rIns="97192" bIns="48596"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54025" y="777875"/>
            <a:ext cx="6911975" cy="3887788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 lIns="97192" tIns="48596" rIns="97192" bIns="48596"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/Relationships>
</file>

<file path=ppt/slideLayouts/_rels/slideLayout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/Relationships>
</file>

<file path=ppt/slideLayouts/_rels/slideLayout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/Relationships>
</file>

<file path=ppt/slideLayouts/_rels/slideLayout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/Relationships>
</file>

<file path=ppt/slideLayouts/_rels/slideLayout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/Relationships>
</file>

<file path=ppt/slideLayouts/_rels/slideLayout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/Relationships>
</file>

<file path=ppt/slideLayouts/_rels/slideLayout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/Relationships>
</file>

<file path=ppt/slideLayouts/_rels/slideLayout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2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slideMaster" Target="../slideMasters/slideMaster10.xml"/><Relationship Id="rId5" Type="http://schemas.openxmlformats.org/officeDocument/2006/relationships/tags" Target="../tags/tag11.xml"/><Relationship Id="rId4" Type="http://schemas.openxmlformats.org/officeDocument/2006/relationships/tags" Target="../tags/tag10.xml"/></Relationships>
</file>

<file path=ppt/slideLayouts/_rels/slideLayout123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slideMaster" Target="../slideMasters/slideMaster10.xml"/><Relationship Id="rId5" Type="http://schemas.openxmlformats.org/officeDocument/2006/relationships/tags" Target="../tags/tag16.xml"/><Relationship Id="rId4" Type="http://schemas.openxmlformats.org/officeDocument/2006/relationships/tags" Target="../tags/tag15.xml"/></Relationships>
</file>

<file path=ppt/slideLayouts/_rels/slideLayout124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slideMaster" Target="../slideMasters/slideMaster10.xml"/><Relationship Id="rId5" Type="http://schemas.openxmlformats.org/officeDocument/2006/relationships/tags" Target="../tags/tag21.xml"/><Relationship Id="rId4" Type="http://schemas.openxmlformats.org/officeDocument/2006/relationships/tags" Target="../tags/tag20.xml"/></Relationships>
</file>

<file path=ppt/slideLayouts/_rels/slideLayout125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7" Type="http://schemas.openxmlformats.org/officeDocument/2006/relationships/slideMaster" Target="../slideMasters/slideMaster10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/Relationships>
</file>

<file path=ppt/slideLayouts/_rels/slideLayout126.xml.rels><?xml version="1.0" encoding="UTF-8" standalone="yes"?>
<Relationships xmlns="http://schemas.openxmlformats.org/package/2006/relationships"><Relationship Id="rId8" Type="http://schemas.openxmlformats.org/officeDocument/2006/relationships/tags" Target="../tags/tag35.xml"/><Relationship Id="rId3" Type="http://schemas.openxmlformats.org/officeDocument/2006/relationships/tags" Target="../tags/tag30.xml"/><Relationship Id="rId7" Type="http://schemas.openxmlformats.org/officeDocument/2006/relationships/tags" Target="../tags/tag34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tags" Target="../tags/tag33.xml"/><Relationship Id="rId5" Type="http://schemas.openxmlformats.org/officeDocument/2006/relationships/tags" Target="../tags/tag32.xml"/><Relationship Id="rId4" Type="http://schemas.openxmlformats.org/officeDocument/2006/relationships/tags" Target="../tags/tag31.xml"/><Relationship Id="rId9" Type="http://schemas.openxmlformats.org/officeDocument/2006/relationships/slideMaster" Target="../slideMasters/slideMaster10.xml"/></Relationships>
</file>

<file path=ppt/slideLayouts/_rels/slideLayout127.xml.rels><?xml version="1.0" encoding="UTF-8" standalone="yes"?>
<Relationships xmlns="http://schemas.openxmlformats.org/package/2006/relationships"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5" Type="http://schemas.openxmlformats.org/officeDocument/2006/relationships/slideMaster" Target="../slideMasters/slideMaster10.xml"/><Relationship Id="rId4" Type="http://schemas.openxmlformats.org/officeDocument/2006/relationships/tags" Target="../tags/tag39.xml"/></Relationships>
</file>

<file path=ppt/slideLayouts/_rels/slideLayout128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4" Type="http://schemas.openxmlformats.org/officeDocument/2006/relationships/slideMaster" Target="../slideMasters/slideMaster10.xml"/></Relationships>
</file>

<file path=ppt/slideLayouts/_rels/slideLayout129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7" Type="http://schemas.openxmlformats.org/officeDocument/2006/relationships/slideMaster" Target="../slideMasters/slideMaster10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4" Type="http://schemas.openxmlformats.org/officeDocument/2006/relationships/tags" Target="../tags/tag46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slideMaster" Target="../slideMasters/slideMaster10.xml"/><Relationship Id="rId5" Type="http://schemas.openxmlformats.org/officeDocument/2006/relationships/tags" Target="../tags/tag53.xml"/><Relationship Id="rId4" Type="http://schemas.openxmlformats.org/officeDocument/2006/relationships/tags" Target="../tags/tag52.xml"/></Relationships>
</file>

<file path=ppt/slideLayouts/_rels/slideLayout131.xml.rels><?xml version="1.0" encoding="UTF-8" standalone="yes"?>
<Relationships xmlns="http://schemas.openxmlformats.org/package/2006/relationships"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5" Type="http://schemas.openxmlformats.org/officeDocument/2006/relationships/slideMaster" Target="../slideMasters/slideMaster10.xml"/><Relationship Id="rId4" Type="http://schemas.openxmlformats.org/officeDocument/2006/relationships/tags" Target="../tags/tag57.xml"/></Relationships>
</file>

<file path=ppt/slideLayouts/_rels/slideLayout132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slideMaster" Target="../slideMasters/slideMaster10.xml"/><Relationship Id="rId5" Type="http://schemas.openxmlformats.org/officeDocument/2006/relationships/tags" Target="../tags/tag62.xml"/><Relationship Id="rId4" Type="http://schemas.openxmlformats.org/officeDocument/2006/relationships/tags" Target="../tags/tag61.xml"/></Relationships>
</file>

<file path=ppt/slideLayouts/_rels/slideLayout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0.xml"/></Relationships>
</file>

<file path=ppt/slideLayouts/_rels/slideLayout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0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575734" y="903462"/>
            <a:ext cx="8855457" cy="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575734" y="903462"/>
            <a:ext cx="8855457" cy="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5" name="直接连接符 4"/>
          <p:cNvCxnSpPr/>
          <p:nvPr userDrawn="1"/>
        </p:nvCxnSpPr>
        <p:spPr>
          <a:xfrm flipV="1">
            <a:off x="575734" y="903462"/>
            <a:ext cx="8855457" cy="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21376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8" name="直接连接符 7"/>
          <p:cNvCxnSpPr/>
          <p:nvPr userDrawn="1"/>
        </p:nvCxnSpPr>
        <p:spPr>
          <a:xfrm flipV="1">
            <a:off x="575734" y="903462"/>
            <a:ext cx="8855457" cy="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图片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3488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8" name="直接连接符 7"/>
          <p:cNvCxnSpPr/>
          <p:nvPr userDrawn="1"/>
        </p:nvCxnSpPr>
        <p:spPr>
          <a:xfrm flipV="1">
            <a:off x="575734" y="903462"/>
            <a:ext cx="8855457" cy="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图片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88872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575734" y="903462"/>
            <a:ext cx="8855457" cy="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333608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575734" y="903462"/>
            <a:ext cx="8855457" cy="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407930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#仅标题-空白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 userDrawn="1"/>
        </p:nvCxnSpPr>
        <p:spPr>
          <a:xfrm flipV="1">
            <a:off x="575734" y="903462"/>
            <a:ext cx="8855457" cy="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272367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正文（单语言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占位符 7"/>
          <p:cNvSpPr>
            <a:spLocks noGrp="1"/>
          </p:cNvSpPr>
          <p:nvPr>
            <p:ph type="body" sz="quarter" idx="10" hasCustomPrompt="1"/>
          </p:nvPr>
        </p:nvSpPr>
        <p:spPr>
          <a:xfrm>
            <a:off x="575734" y="1538125"/>
            <a:ext cx="11040533" cy="484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865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457200" indent="0">
              <a:buFontTx/>
              <a:buNone/>
              <a:defRPr sz="2135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 marL="914400" indent="0">
              <a:buFontTx/>
              <a:buNone/>
              <a:defRPr sz="1865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 marL="1371600" indent="0">
              <a:buFontTx/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 marL="1828800" indent="0">
              <a:buFontTx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</a:lstStyle>
          <a:p>
            <a:pPr lvl="0"/>
            <a:r>
              <a:rPr kumimoji="1" lang="zh-CN" altLang="en-US" dirty="0"/>
              <a:t>单击此处添加正文内容</a:t>
            </a:r>
          </a:p>
        </p:txBody>
      </p:sp>
      <p:sp>
        <p:nvSpPr>
          <p:cNvPr id="5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575734" y="468926"/>
            <a:ext cx="5477109" cy="41036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>
            <a:spAutoFit/>
          </a:bodyPr>
          <a:lstStyle>
            <a:lvl1pPr>
              <a:lnSpc>
                <a:spcPct val="100000"/>
              </a:lnSpc>
              <a:spcAft>
                <a:spcPts val="0"/>
              </a:spcAft>
              <a:defRPr sz="2665" b="1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单击此处添加正文标题</a:t>
            </a:r>
            <a:endParaRPr lang="en-US" dirty="0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  <p:cxnSp>
        <p:nvCxnSpPr>
          <p:cNvPr id="7" name="直接连接符 6"/>
          <p:cNvCxnSpPr/>
          <p:nvPr userDrawn="1"/>
        </p:nvCxnSpPr>
        <p:spPr>
          <a:xfrm flipV="1">
            <a:off x="575734" y="903462"/>
            <a:ext cx="8855457" cy="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2212490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7#仅标题-空白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912285" y="387352"/>
            <a:ext cx="11279716" cy="868363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altLang="zh-CN" dirty="0"/>
              <a:t>Main Title | Subtitle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31378530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575734" y="903462"/>
            <a:ext cx="8855457" cy="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838290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575734" y="903462"/>
            <a:ext cx="8855457" cy="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026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575734" y="903462"/>
            <a:ext cx="8855457" cy="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575734" y="903462"/>
            <a:ext cx="8855457" cy="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056605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8" name="直接连接符 7"/>
          <p:cNvCxnSpPr/>
          <p:nvPr userDrawn="1"/>
        </p:nvCxnSpPr>
        <p:spPr>
          <a:xfrm flipV="1">
            <a:off x="575734" y="903462"/>
            <a:ext cx="8855457" cy="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图片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078753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10" name="直接连接符 9"/>
          <p:cNvCxnSpPr/>
          <p:nvPr userDrawn="1"/>
        </p:nvCxnSpPr>
        <p:spPr>
          <a:xfrm flipV="1">
            <a:off x="575734" y="903462"/>
            <a:ext cx="8855457" cy="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261772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6" name="直接连接符 5"/>
          <p:cNvCxnSpPr/>
          <p:nvPr userDrawn="1"/>
        </p:nvCxnSpPr>
        <p:spPr>
          <a:xfrm flipV="1">
            <a:off x="575734" y="903462"/>
            <a:ext cx="8855457" cy="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462494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5" name="直接连接符 4"/>
          <p:cNvCxnSpPr/>
          <p:nvPr userDrawn="1"/>
        </p:nvCxnSpPr>
        <p:spPr>
          <a:xfrm flipV="1">
            <a:off x="575734" y="903462"/>
            <a:ext cx="8855457" cy="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79432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8" name="直接连接符 7"/>
          <p:cNvCxnSpPr/>
          <p:nvPr userDrawn="1"/>
        </p:nvCxnSpPr>
        <p:spPr>
          <a:xfrm flipV="1">
            <a:off x="575734" y="903462"/>
            <a:ext cx="8855457" cy="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图片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762501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8" name="直接连接符 7"/>
          <p:cNvCxnSpPr/>
          <p:nvPr userDrawn="1"/>
        </p:nvCxnSpPr>
        <p:spPr>
          <a:xfrm flipV="1">
            <a:off x="575734" y="903462"/>
            <a:ext cx="8855457" cy="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图片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910680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575734" y="903462"/>
            <a:ext cx="8855457" cy="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483740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575734" y="903462"/>
            <a:ext cx="8855457" cy="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165433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#仅标题-空白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 userDrawn="1"/>
        </p:nvCxnSpPr>
        <p:spPr>
          <a:xfrm flipV="1">
            <a:off x="575734" y="903462"/>
            <a:ext cx="8855457" cy="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1491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#仅标题-空白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 userDrawn="1"/>
        </p:nvCxnSpPr>
        <p:spPr>
          <a:xfrm flipV="1">
            <a:off x="575734" y="903462"/>
            <a:ext cx="8855457" cy="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正文（单语言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占位符 7"/>
          <p:cNvSpPr>
            <a:spLocks noGrp="1"/>
          </p:cNvSpPr>
          <p:nvPr>
            <p:ph type="body" sz="quarter" idx="10" hasCustomPrompt="1"/>
          </p:nvPr>
        </p:nvSpPr>
        <p:spPr>
          <a:xfrm>
            <a:off x="575734" y="1538125"/>
            <a:ext cx="11040533" cy="484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865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457200" indent="0">
              <a:buFontTx/>
              <a:buNone/>
              <a:defRPr sz="2135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 marL="914400" indent="0">
              <a:buFontTx/>
              <a:buNone/>
              <a:defRPr sz="1865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 marL="1371600" indent="0">
              <a:buFontTx/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 marL="1828800" indent="0">
              <a:buFontTx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</a:lstStyle>
          <a:p>
            <a:pPr lvl="0"/>
            <a:r>
              <a:rPr kumimoji="1" lang="zh-CN" altLang="en-US" dirty="0"/>
              <a:t>单击此处添加正文内容</a:t>
            </a:r>
          </a:p>
        </p:txBody>
      </p:sp>
      <p:sp>
        <p:nvSpPr>
          <p:cNvPr id="5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575734" y="468926"/>
            <a:ext cx="5477109" cy="41036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>
            <a:spAutoFit/>
          </a:bodyPr>
          <a:lstStyle>
            <a:lvl1pPr>
              <a:lnSpc>
                <a:spcPct val="100000"/>
              </a:lnSpc>
              <a:spcAft>
                <a:spcPts val="0"/>
              </a:spcAft>
              <a:defRPr sz="2665" b="1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单击此处添加正文标题</a:t>
            </a:r>
            <a:endParaRPr lang="en-US" dirty="0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  <p:cxnSp>
        <p:nvCxnSpPr>
          <p:cNvPr id="7" name="直接连接符 6"/>
          <p:cNvCxnSpPr/>
          <p:nvPr userDrawn="1"/>
        </p:nvCxnSpPr>
        <p:spPr>
          <a:xfrm flipV="1">
            <a:off x="575734" y="903462"/>
            <a:ext cx="8855457" cy="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786124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7#仅标题-空白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912285" y="387352"/>
            <a:ext cx="11279716" cy="868363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altLang="zh-CN" dirty="0"/>
              <a:t>Main Title | Subtitle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604098582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2026/7/24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51088990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2026/7/24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16419038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2026/7/24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33054909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2026/7/24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8511331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2026/7/24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89026620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2026/7/24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2594251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2026/7/24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78409522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2026/7/24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6935988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正文（单语言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占位符 7"/>
          <p:cNvSpPr>
            <a:spLocks noGrp="1"/>
          </p:cNvSpPr>
          <p:nvPr>
            <p:ph type="body" sz="quarter" idx="10" hasCustomPrompt="1"/>
          </p:nvPr>
        </p:nvSpPr>
        <p:spPr>
          <a:xfrm>
            <a:off x="575734" y="1538125"/>
            <a:ext cx="11040533" cy="484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865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457200" indent="0">
              <a:buFontTx/>
              <a:buNone/>
              <a:defRPr sz="2135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 marL="914400" indent="0">
              <a:buFontTx/>
              <a:buNone/>
              <a:defRPr sz="1865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 marL="1371600" indent="0">
              <a:buFontTx/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 marL="1828800" indent="0">
              <a:buFontTx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</a:lstStyle>
          <a:p>
            <a:pPr lvl="0"/>
            <a:r>
              <a:rPr kumimoji="1" lang="zh-CN" altLang="en-US" dirty="0"/>
              <a:t>单击此处添加正文内容</a:t>
            </a:r>
          </a:p>
        </p:txBody>
      </p:sp>
      <p:sp>
        <p:nvSpPr>
          <p:cNvPr id="5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575734" y="468926"/>
            <a:ext cx="5477109" cy="41036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>
            <a:spAutoFit/>
          </a:bodyPr>
          <a:lstStyle>
            <a:lvl1pPr>
              <a:lnSpc>
                <a:spcPct val="100000"/>
              </a:lnSpc>
              <a:spcAft>
                <a:spcPts val="0"/>
              </a:spcAft>
              <a:defRPr sz="2665" b="1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单击此处添加正文标题</a:t>
            </a:r>
            <a:endParaRPr lang="en-US" dirty="0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  <p:cxnSp>
        <p:nvCxnSpPr>
          <p:cNvPr id="7" name="直接连接符 6"/>
          <p:cNvCxnSpPr/>
          <p:nvPr userDrawn="1"/>
        </p:nvCxnSpPr>
        <p:spPr>
          <a:xfrm flipV="1">
            <a:off x="575734" y="903462"/>
            <a:ext cx="8855457" cy="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2026/7/24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99925098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2026/7/24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2107181391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2026/7/24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3115500270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#仅标题-空白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 userDrawn="1"/>
        </p:nvCxnSpPr>
        <p:spPr>
          <a:xfrm flipV="1">
            <a:off x="575734" y="903462"/>
            <a:ext cx="8855457" cy="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937397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正文（单语言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占位符 7"/>
          <p:cNvSpPr>
            <a:spLocks noGrp="1"/>
          </p:cNvSpPr>
          <p:nvPr>
            <p:ph type="body" sz="quarter" idx="10" hasCustomPrompt="1"/>
          </p:nvPr>
        </p:nvSpPr>
        <p:spPr>
          <a:xfrm>
            <a:off x="575734" y="1538125"/>
            <a:ext cx="11040533" cy="484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865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457200" indent="0">
              <a:buFontTx/>
              <a:buNone/>
              <a:defRPr sz="2135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2pPr>
            <a:lvl3pPr marL="914400" indent="0">
              <a:buFontTx/>
              <a:buNone/>
              <a:defRPr sz="1865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3pPr>
            <a:lvl4pPr marL="1371600" indent="0">
              <a:buFontTx/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4pPr>
            <a:lvl5pPr marL="1828800" indent="0">
              <a:buFontTx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/>
            <a:r>
              <a:rPr kumimoji="1" lang="zh-CN" altLang="en-US" dirty="0"/>
              <a:t>单击此处添加正文内容</a:t>
            </a:r>
          </a:p>
        </p:txBody>
      </p:sp>
      <p:sp>
        <p:nvSpPr>
          <p:cNvPr id="5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575734" y="468926"/>
            <a:ext cx="5477109" cy="41036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>
            <a:spAutoFit/>
          </a:bodyPr>
          <a:lstStyle>
            <a:lvl1pPr>
              <a:lnSpc>
                <a:spcPct val="100000"/>
              </a:lnSpc>
              <a:spcAft>
                <a:spcPts val="0"/>
              </a:spcAft>
              <a:defRPr sz="2665" b="1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单击此处添加正文标题</a:t>
            </a:r>
            <a:endParaRPr lang="en-US" dirty="0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  <p:cxnSp>
        <p:nvCxnSpPr>
          <p:cNvPr id="7" name="直接连接符 6"/>
          <p:cNvCxnSpPr/>
          <p:nvPr userDrawn="1"/>
        </p:nvCxnSpPr>
        <p:spPr>
          <a:xfrm flipV="1">
            <a:off x="575734" y="903462"/>
            <a:ext cx="8855457" cy="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43536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7#仅标题-空白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912285" y="387352"/>
            <a:ext cx="11279716" cy="868363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altLang="zh-CN" dirty="0"/>
              <a:t>Main Title | Subtitle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575734" y="903462"/>
            <a:ext cx="8855457" cy="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78788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575734" y="903462"/>
            <a:ext cx="8855457" cy="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5512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575734" y="903462"/>
            <a:ext cx="8855457" cy="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4981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8" name="直接连接符 7"/>
          <p:cNvCxnSpPr/>
          <p:nvPr userDrawn="1"/>
        </p:nvCxnSpPr>
        <p:spPr>
          <a:xfrm flipV="1">
            <a:off x="575734" y="903462"/>
            <a:ext cx="8855457" cy="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图片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96453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10" name="直接连接符 9"/>
          <p:cNvCxnSpPr/>
          <p:nvPr userDrawn="1"/>
        </p:nvCxnSpPr>
        <p:spPr>
          <a:xfrm flipV="1">
            <a:off x="575734" y="903462"/>
            <a:ext cx="8855457" cy="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1592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575734" y="903462"/>
            <a:ext cx="8855457" cy="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6" name="直接连接符 5"/>
          <p:cNvCxnSpPr/>
          <p:nvPr userDrawn="1"/>
        </p:nvCxnSpPr>
        <p:spPr>
          <a:xfrm flipV="1">
            <a:off x="575734" y="903462"/>
            <a:ext cx="8855457" cy="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74702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5" name="直接连接符 4"/>
          <p:cNvCxnSpPr/>
          <p:nvPr userDrawn="1"/>
        </p:nvCxnSpPr>
        <p:spPr>
          <a:xfrm flipV="1">
            <a:off x="575734" y="903462"/>
            <a:ext cx="8855457" cy="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7872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8" name="直接连接符 7"/>
          <p:cNvCxnSpPr/>
          <p:nvPr userDrawn="1"/>
        </p:nvCxnSpPr>
        <p:spPr>
          <a:xfrm flipV="1">
            <a:off x="575734" y="903462"/>
            <a:ext cx="8855457" cy="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图片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988144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8" name="直接连接符 7"/>
          <p:cNvCxnSpPr/>
          <p:nvPr userDrawn="1"/>
        </p:nvCxnSpPr>
        <p:spPr>
          <a:xfrm flipV="1">
            <a:off x="575734" y="903462"/>
            <a:ext cx="8855457" cy="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图片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467170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575734" y="903462"/>
            <a:ext cx="8855457" cy="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28627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575734" y="903462"/>
            <a:ext cx="8855457" cy="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3034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#仅标题-空白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 userDrawn="1"/>
        </p:nvCxnSpPr>
        <p:spPr>
          <a:xfrm flipV="1">
            <a:off x="575734" y="903462"/>
            <a:ext cx="8855457" cy="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46544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正文（单语言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占位符 7"/>
          <p:cNvSpPr>
            <a:spLocks noGrp="1"/>
          </p:cNvSpPr>
          <p:nvPr>
            <p:ph type="body" sz="quarter" idx="10" hasCustomPrompt="1"/>
          </p:nvPr>
        </p:nvSpPr>
        <p:spPr>
          <a:xfrm>
            <a:off x="575734" y="1538125"/>
            <a:ext cx="11040533" cy="484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865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457200" indent="0">
              <a:buFontTx/>
              <a:buNone/>
              <a:defRPr sz="2135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 marL="914400" indent="0">
              <a:buFontTx/>
              <a:buNone/>
              <a:defRPr sz="1865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 marL="1371600" indent="0">
              <a:buFontTx/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 marL="1828800" indent="0">
              <a:buFontTx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</a:lstStyle>
          <a:p>
            <a:pPr lvl="0"/>
            <a:r>
              <a:rPr kumimoji="1" lang="zh-CN" altLang="en-US" dirty="0"/>
              <a:t>单击此处添加正文内容</a:t>
            </a:r>
          </a:p>
        </p:txBody>
      </p:sp>
      <p:sp>
        <p:nvSpPr>
          <p:cNvPr id="5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575734" y="468926"/>
            <a:ext cx="5477109" cy="41036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>
            <a:spAutoFit/>
          </a:bodyPr>
          <a:lstStyle>
            <a:lvl1pPr>
              <a:lnSpc>
                <a:spcPct val="100000"/>
              </a:lnSpc>
              <a:spcAft>
                <a:spcPts val="0"/>
              </a:spcAft>
              <a:defRPr sz="2665" b="1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单击此处添加正文标题</a:t>
            </a:r>
            <a:endParaRPr lang="en-US" dirty="0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  <p:cxnSp>
        <p:nvCxnSpPr>
          <p:cNvPr id="7" name="直接连接符 6"/>
          <p:cNvCxnSpPr/>
          <p:nvPr userDrawn="1"/>
        </p:nvCxnSpPr>
        <p:spPr>
          <a:xfrm flipV="1">
            <a:off x="575734" y="903462"/>
            <a:ext cx="8855457" cy="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41695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7#仅标题-空白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912285" y="387352"/>
            <a:ext cx="11279716" cy="868363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altLang="zh-CN" dirty="0"/>
              <a:t>Main Title | Subtitle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5812398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575734" y="903462"/>
            <a:ext cx="8855457" cy="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4934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575734" y="903462"/>
            <a:ext cx="8855457" cy="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575734" y="903462"/>
            <a:ext cx="8855457" cy="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90913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575734" y="903462"/>
            <a:ext cx="8855457" cy="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75365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8" name="直接连接符 7"/>
          <p:cNvCxnSpPr/>
          <p:nvPr userDrawn="1"/>
        </p:nvCxnSpPr>
        <p:spPr>
          <a:xfrm flipV="1">
            <a:off x="575734" y="903462"/>
            <a:ext cx="8855457" cy="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图片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08207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10" name="直接连接符 9"/>
          <p:cNvCxnSpPr/>
          <p:nvPr userDrawn="1"/>
        </p:nvCxnSpPr>
        <p:spPr>
          <a:xfrm flipV="1">
            <a:off x="575734" y="903462"/>
            <a:ext cx="8855457" cy="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16844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6" name="直接连接符 5"/>
          <p:cNvCxnSpPr/>
          <p:nvPr userDrawn="1"/>
        </p:nvCxnSpPr>
        <p:spPr>
          <a:xfrm flipV="1">
            <a:off x="575734" y="903462"/>
            <a:ext cx="8855457" cy="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5799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5" name="直接连接符 4"/>
          <p:cNvCxnSpPr/>
          <p:nvPr userDrawn="1"/>
        </p:nvCxnSpPr>
        <p:spPr>
          <a:xfrm flipV="1">
            <a:off x="575734" y="903462"/>
            <a:ext cx="8855457" cy="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97742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8" name="直接连接符 7"/>
          <p:cNvCxnSpPr/>
          <p:nvPr userDrawn="1"/>
        </p:nvCxnSpPr>
        <p:spPr>
          <a:xfrm flipV="1">
            <a:off x="575734" y="903462"/>
            <a:ext cx="8855457" cy="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图片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12360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8" name="直接连接符 7"/>
          <p:cNvCxnSpPr/>
          <p:nvPr userDrawn="1"/>
        </p:nvCxnSpPr>
        <p:spPr>
          <a:xfrm flipV="1">
            <a:off x="575734" y="903462"/>
            <a:ext cx="8855457" cy="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图片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08455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575734" y="903462"/>
            <a:ext cx="8855457" cy="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11140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575734" y="903462"/>
            <a:ext cx="8855457" cy="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2943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8" name="直接连接符 7"/>
          <p:cNvCxnSpPr/>
          <p:nvPr userDrawn="1"/>
        </p:nvCxnSpPr>
        <p:spPr>
          <a:xfrm flipV="1">
            <a:off x="575734" y="903462"/>
            <a:ext cx="8855457" cy="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图片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#仅标题-空白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 userDrawn="1"/>
        </p:nvCxnSpPr>
        <p:spPr>
          <a:xfrm flipV="1">
            <a:off x="575734" y="903462"/>
            <a:ext cx="8855457" cy="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29051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正文（单语言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占位符 7"/>
          <p:cNvSpPr>
            <a:spLocks noGrp="1"/>
          </p:cNvSpPr>
          <p:nvPr>
            <p:ph type="body" sz="quarter" idx="10" hasCustomPrompt="1"/>
          </p:nvPr>
        </p:nvSpPr>
        <p:spPr>
          <a:xfrm>
            <a:off x="575734" y="1538125"/>
            <a:ext cx="11040533" cy="484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865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457200" indent="0">
              <a:buFontTx/>
              <a:buNone/>
              <a:defRPr sz="2135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 marL="914400" indent="0">
              <a:buFontTx/>
              <a:buNone/>
              <a:defRPr sz="1865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 marL="1371600" indent="0">
              <a:buFontTx/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 marL="1828800" indent="0">
              <a:buFontTx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</a:lstStyle>
          <a:p>
            <a:pPr lvl="0"/>
            <a:r>
              <a:rPr kumimoji="1" lang="zh-CN" altLang="en-US" dirty="0"/>
              <a:t>单击此处添加正文内容</a:t>
            </a:r>
          </a:p>
        </p:txBody>
      </p:sp>
      <p:sp>
        <p:nvSpPr>
          <p:cNvPr id="5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575734" y="468926"/>
            <a:ext cx="5477109" cy="41036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>
            <a:spAutoFit/>
          </a:bodyPr>
          <a:lstStyle>
            <a:lvl1pPr>
              <a:lnSpc>
                <a:spcPct val="100000"/>
              </a:lnSpc>
              <a:spcAft>
                <a:spcPts val="0"/>
              </a:spcAft>
              <a:defRPr sz="2665" b="1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单击此处添加正文标题</a:t>
            </a:r>
            <a:endParaRPr lang="en-US" dirty="0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  <p:cxnSp>
        <p:nvCxnSpPr>
          <p:cNvPr id="7" name="直接连接符 6"/>
          <p:cNvCxnSpPr/>
          <p:nvPr userDrawn="1"/>
        </p:nvCxnSpPr>
        <p:spPr>
          <a:xfrm flipV="1">
            <a:off x="575734" y="903462"/>
            <a:ext cx="8855457" cy="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632894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7#仅标题-空白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912285" y="387352"/>
            <a:ext cx="11279716" cy="868363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altLang="zh-CN" dirty="0"/>
              <a:t>Main Title | Subtitle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5186560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575734" y="903462"/>
            <a:ext cx="8855457" cy="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01636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575734" y="903462"/>
            <a:ext cx="8855457" cy="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10557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575734" y="903462"/>
            <a:ext cx="8855457" cy="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792845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8" name="直接连接符 7"/>
          <p:cNvCxnSpPr/>
          <p:nvPr userDrawn="1"/>
        </p:nvCxnSpPr>
        <p:spPr>
          <a:xfrm flipV="1">
            <a:off x="575734" y="903462"/>
            <a:ext cx="8855457" cy="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图片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81939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10" name="直接连接符 9"/>
          <p:cNvCxnSpPr/>
          <p:nvPr userDrawn="1"/>
        </p:nvCxnSpPr>
        <p:spPr>
          <a:xfrm flipV="1">
            <a:off x="575734" y="903462"/>
            <a:ext cx="8855457" cy="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07228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6" name="直接连接符 5"/>
          <p:cNvCxnSpPr/>
          <p:nvPr userDrawn="1"/>
        </p:nvCxnSpPr>
        <p:spPr>
          <a:xfrm flipV="1">
            <a:off x="575734" y="903462"/>
            <a:ext cx="8855457" cy="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18526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5" name="直接连接符 4"/>
          <p:cNvCxnSpPr/>
          <p:nvPr userDrawn="1"/>
        </p:nvCxnSpPr>
        <p:spPr>
          <a:xfrm flipV="1">
            <a:off x="575734" y="903462"/>
            <a:ext cx="8855457" cy="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7679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10" name="直接连接符 9"/>
          <p:cNvCxnSpPr/>
          <p:nvPr userDrawn="1"/>
        </p:nvCxnSpPr>
        <p:spPr>
          <a:xfrm flipV="1">
            <a:off x="575734" y="903462"/>
            <a:ext cx="8855457" cy="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8" name="直接连接符 7"/>
          <p:cNvCxnSpPr/>
          <p:nvPr userDrawn="1"/>
        </p:nvCxnSpPr>
        <p:spPr>
          <a:xfrm flipV="1">
            <a:off x="575734" y="903462"/>
            <a:ext cx="8855457" cy="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图片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93258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8" name="直接连接符 7"/>
          <p:cNvCxnSpPr/>
          <p:nvPr userDrawn="1"/>
        </p:nvCxnSpPr>
        <p:spPr>
          <a:xfrm flipV="1">
            <a:off x="575734" y="903462"/>
            <a:ext cx="8855457" cy="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图片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34720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575734" y="903462"/>
            <a:ext cx="8855457" cy="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67194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575734" y="903462"/>
            <a:ext cx="8855457" cy="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99041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#仅标题-空白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 userDrawn="1"/>
        </p:nvCxnSpPr>
        <p:spPr>
          <a:xfrm flipV="1">
            <a:off x="575734" y="903462"/>
            <a:ext cx="8855457" cy="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48952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正文（单语言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占位符 7"/>
          <p:cNvSpPr>
            <a:spLocks noGrp="1"/>
          </p:cNvSpPr>
          <p:nvPr>
            <p:ph type="body" sz="quarter" idx="10" hasCustomPrompt="1"/>
          </p:nvPr>
        </p:nvSpPr>
        <p:spPr>
          <a:xfrm>
            <a:off x="575734" y="1538125"/>
            <a:ext cx="11040533" cy="484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865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457200" indent="0">
              <a:buFontTx/>
              <a:buNone/>
              <a:defRPr sz="2135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 marL="914400" indent="0">
              <a:buFontTx/>
              <a:buNone/>
              <a:defRPr sz="1865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 marL="1371600" indent="0">
              <a:buFontTx/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 marL="1828800" indent="0">
              <a:buFontTx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</a:lstStyle>
          <a:p>
            <a:pPr lvl="0"/>
            <a:r>
              <a:rPr kumimoji="1" lang="zh-CN" altLang="en-US" dirty="0"/>
              <a:t>单击此处添加正文内容</a:t>
            </a:r>
          </a:p>
        </p:txBody>
      </p:sp>
      <p:sp>
        <p:nvSpPr>
          <p:cNvPr id="5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575734" y="468926"/>
            <a:ext cx="5477109" cy="41036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>
            <a:spAutoFit/>
          </a:bodyPr>
          <a:lstStyle>
            <a:lvl1pPr>
              <a:lnSpc>
                <a:spcPct val="100000"/>
              </a:lnSpc>
              <a:spcAft>
                <a:spcPts val="0"/>
              </a:spcAft>
              <a:defRPr sz="2665" b="1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单击此处添加正文标题</a:t>
            </a:r>
            <a:endParaRPr lang="en-US" dirty="0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  <p:cxnSp>
        <p:nvCxnSpPr>
          <p:cNvPr id="7" name="直接连接符 6"/>
          <p:cNvCxnSpPr/>
          <p:nvPr userDrawn="1"/>
        </p:nvCxnSpPr>
        <p:spPr>
          <a:xfrm flipV="1">
            <a:off x="575734" y="903462"/>
            <a:ext cx="8855457" cy="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956591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7#仅标题-空白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912285" y="387352"/>
            <a:ext cx="11279716" cy="868363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altLang="zh-CN" dirty="0"/>
              <a:t>Main Title | Subtitle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91370059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2E21A-71EA-476A-880F-9C5E77AA9FB0}" type="datetimeFigureOut">
              <a:rPr lang="zh-CN" altLang="en-US" smtClean="0"/>
              <a:t>2026/7/24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03F36A56-F886-8540-88C0-9C0686B70B16}"/>
              </a:ext>
            </a:extLst>
          </p:cNvPr>
          <p:cNvCxnSpPr>
            <a:cxnSpLocks/>
          </p:cNvCxnSpPr>
          <p:nvPr userDrawn="1"/>
        </p:nvCxnSpPr>
        <p:spPr>
          <a:xfrm flipV="1">
            <a:off x="575734" y="903462"/>
            <a:ext cx="8855457" cy="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92752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2E21A-71EA-476A-880F-9C5E77AA9FB0}" type="datetimeFigureOut">
              <a:rPr lang="zh-CN" altLang="en-US" smtClean="0"/>
              <a:t>2026/7/24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03F36A56-F886-8540-88C0-9C0686B70B16}"/>
              </a:ext>
            </a:extLst>
          </p:cNvPr>
          <p:cNvCxnSpPr>
            <a:cxnSpLocks/>
          </p:cNvCxnSpPr>
          <p:nvPr userDrawn="1"/>
        </p:nvCxnSpPr>
        <p:spPr>
          <a:xfrm flipV="1">
            <a:off x="575734" y="903462"/>
            <a:ext cx="8855457" cy="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80575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2E21A-71EA-476A-880F-9C5E77AA9FB0}" type="datetimeFigureOut">
              <a:rPr lang="zh-CN" altLang="en-US" smtClean="0"/>
              <a:t>2026/7/24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03F36A56-F886-8540-88C0-9C0686B70B16}"/>
              </a:ext>
            </a:extLst>
          </p:cNvPr>
          <p:cNvCxnSpPr>
            <a:cxnSpLocks/>
          </p:cNvCxnSpPr>
          <p:nvPr userDrawn="1"/>
        </p:nvCxnSpPr>
        <p:spPr>
          <a:xfrm flipV="1">
            <a:off x="575734" y="903462"/>
            <a:ext cx="8855457" cy="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5988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6" name="直接连接符 5"/>
          <p:cNvCxnSpPr/>
          <p:nvPr userDrawn="1"/>
        </p:nvCxnSpPr>
        <p:spPr>
          <a:xfrm flipV="1">
            <a:off x="575734" y="903462"/>
            <a:ext cx="8855457" cy="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2E21A-71EA-476A-880F-9C5E77AA9FB0}" type="datetimeFigureOut">
              <a:rPr lang="zh-CN" altLang="en-US" smtClean="0"/>
              <a:t>2026/7/24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8" name="直接连接符 7">
            <a:extLst>
              <a:ext uri="{FF2B5EF4-FFF2-40B4-BE49-F238E27FC236}">
                <a16:creationId xmlns:a16="http://schemas.microsoft.com/office/drawing/2014/main" id="{03F36A56-F886-8540-88C0-9C0686B70B16}"/>
              </a:ext>
            </a:extLst>
          </p:cNvPr>
          <p:cNvCxnSpPr>
            <a:cxnSpLocks/>
          </p:cNvCxnSpPr>
          <p:nvPr userDrawn="1"/>
        </p:nvCxnSpPr>
        <p:spPr>
          <a:xfrm flipV="1">
            <a:off x="575734" y="903462"/>
            <a:ext cx="8855457" cy="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图片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28219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2E21A-71EA-476A-880F-9C5E77AA9FB0}" type="datetimeFigureOut">
              <a:rPr lang="zh-CN" altLang="en-US" smtClean="0"/>
              <a:t>2026/7/24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id="{03F36A56-F886-8540-88C0-9C0686B70B16}"/>
              </a:ext>
            </a:extLst>
          </p:cNvPr>
          <p:cNvCxnSpPr>
            <a:cxnSpLocks/>
          </p:cNvCxnSpPr>
          <p:nvPr userDrawn="1"/>
        </p:nvCxnSpPr>
        <p:spPr>
          <a:xfrm flipV="1">
            <a:off x="575734" y="903462"/>
            <a:ext cx="8855457" cy="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07380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2E21A-71EA-476A-880F-9C5E77AA9FB0}" type="datetimeFigureOut">
              <a:rPr lang="zh-CN" altLang="en-US" smtClean="0"/>
              <a:t>2026/7/24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6" name="直接连接符 5">
            <a:extLst>
              <a:ext uri="{FF2B5EF4-FFF2-40B4-BE49-F238E27FC236}">
                <a16:creationId xmlns:a16="http://schemas.microsoft.com/office/drawing/2014/main" id="{03F36A56-F886-8540-88C0-9C0686B70B16}"/>
              </a:ext>
            </a:extLst>
          </p:cNvPr>
          <p:cNvCxnSpPr>
            <a:cxnSpLocks/>
          </p:cNvCxnSpPr>
          <p:nvPr userDrawn="1"/>
        </p:nvCxnSpPr>
        <p:spPr>
          <a:xfrm flipV="1">
            <a:off x="575734" y="903462"/>
            <a:ext cx="8855457" cy="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71669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2E21A-71EA-476A-880F-9C5E77AA9FB0}" type="datetimeFigureOut">
              <a:rPr lang="zh-CN" altLang="en-US" smtClean="0"/>
              <a:t>2026/7/24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03F36A56-F886-8540-88C0-9C0686B70B16}"/>
              </a:ext>
            </a:extLst>
          </p:cNvPr>
          <p:cNvCxnSpPr>
            <a:cxnSpLocks/>
          </p:cNvCxnSpPr>
          <p:nvPr userDrawn="1"/>
        </p:nvCxnSpPr>
        <p:spPr>
          <a:xfrm flipV="1">
            <a:off x="575734" y="903462"/>
            <a:ext cx="8855457" cy="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65471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2E21A-71EA-476A-880F-9C5E77AA9FB0}" type="datetimeFigureOut">
              <a:rPr lang="zh-CN" altLang="en-US" smtClean="0"/>
              <a:t>2026/7/24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8" name="直接连接符 7">
            <a:extLst>
              <a:ext uri="{FF2B5EF4-FFF2-40B4-BE49-F238E27FC236}">
                <a16:creationId xmlns:a16="http://schemas.microsoft.com/office/drawing/2014/main" id="{03F36A56-F886-8540-88C0-9C0686B70B16}"/>
              </a:ext>
            </a:extLst>
          </p:cNvPr>
          <p:cNvCxnSpPr>
            <a:cxnSpLocks/>
          </p:cNvCxnSpPr>
          <p:nvPr userDrawn="1"/>
        </p:nvCxnSpPr>
        <p:spPr>
          <a:xfrm flipV="1">
            <a:off x="575734" y="903462"/>
            <a:ext cx="8855457" cy="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图片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62353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2E21A-71EA-476A-880F-9C5E77AA9FB0}" type="datetimeFigureOut">
              <a:rPr lang="zh-CN" altLang="en-US" smtClean="0"/>
              <a:t>2026/7/24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8" name="直接连接符 7">
            <a:extLst>
              <a:ext uri="{FF2B5EF4-FFF2-40B4-BE49-F238E27FC236}">
                <a16:creationId xmlns:a16="http://schemas.microsoft.com/office/drawing/2014/main" id="{03F36A56-F886-8540-88C0-9C0686B70B16}"/>
              </a:ext>
            </a:extLst>
          </p:cNvPr>
          <p:cNvCxnSpPr>
            <a:cxnSpLocks/>
          </p:cNvCxnSpPr>
          <p:nvPr userDrawn="1"/>
        </p:nvCxnSpPr>
        <p:spPr>
          <a:xfrm flipV="1">
            <a:off x="575734" y="903462"/>
            <a:ext cx="8855457" cy="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图片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92491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2E21A-71EA-476A-880F-9C5E77AA9FB0}" type="datetimeFigureOut">
              <a:rPr lang="zh-CN" altLang="en-US" smtClean="0"/>
              <a:t>2026/7/24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03F36A56-F886-8540-88C0-9C0686B70B16}"/>
              </a:ext>
            </a:extLst>
          </p:cNvPr>
          <p:cNvCxnSpPr>
            <a:cxnSpLocks/>
          </p:cNvCxnSpPr>
          <p:nvPr userDrawn="1"/>
        </p:nvCxnSpPr>
        <p:spPr>
          <a:xfrm flipV="1">
            <a:off x="575734" y="903462"/>
            <a:ext cx="8855457" cy="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94524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2E21A-71EA-476A-880F-9C5E77AA9FB0}" type="datetimeFigureOut">
              <a:rPr lang="zh-CN" altLang="en-US" smtClean="0"/>
              <a:t>2026/7/24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03F36A56-F886-8540-88C0-9C0686B70B16}"/>
              </a:ext>
            </a:extLst>
          </p:cNvPr>
          <p:cNvCxnSpPr>
            <a:cxnSpLocks/>
          </p:cNvCxnSpPr>
          <p:nvPr userDrawn="1"/>
        </p:nvCxnSpPr>
        <p:spPr>
          <a:xfrm flipV="1">
            <a:off x="575734" y="903462"/>
            <a:ext cx="8855457" cy="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75396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#仅标题-空白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>
            <a:extLst>
              <a:ext uri="{FF2B5EF4-FFF2-40B4-BE49-F238E27FC236}">
                <a16:creationId xmlns:a16="http://schemas.microsoft.com/office/drawing/2014/main" id="{03F36A56-F886-8540-88C0-9C0686B70B16}"/>
              </a:ext>
            </a:extLst>
          </p:cNvPr>
          <p:cNvCxnSpPr>
            <a:cxnSpLocks/>
          </p:cNvCxnSpPr>
          <p:nvPr userDrawn="1"/>
        </p:nvCxnSpPr>
        <p:spPr>
          <a:xfrm flipV="1">
            <a:off x="575734" y="903462"/>
            <a:ext cx="8855457" cy="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36880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575734" y="903462"/>
            <a:ext cx="8855457" cy="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056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5" name="直接连接符 4"/>
          <p:cNvCxnSpPr/>
          <p:nvPr userDrawn="1"/>
        </p:nvCxnSpPr>
        <p:spPr>
          <a:xfrm flipV="1">
            <a:off x="575734" y="903462"/>
            <a:ext cx="8855457" cy="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575734" y="903462"/>
            <a:ext cx="8855457" cy="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01762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575734" y="903462"/>
            <a:ext cx="8855457" cy="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36189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8" name="直接连接符 7"/>
          <p:cNvCxnSpPr/>
          <p:nvPr userDrawn="1"/>
        </p:nvCxnSpPr>
        <p:spPr>
          <a:xfrm flipV="1">
            <a:off x="575734" y="903462"/>
            <a:ext cx="8855457" cy="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图片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075481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10" name="直接连接符 9"/>
          <p:cNvCxnSpPr/>
          <p:nvPr userDrawn="1"/>
        </p:nvCxnSpPr>
        <p:spPr>
          <a:xfrm flipV="1">
            <a:off x="575734" y="903462"/>
            <a:ext cx="8855457" cy="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2395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6" name="直接连接符 5"/>
          <p:cNvCxnSpPr/>
          <p:nvPr userDrawn="1"/>
        </p:nvCxnSpPr>
        <p:spPr>
          <a:xfrm flipV="1">
            <a:off x="575734" y="903462"/>
            <a:ext cx="8855457" cy="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87107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5" name="直接连接符 4"/>
          <p:cNvCxnSpPr/>
          <p:nvPr userDrawn="1"/>
        </p:nvCxnSpPr>
        <p:spPr>
          <a:xfrm flipV="1">
            <a:off x="575734" y="903462"/>
            <a:ext cx="8855457" cy="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5376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8" name="直接连接符 7"/>
          <p:cNvCxnSpPr/>
          <p:nvPr userDrawn="1"/>
        </p:nvCxnSpPr>
        <p:spPr>
          <a:xfrm flipV="1">
            <a:off x="575734" y="903462"/>
            <a:ext cx="8855457" cy="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图片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20037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8" name="直接连接符 7"/>
          <p:cNvCxnSpPr/>
          <p:nvPr userDrawn="1"/>
        </p:nvCxnSpPr>
        <p:spPr>
          <a:xfrm flipV="1">
            <a:off x="575734" y="903462"/>
            <a:ext cx="8855457" cy="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图片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40726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575734" y="903462"/>
            <a:ext cx="8855457" cy="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75559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575734" y="903462"/>
            <a:ext cx="8855457" cy="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216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8" name="直接连接符 7"/>
          <p:cNvCxnSpPr/>
          <p:nvPr userDrawn="1"/>
        </p:nvCxnSpPr>
        <p:spPr>
          <a:xfrm flipV="1">
            <a:off x="575734" y="903462"/>
            <a:ext cx="8855457" cy="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图片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#仅标题-空白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 userDrawn="1"/>
        </p:nvCxnSpPr>
        <p:spPr>
          <a:xfrm flipV="1">
            <a:off x="575734" y="903462"/>
            <a:ext cx="8855457" cy="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692550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正文（单语言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占位符 7"/>
          <p:cNvSpPr>
            <a:spLocks noGrp="1"/>
          </p:cNvSpPr>
          <p:nvPr>
            <p:ph type="body" sz="quarter" idx="10" hasCustomPrompt="1"/>
          </p:nvPr>
        </p:nvSpPr>
        <p:spPr>
          <a:xfrm>
            <a:off x="575734" y="1538125"/>
            <a:ext cx="11040533" cy="484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865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457200" indent="0">
              <a:buFontTx/>
              <a:buNone/>
              <a:defRPr sz="2135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 marL="914400" indent="0">
              <a:buFontTx/>
              <a:buNone/>
              <a:defRPr sz="1865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 marL="1371600" indent="0">
              <a:buFontTx/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 marL="1828800" indent="0">
              <a:buFontTx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</a:lstStyle>
          <a:p>
            <a:pPr lvl="0"/>
            <a:r>
              <a:rPr kumimoji="1" lang="zh-CN" altLang="en-US" dirty="0"/>
              <a:t>单击此处添加正文内容</a:t>
            </a:r>
          </a:p>
        </p:txBody>
      </p:sp>
      <p:sp>
        <p:nvSpPr>
          <p:cNvPr id="5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575734" y="468926"/>
            <a:ext cx="5477109" cy="41036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>
            <a:spAutoFit/>
          </a:bodyPr>
          <a:lstStyle>
            <a:lvl1pPr>
              <a:lnSpc>
                <a:spcPct val="100000"/>
              </a:lnSpc>
              <a:spcAft>
                <a:spcPts val="0"/>
              </a:spcAft>
              <a:defRPr sz="2665" b="1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单击此处添加正文标题</a:t>
            </a:r>
            <a:endParaRPr lang="en-US" dirty="0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  <p:cxnSp>
        <p:nvCxnSpPr>
          <p:cNvPr id="7" name="直接连接符 6"/>
          <p:cNvCxnSpPr/>
          <p:nvPr userDrawn="1"/>
        </p:nvCxnSpPr>
        <p:spPr>
          <a:xfrm flipV="1">
            <a:off x="575734" y="903462"/>
            <a:ext cx="8855457" cy="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963029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7#仅标题-空白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912285" y="387352"/>
            <a:ext cx="11279716" cy="868363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altLang="zh-CN" dirty="0"/>
              <a:t>Main Title | Subtitle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3727835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2E21A-71EA-476A-880F-9C5E77AA9FB0}" type="datetimeFigureOut">
              <a:rPr lang="zh-CN" altLang="en-US" smtClean="0"/>
              <a:t>2026/7/24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575734" y="903462"/>
            <a:ext cx="8855457" cy="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101350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2E21A-71EA-476A-880F-9C5E77AA9FB0}" type="datetimeFigureOut">
              <a:rPr lang="zh-CN" altLang="en-US" smtClean="0"/>
              <a:t>2026/7/24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575734" y="903462"/>
            <a:ext cx="8855457" cy="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15902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2E21A-71EA-476A-880F-9C5E77AA9FB0}" type="datetimeFigureOut">
              <a:rPr lang="zh-CN" altLang="en-US" smtClean="0"/>
              <a:t>2026/7/24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575734" y="903462"/>
            <a:ext cx="8855457" cy="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128159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2E21A-71EA-476A-880F-9C5E77AA9FB0}" type="datetimeFigureOut">
              <a:rPr lang="zh-CN" altLang="en-US" smtClean="0"/>
              <a:t>2026/7/24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8" name="直接连接符 7"/>
          <p:cNvCxnSpPr/>
          <p:nvPr userDrawn="1"/>
        </p:nvCxnSpPr>
        <p:spPr>
          <a:xfrm flipV="1">
            <a:off x="575734" y="903462"/>
            <a:ext cx="8855457" cy="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图片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000655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2E21A-71EA-476A-880F-9C5E77AA9FB0}" type="datetimeFigureOut">
              <a:rPr lang="zh-CN" altLang="en-US" smtClean="0"/>
              <a:t>2026/7/24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10" name="直接连接符 9"/>
          <p:cNvCxnSpPr/>
          <p:nvPr userDrawn="1"/>
        </p:nvCxnSpPr>
        <p:spPr>
          <a:xfrm flipV="1">
            <a:off x="575734" y="903462"/>
            <a:ext cx="8855457" cy="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322488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2E21A-71EA-476A-880F-9C5E77AA9FB0}" type="datetimeFigureOut">
              <a:rPr lang="zh-CN" altLang="en-US" smtClean="0"/>
              <a:t>2026/7/24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6" name="直接连接符 5"/>
          <p:cNvCxnSpPr/>
          <p:nvPr userDrawn="1"/>
        </p:nvCxnSpPr>
        <p:spPr>
          <a:xfrm flipV="1">
            <a:off x="575734" y="903462"/>
            <a:ext cx="8855457" cy="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926185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2E21A-71EA-476A-880F-9C5E77AA9FB0}" type="datetimeFigureOut">
              <a:rPr lang="zh-CN" altLang="en-US" smtClean="0"/>
              <a:t>2026/7/24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5" name="直接连接符 4"/>
          <p:cNvCxnSpPr/>
          <p:nvPr userDrawn="1"/>
        </p:nvCxnSpPr>
        <p:spPr>
          <a:xfrm flipV="1">
            <a:off x="575734" y="903462"/>
            <a:ext cx="8855457" cy="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627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8" name="直接连接符 7"/>
          <p:cNvCxnSpPr/>
          <p:nvPr userDrawn="1"/>
        </p:nvCxnSpPr>
        <p:spPr>
          <a:xfrm flipV="1">
            <a:off x="575734" y="903462"/>
            <a:ext cx="8855457" cy="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图片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2E21A-71EA-476A-880F-9C5E77AA9FB0}" type="datetimeFigureOut">
              <a:rPr lang="zh-CN" altLang="en-US" smtClean="0"/>
              <a:t>2026/7/24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8" name="直接连接符 7"/>
          <p:cNvCxnSpPr/>
          <p:nvPr userDrawn="1"/>
        </p:nvCxnSpPr>
        <p:spPr>
          <a:xfrm flipV="1">
            <a:off x="575734" y="903462"/>
            <a:ext cx="8855457" cy="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图片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6715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2E21A-71EA-476A-880F-9C5E77AA9FB0}" type="datetimeFigureOut">
              <a:rPr lang="zh-CN" altLang="en-US" smtClean="0"/>
              <a:t>2026/7/24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8" name="直接连接符 7"/>
          <p:cNvCxnSpPr/>
          <p:nvPr userDrawn="1"/>
        </p:nvCxnSpPr>
        <p:spPr>
          <a:xfrm flipV="1">
            <a:off x="575734" y="903462"/>
            <a:ext cx="8855457" cy="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图片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628365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2E21A-71EA-476A-880F-9C5E77AA9FB0}" type="datetimeFigureOut">
              <a:rPr lang="zh-CN" altLang="en-US" smtClean="0"/>
              <a:t>2026/7/24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575734" y="903462"/>
            <a:ext cx="8855457" cy="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853654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2E21A-71EA-476A-880F-9C5E77AA9FB0}" type="datetimeFigureOut">
              <a:rPr lang="zh-CN" altLang="en-US" smtClean="0"/>
              <a:t>2026/7/24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575734" y="903462"/>
            <a:ext cx="8855457" cy="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240835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575734" y="903462"/>
            <a:ext cx="8855457" cy="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76821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575734" y="903462"/>
            <a:ext cx="8855457" cy="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96817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575734" y="903462"/>
            <a:ext cx="8855457" cy="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63332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8" name="直接连接符 7"/>
          <p:cNvCxnSpPr/>
          <p:nvPr userDrawn="1"/>
        </p:nvCxnSpPr>
        <p:spPr>
          <a:xfrm flipV="1">
            <a:off x="575734" y="903462"/>
            <a:ext cx="8855457" cy="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图片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31758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10" name="直接连接符 9"/>
          <p:cNvCxnSpPr/>
          <p:nvPr userDrawn="1"/>
        </p:nvCxnSpPr>
        <p:spPr>
          <a:xfrm flipV="1">
            <a:off x="575734" y="903462"/>
            <a:ext cx="8855457" cy="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076564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6" name="直接连接符 5"/>
          <p:cNvCxnSpPr/>
          <p:nvPr userDrawn="1"/>
        </p:nvCxnSpPr>
        <p:spPr>
          <a:xfrm flipV="1">
            <a:off x="575734" y="903462"/>
            <a:ext cx="8855457" cy="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5217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13" Type="http://schemas.openxmlformats.org/officeDocument/2006/relationships/slideLayout" Target="../slideLayouts/slideLayout134.xml"/><Relationship Id="rId18" Type="http://schemas.openxmlformats.org/officeDocument/2006/relationships/tags" Target="../tags/tag4.xml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slideLayout" Target="../slideLayouts/slideLayout133.xml"/><Relationship Id="rId17" Type="http://schemas.openxmlformats.org/officeDocument/2006/relationships/tags" Target="../tags/tag3.xml"/><Relationship Id="rId2" Type="http://schemas.openxmlformats.org/officeDocument/2006/relationships/slideLayout" Target="../slideLayouts/slideLayout123.xml"/><Relationship Id="rId16" Type="http://schemas.openxmlformats.org/officeDocument/2006/relationships/tags" Target="../tags/tag2.xml"/><Relationship Id="rId20" Type="http://schemas.openxmlformats.org/officeDocument/2006/relationships/tags" Target="../tags/tag6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5" Type="http://schemas.openxmlformats.org/officeDocument/2006/relationships/tags" Target="../tags/tag1.xml"/><Relationship Id="rId10" Type="http://schemas.openxmlformats.org/officeDocument/2006/relationships/slideLayout" Target="../slideLayouts/slideLayout131.xml"/><Relationship Id="rId19" Type="http://schemas.openxmlformats.org/officeDocument/2006/relationships/tags" Target="../tags/tag5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Relationship Id="rId14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0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slideLayout" Target="../slideLayouts/slideLayout55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54.xml"/><Relationship Id="rId2" Type="http://schemas.openxmlformats.org/officeDocument/2006/relationships/slideLayout" Target="../slideLayouts/slideLayout44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14" Type="http://schemas.openxmlformats.org/officeDocument/2006/relationships/slideLayout" Target="../slideLayouts/slideLayout5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8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Relationship Id="rId14" Type="http://schemas.openxmlformats.org/officeDocument/2006/relationships/image" Target="../media/image1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13" Type="http://schemas.openxmlformats.org/officeDocument/2006/relationships/slideLayout" Target="../slideLayouts/slideLayout81.xml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slideLayout" Target="../slideLayouts/slideLayout80.xml"/><Relationship Id="rId2" Type="http://schemas.openxmlformats.org/officeDocument/2006/relationships/slideLayout" Target="../slideLayouts/slideLayout70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5" Type="http://schemas.openxmlformats.org/officeDocument/2006/relationships/theme" Target="../theme/theme6.xml"/><Relationship Id="rId10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Relationship Id="rId14" Type="http://schemas.openxmlformats.org/officeDocument/2006/relationships/slideLayout" Target="../slideLayouts/slideLayout82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85.xml"/><Relationship Id="rId7" Type="http://schemas.openxmlformats.org/officeDocument/2006/relationships/slideLayout" Target="../slideLayouts/slideLayout89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84.xml"/><Relationship Id="rId1" Type="http://schemas.openxmlformats.org/officeDocument/2006/relationships/slideLayout" Target="../slideLayouts/slideLayout83.xml"/><Relationship Id="rId6" Type="http://schemas.openxmlformats.org/officeDocument/2006/relationships/slideLayout" Target="../slideLayouts/slideLayout88.xml"/><Relationship Id="rId11" Type="http://schemas.openxmlformats.org/officeDocument/2006/relationships/slideLayout" Target="../slideLayouts/slideLayout93.xml"/><Relationship Id="rId5" Type="http://schemas.openxmlformats.org/officeDocument/2006/relationships/slideLayout" Target="../slideLayouts/slideLayout87.xml"/><Relationship Id="rId10" Type="http://schemas.openxmlformats.org/officeDocument/2006/relationships/slideLayout" Target="../slideLayouts/slideLayout92.xml"/><Relationship Id="rId4" Type="http://schemas.openxmlformats.org/officeDocument/2006/relationships/slideLayout" Target="../slideLayouts/slideLayout86.xml"/><Relationship Id="rId9" Type="http://schemas.openxmlformats.org/officeDocument/2006/relationships/slideLayout" Target="../slideLayouts/slideLayout91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1.xml"/><Relationship Id="rId13" Type="http://schemas.openxmlformats.org/officeDocument/2006/relationships/slideLayout" Target="../slideLayouts/slideLayout106.xml"/><Relationship Id="rId3" Type="http://schemas.openxmlformats.org/officeDocument/2006/relationships/slideLayout" Target="../slideLayouts/slideLayout96.xml"/><Relationship Id="rId7" Type="http://schemas.openxmlformats.org/officeDocument/2006/relationships/slideLayout" Target="../slideLayouts/slideLayout100.xml"/><Relationship Id="rId12" Type="http://schemas.openxmlformats.org/officeDocument/2006/relationships/slideLayout" Target="../slideLayouts/slideLayout105.xml"/><Relationship Id="rId2" Type="http://schemas.openxmlformats.org/officeDocument/2006/relationships/slideLayout" Target="../slideLayouts/slideLayout95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94.xml"/><Relationship Id="rId6" Type="http://schemas.openxmlformats.org/officeDocument/2006/relationships/slideLayout" Target="../slideLayouts/slideLayout99.xml"/><Relationship Id="rId11" Type="http://schemas.openxmlformats.org/officeDocument/2006/relationships/slideLayout" Target="../slideLayouts/slideLayout104.xml"/><Relationship Id="rId5" Type="http://schemas.openxmlformats.org/officeDocument/2006/relationships/slideLayout" Target="../slideLayouts/slideLayout98.xml"/><Relationship Id="rId15" Type="http://schemas.openxmlformats.org/officeDocument/2006/relationships/theme" Target="../theme/theme8.xml"/><Relationship Id="rId10" Type="http://schemas.openxmlformats.org/officeDocument/2006/relationships/slideLayout" Target="../slideLayouts/slideLayout103.xml"/><Relationship Id="rId4" Type="http://schemas.openxmlformats.org/officeDocument/2006/relationships/slideLayout" Target="../slideLayouts/slideLayout97.xml"/><Relationship Id="rId9" Type="http://schemas.openxmlformats.org/officeDocument/2006/relationships/slideLayout" Target="../slideLayouts/slideLayout102.xml"/><Relationship Id="rId14" Type="http://schemas.openxmlformats.org/officeDocument/2006/relationships/slideLayout" Target="../slideLayouts/slideLayout107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5.xml"/><Relationship Id="rId13" Type="http://schemas.openxmlformats.org/officeDocument/2006/relationships/slideLayout" Target="../slideLayouts/slideLayout120.xml"/><Relationship Id="rId3" Type="http://schemas.openxmlformats.org/officeDocument/2006/relationships/slideLayout" Target="../slideLayouts/slideLayout110.xml"/><Relationship Id="rId7" Type="http://schemas.openxmlformats.org/officeDocument/2006/relationships/slideLayout" Target="../slideLayouts/slideLayout114.xml"/><Relationship Id="rId12" Type="http://schemas.openxmlformats.org/officeDocument/2006/relationships/slideLayout" Target="../slideLayouts/slideLayout119.xml"/><Relationship Id="rId2" Type="http://schemas.openxmlformats.org/officeDocument/2006/relationships/slideLayout" Target="../slideLayouts/slideLayout109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08.xml"/><Relationship Id="rId6" Type="http://schemas.openxmlformats.org/officeDocument/2006/relationships/slideLayout" Target="../slideLayouts/slideLayout113.xml"/><Relationship Id="rId11" Type="http://schemas.openxmlformats.org/officeDocument/2006/relationships/slideLayout" Target="../slideLayouts/slideLayout118.xml"/><Relationship Id="rId5" Type="http://schemas.openxmlformats.org/officeDocument/2006/relationships/slideLayout" Target="../slideLayouts/slideLayout112.xml"/><Relationship Id="rId15" Type="http://schemas.openxmlformats.org/officeDocument/2006/relationships/theme" Target="../theme/theme9.xml"/><Relationship Id="rId10" Type="http://schemas.openxmlformats.org/officeDocument/2006/relationships/slideLayout" Target="../slideLayouts/slideLayout117.xml"/><Relationship Id="rId4" Type="http://schemas.openxmlformats.org/officeDocument/2006/relationships/slideLayout" Target="../slideLayouts/slideLayout111.xml"/><Relationship Id="rId9" Type="http://schemas.openxmlformats.org/officeDocument/2006/relationships/slideLayout" Target="../slideLayouts/slideLayout116.xml"/><Relationship Id="rId14" Type="http://schemas.openxmlformats.org/officeDocument/2006/relationships/slideLayout" Target="../slideLayouts/slideLayout1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51A614-8966-44D8-8BE8-82D5C6659FD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6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7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8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  <a:t>2026/7/24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9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0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custDataLst>
      <p:tags r:id="rId15"/>
    </p:custDataLst>
    <p:extLst>
      <p:ext uri="{BB962C8B-B14F-4D97-AF65-F5344CB8AC3E}">
        <p14:creationId xmlns:p14="http://schemas.microsoft.com/office/powerpoint/2010/main" val="1840738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97" r:id="rId7"/>
    <p:sldLayoutId id="2147483798" r:id="rId8"/>
    <p:sldLayoutId id="2147483799" r:id="rId9"/>
    <p:sldLayoutId id="2147483800" r:id="rId10"/>
    <p:sldLayoutId id="2147483801" r:id="rId11"/>
    <p:sldLayoutId id="2147483802" r:id="rId12"/>
    <p:sldLayoutId id="2147483803" r:id="rId13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51A614-8966-44D8-8BE8-82D5C6659FD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295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  <p:sldLayoutId id="2147483689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51A614-8966-44D8-8BE8-82D5C6659FD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0994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51A614-8966-44D8-8BE8-82D5C6659FD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7661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  <p:sldLayoutId id="2147483717" r:id="rId12"/>
    <p:sldLayoutId id="2147483718" r:id="rId13"/>
    <p:sldLayoutId id="2147483719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2E21A-71EA-476A-880F-9C5E77AA9FB0}" type="datetimeFigureOut">
              <a:rPr lang="zh-CN" altLang="en-US" smtClean="0"/>
              <a:t>2026/7/24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51A614-8966-44D8-8BE8-82D5C6659FD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190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51A614-8966-44D8-8BE8-82D5C6659FD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9607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  <p:sldLayoutId id="2147483745" r:id="rId12"/>
    <p:sldLayoutId id="2147483746" r:id="rId13"/>
    <p:sldLayoutId id="2147483747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2E21A-71EA-476A-880F-9C5E77AA9FB0}" type="datetimeFigureOut">
              <a:rPr lang="zh-CN" altLang="en-US" smtClean="0"/>
              <a:t>2026/7/24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51A614-8966-44D8-8BE8-82D5C6659FD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2532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4" r:id="rId6"/>
    <p:sldLayoutId id="2147483755" r:id="rId7"/>
    <p:sldLayoutId id="2147483756" r:id="rId8"/>
    <p:sldLayoutId id="2147483757" r:id="rId9"/>
    <p:sldLayoutId id="2147483758" r:id="rId10"/>
    <p:sldLayoutId id="21474837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51A614-8966-44D8-8BE8-82D5C6659FD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745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  <p:sldLayoutId id="2147483772" r:id="rId12"/>
    <p:sldLayoutId id="2147483773" r:id="rId13"/>
    <p:sldLayoutId id="2147483774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51A614-8966-44D8-8BE8-82D5C6659FD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161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80" r:id="rId5"/>
    <p:sldLayoutId id="2147483781" r:id="rId6"/>
    <p:sldLayoutId id="2147483782" r:id="rId7"/>
    <p:sldLayoutId id="2147483783" r:id="rId8"/>
    <p:sldLayoutId id="2147483784" r:id="rId9"/>
    <p:sldLayoutId id="2147483785" r:id="rId10"/>
    <p:sldLayoutId id="2147483786" r:id="rId11"/>
    <p:sldLayoutId id="2147483787" r:id="rId12"/>
    <p:sldLayoutId id="2147483788" r:id="rId13"/>
    <p:sldLayoutId id="2147483789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134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5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microsoft.com/office/2007/relationships/hdphoto" Target="../media/hdphoto1.wdp"/><Relationship Id="rId9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8.png"/><Relationship Id="rId7" Type="http://schemas.microsoft.com/office/2007/relationships/hdphoto" Target="../media/hdphoto2.wdp"/><Relationship Id="rId12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1.png"/><Relationship Id="rId11" Type="http://schemas.openxmlformats.org/officeDocument/2006/relationships/image" Target="../media/image15.png"/><Relationship Id="rId5" Type="http://schemas.openxmlformats.org/officeDocument/2006/relationships/image" Target="../media/image10.png"/><Relationship Id="rId10" Type="http://schemas.openxmlformats.org/officeDocument/2006/relationships/image" Target="../media/image14.png"/><Relationship Id="rId4" Type="http://schemas.openxmlformats.org/officeDocument/2006/relationships/image" Target="../media/image9.png"/><Relationship Id="rId9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1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1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1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5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8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5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00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00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00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00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5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00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00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5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68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33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33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4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3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34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33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33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28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8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8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133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134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134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13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idx="4294967295"/>
          </p:nvPr>
        </p:nvSpPr>
        <p:spPr>
          <a:xfrm>
            <a:off x="636366" y="245828"/>
            <a:ext cx="11279187" cy="642937"/>
          </a:xfrm>
        </p:spPr>
        <p:txBody>
          <a:bodyPr>
            <a:normAutofit/>
          </a:bodyPr>
          <a:lstStyle/>
          <a:p>
            <a:r>
              <a:rPr lang="en-US" altLang="zh-CN" sz="3600" dirty="0">
                <a:latin typeface="+mn-lt"/>
                <a:cs typeface="Segoe UI" panose="020B0502040204020203" pitchFamily="34" charset="0"/>
              </a:rPr>
              <a:t>Règle de dénomination des produits v20260724</a:t>
            </a:r>
            <a:endParaRPr lang="zh-CN" altLang="en-US" sz="3600" dirty="0">
              <a:latin typeface="+mn-lt"/>
              <a:cs typeface="Segoe UI" panose="020B0502040204020203" pitchFamily="34" charset="0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7621900"/>
              </p:ext>
            </p:extLst>
          </p:nvPr>
        </p:nvGraphicFramePr>
        <p:xfrm>
          <a:off x="1649646" y="1230702"/>
          <a:ext cx="9043754" cy="5359870"/>
        </p:xfrm>
        <a:graphic>
          <a:graphicData uri="http://schemas.openxmlformats.org/drawingml/2006/table">
            <a:tbl>
              <a:tblPr>
                <a:tableStyleId>{1E171933-4619-4E11-9A3F-F7608DF75F80}</a:tableStyleId>
              </a:tblPr>
              <a:tblGrid>
                <a:gridCol w="11368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385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21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8862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0471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zh-CN" sz="1800" b="1" i="0" u="none" strike="noStrike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Page</a:t>
                      </a:r>
                      <a:endParaRPr lang="en-US" altLang="zh-CN" sz="1800" b="1" i="0" u="none" strike="noStrike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等线" panose="02010600030101010101" pitchFamily="2" charset="-122"/>
                        <a:cs typeface="Segoe UI" panose="020B0502040204020203" pitchFamily="34" charset="0"/>
                      </a:endParaRPr>
                    </a:p>
                  </a:txBody>
                  <a:tcPr marL="10160" marR="10160" marT="101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Produit</a:t>
                      </a:r>
                    </a:p>
                  </a:txBody>
                  <a:tcPr marL="148504" marR="9900" marT="99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zh-CN" sz="1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Page</a:t>
                      </a:r>
                    </a:p>
                  </a:txBody>
                  <a:tcPr marL="10160" marR="10160" marT="101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800" b="1" i="0" u="none" strike="noStrike" kern="12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Produit</a:t>
                      </a:r>
                      <a:endParaRPr lang="en-US" altLang="zh-CN" sz="1800" b="1" i="0" u="none" strike="noStrike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等线" panose="02010600030101010101" pitchFamily="2" charset="-122"/>
                        <a:cs typeface="Segoe UI" panose="020B0502040204020203" pitchFamily="34" charset="0"/>
                      </a:endParaRPr>
                    </a:p>
                  </a:txBody>
                  <a:tcPr marL="148504" marR="9900" marT="99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zh-CN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1</a:t>
                      </a:r>
                    </a:p>
                  </a:txBody>
                  <a:tcPr marL="10160" marR="10160" marT="101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/</a:t>
                      </a:r>
                    </a:p>
                  </a:txBody>
                  <a:tcPr marL="148504" marR="9900" marT="99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zh-CN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54-59</a:t>
                      </a:r>
                    </a:p>
                  </a:txBody>
                  <a:tcPr marL="10160" marR="10160" marT="101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u="none" strike="noStrike" kern="120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Contrôle d'accès (mis à jour)</a:t>
                      </a:r>
                      <a:endParaRPr lang="en-US" altLang="zh-CN" sz="1600" u="none" strike="noStrike" kern="1200" dirty="0">
                        <a:solidFill>
                          <a:schemeClr val="tx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148504" marR="9900" marT="99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2-8</a:t>
                      </a:r>
                      <a:endParaRPr lang="en-US" altLang="zh-CN" sz="1600" b="1" i="0" u="none" strike="noStrike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等线" panose="02010600030101010101" pitchFamily="2" charset="-122"/>
                        <a:cs typeface="Segoe UI" panose="020B0502040204020203" pitchFamily="34" charset="0"/>
                      </a:endParaRPr>
                    </a:p>
                  </a:txBody>
                  <a:tcPr marL="10160" marR="10160" marT="101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CN" sz="1600" u="none" strike="noStrike" kern="1200">
                          <a:solidFill>
                            <a:schemeClr val="dk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Caméra réseau (mise à jour)</a:t>
                      </a:r>
                      <a:endParaRPr lang="en-US" sz="1600" u="none" strike="noStrike" kern="1200" baseline="30000" dirty="0">
                        <a:solidFill>
                          <a:srgbClr val="FF000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148504" marR="9900" marT="99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zh-CN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60-61</a:t>
                      </a:r>
                    </a:p>
                  </a:txBody>
                  <a:tcPr marL="10160" marR="10160" marT="101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u="none" strike="noStrike" kern="1200">
                          <a:solidFill>
                            <a:schemeClr val="dk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Alarm</a:t>
                      </a:r>
                      <a:endParaRPr lang="en-US" altLang="zh-CN" sz="1600" u="none" strike="noStrike" kern="1200" dirty="0">
                        <a:solidFill>
                          <a:schemeClr val="dk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148504" marR="9900" marT="99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9-11</a:t>
                      </a:r>
                      <a:endParaRPr lang="en-US" altLang="zh-CN" sz="1600" b="1" i="0" u="none" strike="noStrike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等线" panose="02010600030101010101" pitchFamily="2" charset="-122"/>
                        <a:cs typeface="Segoe UI" panose="020B0502040204020203" pitchFamily="34" charset="0"/>
                      </a:endParaRPr>
                    </a:p>
                  </a:txBody>
                  <a:tcPr marL="10160" marR="10160" marT="101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u="none" strike="noStrike" kern="1200" err="1">
                          <a:solidFill>
                            <a:schemeClr val="dk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Caméra HDCVI</a:t>
                      </a:r>
                      <a:endParaRPr lang="en-US" sz="1600" u="none" strike="noStrike" kern="1200" baseline="30000" dirty="0">
                        <a:solidFill>
                          <a:srgbClr val="FF000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148504" marR="9900" marT="99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zh-CN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62-77</a:t>
                      </a:r>
                    </a:p>
                  </a:txBody>
                  <a:tcPr marL="10160" marR="10160" marT="101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STI (Système intelligent de gestion du trafic) (Mis à jour)</a:t>
                      </a:r>
                    </a:p>
                  </a:txBody>
                  <a:tcPr marL="148504" marR="9900" marT="99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zh-CN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12-15</a:t>
                      </a:r>
                    </a:p>
                  </a:txBody>
                  <a:tcPr marL="10160" marR="10160" marT="101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u="none" strike="noStrike" kern="1200" err="1">
                          <a:solidFill>
                            <a:schemeClr val="dk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Caméra PTZ (mise à jour)</a:t>
                      </a:r>
                    </a:p>
                  </a:txBody>
                  <a:tcPr marL="148504" marR="9900" marT="99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78-80</a:t>
                      </a:r>
                      <a:endParaRPr lang="zh-CN" altLang="en-US" sz="1600" b="1" i="0" u="none" strike="noStrike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等线" panose="02010600030101010101" pitchFamily="2" charset="-122"/>
                        <a:cs typeface="Segoe UI" panose="020B0502040204020203" pitchFamily="34" charset="0"/>
                      </a:endParaRPr>
                    </a:p>
                  </a:txBody>
                  <a:tcPr marL="10160" marR="10160" marT="101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ICS (Solution de recharge intelligente)</a:t>
                      </a:r>
                      <a:endParaRPr lang="zh-CN" altLang="en-US" sz="1600" u="none" strike="noStrike" kern="1200" dirty="0">
                        <a:solidFill>
                          <a:schemeClr val="dk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148504" marR="9900" marT="99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zh-CN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16-17</a:t>
                      </a:r>
                    </a:p>
                  </a:txBody>
                  <a:tcPr marL="10160" marR="10160" marT="101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altLang="zh-CN" sz="1600" u="none" strike="noStrike" kern="120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Tableaux blancs interactifs</a:t>
                      </a:r>
                      <a:endParaRPr lang="zh-CN" altLang="en-US" sz="1600" u="none" strike="noStrike" kern="1200" dirty="0">
                        <a:solidFill>
                          <a:schemeClr val="tx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148504" marR="9900" marT="99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81</a:t>
                      </a:r>
                    </a:p>
                  </a:txBody>
                  <a:tcPr marL="10160" marR="10160" marT="101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altLang="zh-CN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Mémoire Dahua</a:t>
                      </a:r>
                    </a:p>
                  </a:txBody>
                  <a:tcPr marL="148504" marR="9900" marT="99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18-25</a:t>
                      </a:r>
                      <a:endParaRPr lang="en-US" altLang="zh-CN" sz="1600" b="1" i="0" u="none" strike="noStrike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等线" panose="02010600030101010101" pitchFamily="2" charset="-122"/>
                        <a:cs typeface="Segoe UI" panose="020B0502040204020203" pitchFamily="34" charset="0"/>
                      </a:endParaRPr>
                    </a:p>
                  </a:txBody>
                  <a:tcPr marL="10160" marR="10160" marT="101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CN" sz="1600" u="none" strike="noStrike" kern="1200">
                          <a:solidFill>
                            <a:schemeClr val="dk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Accessoire</a:t>
                      </a:r>
                      <a:endParaRPr lang="en-US" sz="1600" u="none" strike="noStrike" kern="1200" dirty="0">
                        <a:solidFill>
                          <a:schemeClr val="dk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148504" marR="9900" marT="99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82-85</a:t>
                      </a:r>
                    </a:p>
                  </a:txBody>
                  <a:tcPr marL="10160" marR="10160" marT="101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altLang="zh-CN" sz="1600" u="none" strike="noStrike" kern="1200">
                          <a:solidFill>
                            <a:schemeClr val="dk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Caméra thermique (mise à jour)</a:t>
                      </a:r>
                      <a:endParaRPr lang="en-US" altLang="zh-CN" sz="1600" u="none" strike="noStrike" kern="1200" dirty="0">
                        <a:solidFill>
                          <a:schemeClr val="dk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148504" marR="9900" marT="99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zh-CN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26-28</a:t>
                      </a:r>
                    </a:p>
                  </a:txBody>
                  <a:tcPr marL="10160" marR="10160" marT="101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u="none" strike="noStrike" kern="120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Enregistreur réseau</a:t>
                      </a:r>
                      <a:endParaRPr lang="en-US" altLang="zh-CN" sz="1600" u="none" strike="noStrike" kern="1200" dirty="0">
                        <a:solidFill>
                          <a:schemeClr val="tx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148504" marR="9900" marT="99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zh-CN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86-100</a:t>
                      </a:r>
                    </a:p>
                  </a:txBody>
                  <a:tcPr marL="10160" marR="10160" marT="101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Affichage et contrôle (mis à jour)</a:t>
                      </a:r>
                    </a:p>
                  </a:txBody>
                  <a:tcPr marL="148504" marR="9900" marT="99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29-32</a:t>
                      </a:r>
                    </a:p>
                  </a:txBody>
                  <a:tcPr marL="10160" marR="10160" marT="101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u="none" strike="noStrike" kern="120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Enregistreur HDCVI</a:t>
                      </a:r>
                      <a:endParaRPr lang="en-US" altLang="zh-CN" sz="1600" u="none" strike="noStrike" kern="1200" dirty="0">
                        <a:solidFill>
                          <a:schemeClr val="tx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148504" marR="9900" marT="99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zh-CN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101-104</a:t>
                      </a:r>
                    </a:p>
                  </a:txBody>
                  <a:tcPr marL="10160" marR="10160" marT="101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Produits de contrôle de sécurité</a:t>
                      </a:r>
                    </a:p>
                  </a:txBody>
                  <a:tcPr marL="148504" marR="9900" marT="99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zh-CN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33-35</a:t>
                      </a:r>
                    </a:p>
                  </a:txBody>
                  <a:tcPr marL="10160" marR="10160" marT="101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CN" sz="1600" u="none" strike="noStrike" kern="1200">
                          <a:solidFill>
                            <a:schemeClr val="dk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Informatique intelligente (mise à jour)</a:t>
                      </a:r>
                      <a:endParaRPr lang="en-US" altLang="zh-CN" sz="1600" u="none" strike="noStrike" kern="1200" baseline="30000" dirty="0">
                        <a:solidFill>
                          <a:srgbClr val="FF000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148504" marR="9900" marT="99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zh-CN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105-110</a:t>
                      </a:r>
                    </a:p>
                  </a:txBody>
                  <a:tcPr marL="10160" marR="10160" marT="101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600" u="none" strike="noStrike" kern="1200">
                          <a:solidFill>
                            <a:schemeClr val="dk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Produits mobiles</a:t>
                      </a:r>
                      <a:endParaRPr lang="en-US" sz="1600" u="none" strike="noStrike" kern="1200" dirty="0">
                        <a:solidFill>
                          <a:schemeClr val="dk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148504" marR="9900" marT="99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36-42</a:t>
                      </a:r>
                    </a:p>
                  </a:txBody>
                  <a:tcPr marL="10160" marR="10160" marT="101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u="none" strike="noStrike" kern="1200">
                          <a:solidFill>
                            <a:schemeClr val="dk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Transmission</a:t>
                      </a:r>
                      <a:endParaRPr lang="en-US" altLang="zh-CN" sz="1600" u="none" strike="noStrike" kern="1200" dirty="0">
                        <a:solidFill>
                          <a:schemeClr val="dk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148504" marR="9900" marT="99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zh-CN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111-115</a:t>
                      </a:r>
                    </a:p>
                  </a:txBody>
                  <a:tcPr marL="10160" marR="10160" marT="101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u="none" strike="noStrike" kern="1200">
                          <a:solidFill>
                            <a:schemeClr val="dk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Alarme incendie (mise à jour)</a:t>
                      </a:r>
                    </a:p>
                  </a:txBody>
                  <a:tcPr marL="148504" marR="9900" marT="99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zh-CN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43-45</a:t>
                      </a:r>
                    </a:p>
                  </a:txBody>
                  <a:tcPr marL="10160" marR="10160" marT="101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u="none" strike="noStrike" kern="1200" err="1">
                          <a:solidFill>
                            <a:schemeClr val="dk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MPT</a:t>
                      </a:r>
                      <a:endParaRPr lang="en-US" altLang="zh-CN" sz="1600" u="none" strike="noStrike" kern="1200" baseline="30000" dirty="0">
                        <a:solidFill>
                          <a:srgbClr val="FF000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148504" marR="9900" marT="99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116-121</a:t>
                      </a:r>
                      <a:endParaRPr lang="en-US" altLang="zh-CN" sz="1600" b="1" i="0" u="none" strike="noStrike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等线" panose="02010600030101010101" pitchFamily="2" charset="-122"/>
                        <a:cs typeface="Segoe UI" panose="020B0502040204020203" pitchFamily="34" charset="0"/>
                      </a:endParaRPr>
                    </a:p>
                  </a:txBody>
                  <a:tcPr marL="10160" marR="10160" marT="101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u="none" strike="noStrike" kern="1200">
                          <a:solidFill>
                            <a:schemeClr val="dk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HYXiPOWER</a:t>
                      </a:r>
                      <a:endParaRPr lang="en-US" altLang="zh-CN" sz="1600" u="none" strike="noStrike" kern="1200" baseline="30000" dirty="0">
                        <a:solidFill>
                          <a:srgbClr val="FF000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148504" marR="9900" marT="99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46</a:t>
                      </a:r>
                    </a:p>
                  </a:txBody>
                  <a:tcPr marL="10160" marR="10160" marT="101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u="none" strike="noStrike" kern="1200">
                          <a:solidFill>
                            <a:schemeClr val="dk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DSS (mis à jour)</a:t>
                      </a:r>
                      <a:endParaRPr lang="en-US" sz="1600" u="none" strike="noStrike" kern="1200" baseline="30000" dirty="0">
                        <a:solidFill>
                          <a:srgbClr val="FF000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148504" marR="9900" marT="99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altLang="zh-CN" sz="1800" b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0160" marR="10160" marT="101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endParaRPr lang="zh-CN" altLang="en-US" sz="1800" u="none" strike="noStrike" kern="1200" dirty="0">
                        <a:solidFill>
                          <a:schemeClr val="dk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148504" marR="9900" marT="99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47-53</a:t>
                      </a:r>
                    </a:p>
                  </a:txBody>
                  <a:tcPr marL="10160" marR="10160" marT="101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u="none" strike="noStrike" kern="1200">
                          <a:solidFill>
                            <a:schemeClr val="dk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Interphone vidéo</a:t>
                      </a:r>
                      <a:endParaRPr lang="en-US" altLang="zh-CN" sz="1600" u="none" strike="noStrike" kern="1200" dirty="0">
                        <a:solidFill>
                          <a:schemeClr val="dk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148504" marR="9900" marT="99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800" b="1" kern="1200" dirty="0">
                        <a:solidFill>
                          <a:schemeClr val="dk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10160" marR="10160" marT="101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endParaRPr lang="en-US" altLang="zh-CN" sz="1800" u="none" strike="noStrike" kern="1200" dirty="0">
                        <a:solidFill>
                          <a:schemeClr val="dk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148504" marR="9900" marT="99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6946737B-4589-41C7-8993-B3A8AAD19E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>
                <a:latin typeface="Myriad Pro"/>
              </a:rPr>
              <a:t>1</a:t>
            </a:fld>
            <a:endParaRPr lang="zh-CN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extBox 76"/>
          <p:cNvSpPr>
            <a:spLocks noChangeArrowheads="1"/>
          </p:cNvSpPr>
          <p:nvPr/>
        </p:nvSpPr>
        <p:spPr bwMode="auto">
          <a:xfrm>
            <a:off x="1022463" y="2942936"/>
            <a:ext cx="2534161" cy="3669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Cas:</a:t>
            </a:r>
            <a:endParaRPr lang="zh-CN" altLang="en-US" sz="1400" b="1" dirty="0">
              <a:solidFill>
                <a:srgbClr val="000000"/>
              </a:solidFill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A : Caméra IR Cube/PT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B : Dissuasion active : caméra à balle/à sténopé/PT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C : Balle de dissuasion active / Balle en plastique / Caméra PT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CL : Balle en plastique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RL : Balle en plastique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CLQ : Œil en plastique à installation rapide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CM : Balle de métal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RM : Balle de métal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D : Balle de dissuasion active / Balle métallique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E : Balle métallique/Dôme métallique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EA : Dôme métallique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EQ : Dissuasion active, installation rapide, œil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EM : Œil métallique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F : Dôme en forme de coin métallique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G : Micro-balle/Boîte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H : Œil en métal TiOC</a:t>
            </a:r>
          </a:p>
        </p:txBody>
      </p:sp>
      <p:sp>
        <p:nvSpPr>
          <p:cNvPr id="94" name="矩形 93"/>
          <p:cNvSpPr/>
          <p:nvPr/>
        </p:nvSpPr>
        <p:spPr bwMode="auto">
          <a:xfrm>
            <a:off x="2011401" y="1298825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376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HAC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5" name="矩形 94"/>
          <p:cNvSpPr/>
          <p:nvPr/>
        </p:nvSpPr>
        <p:spPr bwMode="auto">
          <a:xfrm>
            <a:off x="8298325" y="1298825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376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7" name="矩形 96"/>
          <p:cNvSpPr/>
          <p:nvPr/>
        </p:nvSpPr>
        <p:spPr bwMode="auto">
          <a:xfrm>
            <a:off x="888853" y="1298825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376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</a:t>
            </a:r>
            <a:endParaRPr lang="zh-CN" altLang="en-US" sz="22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98" name="矩形 97"/>
          <p:cNvSpPr/>
          <p:nvPr/>
        </p:nvSpPr>
        <p:spPr bwMode="auto">
          <a:xfrm>
            <a:off x="4923579" y="1298825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376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9" name="矩形 98"/>
          <p:cNvSpPr/>
          <p:nvPr/>
        </p:nvSpPr>
        <p:spPr bwMode="auto">
          <a:xfrm>
            <a:off x="5767265" y="1298825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376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0" name="矩形 99"/>
          <p:cNvSpPr/>
          <p:nvPr/>
        </p:nvSpPr>
        <p:spPr bwMode="auto">
          <a:xfrm>
            <a:off x="6610952" y="1298825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376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1" name="矩形 100"/>
          <p:cNvSpPr/>
          <p:nvPr/>
        </p:nvSpPr>
        <p:spPr bwMode="auto">
          <a:xfrm>
            <a:off x="7454639" y="1298825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376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2" name="矩形 101"/>
          <p:cNvSpPr/>
          <p:nvPr/>
        </p:nvSpPr>
        <p:spPr bwMode="auto">
          <a:xfrm>
            <a:off x="10264553" y="1298825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376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Z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04" name="直接连接符 103"/>
          <p:cNvCxnSpPr/>
          <p:nvPr/>
        </p:nvCxnSpPr>
        <p:spPr bwMode="auto">
          <a:xfrm>
            <a:off x="1732543" y="1658825"/>
            <a:ext cx="15517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5" name="矩形 44"/>
          <p:cNvSpPr/>
          <p:nvPr/>
        </p:nvSpPr>
        <p:spPr bwMode="auto">
          <a:xfrm>
            <a:off x="4079892" y="1298825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376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FW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6" name="矩形 45"/>
          <p:cNvSpPr/>
          <p:nvPr/>
        </p:nvSpPr>
        <p:spPr bwMode="auto">
          <a:xfrm>
            <a:off x="3236205" y="1298825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376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9" name="矩形 48"/>
          <p:cNvSpPr/>
          <p:nvPr/>
        </p:nvSpPr>
        <p:spPr bwMode="auto">
          <a:xfrm>
            <a:off x="9142012" y="1298825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376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50" name="直接连接符 49"/>
          <p:cNvCxnSpPr/>
          <p:nvPr/>
        </p:nvCxnSpPr>
        <p:spPr bwMode="auto">
          <a:xfrm>
            <a:off x="2957347" y="1658825"/>
            <a:ext cx="15517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4" name="直接连接符 53"/>
          <p:cNvCxnSpPr/>
          <p:nvPr/>
        </p:nvCxnSpPr>
        <p:spPr bwMode="auto">
          <a:xfrm>
            <a:off x="9985702" y="1658825"/>
            <a:ext cx="15517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6" name="TextBox 76"/>
          <p:cNvSpPr>
            <a:spLocks noChangeArrowheads="1"/>
          </p:cNvSpPr>
          <p:nvPr/>
        </p:nvSpPr>
        <p:spPr bwMode="auto">
          <a:xfrm>
            <a:off x="6434397" y="3401903"/>
            <a:ext cx="1345440" cy="62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Format vidéo :</a:t>
            </a:r>
            <a:endParaRPr lang="zh-CN" altLang="en-US" sz="1400" b="1" dirty="0">
              <a:solidFill>
                <a:srgbClr val="000000"/>
              </a:solidFill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P: PAL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N: NTSC</a:t>
            </a:r>
          </a:p>
        </p:txBody>
      </p:sp>
      <p:sp>
        <p:nvSpPr>
          <p:cNvPr id="115" name="椭圆 114"/>
          <p:cNvSpPr/>
          <p:nvPr/>
        </p:nvSpPr>
        <p:spPr bwMode="auto">
          <a:xfrm>
            <a:off x="1493499" y="2852936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defTabSz="913765" fontAlgn="t">
              <a:spcBef>
                <a:spcPct val="0"/>
              </a:spcBef>
              <a:spcAft>
                <a:spcPct val="0"/>
              </a:spcAft>
            </a:pPr>
            <a:endParaRPr lang="zh-CN" altLang="en-US" sz="14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59" name="肘形连接符 58"/>
          <p:cNvCxnSpPr>
            <a:stCxn id="95" idx="2"/>
            <a:endCxn id="115" idx="0"/>
          </p:cNvCxnSpPr>
          <p:nvPr/>
        </p:nvCxnSpPr>
        <p:spPr>
          <a:xfrm rot="5400000">
            <a:off x="4681358" y="-1124034"/>
            <a:ext cx="834111" cy="7119827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2" name="TextBox 76"/>
          <p:cNvSpPr>
            <a:spLocks noChangeArrowheads="1"/>
          </p:cNvSpPr>
          <p:nvPr/>
        </p:nvSpPr>
        <p:spPr bwMode="auto">
          <a:xfrm>
            <a:off x="3441279" y="2989102"/>
            <a:ext cx="4030777" cy="3453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 : Œil en métal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R : Balle en plastique / Œil en plastique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RA : Dôme métallique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R-Z : Balle métallique / Dôme métallique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S : Balle de métal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T : Balle de métal / Œil de métal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T-Z : Balle en métal / Œil en métal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T-I8 : Balle métallique de grande taille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TE : Œil en métal et plastique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TH-I4 : Lunette IR 40 m (Support métallique)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TH-I8 : Lunette IR 80 m (Support métallique)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TL : Balle/Yeux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TLM : Balle à support métallique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MC : Metal Bullet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X : Wizcolor Bullet/Eyeball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TQ : Œilleton à installation rapide (82 mm)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TLQ : Œilleton à installation rapide (69 mm)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TLMQ : Œilleton métallique à installation rapide (69 mm)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TMQ : Œillet métallique à installation rapide (82 mm)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TRQ : Œilleton à installation rapide (sans IP67) (69 mm)</a:t>
            </a:r>
          </a:p>
        </p:txBody>
      </p:sp>
      <p:sp>
        <p:nvSpPr>
          <p:cNvPr id="79" name="TextBox 76"/>
          <p:cNvSpPr>
            <a:spLocks noChangeArrowheads="1"/>
          </p:cNvSpPr>
          <p:nvPr/>
        </p:nvSpPr>
        <p:spPr bwMode="auto">
          <a:xfrm>
            <a:off x="8063383" y="3357563"/>
            <a:ext cx="2939897" cy="2823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Fonctionnalité:</a:t>
            </a:r>
            <a:endParaRPr lang="zh-CN" altLang="en-US" sz="1400" b="1" dirty="0">
              <a:solidFill>
                <a:srgbClr val="000000"/>
              </a:solidFill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-VF : Verres progressifs manuels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-Z : Verres progressifs motorisés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-H : Avec chauffage intégré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-T : Communication bidirectionnelle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-A : Micro intégré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-DP : Double alimentation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(AC24V/DC12V)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-POC : Alimentation par câble coaxial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-LED : Lumière blanche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-DIP : Interrupteur DIP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-VP : Protection contre le vandalisme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-TH : Température et humidité</a:t>
            </a:r>
          </a:p>
          <a:p>
            <a:pPr lvl="0"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-IL : Double éclairage intelligent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-E2 : Double objectif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-E2Z : Verres hybrides à double foyer progressif</a:t>
            </a:r>
          </a:p>
        </p:txBody>
      </p:sp>
      <p:sp>
        <p:nvSpPr>
          <p:cNvPr id="20" name="矩形 19"/>
          <p:cNvSpPr/>
          <p:nvPr/>
        </p:nvSpPr>
        <p:spPr>
          <a:xfrm>
            <a:off x="10095857" y="3443565"/>
            <a:ext cx="2198847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-W : Sans fil</a:t>
            </a:r>
          </a:p>
          <a:p>
            <a:pPr lvl="0">
              <a:spcBef>
                <a:spcPct val="0"/>
              </a:spcBef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-IRE6 : IR 60 m</a:t>
            </a:r>
          </a:p>
          <a:p>
            <a:pPr lvl="0">
              <a:spcBef>
                <a:spcPct val="0"/>
              </a:spcBef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-PIR : Caméra PIR</a:t>
            </a:r>
          </a:p>
          <a:p>
            <a:pPr lvl="0">
              <a:spcBef>
                <a:spcPct val="0"/>
              </a:spcBef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-L : Lumière blanche</a:t>
            </a:r>
          </a:p>
          <a:p>
            <a:pPr lvl="0">
              <a:spcBef>
                <a:spcPct val="0"/>
              </a:spcBef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-S : Sirène</a:t>
            </a:r>
          </a:p>
          <a:p>
            <a:pPr lvl="0">
              <a:spcBef>
                <a:spcPct val="0"/>
              </a:spcBef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-LS : Lumière blanche et sirène</a:t>
            </a:r>
          </a:p>
          <a:p>
            <a:pPr lvl="0">
              <a:spcBef>
                <a:spcPct val="0"/>
              </a:spcBef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-PV : Caméra TiOC</a:t>
            </a:r>
          </a:p>
        </p:txBody>
      </p:sp>
      <p:cxnSp>
        <p:nvCxnSpPr>
          <p:cNvPr id="33" name="肘形连接符 32"/>
          <p:cNvCxnSpPr>
            <a:stCxn id="49" idx="2"/>
            <a:endCxn id="76" idx="0"/>
          </p:cNvCxnSpPr>
          <p:nvPr/>
        </p:nvCxnSpPr>
        <p:spPr bwMode="auto">
          <a:xfrm rot="5400000">
            <a:off x="7613027" y="1512918"/>
            <a:ext cx="1383077" cy="2394895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rgbClr val="7F7F7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3" name="椭圆 102"/>
          <p:cNvSpPr/>
          <p:nvPr/>
        </p:nvSpPr>
        <p:spPr bwMode="auto">
          <a:xfrm>
            <a:off x="7062117" y="3339000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defTabSz="913765" fontAlgn="t">
              <a:spcBef>
                <a:spcPct val="0"/>
              </a:spcBef>
              <a:spcAft>
                <a:spcPct val="0"/>
              </a:spcAft>
            </a:pPr>
            <a:endParaRPr lang="zh-CN" altLang="en-US" sz="14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86" name="肘形连接符 85"/>
          <p:cNvCxnSpPr>
            <a:stCxn id="102" idx="2"/>
            <a:endCxn id="121" idx="0"/>
          </p:cNvCxnSpPr>
          <p:nvPr/>
        </p:nvCxnSpPr>
        <p:spPr bwMode="auto">
          <a:xfrm rot="5400000">
            <a:off x="9072852" y="1685275"/>
            <a:ext cx="1218153" cy="1885255"/>
          </a:xfrm>
          <a:prstGeom prst="bentConnector3">
            <a:avLst>
              <a:gd name="adj1" fmla="val 75022"/>
            </a:avLst>
          </a:prstGeom>
          <a:solidFill>
            <a:schemeClr val="accent1"/>
          </a:solidFill>
          <a:ln w="9525" cap="flat" cmpd="sng" algn="ctr">
            <a:solidFill>
              <a:srgbClr val="7F7F7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21" name="椭圆 120"/>
          <p:cNvSpPr/>
          <p:nvPr/>
        </p:nvSpPr>
        <p:spPr bwMode="auto">
          <a:xfrm>
            <a:off x="8694299" y="3236979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defTabSz="913765" fontAlgn="t">
              <a:spcBef>
                <a:spcPct val="0"/>
              </a:spcBef>
              <a:spcAft>
                <a:spcPct val="0"/>
              </a:spcAft>
            </a:pPr>
            <a:endParaRPr lang="zh-CN" altLang="en-US" sz="14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28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 err="1">
                <a:latin typeface="+mn-lt"/>
                <a:cs typeface="Segoe UI" panose="020B0502040204020203" pitchFamily="34" charset="0"/>
              </a:rPr>
              <a:t>Caméra HDCVI (2/2)</a:t>
            </a: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7A4607F1-9793-4087-B4A4-1BC5EEB588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>
                <a:latin typeface="Myriad Pro"/>
              </a:rPr>
              <a:t>10</a:t>
            </a:fld>
            <a:endParaRPr lang="zh-CN" altLang="en-US"/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526594" y="1426234"/>
            <a:ext cx="7738175" cy="4184035"/>
            <a:chOff x="2101503" y="2157716"/>
            <a:chExt cx="7051680" cy="3472431"/>
          </a:xfrm>
        </p:grpSpPr>
        <p:grpSp>
          <p:nvGrpSpPr>
            <p:cNvPr id="5" name="组合 4"/>
            <p:cNvGrpSpPr/>
            <p:nvPr/>
          </p:nvGrpSpPr>
          <p:grpSpPr>
            <a:xfrm>
              <a:off x="2101503" y="2157716"/>
              <a:ext cx="7051680" cy="2641434"/>
              <a:chOff x="2654397" y="1752984"/>
              <a:chExt cx="7051680" cy="2641434"/>
            </a:xfrm>
          </p:grpSpPr>
          <p:sp>
            <p:nvSpPr>
              <p:cNvPr id="75" name="矩形 74"/>
              <p:cNvSpPr/>
              <p:nvPr/>
            </p:nvSpPr>
            <p:spPr bwMode="auto">
              <a:xfrm>
                <a:off x="2654397" y="1752984"/>
                <a:ext cx="1083527" cy="518166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27" tIns="45719" rIns="91427" bIns="45719" numCol="1" rtlCol="0" anchor="ctr" anchorCtr="0" compatLnSpc="1"/>
              <a:lstStyle/>
              <a:p>
                <a:pPr marL="0" marR="0" lvl="0" indent="0" algn="ctr" defTabSz="914400" rtl="0" eaLnBrk="1" fontAlgn="t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yriad Pro" panose="020B0502040204020203" pitchFamily="34" charset="0"/>
                    <a:ea typeface="微软雅黑" panose="020B0503020204020204" charset="-122"/>
                    <a:cs typeface="Segoe UI" panose="020B0502040204020203" pitchFamily="34" charset="0"/>
                    <a:sym typeface="Segoe UI" panose="020B0502040204020203" pitchFamily="34" charset="0"/>
                  </a:rPr>
                  <a:t>DHI</a:t>
                </a:r>
                <a:endPara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微软雅黑" panose="020B0503020204020204" charset="-122"/>
                  <a:cs typeface="Segoe UI" panose="020B0502040204020203" pitchFamily="34" charset="0"/>
                  <a:sym typeface="Segoe UI" panose="020B0502040204020203" pitchFamily="34" charset="0"/>
                </a:endParaRPr>
              </a:p>
            </p:txBody>
          </p:sp>
          <p:sp>
            <p:nvSpPr>
              <p:cNvPr id="76" name="矩形 75"/>
              <p:cNvSpPr/>
              <p:nvPr/>
            </p:nvSpPr>
            <p:spPr bwMode="auto">
              <a:xfrm>
                <a:off x="6773346" y="1779968"/>
                <a:ext cx="510649" cy="523937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27" tIns="45719" rIns="91427" bIns="45719" numCol="1" rtlCol="0" anchor="ctr" anchorCtr="0" compatLnSpc="1"/>
              <a:lstStyle/>
              <a:p>
                <a:pPr marL="0" marR="0" lvl="0" indent="0" algn="ctr" defTabSz="914400" rtl="0" eaLnBrk="1" fontAlgn="t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yriad Pro" panose="020B0502040204020203" pitchFamily="34" charset="0"/>
                    <a:ea typeface="微软雅黑" panose="020B0503020204020204" charset="-122"/>
                    <a:cs typeface="Segoe UI" panose="020B0502040204020203" pitchFamily="34" charset="0"/>
                    <a:sym typeface="Segoe UI" panose="020B0502040204020203" pitchFamily="34" charset="0"/>
                  </a:rPr>
                  <a:t>N</a:t>
                </a:r>
                <a:endPara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微软雅黑" panose="020B0503020204020204" charset="-122"/>
                  <a:cs typeface="Segoe UI" panose="020B0502040204020203" pitchFamily="34" charset="0"/>
                  <a:sym typeface="Segoe UI" panose="020B0502040204020203" pitchFamily="34" charset="0"/>
                </a:endParaRPr>
              </a:p>
            </p:txBody>
          </p:sp>
          <p:grpSp>
            <p:nvGrpSpPr>
              <p:cNvPr id="78" name="组合 77"/>
              <p:cNvGrpSpPr/>
              <p:nvPr/>
            </p:nvGrpSpPr>
            <p:grpSpPr>
              <a:xfrm>
                <a:off x="4814743" y="2276922"/>
                <a:ext cx="90000" cy="1173868"/>
                <a:chOff x="4922458" y="2170082"/>
                <a:chExt cx="90000" cy="1391328"/>
              </a:xfrm>
            </p:grpSpPr>
            <p:cxnSp>
              <p:nvCxnSpPr>
                <p:cNvPr id="108" name="直接连接符 107"/>
                <p:cNvCxnSpPr/>
                <p:nvPr/>
              </p:nvCxnSpPr>
              <p:spPr bwMode="auto">
                <a:xfrm>
                  <a:off x="4958167" y="2170082"/>
                  <a:ext cx="0" cy="1300845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sp>
              <p:nvSpPr>
                <p:cNvPr id="109" name="椭圆 108"/>
                <p:cNvSpPr/>
                <p:nvPr/>
              </p:nvSpPr>
              <p:spPr bwMode="auto">
                <a:xfrm>
                  <a:off x="4922458" y="3471410"/>
                  <a:ext cx="90000" cy="90000"/>
                </a:xfrm>
                <a:prstGeom prst="ellipse">
                  <a:avLst/>
                </a:prstGeom>
                <a:solidFill>
                  <a:schemeClr val="bg1">
                    <a:lumMod val="50000"/>
                  </a:schemeClr>
                </a:solidFill>
                <a:ln w="317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68580" tIns="34291" rIns="68580" bIns="34291" numCol="1" rtlCol="0" anchor="t" anchorCtr="0" compatLnSpc="1"/>
                <a:lstStyle/>
                <a:p>
                  <a:pPr marL="0" marR="0" lvl="0" indent="0" algn="l" defTabSz="914400" rtl="0" eaLnBrk="1" fontAlgn="t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微软雅黑" panose="020B0503020204020204" charset="-122"/>
                    <a:cs typeface="Segoe UI" panose="020B0502040204020203" pitchFamily="34" charset="0"/>
                    <a:sym typeface="Segoe UI" panose="020B0502040204020203" pitchFamily="34" charset="0"/>
                  </a:endParaRPr>
                </a:p>
              </p:txBody>
            </p:sp>
          </p:grpSp>
          <p:sp>
            <p:nvSpPr>
              <p:cNvPr id="80" name="矩形 79"/>
              <p:cNvSpPr/>
              <p:nvPr/>
            </p:nvSpPr>
            <p:spPr bwMode="auto">
              <a:xfrm>
                <a:off x="5468418" y="1756177"/>
                <a:ext cx="595707" cy="523937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27" tIns="45719" rIns="91427" bIns="45719" numCol="1" rtlCol="0" anchor="ctr" anchorCtr="0" compatLnSpc="1"/>
              <a:lstStyle/>
              <a:p>
                <a:pPr marL="0" marR="0" lvl="0" indent="0" algn="ctr" defTabSz="914400" rtl="0" eaLnBrk="1" fontAlgn="t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yriad Pro" panose="020B0502040204020203" pitchFamily="34" charset="0"/>
                    <a:ea typeface="微软雅黑" panose="020B0503020204020204" charset="-122"/>
                    <a:cs typeface="Segoe UI" panose="020B0502040204020203" pitchFamily="34" charset="0"/>
                    <a:sym typeface="Segoe UI" panose="020B0502040204020203" pitchFamily="34" charset="0"/>
                  </a:rPr>
                  <a:t>H</a:t>
                </a:r>
                <a:endPara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微软雅黑" panose="020B0503020204020204" charset="-122"/>
                  <a:cs typeface="Segoe UI" panose="020B0502040204020203" pitchFamily="34" charset="0"/>
                  <a:sym typeface="Segoe UI" panose="020B0502040204020203" pitchFamily="34" charset="0"/>
                </a:endParaRPr>
              </a:p>
            </p:txBody>
          </p:sp>
          <p:cxnSp>
            <p:nvCxnSpPr>
              <p:cNvPr id="104" name="直接连接符 103"/>
              <p:cNvCxnSpPr/>
              <p:nvPr/>
            </p:nvCxnSpPr>
            <p:spPr bwMode="auto">
              <a:xfrm>
                <a:off x="5791267" y="2288711"/>
                <a:ext cx="0" cy="642716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87" name="矩形 86"/>
              <p:cNvSpPr/>
              <p:nvPr/>
            </p:nvSpPr>
            <p:spPr bwMode="auto">
              <a:xfrm>
                <a:off x="4448531" y="1752984"/>
                <a:ext cx="787249" cy="523938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27" tIns="45719" rIns="91427" bIns="45719" numCol="1" rtlCol="0" anchor="ctr" anchorCtr="0" compatLnSpc="1"/>
              <a:lstStyle/>
              <a:p>
                <a:pPr marL="0" marR="0" lvl="0" indent="0" algn="ctr" defTabSz="914400" rtl="0" eaLnBrk="1" fontAlgn="t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yriad Pro" panose="020B0502040204020203" pitchFamily="34" charset="0"/>
                    <a:ea typeface="微软雅黑" panose="020B0503020204020204" charset="-122"/>
                    <a:cs typeface="Segoe UI" panose="020B0502040204020203" pitchFamily="34" charset="0"/>
                    <a:sym typeface="Segoe UI" panose="020B0502040204020203" pitchFamily="34" charset="0"/>
                  </a:rPr>
                  <a:t>Député</a:t>
                </a:r>
                <a:endPara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微软雅黑" panose="020B0503020204020204" charset="-122"/>
                  <a:cs typeface="Segoe UI" panose="020B0502040204020203" pitchFamily="34" charset="0"/>
                  <a:sym typeface="Segoe UI" panose="020B0502040204020203" pitchFamily="34" charset="0"/>
                </a:endParaRPr>
              </a:p>
            </p:txBody>
          </p:sp>
          <p:cxnSp>
            <p:nvCxnSpPr>
              <p:cNvPr id="98" name="直接连接符 97"/>
              <p:cNvCxnSpPr/>
              <p:nvPr/>
            </p:nvCxnSpPr>
            <p:spPr bwMode="auto">
              <a:xfrm>
                <a:off x="3201808" y="2271149"/>
                <a:ext cx="0" cy="688623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94" name="直接连接符 93"/>
              <p:cNvCxnSpPr/>
              <p:nvPr/>
            </p:nvCxnSpPr>
            <p:spPr bwMode="auto">
              <a:xfrm>
                <a:off x="7038646" y="2307782"/>
                <a:ext cx="20267" cy="206587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93" name="直接连接符 92"/>
              <p:cNvCxnSpPr/>
              <p:nvPr/>
            </p:nvCxnSpPr>
            <p:spPr bwMode="auto">
              <a:xfrm flipH="1">
                <a:off x="3737918" y="2040624"/>
                <a:ext cx="705563" cy="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61" name="TextBox 69"/>
              <p:cNvSpPr>
                <a:spLocks noChangeArrowheads="1"/>
              </p:cNvSpPr>
              <p:nvPr/>
            </p:nvSpPr>
            <p:spPr bwMode="auto">
              <a:xfrm>
                <a:off x="2786050" y="3122652"/>
                <a:ext cx="1423740" cy="46936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68571" tIns="34291" rIns="68571" bIns="34291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400"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9pPr>
              </a:lstStyle>
              <a:p>
                <a:pPr marL="0" marR="0" lvl="0" indent="0" algn="l" defTabSz="1219200" rtl="0" eaLnBrk="1" fontAlgn="t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yriad Pro" panose="020B0502040204020203" pitchFamily="34" charset="0"/>
                    <a:ea typeface="微软雅黑" panose="020B0503020204020204" charset="-122"/>
                    <a:cs typeface="Segoe UI" panose="020B0502040204020203" pitchFamily="34" charset="0"/>
                    <a:sym typeface="Segoe UI" panose="020B0502040204020203" pitchFamily="34" charset="0"/>
                  </a:rPr>
                  <a:t>Marque: </a:t>
                </a:r>
              </a:p>
              <a:p>
                <a:pPr marL="0" marR="0" lvl="0" indent="0" algn="l" defTabSz="1219200" rtl="0" eaLnBrk="1" fontAlgn="t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yriad Pro" panose="020B0502040204020203" pitchFamily="34" charset="0"/>
                    <a:ea typeface="微软雅黑" panose="020B0503020204020204" charset="-122"/>
                    <a:cs typeface="Segoe UI" panose="020B0502040204020203" pitchFamily="34" charset="0"/>
                    <a:sym typeface="Segoe UI" panose="020B0502040204020203" pitchFamily="34" charset="0"/>
                  </a:rPr>
                  <a:t>Dahua à l'étranger</a:t>
                </a:r>
                <a:endPara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微软雅黑" panose="020B0503020204020204" charset="-122"/>
                  <a:cs typeface="Segoe UI" panose="020B0502040204020203" pitchFamily="34" charset="0"/>
                  <a:sym typeface="Segoe UI" panose="020B0502040204020203" pitchFamily="34" charset="0"/>
                </a:endParaRPr>
              </a:p>
            </p:txBody>
          </p:sp>
          <p:sp>
            <p:nvSpPr>
              <p:cNvPr id="62" name="TextBox 70"/>
              <p:cNvSpPr>
                <a:spLocks noChangeArrowheads="1"/>
              </p:cNvSpPr>
              <p:nvPr/>
            </p:nvSpPr>
            <p:spPr bwMode="auto">
              <a:xfrm>
                <a:off x="5350227" y="2996406"/>
                <a:ext cx="1547684" cy="8079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68571" tIns="34291" rIns="68571" bIns="34291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400"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9pPr>
              </a:lstStyle>
              <a:p>
                <a:pPr marL="0" marR="0" lvl="0" indent="0" algn="l" defTabSz="914400" rtl="0" eaLnBrk="1" fontAlgn="t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yriad Pro" panose="020B0502040204020203" pitchFamily="34" charset="0"/>
                    <a:ea typeface="微软雅黑" panose="020B0503020204020204" charset="-122"/>
                    <a:cs typeface="Segoe UI" panose="020B0502040204020203" pitchFamily="34" charset="0"/>
                    <a:sym typeface="文泉驿微米黑" charset="-122"/>
                  </a:rPr>
                  <a:t>H : Type portable</a:t>
                </a:r>
              </a:p>
              <a:p>
                <a:pPr marL="0" marR="0" lvl="0" indent="0" algn="l" defTabSz="914400" rtl="0" eaLnBrk="1" fontAlgn="t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yriad Pro" panose="020B0502040204020203" pitchFamily="34" charset="0"/>
                    <a:ea typeface="微软雅黑" panose="020B0503020204020204" charset="-122"/>
                    <a:cs typeface="Segoe UI" panose="020B0502040204020203" pitchFamily="34" charset="0"/>
                    <a:sym typeface="文泉驿微米黑" charset="-122"/>
                  </a:rPr>
                  <a:t>B : Type de flèche</a:t>
                </a:r>
              </a:p>
              <a:p>
                <a:pPr marL="0" marR="0" lvl="0" indent="0" algn="l" defTabSz="914400" rtl="0" eaLnBrk="1" fontAlgn="t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yriad Pro" panose="020B0502040204020203" pitchFamily="34" charset="0"/>
                    <a:ea typeface="微软雅黑" panose="020B0503020204020204" charset="-122"/>
                    <a:cs typeface="Segoe UI" panose="020B0502040204020203" pitchFamily="34" charset="0"/>
                    <a:sym typeface="文泉驿微米黑" charset="-122"/>
                  </a:rPr>
                  <a:t>E : Type crochet d'oreille</a:t>
                </a:r>
              </a:p>
              <a:p>
                <a:pPr marL="0" marR="0" lvl="0" indent="0" algn="l" defTabSz="914400" rtl="0" eaLnBrk="1" fontAlgn="t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yriad Pro" panose="020B0502040204020203" pitchFamily="34" charset="0"/>
                    <a:ea typeface="微软雅黑" panose="020B0503020204020204" charset="-122"/>
                    <a:cs typeface="Segoe UI" panose="020B0502040204020203" pitchFamily="34" charset="0"/>
                    <a:sym typeface="文泉驿微米黑" charset="-122"/>
                  </a:rPr>
                  <a:t>D : Type de bureau</a:t>
                </a:r>
              </a:p>
            </p:txBody>
          </p:sp>
          <p:sp>
            <p:nvSpPr>
              <p:cNvPr id="66" name="矩形 65"/>
              <p:cNvSpPr/>
              <p:nvPr/>
            </p:nvSpPr>
            <p:spPr>
              <a:xfrm>
                <a:off x="4039916" y="3562190"/>
                <a:ext cx="1530427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t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yriad Pro" panose="020B0502040204020203" pitchFamily="34" charset="0"/>
                    <a:ea typeface="微软雅黑" panose="020B0503020204020204" charset="-122"/>
                    <a:cs typeface="Segoe UI" panose="020B0502040204020203" pitchFamily="34" charset="0"/>
                    <a:sym typeface="Segoe UI" panose="020B0502040204020203" pitchFamily="34" charset="0"/>
                  </a:rPr>
                  <a:t>MP : Microphone</a:t>
                </a:r>
              </a:p>
            </p:txBody>
          </p:sp>
          <p:cxnSp>
            <p:nvCxnSpPr>
              <p:cNvPr id="52" name="直接连接符 51"/>
              <p:cNvCxnSpPr/>
              <p:nvPr/>
            </p:nvCxnSpPr>
            <p:spPr bwMode="auto">
              <a:xfrm flipH="1">
                <a:off x="6067243" y="2058875"/>
                <a:ext cx="705563" cy="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54" name="椭圆 53"/>
              <p:cNvSpPr/>
              <p:nvPr/>
            </p:nvSpPr>
            <p:spPr bwMode="auto">
              <a:xfrm>
                <a:off x="3155215" y="2942304"/>
                <a:ext cx="90000" cy="75933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8580" tIns="34291" rIns="68580" bIns="34291" numCol="1" rtlCol="0" anchor="t" anchorCtr="0" compatLnSpc="1"/>
              <a:lstStyle/>
              <a:p>
                <a:pPr marL="0" marR="0" lvl="0" indent="0" algn="l" defTabSz="914400" rtl="0" eaLnBrk="1" fontAlgn="t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微软雅黑" panose="020B0503020204020204" charset="-122"/>
                  <a:cs typeface="Segoe UI" panose="020B0502040204020203" pitchFamily="34" charset="0"/>
                  <a:sym typeface="Segoe UI" panose="020B0502040204020203" pitchFamily="34" charset="0"/>
                </a:endParaRPr>
              </a:p>
            </p:txBody>
          </p:sp>
          <p:sp>
            <p:nvSpPr>
              <p:cNvPr id="55" name="椭圆 54"/>
              <p:cNvSpPr/>
              <p:nvPr/>
            </p:nvSpPr>
            <p:spPr bwMode="auto">
              <a:xfrm>
                <a:off x="5744532" y="2928854"/>
                <a:ext cx="90000" cy="75933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8580" tIns="34291" rIns="68580" bIns="34291" numCol="1" rtlCol="0" anchor="t" anchorCtr="0" compatLnSpc="1"/>
              <a:lstStyle/>
              <a:p>
                <a:pPr marL="0" marR="0" lvl="0" indent="0" algn="l" defTabSz="914400" rtl="0" eaLnBrk="1" fontAlgn="t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微软雅黑" panose="020B0503020204020204" charset="-122"/>
                  <a:cs typeface="Segoe UI" panose="020B0502040204020203" pitchFamily="34" charset="0"/>
                  <a:sym typeface="Segoe UI" panose="020B0502040204020203" pitchFamily="34" charset="0"/>
                </a:endParaRPr>
              </a:p>
            </p:txBody>
          </p:sp>
          <p:sp>
            <p:nvSpPr>
              <p:cNvPr id="56" name="椭圆 55"/>
              <p:cNvSpPr/>
              <p:nvPr/>
            </p:nvSpPr>
            <p:spPr bwMode="auto">
              <a:xfrm>
                <a:off x="7015259" y="4318485"/>
                <a:ext cx="90000" cy="75933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8580" tIns="34291" rIns="68580" bIns="34291" numCol="1" rtlCol="0" anchor="t" anchorCtr="0" compatLnSpc="1"/>
              <a:lstStyle/>
              <a:p>
                <a:pPr marL="0" marR="0" lvl="0" indent="0" algn="l" defTabSz="914400" rtl="0" eaLnBrk="1" fontAlgn="t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微软雅黑" panose="020B0503020204020204" charset="-122"/>
                  <a:cs typeface="Segoe UI" panose="020B0502040204020203" pitchFamily="34" charset="0"/>
                  <a:sym typeface="Segoe UI" panose="020B0502040204020203" pitchFamily="34" charset="0"/>
                </a:endParaRPr>
              </a:p>
            </p:txBody>
          </p:sp>
          <p:sp>
            <p:nvSpPr>
              <p:cNvPr id="58" name="矩形 57"/>
              <p:cNvSpPr/>
              <p:nvPr/>
            </p:nvSpPr>
            <p:spPr bwMode="auto">
              <a:xfrm>
                <a:off x="7996517" y="1786813"/>
                <a:ext cx="660329" cy="523937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27" tIns="45719" rIns="91427" bIns="45719" numCol="1" rtlCol="0" anchor="ctr" anchorCtr="0" compatLnSpc="1"/>
              <a:lstStyle/>
              <a:p>
                <a:pPr marL="0" marR="0" lvl="0" indent="0" algn="ctr" defTabSz="914400" rtl="0" eaLnBrk="1" fontAlgn="t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yriad Pro" panose="020B0502040204020203" pitchFamily="34" charset="0"/>
                    <a:ea typeface="微软雅黑" panose="020B0503020204020204" charset="-122"/>
                    <a:cs typeface="Segoe UI" panose="020B0502040204020203" pitchFamily="34" charset="0"/>
                    <a:sym typeface="Segoe UI" panose="020B0502040204020203" pitchFamily="34" charset="0"/>
                  </a:rPr>
                  <a:t>EN</a:t>
                </a:r>
                <a:endPara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微软雅黑" panose="020B0503020204020204" charset="-122"/>
                  <a:cs typeface="Segoe UI" panose="020B0502040204020203" pitchFamily="34" charset="0"/>
                  <a:sym typeface="Segoe UI" panose="020B0502040204020203" pitchFamily="34" charset="0"/>
                </a:endParaRPr>
              </a:p>
            </p:txBody>
          </p:sp>
          <p:cxnSp>
            <p:nvCxnSpPr>
              <p:cNvPr id="110" name="直接连接符 109"/>
              <p:cNvCxnSpPr/>
              <p:nvPr/>
            </p:nvCxnSpPr>
            <p:spPr bwMode="auto">
              <a:xfrm>
                <a:off x="8347943" y="2300116"/>
                <a:ext cx="0" cy="642716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114" name="椭圆 113"/>
              <p:cNvSpPr/>
              <p:nvPr/>
            </p:nvSpPr>
            <p:spPr bwMode="auto">
              <a:xfrm>
                <a:off x="8311875" y="2915231"/>
                <a:ext cx="90000" cy="75933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8580" tIns="34291" rIns="68580" bIns="34291" numCol="1" rtlCol="0" anchor="t" anchorCtr="0" compatLnSpc="1"/>
              <a:lstStyle/>
              <a:p>
                <a:pPr marL="0" marR="0" lvl="0" indent="0" algn="l" defTabSz="914400" rtl="0" eaLnBrk="1" fontAlgn="t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微软雅黑" panose="020B0503020204020204" charset="-122"/>
                  <a:cs typeface="Segoe UI" panose="020B0502040204020203" pitchFamily="34" charset="0"/>
                  <a:sym typeface="Segoe UI" panose="020B0502040204020203" pitchFamily="34" charset="0"/>
                </a:endParaRPr>
              </a:p>
            </p:txBody>
          </p:sp>
          <p:sp>
            <p:nvSpPr>
              <p:cNvPr id="115" name="TextBox 70"/>
              <p:cNvSpPr>
                <a:spLocks noChangeArrowheads="1"/>
              </p:cNvSpPr>
              <p:nvPr/>
            </p:nvSpPr>
            <p:spPr bwMode="auto">
              <a:xfrm>
                <a:off x="7808727" y="3062824"/>
                <a:ext cx="1897350" cy="623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68571" tIns="34291" rIns="68571" bIns="34291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400"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9pPr>
              </a:lstStyle>
              <a:p>
                <a:pPr marL="0" marR="0" lvl="0" indent="0" algn="l" defTabSz="914400" rtl="0" eaLnBrk="1" fontAlgn="t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yriad Pro" panose="020B0502040204020203" pitchFamily="34" charset="0"/>
                    <a:ea typeface="微软雅黑" panose="020B0503020204020204" charset="-122"/>
                    <a:cs typeface="Segoe UI" panose="020B0502040204020203" pitchFamily="34" charset="0"/>
                    <a:sym typeface="文泉驿微米黑" charset="-122"/>
                  </a:rPr>
                  <a:t>EN : Norme européenne</a:t>
                </a:r>
              </a:p>
              <a:p>
                <a:pPr marL="0" marR="0" lvl="0" indent="0" algn="l" defTabSz="914400" rtl="0" eaLnBrk="1" fontAlgn="t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yriad Pro" panose="020B0502040204020203" pitchFamily="34" charset="0"/>
                    <a:ea typeface="微软雅黑" panose="020B0503020204020204" charset="-122"/>
                    <a:cs typeface="Segoe UI" panose="020B0502040204020203" pitchFamily="34" charset="0"/>
                    <a:sym typeface="文泉驿微米黑" charset="-122"/>
                  </a:rPr>
                  <a:t>BS : Norme britannique</a:t>
                </a:r>
              </a:p>
              <a:p>
                <a:pPr marL="0" marR="0" lvl="0" indent="0" algn="l" defTabSz="914400" rtl="0" eaLnBrk="1" fontAlgn="t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yriad Pro" panose="020B0502040204020203" pitchFamily="34" charset="0"/>
                    <a:ea typeface="微软雅黑" panose="020B0503020204020204" charset="-122"/>
                    <a:cs typeface="Segoe UI" panose="020B0502040204020203" pitchFamily="34" charset="0"/>
                    <a:sym typeface="文泉驿微米黑" charset="-122"/>
                  </a:rPr>
                  <a:t>AS : Norme américaine</a:t>
                </a:r>
              </a:p>
            </p:txBody>
          </p:sp>
        </p:grpSp>
        <p:sp>
          <p:nvSpPr>
            <p:cNvPr id="33" name="矩形 32"/>
            <p:cNvSpPr/>
            <p:nvPr/>
          </p:nvSpPr>
          <p:spPr>
            <a:xfrm>
              <a:off x="6219912" y="4799150"/>
              <a:ext cx="945177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微软雅黑" panose="020B0503020204020204" charset="-122"/>
                  <a:cs typeface="Segoe UI" panose="020B0502040204020203" pitchFamily="34" charset="0"/>
                </a:rPr>
                <a:t>N : Réseau</a:t>
              </a:r>
            </a:p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微软雅黑" panose="020B0503020204020204" charset="-122"/>
                  <a:cs typeface="Segoe UI" panose="020B0502040204020203" pitchFamily="34" charset="0"/>
                </a:rPr>
                <a:t>A : Analogique</a:t>
              </a:r>
            </a:p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微软雅黑" panose="020B0503020204020204" charset="-122"/>
                  <a:cs typeface="Segoe UI" panose="020B0502040204020203" pitchFamily="34" charset="0"/>
                </a:rPr>
                <a:t>W : Wi-Fi</a:t>
              </a:r>
            </a:p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微软雅黑" panose="020B0503020204020204" charset="-122"/>
                  <a:cs typeface="Segoe UI" panose="020B0502040204020203" pitchFamily="34" charset="0"/>
                </a:rPr>
                <a:t>G: 4G</a:t>
              </a:r>
            </a:p>
          </p:txBody>
        </p:sp>
        <p:cxnSp>
          <p:nvCxnSpPr>
            <p:cNvPr id="34" name="直接连接符 33"/>
            <p:cNvCxnSpPr/>
            <p:nvPr/>
          </p:nvCxnSpPr>
          <p:spPr bwMode="auto">
            <a:xfrm flipH="1">
              <a:off x="6725648" y="2459533"/>
              <a:ext cx="705563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29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微软雅黑"/>
                <a:cs typeface="Segoe UI" panose="020B0502040204020203" pitchFamily="34" charset="0"/>
              </a:rPr>
              <a:t>Microphone</a:t>
            </a: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4"/>
          <p:cNvSpPr txBox="1"/>
          <p:nvPr/>
        </p:nvSpPr>
        <p:spPr>
          <a:xfrm>
            <a:off x="4593850" y="3959906"/>
            <a:ext cx="79134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yriad Pro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Série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yriad Pro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7 : Pro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200" dirty="0">
                <a:latin typeface="Myriad Pro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1 : Bases</a:t>
            </a: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egoe UI" panose="020B0502040204020203" pitchFamily="34" charset="0"/>
              <a:ea typeface="等线" panose="02010600030101010101" pitchFamily="2" charset="-122"/>
              <a:cs typeface="Segoe UI" panose="020B0502040204020203" pitchFamily="34" charset="0"/>
              <a:sym typeface="+mn-lt"/>
            </a:endParaRPr>
          </a:p>
        </p:txBody>
      </p:sp>
      <p:sp>
        <p:nvSpPr>
          <p:cNvPr id="5" name="TextBox 30"/>
          <p:cNvSpPr txBox="1"/>
          <p:nvPr/>
        </p:nvSpPr>
        <p:spPr>
          <a:xfrm>
            <a:off x="4687141" y="2517088"/>
            <a:ext cx="604764" cy="584775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7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egoe UI" panose="020B0502040204020203" pitchFamily="34" charset="0"/>
              <a:ea typeface="等线" panose="02010600030101010101" pitchFamily="2" charset="-122"/>
              <a:cs typeface="Segoe UI" panose="020B0502040204020203" pitchFamily="34" charset="0"/>
              <a:sym typeface="+mn-lt"/>
            </a:endParaRPr>
          </a:p>
        </p:txBody>
      </p:sp>
      <p:sp>
        <p:nvSpPr>
          <p:cNvPr id="6" name="TextBox 9"/>
          <p:cNvSpPr txBox="1"/>
          <p:nvPr/>
        </p:nvSpPr>
        <p:spPr>
          <a:xfrm>
            <a:off x="2113339" y="2517088"/>
            <a:ext cx="1010289" cy="584775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ISC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egoe UI" panose="020B0502040204020203" pitchFamily="34" charset="0"/>
              <a:ea typeface="等线" panose="02010600030101010101" pitchFamily="2" charset="-122"/>
              <a:cs typeface="Segoe UI" panose="020B0502040204020203" pitchFamily="34" charset="0"/>
              <a:sym typeface="+mn-lt"/>
            </a:endParaRPr>
          </a:p>
        </p:txBody>
      </p:sp>
      <p:cxnSp>
        <p:nvCxnSpPr>
          <p:cNvPr id="7" name="肘形连接符 6"/>
          <p:cNvCxnSpPr>
            <a:stCxn id="5" idx="2"/>
            <a:endCxn id="4" idx="0"/>
          </p:cNvCxnSpPr>
          <p:nvPr/>
        </p:nvCxnSpPr>
        <p:spPr>
          <a:xfrm rot="5400000">
            <a:off x="4560502" y="3530884"/>
            <a:ext cx="858043" cy="1270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肘形连接符 7"/>
          <p:cNvCxnSpPr>
            <a:stCxn id="6" idx="2"/>
            <a:endCxn id="9" idx="0"/>
          </p:cNvCxnSpPr>
          <p:nvPr/>
        </p:nvCxnSpPr>
        <p:spPr>
          <a:xfrm rot="16200000" flipH="1">
            <a:off x="2169150" y="3551196"/>
            <a:ext cx="899208" cy="541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35"/>
          <p:cNvSpPr txBox="1"/>
          <p:nvPr/>
        </p:nvSpPr>
        <p:spPr>
          <a:xfrm>
            <a:off x="1647295" y="4001071"/>
            <a:ext cx="194346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yriad Pro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Contrôle de sécurité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yriad Pro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Produits</a:t>
            </a:r>
          </a:p>
        </p:txBody>
      </p:sp>
      <p:sp>
        <p:nvSpPr>
          <p:cNvPr id="10" name="TextBox 31"/>
          <p:cNvSpPr txBox="1"/>
          <p:nvPr/>
        </p:nvSpPr>
        <p:spPr>
          <a:xfrm>
            <a:off x="5649357" y="2519360"/>
            <a:ext cx="900218" cy="584775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18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egoe UI" panose="020B0502040204020203" pitchFamily="34" charset="0"/>
              <a:ea typeface="等线" panose="02010600030101010101" pitchFamily="2" charset="-122"/>
              <a:cs typeface="Segoe UI" panose="020B0502040204020203" pitchFamily="34" charset="0"/>
              <a:sym typeface="+mn-lt"/>
            </a:endParaRPr>
          </a:p>
        </p:txBody>
      </p:sp>
      <p:sp>
        <p:nvSpPr>
          <p:cNvPr id="11" name="TextBox 35"/>
          <p:cNvSpPr txBox="1"/>
          <p:nvPr/>
        </p:nvSpPr>
        <p:spPr>
          <a:xfrm>
            <a:off x="5689219" y="3960462"/>
            <a:ext cx="113237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yriad Pro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Zone</a:t>
            </a: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egoe UI" panose="020B0502040204020203" pitchFamily="34" charset="0"/>
              <a:ea typeface="等线" panose="02010600030101010101" pitchFamily="2" charset="-122"/>
              <a:cs typeface="Segoe UI" panose="020B0502040204020203" pitchFamily="34" charset="0"/>
              <a:sym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yriad Pro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06: 6 Zones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yriad Pro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18: 18 Zones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yriad Pro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33 : 33 zones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yriad Pro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…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egoe UI" panose="020B0502040204020203" pitchFamily="34" charset="0"/>
              <a:ea typeface="等线" panose="02010600030101010101" pitchFamily="2" charset="-122"/>
              <a:cs typeface="Segoe UI" panose="020B0502040204020203" pitchFamily="34" charset="0"/>
              <a:sym typeface="+mn-lt"/>
            </a:endParaRPr>
          </a:p>
        </p:txBody>
      </p:sp>
      <p:cxnSp>
        <p:nvCxnSpPr>
          <p:cNvPr id="12" name="直接连接符 11"/>
          <p:cNvCxnSpPr/>
          <p:nvPr/>
        </p:nvCxnSpPr>
        <p:spPr>
          <a:xfrm>
            <a:off x="1229414" y="3231740"/>
            <a:ext cx="0" cy="72872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51"/>
          <p:cNvSpPr txBox="1"/>
          <p:nvPr/>
        </p:nvSpPr>
        <p:spPr>
          <a:xfrm>
            <a:off x="652045" y="2517088"/>
            <a:ext cx="1037456" cy="584775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DHI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egoe UI" panose="020B0502040204020203" pitchFamily="34" charset="0"/>
              <a:ea typeface="等线" panose="02010600030101010101" pitchFamily="2" charset="-122"/>
              <a:cs typeface="Segoe UI" panose="020B0502040204020203" pitchFamily="34" charset="0"/>
              <a:sym typeface="+mn-lt"/>
            </a:endParaRPr>
          </a:p>
        </p:txBody>
      </p:sp>
      <p:sp>
        <p:nvSpPr>
          <p:cNvPr id="14" name="TextBox 42"/>
          <p:cNvSpPr txBox="1"/>
          <p:nvPr/>
        </p:nvSpPr>
        <p:spPr>
          <a:xfrm>
            <a:off x="857343" y="3979261"/>
            <a:ext cx="770292" cy="2759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yriad Pro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Dahua</a:t>
            </a:r>
          </a:p>
        </p:txBody>
      </p:sp>
      <p:sp>
        <p:nvSpPr>
          <p:cNvPr id="15" name="TextBox 21"/>
          <p:cNvSpPr txBox="1">
            <a:spLocks noChangeArrowheads="1"/>
          </p:cNvSpPr>
          <p:nvPr/>
        </p:nvSpPr>
        <p:spPr bwMode="auto">
          <a:xfrm>
            <a:off x="1728569" y="2647180"/>
            <a:ext cx="385652" cy="33855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yriad Pro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–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egoe UI" panose="020B0502040204020203" pitchFamily="34" charset="0"/>
              <a:ea typeface="等线" panose="02010600030101010101" pitchFamily="2" charset="-122"/>
              <a:cs typeface="Segoe UI" panose="020B0502040204020203" pitchFamily="34" charset="0"/>
              <a:sym typeface="+mn-lt"/>
            </a:endParaRPr>
          </a:p>
        </p:txBody>
      </p:sp>
      <p:sp>
        <p:nvSpPr>
          <p:cNvPr id="16" name="TextBox 9"/>
          <p:cNvSpPr txBox="1"/>
          <p:nvPr/>
        </p:nvSpPr>
        <p:spPr>
          <a:xfrm>
            <a:off x="3701742" y="2513075"/>
            <a:ext cx="639074" cy="584775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D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egoe UI" panose="020B0502040204020203" pitchFamily="34" charset="0"/>
              <a:ea typeface="等线" panose="02010600030101010101" pitchFamily="2" charset="-122"/>
              <a:cs typeface="Segoe UI" panose="020B0502040204020203" pitchFamily="34" charset="0"/>
              <a:sym typeface="+mn-lt"/>
            </a:endParaRPr>
          </a:p>
        </p:txBody>
      </p:sp>
      <p:sp>
        <p:nvSpPr>
          <p:cNvPr id="17" name="TextBox 21"/>
          <p:cNvSpPr txBox="1">
            <a:spLocks noChangeArrowheads="1"/>
          </p:cNvSpPr>
          <p:nvPr/>
        </p:nvSpPr>
        <p:spPr bwMode="auto">
          <a:xfrm>
            <a:off x="3228150" y="2643167"/>
            <a:ext cx="385652" cy="33855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yriad Pro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–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egoe UI" panose="020B0502040204020203" pitchFamily="34" charset="0"/>
              <a:ea typeface="等线" panose="02010600030101010101" pitchFamily="2" charset="-122"/>
              <a:cs typeface="Segoe UI" panose="020B0502040204020203" pitchFamily="34" charset="0"/>
              <a:sym typeface="+mn-lt"/>
            </a:endParaRPr>
          </a:p>
        </p:txBody>
      </p:sp>
      <p:sp>
        <p:nvSpPr>
          <p:cNvPr id="18" name="TextBox 35"/>
          <p:cNvSpPr txBox="1"/>
          <p:nvPr/>
        </p:nvSpPr>
        <p:spPr>
          <a:xfrm>
            <a:off x="3335373" y="3985874"/>
            <a:ext cx="136245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yriad Pro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Taper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yriad Pro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D : Passage au détecteur de métaux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yriad Pro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H : Détecteur de métaux portatif</a:t>
            </a:r>
          </a:p>
        </p:txBody>
      </p:sp>
      <p:cxnSp>
        <p:nvCxnSpPr>
          <p:cNvPr id="19" name="肘形连接符 18"/>
          <p:cNvCxnSpPr>
            <a:stCxn id="16" idx="2"/>
            <a:endCxn id="18" idx="0"/>
          </p:cNvCxnSpPr>
          <p:nvPr/>
        </p:nvCxnSpPr>
        <p:spPr>
          <a:xfrm rot="5400000">
            <a:off x="3574928" y="3539523"/>
            <a:ext cx="888024" cy="4678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21"/>
          <p:cNvSpPr txBox="1">
            <a:spLocks noChangeArrowheads="1"/>
          </p:cNvSpPr>
          <p:nvPr/>
        </p:nvSpPr>
        <p:spPr bwMode="auto">
          <a:xfrm>
            <a:off x="7811780" y="2666963"/>
            <a:ext cx="385652" cy="33855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yriad Pro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–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egoe UI" panose="020B0502040204020203" pitchFamily="34" charset="0"/>
              <a:ea typeface="等线" panose="02010600030101010101" pitchFamily="2" charset="-122"/>
              <a:cs typeface="Segoe UI" panose="020B0502040204020203" pitchFamily="34" charset="0"/>
              <a:sym typeface="+mn-lt"/>
            </a:endParaRPr>
          </a:p>
        </p:txBody>
      </p:sp>
      <p:sp>
        <p:nvSpPr>
          <p:cNvPr id="21" name="TextBox 31"/>
          <p:cNvSpPr txBox="1"/>
          <p:nvPr/>
        </p:nvSpPr>
        <p:spPr>
          <a:xfrm>
            <a:off x="8239763" y="2523854"/>
            <a:ext cx="900218" cy="584775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T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egoe UI" panose="020B0502040204020203" pitchFamily="34" charset="0"/>
              <a:ea typeface="等线" panose="02010600030101010101" pitchFamily="2" charset="-122"/>
              <a:cs typeface="Segoe UI" panose="020B0502040204020203" pitchFamily="34" charset="0"/>
              <a:sym typeface="+mn-lt"/>
            </a:endParaRPr>
          </a:p>
        </p:txBody>
      </p:sp>
      <p:cxnSp>
        <p:nvCxnSpPr>
          <p:cNvPr id="22" name="直接连接符 21"/>
          <p:cNvCxnSpPr/>
          <p:nvPr/>
        </p:nvCxnSpPr>
        <p:spPr>
          <a:xfrm>
            <a:off x="6070891" y="3226221"/>
            <a:ext cx="0" cy="7541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35"/>
          <p:cNvSpPr txBox="1"/>
          <p:nvPr/>
        </p:nvSpPr>
        <p:spPr>
          <a:xfrm>
            <a:off x="8308836" y="3997814"/>
            <a:ext cx="118573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yriad Pro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Caractéristiques vedettes</a:t>
            </a: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egoe UI" panose="020B0502040204020203" pitchFamily="34" charset="0"/>
              <a:ea typeface="等线" panose="02010600030101010101" pitchFamily="2" charset="-122"/>
              <a:cs typeface="Segoe UI" panose="020B0502040204020203" pitchFamily="34" charset="0"/>
              <a:sym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yriad Pro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T : Surveillance de la température corporelle (PAL)</a:t>
            </a: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egoe UI" panose="020B0502040204020203" pitchFamily="34" charset="0"/>
              <a:ea typeface="等线" panose="02010600030101010101" pitchFamily="2" charset="-122"/>
              <a:cs typeface="Segoe UI" panose="020B0502040204020203" pitchFamily="34" charset="0"/>
              <a:sym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200" dirty="0">
                <a:latin typeface="Myriad Pro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TN : NTSC</a:t>
            </a: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egoe UI" panose="020B0502040204020203" pitchFamily="34" charset="0"/>
              <a:ea typeface="等线" panose="02010600030101010101" pitchFamily="2" charset="-122"/>
              <a:cs typeface="Segoe UI" panose="020B0502040204020203" pitchFamily="34" charset="0"/>
              <a:sym typeface="+mn-lt"/>
            </a:endParaRPr>
          </a:p>
        </p:txBody>
      </p:sp>
      <p:cxnSp>
        <p:nvCxnSpPr>
          <p:cNvPr id="24" name="直接连接符 23"/>
          <p:cNvCxnSpPr/>
          <p:nvPr/>
        </p:nvCxnSpPr>
        <p:spPr>
          <a:xfrm>
            <a:off x="8691866" y="3244774"/>
            <a:ext cx="0" cy="7541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31"/>
          <p:cNvSpPr txBox="1"/>
          <p:nvPr/>
        </p:nvSpPr>
        <p:spPr>
          <a:xfrm>
            <a:off x="6820239" y="2508577"/>
            <a:ext cx="900218" cy="584775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egoe UI" panose="020B0502040204020203" pitchFamily="34" charset="0"/>
              <a:ea typeface="等线" panose="02010600030101010101" pitchFamily="2" charset="-122"/>
              <a:cs typeface="Segoe UI" panose="020B0502040204020203" pitchFamily="34" charset="0"/>
              <a:sym typeface="+mn-lt"/>
            </a:endParaRPr>
          </a:p>
        </p:txBody>
      </p:sp>
      <p:sp>
        <p:nvSpPr>
          <p:cNvPr id="26" name="TextBox 31"/>
          <p:cNvSpPr txBox="1"/>
          <p:nvPr/>
        </p:nvSpPr>
        <p:spPr>
          <a:xfrm>
            <a:off x="9550981" y="2517088"/>
            <a:ext cx="900218" cy="584775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S2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egoe UI" panose="020B0502040204020203" pitchFamily="34" charset="0"/>
              <a:ea typeface="等线" panose="02010600030101010101" pitchFamily="2" charset="-122"/>
              <a:cs typeface="Segoe UI" panose="020B0502040204020203" pitchFamily="34" charset="0"/>
              <a:sym typeface="+mn-lt"/>
            </a:endParaRPr>
          </a:p>
        </p:txBody>
      </p:sp>
      <p:sp>
        <p:nvSpPr>
          <p:cNvPr id="27" name="TextBox 35"/>
          <p:cNvSpPr txBox="1"/>
          <p:nvPr/>
        </p:nvSpPr>
        <p:spPr>
          <a:xfrm>
            <a:off x="9563644" y="3982537"/>
            <a:ext cx="119143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en-US" altLang="zh-CN" sz="1200" b="1" dirty="0">
                <a:latin typeface="Myriad Pro" panose="020B0502040204020203" pitchFamily="34" charset="0"/>
                <a:cs typeface="Segoe UI" panose="020B0502040204020203" pitchFamily="34" charset="0"/>
                <a:sym typeface="+mn-lt"/>
              </a:rPr>
              <a:t>Extension du champ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yriad Pro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S2 : Série 2</a:t>
            </a:r>
          </a:p>
        </p:txBody>
      </p:sp>
      <p:cxnSp>
        <p:nvCxnSpPr>
          <p:cNvPr id="28" name="直接连接符 27"/>
          <p:cNvCxnSpPr/>
          <p:nvPr/>
        </p:nvCxnSpPr>
        <p:spPr>
          <a:xfrm>
            <a:off x="9946674" y="3229497"/>
            <a:ext cx="0" cy="7541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35"/>
          <p:cNvSpPr txBox="1"/>
          <p:nvPr/>
        </p:nvSpPr>
        <p:spPr>
          <a:xfrm>
            <a:off x="6777208" y="3960462"/>
            <a:ext cx="119143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en-US" altLang="zh-CN" sz="1200" b="1" dirty="0">
                <a:latin typeface="Myriad Pro" panose="020B0502040204020203" pitchFamily="34" charset="0"/>
                <a:cs typeface="Segoe UI" panose="020B0502040204020203" pitchFamily="34" charset="0"/>
                <a:sym typeface="+mn-lt"/>
              </a:rPr>
              <a:t>Standard</a:t>
            </a:r>
          </a:p>
          <a:p>
            <a:pPr lvl="0">
              <a:defRPr/>
            </a:pPr>
            <a:r>
              <a:rPr lang="en-US" altLang="zh-CN" sz="1200" dirty="0">
                <a:latin typeface="Myriad Pro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/:défaut</a:t>
            </a:r>
          </a:p>
          <a:p>
            <a:pPr lvl="0">
              <a:defRPr/>
            </a:pPr>
            <a:r>
              <a:rPr lang="en-US" altLang="zh-CN" sz="1200" dirty="0">
                <a:latin typeface="Myriad Pro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E : Marché de l'UE</a:t>
            </a: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egoe UI" panose="020B0502040204020203" pitchFamily="34" charset="0"/>
              <a:ea typeface="等线" panose="02010600030101010101" pitchFamily="2" charset="-122"/>
              <a:cs typeface="Segoe UI" panose="020B0502040204020203" pitchFamily="34" charset="0"/>
              <a:sym typeface="+mn-lt"/>
            </a:endParaRPr>
          </a:p>
        </p:txBody>
      </p:sp>
      <p:sp>
        <p:nvSpPr>
          <p:cNvPr id="30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>
                <a:latin typeface="Myriad Pro" panose="020B0502040204020203" pitchFamily="34" charset="0"/>
                <a:cs typeface="Segoe UI" panose="020B0502040204020203" pitchFamily="34" charset="0"/>
              </a:rPr>
              <a:t>Détecteur de métaux</a:t>
            </a: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D5C1466A-0E6C-41DB-8F78-06F2830DC2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>
                <a:latin typeface="Myriad Pro"/>
              </a:rPr>
              <a:t>101</a:t>
            </a:fld>
            <a:endParaRPr lang="zh-CN" altLang="en-US"/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4"/>
          <p:cNvSpPr txBox="1"/>
          <p:nvPr/>
        </p:nvSpPr>
        <p:spPr>
          <a:xfrm>
            <a:off x="5036567" y="4163926"/>
            <a:ext cx="121474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yriad Pro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Largeur du tunnel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yriad Pro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65 : 65 cm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s-CO" altLang="zh-CN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yriad Pro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50 : 50 cm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s-CO" altLang="zh-CN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yriad Pro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60: 62 cm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yriad Pro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100 : 100 cm</a:t>
            </a:r>
          </a:p>
        </p:txBody>
      </p:sp>
      <p:sp>
        <p:nvSpPr>
          <p:cNvPr id="5" name="TextBox 30"/>
          <p:cNvSpPr txBox="1"/>
          <p:nvPr/>
        </p:nvSpPr>
        <p:spPr>
          <a:xfrm>
            <a:off x="5249098" y="2517088"/>
            <a:ext cx="801439" cy="646331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65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egoe UI" panose="020B0502040204020203" pitchFamily="34" charset="0"/>
              <a:ea typeface="等线" panose="02010600030101010101" pitchFamily="2" charset="-122"/>
              <a:cs typeface="Segoe UI" panose="020B0502040204020203" pitchFamily="34" charset="0"/>
              <a:sym typeface="+mn-lt"/>
            </a:endParaRPr>
          </a:p>
        </p:txBody>
      </p:sp>
      <p:sp>
        <p:nvSpPr>
          <p:cNvPr id="6" name="TextBox 9"/>
          <p:cNvSpPr txBox="1"/>
          <p:nvPr/>
        </p:nvSpPr>
        <p:spPr>
          <a:xfrm>
            <a:off x="2709188" y="2517088"/>
            <a:ext cx="1010289" cy="646331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ISC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egoe UI" panose="020B0502040204020203" pitchFamily="34" charset="0"/>
              <a:ea typeface="等线" panose="02010600030101010101" pitchFamily="2" charset="-122"/>
              <a:cs typeface="Segoe UI" panose="020B0502040204020203" pitchFamily="34" charset="0"/>
              <a:sym typeface="+mn-lt"/>
            </a:endParaRPr>
          </a:p>
        </p:txBody>
      </p:sp>
      <p:cxnSp>
        <p:nvCxnSpPr>
          <p:cNvPr id="7" name="肘形连接符 6"/>
          <p:cNvCxnSpPr>
            <a:stCxn id="5" idx="2"/>
            <a:endCxn id="4" idx="0"/>
          </p:cNvCxnSpPr>
          <p:nvPr/>
        </p:nvCxnSpPr>
        <p:spPr>
          <a:xfrm rot="5400000">
            <a:off x="5146626" y="3660733"/>
            <a:ext cx="1000507" cy="5878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肘形连接符 7"/>
          <p:cNvCxnSpPr>
            <a:stCxn id="6" idx="2"/>
            <a:endCxn id="9" idx="0"/>
          </p:cNvCxnSpPr>
          <p:nvPr/>
        </p:nvCxnSpPr>
        <p:spPr>
          <a:xfrm rot="5400000">
            <a:off x="2705566" y="3515568"/>
            <a:ext cx="860917" cy="156618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35"/>
          <p:cNvSpPr txBox="1"/>
          <p:nvPr/>
        </p:nvSpPr>
        <p:spPr>
          <a:xfrm>
            <a:off x="1953112" y="4024336"/>
            <a:ext cx="220920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yriad Pro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Contrôle de sécurité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yriad Pro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Produits</a:t>
            </a:r>
          </a:p>
        </p:txBody>
      </p:sp>
      <p:sp>
        <p:nvSpPr>
          <p:cNvPr id="10" name="TextBox 31"/>
          <p:cNvSpPr txBox="1"/>
          <p:nvPr/>
        </p:nvSpPr>
        <p:spPr>
          <a:xfrm>
            <a:off x="6306169" y="2519360"/>
            <a:ext cx="900218" cy="646331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50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egoe UI" panose="020B0502040204020203" pitchFamily="34" charset="0"/>
              <a:ea typeface="等线" panose="02010600030101010101" pitchFamily="2" charset="-122"/>
              <a:cs typeface="Segoe UI" panose="020B0502040204020203" pitchFamily="34" charset="0"/>
              <a:sym typeface="+mn-lt"/>
            </a:endParaRPr>
          </a:p>
        </p:txBody>
      </p:sp>
      <p:sp>
        <p:nvSpPr>
          <p:cNvPr id="11" name="TextBox 35"/>
          <p:cNvSpPr txBox="1"/>
          <p:nvPr/>
        </p:nvSpPr>
        <p:spPr>
          <a:xfrm>
            <a:off x="6150957" y="3998908"/>
            <a:ext cx="132223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yriad Pro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Hauteur du tunnel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yriad Pro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50 : 50 cm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yriad Pro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30 : 30 cm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yriad Pro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40 : 42 cm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yriad Pro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100 : 100 cm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egoe UI" panose="020B0502040204020203" pitchFamily="34" charset="0"/>
              <a:ea typeface="等线" panose="02010600030101010101" pitchFamily="2" charset="-122"/>
              <a:cs typeface="Segoe UI" panose="020B0502040204020203" pitchFamily="34" charset="0"/>
              <a:sym typeface="+mn-lt"/>
            </a:endParaRPr>
          </a:p>
        </p:txBody>
      </p:sp>
      <p:cxnSp>
        <p:nvCxnSpPr>
          <p:cNvPr id="12" name="直接连接符 11"/>
          <p:cNvCxnSpPr/>
          <p:nvPr/>
        </p:nvCxnSpPr>
        <p:spPr>
          <a:xfrm>
            <a:off x="1555289" y="3231740"/>
            <a:ext cx="0" cy="72872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51"/>
          <p:cNvSpPr txBox="1"/>
          <p:nvPr/>
        </p:nvSpPr>
        <p:spPr>
          <a:xfrm>
            <a:off x="977920" y="2517088"/>
            <a:ext cx="1037456" cy="646331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DHI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egoe UI" panose="020B0502040204020203" pitchFamily="34" charset="0"/>
              <a:ea typeface="等线" panose="02010600030101010101" pitchFamily="2" charset="-122"/>
              <a:cs typeface="Segoe UI" panose="020B0502040204020203" pitchFamily="34" charset="0"/>
              <a:sym typeface="+mn-lt"/>
            </a:endParaRPr>
          </a:p>
        </p:txBody>
      </p:sp>
      <p:sp>
        <p:nvSpPr>
          <p:cNvPr id="14" name="TextBox 42"/>
          <p:cNvSpPr txBox="1"/>
          <p:nvPr/>
        </p:nvSpPr>
        <p:spPr>
          <a:xfrm>
            <a:off x="1183218" y="3979261"/>
            <a:ext cx="770292" cy="2759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yriad Pro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Dahua</a:t>
            </a:r>
          </a:p>
        </p:txBody>
      </p:sp>
      <p:sp>
        <p:nvSpPr>
          <p:cNvPr id="15" name="TextBox 21"/>
          <p:cNvSpPr txBox="1">
            <a:spLocks noChangeArrowheads="1"/>
          </p:cNvSpPr>
          <p:nvPr/>
        </p:nvSpPr>
        <p:spPr bwMode="auto">
          <a:xfrm>
            <a:off x="2185074" y="2647180"/>
            <a:ext cx="385652" cy="36933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yriad Pro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–</a:t>
            </a:r>
            <a:endParaRPr kumimoji="0" lang="zh-CN" altLang="en-US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egoe UI" panose="020B0502040204020203" pitchFamily="34" charset="0"/>
              <a:ea typeface="等线" panose="02010600030101010101" pitchFamily="2" charset="-122"/>
              <a:cs typeface="Segoe UI" panose="020B0502040204020203" pitchFamily="34" charset="0"/>
              <a:sym typeface="+mn-lt"/>
            </a:endParaRPr>
          </a:p>
        </p:txBody>
      </p:sp>
      <p:sp>
        <p:nvSpPr>
          <p:cNvPr id="16" name="TextBox 9"/>
          <p:cNvSpPr txBox="1"/>
          <p:nvPr/>
        </p:nvSpPr>
        <p:spPr>
          <a:xfrm>
            <a:off x="4314866" y="2513075"/>
            <a:ext cx="580976" cy="646331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M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egoe UI" panose="020B0502040204020203" pitchFamily="34" charset="0"/>
              <a:ea typeface="等线" panose="02010600030101010101" pitchFamily="2" charset="-122"/>
              <a:cs typeface="Segoe UI" panose="020B0502040204020203" pitchFamily="34" charset="0"/>
              <a:sym typeface="+mn-lt"/>
            </a:endParaRPr>
          </a:p>
        </p:txBody>
      </p:sp>
      <p:sp>
        <p:nvSpPr>
          <p:cNvPr id="17" name="TextBox 21"/>
          <p:cNvSpPr txBox="1">
            <a:spLocks noChangeArrowheads="1"/>
          </p:cNvSpPr>
          <p:nvPr/>
        </p:nvSpPr>
        <p:spPr bwMode="auto">
          <a:xfrm>
            <a:off x="3841417" y="2643167"/>
            <a:ext cx="385652" cy="36933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yriad Pro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–</a:t>
            </a:r>
            <a:endParaRPr kumimoji="0" lang="zh-CN" altLang="en-US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egoe UI" panose="020B0502040204020203" pitchFamily="34" charset="0"/>
              <a:ea typeface="等线" panose="02010600030101010101" pitchFamily="2" charset="-122"/>
              <a:cs typeface="Segoe UI" panose="020B0502040204020203" pitchFamily="34" charset="0"/>
              <a:sym typeface="+mn-lt"/>
            </a:endParaRPr>
          </a:p>
        </p:txBody>
      </p:sp>
      <p:sp>
        <p:nvSpPr>
          <p:cNvPr id="18" name="TextBox 35"/>
          <p:cNvSpPr txBox="1"/>
          <p:nvPr/>
        </p:nvSpPr>
        <p:spPr>
          <a:xfrm>
            <a:off x="4088583" y="3985874"/>
            <a:ext cx="102378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yriad Pro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Taper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yriad Pro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M : Machine de contrôle de sécurité</a:t>
            </a:r>
          </a:p>
        </p:txBody>
      </p:sp>
      <p:sp>
        <p:nvSpPr>
          <p:cNvPr id="20" name="TextBox 21"/>
          <p:cNvSpPr txBox="1">
            <a:spLocks noChangeArrowheads="1"/>
          </p:cNvSpPr>
          <p:nvPr/>
        </p:nvSpPr>
        <p:spPr bwMode="auto">
          <a:xfrm>
            <a:off x="9279283" y="2666963"/>
            <a:ext cx="385652" cy="36933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yriad Pro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–</a:t>
            </a:r>
            <a:endParaRPr kumimoji="0" lang="zh-CN" altLang="en-US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egoe UI" panose="020B0502040204020203" pitchFamily="34" charset="0"/>
              <a:ea typeface="等线" panose="02010600030101010101" pitchFamily="2" charset="-122"/>
              <a:cs typeface="Segoe UI" panose="020B0502040204020203" pitchFamily="34" charset="0"/>
              <a:sym typeface="+mn-lt"/>
            </a:endParaRPr>
          </a:p>
        </p:txBody>
      </p:sp>
      <p:sp>
        <p:nvSpPr>
          <p:cNvPr id="21" name="TextBox 31"/>
          <p:cNvSpPr txBox="1"/>
          <p:nvPr/>
        </p:nvSpPr>
        <p:spPr>
          <a:xfrm>
            <a:off x="9707266" y="2523854"/>
            <a:ext cx="900218" cy="646331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X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egoe UI" panose="020B0502040204020203" pitchFamily="34" charset="0"/>
              <a:ea typeface="等线" panose="02010600030101010101" pitchFamily="2" charset="-122"/>
              <a:cs typeface="Segoe UI" panose="020B0502040204020203" pitchFamily="34" charset="0"/>
              <a:sym typeface="+mn-lt"/>
            </a:endParaRPr>
          </a:p>
        </p:txBody>
      </p:sp>
      <p:cxnSp>
        <p:nvCxnSpPr>
          <p:cNvPr id="22" name="直接连接符 21"/>
          <p:cNvCxnSpPr/>
          <p:nvPr/>
        </p:nvCxnSpPr>
        <p:spPr>
          <a:xfrm>
            <a:off x="6727703" y="3226221"/>
            <a:ext cx="0" cy="7541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35"/>
          <p:cNvSpPr txBox="1"/>
          <p:nvPr/>
        </p:nvSpPr>
        <p:spPr>
          <a:xfrm>
            <a:off x="9537347" y="3960462"/>
            <a:ext cx="126919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yriad Pro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Extension du champ</a:t>
            </a: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egoe UI" panose="020B0502040204020203" pitchFamily="34" charset="0"/>
              <a:ea typeface="等线" panose="02010600030101010101" pitchFamily="2" charset="-122"/>
              <a:cs typeface="Segoe UI" panose="020B0502040204020203" pitchFamily="34" charset="0"/>
              <a:sym typeface="+mn-lt"/>
            </a:endParaRPr>
          </a:p>
        </p:txBody>
      </p:sp>
      <p:cxnSp>
        <p:nvCxnSpPr>
          <p:cNvPr id="24" name="直接连接符 23"/>
          <p:cNvCxnSpPr/>
          <p:nvPr/>
        </p:nvCxnSpPr>
        <p:spPr>
          <a:xfrm>
            <a:off x="10159369" y="3244774"/>
            <a:ext cx="0" cy="7541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31"/>
          <p:cNvSpPr txBox="1"/>
          <p:nvPr/>
        </p:nvSpPr>
        <p:spPr>
          <a:xfrm>
            <a:off x="7497657" y="2526286"/>
            <a:ext cx="653041" cy="646331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D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egoe UI" panose="020B0502040204020203" pitchFamily="34" charset="0"/>
              <a:ea typeface="等线" panose="02010600030101010101" pitchFamily="2" charset="-122"/>
              <a:cs typeface="Segoe UI" panose="020B0502040204020203" pitchFamily="34" charset="0"/>
              <a:sym typeface="+mn-lt"/>
            </a:endParaRPr>
          </a:p>
        </p:txBody>
      </p:sp>
      <p:sp>
        <p:nvSpPr>
          <p:cNvPr id="26" name="TextBox 35"/>
          <p:cNvSpPr txBox="1"/>
          <p:nvPr/>
        </p:nvSpPr>
        <p:spPr>
          <a:xfrm>
            <a:off x="7338732" y="3986187"/>
            <a:ext cx="127157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yriad Pro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Caractéristiques vedettes</a:t>
            </a: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egoe UI" panose="020B0502040204020203" pitchFamily="34" charset="0"/>
              <a:ea typeface="等线" panose="02010600030101010101" pitchFamily="2" charset="-122"/>
              <a:cs typeface="Segoe UI" panose="020B0502040204020203" pitchFamily="34" charset="0"/>
              <a:sym typeface="+mn-lt"/>
            </a:endParaRPr>
          </a:p>
          <a:p>
            <a:pPr>
              <a:defRPr/>
            </a:pPr>
            <a:r>
              <a:rPr lang="en-US" altLang="zh-CN" sz="1200" dirty="0">
                <a:latin typeface="Myriad Pro" panose="020B0502040204020203" pitchFamily="34" charset="0"/>
                <a:cs typeface="Segoe UI" panose="020B0502040204020203" pitchFamily="34" charset="0"/>
                <a:sym typeface="+mn-lt"/>
              </a:rPr>
              <a:t>/:défaut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yriad Pro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D : Double vue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yriad Pro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A : Énergie unique</a:t>
            </a:r>
          </a:p>
          <a:p>
            <a:pPr>
              <a:defRPr/>
            </a:pPr>
            <a:r>
              <a:rPr lang="en-US" altLang="zh-CN" sz="1200" dirty="0">
                <a:latin typeface="Myriad Pro" panose="020B0502040204020203" pitchFamily="34" charset="0"/>
                <a:cs typeface="Segoe UI" panose="020B0502040204020203" pitchFamily="34" charset="0"/>
                <a:sym typeface="+mn-lt"/>
              </a:rPr>
              <a:t>E : Marché de l'UE</a:t>
            </a: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egoe UI" panose="020B0502040204020203" pitchFamily="34" charset="0"/>
              <a:ea typeface="等线" panose="02010600030101010101" pitchFamily="2" charset="-122"/>
              <a:cs typeface="Segoe UI" panose="020B0502040204020203" pitchFamily="34" charset="0"/>
              <a:sym typeface="+mn-lt"/>
            </a:endParaRPr>
          </a:p>
        </p:txBody>
      </p:sp>
      <p:cxnSp>
        <p:nvCxnSpPr>
          <p:cNvPr id="27" name="直接连接符 26"/>
          <p:cNvCxnSpPr/>
          <p:nvPr/>
        </p:nvCxnSpPr>
        <p:spPr>
          <a:xfrm>
            <a:off x="7815281" y="3233147"/>
            <a:ext cx="0" cy="7541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31"/>
          <p:cNvSpPr txBox="1"/>
          <p:nvPr/>
        </p:nvSpPr>
        <p:spPr>
          <a:xfrm>
            <a:off x="8515778" y="2509962"/>
            <a:ext cx="638613" cy="646331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X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egoe UI" panose="020B0502040204020203" pitchFamily="34" charset="0"/>
              <a:ea typeface="等线" panose="02010600030101010101" pitchFamily="2" charset="-122"/>
              <a:cs typeface="Segoe UI" panose="020B0502040204020203" pitchFamily="34" charset="0"/>
              <a:sym typeface="+mn-lt"/>
            </a:endParaRPr>
          </a:p>
        </p:txBody>
      </p:sp>
      <p:sp>
        <p:nvSpPr>
          <p:cNvPr id="29" name="TextBox 35"/>
          <p:cNvSpPr txBox="1"/>
          <p:nvPr/>
        </p:nvSpPr>
        <p:spPr>
          <a:xfrm>
            <a:off x="8352726" y="3979261"/>
            <a:ext cx="126919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yriad Pro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Extension du champ</a:t>
            </a: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egoe UI" panose="020B0502040204020203" pitchFamily="34" charset="0"/>
              <a:ea typeface="等线" panose="02010600030101010101" pitchFamily="2" charset="-122"/>
              <a:cs typeface="Segoe UI" panose="020B0502040204020203" pitchFamily="34" charset="0"/>
              <a:sym typeface="+mn-lt"/>
            </a:endParaRPr>
          </a:p>
        </p:txBody>
      </p:sp>
      <p:cxnSp>
        <p:nvCxnSpPr>
          <p:cNvPr id="30" name="直接连接符 29"/>
          <p:cNvCxnSpPr/>
          <p:nvPr/>
        </p:nvCxnSpPr>
        <p:spPr>
          <a:xfrm>
            <a:off x="8839071" y="3217848"/>
            <a:ext cx="0" cy="7541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>
                <a:latin typeface="Myriad Pro" panose="020B0502040204020203" pitchFamily="34" charset="0"/>
                <a:cs typeface="Segoe UI" panose="020B0502040204020203" pitchFamily="34" charset="0"/>
              </a:rPr>
              <a:t>Contrôle des bagages et des colis</a:t>
            </a:r>
          </a:p>
        </p:txBody>
      </p:sp>
      <p:cxnSp>
        <p:nvCxnSpPr>
          <p:cNvPr id="40" name="肘形连接符 39"/>
          <p:cNvCxnSpPr>
            <a:endCxn id="18" idx="0"/>
          </p:cNvCxnSpPr>
          <p:nvPr/>
        </p:nvCxnSpPr>
        <p:spPr>
          <a:xfrm rot="5400000">
            <a:off x="4230005" y="3588322"/>
            <a:ext cx="768026" cy="27079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FA5031E7-6351-4170-9B3E-98C09925D9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>
                <a:latin typeface="Myriad Pro"/>
              </a:rPr>
              <a:t>102</a:t>
            </a:fld>
            <a:endParaRPr lang="zh-CN" altLang="en-US"/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34"/>
          <p:cNvSpPr txBox="1"/>
          <p:nvPr/>
        </p:nvSpPr>
        <p:spPr>
          <a:xfrm>
            <a:off x="4369739" y="5024985"/>
            <a:ext cx="143550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yriad Pro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Taper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yriad Pro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T : Étiquette</a:t>
            </a:r>
          </a:p>
        </p:txBody>
      </p:sp>
      <p:sp>
        <p:nvSpPr>
          <p:cNvPr id="6" name="TextBox 30"/>
          <p:cNvSpPr txBox="1"/>
          <p:nvPr/>
        </p:nvSpPr>
        <p:spPr>
          <a:xfrm>
            <a:off x="4785108" y="2353922"/>
            <a:ext cx="604764" cy="646331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T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egoe UI" panose="020B0502040204020203" pitchFamily="34" charset="0"/>
              <a:ea typeface="微软雅黑" panose="020B0503020204020204" pitchFamily="34" charset="-122"/>
              <a:cs typeface="Segoe UI" panose="020B0502040204020203" pitchFamily="34" charset="0"/>
              <a:sym typeface="微软雅黑" panose="020B0503020204020204" pitchFamily="34" charset="-122"/>
            </a:endParaRPr>
          </a:p>
        </p:txBody>
      </p:sp>
      <p:sp>
        <p:nvSpPr>
          <p:cNvPr id="7" name="TextBox 9"/>
          <p:cNvSpPr txBox="1"/>
          <p:nvPr/>
        </p:nvSpPr>
        <p:spPr>
          <a:xfrm>
            <a:off x="2221155" y="2357936"/>
            <a:ext cx="1168504" cy="646331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ISC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egoe UI" panose="020B0502040204020203" pitchFamily="34" charset="0"/>
              <a:ea typeface="微软雅黑" panose="020B0503020204020204" pitchFamily="34" charset="-122"/>
              <a:cs typeface="Segoe UI" panose="020B0502040204020203" pitchFamily="34" charset="0"/>
              <a:sym typeface="微软雅黑" panose="020B0503020204020204" pitchFamily="34" charset="-122"/>
            </a:endParaRPr>
          </a:p>
        </p:txBody>
      </p:sp>
      <p:cxnSp>
        <p:nvCxnSpPr>
          <p:cNvPr id="8" name="肘形连接符 7"/>
          <p:cNvCxnSpPr>
            <a:stCxn id="6" idx="2"/>
            <a:endCxn id="5" idx="0"/>
          </p:cNvCxnSpPr>
          <p:nvPr/>
        </p:nvCxnSpPr>
        <p:spPr>
          <a:xfrm rot="5400000">
            <a:off x="4075124" y="4012619"/>
            <a:ext cx="2024732" cy="1270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肘形连接符 8"/>
          <p:cNvCxnSpPr>
            <a:stCxn id="7" idx="2"/>
            <a:endCxn id="10" idx="0"/>
          </p:cNvCxnSpPr>
          <p:nvPr/>
        </p:nvCxnSpPr>
        <p:spPr>
          <a:xfrm rot="16200000" flipH="1">
            <a:off x="2548844" y="3260829"/>
            <a:ext cx="517397" cy="4271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35"/>
          <p:cNvSpPr txBox="1"/>
          <p:nvPr/>
        </p:nvSpPr>
        <p:spPr>
          <a:xfrm>
            <a:off x="1734160" y="3521664"/>
            <a:ext cx="215103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yriad Pro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Contrôle de sécurité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yriad Pro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Produits</a:t>
            </a:r>
          </a:p>
        </p:txBody>
      </p:sp>
      <p:cxnSp>
        <p:nvCxnSpPr>
          <p:cNvPr id="11" name="直接连接符 10"/>
          <p:cNvCxnSpPr/>
          <p:nvPr/>
        </p:nvCxnSpPr>
        <p:spPr>
          <a:xfrm>
            <a:off x="1154624" y="3072588"/>
            <a:ext cx="0" cy="72872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51"/>
          <p:cNvSpPr txBox="1"/>
          <p:nvPr/>
        </p:nvSpPr>
        <p:spPr>
          <a:xfrm>
            <a:off x="408132" y="2357936"/>
            <a:ext cx="1206579" cy="646331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DHI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egoe UI" panose="020B0502040204020203" pitchFamily="34" charset="0"/>
              <a:ea typeface="微软雅黑" panose="020B0503020204020204" pitchFamily="34" charset="-122"/>
              <a:cs typeface="Segoe UI" panose="020B0502040204020203" pitchFamily="34" charset="0"/>
              <a:sym typeface="微软雅黑" panose="020B0503020204020204" pitchFamily="34" charset="-122"/>
            </a:endParaRPr>
          </a:p>
        </p:txBody>
      </p:sp>
      <p:sp>
        <p:nvSpPr>
          <p:cNvPr id="13" name="TextBox 42"/>
          <p:cNvSpPr txBox="1"/>
          <p:nvPr/>
        </p:nvSpPr>
        <p:spPr>
          <a:xfrm>
            <a:off x="782553" y="3820109"/>
            <a:ext cx="770292" cy="2759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yriad Pro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Dahua</a:t>
            </a:r>
          </a:p>
        </p:txBody>
      </p:sp>
      <p:sp>
        <p:nvSpPr>
          <p:cNvPr id="14" name="TextBox 21"/>
          <p:cNvSpPr txBox="1">
            <a:spLocks noChangeArrowheads="1"/>
          </p:cNvSpPr>
          <p:nvPr/>
        </p:nvSpPr>
        <p:spPr bwMode="auto">
          <a:xfrm>
            <a:off x="1784409" y="2488028"/>
            <a:ext cx="385652" cy="36933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yriad Pro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–</a:t>
            </a:r>
            <a:endParaRPr kumimoji="0" lang="zh-CN" altLang="en-US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egoe UI" panose="020B0502040204020203" pitchFamily="34" charset="0"/>
              <a:ea typeface="微软雅黑" panose="020B0503020204020204" pitchFamily="34" charset="-122"/>
              <a:cs typeface="Segoe UI" panose="020B0502040204020203" pitchFamily="34" charset="0"/>
              <a:sym typeface="微软雅黑" panose="020B0503020204020204" pitchFamily="34" charset="-122"/>
            </a:endParaRPr>
          </a:p>
        </p:txBody>
      </p:sp>
      <p:sp>
        <p:nvSpPr>
          <p:cNvPr id="15" name="TextBox 9"/>
          <p:cNvSpPr txBox="1"/>
          <p:nvPr/>
        </p:nvSpPr>
        <p:spPr>
          <a:xfrm>
            <a:off x="3957889" y="2353923"/>
            <a:ext cx="639074" cy="646331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E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egoe UI" panose="020B0502040204020203" pitchFamily="34" charset="0"/>
              <a:ea typeface="微软雅黑" panose="020B0503020204020204" pitchFamily="34" charset="-122"/>
              <a:cs typeface="Segoe UI" panose="020B0502040204020203" pitchFamily="34" charset="0"/>
              <a:sym typeface="微软雅黑" panose="020B0503020204020204" pitchFamily="34" charset="-122"/>
            </a:endParaRPr>
          </a:p>
        </p:txBody>
      </p:sp>
      <p:sp>
        <p:nvSpPr>
          <p:cNvPr id="16" name="TextBox 21"/>
          <p:cNvSpPr txBox="1">
            <a:spLocks noChangeArrowheads="1"/>
          </p:cNvSpPr>
          <p:nvPr/>
        </p:nvSpPr>
        <p:spPr bwMode="auto">
          <a:xfrm>
            <a:off x="3440752" y="2484015"/>
            <a:ext cx="385652" cy="36933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yriad Pro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–</a:t>
            </a:r>
            <a:endParaRPr kumimoji="0" lang="zh-CN" altLang="en-US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egoe UI" panose="020B0502040204020203" pitchFamily="34" charset="0"/>
              <a:ea typeface="微软雅黑" panose="020B0503020204020204" pitchFamily="34" charset="-122"/>
              <a:cs typeface="Segoe UI" panose="020B0502040204020203" pitchFamily="34" charset="0"/>
              <a:sym typeface="微软雅黑" panose="020B0503020204020204" pitchFamily="34" charset="-122"/>
            </a:endParaRPr>
          </a:p>
        </p:txBody>
      </p:sp>
      <p:sp>
        <p:nvSpPr>
          <p:cNvPr id="17" name="TextBox 35"/>
          <p:cNvSpPr txBox="1"/>
          <p:nvPr/>
        </p:nvSpPr>
        <p:spPr>
          <a:xfrm>
            <a:off x="3591520" y="3826722"/>
            <a:ext cx="136245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yriad Pro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EAS</a:t>
            </a: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egoe UI" panose="020B0502040204020203" pitchFamily="34" charset="0"/>
              <a:ea typeface="微软雅黑" panose="020B0503020204020204" pitchFamily="34" charset="-122"/>
              <a:cs typeface="Segoe UI" panose="020B0502040204020203" pitchFamily="34" charset="0"/>
              <a:sym typeface="微软雅黑" panose="020B0503020204020204" pitchFamily="34" charset="-122"/>
            </a:endParaRPr>
          </a:p>
        </p:txBody>
      </p:sp>
      <p:cxnSp>
        <p:nvCxnSpPr>
          <p:cNvPr id="18" name="肘形连接符 17"/>
          <p:cNvCxnSpPr>
            <a:stCxn id="15" idx="2"/>
            <a:endCxn id="17" idx="0"/>
          </p:cNvCxnSpPr>
          <p:nvPr/>
        </p:nvCxnSpPr>
        <p:spPr>
          <a:xfrm rot="5400000">
            <a:off x="3861853" y="3411149"/>
            <a:ext cx="826468" cy="4678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31"/>
          <p:cNvSpPr txBox="1"/>
          <p:nvPr/>
        </p:nvSpPr>
        <p:spPr>
          <a:xfrm>
            <a:off x="9136365" y="2363047"/>
            <a:ext cx="1401226" cy="646331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0000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egoe UI" panose="020B0502040204020203" pitchFamily="34" charset="0"/>
              <a:ea typeface="微软雅黑" panose="020B0503020204020204" pitchFamily="34" charset="-122"/>
              <a:cs typeface="Segoe UI" panose="020B0502040204020203" pitchFamily="34" charset="0"/>
              <a:sym typeface="微软雅黑" panose="020B0503020204020204" pitchFamily="34" charset="-122"/>
            </a:endParaRPr>
          </a:p>
        </p:txBody>
      </p:sp>
      <p:sp>
        <p:nvSpPr>
          <p:cNvPr id="21" name="TextBox 35"/>
          <p:cNvSpPr txBox="1"/>
          <p:nvPr/>
        </p:nvSpPr>
        <p:spPr>
          <a:xfrm>
            <a:off x="9292125" y="3819150"/>
            <a:ext cx="113237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yriad Pro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Apparence</a:t>
            </a: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egoe UI" panose="020B0502040204020203" pitchFamily="34" charset="0"/>
              <a:ea typeface="微软雅黑" panose="020B0503020204020204" pitchFamily="34" charset="-122"/>
              <a:cs typeface="Segoe UI" panose="020B0502040204020203" pitchFamily="34" charset="0"/>
              <a:sym typeface="微软雅黑" panose="020B0503020204020204" pitchFamily="34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yriad Pro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0-9, a-z réservés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egoe UI" panose="020B0502040204020203" pitchFamily="34" charset="0"/>
              <a:ea typeface="微软雅黑" panose="020B0503020204020204" pitchFamily="34" charset="-122"/>
              <a:cs typeface="Segoe UI" panose="020B0502040204020203" pitchFamily="34" charset="0"/>
              <a:sym typeface="微软雅黑" panose="020B0503020204020204" pitchFamily="34" charset="-122"/>
            </a:endParaRPr>
          </a:p>
        </p:txBody>
      </p:sp>
      <p:cxnSp>
        <p:nvCxnSpPr>
          <p:cNvPr id="22" name="直接连接符 21"/>
          <p:cNvCxnSpPr/>
          <p:nvPr/>
        </p:nvCxnSpPr>
        <p:spPr>
          <a:xfrm>
            <a:off x="9827499" y="3059124"/>
            <a:ext cx="0" cy="7541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34"/>
          <p:cNvSpPr txBox="1"/>
          <p:nvPr/>
        </p:nvSpPr>
        <p:spPr>
          <a:xfrm>
            <a:off x="5354065" y="3827953"/>
            <a:ext cx="108666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yriad Pro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Tech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yriad Pro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A: Technologie AM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yriad Pro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R : Technologie RF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yriad Pro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D : AM+RF</a:t>
            </a:r>
          </a:p>
        </p:txBody>
      </p:sp>
      <p:sp>
        <p:nvSpPr>
          <p:cNvPr id="24" name="TextBox 30"/>
          <p:cNvSpPr txBox="1"/>
          <p:nvPr/>
        </p:nvSpPr>
        <p:spPr>
          <a:xfrm>
            <a:off x="5589938" y="2353921"/>
            <a:ext cx="604764" cy="646331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UN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egoe UI" panose="020B0502040204020203" pitchFamily="34" charset="0"/>
              <a:ea typeface="微软雅黑" panose="020B0503020204020204" pitchFamily="34" charset="-122"/>
              <a:cs typeface="Segoe UI" panose="020B0502040204020203" pitchFamily="34" charset="0"/>
              <a:sym typeface="微软雅黑" panose="020B0503020204020204" pitchFamily="34" charset="-122"/>
            </a:endParaRPr>
          </a:p>
        </p:txBody>
      </p:sp>
      <p:cxnSp>
        <p:nvCxnSpPr>
          <p:cNvPr id="25" name="肘形连接符 24"/>
          <p:cNvCxnSpPr>
            <a:stCxn id="24" idx="2"/>
            <a:endCxn id="23" idx="0"/>
          </p:cNvCxnSpPr>
          <p:nvPr/>
        </p:nvCxnSpPr>
        <p:spPr>
          <a:xfrm rot="16200000" flipH="1">
            <a:off x="5481010" y="3411562"/>
            <a:ext cx="827701" cy="508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34"/>
          <p:cNvSpPr txBox="1"/>
          <p:nvPr/>
        </p:nvSpPr>
        <p:spPr>
          <a:xfrm>
            <a:off x="6318568" y="3827952"/>
            <a:ext cx="1572082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yriad Pro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Taper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yriad Pro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1 : Étiquette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yriad Pro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2: 2 Étiquette alarmante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yriad Pro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3: 3 Étiquette alarmante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yriad Pro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4: 4 Étiquette alarmante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yriad Pro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5 : Étiquettes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yriad Pro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S : Échantillons</a:t>
            </a:r>
          </a:p>
        </p:txBody>
      </p:sp>
      <p:sp>
        <p:nvSpPr>
          <p:cNvPr id="27" name="TextBox 30"/>
          <p:cNvSpPr txBox="1"/>
          <p:nvPr/>
        </p:nvSpPr>
        <p:spPr>
          <a:xfrm>
            <a:off x="6435654" y="2353920"/>
            <a:ext cx="1330712" cy="646331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2A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egoe UI" panose="020B0502040204020203" pitchFamily="34" charset="0"/>
              <a:ea typeface="微软雅黑" panose="020B0503020204020204" pitchFamily="34" charset="-122"/>
              <a:cs typeface="Segoe UI" panose="020B0502040204020203" pitchFamily="34" charset="0"/>
              <a:sym typeface="微软雅黑" panose="020B0503020204020204" pitchFamily="34" charset="-122"/>
            </a:endParaRPr>
          </a:p>
        </p:txBody>
      </p:sp>
      <p:cxnSp>
        <p:nvCxnSpPr>
          <p:cNvPr id="28" name="肘形连接符 27"/>
          <p:cNvCxnSpPr>
            <a:stCxn id="27" idx="2"/>
            <a:endCxn id="26" idx="0"/>
          </p:cNvCxnSpPr>
          <p:nvPr/>
        </p:nvCxnSpPr>
        <p:spPr>
          <a:xfrm rot="16200000" flipH="1">
            <a:off x="6688959" y="3412301"/>
            <a:ext cx="827701" cy="3599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34"/>
          <p:cNvSpPr txBox="1"/>
          <p:nvPr/>
        </p:nvSpPr>
        <p:spPr>
          <a:xfrm>
            <a:off x="7951610" y="3837079"/>
            <a:ext cx="129554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yriad Pro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Apparence</a:t>
            </a: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egoe UI" panose="020B0502040204020203" pitchFamily="34" charset="0"/>
              <a:ea typeface="微软雅黑" panose="020B0503020204020204" pitchFamily="34" charset="-122"/>
              <a:cs typeface="Segoe UI" panose="020B0502040204020203" pitchFamily="34" charset="0"/>
              <a:sym typeface="微软雅黑" panose="020B0503020204020204" pitchFamily="34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yriad Pro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T : Étiquette normale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yriad Pro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B : Étiquette de bouteille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yriad Pro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F : Plus sûr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yriad Pro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P : Épingle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8296999" y="2364702"/>
            <a:ext cx="604764" cy="646331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T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egoe UI" panose="020B0502040204020203" pitchFamily="34" charset="0"/>
              <a:ea typeface="微软雅黑" panose="020B0503020204020204" pitchFamily="34" charset="-122"/>
              <a:cs typeface="Segoe UI" panose="020B0502040204020203" pitchFamily="34" charset="0"/>
              <a:sym typeface="微软雅黑" panose="020B0503020204020204" pitchFamily="34" charset="-122"/>
            </a:endParaRPr>
          </a:p>
        </p:txBody>
      </p:sp>
      <p:cxnSp>
        <p:nvCxnSpPr>
          <p:cNvPr id="31" name="肘形连接符 30"/>
          <p:cNvCxnSpPr>
            <a:stCxn id="30" idx="2"/>
            <a:endCxn id="29" idx="0"/>
          </p:cNvCxnSpPr>
          <p:nvPr/>
        </p:nvCxnSpPr>
        <p:spPr>
          <a:xfrm rot="5400000">
            <a:off x="8186358" y="3424056"/>
            <a:ext cx="826046" cy="1270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21"/>
          <p:cNvSpPr txBox="1">
            <a:spLocks noChangeArrowheads="1"/>
          </p:cNvSpPr>
          <p:nvPr/>
        </p:nvSpPr>
        <p:spPr bwMode="auto">
          <a:xfrm>
            <a:off x="7851263" y="2507806"/>
            <a:ext cx="385652" cy="36933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yriad Pro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–</a:t>
            </a:r>
            <a:endParaRPr kumimoji="0" lang="zh-CN" altLang="en-US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egoe UI" panose="020B0502040204020203" pitchFamily="34" charset="0"/>
              <a:ea typeface="微软雅黑" panose="020B0503020204020204" pitchFamily="34" charset="-122"/>
              <a:cs typeface="Segoe UI" panose="020B0502040204020203" pitchFamily="34" charset="0"/>
              <a:sym typeface="微软雅黑" panose="020B0503020204020204" pitchFamily="34" charset="-122"/>
            </a:endParaRPr>
          </a:p>
        </p:txBody>
      </p:sp>
      <p:sp>
        <p:nvSpPr>
          <p:cNvPr id="33" name="TextBox 31"/>
          <p:cNvSpPr txBox="1"/>
          <p:nvPr/>
        </p:nvSpPr>
        <p:spPr>
          <a:xfrm>
            <a:off x="10949856" y="2368358"/>
            <a:ext cx="569663" cy="646331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S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egoe UI" panose="020B0502040204020203" pitchFamily="34" charset="0"/>
              <a:ea typeface="微软雅黑" panose="020B0503020204020204" pitchFamily="34" charset="-122"/>
              <a:cs typeface="Segoe UI" panose="020B0502040204020203" pitchFamily="34" charset="0"/>
              <a:sym typeface="微软雅黑" panose="020B0503020204020204" pitchFamily="34" charset="-122"/>
            </a:endParaRPr>
          </a:p>
        </p:txBody>
      </p:sp>
      <p:sp>
        <p:nvSpPr>
          <p:cNvPr id="34" name="TextBox 35"/>
          <p:cNvSpPr txBox="1"/>
          <p:nvPr/>
        </p:nvSpPr>
        <p:spPr>
          <a:xfrm>
            <a:off x="10758335" y="3824461"/>
            <a:ext cx="12395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yriad Pro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Configuration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yriad Pro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S : Super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yriad Pro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B : Vide</a:t>
            </a:r>
          </a:p>
        </p:txBody>
      </p:sp>
      <p:cxnSp>
        <p:nvCxnSpPr>
          <p:cNvPr id="35" name="直接连接符 34"/>
          <p:cNvCxnSpPr/>
          <p:nvPr/>
        </p:nvCxnSpPr>
        <p:spPr>
          <a:xfrm>
            <a:off x="11234590" y="3064435"/>
            <a:ext cx="0" cy="7541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21"/>
          <p:cNvSpPr txBox="1">
            <a:spLocks noChangeArrowheads="1"/>
          </p:cNvSpPr>
          <p:nvPr/>
        </p:nvSpPr>
        <p:spPr bwMode="auto">
          <a:xfrm>
            <a:off x="10535657" y="2516935"/>
            <a:ext cx="385652" cy="36933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yriad Pro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–</a:t>
            </a:r>
            <a:endParaRPr kumimoji="0" lang="zh-CN" altLang="en-US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egoe UI" panose="020B0502040204020203" pitchFamily="34" charset="0"/>
              <a:ea typeface="微软雅黑" panose="020B0503020204020204" pitchFamily="34" charset="-122"/>
              <a:cs typeface="Segoe UI" panose="020B0502040204020203" pitchFamily="34" charset="0"/>
              <a:sym typeface="微软雅黑" panose="020B0503020204020204" pitchFamily="34" charset="-122"/>
            </a:endParaRPr>
          </a:p>
        </p:txBody>
      </p:sp>
      <p:sp>
        <p:nvSpPr>
          <p:cNvPr id="39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 err="1">
                <a:latin typeface="Myriad Pro" panose="020B0502040204020203" pitchFamily="34" charset="0"/>
                <a:cs typeface="Segoe UI" panose="020B0502040204020203" pitchFamily="34" charset="0"/>
              </a:rPr>
              <a:t>Étiquettes et marques EAS</a:t>
            </a: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9B36343D-3F8A-4E08-8B6F-954A9F122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>
                <a:latin typeface="Myriad Pro"/>
              </a:rPr>
              <a:t>103</a:t>
            </a:fld>
            <a:endParaRPr lang="zh-CN" altLang="en-US"/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34"/>
          <p:cNvSpPr txBox="1"/>
          <p:nvPr/>
        </p:nvSpPr>
        <p:spPr>
          <a:xfrm>
            <a:off x="4867283" y="3818015"/>
            <a:ext cx="108666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yriad Pro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Taper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yriad Pro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A : Antenne</a:t>
            </a:r>
          </a:p>
        </p:txBody>
      </p:sp>
      <p:sp>
        <p:nvSpPr>
          <p:cNvPr id="6" name="TextBox 30"/>
          <p:cNvSpPr txBox="1"/>
          <p:nvPr/>
        </p:nvSpPr>
        <p:spPr>
          <a:xfrm>
            <a:off x="5103156" y="2343983"/>
            <a:ext cx="604764" cy="646331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UN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egoe UI" panose="020B0502040204020203" pitchFamily="34" charset="0"/>
              <a:ea typeface="微软雅黑" panose="020B0503020204020204" pitchFamily="34" charset="-122"/>
              <a:cs typeface="Segoe UI" panose="020B0502040204020203" pitchFamily="34" charset="0"/>
              <a:sym typeface="微软雅黑" panose="020B0503020204020204" pitchFamily="34" charset="-122"/>
            </a:endParaRPr>
          </a:p>
        </p:txBody>
      </p:sp>
      <p:sp>
        <p:nvSpPr>
          <p:cNvPr id="7" name="TextBox 9"/>
          <p:cNvSpPr txBox="1"/>
          <p:nvPr/>
        </p:nvSpPr>
        <p:spPr>
          <a:xfrm>
            <a:off x="2539203" y="2347997"/>
            <a:ext cx="1168504" cy="646331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ISC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egoe UI" panose="020B0502040204020203" pitchFamily="34" charset="0"/>
              <a:ea typeface="微软雅黑" panose="020B0503020204020204" pitchFamily="34" charset="-122"/>
              <a:cs typeface="Segoe UI" panose="020B0502040204020203" pitchFamily="34" charset="0"/>
              <a:sym typeface="微软雅黑" panose="020B0503020204020204" pitchFamily="34" charset="-122"/>
            </a:endParaRPr>
          </a:p>
        </p:txBody>
      </p:sp>
      <p:cxnSp>
        <p:nvCxnSpPr>
          <p:cNvPr id="8" name="肘形连接符 7"/>
          <p:cNvCxnSpPr>
            <a:stCxn id="6" idx="2"/>
            <a:endCxn id="5" idx="0"/>
          </p:cNvCxnSpPr>
          <p:nvPr/>
        </p:nvCxnSpPr>
        <p:spPr>
          <a:xfrm rot="16200000" flipH="1">
            <a:off x="4994228" y="3401624"/>
            <a:ext cx="827701" cy="508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肘形连接符 8"/>
          <p:cNvCxnSpPr>
            <a:stCxn id="7" idx="2"/>
            <a:endCxn id="10" idx="0"/>
          </p:cNvCxnSpPr>
          <p:nvPr/>
        </p:nvCxnSpPr>
        <p:spPr>
          <a:xfrm rot="5400000">
            <a:off x="2759586" y="3353421"/>
            <a:ext cx="722963" cy="4776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35"/>
          <p:cNvSpPr txBox="1"/>
          <p:nvPr/>
        </p:nvSpPr>
        <p:spPr>
          <a:xfrm>
            <a:off x="2159497" y="3717291"/>
            <a:ext cx="191836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yriad Pro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Contrôle de sécurité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yriad Pro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Produits</a:t>
            </a:r>
          </a:p>
        </p:txBody>
      </p:sp>
      <p:cxnSp>
        <p:nvCxnSpPr>
          <p:cNvPr id="11" name="直接连接符 10"/>
          <p:cNvCxnSpPr/>
          <p:nvPr/>
        </p:nvCxnSpPr>
        <p:spPr>
          <a:xfrm>
            <a:off x="1472672" y="3062649"/>
            <a:ext cx="0" cy="72872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51"/>
          <p:cNvSpPr txBox="1"/>
          <p:nvPr/>
        </p:nvSpPr>
        <p:spPr>
          <a:xfrm>
            <a:off x="726180" y="2347997"/>
            <a:ext cx="1206579" cy="646331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DHI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egoe UI" panose="020B0502040204020203" pitchFamily="34" charset="0"/>
              <a:ea typeface="微软雅黑" panose="020B0503020204020204" pitchFamily="34" charset="-122"/>
              <a:cs typeface="Segoe UI" panose="020B0502040204020203" pitchFamily="34" charset="0"/>
              <a:sym typeface="微软雅黑" panose="020B0503020204020204" pitchFamily="34" charset="-122"/>
            </a:endParaRPr>
          </a:p>
        </p:txBody>
      </p:sp>
      <p:sp>
        <p:nvSpPr>
          <p:cNvPr id="13" name="TextBox 42"/>
          <p:cNvSpPr txBox="1"/>
          <p:nvPr/>
        </p:nvSpPr>
        <p:spPr>
          <a:xfrm>
            <a:off x="1100601" y="3810170"/>
            <a:ext cx="770292" cy="2759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yriad Pro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Dahua</a:t>
            </a:r>
          </a:p>
        </p:txBody>
      </p:sp>
      <p:sp>
        <p:nvSpPr>
          <p:cNvPr id="14" name="TextBox 21"/>
          <p:cNvSpPr txBox="1">
            <a:spLocks noChangeArrowheads="1"/>
          </p:cNvSpPr>
          <p:nvPr/>
        </p:nvSpPr>
        <p:spPr bwMode="auto">
          <a:xfrm>
            <a:off x="2102457" y="2478089"/>
            <a:ext cx="385652" cy="36933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yriad Pro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–</a:t>
            </a:r>
            <a:endParaRPr kumimoji="0" lang="zh-CN" altLang="en-US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egoe UI" panose="020B0502040204020203" pitchFamily="34" charset="0"/>
              <a:ea typeface="微软雅黑" panose="020B0503020204020204" pitchFamily="34" charset="-122"/>
              <a:cs typeface="Segoe UI" panose="020B0502040204020203" pitchFamily="34" charset="0"/>
              <a:sym typeface="微软雅黑" panose="020B0503020204020204" pitchFamily="34" charset="-122"/>
            </a:endParaRPr>
          </a:p>
        </p:txBody>
      </p:sp>
      <p:sp>
        <p:nvSpPr>
          <p:cNvPr id="15" name="TextBox 9"/>
          <p:cNvSpPr txBox="1"/>
          <p:nvPr/>
        </p:nvSpPr>
        <p:spPr>
          <a:xfrm>
            <a:off x="4275937" y="2343984"/>
            <a:ext cx="639074" cy="646331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E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egoe UI" panose="020B0502040204020203" pitchFamily="34" charset="0"/>
              <a:ea typeface="微软雅黑" panose="020B0503020204020204" pitchFamily="34" charset="-122"/>
              <a:cs typeface="Segoe UI" panose="020B0502040204020203" pitchFamily="34" charset="0"/>
              <a:sym typeface="微软雅黑" panose="020B0503020204020204" pitchFamily="34" charset="-122"/>
            </a:endParaRPr>
          </a:p>
        </p:txBody>
      </p:sp>
      <p:sp>
        <p:nvSpPr>
          <p:cNvPr id="16" name="TextBox 21"/>
          <p:cNvSpPr txBox="1">
            <a:spLocks noChangeArrowheads="1"/>
          </p:cNvSpPr>
          <p:nvPr/>
        </p:nvSpPr>
        <p:spPr bwMode="auto">
          <a:xfrm>
            <a:off x="3758800" y="2474076"/>
            <a:ext cx="385652" cy="36933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yriad Pro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–</a:t>
            </a:r>
            <a:endParaRPr kumimoji="0" lang="zh-CN" altLang="en-US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egoe UI" panose="020B0502040204020203" pitchFamily="34" charset="0"/>
              <a:ea typeface="微软雅黑" panose="020B0503020204020204" pitchFamily="34" charset="-122"/>
              <a:cs typeface="Segoe UI" panose="020B0502040204020203" pitchFamily="34" charset="0"/>
              <a:sym typeface="微软雅黑" panose="020B0503020204020204" pitchFamily="34" charset="-122"/>
            </a:endParaRPr>
          </a:p>
        </p:txBody>
      </p:sp>
      <p:sp>
        <p:nvSpPr>
          <p:cNvPr id="17" name="TextBox 35"/>
          <p:cNvSpPr txBox="1"/>
          <p:nvPr/>
        </p:nvSpPr>
        <p:spPr>
          <a:xfrm>
            <a:off x="3909568" y="3816783"/>
            <a:ext cx="136245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yriad Pro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EAS</a:t>
            </a: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egoe UI" panose="020B0502040204020203" pitchFamily="34" charset="0"/>
              <a:ea typeface="微软雅黑" panose="020B0503020204020204" pitchFamily="34" charset="-122"/>
              <a:cs typeface="Segoe UI" panose="020B0502040204020203" pitchFamily="34" charset="0"/>
              <a:sym typeface="微软雅黑" panose="020B0503020204020204" pitchFamily="34" charset="-122"/>
            </a:endParaRPr>
          </a:p>
        </p:txBody>
      </p:sp>
      <p:cxnSp>
        <p:nvCxnSpPr>
          <p:cNvPr id="18" name="肘形连接符 17"/>
          <p:cNvCxnSpPr>
            <a:stCxn id="15" idx="2"/>
            <a:endCxn id="17" idx="0"/>
          </p:cNvCxnSpPr>
          <p:nvPr/>
        </p:nvCxnSpPr>
        <p:spPr>
          <a:xfrm rot="5400000">
            <a:off x="4179901" y="3401210"/>
            <a:ext cx="826468" cy="4678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31"/>
          <p:cNvSpPr txBox="1"/>
          <p:nvPr/>
        </p:nvSpPr>
        <p:spPr>
          <a:xfrm>
            <a:off x="9110912" y="2343980"/>
            <a:ext cx="1134963" cy="646331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001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egoe UI" panose="020B0502040204020203" pitchFamily="34" charset="0"/>
              <a:ea typeface="微软雅黑" panose="020B0503020204020204" pitchFamily="34" charset="-122"/>
              <a:cs typeface="Segoe UI" panose="020B0502040204020203" pitchFamily="34" charset="0"/>
              <a:sym typeface="微软雅黑" panose="020B0503020204020204" pitchFamily="34" charset="-122"/>
            </a:endParaRPr>
          </a:p>
        </p:txBody>
      </p:sp>
      <p:sp>
        <p:nvSpPr>
          <p:cNvPr id="21" name="TextBox 35"/>
          <p:cNvSpPr txBox="1"/>
          <p:nvPr/>
        </p:nvSpPr>
        <p:spPr>
          <a:xfrm>
            <a:off x="9091963" y="3800083"/>
            <a:ext cx="113237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yriad Pro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Apparence</a:t>
            </a: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egoe UI" panose="020B0502040204020203" pitchFamily="34" charset="0"/>
              <a:ea typeface="微软雅黑" panose="020B0503020204020204" pitchFamily="34" charset="-122"/>
              <a:cs typeface="Segoe UI" panose="020B0502040204020203" pitchFamily="34" charset="0"/>
              <a:sym typeface="微软雅黑" panose="020B0503020204020204" pitchFamily="34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yriad Pro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0-9, a-z réservés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egoe UI" panose="020B0502040204020203" pitchFamily="34" charset="0"/>
              <a:ea typeface="微软雅黑" panose="020B0503020204020204" pitchFamily="34" charset="-122"/>
              <a:cs typeface="Segoe UI" panose="020B0502040204020203" pitchFamily="34" charset="0"/>
              <a:sym typeface="微软雅黑" panose="020B0503020204020204" pitchFamily="34" charset="-122"/>
            </a:endParaRPr>
          </a:p>
        </p:txBody>
      </p:sp>
      <p:cxnSp>
        <p:nvCxnSpPr>
          <p:cNvPr id="22" name="直接连接符 21"/>
          <p:cNvCxnSpPr/>
          <p:nvPr/>
        </p:nvCxnSpPr>
        <p:spPr>
          <a:xfrm>
            <a:off x="9644121" y="3040057"/>
            <a:ext cx="0" cy="7541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34"/>
          <p:cNvSpPr txBox="1"/>
          <p:nvPr/>
        </p:nvSpPr>
        <p:spPr>
          <a:xfrm>
            <a:off x="5667032" y="5097428"/>
            <a:ext cx="108666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yriad Pro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Tech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yriad Pro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A: Technologie AM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yriad Pro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R : Technologie RF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yriad Pro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P : Puissance</a:t>
            </a:r>
          </a:p>
        </p:txBody>
      </p:sp>
      <p:sp>
        <p:nvSpPr>
          <p:cNvPr id="24" name="TextBox 30"/>
          <p:cNvSpPr txBox="1"/>
          <p:nvPr/>
        </p:nvSpPr>
        <p:spPr>
          <a:xfrm>
            <a:off x="5907986" y="2343982"/>
            <a:ext cx="604764" cy="646331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UN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egoe UI" panose="020B0502040204020203" pitchFamily="34" charset="0"/>
              <a:ea typeface="微软雅黑" panose="020B0503020204020204" pitchFamily="34" charset="-122"/>
              <a:cs typeface="Segoe UI" panose="020B0502040204020203" pitchFamily="34" charset="0"/>
              <a:sym typeface="微软雅黑" panose="020B0503020204020204" pitchFamily="34" charset="-122"/>
            </a:endParaRPr>
          </a:p>
        </p:txBody>
      </p:sp>
      <p:cxnSp>
        <p:nvCxnSpPr>
          <p:cNvPr id="25" name="肘形连接符 24"/>
          <p:cNvCxnSpPr>
            <a:stCxn id="24" idx="2"/>
            <a:endCxn id="23" idx="0"/>
          </p:cNvCxnSpPr>
          <p:nvPr/>
        </p:nvCxnSpPr>
        <p:spPr>
          <a:xfrm rot="5400000">
            <a:off x="5156811" y="4043870"/>
            <a:ext cx="2107115" cy="1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34"/>
          <p:cNvSpPr txBox="1"/>
          <p:nvPr/>
        </p:nvSpPr>
        <p:spPr>
          <a:xfrm>
            <a:off x="6627157" y="3818013"/>
            <a:ext cx="144247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yriad Pro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Matériau d'antenne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yriad Pro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8 : Acrylique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yriad Pro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6 : PRV ou métal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yriad Pro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2 : ABS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yriad Pro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2L : ABS Large</a:t>
            </a:r>
          </a:p>
        </p:txBody>
      </p:sp>
      <p:sp>
        <p:nvSpPr>
          <p:cNvPr id="27" name="TextBox 30"/>
          <p:cNvSpPr txBox="1"/>
          <p:nvPr/>
        </p:nvSpPr>
        <p:spPr>
          <a:xfrm>
            <a:off x="6753701" y="2343981"/>
            <a:ext cx="929233" cy="646331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2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egoe UI" panose="020B0502040204020203" pitchFamily="34" charset="0"/>
              <a:ea typeface="微软雅黑" panose="020B0503020204020204" pitchFamily="34" charset="-122"/>
              <a:cs typeface="Segoe UI" panose="020B0502040204020203" pitchFamily="34" charset="0"/>
              <a:sym typeface="微软雅黑" panose="020B0503020204020204" pitchFamily="34" charset="-122"/>
            </a:endParaRPr>
          </a:p>
        </p:txBody>
      </p:sp>
      <p:cxnSp>
        <p:nvCxnSpPr>
          <p:cNvPr id="28" name="肘形连接符 27"/>
          <p:cNvCxnSpPr>
            <a:endCxn id="26" idx="0"/>
          </p:cNvCxnSpPr>
          <p:nvPr/>
        </p:nvCxnSpPr>
        <p:spPr>
          <a:xfrm rot="16200000" flipH="1">
            <a:off x="6873830" y="3343449"/>
            <a:ext cx="766146" cy="182981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30"/>
          <p:cNvSpPr txBox="1"/>
          <p:nvPr/>
        </p:nvSpPr>
        <p:spPr>
          <a:xfrm>
            <a:off x="8287370" y="2343980"/>
            <a:ext cx="604764" cy="646331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C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egoe UI" panose="020B0502040204020203" pitchFamily="34" charset="0"/>
              <a:ea typeface="微软雅黑" panose="020B0503020204020204" pitchFamily="34" charset="-122"/>
              <a:cs typeface="Segoe UI" panose="020B0502040204020203" pitchFamily="34" charset="0"/>
              <a:sym typeface="微软雅黑" panose="020B0503020204020204" pitchFamily="34" charset="-122"/>
            </a:endParaRPr>
          </a:p>
        </p:txBody>
      </p:sp>
      <p:sp>
        <p:nvSpPr>
          <p:cNvPr id="30" name="TextBox 34"/>
          <p:cNvSpPr txBox="1"/>
          <p:nvPr/>
        </p:nvSpPr>
        <p:spPr>
          <a:xfrm>
            <a:off x="10344652" y="3864181"/>
            <a:ext cx="158473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yriad Pro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Configuration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yriad Pro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P : Primaire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yriad Pro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R : Réplique (AM) / Récepteur (RF)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yriad Pro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S : Simple / Mono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yriad Pro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T : Émetteur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0790388" y="2354763"/>
            <a:ext cx="604764" cy="646331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P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egoe UI" panose="020B0502040204020203" pitchFamily="34" charset="0"/>
              <a:ea typeface="微软雅黑" panose="020B0503020204020204" pitchFamily="34" charset="-122"/>
              <a:cs typeface="Segoe UI" panose="020B0502040204020203" pitchFamily="34" charset="0"/>
              <a:sym typeface="微软雅黑" panose="020B0503020204020204" pitchFamily="34" charset="-122"/>
            </a:endParaRPr>
          </a:p>
        </p:txBody>
      </p:sp>
      <p:cxnSp>
        <p:nvCxnSpPr>
          <p:cNvPr id="32" name="肘形连接符 31"/>
          <p:cNvCxnSpPr/>
          <p:nvPr/>
        </p:nvCxnSpPr>
        <p:spPr>
          <a:xfrm rot="5400000">
            <a:off x="10721823" y="3463415"/>
            <a:ext cx="801532" cy="1270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21"/>
          <p:cNvSpPr txBox="1">
            <a:spLocks noChangeArrowheads="1"/>
          </p:cNvSpPr>
          <p:nvPr/>
        </p:nvSpPr>
        <p:spPr bwMode="auto">
          <a:xfrm>
            <a:off x="10344652" y="2497867"/>
            <a:ext cx="385652" cy="36933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yriad Pro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–</a:t>
            </a:r>
            <a:endParaRPr kumimoji="0" lang="zh-CN" altLang="en-US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egoe UI" panose="020B0502040204020203" pitchFamily="34" charset="0"/>
              <a:ea typeface="微软雅黑" panose="020B0503020204020204" pitchFamily="34" charset="-122"/>
              <a:cs typeface="Segoe UI" panose="020B0502040204020203" pitchFamily="34" charset="0"/>
              <a:sym typeface="微软雅黑" panose="020B0503020204020204" pitchFamily="34" charset="-122"/>
            </a:endParaRPr>
          </a:p>
        </p:txBody>
      </p:sp>
      <p:sp>
        <p:nvSpPr>
          <p:cNvPr id="34" name="TextBox 35"/>
          <p:cNvSpPr txBox="1"/>
          <p:nvPr/>
        </p:nvSpPr>
        <p:spPr>
          <a:xfrm>
            <a:off x="8119982" y="3810170"/>
            <a:ext cx="101528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yriad Pro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Carte mère</a:t>
            </a: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egoe UI" panose="020B0502040204020203" pitchFamily="34" charset="0"/>
              <a:ea typeface="微软雅黑" panose="020B0503020204020204" pitchFamily="34" charset="-122"/>
              <a:cs typeface="Segoe UI" panose="020B0502040204020203" pitchFamily="34" charset="0"/>
              <a:sym typeface="微软雅黑" panose="020B0503020204020204" pitchFamily="34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yriad Pro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0-9, a-z réservés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egoe UI" panose="020B0502040204020203" pitchFamily="34" charset="0"/>
              <a:ea typeface="微软雅黑" panose="020B0503020204020204" pitchFamily="34" charset="-122"/>
              <a:cs typeface="Segoe UI" panose="020B0502040204020203" pitchFamily="34" charset="0"/>
              <a:sym typeface="微软雅黑" panose="020B0503020204020204" pitchFamily="34" charset="-122"/>
            </a:endParaRPr>
          </a:p>
        </p:txBody>
      </p:sp>
      <p:cxnSp>
        <p:nvCxnSpPr>
          <p:cNvPr id="35" name="直接连接符 34"/>
          <p:cNvCxnSpPr/>
          <p:nvPr/>
        </p:nvCxnSpPr>
        <p:spPr>
          <a:xfrm>
            <a:off x="8566554" y="3050144"/>
            <a:ext cx="0" cy="7541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21"/>
          <p:cNvSpPr txBox="1">
            <a:spLocks noChangeArrowheads="1"/>
          </p:cNvSpPr>
          <p:nvPr/>
        </p:nvSpPr>
        <p:spPr bwMode="auto">
          <a:xfrm>
            <a:off x="7803552" y="2501182"/>
            <a:ext cx="385652" cy="36933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yriad Pro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–</a:t>
            </a:r>
            <a:endParaRPr kumimoji="0" lang="zh-CN" altLang="en-US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egoe UI" panose="020B0502040204020203" pitchFamily="34" charset="0"/>
              <a:ea typeface="微软雅黑" panose="020B0503020204020204" pitchFamily="34" charset="-122"/>
              <a:cs typeface="Segoe UI" panose="020B0502040204020203" pitchFamily="34" charset="0"/>
              <a:sym typeface="微软雅黑" panose="020B0503020204020204" pitchFamily="34" charset="-122"/>
            </a:endParaRPr>
          </a:p>
        </p:txBody>
      </p:sp>
      <p:sp>
        <p:nvSpPr>
          <p:cNvPr id="37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 err="1">
                <a:latin typeface="Myriad Pro" panose="020B0502040204020203" pitchFamily="34" charset="0"/>
                <a:cs typeface="Segoe UI" panose="020B0502040204020203" pitchFamily="34" charset="0"/>
              </a:rPr>
              <a:t>Antenne EAS</a:t>
            </a: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E5525510-EEF6-489A-A696-478346503C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>
                <a:latin typeface="Myriad Pro"/>
              </a:rPr>
              <a:t>104</a:t>
            </a:fld>
            <a:endParaRPr lang="zh-CN" altLang="en-US"/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TextBox 30"/>
          <p:cNvSpPr txBox="1">
            <a:spLocks noChangeArrowheads="1"/>
          </p:cNvSpPr>
          <p:nvPr/>
        </p:nvSpPr>
        <p:spPr bwMode="auto">
          <a:xfrm>
            <a:off x="4730785" y="2819278"/>
            <a:ext cx="1573448" cy="123110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9pPr>
          </a:lstStyle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Génération: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-IT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 = Capteur CMOS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-IT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 = Capteur CCD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-IT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 = 2e génération</a:t>
            </a:r>
            <a:endParaRPr kumimoji="0" lang="it-IT" altLang="zh-CN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-IT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 = H.265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-IT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 = IA</a:t>
            </a: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7" name="TextBox 33"/>
          <p:cNvSpPr txBox="1"/>
          <p:nvPr/>
        </p:nvSpPr>
        <p:spPr>
          <a:xfrm>
            <a:off x="-17504" y="4885804"/>
            <a:ext cx="2867856" cy="1046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1001">
            <a:schemeClr val="lt1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Type de caméra :</a:t>
            </a:r>
          </a:p>
          <a:p>
            <a:pPr lvl="0" defTabSz="1219200" eaLnBrk="1" hangingPunct="1">
              <a:defRPr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MW : Caméra infrarouge mobile</a:t>
            </a:r>
          </a:p>
          <a:p>
            <a:pPr lvl="0" defTabSz="1219200" eaLnBrk="1" hangingPunct="1">
              <a:defRPr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DBW : Dôme IR antivandale</a:t>
            </a:r>
          </a:p>
          <a:p>
            <a:pPr lvl="0" defTabSz="1219200" eaLnBrk="1" hangingPunct="1">
              <a:defRPr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MBW : Caméra infrarouge antivandale mobile</a:t>
            </a:r>
          </a:p>
          <a:p>
            <a:pPr lvl="0" defTabSz="1219200" eaLnBrk="1" hangingPunct="1">
              <a:defRPr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EB : Fisheye antivandale</a:t>
            </a:r>
          </a:p>
        </p:txBody>
      </p:sp>
      <p:sp>
        <p:nvSpPr>
          <p:cNvPr id="18" name="矩形 17"/>
          <p:cNvSpPr/>
          <p:nvPr/>
        </p:nvSpPr>
        <p:spPr bwMode="auto">
          <a:xfrm>
            <a:off x="4513450" y="1363582"/>
            <a:ext cx="521372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9" name="矩形 18"/>
          <p:cNvSpPr/>
          <p:nvPr/>
        </p:nvSpPr>
        <p:spPr bwMode="auto">
          <a:xfrm>
            <a:off x="5174766" y="1355232"/>
            <a:ext cx="564637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7" name="矩形 46"/>
          <p:cNvSpPr/>
          <p:nvPr/>
        </p:nvSpPr>
        <p:spPr bwMode="auto">
          <a:xfrm>
            <a:off x="5894673" y="1351597"/>
            <a:ext cx="595303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9" name="矩形 48"/>
          <p:cNvSpPr/>
          <p:nvPr/>
        </p:nvSpPr>
        <p:spPr bwMode="auto">
          <a:xfrm>
            <a:off x="8117118" y="1335729"/>
            <a:ext cx="493248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2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0" name="矩形 49"/>
          <p:cNvSpPr/>
          <p:nvPr/>
        </p:nvSpPr>
        <p:spPr bwMode="auto">
          <a:xfrm>
            <a:off x="6623759" y="1341658"/>
            <a:ext cx="493737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TextBox 69"/>
          <p:cNvSpPr>
            <a:spLocks noChangeArrowheads="1"/>
          </p:cNvSpPr>
          <p:nvPr/>
        </p:nvSpPr>
        <p:spPr bwMode="auto">
          <a:xfrm>
            <a:off x="423554" y="2609749"/>
            <a:ext cx="786493" cy="500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Marque : Dahua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文泉驿微米黑" charset="-122"/>
            </a:endParaRPr>
          </a:p>
        </p:txBody>
      </p:sp>
      <p:sp>
        <p:nvSpPr>
          <p:cNvPr id="15" name="矩形 14"/>
          <p:cNvSpPr/>
          <p:nvPr/>
        </p:nvSpPr>
        <p:spPr bwMode="auto">
          <a:xfrm>
            <a:off x="331152" y="1373803"/>
            <a:ext cx="577522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16" name="矩形 15"/>
          <p:cNvSpPr/>
          <p:nvPr/>
        </p:nvSpPr>
        <p:spPr bwMode="auto">
          <a:xfrm>
            <a:off x="2896783" y="1363888"/>
            <a:ext cx="8329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2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DBW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21" name="直接连接符 20"/>
          <p:cNvCxnSpPr/>
          <p:nvPr/>
        </p:nvCxnSpPr>
        <p:spPr bwMode="auto">
          <a:xfrm flipV="1">
            <a:off x="957304" y="1770382"/>
            <a:ext cx="222704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" name="矩形 12"/>
          <p:cNvSpPr/>
          <p:nvPr/>
        </p:nvSpPr>
        <p:spPr bwMode="auto">
          <a:xfrm>
            <a:off x="1245185" y="1373803"/>
            <a:ext cx="60493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IPC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7" name="矩形 16"/>
          <p:cNvSpPr/>
          <p:nvPr/>
        </p:nvSpPr>
        <p:spPr bwMode="auto">
          <a:xfrm>
            <a:off x="3819372" y="1373803"/>
            <a:ext cx="542747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6" name="椭圆 25"/>
          <p:cNvSpPr/>
          <p:nvPr/>
        </p:nvSpPr>
        <p:spPr bwMode="auto">
          <a:xfrm>
            <a:off x="4036507" y="3691408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86" name="直接连接符 85"/>
          <p:cNvCxnSpPr/>
          <p:nvPr/>
        </p:nvCxnSpPr>
        <p:spPr bwMode="auto">
          <a:xfrm flipV="1">
            <a:off x="7851947" y="1758744"/>
            <a:ext cx="222704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1" name="矩形 50"/>
          <p:cNvSpPr/>
          <p:nvPr/>
        </p:nvSpPr>
        <p:spPr bwMode="auto">
          <a:xfrm>
            <a:off x="7268339" y="1351597"/>
            <a:ext cx="541141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2" name="TextBox 22"/>
          <p:cNvSpPr txBox="1">
            <a:spLocks noChangeArrowheads="1"/>
          </p:cNvSpPr>
          <p:nvPr/>
        </p:nvSpPr>
        <p:spPr bwMode="auto">
          <a:xfrm>
            <a:off x="1090876" y="2522920"/>
            <a:ext cx="1370696" cy="30777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9pPr>
          </a:lstStyle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Caméra IP</a:t>
            </a:r>
          </a:p>
        </p:txBody>
      </p:sp>
      <p:cxnSp>
        <p:nvCxnSpPr>
          <p:cNvPr id="58" name="直接连接符 57"/>
          <p:cNvCxnSpPr>
            <a:endCxn id="60" idx="2"/>
          </p:cNvCxnSpPr>
          <p:nvPr/>
        </p:nvCxnSpPr>
        <p:spPr bwMode="auto">
          <a:xfrm flipH="1">
            <a:off x="1520764" y="2093803"/>
            <a:ext cx="4909" cy="35957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9" name="直接连接符 58"/>
          <p:cNvCxnSpPr/>
          <p:nvPr/>
        </p:nvCxnSpPr>
        <p:spPr bwMode="auto">
          <a:xfrm>
            <a:off x="691152" y="2113856"/>
            <a:ext cx="0" cy="38364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0" name="椭圆 59"/>
          <p:cNvSpPr/>
          <p:nvPr/>
        </p:nvSpPr>
        <p:spPr bwMode="auto">
          <a:xfrm>
            <a:off x="1481007" y="2408376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72" name="椭圆 71"/>
          <p:cNvSpPr/>
          <p:nvPr/>
        </p:nvSpPr>
        <p:spPr bwMode="auto">
          <a:xfrm>
            <a:off x="651467" y="2478832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76" name="肘形连接符 144"/>
          <p:cNvCxnSpPr/>
          <p:nvPr/>
        </p:nvCxnSpPr>
        <p:spPr bwMode="auto">
          <a:xfrm rot="5400000">
            <a:off x="624698" y="2130472"/>
            <a:ext cx="2737644" cy="2643865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0" name="直接连接符 79"/>
          <p:cNvCxnSpPr/>
          <p:nvPr/>
        </p:nvCxnSpPr>
        <p:spPr bwMode="auto">
          <a:xfrm flipH="1">
            <a:off x="4093492" y="2104515"/>
            <a:ext cx="2887" cy="157293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3" name="TextBox 50"/>
          <p:cNvSpPr txBox="1"/>
          <p:nvPr/>
        </p:nvSpPr>
        <p:spPr>
          <a:xfrm>
            <a:off x="4332122" y="5218703"/>
            <a:ext cx="1137672" cy="104644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9pPr>
          </a:lstStyle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Résolution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2: 2Méga</a:t>
            </a:r>
          </a:p>
          <a:p>
            <a:pPr defTabSz="1219200" eaLnBrk="1" hangingPunct="1">
              <a:defRPr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3: 3Méga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4: 4Méga</a:t>
            </a:r>
          </a:p>
          <a:p>
            <a:pPr defTabSz="1219200" eaLnBrk="1" hangingPunct="1">
              <a:defRPr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5: 5 Méga</a:t>
            </a:r>
          </a:p>
        </p:txBody>
      </p:sp>
      <p:sp>
        <p:nvSpPr>
          <p:cNvPr id="91" name="椭圆 90"/>
          <p:cNvSpPr/>
          <p:nvPr/>
        </p:nvSpPr>
        <p:spPr bwMode="auto">
          <a:xfrm>
            <a:off x="5417044" y="2693707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92" name="TextBox 52"/>
          <p:cNvSpPr txBox="1"/>
          <p:nvPr/>
        </p:nvSpPr>
        <p:spPr>
          <a:xfrm>
            <a:off x="5725038" y="4152272"/>
            <a:ext cx="1664075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9pPr>
          </a:lstStyle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Fonction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 : DWDR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 : WDR</a:t>
            </a:r>
          </a:p>
        </p:txBody>
      </p:sp>
      <p:sp>
        <p:nvSpPr>
          <p:cNvPr id="95" name="椭圆 94"/>
          <p:cNvSpPr/>
          <p:nvPr/>
        </p:nvSpPr>
        <p:spPr bwMode="auto">
          <a:xfrm>
            <a:off x="6165952" y="3964276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71" name="椭圆 70"/>
          <p:cNvSpPr/>
          <p:nvPr/>
        </p:nvSpPr>
        <p:spPr bwMode="auto">
          <a:xfrm>
            <a:off x="4721293" y="5009313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36" name="矩形 35"/>
          <p:cNvSpPr/>
          <p:nvPr/>
        </p:nvSpPr>
        <p:spPr bwMode="auto">
          <a:xfrm>
            <a:off x="8926121" y="1334058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2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DAE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37" name="直接连接符 36"/>
          <p:cNvCxnSpPr/>
          <p:nvPr/>
        </p:nvCxnSpPr>
        <p:spPr bwMode="auto">
          <a:xfrm flipV="1">
            <a:off x="8638089" y="1757074"/>
            <a:ext cx="222704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8" name="矩形 37"/>
          <p:cNvSpPr/>
          <p:nvPr/>
        </p:nvSpPr>
        <p:spPr bwMode="auto">
          <a:xfrm>
            <a:off x="2259827" y="1355232"/>
            <a:ext cx="478701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9" name="TextBox 22"/>
          <p:cNvSpPr txBox="1">
            <a:spLocks noChangeArrowheads="1"/>
          </p:cNvSpPr>
          <p:nvPr/>
        </p:nvSpPr>
        <p:spPr bwMode="auto">
          <a:xfrm>
            <a:off x="1605882" y="2979393"/>
            <a:ext cx="1528427" cy="30777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9pPr>
          </a:lstStyle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14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Haute définition</a:t>
            </a:r>
          </a:p>
        </p:txBody>
      </p:sp>
      <p:cxnSp>
        <p:nvCxnSpPr>
          <p:cNvPr id="41" name="直接连接符 40"/>
          <p:cNvCxnSpPr/>
          <p:nvPr/>
        </p:nvCxnSpPr>
        <p:spPr bwMode="auto">
          <a:xfrm flipV="1">
            <a:off x="1944110" y="1760374"/>
            <a:ext cx="222704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2" name="直接连接符 41"/>
          <p:cNvCxnSpPr/>
          <p:nvPr/>
        </p:nvCxnSpPr>
        <p:spPr bwMode="auto">
          <a:xfrm flipH="1">
            <a:off x="2498768" y="2087151"/>
            <a:ext cx="409" cy="89224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4" name="椭圆 43"/>
          <p:cNvSpPr/>
          <p:nvPr/>
        </p:nvSpPr>
        <p:spPr bwMode="auto">
          <a:xfrm>
            <a:off x="2453768" y="2879707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48" name="椭圆 47"/>
          <p:cNvSpPr/>
          <p:nvPr/>
        </p:nvSpPr>
        <p:spPr bwMode="auto">
          <a:xfrm>
            <a:off x="631590" y="4774767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53" name="TextBox 70"/>
          <p:cNvSpPr>
            <a:spLocks noChangeArrowheads="1"/>
          </p:cNvSpPr>
          <p:nvPr/>
        </p:nvSpPr>
        <p:spPr bwMode="auto">
          <a:xfrm>
            <a:off x="2795510" y="3475622"/>
            <a:ext cx="1812643" cy="1577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Positionnement :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1 : Série d'entrée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2 : Série Lite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3 : Série WizSense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4 : Série Pro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5 : Série WizMind 5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7/8 : Série WizMind 7/Ultra</a:t>
            </a:r>
            <a:endParaRPr lang="en-US" altLang="zh-CN" sz="1335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</p:txBody>
      </p:sp>
      <p:cxnSp>
        <p:nvCxnSpPr>
          <p:cNvPr id="54" name="直接连接符 53"/>
          <p:cNvCxnSpPr>
            <a:stCxn id="18" idx="2"/>
            <a:endCxn id="71" idx="0"/>
          </p:cNvCxnSpPr>
          <p:nvPr/>
        </p:nvCxnSpPr>
        <p:spPr bwMode="auto">
          <a:xfrm flipH="1">
            <a:off x="4766293" y="2083582"/>
            <a:ext cx="7843" cy="292573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2" name="直接连接符 61"/>
          <p:cNvCxnSpPr/>
          <p:nvPr/>
        </p:nvCxnSpPr>
        <p:spPr bwMode="auto">
          <a:xfrm>
            <a:off x="5461488" y="2085368"/>
            <a:ext cx="0" cy="65167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3" name="直接连接符 62"/>
          <p:cNvCxnSpPr/>
          <p:nvPr/>
        </p:nvCxnSpPr>
        <p:spPr bwMode="auto">
          <a:xfrm>
            <a:off x="6204691" y="2061658"/>
            <a:ext cx="0" cy="1923924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4" name="椭圆 63"/>
          <p:cNvSpPr/>
          <p:nvPr/>
        </p:nvSpPr>
        <p:spPr bwMode="auto">
          <a:xfrm>
            <a:off x="6808391" y="2669997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65" name="直接连接符 64"/>
          <p:cNvCxnSpPr/>
          <p:nvPr/>
        </p:nvCxnSpPr>
        <p:spPr bwMode="auto">
          <a:xfrm>
            <a:off x="6852835" y="2061658"/>
            <a:ext cx="0" cy="65167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6" name="矩形 65"/>
          <p:cNvSpPr/>
          <p:nvPr/>
        </p:nvSpPr>
        <p:spPr bwMode="auto">
          <a:xfrm>
            <a:off x="9994681" y="1334058"/>
            <a:ext cx="1008045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2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0280B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67" name="直接连接符 66"/>
          <p:cNvCxnSpPr/>
          <p:nvPr/>
        </p:nvCxnSpPr>
        <p:spPr bwMode="auto">
          <a:xfrm flipV="1">
            <a:off x="9706650" y="1757074"/>
            <a:ext cx="222704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8" name="TextBox 72"/>
          <p:cNvSpPr txBox="1"/>
          <p:nvPr/>
        </p:nvSpPr>
        <p:spPr>
          <a:xfrm>
            <a:off x="6283183" y="2879707"/>
            <a:ext cx="1255726" cy="2862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buSzPct val="80000"/>
              <a:defRPr/>
            </a:pPr>
            <a:r>
              <a:rPr lang="en-US" altLang="zh-CN" sz="14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Apparence</a:t>
            </a:r>
            <a:endParaRPr lang="zh-CN" altLang="en-US" sz="1400" b="1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文泉驿微米黑" charset="-122"/>
            </a:endParaRPr>
          </a:p>
        </p:txBody>
      </p:sp>
      <p:cxnSp>
        <p:nvCxnSpPr>
          <p:cNvPr id="70" name="直接连接符 69"/>
          <p:cNvCxnSpPr/>
          <p:nvPr/>
        </p:nvCxnSpPr>
        <p:spPr bwMode="auto">
          <a:xfrm flipH="1">
            <a:off x="7550281" y="2081536"/>
            <a:ext cx="1" cy="149532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3" name="椭圆 72"/>
          <p:cNvSpPr/>
          <p:nvPr/>
        </p:nvSpPr>
        <p:spPr bwMode="auto">
          <a:xfrm>
            <a:off x="7504872" y="3520135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74" name="TextBox 76"/>
          <p:cNvSpPr>
            <a:spLocks noChangeArrowheads="1"/>
          </p:cNvSpPr>
          <p:nvPr/>
        </p:nvSpPr>
        <p:spPr bwMode="auto">
          <a:xfrm>
            <a:off x="6957418" y="3670152"/>
            <a:ext cx="1345440" cy="6540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Format vidéo :</a:t>
            </a:r>
            <a:endParaRPr lang="zh-CN" altLang="en-US" sz="1400" b="1" dirty="0">
              <a:solidFill>
                <a:srgbClr val="000000"/>
              </a:solidFill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P: PAL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N: NTSC</a:t>
            </a:r>
          </a:p>
        </p:txBody>
      </p:sp>
      <p:sp>
        <p:nvSpPr>
          <p:cNvPr id="75" name="椭圆 74"/>
          <p:cNvSpPr/>
          <p:nvPr/>
        </p:nvSpPr>
        <p:spPr bwMode="auto">
          <a:xfrm>
            <a:off x="8299625" y="4731226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77" name="直接连接符 76"/>
          <p:cNvCxnSpPr/>
          <p:nvPr/>
        </p:nvCxnSpPr>
        <p:spPr bwMode="auto">
          <a:xfrm>
            <a:off x="8343157" y="2064271"/>
            <a:ext cx="556" cy="267567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9" name="文本框 78"/>
          <p:cNvSpPr txBox="1"/>
          <p:nvPr/>
        </p:nvSpPr>
        <p:spPr>
          <a:xfrm>
            <a:off x="8576129" y="2802111"/>
            <a:ext cx="1443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latin typeface="Myriad Pro" panose="020B0502040204020203" pitchFamily="34" charset="0"/>
                <a:cs typeface="Segoe UI" panose="020B0502040204020203" pitchFamily="34" charset="0"/>
              </a:rPr>
              <a:t>Marque : Hirige</a:t>
            </a:r>
            <a:endParaRPr lang="zh-CN" altLang="en-US" sz="1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2" name="TextBox 72"/>
          <p:cNvSpPr txBox="1"/>
          <p:nvPr/>
        </p:nvSpPr>
        <p:spPr>
          <a:xfrm>
            <a:off x="7601701" y="4942780"/>
            <a:ext cx="2670541" cy="13018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buSzPct val="80000"/>
              <a:defRPr/>
            </a:pPr>
            <a:r>
              <a:rPr lang="en-US" altLang="zh-CN" sz="14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Fonction:</a:t>
            </a:r>
            <a:endParaRPr lang="en-US" altLang="zh-CN" sz="1400" b="1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buSzPct val="80000"/>
              <a:defRPr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 : RJ-45</a:t>
            </a:r>
          </a:p>
          <a:p>
            <a:pPr>
              <a:lnSpc>
                <a:spcPct val="90000"/>
              </a:lnSpc>
              <a:spcBef>
                <a:spcPct val="20000"/>
              </a:spcBef>
              <a:buSzPct val="80000"/>
              <a:defRPr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M12 : Aviation à 4 broches</a:t>
            </a:r>
          </a:p>
          <a:p>
            <a:pPr>
              <a:lnSpc>
                <a:spcPct val="90000"/>
              </a:lnSpc>
              <a:spcBef>
                <a:spcPct val="20000"/>
              </a:spcBef>
              <a:buSzPct val="80000"/>
              <a:defRPr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AS : Audio, alarme et carte SD</a:t>
            </a:r>
          </a:p>
          <a:p>
            <a:pPr>
              <a:lnSpc>
                <a:spcPct val="90000"/>
              </a:lnSpc>
              <a:spcBef>
                <a:spcPct val="20000"/>
              </a:spcBef>
              <a:buSzPct val="80000"/>
              <a:defRPr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SA : Microphone intégré et carte SD</a:t>
            </a:r>
          </a:p>
          <a:p>
            <a:pPr>
              <a:lnSpc>
                <a:spcPct val="90000"/>
              </a:lnSpc>
              <a:spcBef>
                <a:spcPct val="20000"/>
              </a:spcBef>
              <a:buSzPct val="80000"/>
              <a:defRPr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E2 : 2 lentilles</a:t>
            </a:r>
          </a:p>
        </p:txBody>
      </p:sp>
      <p:sp>
        <p:nvSpPr>
          <p:cNvPr id="84" name="椭圆 83"/>
          <p:cNvSpPr/>
          <p:nvPr/>
        </p:nvSpPr>
        <p:spPr bwMode="auto">
          <a:xfrm>
            <a:off x="9253313" y="2662397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85" name="直接连接符 84"/>
          <p:cNvCxnSpPr/>
          <p:nvPr/>
        </p:nvCxnSpPr>
        <p:spPr bwMode="auto">
          <a:xfrm>
            <a:off x="9297757" y="2054058"/>
            <a:ext cx="0" cy="65167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7" name="直接连接符 86"/>
          <p:cNvCxnSpPr/>
          <p:nvPr/>
        </p:nvCxnSpPr>
        <p:spPr bwMode="auto">
          <a:xfrm flipH="1">
            <a:off x="10510036" y="2053562"/>
            <a:ext cx="1" cy="149532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9" name="椭圆 88"/>
          <p:cNvSpPr/>
          <p:nvPr/>
        </p:nvSpPr>
        <p:spPr bwMode="auto">
          <a:xfrm>
            <a:off x="10464627" y="3492161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90" name="TextBox 72"/>
          <p:cNvSpPr txBox="1"/>
          <p:nvPr/>
        </p:nvSpPr>
        <p:spPr>
          <a:xfrm>
            <a:off x="9769598" y="3678181"/>
            <a:ext cx="1967933" cy="13018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buSzPct val="80000"/>
              <a:defRPr/>
            </a:pPr>
            <a:r>
              <a:rPr lang="en-US" altLang="zh-CN" sz="1400" b="1" dirty="0">
                <a:latin typeface="Myriad Pro" panose="020B0502040204020203" pitchFamily="34" charset="0"/>
                <a:cs typeface="Segoe UI" panose="020B0502040204020203" pitchFamily="34" charset="0"/>
              </a:rPr>
              <a:t>Longueur focale fixe</a:t>
            </a:r>
          </a:p>
          <a:p>
            <a:pPr>
              <a:lnSpc>
                <a:spcPct val="90000"/>
              </a:lnSpc>
              <a:spcBef>
                <a:spcPct val="20000"/>
              </a:spcBef>
              <a:buSzPct val="80000"/>
              <a:defRPr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0280B : 2,8 mm</a:t>
            </a:r>
          </a:p>
          <a:p>
            <a:pPr>
              <a:lnSpc>
                <a:spcPct val="90000"/>
              </a:lnSpc>
              <a:spcBef>
                <a:spcPct val="20000"/>
              </a:spcBef>
              <a:buSzPct val="80000"/>
              <a:defRPr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0360B : 3,6 mm</a:t>
            </a:r>
          </a:p>
          <a:p>
            <a:pPr>
              <a:lnSpc>
                <a:spcPct val="90000"/>
              </a:lnSpc>
              <a:spcBef>
                <a:spcPct val="20000"/>
              </a:spcBef>
              <a:buSzPct val="80000"/>
              <a:defRPr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0600B : 6 mm</a:t>
            </a:r>
          </a:p>
          <a:p>
            <a:pPr>
              <a:lnSpc>
                <a:spcPct val="90000"/>
              </a:lnSpc>
              <a:spcBef>
                <a:spcPct val="20000"/>
              </a:spcBef>
              <a:buSzPct val="80000"/>
              <a:defRPr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0800B : 8 mm</a:t>
            </a:r>
          </a:p>
          <a:p>
            <a:pPr>
              <a:lnSpc>
                <a:spcPct val="90000"/>
              </a:lnSpc>
              <a:spcBef>
                <a:spcPct val="20000"/>
              </a:spcBef>
              <a:buSzPct val="80000"/>
              <a:defRPr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1200B : 12 mm</a:t>
            </a:r>
          </a:p>
        </p:txBody>
      </p:sp>
      <p:sp>
        <p:nvSpPr>
          <p:cNvPr id="61" name="矩形 60"/>
          <p:cNvSpPr/>
          <p:nvPr/>
        </p:nvSpPr>
        <p:spPr bwMode="auto">
          <a:xfrm>
            <a:off x="11302716" y="1336216"/>
            <a:ext cx="493248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69" name="直接连接符 68"/>
          <p:cNvCxnSpPr/>
          <p:nvPr/>
        </p:nvCxnSpPr>
        <p:spPr bwMode="auto">
          <a:xfrm flipV="1">
            <a:off x="11037545" y="1759231"/>
            <a:ext cx="222704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8" name="文本框 77"/>
          <p:cNvSpPr txBox="1"/>
          <p:nvPr/>
        </p:nvSpPr>
        <p:spPr>
          <a:xfrm>
            <a:off x="10464627" y="2726930"/>
            <a:ext cx="214561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latin typeface="Myriad Pro" panose="020B0502040204020203" pitchFamily="34" charset="0"/>
                <a:cs typeface="Segoe UI" panose="020B0502040204020203" pitchFamily="34" charset="0"/>
              </a:rPr>
              <a:t>Méthode d'installation</a:t>
            </a:r>
          </a:p>
          <a:p>
            <a:r>
              <a:rPr lang="en-US" altLang="zh-CN" sz="1200" b="1" dirty="0">
                <a:latin typeface="Myriad Pro" panose="020B0502040204020203" pitchFamily="34" charset="0"/>
                <a:cs typeface="Segoe UI" panose="020B0502040204020203" pitchFamily="34" charset="0"/>
              </a:rPr>
              <a:t>O : Implant</a:t>
            </a:r>
          </a:p>
          <a:p>
            <a:r>
              <a:rPr lang="en-US" altLang="zh-CN" sz="1200" b="1" dirty="0">
                <a:latin typeface="Myriad Pro" panose="020B0502040204020203" pitchFamily="34" charset="0"/>
                <a:cs typeface="Segoe UI" panose="020B0502040204020203" pitchFamily="34" charset="0"/>
              </a:rPr>
              <a:t>E : Externe</a:t>
            </a:r>
            <a:endParaRPr lang="zh-CN" altLang="en-US" sz="1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81" name="直接连接符 80"/>
          <p:cNvCxnSpPr/>
          <p:nvPr/>
        </p:nvCxnSpPr>
        <p:spPr bwMode="auto">
          <a:xfrm>
            <a:off x="11557658" y="2058804"/>
            <a:ext cx="0" cy="65167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3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>
                <a:latin typeface="Myriad Pro" panose="020B0502040204020203" pitchFamily="34" charset="0"/>
                <a:cs typeface="Segoe UI" panose="020B0502040204020203" pitchFamily="34" charset="0"/>
              </a:rPr>
              <a:t>IPC mobile</a:t>
            </a:r>
            <a:endParaRPr lang="en-US" altLang="zh-CN" sz="36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4" name="椭圆 93"/>
          <p:cNvSpPr/>
          <p:nvPr/>
        </p:nvSpPr>
        <p:spPr bwMode="auto">
          <a:xfrm>
            <a:off x="11512658" y="2659243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AC50362-FB6A-417D-8CF0-42CD29DD5A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>
                <a:latin typeface="Myriad Pro"/>
              </a:rPr>
              <a:t>105</a:t>
            </a:fld>
            <a:endParaRPr lang="zh-CN" altLang="en-US"/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69"/>
          <p:cNvSpPr>
            <a:spLocks noChangeArrowheads="1"/>
          </p:cNvSpPr>
          <p:nvPr/>
        </p:nvSpPr>
        <p:spPr bwMode="auto">
          <a:xfrm>
            <a:off x="389982" y="2772245"/>
            <a:ext cx="807829" cy="4898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Marque: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335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Dahua</a:t>
            </a:r>
            <a:endParaRPr lang="zh-CN" altLang="en-US" sz="1335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42" name="TextBox 70"/>
          <p:cNvSpPr>
            <a:spLocks noChangeArrowheads="1"/>
          </p:cNvSpPr>
          <p:nvPr/>
        </p:nvSpPr>
        <p:spPr bwMode="auto">
          <a:xfrm>
            <a:off x="4283486" y="2772245"/>
            <a:ext cx="1284191" cy="838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Positionnement :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1 : Niveau d'entrée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2 : Professionnel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3 : Haut de gamme</a:t>
            </a:r>
          </a:p>
        </p:txBody>
      </p:sp>
      <p:sp>
        <p:nvSpPr>
          <p:cNvPr id="43" name="TextBox 72"/>
          <p:cNvSpPr>
            <a:spLocks noChangeArrowheads="1"/>
          </p:cNvSpPr>
          <p:nvPr/>
        </p:nvSpPr>
        <p:spPr bwMode="auto">
          <a:xfrm>
            <a:off x="5237377" y="4285519"/>
            <a:ext cx="1868972" cy="1023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Résolution:</a:t>
            </a:r>
            <a:endParaRPr lang="zh-CN" altLang="en-US" sz="1400" b="1" dirty="0">
              <a:solidFill>
                <a:srgbClr val="000000"/>
              </a:solidFill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1: 720p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2: 1080p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4: 4MP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5: 5MP</a:t>
            </a:r>
          </a:p>
        </p:txBody>
      </p:sp>
      <p:sp>
        <p:nvSpPr>
          <p:cNvPr id="44" name="TextBox 73"/>
          <p:cNvSpPr>
            <a:spLocks noChangeArrowheads="1"/>
          </p:cNvSpPr>
          <p:nvPr/>
        </p:nvSpPr>
        <p:spPr bwMode="auto">
          <a:xfrm>
            <a:off x="7091312" y="4093943"/>
            <a:ext cx="1824099" cy="6540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Fonction:</a:t>
            </a:r>
            <a:endParaRPr lang="zh-CN" altLang="en-US" sz="1400" b="1" dirty="0">
              <a:solidFill>
                <a:srgbClr val="000000"/>
              </a:solidFill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de-DE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0 : DWDR</a:t>
            </a:r>
          </a:p>
          <a:p>
            <a:pPr>
              <a:spcBef>
                <a:spcPct val="0"/>
              </a:spcBef>
              <a:buNone/>
            </a:pPr>
            <a:r>
              <a:rPr lang="de-DE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1 : WDR</a:t>
            </a:r>
          </a:p>
        </p:txBody>
      </p:sp>
      <p:sp>
        <p:nvSpPr>
          <p:cNvPr id="51" name="TextBox 69"/>
          <p:cNvSpPr>
            <a:spLocks noChangeArrowheads="1"/>
          </p:cNvSpPr>
          <p:nvPr/>
        </p:nvSpPr>
        <p:spPr bwMode="auto">
          <a:xfrm>
            <a:off x="1376484" y="2815746"/>
            <a:ext cx="1426429" cy="2743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zh-CN" sz="1335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Caméra HDCVI</a:t>
            </a:r>
          </a:p>
        </p:txBody>
      </p:sp>
      <p:sp>
        <p:nvSpPr>
          <p:cNvPr id="56" name="TextBox 69"/>
          <p:cNvSpPr>
            <a:spLocks noChangeArrowheads="1"/>
          </p:cNvSpPr>
          <p:nvPr/>
        </p:nvSpPr>
        <p:spPr bwMode="auto">
          <a:xfrm>
            <a:off x="2166070" y="3900214"/>
            <a:ext cx="2486769" cy="1023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Type de caméra :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MW : Caméra infrarouge mobile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DBW : Dôme IR antivandale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DB : Dôme antivandale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DW : Œil IR</a:t>
            </a:r>
          </a:p>
        </p:txBody>
      </p:sp>
      <p:sp>
        <p:nvSpPr>
          <p:cNvPr id="58" name="TextBox 78"/>
          <p:cNvSpPr>
            <a:spLocks noChangeArrowheads="1"/>
          </p:cNvSpPr>
          <p:nvPr/>
        </p:nvSpPr>
        <p:spPr bwMode="auto">
          <a:xfrm>
            <a:off x="6178951" y="3070486"/>
            <a:ext cx="1334287" cy="1023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Génération:</a:t>
            </a:r>
            <a:endParaRPr lang="en-US" altLang="zh-CN" sz="1400" b="1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0 : 1er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2 : 2e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3 : 3e</a:t>
            </a:r>
            <a:endParaRPr lang="en-US" altLang="zh-CN" sz="12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4 : 4e</a:t>
            </a:r>
          </a:p>
        </p:txBody>
      </p:sp>
      <p:sp>
        <p:nvSpPr>
          <p:cNvPr id="94" name="矩形 93"/>
          <p:cNvSpPr/>
          <p:nvPr/>
        </p:nvSpPr>
        <p:spPr bwMode="auto">
          <a:xfrm>
            <a:off x="1600359" y="1298825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376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HAC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5" name="矩形 94"/>
          <p:cNvSpPr/>
          <p:nvPr/>
        </p:nvSpPr>
        <p:spPr bwMode="auto">
          <a:xfrm>
            <a:off x="7887283" y="1298825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376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G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7" name="矩形 96"/>
          <p:cNvSpPr/>
          <p:nvPr/>
        </p:nvSpPr>
        <p:spPr bwMode="auto">
          <a:xfrm>
            <a:off x="477811" y="1298825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376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</a:t>
            </a:r>
            <a:endParaRPr lang="zh-CN" altLang="en-US" sz="22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98" name="矩形 97"/>
          <p:cNvSpPr/>
          <p:nvPr/>
        </p:nvSpPr>
        <p:spPr bwMode="auto">
          <a:xfrm>
            <a:off x="4512536" y="1298825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376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9" name="矩形 98"/>
          <p:cNvSpPr/>
          <p:nvPr/>
        </p:nvSpPr>
        <p:spPr bwMode="auto">
          <a:xfrm>
            <a:off x="5356223" y="1298825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376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0" name="矩形 99"/>
          <p:cNvSpPr/>
          <p:nvPr/>
        </p:nvSpPr>
        <p:spPr bwMode="auto">
          <a:xfrm>
            <a:off x="6199909" y="1298825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376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1" name="矩形 100"/>
          <p:cNvSpPr/>
          <p:nvPr/>
        </p:nvSpPr>
        <p:spPr bwMode="auto">
          <a:xfrm>
            <a:off x="7043596" y="1298825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376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2" name="矩形 101"/>
          <p:cNvSpPr/>
          <p:nvPr/>
        </p:nvSpPr>
        <p:spPr bwMode="auto">
          <a:xfrm>
            <a:off x="9845136" y="1298825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376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04" name="直接连接符 103"/>
          <p:cNvCxnSpPr/>
          <p:nvPr/>
        </p:nvCxnSpPr>
        <p:spPr bwMode="auto">
          <a:xfrm>
            <a:off x="1321501" y="1658825"/>
            <a:ext cx="15517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110" name="组合 109"/>
          <p:cNvGrpSpPr/>
          <p:nvPr/>
        </p:nvGrpSpPr>
        <p:grpSpPr>
          <a:xfrm>
            <a:off x="792811" y="2008494"/>
            <a:ext cx="90000" cy="725540"/>
            <a:chOff x="2686859" y="2864898"/>
            <a:chExt cx="90000" cy="725540"/>
          </a:xfrm>
        </p:grpSpPr>
        <p:cxnSp>
          <p:nvCxnSpPr>
            <p:cNvPr id="108" name="直接连接符 107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09" name="椭圆 108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3765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111" name="组合 110"/>
          <p:cNvGrpSpPr/>
          <p:nvPr/>
        </p:nvGrpSpPr>
        <p:grpSpPr>
          <a:xfrm>
            <a:off x="1986647" y="2008491"/>
            <a:ext cx="90000" cy="732840"/>
            <a:chOff x="2686859" y="2857598"/>
            <a:chExt cx="90000" cy="732840"/>
          </a:xfrm>
        </p:grpSpPr>
        <p:cxnSp>
          <p:nvCxnSpPr>
            <p:cNvPr id="112" name="直接连接符 111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13" name="椭圆 112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3765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125" name="组合 124"/>
          <p:cNvGrpSpPr/>
          <p:nvPr/>
        </p:nvGrpSpPr>
        <p:grpSpPr>
          <a:xfrm>
            <a:off x="6517671" y="2003485"/>
            <a:ext cx="90000" cy="1038985"/>
            <a:chOff x="2686859" y="2857598"/>
            <a:chExt cx="90000" cy="1038984"/>
          </a:xfrm>
        </p:grpSpPr>
        <p:cxnSp>
          <p:nvCxnSpPr>
            <p:cNvPr id="126" name="直接连接符 125"/>
            <p:cNvCxnSpPr>
              <a:endCxn id="127" idx="0"/>
            </p:cNvCxnSpPr>
            <p:nvPr/>
          </p:nvCxnSpPr>
          <p:spPr bwMode="auto">
            <a:xfrm>
              <a:off x="2731859" y="2857598"/>
              <a:ext cx="0" cy="948984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27" name="椭圆 126"/>
            <p:cNvSpPr/>
            <p:nvPr/>
          </p:nvSpPr>
          <p:spPr bwMode="auto">
            <a:xfrm>
              <a:off x="2686859" y="3806582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3765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45" name="矩形 44"/>
          <p:cNvSpPr/>
          <p:nvPr/>
        </p:nvSpPr>
        <p:spPr bwMode="auto">
          <a:xfrm>
            <a:off x="3668849" y="1298825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376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DW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6" name="矩形 45"/>
          <p:cNvSpPr/>
          <p:nvPr/>
        </p:nvSpPr>
        <p:spPr bwMode="auto">
          <a:xfrm>
            <a:off x="2825163" y="1298825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376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9" name="矩形 48"/>
          <p:cNvSpPr/>
          <p:nvPr/>
        </p:nvSpPr>
        <p:spPr bwMode="auto">
          <a:xfrm>
            <a:off x="8722595" y="1298825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376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50" name="直接连接符 49"/>
          <p:cNvCxnSpPr/>
          <p:nvPr/>
        </p:nvCxnSpPr>
        <p:spPr bwMode="auto">
          <a:xfrm>
            <a:off x="2546305" y="1658825"/>
            <a:ext cx="15517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4" name="直接连接符 53"/>
          <p:cNvCxnSpPr/>
          <p:nvPr/>
        </p:nvCxnSpPr>
        <p:spPr bwMode="auto">
          <a:xfrm>
            <a:off x="9566285" y="1658825"/>
            <a:ext cx="15517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5" name="TextBox 69"/>
          <p:cNvSpPr>
            <a:spLocks noChangeArrowheads="1"/>
          </p:cNvSpPr>
          <p:nvPr/>
        </p:nvSpPr>
        <p:spPr bwMode="auto">
          <a:xfrm>
            <a:off x="2661710" y="2829081"/>
            <a:ext cx="1411137" cy="2743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zh-CN" sz="1335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Haute définition</a:t>
            </a:r>
          </a:p>
        </p:txBody>
      </p:sp>
      <p:grpSp>
        <p:nvGrpSpPr>
          <p:cNvPr id="66" name="组合 65"/>
          <p:cNvGrpSpPr/>
          <p:nvPr/>
        </p:nvGrpSpPr>
        <p:grpSpPr>
          <a:xfrm>
            <a:off x="4866967" y="2008491"/>
            <a:ext cx="90000" cy="732840"/>
            <a:chOff x="2686859" y="2857598"/>
            <a:chExt cx="90000" cy="732840"/>
          </a:xfrm>
        </p:grpSpPr>
        <p:cxnSp>
          <p:nvCxnSpPr>
            <p:cNvPr id="67" name="直接连接符 66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68" name="椭圆 67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3765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71" name="椭圆 70"/>
          <p:cNvSpPr/>
          <p:nvPr/>
        </p:nvSpPr>
        <p:spPr bwMode="auto">
          <a:xfrm>
            <a:off x="5676579" y="4203096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defTabSz="913765" fontAlgn="t">
              <a:spcBef>
                <a:spcPct val="0"/>
              </a:spcBef>
              <a:spcAft>
                <a:spcPct val="0"/>
              </a:spcAft>
            </a:pPr>
            <a:endParaRPr lang="zh-CN" altLang="en-US" sz="14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140" name="椭圆 139"/>
          <p:cNvSpPr/>
          <p:nvPr/>
        </p:nvSpPr>
        <p:spPr bwMode="auto">
          <a:xfrm>
            <a:off x="2790248" y="3813043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defTabSz="913765" fontAlgn="t">
              <a:spcBef>
                <a:spcPct val="0"/>
              </a:spcBef>
              <a:spcAft>
                <a:spcPct val="0"/>
              </a:spcAft>
            </a:pPr>
            <a:endParaRPr lang="zh-CN" altLang="en-US" sz="10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87" name="肘形连接符 141"/>
          <p:cNvCxnSpPr>
            <a:endCxn id="140" idx="0"/>
          </p:cNvCxnSpPr>
          <p:nvPr/>
        </p:nvCxnSpPr>
        <p:spPr bwMode="auto">
          <a:xfrm rot="5400000">
            <a:off x="2545231" y="2304079"/>
            <a:ext cx="1798981" cy="1218947"/>
          </a:xfrm>
          <a:prstGeom prst="bentConnector3">
            <a:avLst>
              <a:gd name="adj1" fmla="val 72785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92" name="组合 91"/>
          <p:cNvGrpSpPr/>
          <p:nvPr/>
        </p:nvGrpSpPr>
        <p:grpSpPr>
          <a:xfrm>
            <a:off x="3166451" y="2022291"/>
            <a:ext cx="90000" cy="732840"/>
            <a:chOff x="2686859" y="2857598"/>
            <a:chExt cx="90000" cy="732840"/>
          </a:xfrm>
        </p:grpSpPr>
        <p:cxnSp>
          <p:nvCxnSpPr>
            <p:cNvPr id="93" name="直接连接符 92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96" name="椭圆 95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3765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cxnSp>
        <p:nvCxnSpPr>
          <p:cNvPr id="8" name="肘形连接符 7"/>
          <p:cNvCxnSpPr>
            <a:stCxn id="99" idx="2"/>
          </p:cNvCxnSpPr>
          <p:nvPr/>
        </p:nvCxnSpPr>
        <p:spPr>
          <a:xfrm rot="5400000">
            <a:off x="4593315" y="3137083"/>
            <a:ext cx="2241165" cy="4651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7" name="矩形 46"/>
          <p:cNvSpPr/>
          <p:nvPr/>
        </p:nvSpPr>
        <p:spPr bwMode="auto">
          <a:xfrm>
            <a:off x="10967677" y="1293980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376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S5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48" name="直接连接符 47"/>
          <p:cNvCxnSpPr/>
          <p:nvPr/>
        </p:nvCxnSpPr>
        <p:spPr bwMode="auto">
          <a:xfrm>
            <a:off x="10688826" y="1653980"/>
            <a:ext cx="15517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53" name="组合 52"/>
          <p:cNvGrpSpPr/>
          <p:nvPr/>
        </p:nvGrpSpPr>
        <p:grpSpPr>
          <a:xfrm>
            <a:off x="7370686" y="2013980"/>
            <a:ext cx="90000" cy="1758308"/>
            <a:chOff x="2877841" y="1508514"/>
            <a:chExt cx="67500" cy="1318733"/>
          </a:xfrm>
        </p:grpSpPr>
        <p:cxnSp>
          <p:nvCxnSpPr>
            <p:cNvPr id="57" name="直接连接符 56"/>
            <p:cNvCxnSpPr/>
            <p:nvPr/>
          </p:nvCxnSpPr>
          <p:spPr bwMode="auto">
            <a:xfrm>
              <a:off x="2911591" y="1508514"/>
              <a:ext cx="0" cy="1253121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9" name="椭圆 58"/>
            <p:cNvSpPr/>
            <p:nvPr/>
          </p:nvSpPr>
          <p:spPr bwMode="auto">
            <a:xfrm>
              <a:off x="2877841" y="2759747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60" name="组合 59"/>
          <p:cNvGrpSpPr/>
          <p:nvPr/>
        </p:nvGrpSpPr>
        <p:grpSpPr>
          <a:xfrm>
            <a:off x="8219692" y="2020047"/>
            <a:ext cx="90000" cy="1038985"/>
            <a:chOff x="2686859" y="2857598"/>
            <a:chExt cx="90000" cy="1038984"/>
          </a:xfrm>
        </p:grpSpPr>
        <p:cxnSp>
          <p:nvCxnSpPr>
            <p:cNvPr id="61" name="直接连接符 60"/>
            <p:cNvCxnSpPr>
              <a:endCxn id="62" idx="0"/>
            </p:cNvCxnSpPr>
            <p:nvPr/>
          </p:nvCxnSpPr>
          <p:spPr bwMode="auto">
            <a:xfrm>
              <a:off x="2731859" y="2857598"/>
              <a:ext cx="0" cy="948984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62" name="椭圆 61"/>
            <p:cNvSpPr/>
            <p:nvPr/>
          </p:nvSpPr>
          <p:spPr bwMode="auto">
            <a:xfrm>
              <a:off x="2686859" y="3806582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3765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63" name="TextBox 72"/>
          <p:cNvSpPr txBox="1"/>
          <p:nvPr/>
        </p:nvSpPr>
        <p:spPr>
          <a:xfrm>
            <a:off x="7738389" y="3073708"/>
            <a:ext cx="1255726" cy="2862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buSzPct val="80000"/>
              <a:defRPr/>
            </a:pPr>
            <a:r>
              <a:rPr lang="en-US" altLang="zh-CN" sz="14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Apparence</a:t>
            </a:r>
            <a:endParaRPr lang="zh-CN" altLang="en-US" sz="1400" b="1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文泉驿微米黑" charset="-122"/>
            </a:endParaRPr>
          </a:p>
        </p:txBody>
      </p:sp>
      <p:grpSp>
        <p:nvGrpSpPr>
          <p:cNvPr id="64" name="组合 63"/>
          <p:cNvGrpSpPr/>
          <p:nvPr/>
        </p:nvGrpSpPr>
        <p:grpSpPr>
          <a:xfrm>
            <a:off x="9025088" y="2023802"/>
            <a:ext cx="90000" cy="1758308"/>
            <a:chOff x="2877841" y="1508514"/>
            <a:chExt cx="67500" cy="1318733"/>
          </a:xfrm>
        </p:grpSpPr>
        <p:cxnSp>
          <p:nvCxnSpPr>
            <p:cNvPr id="65" name="直接连接符 64"/>
            <p:cNvCxnSpPr/>
            <p:nvPr/>
          </p:nvCxnSpPr>
          <p:spPr bwMode="auto">
            <a:xfrm>
              <a:off x="2911591" y="1508514"/>
              <a:ext cx="0" cy="1253121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69" name="椭圆 68"/>
            <p:cNvSpPr/>
            <p:nvPr/>
          </p:nvSpPr>
          <p:spPr bwMode="auto">
            <a:xfrm>
              <a:off x="2877841" y="2759747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70" name="TextBox 76"/>
          <p:cNvSpPr>
            <a:spLocks noChangeArrowheads="1"/>
          </p:cNvSpPr>
          <p:nvPr/>
        </p:nvSpPr>
        <p:spPr bwMode="auto">
          <a:xfrm>
            <a:off x="8442368" y="3900214"/>
            <a:ext cx="1345440" cy="6540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Format vidéo :</a:t>
            </a:r>
            <a:endParaRPr lang="zh-CN" altLang="en-US" sz="1400" b="1" dirty="0">
              <a:solidFill>
                <a:srgbClr val="000000"/>
              </a:solidFill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P: PAL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N: NTSC</a:t>
            </a:r>
          </a:p>
        </p:txBody>
      </p:sp>
      <p:sp>
        <p:nvSpPr>
          <p:cNvPr id="72" name="TextBox 69"/>
          <p:cNvSpPr>
            <a:spLocks noChangeArrowheads="1"/>
          </p:cNvSpPr>
          <p:nvPr/>
        </p:nvSpPr>
        <p:spPr bwMode="auto">
          <a:xfrm>
            <a:off x="9845136" y="2783922"/>
            <a:ext cx="807829" cy="2846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Mobile</a:t>
            </a:r>
            <a:endParaRPr lang="zh-CN" altLang="en-US" sz="1335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grpSp>
        <p:nvGrpSpPr>
          <p:cNvPr id="73" name="组合 72"/>
          <p:cNvGrpSpPr/>
          <p:nvPr/>
        </p:nvGrpSpPr>
        <p:grpSpPr>
          <a:xfrm>
            <a:off x="10145965" y="2015424"/>
            <a:ext cx="90000" cy="725540"/>
            <a:chOff x="2686859" y="2864898"/>
            <a:chExt cx="90000" cy="725540"/>
          </a:xfrm>
        </p:grpSpPr>
        <p:cxnSp>
          <p:nvCxnSpPr>
            <p:cNvPr id="75" name="直接连接符 74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76" name="椭圆 75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3765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77" name="组合 76"/>
          <p:cNvGrpSpPr/>
          <p:nvPr/>
        </p:nvGrpSpPr>
        <p:grpSpPr>
          <a:xfrm>
            <a:off x="11264509" y="1998171"/>
            <a:ext cx="90000" cy="1758308"/>
            <a:chOff x="2877841" y="1508514"/>
            <a:chExt cx="67500" cy="1318733"/>
          </a:xfrm>
        </p:grpSpPr>
        <p:cxnSp>
          <p:nvCxnSpPr>
            <p:cNvPr id="78" name="直接连接符 77"/>
            <p:cNvCxnSpPr/>
            <p:nvPr/>
          </p:nvCxnSpPr>
          <p:spPr bwMode="auto">
            <a:xfrm>
              <a:off x="2911591" y="1508514"/>
              <a:ext cx="0" cy="1253121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79" name="椭圆 78"/>
            <p:cNvSpPr/>
            <p:nvPr/>
          </p:nvSpPr>
          <p:spPr bwMode="auto">
            <a:xfrm>
              <a:off x="2877841" y="2759747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80" name="TextBox 76"/>
          <p:cNvSpPr>
            <a:spLocks noChangeArrowheads="1"/>
          </p:cNvSpPr>
          <p:nvPr/>
        </p:nvSpPr>
        <p:spPr bwMode="auto">
          <a:xfrm>
            <a:off x="10342236" y="3912523"/>
            <a:ext cx="1849763" cy="2846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Génération (interne)</a:t>
            </a:r>
            <a:endParaRPr lang="en-US" altLang="zh-CN" sz="1335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</p:txBody>
      </p:sp>
      <p:sp>
        <p:nvSpPr>
          <p:cNvPr id="74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>
                <a:latin typeface="Myriad Pro" panose="020B0502040204020203" pitchFamily="34" charset="0"/>
                <a:cs typeface="Segoe UI" panose="020B0502040204020203" pitchFamily="34" charset="0"/>
              </a:rPr>
              <a:t>Caméra HDCVI mobile</a:t>
            </a: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2E8E707A-E662-44BD-B7CD-6A67EF4221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>
                <a:latin typeface="Myriad Pro"/>
              </a:rPr>
              <a:t>106</a:t>
            </a:fld>
            <a:endParaRPr lang="zh-CN" altLang="en-US"/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 bwMode="auto">
          <a:xfrm>
            <a:off x="1021772" y="1274432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DHI</a:t>
            </a:r>
            <a:endParaRPr lang="zh-CN" altLang="en-US" sz="22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1336772" y="1977887"/>
            <a:ext cx="90000" cy="725540"/>
            <a:chOff x="2686859" y="2864898"/>
            <a:chExt cx="90000" cy="725540"/>
          </a:xfrm>
        </p:grpSpPr>
        <p:cxnSp>
          <p:nvCxnSpPr>
            <p:cNvPr id="7" name="直接连接符 6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8" name="椭圆 7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5" name="文本框 4"/>
          <p:cNvSpPr txBox="1"/>
          <p:nvPr/>
        </p:nvSpPr>
        <p:spPr>
          <a:xfrm>
            <a:off x="616225" y="2802835"/>
            <a:ext cx="248478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Marque: 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DH-Dahua domestique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DHI-Dahua outre-mer</a:t>
            </a:r>
          </a:p>
          <a:p>
            <a:endParaRPr lang="zh-CN" altLang="en-US" sz="16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矩形 8"/>
          <p:cNvSpPr/>
          <p:nvPr/>
        </p:nvSpPr>
        <p:spPr bwMode="auto">
          <a:xfrm>
            <a:off x="2113762" y="1274432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DAE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0" name="直接连接符 9"/>
          <p:cNvCxnSpPr/>
          <p:nvPr/>
        </p:nvCxnSpPr>
        <p:spPr bwMode="auto">
          <a:xfrm>
            <a:off x="1855150" y="1634432"/>
            <a:ext cx="15517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直接连接符 10"/>
          <p:cNvCxnSpPr/>
          <p:nvPr/>
        </p:nvCxnSpPr>
        <p:spPr bwMode="auto">
          <a:xfrm>
            <a:off x="3140612" y="1634432"/>
            <a:ext cx="15517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" name="矩形 12"/>
          <p:cNvSpPr/>
          <p:nvPr/>
        </p:nvSpPr>
        <p:spPr bwMode="auto">
          <a:xfrm>
            <a:off x="3420869" y="1274432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HC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3780771" y="1975715"/>
            <a:ext cx="90000" cy="725540"/>
            <a:chOff x="2686859" y="2864898"/>
            <a:chExt cx="90000" cy="725540"/>
          </a:xfrm>
        </p:grpSpPr>
        <p:cxnSp>
          <p:nvCxnSpPr>
            <p:cNvPr id="15" name="直接连接符 14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6" name="椭圆 15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17" name="文本框 16"/>
          <p:cNvSpPr txBox="1"/>
          <p:nvPr/>
        </p:nvSpPr>
        <p:spPr>
          <a:xfrm>
            <a:off x="3208767" y="2810537"/>
            <a:ext cx="150080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Chaîne de vente :</a:t>
            </a:r>
          </a:p>
          <a:p>
            <a:r>
              <a:rPr lang="en-US" altLang="zh-CN" sz="1200" dirty="0" err="1">
                <a:solidFill>
                  <a:srgbClr val="000000"/>
                </a:solidFill>
                <a:latin typeface="Myriad Pro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HC:Huaruijie</a:t>
            </a:r>
            <a:endParaRPr lang="zh-CN" altLang="en-US" sz="1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8" name="直接连接符 17"/>
          <p:cNvCxnSpPr/>
          <p:nvPr/>
        </p:nvCxnSpPr>
        <p:spPr bwMode="auto">
          <a:xfrm>
            <a:off x="4465829" y="1637747"/>
            <a:ext cx="15517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1" name="矩形 20"/>
          <p:cNvSpPr/>
          <p:nvPr/>
        </p:nvSpPr>
        <p:spPr bwMode="auto">
          <a:xfrm>
            <a:off x="4759960" y="1255715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22" name="组合 21"/>
          <p:cNvGrpSpPr/>
          <p:nvPr/>
        </p:nvGrpSpPr>
        <p:grpSpPr>
          <a:xfrm>
            <a:off x="5115807" y="1965228"/>
            <a:ext cx="90000" cy="725540"/>
            <a:chOff x="2686859" y="2864898"/>
            <a:chExt cx="90000" cy="725540"/>
          </a:xfrm>
        </p:grpSpPr>
        <p:cxnSp>
          <p:nvCxnSpPr>
            <p:cNvPr id="23" name="直接连接符 22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4" name="椭圆 23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25" name="文本框 24"/>
          <p:cNvSpPr txBox="1"/>
          <p:nvPr/>
        </p:nvSpPr>
        <p:spPr>
          <a:xfrm>
            <a:off x="4726679" y="2666194"/>
            <a:ext cx="1351722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srgbClr val="000000"/>
                </a:solidFill>
                <a:latin typeface="Myriad Pro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Pixel :</a:t>
            </a:r>
          </a:p>
          <a:p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1: 1080P</a:t>
            </a:r>
          </a:p>
          <a:p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2: 1296P</a:t>
            </a:r>
          </a:p>
          <a:p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3 : 1440p/2K</a:t>
            </a:r>
          </a:p>
          <a:p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4: 1600P</a:t>
            </a:r>
          </a:p>
          <a:p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5 : 2160p/4K</a:t>
            </a:r>
            <a:endParaRPr lang="zh-CN" altLang="en-US" sz="1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6" name="矩形 25"/>
          <p:cNvSpPr/>
          <p:nvPr/>
        </p:nvSpPr>
        <p:spPr bwMode="auto">
          <a:xfrm>
            <a:off x="5991254" y="1245228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27" name="直接连接符 26"/>
          <p:cNvCxnSpPr/>
          <p:nvPr/>
        </p:nvCxnSpPr>
        <p:spPr bwMode="auto">
          <a:xfrm>
            <a:off x="5711535" y="1621184"/>
            <a:ext cx="15517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28" name="组合 27"/>
          <p:cNvGrpSpPr/>
          <p:nvPr/>
        </p:nvGrpSpPr>
        <p:grpSpPr>
          <a:xfrm>
            <a:off x="6354528" y="1975715"/>
            <a:ext cx="90000" cy="725540"/>
            <a:chOff x="2686859" y="2864898"/>
            <a:chExt cx="90000" cy="725540"/>
          </a:xfrm>
        </p:grpSpPr>
        <p:cxnSp>
          <p:nvCxnSpPr>
            <p:cNvPr id="29" name="直接连接符 28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0" name="椭圆 29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34" name="文本框 33"/>
          <p:cNvSpPr txBox="1"/>
          <p:nvPr/>
        </p:nvSpPr>
        <p:spPr>
          <a:xfrm>
            <a:off x="5735106" y="2701255"/>
            <a:ext cx="201976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srgbClr val="000000"/>
                </a:solidFill>
                <a:latin typeface="Myriad Pro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Positionnement du produit :</a:t>
            </a:r>
          </a:p>
          <a:p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3 : produit bas de gamme</a:t>
            </a:r>
            <a:endParaRPr lang="en-US" altLang="zh-CN" sz="1200" dirty="0">
              <a:solidFill>
                <a:srgbClr val="000000"/>
              </a:solidFill>
              <a:latin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5 : produit de milieu de gamme</a:t>
            </a:r>
            <a:endParaRPr lang="en-US" altLang="zh-CN" sz="1200" dirty="0">
              <a:solidFill>
                <a:srgbClr val="000000"/>
              </a:solidFill>
              <a:latin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7 : Produit haut de gamme</a:t>
            </a:r>
            <a:endParaRPr lang="zh-CN" altLang="en-US" sz="1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5" name="矩形 34"/>
          <p:cNvSpPr/>
          <p:nvPr/>
        </p:nvSpPr>
        <p:spPr bwMode="auto">
          <a:xfrm>
            <a:off x="7205825" y="1241578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36" name="直接连接符 35"/>
          <p:cNvCxnSpPr/>
          <p:nvPr/>
        </p:nvCxnSpPr>
        <p:spPr bwMode="auto">
          <a:xfrm>
            <a:off x="6917476" y="1614560"/>
            <a:ext cx="15517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37" name="组合 36"/>
          <p:cNvGrpSpPr/>
          <p:nvPr/>
        </p:nvGrpSpPr>
        <p:grpSpPr>
          <a:xfrm>
            <a:off x="7588875" y="1983842"/>
            <a:ext cx="98748" cy="2156770"/>
            <a:chOff x="2686868" y="2864898"/>
            <a:chExt cx="90000" cy="2156770"/>
          </a:xfrm>
        </p:grpSpPr>
        <p:cxnSp>
          <p:nvCxnSpPr>
            <p:cNvPr id="38" name="直接连接符 37"/>
            <p:cNvCxnSpPr/>
            <p:nvPr/>
          </p:nvCxnSpPr>
          <p:spPr bwMode="auto">
            <a:xfrm>
              <a:off x="2731859" y="2864898"/>
              <a:ext cx="9" cy="206677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9" name="椭圆 38"/>
            <p:cNvSpPr/>
            <p:nvPr/>
          </p:nvSpPr>
          <p:spPr bwMode="auto">
            <a:xfrm>
              <a:off x="2686868" y="493166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41" name="文本框 40"/>
          <p:cNvSpPr txBox="1"/>
          <p:nvPr/>
        </p:nvSpPr>
        <p:spPr>
          <a:xfrm>
            <a:off x="7263705" y="4131688"/>
            <a:ext cx="11231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latin typeface="Myriad Pro" panose="020B0502040204020203" pitchFamily="34" charset="0"/>
                <a:cs typeface="Segoe UI" panose="020B0502040204020203" pitchFamily="34" charset="0"/>
              </a:rPr>
              <a:t>Réservé</a:t>
            </a:r>
            <a:endParaRPr lang="zh-CN" altLang="en-US" sz="14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2" name="矩形 41"/>
          <p:cNvSpPr/>
          <p:nvPr/>
        </p:nvSpPr>
        <p:spPr bwMode="auto">
          <a:xfrm>
            <a:off x="8420396" y="1193896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43" name="直接连接符 42"/>
          <p:cNvCxnSpPr/>
          <p:nvPr/>
        </p:nvCxnSpPr>
        <p:spPr bwMode="auto">
          <a:xfrm>
            <a:off x="8113488" y="1607936"/>
            <a:ext cx="15517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44" name="组合 43"/>
          <p:cNvGrpSpPr/>
          <p:nvPr/>
        </p:nvGrpSpPr>
        <p:grpSpPr>
          <a:xfrm>
            <a:off x="8786524" y="1934365"/>
            <a:ext cx="90000" cy="725540"/>
            <a:chOff x="2686859" y="2864898"/>
            <a:chExt cx="90000" cy="725540"/>
          </a:xfrm>
        </p:grpSpPr>
        <p:cxnSp>
          <p:nvCxnSpPr>
            <p:cNvPr id="45" name="直接连接符 44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6" name="椭圆 45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47" name="文本框 46"/>
          <p:cNvSpPr txBox="1"/>
          <p:nvPr/>
        </p:nvSpPr>
        <p:spPr>
          <a:xfrm>
            <a:off x="8420396" y="2653373"/>
            <a:ext cx="14406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Myriad Pro" panose="020B0502040204020203" pitchFamily="34" charset="0"/>
                <a:cs typeface="Segoe UI" panose="020B0502040204020203" pitchFamily="34" charset="0"/>
              </a:rPr>
              <a:t>0 : en ligne</a:t>
            </a:r>
          </a:p>
          <a:p>
            <a:r>
              <a:rPr lang="en-US" altLang="zh-CN" sz="1200" dirty="0">
                <a:latin typeface="Myriad Pro" panose="020B0502040204020203" pitchFamily="34" charset="0"/>
                <a:cs typeface="Segoe UI" panose="020B0502040204020203" pitchFamily="34" charset="0"/>
              </a:rPr>
              <a:t>1 : hors ligne</a:t>
            </a:r>
          </a:p>
          <a:p>
            <a:r>
              <a:rPr lang="en-US" altLang="zh-CN" sz="1200" dirty="0">
                <a:latin typeface="Myriad Pro" panose="020B0502040204020203" pitchFamily="34" charset="0"/>
                <a:cs typeface="Segoe UI" panose="020B0502040204020203" pitchFamily="34" charset="0"/>
              </a:rPr>
              <a:t>2 : spécial</a:t>
            </a:r>
            <a:endParaRPr lang="zh-CN" altLang="en-US" sz="1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8" name="矩形 47"/>
          <p:cNvSpPr/>
          <p:nvPr/>
        </p:nvSpPr>
        <p:spPr bwMode="auto">
          <a:xfrm>
            <a:off x="9630909" y="1193896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WVR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50" name="直接连接符 49"/>
          <p:cNvCxnSpPr/>
          <p:nvPr/>
        </p:nvCxnSpPr>
        <p:spPr bwMode="auto">
          <a:xfrm>
            <a:off x="9359193" y="1571495"/>
            <a:ext cx="15517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51" name="组合 50"/>
          <p:cNvGrpSpPr/>
          <p:nvPr/>
        </p:nvGrpSpPr>
        <p:grpSpPr>
          <a:xfrm>
            <a:off x="9965455" y="1938842"/>
            <a:ext cx="98748" cy="2156770"/>
            <a:chOff x="2686868" y="2864898"/>
            <a:chExt cx="90000" cy="2156770"/>
          </a:xfrm>
        </p:grpSpPr>
        <p:cxnSp>
          <p:nvCxnSpPr>
            <p:cNvPr id="52" name="直接连接符 51"/>
            <p:cNvCxnSpPr/>
            <p:nvPr/>
          </p:nvCxnSpPr>
          <p:spPr bwMode="auto">
            <a:xfrm>
              <a:off x="2731859" y="2864898"/>
              <a:ext cx="9" cy="206677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3" name="椭圆 52"/>
            <p:cNvSpPr/>
            <p:nvPr/>
          </p:nvSpPr>
          <p:spPr bwMode="auto">
            <a:xfrm>
              <a:off x="2686868" y="493166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55" name="文本框 54"/>
          <p:cNvSpPr txBox="1"/>
          <p:nvPr/>
        </p:nvSpPr>
        <p:spPr>
          <a:xfrm>
            <a:off x="9436780" y="4113447"/>
            <a:ext cx="1600939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Fonction:</a:t>
            </a:r>
          </a:p>
          <a:p>
            <a:r>
              <a:rPr lang="en-US" altLang="zh-CN" sz="1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G : GPS</a:t>
            </a:r>
          </a:p>
          <a:p>
            <a:r>
              <a:rPr lang="en-US" altLang="zh-CN" sz="1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 : Wi-Fi</a:t>
            </a:r>
            <a:endParaRPr lang="en-US" altLang="zh-CN" sz="1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altLang="zh-CN" sz="1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F: FDD-LTE</a:t>
            </a:r>
          </a:p>
          <a:p>
            <a:r>
              <a:rPr lang="en-US" altLang="zh-CN" sz="1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 : Bluetooth</a:t>
            </a:r>
            <a:endParaRPr lang="zh-CN" altLang="en-US" sz="1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altLang="zh-CN" sz="1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 : Voix</a:t>
            </a:r>
            <a:endParaRPr lang="zh-CN" altLang="en-US" sz="1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altLang="zh-CN" sz="1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 : Intelligent</a:t>
            </a:r>
            <a:endParaRPr lang="zh-CN" altLang="en-US" sz="1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altLang="zh-CN" sz="1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R: AR</a:t>
            </a:r>
          </a:p>
          <a:p>
            <a:endParaRPr lang="zh-CN" alt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6" name="矩形 55"/>
          <p:cNvSpPr/>
          <p:nvPr/>
        </p:nvSpPr>
        <p:spPr bwMode="auto">
          <a:xfrm>
            <a:off x="10911455" y="1193896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M1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57" name="直接连接符 56"/>
          <p:cNvCxnSpPr/>
          <p:nvPr/>
        </p:nvCxnSpPr>
        <p:spPr bwMode="auto">
          <a:xfrm>
            <a:off x="10624777" y="1574810"/>
            <a:ext cx="15517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58" name="组合 57"/>
          <p:cNvGrpSpPr/>
          <p:nvPr/>
        </p:nvGrpSpPr>
        <p:grpSpPr>
          <a:xfrm>
            <a:off x="11277389" y="1920224"/>
            <a:ext cx="90000" cy="725540"/>
            <a:chOff x="2686859" y="2864898"/>
            <a:chExt cx="90000" cy="725540"/>
          </a:xfrm>
        </p:grpSpPr>
        <p:cxnSp>
          <p:nvCxnSpPr>
            <p:cNvPr id="59" name="直接连接符 58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60" name="椭圆 59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61" name="文本框 60"/>
          <p:cNvSpPr txBox="1"/>
          <p:nvPr/>
        </p:nvSpPr>
        <p:spPr>
          <a:xfrm>
            <a:off x="10659355" y="2644339"/>
            <a:ext cx="1416067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latin typeface="Myriad Pro" panose="020B0502040204020203" pitchFamily="34" charset="0"/>
                <a:cs typeface="Segoe UI" panose="020B0502040204020203" pitchFamily="34" charset="0"/>
              </a:rPr>
              <a:t>Modèle de vente :</a:t>
            </a:r>
            <a:endParaRPr lang="en-US" altLang="zh-CN" sz="1400" b="1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altLang="zh-CN" sz="1200" dirty="0">
                <a:latin typeface="Myriad Pro" panose="020B0502040204020203" pitchFamily="34" charset="0"/>
                <a:cs typeface="Segoe UI" panose="020B0502040204020203" pitchFamily="34" charset="0"/>
              </a:rPr>
              <a:t>S : Écran</a:t>
            </a:r>
          </a:p>
          <a:p>
            <a:r>
              <a:rPr lang="en-US" altLang="zh-CN" sz="1200" dirty="0">
                <a:latin typeface="Myriad Pro" panose="020B0502040204020203" pitchFamily="34" charset="0"/>
                <a:cs typeface="Segoe UI" panose="020B0502040204020203" pitchFamily="34" charset="0"/>
              </a:rPr>
              <a:t>M : Mini</a:t>
            </a:r>
          </a:p>
          <a:p>
            <a:r>
              <a:rPr lang="en-US" altLang="zh-CN" sz="1200" dirty="0">
                <a:latin typeface="Myriad Pro" panose="020B0502040204020203" pitchFamily="34" charset="0"/>
                <a:cs typeface="Segoe UI" panose="020B0502040204020203" pitchFamily="34" charset="0"/>
              </a:rPr>
              <a:t>H : Caché</a:t>
            </a:r>
          </a:p>
          <a:p>
            <a:r>
              <a:rPr lang="en-US" altLang="zh-CN" sz="1200" dirty="0">
                <a:latin typeface="Myriad Pro" panose="020B0502040204020203" pitchFamily="34" charset="0"/>
                <a:cs typeface="Segoe UI" panose="020B0502040204020203" pitchFamily="34" charset="0"/>
              </a:rPr>
              <a:t>T: Touch</a:t>
            </a:r>
            <a:endParaRPr lang="zh-CN" altLang="en-US" sz="1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65" name="组合 64"/>
          <p:cNvGrpSpPr/>
          <p:nvPr/>
        </p:nvGrpSpPr>
        <p:grpSpPr>
          <a:xfrm>
            <a:off x="2456239" y="2013149"/>
            <a:ext cx="98748" cy="2156770"/>
            <a:chOff x="2686868" y="2864898"/>
            <a:chExt cx="90000" cy="2156770"/>
          </a:xfrm>
        </p:grpSpPr>
        <p:cxnSp>
          <p:nvCxnSpPr>
            <p:cNvPr id="66" name="直接连接符 65"/>
            <p:cNvCxnSpPr/>
            <p:nvPr/>
          </p:nvCxnSpPr>
          <p:spPr bwMode="auto">
            <a:xfrm>
              <a:off x="2731859" y="2864898"/>
              <a:ext cx="9" cy="206677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67" name="椭圆 66"/>
            <p:cNvSpPr/>
            <p:nvPr/>
          </p:nvSpPr>
          <p:spPr bwMode="auto">
            <a:xfrm>
              <a:off x="2686868" y="493166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68" name="文本框 67"/>
          <p:cNvSpPr txBox="1"/>
          <p:nvPr/>
        </p:nvSpPr>
        <p:spPr>
          <a:xfrm>
            <a:off x="1158098" y="4130342"/>
            <a:ext cx="28010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 err="1">
                <a:latin typeface="Myriad Pro" panose="020B0502040204020203" pitchFamily="34" charset="0"/>
                <a:cs typeface="Segoe UI" panose="020B0502040204020203" pitchFamily="34" charset="0"/>
              </a:rPr>
              <a:t>Gamme de produits de consommation Huaruijie</a:t>
            </a:r>
            <a:endParaRPr lang="zh-CN" altLang="en-US" sz="1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2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>
                <a:latin typeface="Myriad Pro" panose="020B0502040204020203" pitchFamily="34" charset="0"/>
                <a:cs typeface="Segoe UI" panose="020B0502040204020203" pitchFamily="34" charset="0"/>
              </a:rPr>
              <a:t>Caméra embarquée</a:t>
            </a: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97180299-F461-4759-8972-F1D8398E96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>
                <a:latin typeface="Myriad Pro"/>
              </a:rPr>
              <a:t>107</a:t>
            </a:fld>
            <a:endParaRPr lang="zh-CN" altLang="en-US"/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矩形 170"/>
          <p:cNvSpPr/>
          <p:nvPr/>
        </p:nvSpPr>
        <p:spPr bwMode="auto">
          <a:xfrm>
            <a:off x="1225010" y="1989720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DHI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72" name="矩形 171"/>
          <p:cNvSpPr/>
          <p:nvPr/>
        </p:nvSpPr>
        <p:spPr bwMode="auto">
          <a:xfrm>
            <a:off x="5106222" y="1989720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XVR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73" name="矩形 172"/>
          <p:cNvSpPr/>
          <p:nvPr/>
        </p:nvSpPr>
        <p:spPr bwMode="auto">
          <a:xfrm>
            <a:off x="6304927" y="1989720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74" name="矩形 173"/>
          <p:cNvSpPr/>
          <p:nvPr/>
        </p:nvSpPr>
        <p:spPr bwMode="auto">
          <a:xfrm>
            <a:off x="8702338" y="1989720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04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76" name="矩形 175"/>
          <p:cNvSpPr/>
          <p:nvPr/>
        </p:nvSpPr>
        <p:spPr bwMode="auto">
          <a:xfrm>
            <a:off x="3907516" y="1989720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</a:t>
            </a:r>
          </a:p>
        </p:txBody>
      </p:sp>
      <p:cxnSp>
        <p:nvCxnSpPr>
          <p:cNvPr id="177" name="直接连接符 176"/>
          <p:cNvCxnSpPr/>
          <p:nvPr/>
        </p:nvCxnSpPr>
        <p:spPr bwMode="auto">
          <a:xfrm>
            <a:off x="9515656" y="2349720"/>
            <a:ext cx="380719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179" name="组合 178"/>
          <p:cNvGrpSpPr/>
          <p:nvPr/>
        </p:nvGrpSpPr>
        <p:grpSpPr>
          <a:xfrm>
            <a:off x="4231744" y="2702988"/>
            <a:ext cx="90000" cy="456285"/>
            <a:chOff x="2877841" y="1508514"/>
            <a:chExt cx="67500" cy="342214"/>
          </a:xfrm>
        </p:grpSpPr>
        <p:cxnSp>
          <p:nvCxnSpPr>
            <p:cNvPr id="180" name="直接连接符 179"/>
            <p:cNvCxnSpPr/>
            <p:nvPr/>
          </p:nvCxnSpPr>
          <p:spPr bwMode="auto">
            <a:xfrm>
              <a:off x="2911591" y="1508514"/>
              <a:ext cx="0" cy="27114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81" name="椭圆 180"/>
            <p:cNvSpPr/>
            <p:nvPr/>
          </p:nvSpPr>
          <p:spPr bwMode="auto">
            <a:xfrm>
              <a:off x="2877841" y="1783228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185" name="组合 184"/>
          <p:cNvGrpSpPr/>
          <p:nvPr/>
        </p:nvGrpSpPr>
        <p:grpSpPr>
          <a:xfrm>
            <a:off x="5479883" y="2702988"/>
            <a:ext cx="90000" cy="456285"/>
            <a:chOff x="2877841" y="1508514"/>
            <a:chExt cx="67500" cy="342214"/>
          </a:xfrm>
        </p:grpSpPr>
        <p:cxnSp>
          <p:nvCxnSpPr>
            <p:cNvPr id="186" name="直接连接符 185"/>
            <p:cNvCxnSpPr/>
            <p:nvPr/>
          </p:nvCxnSpPr>
          <p:spPr bwMode="auto">
            <a:xfrm>
              <a:off x="2911591" y="1508514"/>
              <a:ext cx="0" cy="27114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87" name="椭圆 186"/>
            <p:cNvSpPr/>
            <p:nvPr/>
          </p:nvSpPr>
          <p:spPr bwMode="auto">
            <a:xfrm>
              <a:off x="2877841" y="1783228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188" name="组合 187"/>
          <p:cNvGrpSpPr/>
          <p:nvPr/>
        </p:nvGrpSpPr>
        <p:grpSpPr>
          <a:xfrm>
            <a:off x="6651889" y="2733804"/>
            <a:ext cx="90000" cy="1450199"/>
            <a:chOff x="2892749" y="1508514"/>
            <a:chExt cx="67500" cy="1087648"/>
          </a:xfrm>
        </p:grpSpPr>
        <p:cxnSp>
          <p:nvCxnSpPr>
            <p:cNvPr id="189" name="直接连接符 188"/>
            <p:cNvCxnSpPr/>
            <p:nvPr/>
          </p:nvCxnSpPr>
          <p:spPr bwMode="auto">
            <a:xfrm>
              <a:off x="2911591" y="1508514"/>
              <a:ext cx="9017" cy="1045117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90" name="椭圆 189"/>
            <p:cNvSpPr/>
            <p:nvPr/>
          </p:nvSpPr>
          <p:spPr bwMode="auto">
            <a:xfrm>
              <a:off x="2892749" y="2528662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191" name="组合 190"/>
          <p:cNvGrpSpPr/>
          <p:nvPr/>
        </p:nvGrpSpPr>
        <p:grpSpPr>
          <a:xfrm>
            <a:off x="9038288" y="2733803"/>
            <a:ext cx="90000" cy="456285"/>
            <a:chOff x="2877841" y="1508514"/>
            <a:chExt cx="67500" cy="342214"/>
          </a:xfrm>
        </p:grpSpPr>
        <p:cxnSp>
          <p:nvCxnSpPr>
            <p:cNvPr id="192" name="直接连接符 191"/>
            <p:cNvCxnSpPr/>
            <p:nvPr/>
          </p:nvCxnSpPr>
          <p:spPr bwMode="auto">
            <a:xfrm>
              <a:off x="2911591" y="1508514"/>
              <a:ext cx="0" cy="27114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93" name="椭圆 192"/>
            <p:cNvSpPr/>
            <p:nvPr/>
          </p:nvSpPr>
          <p:spPr bwMode="auto">
            <a:xfrm>
              <a:off x="2877841" y="1783228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106" name="矩形 105"/>
          <p:cNvSpPr/>
          <p:nvPr/>
        </p:nvSpPr>
        <p:spPr bwMode="auto">
          <a:xfrm>
            <a:off x="7503632" y="1989720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7" name="矩形 106"/>
          <p:cNvSpPr/>
          <p:nvPr/>
        </p:nvSpPr>
        <p:spPr bwMode="auto">
          <a:xfrm>
            <a:off x="9992383" y="1989720"/>
            <a:ext cx="900903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GFWI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8" name="TextBox 69"/>
          <p:cNvSpPr>
            <a:spLocks noChangeArrowheads="1"/>
          </p:cNvSpPr>
          <p:nvPr/>
        </p:nvSpPr>
        <p:spPr bwMode="auto">
          <a:xfrm>
            <a:off x="930855" y="3481803"/>
            <a:ext cx="1264208" cy="2846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Marque : Dahua</a:t>
            </a:r>
            <a:endParaRPr lang="zh-CN" altLang="en-US" sz="14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09" name="组合 108"/>
          <p:cNvGrpSpPr/>
          <p:nvPr/>
        </p:nvGrpSpPr>
        <p:grpSpPr>
          <a:xfrm>
            <a:off x="1574345" y="2776348"/>
            <a:ext cx="94216" cy="725540"/>
            <a:chOff x="2686859" y="2864898"/>
            <a:chExt cx="90000" cy="725540"/>
          </a:xfrm>
        </p:grpSpPr>
        <p:cxnSp>
          <p:nvCxnSpPr>
            <p:cNvPr id="110" name="直接连接符 109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11" name="椭圆 110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112" name="TextBox 111"/>
          <p:cNvSpPr txBox="1"/>
          <p:nvPr/>
        </p:nvSpPr>
        <p:spPr>
          <a:xfrm>
            <a:off x="3793407" y="3117845"/>
            <a:ext cx="1056675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Série:</a:t>
            </a:r>
          </a:p>
          <a:p>
            <a:pPr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 : Mobile</a:t>
            </a:r>
          </a:p>
        </p:txBody>
      </p:sp>
      <p:grpSp>
        <p:nvGrpSpPr>
          <p:cNvPr id="115" name="组合 114"/>
          <p:cNvGrpSpPr/>
          <p:nvPr/>
        </p:nvGrpSpPr>
        <p:grpSpPr>
          <a:xfrm>
            <a:off x="7886160" y="2733803"/>
            <a:ext cx="90000" cy="456285"/>
            <a:chOff x="2877841" y="1508514"/>
            <a:chExt cx="67500" cy="342214"/>
          </a:xfrm>
        </p:grpSpPr>
        <p:cxnSp>
          <p:nvCxnSpPr>
            <p:cNvPr id="116" name="直接连接符 115"/>
            <p:cNvCxnSpPr/>
            <p:nvPr/>
          </p:nvCxnSpPr>
          <p:spPr bwMode="auto">
            <a:xfrm>
              <a:off x="2911591" y="1508514"/>
              <a:ext cx="0" cy="27114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17" name="椭圆 116"/>
            <p:cNvSpPr/>
            <p:nvPr/>
          </p:nvSpPr>
          <p:spPr bwMode="auto">
            <a:xfrm>
              <a:off x="2877841" y="1783228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118" name="组合 117"/>
          <p:cNvGrpSpPr/>
          <p:nvPr/>
        </p:nvGrpSpPr>
        <p:grpSpPr>
          <a:xfrm>
            <a:off x="10376427" y="2733803"/>
            <a:ext cx="90000" cy="456285"/>
            <a:chOff x="2877841" y="1508514"/>
            <a:chExt cx="67500" cy="342214"/>
          </a:xfrm>
        </p:grpSpPr>
        <p:cxnSp>
          <p:nvCxnSpPr>
            <p:cNvPr id="119" name="直接连接符 118"/>
            <p:cNvCxnSpPr/>
            <p:nvPr/>
          </p:nvCxnSpPr>
          <p:spPr bwMode="auto">
            <a:xfrm>
              <a:off x="2911591" y="1508514"/>
              <a:ext cx="0" cy="27114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20" name="椭圆 119"/>
            <p:cNvSpPr/>
            <p:nvPr/>
          </p:nvSpPr>
          <p:spPr bwMode="auto">
            <a:xfrm>
              <a:off x="2877841" y="1783228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121" name="TextBox 69"/>
          <p:cNvSpPr>
            <a:spLocks noChangeArrowheads="1"/>
          </p:cNvSpPr>
          <p:nvPr/>
        </p:nvSpPr>
        <p:spPr bwMode="auto">
          <a:xfrm>
            <a:off x="4953185" y="3180746"/>
            <a:ext cx="1108661" cy="838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en-US" altLang="zh-CN" sz="1400" b="1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    Taper:</a:t>
            </a:r>
            <a:endParaRPr lang="en-US" altLang="zh-CN" sz="1400" b="1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CVR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XVR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NVR</a:t>
            </a:r>
          </a:p>
        </p:txBody>
      </p:sp>
      <p:sp>
        <p:nvSpPr>
          <p:cNvPr id="122" name="TextBox 121"/>
          <p:cNvSpPr txBox="1"/>
          <p:nvPr/>
        </p:nvSpPr>
        <p:spPr>
          <a:xfrm>
            <a:off x="6103745" y="4246274"/>
            <a:ext cx="150692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Positionnement</a:t>
            </a:r>
          </a:p>
          <a:p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1 : Niveau d'entrée</a:t>
            </a:r>
          </a:p>
          <a:p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4 : Professionnel</a:t>
            </a:r>
          </a:p>
          <a:p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6 à 9 : Haut de gamme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7400096" y="3181723"/>
            <a:ext cx="1152128" cy="687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Disque dur :</a:t>
            </a:r>
          </a:p>
          <a:p>
            <a:pPr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1:1HDD</a:t>
            </a:r>
          </a:p>
          <a:p>
            <a:pPr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2:2HDD</a:t>
            </a:r>
            <a:endParaRPr lang="zh-CN" altLang="en-US" sz="12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4" name="TextBox 123"/>
          <p:cNvSpPr txBox="1"/>
          <p:nvPr/>
        </p:nvSpPr>
        <p:spPr>
          <a:xfrm>
            <a:off x="8576929" y="3162862"/>
            <a:ext cx="1438758" cy="872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Canal:</a:t>
            </a:r>
          </a:p>
          <a:p>
            <a:pPr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04=4 canaux</a:t>
            </a:r>
          </a:p>
          <a:p>
            <a:pPr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08=8 canaux</a:t>
            </a:r>
          </a:p>
          <a:p>
            <a:pPr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12 = 12 canaux</a:t>
            </a:r>
            <a:endParaRPr lang="en-US" altLang="zh-CN" sz="14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5" name="TextBox 124"/>
          <p:cNvSpPr txBox="1"/>
          <p:nvPr/>
        </p:nvSpPr>
        <p:spPr>
          <a:xfrm>
            <a:off x="9986376" y="3189510"/>
            <a:ext cx="1617132" cy="10567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Module:</a:t>
            </a:r>
          </a:p>
          <a:p>
            <a:pPr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G : GPS</a:t>
            </a:r>
          </a:p>
          <a:p>
            <a:pPr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F: 4G</a:t>
            </a:r>
          </a:p>
          <a:p>
            <a:pPr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 : Wi-Fi</a:t>
            </a:r>
            <a:endParaRPr lang="en-US" altLang="zh-CN" sz="12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 : Intelligence</a:t>
            </a:r>
            <a:endParaRPr lang="zh-CN" altLang="zh-CN" sz="1200" dirty="0"/>
          </a:p>
        </p:txBody>
      </p:sp>
      <p:cxnSp>
        <p:nvCxnSpPr>
          <p:cNvPr id="95" name="直接连接符 94"/>
          <p:cNvCxnSpPr/>
          <p:nvPr/>
        </p:nvCxnSpPr>
        <p:spPr bwMode="auto">
          <a:xfrm>
            <a:off x="2085439" y="2349760"/>
            <a:ext cx="380719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0" name="矩形 39"/>
          <p:cNvSpPr/>
          <p:nvPr/>
        </p:nvSpPr>
        <p:spPr bwMode="auto">
          <a:xfrm>
            <a:off x="2576403" y="1999062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DAE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41" name="组合 40"/>
          <p:cNvGrpSpPr/>
          <p:nvPr/>
        </p:nvGrpSpPr>
        <p:grpSpPr>
          <a:xfrm>
            <a:off x="2950064" y="2712330"/>
            <a:ext cx="90000" cy="1758308"/>
            <a:chOff x="2877841" y="1508514"/>
            <a:chExt cx="67500" cy="1318733"/>
          </a:xfrm>
        </p:grpSpPr>
        <p:cxnSp>
          <p:nvCxnSpPr>
            <p:cNvPr id="42" name="直接连接符 41"/>
            <p:cNvCxnSpPr/>
            <p:nvPr/>
          </p:nvCxnSpPr>
          <p:spPr bwMode="auto">
            <a:xfrm>
              <a:off x="2911591" y="1508514"/>
              <a:ext cx="0" cy="1253121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3" name="椭圆 42"/>
            <p:cNvSpPr/>
            <p:nvPr/>
          </p:nvSpPr>
          <p:spPr bwMode="auto">
            <a:xfrm>
              <a:off x="2877841" y="2759747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cxnSp>
        <p:nvCxnSpPr>
          <p:cNvPr id="45" name="直接连接符 44"/>
          <p:cNvCxnSpPr/>
          <p:nvPr/>
        </p:nvCxnSpPr>
        <p:spPr bwMode="auto">
          <a:xfrm>
            <a:off x="3412688" y="2349720"/>
            <a:ext cx="380719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6" name="文本框 45"/>
          <p:cNvSpPr txBox="1"/>
          <p:nvPr/>
        </p:nvSpPr>
        <p:spPr>
          <a:xfrm>
            <a:off x="2384521" y="4587666"/>
            <a:ext cx="1443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latin typeface="Myriad Pro" panose="020B0502040204020203" pitchFamily="34" charset="0"/>
                <a:cs typeface="Segoe UI" panose="020B0502040204020203" pitchFamily="34" charset="0"/>
              </a:rPr>
              <a:t>Marque : Hirige</a:t>
            </a:r>
            <a:endParaRPr lang="zh-CN" altLang="en-US" sz="1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7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>
                <a:latin typeface="Myriad Pro" panose="020B0502040204020203" pitchFamily="34" charset="0"/>
                <a:cs typeface="Segoe UI" panose="020B0502040204020203" pitchFamily="34" charset="0"/>
              </a:rPr>
              <a:t>DVR/NVR mobile</a:t>
            </a: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BCC4CEC4-AB68-4792-A443-F10744D246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>
                <a:latin typeface="Myriad Pro"/>
              </a:rPr>
              <a:t>108</a:t>
            </a:fld>
            <a:endParaRPr lang="zh-CN" altLang="en-US"/>
          </a:p>
        </p:txBody>
      </p:sp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 bwMode="auto">
          <a:xfrm>
            <a:off x="1409396" y="1662054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DHI</a:t>
            </a:r>
            <a:endParaRPr lang="zh-CN" altLang="en-US" sz="22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1724396" y="2365509"/>
            <a:ext cx="90000" cy="725540"/>
            <a:chOff x="2686859" y="2864898"/>
            <a:chExt cx="90000" cy="725540"/>
          </a:xfrm>
        </p:grpSpPr>
        <p:cxnSp>
          <p:nvCxnSpPr>
            <p:cNvPr id="7" name="直接连接符 6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8" name="椭圆 7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9" name="矩形 8"/>
          <p:cNvSpPr/>
          <p:nvPr/>
        </p:nvSpPr>
        <p:spPr bwMode="auto">
          <a:xfrm>
            <a:off x="2501386" y="1662054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DAE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0" name="直接连接符 9"/>
          <p:cNvCxnSpPr/>
          <p:nvPr/>
        </p:nvCxnSpPr>
        <p:spPr bwMode="auto">
          <a:xfrm>
            <a:off x="2242774" y="2022054"/>
            <a:ext cx="15517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直接连接符 10"/>
          <p:cNvCxnSpPr/>
          <p:nvPr/>
        </p:nvCxnSpPr>
        <p:spPr bwMode="auto">
          <a:xfrm>
            <a:off x="3528236" y="2022054"/>
            <a:ext cx="15517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" name="矩形 12"/>
          <p:cNvSpPr/>
          <p:nvPr/>
        </p:nvSpPr>
        <p:spPr bwMode="auto">
          <a:xfrm>
            <a:off x="3808493" y="1662054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CDR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4168395" y="2363337"/>
            <a:ext cx="90000" cy="725540"/>
            <a:chOff x="2686859" y="2864898"/>
            <a:chExt cx="90000" cy="725540"/>
          </a:xfrm>
        </p:grpSpPr>
        <p:cxnSp>
          <p:nvCxnSpPr>
            <p:cNvPr id="15" name="直接连接符 14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6" name="椭圆 15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17" name="文本框 16"/>
          <p:cNvSpPr txBox="1"/>
          <p:nvPr/>
        </p:nvSpPr>
        <p:spPr>
          <a:xfrm>
            <a:off x="3137183" y="3077347"/>
            <a:ext cx="271598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Type de produit :</a:t>
            </a:r>
          </a:p>
          <a:p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C : Appareil photo</a:t>
            </a:r>
          </a:p>
          <a:p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DR : Enregistreur de conduite (caméra embarquée)</a:t>
            </a:r>
          </a:p>
          <a:p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DMS : Système de surveillance des conducteurs</a:t>
            </a:r>
          </a:p>
        </p:txBody>
      </p:sp>
      <p:cxnSp>
        <p:nvCxnSpPr>
          <p:cNvPr id="18" name="直接连接符 17"/>
          <p:cNvCxnSpPr/>
          <p:nvPr/>
        </p:nvCxnSpPr>
        <p:spPr bwMode="auto">
          <a:xfrm>
            <a:off x="4853453" y="2025369"/>
            <a:ext cx="15517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1" name="矩形 20"/>
          <p:cNvSpPr/>
          <p:nvPr/>
        </p:nvSpPr>
        <p:spPr bwMode="auto">
          <a:xfrm>
            <a:off x="5147584" y="1643337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8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22" name="组合 21"/>
          <p:cNvGrpSpPr/>
          <p:nvPr/>
        </p:nvGrpSpPr>
        <p:grpSpPr>
          <a:xfrm>
            <a:off x="5503431" y="2352850"/>
            <a:ext cx="90000" cy="2295925"/>
            <a:chOff x="2686859" y="2864898"/>
            <a:chExt cx="90000" cy="2295925"/>
          </a:xfrm>
        </p:grpSpPr>
        <p:cxnSp>
          <p:nvCxnSpPr>
            <p:cNvPr id="23" name="直接连接符 22"/>
            <p:cNvCxnSpPr/>
            <p:nvPr/>
          </p:nvCxnSpPr>
          <p:spPr bwMode="auto">
            <a:xfrm>
              <a:off x="2731859" y="2864898"/>
              <a:ext cx="0" cy="2204691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4" name="椭圆 23"/>
            <p:cNvSpPr/>
            <p:nvPr/>
          </p:nvSpPr>
          <p:spPr bwMode="auto">
            <a:xfrm>
              <a:off x="2686859" y="5070823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25" name="文本框 24"/>
          <p:cNvSpPr txBox="1"/>
          <p:nvPr/>
        </p:nvSpPr>
        <p:spPr>
          <a:xfrm>
            <a:off x="5008628" y="4851387"/>
            <a:ext cx="16781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srgbClr val="000000"/>
                </a:solidFill>
                <a:latin typeface="Myriad Pro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Positionnement :</a:t>
            </a:r>
          </a:p>
          <a:p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1 à 3 : Niveau d’entrée</a:t>
            </a:r>
          </a:p>
          <a:p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4 à 6 : Professionnel</a:t>
            </a:r>
          </a:p>
          <a:p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7 à 9 : Haut de gamme</a:t>
            </a:r>
          </a:p>
        </p:txBody>
      </p:sp>
      <p:sp>
        <p:nvSpPr>
          <p:cNvPr id="26" name="矩形 25"/>
          <p:cNvSpPr/>
          <p:nvPr/>
        </p:nvSpPr>
        <p:spPr bwMode="auto">
          <a:xfrm>
            <a:off x="6378878" y="1632850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28" name="组合 27"/>
          <p:cNvGrpSpPr/>
          <p:nvPr/>
        </p:nvGrpSpPr>
        <p:grpSpPr>
          <a:xfrm>
            <a:off x="6742152" y="2363337"/>
            <a:ext cx="90000" cy="725540"/>
            <a:chOff x="2686859" y="2864898"/>
            <a:chExt cx="90000" cy="725540"/>
          </a:xfrm>
        </p:grpSpPr>
        <p:cxnSp>
          <p:nvCxnSpPr>
            <p:cNvPr id="29" name="直接连接符 28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0" name="椭圆 29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34" name="文本框 33"/>
          <p:cNvSpPr txBox="1"/>
          <p:nvPr/>
        </p:nvSpPr>
        <p:spPr>
          <a:xfrm>
            <a:off x="6122730" y="3088877"/>
            <a:ext cx="124855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srgbClr val="000000"/>
                </a:solidFill>
                <a:latin typeface="Myriad Pro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Résolution:</a:t>
            </a:r>
          </a:p>
          <a:p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1: 1MP</a:t>
            </a:r>
          </a:p>
          <a:p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2: 2MP</a:t>
            </a:r>
          </a:p>
        </p:txBody>
      </p:sp>
      <p:sp>
        <p:nvSpPr>
          <p:cNvPr id="35" name="矩形 34"/>
          <p:cNvSpPr/>
          <p:nvPr/>
        </p:nvSpPr>
        <p:spPr bwMode="auto">
          <a:xfrm>
            <a:off x="7593449" y="1629200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37" name="组合 36"/>
          <p:cNvGrpSpPr/>
          <p:nvPr/>
        </p:nvGrpSpPr>
        <p:grpSpPr>
          <a:xfrm>
            <a:off x="7976499" y="2371464"/>
            <a:ext cx="98748" cy="2156770"/>
            <a:chOff x="2686868" y="2864898"/>
            <a:chExt cx="90000" cy="2156770"/>
          </a:xfrm>
        </p:grpSpPr>
        <p:cxnSp>
          <p:nvCxnSpPr>
            <p:cNvPr id="38" name="直接连接符 37"/>
            <p:cNvCxnSpPr/>
            <p:nvPr/>
          </p:nvCxnSpPr>
          <p:spPr bwMode="auto">
            <a:xfrm>
              <a:off x="2731859" y="2864898"/>
              <a:ext cx="9" cy="206677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9" name="椭圆 38"/>
            <p:cNvSpPr/>
            <p:nvPr/>
          </p:nvSpPr>
          <p:spPr bwMode="auto">
            <a:xfrm>
              <a:off x="2686868" y="493166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41" name="文本框 40"/>
          <p:cNvSpPr txBox="1"/>
          <p:nvPr/>
        </p:nvSpPr>
        <p:spPr>
          <a:xfrm>
            <a:off x="7651329" y="4519310"/>
            <a:ext cx="112312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latin typeface="Myriad Pro" panose="020B0502040204020203" pitchFamily="34" charset="0"/>
                <a:cs typeface="Segoe UI" panose="020B0502040204020203" pitchFamily="34" charset="0"/>
              </a:rPr>
              <a:t>Génération</a:t>
            </a:r>
          </a:p>
          <a:p>
            <a:r>
              <a:rPr lang="en-US" altLang="zh-CN" sz="1200" dirty="0">
                <a:latin typeface="Myriad Pro" panose="020B0502040204020203" pitchFamily="34" charset="0"/>
                <a:cs typeface="Segoe UI" panose="020B0502040204020203" pitchFamily="34" charset="0"/>
              </a:rPr>
              <a:t>1 : 1er</a:t>
            </a:r>
          </a:p>
          <a:p>
            <a:r>
              <a:rPr lang="en-US" altLang="zh-CN" sz="1200" dirty="0">
                <a:latin typeface="Myriad Pro" panose="020B0502040204020203" pitchFamily="34" charset="0"/>
                <a:cs typeface="Segoe UI" panose="020B0502040204020203" pitchFamily="34" charset="0"/>
              </a:rPr>
              <a:t>2 : 2e</a:t>
            </a:r>
          </a:p>
          <a:p>
            <a:r>
              <a:rPr lang="en-US" altLang="zh-CN" sz="1200" dirty="0">
                <a:latin typeface="Myriad Pro" panose="020B0502040204020203" pitchFamily="34" charset="0"/>
                <a:cs typeface="Segoe UI" panose="020B0502040204020203" pitchFamily="34" charset="0"/>
              </a:rPr>
              <a:t>3 : 3e</a:t>
            </a:r>
          </a:p>
        </p:txBody>
      </p:sp>
      <p:sp>
        <p:nvSpPr>
          <p:cNvPr id="42" name="矩形 41"/>
          <p:cNvSpPr/>
          <p:nvPr/>
        </p:nvSpPr>
        <p:spPr bwMode="auto">
          <a:xfrm>
            <a:off x="8808020" y="1581518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44" name="组合 43"/>
          <p:cNvGrpSpPr/>
          <p:nvPr/>
        </p:nvGrpSpPr>
        <p:grpSpPr>
          <a:xfrm>
            <a:off x="9174148" y="2321987"/>
            <a:ext cx="90000" cy="725540"/>
            <a:chOff x="2686859" y="2864898"/>
            <a:chExt cx="90000" cy="725540"/>
          </a:xfrm>
        </p:grpSpPr>
        <p:cxnSp>
          <p:nvCxnSpPr>
            <p:cNvPr id="45" name="直接连接符 44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6" name="椭圆 45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47" name="文本框 46"/>
          <p:cNvSpPr txBox="1"/>
          <p:nvPr/>
        </p:nvSpPr>
        <p:spPr>
          <a:xfrm>
            <a:off x="8564992" y="3040995"/>
            <a:ext cx="168368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latin typeface="Myriad Pro" panose="020B0502040204020203" pitchFamily="34" charset="0"/>
                <a:cs typeface="Segoe UI" panose="020B0502040204020203" pitchFamily="34" charset="0"/>
              </a:rPr>
              <a:t>Canal externe :</a:t>
            </a:r>
          </a:p>
          <a:p>
            <a:r>
              <a:rPr lang="en-US" altLang="zh-CN" sz="1200" dirty="0">
                <a:latin typeface="Myriad Pro" panose="020B0502040204020203" pitchFamily="34" charset="0"/>
                <a:cs typeface="Segoe UI" panose="020B0502040204020203" pitchFamily="34" charset="0"/>
              </a:rPr>
              <a:t>3: 3 entrées vidéo externes</a:t>
            </a:r>
          </a:p>
        </p:txBody>
      </p:sp>
      <p:sp>
        <p:nvSpPr>
          <p:cNvPr id="48" name="矩形 47"/>
          <p:cNvSpPr/>
          <p:nvPr/>
        </p:nvSpPr>
        <p:spPr bwMode="auto">
          <a:xfrm>
            <a:off x="10018533" y="1581518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GFW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50" name="直接连接符 49"/>
          <p:cNvCxnSpPr/>
          <p:nvPr/>
        </p:nvCxnSpPr>
        <p:spPr bwMode="auto">
          <a:xfrm>
            <a:off x="9746817" y="1959117"/>
            <a:ext cx="15517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51" name="组合 50"/>
          <p:cNvGrpSpPr/>
          <p:nvPr/>
        </p:nvGrpSpPr>
        <p:grpSpPr>
          <a:xfrm>
            <a:off x="10353079" y="2326464"/>
            <a:ext cx="98748" cy="2156770"/>
            <a:chOff x="2686868" y="2864898"/>
            <a:chExt cx="90000" cy="2156770"/>
          </a:xfrm>
        </p:grpSpPr>
        <p:cxnSp>
          <p:nvCxnSpPr>
            <p:cNvPr id="52" name="直接连接符 51"/>
            <p:cNvCxnSpPr/>
            <p:nvPr/>
          </p:nvCxnSpPr>
          <p:spPr bwMode="auto">
            <a:xfrm>
              <a:off x="2731859" y="2864898"/>
              <a:ext cx="9" cy="206677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3" name="椭圆 52"/>
            <p:cNvSpPr/>
            <p:nvPr/>
          </p:nvSpPr>
          <p:spPr bwMode="auto">
            <a:xfrm>
              <a:off x="2686868" y="493166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55" name="文本框 54"/>
          <p:cNvSpPr txBox="1"/>
          <p:nvPr/>
        </p:nvSpPr>
        <p:spPr>
          <a:xfrm>
            <a:off x="9824404" y="4501069"/>
            <a:ext cx="160093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Fonction:</a:t>
            </a:r>
          </a:p>
          <a:p>
            <a:r>
              <a:rPr lang="en-US" altLang="zh-CN" sz="1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G : GPS</a:t>
            </a:r>
          </a:p>
          <a:p>
            <a:r>
              <a:rPr lang="en-US" altLang="zh-CN" sz="1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 : Wi-Fi</a:t>
            </a:r>
            <a:endParaRPr lang="en-US" altLang="zh-CN" sz="1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altLang="zh-CN" sz="1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F: 4G</a:t>
            </a:r>
          </a:p>
        </p:txBody>
      </p:sp>
      <p:grpSp>
        <p:nvGrpSpPr>
          <p:cNvPr id="65" name="组合 64"/>
          <p:cNvGrpSpPr/>
          <p:nvPr/>
        </p:nvGrpSpPr>
        <p:grpSpPr>
          <a:xfrm>
            <a:off x="2843863" y="2400771"/>
            <a:ext cx="98748" cy="2156770"/>
            <a:chOff x="2686868" y="2864898"/>
            <a:chExt cx="90000" cy="2156770"/>
          </a:xfrm>
        </p:grpSpPr>
        <p:cxnSp>
          <p:nvCxnSpPr>
            <p:cNvPr id="66" name="直接连接符 65"/>
            <p:cNvCxnSpPr/>
            <p:nvPr/>
          </p:nvCxnSpPr>
          <p:spPr bwMode="auto">
            <a:xfrm>
              <a:off x="2731859" y="2864898"/>
              <a:ext cx="9" cy="206677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67" name="椭圆 66"/>
            <p:cNvSpPr/>
            <p:nvPr/>
          </p:nvSpPr>
          <p:spPr bwMode="auto">
            <a:xfrm>
              <a:off x="2686868" y="493166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68" name="文本框 67"/>
          <p:cNvSpPr txBox="1"/>
          <p:nvPr/>
        </p:nvSpPr>
        <p:spPr>
          <a:xfrm>
            <a:off x="2287099" y="4634414"/>
            <a:ext cx="1443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latin typeface="Myriad Pro" panose="020B0502040204020203" pitchFamily="34" charset="0"/>
                <a:cs typeface="Segoe UI" panose="020B0502040204020203" pitchFamily="34" charset="0"/>
              </a:rPr>
              <a:t>Marque : Hirige</a:t>
            </a:r>
            <a:endParaRPr lang="zh-CN" altLang="en-US" sz="1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9" name="TextBox 69"/>
          <p:cNvSpPr>
            <a:spLocks noChangeArrowheads="1"/>
          </p:cNvSpPr>
          <p:nvPr/>
        </p:nvSpPr>
        <p:spPr bwMode="auto">
          <a:xfrm>
            <a:off x="1133741" y="3203186"/>
            <a:ext cx="1264208" cy="2846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Marque : Dahua</a:t>
            </a:r>
            <a:endParaRPr lang="zh-CN" altLang="en-US" sz="14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4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>
                <a:latin typeface="Myriad Pro" panose="020B0502040204020203" pitchFamily="34" charset="0"/>
                <a:cs typeface="Segoe UI" panose="020B0502040204020203" pitchFamily="34" charset="0"/>
              </a:rPr>
              <a:t>Caméra de sécurité active mobile (1/2)</a:t>
            </a:r>
            <a:endParaRPr lang="en-US" altLang="zh-CN" sz="36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58D350B1-54D5-4D57-8FC6-7D55835D0C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>
                <a:latin typeface="Myriad Pro"/>
              </a:rPr>
              <a:t>109</a:t>
            </a:fld>
            <a:endParaRPr lang="zh-CN" alt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组合 157"/>
          <p:cNvGrpSpPr/>
          <p:nvPr/>
        </p:nvGrpSpPr>
        <p:grpSpPr>
          <a:xfrm>
            <a:off x="1198033" y="1193378"/>
            <a:ext cx="9889913" cy="3050096"/>
            <a:chOff x="849" y="2201"/>
            <a:chExt cx="11681" cy="3603"/>
          </a:xfrm>
        </p:grpSpPr>
        <p:sp>
          <p:nvSpPr>
            <p:cNvPr id="22" name="TextBox 69"/>
            <p:cNvSpPr>
              <a:spLocks noChangeArrowheads="1"/>
            </p:cNvSpPr>
            <p:nvPr/>
          </p:nvSpPr>
          <p:spPr bwMode="auto">
            <a:xfrm>
              <a:off x="849" y="3941"/>
              <a:ext cx="954" cy="5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1" rIns="68580" bIns="34291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buFontTx/>
                <a:buNone/>
              </a:pPr>
              <a:r>
                <a:rPr lang="en-US" altLang="zh-CN" sz="1400" b="1" noProof="1">
                  <a:solidFill>
                    <a:srgbClr val="000000"/>
                  </a:solidFill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Marque: </a:t>
              </a:r>
            </a:p>
            <a:p>
              <a:pPr eaLnBrk="1" fontAlgn="base" hangingPunct="1">
                <a:spcBef>
                  <a:spcPct val="0"/>
                </a:spcBef>
                <a:buFontTx/>
                <a:buNone/>
              </a:pPr>
              <a:r>
                <a:rPr lang="en-US" altLang="zh-CN" sz="1335" noProof="1">
                  <a:solidFill>
                    <a:srgbClr val="000000"/>
                  </a:solidFill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Dahua</a:t>
              </a:r>
              <a:endParaRPr lang="zh-CN" altLang="en-US" sz="1335" noProof="1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sp>
          <p:nvSpPr>
            <p:cNvPr id="5124" name="TextBox 69"/>
            <p:cNvSpPr/>
            <p:nvPr/>
          </p:nvSpPr>
          <p:spPr>
            <a:xfrm>
              <a:off x="2230" y="3941"/>
              <a:ext cx="1036" cy="56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lIns="68580" tIns="34291" rIns="68580" bIns="34291" anchor="t">
              <a:spAutoFit/>
            </a:bodyPr>
            <a:lstStyle/>
            <a:p>
              <a:r>
                <a:rPr lang="en-US" altLang="zh-CN" sz="1335" dirty="0">
                  <a:solidFill>
                    <a:srgbClr val="000000"/>
                  </a:solidFill>
                  <a:latin typeface="Myriad Pro" panose="020B0502040204020203" pitchFamily="34" charset="0"/>
                  <a:ea typeface="宋体" pitchFamily="2" charset="-122"/>
                  <a:sym typeface="Calibri" panose="020F0502020204030204" pitchFamily="34" charset="0"/>
                </a:rPr>
                <a:t>Caméra HDCVI</a:t>
              </a:r>
              <a:endParaRPr lang="en-US" altLang="zh-CN" sz="1335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sym typeface="Calibri" panose="020F0502020204030204" pitchFamily="34" charset="0"/>
              </a:endParaRPr>
            </a:p>
          </p:txBody>
        </p:sp>
        <p:sp>
          <p:nvSpPr>
            <p:cNvPr id="3" name="矩形 2"/>
            <p:cNvSpPr/>
            <p:nvPr/>
          </p:nvSpPr>
          <p:spPr bwMode="auto">
            <a:xfrm>
              <a:off x="2278" y="2201"/>
              <a:ext cx="971" cy="85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defTabSz="913765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200" noProof="1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HAC</a:t>
              </a:r>
              <a:endParaRPr lang="zh-CN" altLang="en-US" sz="2200" noProof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4" name="矩形 3"/>
            <p:cNvSpPr/>
            <p:nvPr/>
          </p:nvSpPr>
          <p:spPr bwMode="auto">
            <a:xfrm>
              <a:off x="953" y="2201"/>
              <a:ext cx="850" cy="85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defTabSz="913765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200" noProof="1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DH</a:t>
              </a:r>
              <a:endParaRPr lang="zh-CN" altLang="en-US" sz="2200" noProof="1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sp>
          <p:nvSpPr>
            <p:cNvPr id="5" name="矩形 4"/>
            <p:cNvSpPr/>
            <p:nvPr/>
          </p:nvSpPr>
          <p:spPr bwMode="auto">
            <a:xfrm>
              <a:off x="5718" y="2201"/>
              <a:ext cx="850" cy="85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defTabSz="913765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200" noProof="1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UN</a:t>
              </a:r>
            </a:p>
          </p:txBody>
        </p:sp>
        <p:sp>
          <p:nvSpPr>
            <p:cNvPr id="6" name="矩形 5"/>
            <p:cNvSpPr/>
            <p:nvPr/>
          </p:nvSpPr>
          <p:spPr bwMode="auto">
            <a:xfrm>
              <a:off x="6714" y="2201"/>
              <a:ext cx="850" cy="85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defTabSz="913765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200" noProof="1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2</a:t>
              </a:r>
              <a:endParaRPr lang="zh-CN" altLang="en-US" sz="2200" noProof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7" name="矩形 6"/>
            <p:cNvSpPr/>
            <p:nvPr/>
          </p:nvSpPr>
          <p:spPr bwMode="auto">
            <a:xfrm>
              <a:off x="7711" y="2201"/>
              <a:ext cx="850" cy="85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defTabSz="913765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200" noProof="1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1</a:t>
              </a:r>
            </a:p>
          </p:txBody>
        </p:sp>
        <p:sp>
          <p:nvSpPr>
            <p:cNvPr id="8" name="矩形 7"/>
            <p:cNvSpPr/>
            <p:nvPr/>
          </p:nvSpPr>
          <p:spPr bwMode="auto">
            <a:xfrm>
              <a:off x="9992" y="2201"/>
              <a:ext cx="850" cy="85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defTabSz="913765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200" noProof="1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U</a:t>
              </a:r>
              <a:endParaRPr lang="zh-CN" altLang="en-US" sz="2200" noProof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cxnSp>
          <p:nvCxnSpPr>
            <p:cNvPr id="5131" name="直接连接符 51"/>
            <p:cNvCxnSpPr/>
            <p:nvPr/>
          </p:nvCxnSpPr>
          <p:spPr>
            <a:xfrm>
              <a:off x="1949" y="2626"/>
              <a:ext cx="183" cy="0"/>
            </a:xfrm>
            <a:prstGeom prst="line">
              <a:avLst/>
            </a:prstGeom>
            <a:ln w="9525" cap="flat" cmpd="sng">
              <a:solidFill>
                <a:srgbClr val="7F7F7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grpSp>
          <p:nvGrpSpPr>
            <p:cNvPr id="5132" name="组合 56"/>
            <p:cNvGrpSpPr/>
            <p:nvPr/>
          </p:nvGrpSpPr>
          <p:grpSpPr>
            <a:xfrm>
              <a:off x="1325" y="3039"/>
              <a:ext cx="106" cy="856"/>
              <a:chOff x="2686859" y="2864898"/>
              <a:chExt cx="90000" cy="725540"/>
            </a:xfrm>
          </p:grpSpPr>
          <p:cxnSp>
            <p:nvCxnSpPr>
              <p:cNvPr id="5133" name="直接连接符 58"/>
              <p:cNvCxnSpPr/>
              <p:nvPr/>
            </p:nvCxnSpPr>
            <p:spPr>
              <a:xfrm>
                <a:off x="2731859" y="2864898"/>
                <a:ext cx="0" cy="642840"/>
              </a:xfrm>
              <a:prstGeom prst="line">
                <a:avLst/>
              </a:prstGeom>
              <a:ln w="9525" cap="flat" cmpd="sng">
                <a:solidFill>
                  <a:srgbClr val="7F7F7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60" name="椭圆 59"/>
              <p:cNvSpPr/>
              <p:nvPr/>
            </p:nvSpPr>
            <p:spPr bwMode="auto">
              <a:xfrm>
                <a:off x="2686859" y="3500438"/>
                <a:ext cx="90000" cy="90000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/>
              <a:lstStyle/>
              <a:p>
                <a:pPr defTabSz="913765" fontAlgn="t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1000" noProof="1">
                  <a:latin typeface="Segoe UI" panose="020B0502040204020203" pitchFamily="34" charset="0"/>
                  <a:ea typeface="宋体" pitchFamily="2" charset="-122"/>
                  <a:cs typeface="Segoe UI" panose="020B0502040204020203" pitchFamily="34" charset="0"/>
                </a:endParaRPr>
              </a:p>
            </p:txBody>
          </p:sp>
        </p:grpSp>
        <p:grpSp>
          <p:nvGrpSpPr>
            <p:cNvPr id="5135" name="组合 60"/>
            <p:cNvGrpSpPr/>
            <p:nvPr/>
          </p:nvGrpSpPr>
          <p:grpSpPr>
            <a:xfrm>
              <a:off x="2735" y="3039"/>
              <a:ext cx="106" cy="865"/>
              <a:chOff x="2686859" y="2857598"/>
              <a:chExt cx="90000" cy="732840"/>
            </a:xfrm>
          </p:grpSpPr>
          <p:cxnSp>
            <p:nvCxnSpPr>
              <p:cNvPr id="5136" name="直接连接符 64"/>
              <p:cNvCxnSpPr/>
              <p:nvPr/>
            </p:nvCxnSpPr>
            <p:spPr>
              <a:xfrm>
                <a:off x="2731859" y="2857598"/>
                <a:ext cx="0" cy="642840"/>
              </a:xfrm>
              <a:prstGeom prst="line">
                <a:avLst/>
              </a:prstGeom>
              <a:ln w="9525" cap="flat" cmpd="sng">
                <a:solidFill>
                  <a:srgbClr val="7F7F7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69" name="椭圆 68"/>
              <p:cNvSpPr/>
              <p:nvPr/>
            </p:nvSpPr>
            <p:spPr bwMode="auto">
              <a:xfrm>
                <a:off x="2686859" y="3500438"/>
                <a:ext cx="90000" cy="90000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/>
              <a:lstStyle/>
              <a:p>
                <a:pPr defTabSz="913765" fontAlgn="t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1000" noProof="1">
                  <a:latin typeface="Segoe UI" panose="020B0502040204020203" pitchFamily="34" charset="0"/>
                  <a:ea typeface="宋体" pitchFamily="2" charset="-122"/>
                  <a:cs typeface="Segoe UI" panose="020B0502040204020203" pitchFamily="34" charset="0"/>
                </a:endParaRPr>
              </a:p>
            </p:txBody>
          </p:sp>
        </p:grpSp>
        <p:cxnSp>
          <p:nvCxnSpPr>
            <p:cNvPr id="5138" name="直接连接符 71"/>
            <p:cNvCxnSpPr/>
            <p:nvPr/>
          </p:nvCxnSpPr>
          <p:spPr>
            <a:xfrm>
              <a:off x="8205" y="3036"/>
              <a:ext cx="0" cy="1664"/>
            </a:xfrm>
            <a:prstGeom prst="line">
              <a:avLst/>
            </a:prstGeom>
            <a:ln w="9525" cap="flat" cmpd="sng">
              <a:solidFill>
                <a:srgbClr val="7F7F7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78" name="矩形 77"/>
            <p:cNvSpPr/>
            <p:nvPr/>
          </p:nvSpPr>
          <p:spPr bwMode="auto">
            <a:xfrm>
              <a:off x="4721" y="2201"/>
              <a:ext cx="850" cy="85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defTabSz="913765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sz="2200" noProof="1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1</a:t>
              </a:r>
            </a:p>
          </p:txBody>
        </p:sp>
        <p:sp>
          <p:nvSpPr>
            <p:cNvPr id="80" name="矩形 79"/>
            <p:cNvSpPr/>
            <p:nvPr/>
          </p:nvSpPr>
          <p:spPr bwMode="auto">
            <a:xfrm>
              <a:off x="3725" y="2201"/>
              <a:ext cx="850" cy="85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defTabSz="913765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sz="2200" noProof="1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B</a:t>
              </a:r>
            </a:p>
          </p:txBody>
        </p:sp>
        <p:sp>
          <p:nvSpPr>
            <p:cNvPr id="81" name="矩形 80"/>
            <p:cNvSpPr/>
            <p:nvPr/>
          </p:nvSpPr>
          <p:spPr bwMode="auto">
            <a:xfrm>
              <a:off x="8666" y="2201"/>
              <a:ext cx="850" cy="85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defTabSz="913765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200" noProof="1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P</a:t>
              </a:r>
              <a:endParaRPr lang="zh-CN" altLang="en-US" sz="2200" noProof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cxnSp>
          <p:nvCxnSpPr>
            <p:cNvPr id="5142" name="直接连接符 81"/>
            <p:cNvCxnSpPr/>
            <p:nvPr/>
          </p:nvCxnSpPr>
          <p:spPr>
            <a:xfrm>
              <a:off x="3396" y="2626"/>
              <a:ext cx="183" cy="0"/>
            </a:xfrm>
            <a:prstGeom prst="line">
              <a:avLst/>
            </a:prstGeom>
            <a:ln w="9525" cap="flat" cmpd="sng">
              <a:solidFill>
                <a:srgbClr val="7F7F7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43" name="直接连接符 82"/>
            <p:cNvCxnSpPr/>
            <p:nvPr/>
          </p:nvCxnSpPr>
          <p:spPr>
            <a:xfrm>
              <a:off x="9663" y="2626"/>
              <a:ext cx="183" cy="0"/>
            </a:xfrm>
            <a:prstGeom prst="line">
              <a:avLst/>
            </a:prstGeom>
            <a:ln w="9525" cap="flat" cmpd="sng">
              <a:solidFill>
                <a:srgbClr val="7F7F7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grpSp>
          <p:nvGrpSpPr>
            <p:cNvPr id="5144" name="组合 104"/>
            <p:cNvGrpSpPr/>
            <p:nvPr/>
          </p:nvGrpSpPr>
          <p:grpSpPr>
            <a:xfrm>
              <a:off x="6137" y="3038"/>
              <a:ext cx="106" cy="752"/>
              <a:chOff x="2686859" y="2857080"/>
              <a:chExt cx="90000" cy="637818"/>
            </a:xfrm>
          </p:grpSpPr>
          <p:cxnSp>
            <p:nvCxnSpPr>
              <p:cNvPr id="5145" name="直接连接符 105"/>
              <p:cNvCxnSpPr>
                <a:endCxn id="9" idx="0"/>
              </p:cNvCxnSpPr>
              <p:nvPr/>
            </p:nvCxnSpPr>
            <p:spPr>
              <a:xfrm>
                <a:off x="2731859" y="2857080"/>
                <a:ext cx="0" cy="547705"/>
              </a:xfrm>
              <a:prstGeom prst="line">
                <a:avLst/>
              </a:prstGeom>
              <a:ln w="9525" cap="flat" cmpd="sng">
                <a:solidFill>
                  <a:srgbClr val="7F7F7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9" name="椭圆 8"/>
              <p:cNvSpPr/>
              <p:nvPr/>
            </p:nvSpPr>
            <p:spPr bwMode="auto">
              <a:xfrm>
                <a:off x="2686859" y="3404898"/>
                <a:ext cx="90000" cy="90000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/>
              <a:lstStyle/>
              <a:p>
                <a:pPr defTabSz="913765" fontAlgn="t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1000" noProof="1">
                  <a:latin typeface="Segoe UI" panose="020B0502040204020203" pitchFamily="34" charset="0"/>
                  <a:ea typeface="宋体" pitchFamily="2" charset="-122"/>
                  <a:cs typeface="Segoe UI" panose="020B0502040204020203" pitchFamily="34" charset="0"/>
                </a:endParaRPr>
              </a:p>
            </p:txBody>
          </p:sp>
        </p:grpSp>
        <p:grpSp>
          <p:nvGrpSpPr>
            <p:cNvPr id="5147" name="组合 116"/>
            <p:cNvGrpSpPr/>
            <p:nvPr/>
          </p:nvGrpSpPr>
          <p:grpSpPr>
            <a:xfrm>
              <a:off x="4128" y="3055"/>
              <a:ext cx="106" cy="865"/>
              <a:chOff x="2686859" y="2857598"/>
              <a:chExt cx="90000" cy="732840"/>
            </a:xfrm>
          </p:grpSpPr>
          <p:cxnSp>
            <p:nvCxnSpPr>
              <p:cNvPr id="5148" name="直接连接符 117"/>
              <p:cNvCxnSpPr>
                <a:endCxn id="9" idx="0"/>
              </p:cNvCxnSpPr>
              <p:nvPr/>
            </p:nvCxnSpPr>
            <p:spPr>
              <a:xfrm>
                <a:off x="2731859" y="2857598"/>
                <a:ext cx="0" cy="642840"/>
              </a:xfrm>
              <a:prstGeom prst="line">
                <a:avLst/>
              </a:prstGeom>
              <a:ln w="9525" cap="flat" cmpd="sng">
                <a:solidFill>
                  <a:srgbClr val="7F7F7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10" name="椭圆 9"/>
              <p:cNvSpPr/>
              <p:nvPr/>
            </p:nvSpPr>
            <p:spPr bwMode="auto">
              <a:xfrm>
                <a:off x="2686859" y="3500438"/>
                <a:ext cx="90000" cy="90000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/>
              <a:lstStyle/>
              <a:p>
                <a:pPr defTabSz="913765" fontAlgn="t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1000" noProof="1">
                  <a:latin typeface="Segoe UI" panose="020B0502040204020203" pitchFamily="34" charset="0"/>
                  <a:ea typeface="宋体" pitchFamily="2" charset="-122"/>
                  <a:cs typeface="Segoe UI" panose="020B0502040204020203" pitchFamily="34" charset="0"/>
                </a:endParaRPr>
              </a:p>
            </p:txBody>
          </p:sp>
        </p:grpSp>
        <p:cxnSp>
          <p:nvCxnSpPr>
            <p:cNvPr id="5150" name="直接连接符 119"/>
            <p:cNvCxnSpPr>
              <a:endCxn id="9" idx="0"/>
            </p:cNvCxnSpPr>
            <p:nvPr/>
          </p:nvCxnSpPr>
          <p:spPr>
            <a:xfrm>
              <a:off x="9092" y="3046"/>
              <a:ext cx="0" cy="635"/>
            </a:xfrm>
            <a:prstGeom prst="line">
              <a:avLst/>
            </a:prstGeom>
            <a:ln w="9525" cap="flat" cmpd="sng">
              <a:solidFill>
                <a:srgbClr val="7F7F7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21" name="椭圆 120"/>
            <p:cNvSpPr/>
            <p:nvPr/>
          </p:nvSpPr>
          <p:spPr bwMode="auto">
            <a:xfrm>
              <a:off x="9038" y="3609"/>
              <a:ext cx="106" cy="106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3765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400" noProof="1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cxnSp>
          <p:nvCxnSpPr>
            <p:cNvPr id="5153" name="直接连接符 124"/>
            <p:cNvCxnSpPr/>
            <p:nvPr/>
          </p:nvCxnSpPr>
          <p:spPr>
            <a:xfrm>
              <a:off x="10335" y="3047"/>
              <a:ext cx="9" cy="1739"/>
            </a:xfrm>
            <a:prstGeom prst="line">
              <a:avLst/>
            </a:prstGeom>
            <a:ln w="9525" cap="flat" cmpd="sng">
              <a:solidFill>
                <a:srgbClr val="7F7F7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2" name="TextBox 95"/>
            <p:cNvSpPr txBox="1"/>
            <p:nvPr/>
          </p:nvSpPr>
          <p:spPr>
            <a:xfrm>
              <a:off x="3283" y="3941"/>
              <a:ext cx="1670" cy="112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altLang="zh-CN" sz="1400" b="1" noProof="1">
                  <a:solidFill>
                    <a:schemeClr val="tx1">
                      <a:lumMod val="95000"/>
                      <a:lumOff val="5000"/>
                    </a:schemeClr>
                  </a:solidFill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文泉驿微米黑" charset="-122"/>
                </a:rPr>
                <a:t>Type de caméra :</a:t>
              </a:r>
            </a:p>
            <a:p>
              <a:pPr>
                <a:defRPr/>
              </a:pPr>
              <a:r>
                <a:rPr lang="en-US" altLang="zh-CN" sz="1400" noProof="1">
                  <a:solidFill>
                    <a:schemeClr val="tx1">
                      <a:lumMod val="95000"/>
                      <a:lumOff val="5000"/>
                    </a:schemeClr>
                  </a:solidFill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B : Balle</a:t>
              </a:r>
            </a:p>
            <a:p>
              <a:pPr>
                <a:defRPr/>
              </a:pPr>
              <a:r>
                <a:rPr lang="en-US" altLang="zh-CN" sz="1400" noProof="1">
                  <a:solidFill>
                    <a:schemeClr val="tx1">
                      <a:lumMod val="95000"/>
                      <a:lumOff val="5000"/>
                    </a:schemeClr>
                  </a:solidFill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+mn-ea"/>
                </a:rPr>
                <a:t>D: Dôme</a:t>
              </a:r>
              <a:endParaRPr lang="en-US" altLang="zh-CN" sz="1400" noProof="1">
                <a:solidFill>
                  <a:schemeClr val="tx1">
                    <a:lumMod val="95000"/>
                    <a:lumOff val="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endParaRPr>
            </a:p>
            <a:p>
              <a:pPr>
                <a:defRPr/>
              </a:pPr>
              <a:r>
                <a:rPr lang="en-US" altLang="zh-CN" sz="1400" noProof="1">
                  <a:solidFill>
                    <a:schemeClr val="tx1">
                      <a:lumMod val="95000"/>
                      <a:lumOff val="5000"/>
                    </a:schemeClr>
                  </a:solidFill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+mn-ea"/>
                </a:rPr>
                <a:t>T : Tourelle</a:t>
              </a:r>
            </a:p>
          </p:txBody>
        </p:sp>
        <p:sp>
          <p:nvSpPr>
            <p:cNvPr id="13" name="TextBox 78"/>
            <p:cNvSpPr>
              <a:spLocks noChangeArrowheads="1"/>
            </p:cNvSpPr>
            <p:nvPr/>
          </p:nvSpPr>
          <p:spPr bwMode="auto">
            <a:xfrm>
              <a:off x="5660" y="3715"/>
              <a:ext cx="1697" cy="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51435" tIns="25717" rIns="51435" bIns="25717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 fontAlgn="base">
                <a:spcBef>
                  <a:spcPct val="0"/>
                </a:spcBef>
                <a:buFont typeface="Arial" panose="020B0604020202020204" pitchFamily="34" charset="0"/>
                <a:buNone/>
                <a:defRPr/>
              </a:pPr>
              <a:r>
                <a:rPr lang="en-US" altLang="zh-CN" sz="1400" b="1" noProof="1">
                  <a:solidFill>
                    <a:schemeClr val="tx1">
                      <a:lumMod val="95000"/>
                      <a:lumOff val="5000"/>
                    </a:schemeClr>
                  </a:solidFill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Génération:</a:t>
              </a:r>
              <a:endParaRPr lang="en-US" altLang="zh-CN" sz="1400" b="1" noProof="1">
                <a:solidFill>
                  <a:schemeClr val="tx1">
                    <a:lumMod val="95000"/>
                    <a:lumOff val="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endParaRPr>
            </a:p>
            <a:p>
              <a:pPr fontAlgn="base">
                <a:spcBef>
                  <a:spcPct val="0"/>
                </a:spcBef>
                <a:buFont typeface="Arial" panose="020B0604020202020204" pitchFamily="34" charset="0"/>
                <a:buNone/>
                <a:defRPr/>
              </a:pPr>
              <a:r>
                <a:rPr lang="en-US" altLang="zh-CN" sz="1400" noProof="1">
                  <a:solidFill>
                    <a:schemeClr val="tx1">
                      <a:lumMod val="95000"/>
                      <a:lumOff val="5000"/>
                    </a:schemeClr>
                  </a:solidFill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A : 1er</a:t>
              </a:r>
            </a:p>
            <a:p>
              <a:pPr fontAlgn="base">
                <a:spcBef>
                  <a:spcPct val="0"/>
                </a:spcBef>
                <a:buFont typeface="Arial" panose="020B0604020202020204" pitchFamily="34" charset="0"/>
                <a:buNone/>
                <a:defRPr/>
              </a:pPr>
              <a:r>
                <a:rPr lang="en-US" altLang="zh-CN" sz="1400" noProof="1">
                  <a:solidFill>
                    <a:schemeClr val="tx1">
                      <a:lumMod val="95000"/>
                      <a:lumOff val="5000"/>
                    </a:schemeClr>
                  </a:solidFill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B : 2e</a:t>
              </a:r>
            </a:p>
          </p:txBody>
        </p:sp>
        <p:cxnSp>
          <p:nvCxnSpPr>
            <p:cNvPr id="5157" name="直接连接符 138"/>
            <p:cNvCxnSpPr>
              <a:endCxn id="9" idx="0"/>
            </p:cNvCxnSpPr>
            <p:nvPr/>
          </p:nvCxnSpPr>
          <p:spPr>
            <a:xfrm>
              <a:off x="5067" y="3030"/>
              <a:ext cx="0" cy="1163"/>
            </a:xfrm>
            <a:prstGeom prst="line">
              <a:avLst/>
            </a:prstGeom>
            <a:ln w="9525" cap="flat" cmpd="sng">
              <a:solidFill>
                <a:srgbClr val="7F7F7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48" name="TextBox 78"/>
            <p:cNvSpPr>
              <a:spLocks noChangeArrowheads="1"/>
            </p:cNvSpPr>
            <p:nvPr/>
          </p:nvSpPr>
          <p:spPr bwMode="auto">
            <a:xfrm>
              <a:off x="4395" y="4407"/>
              <a:ext cx="2054" cy="13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51435" tIns="25717" rIns="51435" bIns="25717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 fontAlgn="base">
                <a:spcBef>
                  <a:spcPct val="0"/>
                </a:spcBef>
                <a:buFontTx/>
                <a:buNone/>
                <a:defRPr/>
              </a:pPr>
              <a:r>
                <a:rPr lang="en-US" altLang="zh-CN" sz="1050" b="1" noProof="1">
                  <a:solidFill>
                    <a:schemeClr val="tx1">
                      <a:lumMod val="95000"/>
                      <a:lumOff val="5000"/>
                    </a:schemeClr>
                  </a:solidFill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Apparence:</a:t>
              </a:r>
              <a:endParaRPr lang="en-US" altLang="zh-CN" sz="1050" b="1" noProof="1">
                <a:solidFill>
                  <a:schemeClr val="tx1">
                    <a:lumMod val="95000"/>
                    <a:lumOff val="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endParaRPr>
            </a:p>
            <a:p>
              <a:pPr fontAlgn="base">
                <a:spcBef>
                  <a:spcPct val="0"/>
                </a:spcBef>
                <a:buFont typeface="Arial" panose="020B0604020202020204" pitchFamily="34" charset="0"/>
                <a:buNone/>
                <a:defRPr/>
              </a:pPr>
              <a:r>
                <a:rPr lang="en-US" altLang="zh-CN" sz="1050" noProof="1">
                  <a:solidFill>
                    <a:schemeClr val="tx1">
                      <a:lumMod val="95000"/>
                      <a:lumOff val="5000"/>
                    </a:schemeClr>
                  </a:solidFill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1 : Lentille fixe en plastique</a:t>
              </a:r>
            </a:p>
            <a:p>
              <a:pPr fontAlgn="base">
                <a:spcBef>
                  <a:spcPct val="0"/>
                </a:spcBef>
                <a:buFont typeface="Arial" panose="020B0604020202020204" pitchFamily="34" charset="0"/>
                <a:buNone/>
                <a:defRPr/>
              </a:pPr>
              <a:r>
                <a:rPr lang="en-US" altLang="zh-CN" sz="1050" noProof="1">
                  <a:solidFill>
                    <a:schemeClr val="tx1">
                      <a:lumMod val="95000"/>
                      <a:lumOff val="5000"/>
                    </a:schemeClr>
                  </a:solidFill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2 : Lentille fixe en métal</a:t>
              </a:r>
            </a:p>
            <a:p>
              <a:pPr fontAlgn="base">
                <a:spcBef>
                  <a:spcPct val="0"/>
                </a:spcBef>
                <a:buFont typeface="Arial" panose="020B0604020202020204" pitchFamily="34" charset="0"/>
                <a:buNone/>
                <a:defRPr/>
              </a:pPr>
              <a:r>
                <a:rPr lang="en-US" altLang="zh-CN" sz="1050" noProof="1">
                  <a:solidFill>
                    <a:schemeClr val="tx1">
                      <a:lumMod val="95000"/>
                      <a:lumOff val="5000"/>
                    </a:schemeClr>
                  </a:solidFill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3 : Lentilles varifocales en plastique</a:t>
              </a:r>
            </a:p>
            <a:p>
              <a:pPr fontAlgn="base">
                <a:spcBef>
                  <a:spcPct val="0"/>
                </a:spcBef>
                <a:buFont typeface="Arial" panose="020B0604020202020204" pitchFamily="34" charset="0"/>
                <a:buNone/>
                <a:defRPr/>
              </a:pPr>
              <a:r>
                <a:rPr lang="en-US" altLang="zh-CN" sz="1050" noProof="1">
                  <a:solidFill>
                    <a:schemeClr val="tx1">
                      <a:lumMod val="95000"/>
                      <a:lumOff val="5000"/>
                    </a:schemeClr>
                  </a:solidFill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4 : Verres progressifs métalliques</a:t>
              </a:r>
            </a:p>
          </p:txBody>
        </p:sp>
        <p:sp>
          <p:nvSpPr>
            <p:cNvPr id="149" name="TextBox 52"/>
            <p:cNvSpPr txBox="1"/>
            <p:nvPr/>
          </p:nvSpPr>
          <p:spPr>
            <a:xfrm>
              <a:off x="7528" y="4732"/>
              <a:ext cx="2300" cy="873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  <a:cs typeface="+mn-cs"/>
                </a:defRPr>
              </a:lvl9pPr>
            </a:lstStyle>
            <a:p>
              <a:pPr eaLnBrk="1" fontAlgn="base" hangingPunct="1">
                <a:defRPr/>
              </a:pPr>
              <a:r>
                <a:rPr lang="en-US" altLang="zh-CN" sz="1400" b="1" noProof="1">
                  <a:solidFill>
                    <a:schemeClr val="tx1">
                      <a:lumMod val="95000"/>
                      <a:lumOff val="5000"/>
                    </a:schemeClr>
                  </a:solidFill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文泉驿微米黑" charset="-122"/>
                </a:rPr>
                <a:t>Réservé:</a:t>
              </a:r>
            </a:p>
            <a:p>
              <a:pPr eaLnBrk="1" fontAlgn="base" hangingPunct="1">
                <a:defRPr/>
              </a:pPr>
              <a:r>
                <a:rPr lang="en-US" altLang="zh-CN" sz="1400" noProof="1">
                  <a:solidFill>
                    <a:schemeClr val="tx1">
                      <a:lumMod val="95000"/>
                      <a:lumOff val="5000"/>
                    </a:schemeClr>
                  </a:solidFill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Capteur de taille 1:1/3”</a:t>
              </a:r>
            </a:p>
            <a:p>
              <a:pPr eaLnBrk="1" fontAlgn="base" hangingPunct="1">
                <a:defRPr/>
              </a:pPr>
              <a:r>
                <a:rPr lang="en-US" altLang="zh-CN" sz="1400" noProof="1">
                  <a:solidFill>
                    <a:schemeClr val="tx1">
                      <a:lumMod val="95000"/>
                      <a:lumOff val="5000"/>
                    </a:schemeClr>
                  </a:solidFill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2 : …</a:t>
              </a:r>
            </a:p>
          </p:txBody>
        </p:sp>
        <p:sp>
          <p:nvSpPr>
            <p:cNvPr id="150" name="TextBox 70"/>
            <p:cNvSpPr txBox="1"/>
            <p:nvPr/>
          </p:nvSpPr>
          <p:spPr>
            <a:xfrm>
              <a:off x="8590" y="3609"/>
              <a:ext cx="1760" cy="112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  <a:cs typeface="+mn-cs"/>
                </a:defRPr>
              </a:lvl9pPr>
            </a:lstStyle>
            <a:p>
              <a:pPr eaLnBrk="1" fontAlgn="base" hangingPunct="1">
                <a:defRPr/>
              </a:pPr>
              <a:r>
                <a:rPr lang="en-US" altLang="zh-CN" sz="1400" b="1" noProof="1">
                  <a:solidFill>
                    <a:schemeClr val="tx1">
                      <a:lumMod val="95000"/>
                      <a:lumOff val="5000"/>
                    </a:schemeClr>
                  </a:solidFill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Vidéo </a:t>
              </a:r>
            </a:p>
            <a:p>
              <a:pPr eaLnBrk="1" fontAlgn="base" hangingPunct="1">
                <a:defRPr/>
              </a:pPr>
              <a:r>
                <a:rPr lang="en-US" altLang="zh-CN" sz="1400" b="1" noProof="1">
                  <a:solidFill>
                    <a:schemeClr val="tx1">
                      <a:lumMod val="95000"/>
                      <a:lumOff val="5000"/>
                    </a:schemeClr>
                  </a:solidFill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Format:</a:t>
              </a:r>
            </a:p>
            <a:p>
              <a:pPr eaLnBrk="1" fontAlgn="base" hangingPunct="1">
                <a:defRPr/>
              </a:pPr>
              <a:r>
                <a:rPr lang="en-US" altLang="zh-CN" sz="1400" noProof="1">
                  <a:solidFill>
                    <a:schemeClr val="tx1">
                      <a:lumMod val="95000"/>
                      <a:lumOff val="5000"/>
                    </a:schemeClr>
                  </a:solidFill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P: PAL</a:t>
              </a:r>
            </a:p>
            <a:p>
              <a:pPr eaLnBrk="1" fontAlgn="base" hangingPunct="1">
                <a:defRPr/>
              </a:pPr>
              <a:r>
                <a:rPr lang="en-US" altLang="zh-CN" sz="1400" noProof="1">
                  <a:solidFill>
                    <a:schemeClr val="tx1">
                      <a:lumMod val="95000"/>
                      <a:lumOff val="5000"/>
                    </a:schemeClr>
                  </a:solidFill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N: NTSC</a:t>
              </a:r>
            </a:p>
          </p:txBody>
        </p:sp>
        <p:sp>
          <p:nvSpPr>
            <p:cNvPr id="151" name="TextBox 92"/>
            <p:cNvSpPr txBox="1"/>
            <p:nvPr/>
          </p:nvSpPr>
          <p:spPr>
            <a:xfrm>
              <a:off x="9763" y="4966"/>
              <a:ext cx="2767" cy="61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altLang="zh-CN" sz="1400" b="1" noProof="1">
                  <a:solidFill>
                    <a:schemeClr val="tx1">
                      <a:lumMod val="95000"/>
                      <a:lumOff val="5000"/>
                    </a:schemeClr>
                  </a:solidFill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文泉驿微米黑" charset="-122"/>
                </a:rPr>
                <a:t>Fonctionnalité:</a:t>
              </a:r>
            </a:p>
            <a:p>
              <a:pPr>
                <a:defRPr/>
              </a:pPr>
              <a:r>
                <a:rPr lang="en-US" altLang="zh-CN" sz="1400" noProof="1">
                  <a:solidFill>
                    <a:schemeClr val="tx1">
                      <a:lumMod val="95000"/>
                      <a:lumOff val="5000"/>
                    </a:schemeClr>
                  </a:solidFill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-U : Amélioration de l'apparence</a:t>
              </a:r>
              <a:endParaRPr lang="en-US" altLang="zh-CN" sz="14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endParaRPr>
            </a:p>
          </p:txBody>
        </p:sp>
        <p:sp>
          <p:nvSpPr>
            <p:cNvPr id="152" name="椭圆 151"/>
            <p:cNvSpPr/>
            <p:nvPr/>
          </p:nvSpPr>
          <p:spPr bwMode="auto">
            <a:xfrm>
              <a:off x="5014" y="4193"/>
              <a:ext cx="106" cy="106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3765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noProof="1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sp>
          <p:nvSpPr>
            <p:cNvPr id="153" name="椭圆 152"/>
            <p:cNvSpPr/>
            <p:nvPr/>
          </p:nvSpPr>
          <p:spPr bwMode="auto">
            <a:xfrm>
              <a:off x="8152" y="4664"/>
              <a:ext cx="106" cy="106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3765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noProof="1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grpSp>
          <p:nvGrpSpPr>
            <p:cNvPr id="5164" name="组合 153"/>
            <p:cNvGrpSpPr/>
            <p:nvPr/>
          </p:nvGrpSpPr>
          <p:grpSpPr>
            <a:xfrm>
              <a:off x="7087" y="3047"/>
              <a:ext cx="106" cy="1202"/>
              <a:chOff x="2686859" y="2858359"/>
              <a:chExt cx="90000" cy="1019404"/>
            </a:xfrm>
          </p:grpSpPr>
          <p:cxnSp>
            <p:nvCxnSpPr>
              <p:cNvPr id="5165" name="直接连接符 154"/>
              <p:cNvCxnSpPr>
                <a:endCxn id="156" idx="4"/>
              </p:cNvCxnSpPr>
              <p:nvPr/>
            </p:nvCxnSpPr>
            <p:spPr>
              <a:xfrm>
                <a:off x="2731675" y="2858359"/>
                <a:ext cx="0" cy="1019404"/>
              </a:xfrm>
              <a:prstGeom prst="line">
                <a:avLst/>
              </a:prstGeom>
              <a:ln w="9525" cap="flat" cmpd="sng">
                <a:solidFill>
                  <a:srgbClr val="7F7F7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156" name="椭圆 155"/>
              <p:cNvSpPr/>
              <p:nvPr/>
            </p:nvSpPr>
            <p:spPr bwMode="auto">
              <a:xfrm>
                <a:off x="2686859" y="3787763"/>
                <a:ext cx="90000" cy="90000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/>
              <a:lstStyle/>
              <a:p>
                <a:pPr defTabSz="913765" fontAlgn="t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1000" noProof="1">
                  <a:latin typeface="Segoe UI" panose="020B0502040204020203" pitchFamily="34" charset="0"/>
                  <a:ea typeface="宋体" pitchFamily="2" charset="-122"/>
                  <a:cs typeface="Segoe UI" panose="020B0502040204020203" pitchFamily="34" charset="0"/>
                </a:endParaRPr>
              </a:p>
            </p:txBody>
          </p:sp>
        </p:grpSp>
        <p:sp>
          <p:nvSpPr>
            <p:cNvPr id="157" name="TextBox 50"/>
            <p:cNvSpPr txBox="1"/>
            <p:nvPr/>
          </p:nvSpPr>
          <p:spPr>
            <a:xfrm>
              <a:off x="6647" y="4193"/>
              <a:ext cx="1506" cy="87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  <a:cs typeface="+mn-cs"/>
                </a:defRPr>
              </a:lvl9pPr>
            </a:lstStyle>
            <a:p>
              <a:pPr eaLnBrk="1" fontAlgn="base" hangingPunct="1">
                <a:defRPr/>
              </a:pPr>
              <a:r>
                <a:rPr lang="en-US" altLang="zh-CN" sz="1400" b="1" noProof="1">
                  <a:solidFill>
                    <a:schemeClr val="tx1">
                      <a:lumMod val="95000"/>
                      <a:lumOff val="5000"/>
                    </a:schemeClr>
                  </a:solidFill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文泉驿微米黑" charset="-122"/>
                </a:rPr>
                <a:t>Résolution:</a:t>
              </a:r>
            </a:p>
            <a:p>
              <a:pPr eaLnBrk="1" fontAlgn="base" hangingPunct="1">
                <a:defRPr/>
              </a:pPr>
              <a:r>
                <a:rPr lang="en-US" altLang="zh-CN" sz="1400" noProof="1">
                  <a:solidFill>
                    <a:schemeClr val="tx1">
                      <a:lumMod val="95000"/>
                      <a:lumOff val="5000"/>
                    </a:schemeClr>
                  </a:solidFill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文泉驿微米黑" charset="-122"/>
                </a:rPr>
                <a:t>2: 1080p</a:t>
              </a:r>
            </a:p>
            <a:p>
              <a:pPr eaLnBrk="1" fontAlgn="base" hangingPunct="1">
                <a:defRPr/>
              </a:pPr>
              <a:r>
                <a:rPr lang="en-US" altLang="zh-CN" sz="1400" noProof="1">
                  <a:solidFill>
                    <a:schemeClr val="tx1">
                      <a:lumMod val="95000"/>
                      <a:lumOff val="5000"/>
                    </a:schemeClr>
                  </a:solidFill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文泉驿微米黑" charset="-122"/>
                </a:rPr>
                <a:t>4: 4MP</a:t>
              </a:r>
            </a:p>
          </p:txBody>
        </p:sp>
      </p:grpSp>
      <p:sp>
        <p:nvSpPr>
          <p:cNvPr id="159" name="TextBox 69"/>
          <p:cNvSpPr>
            <a:spLocks noChangeArrowheads="1"/>
          </p:cNvSpPr>
          <p:nvPr/>
        </p:nvSpPr>
        <p:spPr bwMode="auto">
          <a:xfrm>
            <a:off x="2345267" y="5720927"/>
            <a:ext cx="1206500" cy="500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eaLnBrk="1" fontAlgn="base" hangingPunct="1">
              <a:spcBef>
                <a:spcPct val="0"/>
              </a:spcBef>
              <a:buFontTx/>
              <a:buNone/>
            </a:pPr>
            <a:r>
              <a:rPr lang="en-US" altLang="zh-CN" sz="1400" b="1" noProof="1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Marque : Dahua</a:t>
            </a:r>
            <a:endParaRPr lang="zh-CN" altLang="en-US" sz="1400" noProof="1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160" name="TextBox 70"/>
          <p:cNvSpPr>
            <a:spLocks noChangeArrowheads="1"/>
          </p:cNvSpPr>
          <p:nvPr/>
        </p:nvSpPr>
        <p:spPr bwMode="auto">
          <a:xfrm>
            <a:off x="5270501" y="5712460"/>
            <a:ext cx="1284817" cy="715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fontAlgn="base">
              <a:spcBef>
                <a:spcPct val="0"/>
              </a:spcBef>
              <a:buFontTx/>
              <a:buNone/>
              <a:defRPr/>
            </a:pPr>
            <a:r>
              <a:rPr lang="en-US" altLang="zh-CN" sz="1400" b="1" noProof="1">
                <a:solidFill>
                  <a:schemeClr val="tx1">
                    <a:lumMod val="95000"/>
                    <a:lumOff val="5000"/>
                  </a:schemeClr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Génération:</a:t>
            </a:r>
            <a:endParaRPr lang="en-US" altLang="zh-CN" sz="1400" b="1" noProof="1">
              <a:solidFill>
                <a:schemeClr val="tx1">
                  <a:lumMod val="95000"/>
                  <a:lumOff val="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fontAlgn="base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en-US" altLang="zh-CN" sz="1400" noProof="1">
                <a:solidFill>
                  <a:schemeClr val="tx1">
                    <a:lumMod val="95000"/>
                    <a:lumOff val="5000"/>
                  </a:schemeClr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A : 1er (H.264)</a:t>
            </a:r>
            <a:endParaRPr lang="en-US" altLang="zh-CN" sz="1400" noProof="1">
              <a:solidFill>
                <a:schemeClr val="tx1">
                  <a:lumMod val="95000"/>
                  <a:lumOff val="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fontAlgn="base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en-US" altLang="zh-CN" sz="1400" noProof="1">
                <a:solidFill>
                  <a:schemeClr val="tx1">
                    <a:lumMod val="95000"/>
                    <a:lumOff val="5000"/>
                  </a:schemeClr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B : 2e (H.265)</a:t>
            </a:r>
            <a:endParaRPr lang="en-US" altLang="zh-CN" sz="1400" noProof="1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</p:txBody>
      </p:sp>
      <p:sp>
        <p:nvSpPr>
          <p:cNvPr id="163" name="TextBox 69"/>
          <p:cNvSpPr>
            <a:spLocks noChangeArrowheads="1"/>
          </p:cNvSpPr>
          <p:nvPr/>
        </p:nvSpPr>
        <p:spPr bwMode="auto">
          <a:xfrm>
            <a:off x="4328585" y="5720927"/>
            <a:ext cx="1420284" cy="500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fontAlgn="base">
              <a:spcBef>
                <a:spcPct val="0"/>
              </a:spcBef>
              <a:buNone/>
            </a:pPr>
            <a:r>
              <a:rPr lang="en-US" altLang="zh-CN" sz="1400" b="1" noProof="1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Disque dur :</a:t>
            </a:r>
          </a:p>
          <a:p>
            <a:pPr fontAlgn="base">
              <a:spcBef>
                <a:spcPct val="0"/>
              </a:spcBef>
              <a:buNone/>
            </a:pPr>
            <a:r>
              <a:rPr lang="it-IT" altLang="zh-CN" sz="1400" noProof="1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1 : 1 disque dur</a:t>
            </a:r>
          </a:p>
        </p:txBody>
      </p:sp>
      <p:sp>
        <p:nvSpPr>
          <p:cNvPr id="164" name="TextBox 78"/>
          <p:cNvSpPr>
            <a:spLocks noChangeArrowheads="1"/>
          </p:cNvSpPr>
          <p:nvPr/>
        </p:nvSpPr>
        <p:spPr bwMode="auto">
          <a:xfrm>
            <a:off x="6432552" y="5720927"/>
            <a:ext cx="1335617" cy="931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eaLnBrk="1" fontAlgn="base" hangingPunct="1">
              <a:spcBef>
                <a:spcPct val="0"/>
              </a:spcBef>
              <a:buFontTx/>
              <a:buNone/>
            </a:pPr>
            <a:r>
              <a:rPr lang="en-US" altLang="zh-CN" sz="1400" b="1" noProof="1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Canal:</a:t>
            </a:r>
            <a:endParaRPr lang="en-US" altLang="zh-CN" sz="1400" b="1" noProof="1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fontAlgn="base">
              <a:spcBef>
                <a:spcPct val="0"/>
              </a:spcBef>
              <a:buNone/>
            </a:pPr>
            <a:r>
              <a:rPr lang="pl-PL" altLang="zh-CN" sz="1400" noProof="1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04: 4CH</a:t>
            </a:r>
          </a:p>
          <a:p>
            <a:pPr fontAlgn="base">
              <a:spcBef>
                <a:spcPct val="0"/>
              </a:spcBef>
              <a:buNone/>
            </a:pPr>
            <a:r>
              <a:rPr lang="pl-PL" altLang="zh-CN" sz="1400" noProof="1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08:8CH</a:t>
            </a:r>
          </a:p>
          <a:p>
            <a:pPr fontAlgn="base">
              <a:spcBef>
                <a:spcPct val="0"/>
              </a:spcBef>
              <a:buNone/>
            </a:pPr>
            <a:r>
              <a:rPr lang="pl-PL" altLang="zh-CN" sz="1400" noProof="1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16: 16CH</a:t>
            </a:r>
          </a:p>
        </p:txBody>
      </p:sp>
      <p:sp>
        <p:nvSpPr>
          <p:cNvPr id="165" name="矩形 164"/>
          <p:cNvSpPr/>
          <p:nvPr/>
        </p:nvSpPr>
        <p:spPr bwMode="auto">
          <a:xfrm>
            <a:off x="3401484" y="4254077"/>
            <a:ext cx="821267" cy="719667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noProof="1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XVR</a:t>
            </a:r>
            <a:endParaRPr lang="zh-CN" altLang="en-US" sz="2200" noProof="1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66" name="矩形 165"/>
          <p:cNvSpPr/>
          <p:nvPr/>
        </p:nvSpPr>
        <p:spPr bwMode="auto">
          <a:xfrm>
            <a:off x="2385484" y="4254077"/>
            <a:ext cx="719667" cy="719667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noProof="1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</a:t>
            </a:r>
            <a:endParaRPr lang="zh-CN" altLang="en-US" sz="2200" noProof="1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167" name="矩形 166"/>
          <p:cNvSpPr/>
          <p:nvPr/>
        </p:nvSpPr>
        <p:spPr bwMode="auto">
          <a:xfrm>
            <a:off x="4362451" y="4254077"/>
            <a:ext cx="719667" cy="719667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sz="2200" noProof="1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</a:t>
            </a:r>
          </a:p>
        </p:txBody>
      </p:sp>
      <p:sp>
        <p:nvSpPr>
          <p:cNvPr id="168" name="矩形 167"/>
          <p:cNvSpPr/>
          <p:nvPr/>
        </p:nvSpPr>
        <p:spPr bwMode="auto">
          <a:xfrm>
            <a:off x="5458884" y="4254077"/>
            <a:ext cx="719667" cy="719667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noProof="1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</a:t>
            </a:r>
          </a:p>
        </p:txBody>
      </p:sp>
      <p:sp>
        <p:nvSpPr>
          <p:cNvPr id="169" name="矩形 168"/>
          <p:cNvSpPr/>
          <p:nvPr/>
        </p:nvSpPr>
        <p:spPr bwMode="auto">
          <a:xfrm>
            <a:off x="6555317" y="4254077"/>
            <a:ext cx="719667" cy="719667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noProof="1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04</a:t>
            </a:r>
            <a:endParaRPr lang="zh-CN" altLang="en-US" sz="2200" noProof="1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70" name="矩形 169"/>
          <p:cNvSpPr/>
          <p:nvPr/>
        </p:nvSpPr>
        <p:spPr bwMode="auto">
          <a:xfrm>
            <a:off x="7915209" y="4254077"/>
            <a:ext cx="719667" cy="719667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sz="2200" noProof="1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</a:t>
            </a:r>
          </a:p>
        </p:txBody>
      </p:sp>
      <p:grpSp>
        <p:nvGrpSpPr>
          <p:cNvPr id="5178" name="组合 182"/>
          <p:cNvGrpSpPr/>
          <p:nvPr/>
        </p:nvGrpSpPr>
        <p:grpSpPr>
          <a:xfrm>
            <a:off x="2711451" y="2189481"/>
            <a:ext cx="3812540" cy="3522980"/>
            <a:chOff x="2686859" y="59476"/>
            <a:chExt cx="3768935" cy="3530962"/>
          </a:xfrm>
        </p:grpSpPr>
        <p:cxnSp>
          <p:nvCxnSpPr>
            <p:cNvPr id="5179" name="直接连接符 183"/>
            <p:cNvCxnSpPr>
              <a:endCxn id="156" idx="4"/>
            </p:cNvCxnSpPr>
            <p:nvPr/>
          </p:nvCxnSpPr>
          <p:spPr>
            <a:xfrm>
              <a:off x="6455794" y="59476"/>
              <a:ext cx="0" cy="642840"/>
            </a:xfrm>
            <a:prstGeom prst="line">
              <a:avLst/>
            </a:prstGeom>
            <a:ln w="9525" cap="flat" cmpd="sng">
              <a:solidFill>
                <a:srgbClr val="7F7F7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85" name="椭圆 184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noProof="1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cxnSp>
        <p:nvCxnSpPr>
          <p:cNvPr id="5181" name="直接连接符 185"/>
          <p:cNvCxnSpPr/>
          <p:nvPr/>
        </p:nvCxnSpPr>
        <p:spPr>
          <a:xfrm>
            <a:off x="6523567" y="2321560"/>
            <a:ext cx="0" cy="510117"/>
          </a:xfrm>
          <a:prstGeom prst="line">
            <a:avLst/>
          </a:prstGeom>
          <a:ln w="9525" cap="flat" cmpd="sng">
            <a:solidFill>
              <a:srgbClr val="7F7F7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87" name="椭圆 186"/>
          <p:cNvSpPr/>
          <p:nvPr/>
        </p:nvSpPr>
        <p:spPr bwMode="auto">
          <a:xfrm>
            <a:off x="8208235" y="5441527"/>
            <a:ext cx="88900" cy="889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1000" noProof="1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grpSp>
        <p:nvGrpSpPr>
          <p:cNvPr id="5183" name="组合 192"/>
          <p:cNvGrpSpPr/>
          <p:nvPr/>
        </p:nvGrpSpPr>
        <p:grpSpPr>
          <a:xfrm>
            <a:off x="5774267" y="2188634"/>
            <a:ext cx="750146" cy="3532293"/>
            <a:chOff x="2686859" y="55014"/>
            <a:chExt cx="759857" cy="3535424"/>
          </a:xfrm>
        </p:grpSpPr>
        <p:cxnSp>
          <p:nvCxnSpPr>
            <p:cNvPr id="5184" name="直接连接符 193"/>
            <p:cNvCxnSpPr>
              <a:endCxn id="156" idx="4"/>
            </p:cNvCxnSpPr>
            <p:nvPr/>
          </p:nvCxnSpPr>
          <p:spPr>
            <a:xfrm>
              <a:off x="3446716" y="55014"/>
              <a:ext cx="0" cy="642840"/>
            </a:xfrm>
            <a:prstGeom prst="line">
              <a:avLst/>
            </a:prstGeom>
            <a:ln w="9525" cap="flat" cmpd="sng">
              <a:solidFill>
                <a:srgbClr val="7F7F7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95" name="椭圆 194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noProof="1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5186" name="组合 196"/>
          <p:cNvGrpSpPr/>
          <p:nvPr/>
        </p:nvGrpSpPr>
        <p:grpSpPr>
          <a:xfrm>
            <a:off x="6524410" y="2188634"/>
            <a:ext cx="435183" cy="3517477"/>
            <a:chOff x="2336718" y="70263"/>
            <a:chExt cx="440141" cy="3520175"/>
          </a:xfrm>
        </p:grpSpPr>
        <p:cxnSp>
          <p:nvCxnSpPr>
            <p:cNvPr id="5187" name="直接连接符 197"/>
            <p:cNvCxnSpPr>
              <a:endCxn id="156" idx="4"/>
            </p:cNvCxnSpPr>
            <p:nvPr/>
          </p:nvCxnSpPr>
          <p:spPr>
            <a:xfrm>
              <a:off x="2336718" y="70263"/>
              <a:ext cx="0" cy="642840"/>
            </a:xfrm>
            <a:prstGeom prst="line">
              <a:avLst/>
            </a:prstGeom>
            <a:ln w="9525" cap="flat" cmpd="sng">
              <a:solidFill>
                <a:srgbClr val="7F7F7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99" name="椭圆 198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noProof="1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5189" name="组合 199"/>
          <p:cNvGrpSpPr/>
          <p:nvPr/>
        </p:nvGrpSpPr>
        <p:grpSpPr>
          <a:xfrm>
            <a:off x="4677834" y="2187364"/>
            <a:ext cx="1846580" cy="3533563"/>
            <a:chOff x="2686859" y="64777"/>
            <a:chExt cx="1826568" cy="3525661"/>
          </a:xfrm>
        </p:grpSpPr>
        <p:cxnSp>
          <p:nvCxnSpPr>
            <p:cNvPr id="5190" name="直接连接符 200"/>
            <p:cNvCxnSpPr>
              <a:endCxn id="156" idx="4"/>
            </p:cNvCxnSpPr>
            <p:nvPr/>
          </p:nvCxnSpPr>
          <p:spPr>
            <a:xfrm>
              <a:off x="4513427" y="64777"/>
              <a:ext cx="0" cy="642840"/>
            </a:xfrm>
            <a:prstGeom prst="line">
              <a:avLst/>
            </a:prstGeom>
            <a:ln w="9525" cap="flat" cmpd="sng">
              <a:solidFill>
                <a:srgbClr val="7F7F7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202" name="椭圆 201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noProof="1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5192" name="TextBox 69"/>
          <p:cNvSpPr/>
          <p:nvPr/>
        </p:nvSpPr>
        <p:spPr>
          <a:xfrm>
            <a:off x="3323168" y="5833111"/>
            <a:ext cx="878417" cy="479492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1" rIns="68580" bIns="34291" anchor="t">
            <a:spAutoFit/>
          </a:bodyPr>
          <a:lstStyle/>
          <a:p>
            <a:r>
              <a:rPr lang="en-US" altLang="zh-CN" sz="1335" dirty="0">
                <a:solidFill>
                  <a:srgbClr val="000000"/>
                </a:solidFill>
                <a:latin typeface="Myriad Pro" panose="020B0502040204020203" pitchFamily="34" charset="0"/>
                <a:ea typeface="宋体" pitchFamily="2" charset="-122"/>
                <a:sym typeface="Calibri" panose="020F0502020204030204" pitchFamily="34" charset="0"/>
              </a:rPr>
              <a:t>HDCVI</a:t>
            </a:r>
          </a:p>
          <a:p>
            <a:r>
              <a:rPr lang="en-US" altLang="zh-CN" sz="1335" dirty="0">
                <a:solidFill>
                  <a:srgbClr val="000000"/>
                </a:solidFill>
                <a:latin typeface="Myriad Pro" panose="020B0502040204020203" pitchFamily="34" charset="0"/>
                <a:ea typeface="宋体" pitchFamily="2" charset="-122"/>
                <a:sym typeface="Calibri" panose="020F0502020204030204" pitchFamily="34" charset="0"/>
              </a:rPr>
              <a:t>Enregistreur</a:t>
            </a:r>
            <a:endParaRPr lang="en-US" altLang="zh-CN" sz="1335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sym typeface="Calibri" panose="020F0502020204030204" pitchFamily="34" charset="0"/>
            </a:endParaRPr>
          </a:p>
        </p:txBody>
      </p:sp>
      <p:grpSp>
        <p:nvGrpSpPr>
          <p:cNvPr id="5193" name="组合 221"/>
          <p:cNvGrpSpPr/>
          <p:nvPr/>
        </p:nvGrpSpPr>
        <p:grpSpPr>
          <a:xfrm>
            <a:off x="3767667" y="2187365"/>
            <a:ext cx="2756747" cy="3514513"/>
            <a:chOff x="2686859" y="83368"/>
            <a:chExt cx="2791286" cy="3507070"/>
          </a:xfrm>
        </p:grpSpPr>
        <p:cxnSp>
          <p:nvCxnSpPr>
            <p:cNvPr id="5194" name="直接连接符 222"/>
            <p:cNvCxnSpPr>
              <a:endCxn id="156" idx="4"/>
            </p:cNvCxnSpPr>
            <p:nvPr/>
          </p:nvCxnSpPr>
          <p:spPr>
            <a:xfrm>
              <a:off x="5478145" y="83368"/>
              <a:ext cx="0" cy="642840"/>
            </a:xfrm>
            <a:prstGeom prst="line">
              <a:avLst/>
            </a:prstGeom>
            <a:ln w="9525" cap="flat" cmpd="sng">
              <a:solidFill>
                <a:srgbClr val="7F7F7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224" name="椭圆 223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3765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noProof="1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225" name="TextBox 78"/>
          <p:cNvSpPr>
            <a:spLocks noChangeArrowheads="1"/>
          </p:cNvSpPr>
          <p:nvPr/>
        </p:nvSpPr>
        <p:spPr bwMode="auto">
          <a:xfrm>
            <a:off x="7824192" y="5629911"/>
            <a:ext cx="2353733" cy="913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35" tIns="25717" rIns="51435" bIns="25717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fontAlgn="base">
              <a:spcBef>
                <a:spcPct val="0"/>
              </a:spcBef>
              <a:buFontTx/>
              <a:buNone/>
              <a:defRPr/>
            </a:pPr>
            <a:r>
              <a:rPr lang="en-US" altLang="zh-CN" sz="1400" b="1" noProof="1">
                <a:solidFill>
                  <a:schemeClr val="tx1">
                    <a:lumMod val="95000"/>
                    <a:lumOff val="5000"/>
                  </a:schemeClr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Enregistrement</a:t>
            </a:r>
          </a:p>
          <a:p>
            <a:pPr fontAlgn="base">
              <a:spcBef>
                <a:spcPct val="0"/>
              </a:spcBef>
              <a:buFontTx/>
              <a:buNone/>
              <a:defRPr/>
            </a:pPr>
            <a:r>
              <a:rPr lang="en-US" altLang="zh-CN" sz="1400" b="1" noProof="1">
                <a:solidFill>
                  <a:schemeClr val="tx1">
                    <a:lumMod val="95000"/>
                    <a:lumOff val="5000"/>
                  </a:schemeClr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Résolution:</a:t>
            </a:r>
            <a:endParaRPr lang="en-US" altLang="zh-CN" sz="1400" b="1" noProof="1">
              <a:solidFill>
                <a:schemeClr val="tx1">
                  <a:lumMod val="95000"/>
                  <a:lumOff val="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fontAlgn="base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en-US" altLang="zh-CN" sz="1400" noProof="1">
                <a:solidFill>
                  <a:schemeClr val="tx1">
                    <a:lumMod val="95000"/>
                    <a:lumOff val="5000"/>
                  </a:schemeClr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Par défaut : 1080p et 720p</a:t>
            </a:r>
          </a:p>
          <a:p>
            <a:pPr fontAlgn="base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en-US" altLang="zh-CN" sz="1400" noProof="1">
                <a:solidFill>
                  <a:schemeClr val="tx1">
                    <a:lumMod val="95000"/>
                    <a:lumOff val="5000"/>
                  </a:schemeClr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H: 5M-N&amp;4M-N&amp;1080P</a:t>
            </a:r>
          </a:p>
        </p:txBody>
      </p:sp>
      <p:cxnSp>
        <p:nvCxnSpPr>
          <p:cNvPr id="5197" name="直接连接符 58"/>
          <p:cNvCxnSpPr/>
          <p:nvPr/>
        </p:nvCxnSpPr>
        <p:spPr>
          <a:xfrm>
            <a:off x="2758017" y="4965278"/>
            <a:ext cx="0" cy="641349"/>
          </a:xfrm>
          <a:prstGeom prst="line">
            <a:avLst/>
          </a:prstGeom>
          <a:ln w="9525" cap="flat" cmpd="sng">
            <a:solidFill>
              <a:srgbClr val="7F7F7F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198" name="直接连接符 58"/>
          <p:cNvCxnSpPr/>
          <p:nvPr/>
        </p:nvCxnSpPr>
        <p:spPr>
          <a:xfrm>
            <a:off x="3812117" y="4973744"/>
            <a:ext cx="0" cy="643467"/>
          </a:xfrm>
          <a:prstGeom prst="line">
            <a:avLst/>
          </a:prstGeom>
          <a:ln w="9525" cap="flat" cmpd="sng">
            <a:solidFill>
              <a:srgbClr val="7F7F7F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199" name="直接连接符 58"/>
          <p:cNvCxnSpPr/>
          <p:nvPr/>
        </p:nvCxnSpPr>
        <p:spPr>
          <a:xfrm>
            <a:off x="4722284" y="4990678"/>
            <a:ext cx="0" cy="641349"/>
          </a:xfrm>
          <a:prstGeom prst="line">
            <a:avLst/>
          </a:prstGeom>
          <a:ln w="9525" cap="flat" cmpd="sng">
            <a:solidFill>
              <a:srgbClr val="7F7F7F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200" name="直接连接符 58"/>
          <p:cNvCxnSpPr/>
          <p:nvPr/>
        </p:nvCxnSpPr>
        <p:spPr>
          <a:xfrm>
            <a:off x="5818717" y="4982211"/>
            <a:ext cx="0" cy="641349"/>
          </a:xfrm>
          <a:prstGeom prst="line">
            <a:avLst/>
          </a:prstGeom>
          <a:ln w="9525" cap="flat" cmpd="sng">
            <a:solidFill>
              <a:srgbClr val="7F7F7F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201" name="直接连接符 58"/>
          <p:cNvCxnSpPr/>
          <p:nvPr/>
        </p:nvCxnSpPr>
        <p:spPr>
          <a:xfrm>
            <a:off x="6915151" y="4969511"/>
            <a:ext cx="0" cy="643467"/>
          </a:xfrm>
          <a:prstGeom prst="line">
            <a:avLst/>
          </a:prstGeom>
          <a:ln w="9525" cap="flat" cmpd="sng">
            <a:solidFill>
              <a:srgbClr val="7F7F7F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202" name="直接连接符 58"/>
          <p:cNvCxnSpPr/>
          <p:nvPr/>
        </p:nvCxnSpPr>
        <p:spPr>
          <a:xfrm>
            <a:off x="8252684" y="4994911"/>
            <a:ext cx="0" cy="440267"/>
          </a:xfrm>
          <a:prstGeom prst="line">
            <a:avLst/>
          </a:prstGeom>
          <a:ln w="9525" cap="flat" cmpd="sng">
            <a:solidFill>
              <a:srgbClr val="7F7F7F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4" name="直接连接符 53"/>
          <p:cNvCxnSpPr/>
          <p:nvPr/>
        </p:nvCxnSpPr>
        <p:spPr>
          <a:xfrm>
            <a:off x="9497582" y="4556919"/>
            <a:ext cx="154516" cy="0"/>
          </a:xfrm>
          <a:prstGeom prst="line">
            <a:avLst/>
          </a:prstGeom>
          <a:ln w="9525" cap="flat" cmpd="sng">
            <a:solidFill>
              <a:srgbClr val="7F7F7F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5" name="直接连接符 87"/>
          <p:cNvCxnSpPr/>
          <p:nvPr/>
        </p:nvCxnSpPr>
        <p:spPr>
          <a:xfrm>
            <a:off x="9349614" y="4556919"/>
            <a:ext cx="156633" cy="0"/>
          </a:xfrm>
          <a:prstGeom prst="line">
            <a:avLst/>
          </a:prstGeom>
          <a:ln w="9525" cap="flat" cmpd="sng">
            <a:solidFill>
              <a:srgbClr val="7F7F7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6" name="TextBox 76"/>
          <p:cNvSpPr>
            <a:spLocks noChangeArrowheads="1"/>
          </p:cNvSpPr>
          <p:nvPr/>
        </p:nvSpPr>
        <p:spPr bwMode="auto">
          <a:xfrm>
            <a:off x="9565315" y="5678753"/>
            <a:ext cx="1619251" cy="500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eaLnBrk="1" fontAlgn="base" hangingPunct="1">
              <a:spcBef>
                <a:spcPct val="0"/>
              </a:spcBef>
              <a:buFontTx/>
              <a:buNone/>
            </a:pPr>
            <a:r>
              <a:rPr lang="en-US" altLang="zh-CN" sz="1400" b="1" noProof="1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Génération:</a:t>
            </a:r>
            <a:endParaRPr lang="zh-CN" altLang="en-US" sz="1400" b="1" noProof="1">
              <a:solidFill>
                <a:srgbClr val="000000"/>
              </a:solidFill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fontAlgn="base">
              <a:spcBef>
                <a:spcPct val="0"/>
              </a:spcBef>
              <a:buNone/>
            </a:pPr>
            <a:r>
              <a:rPr lang="en-US" altLang="pt-BR" sz="1400" noProof="1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Je : IA</a:t>
            </a:r>
          </a:p>
        </p:txBody>
      </p:sp>
      <p:grpSp>
        <p:nvGrpSpPr>
          <p:cNvPr id="87" name="组合 90"/>
          <p:cNvGrpSpPr/>
          <p:nvPr/>
        </p:nvGrpSpPr>
        <p:grpSpPr>
          <a:xfrm>
            <a:off x="10124115" y="4897702"/>
            <a:ext cx="88900" cy="734484"/>
            <a:chOff x="2686859" y="2857598"/>
            <a:chExt cx="90000" cy="732840"/>
          </a:xfrm>
        </p:grpSpPr>
        <p:cxnSp>
          <p:nvCxnSpPr>
            <p:cNvPr id="88" name="直接连接符 91"/>
            <p:cNvCxnSpPr/>
            <p:nvPr/>
          </p:nvCxnSpPr>
          <p:spPr>
            <a:xfrm>
              <a:off x="2731859" y="2857598"/>
              <a:ext cx="0" cy="642840"/>
            </a:xfrm>
            <a:prstGeom prst="line">
              <a:avLst/>
            </a:prstGeom>
            <a:ln w="9525" cap="flat" cmpd="sng">
              <a:solidFill>
                <a:srgbClr val="7F7F7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89" name="椭圆 88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noProof="1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90" name="矩形 89"/>
          <p:cNvSpPr/>
          <p:nvPr/>
        </p:nvSpPr>
        <p:spPr bwMode="auto">
          <a:xfrm>
            <a:off x="9853181" y="4223556"/>
            <a:ext cx="719667" cy="719667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noProof="1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je</a:t>
            </a:r>
            <a:endParaRPr lang="zh-CN" altLang="en-US" sz="2200" noProof="1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1" name="矩形 90"/>
          <p:cNvSpPr/>
          <p:nvPr/>
        </p:nvSpPr>
        <p:spPr bwMode="auto">
          <a:xfrm>
            <a:off x="10032154" y="1196764"/>
            <a:ext cx="719667" cy="719562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376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noProof="1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VF</a:t>
            </a:r>
            <a:endParaRPr lang="zh-CN" altLang="en-US" sz="2200" noProof="1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92" name="直接连接符 82"/>
          <p:cNvCxnSpPr/>
          <p:nvPr/>
        </p:nvCxnSpPr>
        <p:spPr>
          <a:xfrm>
            <a:off x="9753600" y="1556545"/>
            <a:ext cx="154940" cy="0"/>
          </a:xfrm>
          <a:prstGeom prst="line">
            <a:avLst/>
          </a:prstGeom>
          <a:ln w="9525" cap="flat" cmpd="sng">
            <a:solidFill>
              <a:srgbClr val="7F7F7F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3" name="直接连接符 124"/>
          <p:cNvCxnSpPr>
            <a:endCxn id="95" idx="0"/>
          </p:cNvCxnSpPr>
          <p:nvPr/>
        </p:nvCxnSpPr>
        <p:spPr>
          <a:xfrm>
            <a:off x="10404672" y="1932521"/>
            <a:ext cx="10580" cy="410920"/>
          </a:xfrm>
          <a:prstGeom prst="line">
            <a:avLst/>
          </a:prstGeom>
          <a:ln w="9525" cap="flat" cmpd="sng">
            <a:solidFill>
              <a:srgbClr val="7F7F7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4" name="TextBox 92"/>
          <p:cNvSpPr txBox="1"/>
          <p:nvPr/>
        </p:nvSpPr>
        <p:spPr>
          <a:xfrm>
            <a:off x="9908540" y="2438398"/>
            <a:ext cx="2728807" cy="12003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1200" b="1" noProof="1">
                <a:solidFill>
                  <a:schemeClr val="tx1">
                    <a:lumMod val="95000"/>
                    <a:lumOff val="5000"/>
                  </a:schemeClr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Fonctionnalité:</a:t>
            </a:r>
          </a:p>
          <a:p>
            <a:pPr>
              <a:defRPr/>
            </a:pPr>
            <a:r>
              <a:rPr lang="en-US" altLang="zh-CN" sz="1200" noProof="1">
                <a:solidFill>
                  <a:schemeClr val="tx1">
                    <a:lumMod val="95000"/>
                    <a:lumOff val="5000"/>
                  </a:schemeClr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Par défaut : Type fixe</a:t>
            </a:r>
          </a:p>
          <a:p>
            <a:pPr>
              <a:defRPr/>
            </a:pPr>
            <a:r>
              <a:rPr lang="en-US" altLang="zh-CN" sz="1200" noProof="1">
                <a:solidFill>
                  <a:schemeClr val="tx1">
                    <a:lumMod val="95000"/>
                    <a:lumOff val="5000"/>
                  </a:schemeClr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-VF : Verres progressifs manuels</a:t>
            </a:r>
          </a:p>
          <a:p>
            <a:pPr>
              <a:defRPr/>
            </a:pPr>
            <a:r>
              <a:rPr lang="en-US" altLang="zh-CN" sz="1200" noProof="1">
                <a:solidFill>
                  <a:schemeClr val="tx1">
                    <a:lumMod val="95000"/>
                    <a:lumOff val="5000"/>
                  </a:schemeClr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-Z : Verres progressifs motorisés</a:t>
            </a:r>
          </a:p>
          <a:p>
            <a:pPr>
              <a:defRPr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-IL : Double éclairage intelligent</a:t>
            </a:r>
          </a:p>
          <a:p>
            <a:pPr>
              <a:defRPr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-A : Micro intégré</a:t>
            </a:r>
          </a:p>
        </p:txBody>
      </p:sp>
      <p:sp>
        <p:nvSpPr>
          <p:cNvPr id="95" name="椭圆 94"/>
          <p:cNvSpPr/>
          <p:nvPr/>
        </p:nvSpPr>
        <p:spPr bwMode="auto">
          <a:xfrm>
            <a:off x="10370378" y="2343441"/>
            <a:ext cx="89747" cy="8998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defTabSz="913765" fontAlgn="t">
              <a:spcBef>
                <a:spcPct val="0"/>
              </a:spcBef>
              <a:spcAft>
                <a:spcPct val="0"/>
              </a:spcAft>
            </a:pPr>
            <a:endParaRPr lang="zh-CN" altLang="en-US" sz="1000" noProof="1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100" name="椭圆 99"/>
          <p:cNvSpPr/>
          <p:nvPr/>
        </p:nvSpPr>
        <p:spPr bwMode="auto">
          <a:xfrm>
            <a:off x="9210814" y="3345941"/>
            <a:ext cx="89747" cy="8998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defTabSz="913765" fontAlgn="t">
              <a:spcBef>
                <a:spcPct val="0"/>
              </a:spcBef>
              <a:spcAft>
                <a:spcPct val="0"/>
              </a:spcAft>
            </a:pPr>
            <a:endParaRPr lang="zh-CN" altLang="en-US" sz="1000" noProof="1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96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 err="1">
                <a:latin typeface="+mn-lt"/>
                <a:cs typeface="Segoe UI" panose="020B0502040204020203" pitchFamily="34" charset="0"/>
              </a:rPr>
              <a:t>Série HDCVI Cooper (Caméra et enregistreur)</a:t>
            </a: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0738B9B2-CE4C-4AEB-AA40-03F6C96942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>
                <a:latin typeface="Myriad Pro"/>
              </a:rPr>
              <a:t>11</a:t>
            </a:fld>
            <a:endParaRPr lang="zh-CN" altLang="en-US"/>
          </a:p>
        </p:txBody>
      </p:sp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 bwMode="auto">
          <a:xfrm>
            <a:off x="763352" y="1662054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DHI</a:t>
            </a:r>
            <a:endParaRPr lang="zh-CN" altLang="en-US" sz="22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1078352" y="2365509"/>
            <a:ext cx="90000" cy="725540"/>
            <a:chOff x="2686859" y="2864898"/>
            <a:chExt cx="90000" cy="725540"/>
          </a:xfrm>
        </p:grpSpPr>
        <p:cxnSp>
          <p:nvCxnSpPr>
            <p:cNvPr id="7" name="直接连接符 6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8" name="椭圆 7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9" name="矩形 8"/>
          <p:cNvSpPr/>
          <p:nvPr/>
        </p:nvSpPr>
        <p:spPr bwMode="auto">
          <a:xfrm>
            <a:off x="1855342" y="1662054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DAE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0" name="直接连接符 9"/>
          <p:cNvCxnSpPr/>
          <p:nvPr/>
        </p:nvCxnSpPr>
        <p:spPr bwMode="auto">
          <a:xfrm>
            <a:off x="1596730" y="2022054"/>
            <a:ext cx="15517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直接连接符 10"/>
          <p:cNvCxnSpPr/>
          <p:nvPr/>
        </p:nvCxnSpPr>
        <p:spPr bwMode="auto">
          <a:xfrm>
            <a:off x="2882192" y="2022054"/>
            <a:ext cx="15517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" name="矩形 12"/>
          <p:cNvSpPr/>
          <p:nvPr/>
        </p:nvSpPr>
        <p:spPr bwMode="auto">
          <a:xfrm>
            <a:off x="3162449" y="1662054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CDM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3522351" y="2363337"/>
            <a:ext cx="90000" cy="725540"/>
            <a:chOff x="2686859" y="2864898"/>
            <a:chExt cx="90000" cy="725540"/>
          </a:xfrm>
        </p:grpSpPr>
        <p:cxnSp>
          <p:nvCxnSpPr>
            <p:cNvPr id="15" name="直接连接符 14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6" name="椭圆 15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17" name="文本框 16"/>
          <p:cNvSpPr txBox="1"/>
          <p:nvPr/>
        </p:nvSpPr>
        <p:spPr>
          <a:xfrm>
            <a:off x="2437498" y="3190457"/>
            <a:ext cx="2294468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Type de produit :</a:t>
            </a:r>
          </a:p>
          <a:p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C : Appareil photo</a:t>
            </a:r>
          </a:p>
          <a:p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DM : Surveillance des conducteurs</a:t>
            </a:r>
          </a:p>
          <a:p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FM : Surveillance frontale</a:t>
            </a:r>
          </a:p>
          <a:p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BS : Angle mort</a:t>
            </a:r>
          </a:p>
        </p:txBody>
      </p:sp>
      <p:cxnSp>
        <p:nvCxnSpPr>
          <p:cNvPr id="18" name="直接连接符 17"/>
          <p:cNvCxnSpPr/>
          <p:nvPr/>
        </p:nvCxnSpPr>
        <p:spPr bwMode="auto">
          <a:xfrm>
            <a:off x="4207409" y="2025369"/>
            <a:ext cx="15517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1" name="矩形 20"/>
          <p:cNvSpPr/>
          <p:nvPr/>
        </p:nvSpPr>
        <p:spPr bwMode="auto">
          <a:xfrm>
            <a:off x="4501540" y="1643337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5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22" name="组合 21"/>
          <p:cNvGrpSpPr/>
          <p:nvPr/>
        </p:nvGrpSpPr>
        <p:grpSpPr>
          <a:xfrm>
            <a:off x="4857387" y="2352850"/>
            <a:ext cx="90000" cy="2295925"/>
            <a:chOff x="2686859" y="2864898"/>
            <a:chExt cx="90000" cy="2295925"/>
          </a:xfrm>
        </p:grpSpPr>
        <p:cxnSp>
          <p:nvCxnSpPr>
            <p:cNvPr id="23" name="直接连接符 22"/>
            <p:cNvCxnSpPr/>
            <p:nvPr/>
          </p:nvCxnSpPr>
          <p:spPr bwMode="auto">
            <a:xfrm>
              <a:off x="2731859" y="2864898"/>
              <a:ext cx="0" cy="2204691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4" name="椭圆 23"/>
            <p:cNvSpPr/>
            <p:nvPr/>
          </p:nvSpPr>
          <p:spPr bwMode="auto">
            <a:xfrm>
              <a:off x="2686859" y="5070823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25" name="文本框 24"/>
          <p:cNvSpPr txBox="1"/>
          <p:nvPr/>
        </p:nvSpPr>
        <p:spPr>
          <a:xfrm>
            <a:off x="4362584" y="4851387"/>
            <a:ext cx="16781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srgbClr val="000000"/>
                </a:solidFill>
                <a:latin typeface="Myriad Pro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Positionnement :</a:t>
            </a:r>
          </a:p>
          <a:p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1 à 3 : Niveau d’entrée</a:t>
            </a:r>
          </a:p>
          <a:p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4 à 6 : Professionnel</a:t>
            </a:r>
          </a:p>
          <a:p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7 à 9 : Haut de gamme</a:t>
            </a:r>
          </a:p>
        </p:txBody>
      </p:sp>
      <p:sp>
        <p:nvSpPr>
          <p:cNvPr id="26" name="矩形 25"/>
          <p:cNvSpPr/>
          <p:nvPr/>
        </p:nvSpPr>
        <p:spPr bwMode="auto">
          <a:xfrm>
            <a:off x="5732834" y="1632850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28" name="组合 27"/>
          <p:cNvGrpSpPr/>
          <p:nvPr/>
        </p:nvGrpSpPr>
        <p:grpSpPr>
          <a:xfrm>
            <a:off x="6096108" y="2363337"/>
            <a:ext cx="90000" cy="725540"/>
            <a:chOff x="2686859" y="2864898"/>
            <a:chExt cx="90000" cy="725540"/>
          </a:xfrm>
        </p:grpSpPr>
        <p:cxnSp>
          <p:nvCxnSpPr>
            <p:cNvPr id="29" name="直接连接符 28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0" name="椭圆 29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34" name="文本框 33"/>
          <p:cNvSpPr txBox="1"/>
          <p:nvPr/>
        </p:nvSpPr>
        <p:spPr>
          <a:xfrm>
            <a:off x="5476686" y="3088877"/>
            <a:ext cx="124855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srgbClr val="000000"/>
                </a:solidFill>
                <a:latin typeface="Myriad Pro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Résolution:</a:t>
            </a:r>
          </a:p>
          <a:p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1: 1MP</a:t>
            </a:r>
          </a:p>
          <a:p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2: 2MP</a:t>
            </a:r>
          </a:p>
        </p:txBody>
      </p:sp>
      <p:sp>
        <p:nvSpPr>
          <p:cNvPr id="35" name="矩形 34"/>
          <p:cNvSpPr/>
          <p:nvPr/>
        </p:nvSpPr>
        <p:spPr bwMode="auto">
          <a:xfrm>
            <a:off x="6947405" y="1629200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37" name="组合 36"/>
          <p:cNvGrpSpPr/>
          <p:nvPr/>
        </p:nvGrpSpPr>
        <p:grpSpPr>
          <a:xfrm>
            <a:off x="7330455" y="2371464"/>
            <a:ext cx="98748" cy="2156770"/>
            <a:chOff x="2686868" y="2864898"/>
            <a:chExt cx="90000" cy="2156770"/>
          </a:xfrm>
        </p:grpSpPr>
        <p:cxnSp>
          <p:nvCxnSpPr>
            <p:cNvPr id="38" name="直接连接符 37"/>
            <p:cNvCxnSpPr/>
            <p:nvPr/>
          </p:nvCxnSpPr>
          <p:spPr bwMode="auto">
            <a:xfrm>
              <a:off x="2731859" y="2864898"/>
              <a:ext cx="9" cy="206677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9" name="椭圆 38"/>
            <p:cNvSpPr/>
            <p:nvPr/>
          </p:nvSpPr>
          <p:spPr bwMode="auto">
            <a:xfrm>
              <a:off x="2686868" y="493166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41" name="文本框 40"/>
          <p:cNvSpPr txBox="1"/>
          <p:nvPr/>
        </p:nvSpPr>
        <p:spPr>
          <a:xfrm>
            <a:off x="7005285" y="4519310"/>
            <a:ext cx="112312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latin typeface="Myriad Pro" panose="020B0502040204020203" pitchFamily="34" charset="0"/>
                <a:cs typeface="Segoe UI" panose="020B0502040204020203" pitchFamily="34" charset="0"/>
              </a:rPr>
              <a:t>Génération:</a:t>
            </a:r>
          </a:p>
          <a:p>
            <a:r>
              <a:rPr lang="en-US" altLang="zh-CN" sz="1200" dirty="0">
                <a:latin typeface="Myriad Pro" panose="020B0502040204020203" pitchFamily="34" charset="0"/>
                <a:cs typeface="Segoe UI" panose="020B0502040204020203" pitchFamily="34" charset="0"/>
              </a:rPr>
              <a:t>1 : 1er</a:t>
            </a:r>
          </a:p>
          <a:p>
            <a:r>
              <a:rPr lang="en-US" altLang="zh-CN" sz="1200" dirty="0">
                <a:latin typeface="Myriad Pro" panose="020B0502040204020203" pitchFamily="34" charset="0"/>
                <a:cs typeface="Segoe UI" panose="020B0502040204020203" pitchFamily="34" charset="0"/>
              </a:rPr>
              <a:t>2 : 2e</a:t>
            </a:r>
          </a:p>
          <a:p>
            <a:r>
              <a:rPr lang="en-US" altLang="zh-CN" sz="1200" dirty="0">
                <a:latin typeface="Myriad Pro" panose="020B0502040204020203" pitchFamily="34" charset="0"/>
                <a:cs typeface="Segoe UI" panose="020B0502040204020203" pitchFamily="34" charset="0"/>
              </a:rPr>
              <a:t>3 : 3e</a:t>
            </a:r>
          </a:p>
        </p:txBody>
      </p:sp>
      <p:sp>
        <p:nvSpPr>
          <p:cNvPr id="42" name="矩形 41"/>
          <p:cNvSpPr/>
          <p:nvPr/>
        </p:nvSpPr>
        <p:spPr bwMode="auto">
          <a:xfrm>
            <a:off x="8161976" y="1581518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44" name="组合 43"/>
          <p:cNvGrpSpPr/>
          <p:nvPr/>
        </p:nvGrpSpPr>
        <p:grpSpPr>
          <a:xfrm>
            <a:off x="8528104" y="2321987"/>
            <a:ext cx="90000" cy="725540"/>
            <a:chOff x="2686859" y="2864898"/>
            <a:chExt cx="90000" cy="725540"/>
          </a:xfrm>
        </p:grpSpPr>
        <p:cxnSp>
          <p:nvCxnSpPr>
            <p:cNvPr id="45" name="直接连接符 44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6" name="椭圆 45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48" name="矩形 47"/>
          <p:cNvSpPr/>
          <p:nvPr/>
        </p:nvSpPr>
        <p:spPr bwMode="auto">
          <a:xfrm>
            <a:off x="9372489" y="1581518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CY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50" name="直接连接符 49"/>
          <p:cNvCxnSpPr/>
          <p:nvPr/>
        </p:nvCxnSpPr>
        <p:spPr bwMode="auto">
          <a:xfrm>
            <a:off x="9100773" y="1959117"/>
            <a:ext cx="15517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51" name="组合 50"/>
          <p:cNvGrpSpPr/>
          <p:nvPr/>
        </p:nvGrpSpPr>
        <p:grpSpPr>
          <a:xfrm>
            <a:off x="9707035" y="2326464"/>
            <a:ext cx="98748" cy="2156770"/>
            <a:chOff x="2686868" y="2864898"/>
            <a:chExt cx="90000" cy="2156770"/>
          </a:xfrm>
        </p:grpSpPr>
        <p:cxnSp>
          <p:nvCxnSpPr>
            <p:cNvPr id="52" name="直接连接符 51"/>
            <p:cNvCxnSpPr/>
            <p:nvPr/>
          </p:nvCxnSpPr>
          <p:spPr bwMode="auto">
            <a:xfrm>
              <a:off x="2731859" y="2864898"/>
              <a:ext cx="9" cy="206677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3" name="椭圆 52"/>
            <p:cNvSpPr/>
            <p:nvPr/>
          </p:nvSpPr>
          <p:spPr bwMode="auto">
            <a:xfrm>
              <a:off x="2686868" y="493166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55" name="文本框 54"/>
          <p:cNvSpPr txBox="1"/>
          <p:nvPr/>
        </p:nvSpPr>
        <p:spPr>
          <a:xfrm>
            <a:off x="9178360" y="4501069"/>
            <a:ext cx="1600939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Module:</a:t>
            </a:r>
          </a:p>
          <a:p>
            <a:r>
              <a:rPr lang="en-US" altLang="zh-CN" sz="1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C: HDCVI</a:t>
            </a:r>
          </a:p>
          <a:p>
            <a:r>
              <a:rPr lang="en-US" altLang="zh-CN" sz="1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Y : Sortie YUV</a:t>
            </a:r>
          </a:p>
        </p:txBody>
      </p:sp>
      <p:grpSp>
        <p:nvGrpSpPr>
          <p:cNvPr id="65" name="组合 64"/>
          <p:cNvGrpSpPr/>
          <p:nvPr/>
        </p:nvGrpSpPr>
        <p:grpSpPr>
          <a:xfrm>
            <a:off x="2197819" y="2400771"/>
            <a:ext cx="98748" cy="2156770"/>
            <a:chOff x="2686868" y="2864898"/>
            <a:chExt cx="90000" cy="2156770"/>
          </a:xfrm>
        </p:grpSpPr>
        <p:cxnSp>
          <p:nvCxnSpPr>
            <p:cNvPr id="66" name="直接连接符 65"/>
            <p:cNvCxnSpPr/>
            <p:nvPr/>
          </p:nvCxnSpPr>
          <p:spPr bwMode="auto">
            <a:xfrm>
              <a:off x="2731859" y="2864898"/>
              <a:ext cx="9" cy="206677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67" name="椭圆 66"/>
            <p:cNvSpPr/>
            <p:nvPr/>
          </p:nvSpPr>
          <p:spPr bwMode="auto">
            <a:xfrm>
              <a:off x="2686868" y="493166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49" name="矩形 48"/>
          <p:cNvSpPr/>
          <p:nvPr/>
        </p:nvSpPr>
        <p:spPr bwMode="auto">
          <a:xfrm>
            <a:off x="10335876" y="1581518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54" name="组合 53"/>
          <p:cNvGrpSpPr/>
          <p:nvPr/>
        </p:nvGrpSpPr>
        <p:grpSpPr>
          <a:xfrm>
            <a:off x="10670422" y="2326464"/>
            <a:ext cx="98748" cy="1142978"/>
            <a:chOff x="2686868" y="2864898"/>
            <a:chExt cx="90000" cy="1142978"/>
          </a:xfrm>
        </p:grpSpPr>
        <p:cxnSp>
          <p:nvCxnSpPr>
            <p:cNvPr id="56" name="直接连接符 55"/>
            <p:cNvCxnSpPr/>
            <p:nvPr/>
          </p:nvCxnSpPr>
          <p:spPr bwMode="auto">
            <a:xfrm>
              <a:off x="2731859" y="2864898"/>
              <a:ext cx="0" cy="1078385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7" name="椭圆 56"/>
            <p:cNvSpPr/>
            <p:nvPr/>
          </p:nvSpPr>
          <p:spPr bwMode="auto">
            <a:xfrm>
              <a:off x="2686868" y="3917876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59" name="TextBox 76"/>
          <p:cNvSpPr>
            <a:spLocks noChangeArrowheads="1"/>
          </p:cNvSpPr>
          <p:nvPr/>
        </p:nvSpPr>
        <p:spPr bwMode="auto">
          <a:xfrm>
            <a:off x="10221984" y="3522042"/>
            <a:ext cx="1345440" cy="62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Format vidéo :</a:t>
            </a:r>
            <a:endParaRPr lang="zh-CN" altLang="en-US" sz="1400" b="1" dirty="0">
              <a:solidFill>
                <a:srgbClr val="000000"/>
              </a:solidFill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P: PAL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N: NTSC</a:t>
            </a:r>
          </a:p>
        </p:txBody>
      </p:sp>
      <p:sp>
        <p:nvSpPr>
          <p:cNvPr id="60" name="TextBox 73"/>
          <p:cNvSpPr>
            <a:spLocks noChangeArrowheads="1"/>
          </p:cNvSpPr>
          <p:nvPr/>
        </p:nvSpPr>
        <p:spPr bwMode="auto">
          <a:xfrm>
            <a:off x="8072182" y="3106599"/>
            <a:ext cx="1300307" cy="6540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Fonction:</a:t>
            </a:r>
            <a:endParaRPr lang="zh-CN" altLang="en-US" sz="1400" b="1" dirty="0">
              <a:solidFill>
                <a:srgbClr val="000000"/>
              </a:solidFill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de-DE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0 : DWDR</a:t>
            </a:r>
          </a:p>
          <a:p>
            <a:pPr>
              <a:spcBef>
                <a:spcPct val="0"/>
              </a:spcBef>
              <a:buNone/>
            </a:pPr>
            <a:r>
              <a:rPr lang="de-DE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1 : WDR</a:t>
            </a:r>
          </a:p>
        </p:txBody>
      </p:sp>
      <p:sp>
        <p:nvSpPr>
          <p:cNvPr id="58" name="TextBox 69"/>
          <p:cNvSpPr>
            <a:spLocks noChangeArrowheads="1"/>
          </p:cNvSpPr>
          <p:nvPr/>
        </p:nvSpPr>
        <p:spPr bwMode="auto">
          <a:xfrm>
            <a:off x="553935" y="3262501"/>
            <a:ext cx="1264208" cy="2846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Marque : Dahua</a:t>
            </a:r>
            <a:endParaRPr lang="zh-CN" altLang="en-US" sz="14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1" name="文本框 60"/>
          <p:cNvSpPr txBox="1"/>
          <p:nvPr/>
        </p:nvSpPr>
        <p:spPr>
          <a:xfrm>
            <a:off x="1438936" y="4716512"/>
            <a:ext cx="1443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latin typeface="Myriad Pro" panose="020B0502040204020203" pitchFamily="34" charset="0"/>
                <a:cs typeface="Segoe UI" panose="020B0502040204020203" pitchFamily="34" charset="0"/>
              </a:rPr>
              <a:t>Marque : Hirige</a:t>
            </a:r>
            <a:endParaRPr lang="zh-CN" altLang="en-US" sz="1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2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>
                <a:latin typeface="Myriad Pro" panose="020B0502040204020203" pitchFamily="34" charset="0"/>
                <a:cs typeface="Segoe UI" panose="020B0502040204020203" pitchFamily="34" charset="0"/>
              </a:rPr>
              <a:t>Caméra de sécurité active mobile (2/2)</a:t>
            </a:r>
            <a:endParaRPr lang="en-US" altLang="zh-CN" sz="36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D248BC03-5589-4C0F-96DB-3734EEC309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>
                <a:latin typeface="Myriad Pro"/>
              </a:rPr>
              <a:t>110</a:t>
            </a:fld>
            <a:endParaRPr lang="zh-CN" altLang="en-US"/>
          </a:p>
        </p:txBody>
      </p:sp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>
            <a:spLocks/>
          </p:cNvSpPr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等线 Light"/>
                <a:cs typeface="Segoe UI" panose="020B0502040204020203" pitchFamily="34" charset="0"/>
              </a:rPr>
              <a:t>Systèmes d'alarme incendie résidentiels (nouvelle génération)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001486" y="1385367"/>
            <a:ext cx="768159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DHI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2187879" y="1385367"/>
            <a:ext cx="628698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HY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234811" y="1385367"/>
            <a:ext cx="598241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SA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335342" y="1401571"/>
            <a:ext cx="373820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3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473828" y="1385367"/>
            <a:ext cx="373820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0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9113792" y="1401571"/>
            <a:ext cx="413896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UN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0341703" y="1385367"/>
            <a:ext cx="391454" cy="523220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R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828720" y="1462311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-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2875652" y="1462311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-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9930236" y="1474068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-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3539819" y="1924791"/>
            <a:ext cx="174172" cy="1070958"/>
            <a:chOff x="4567431" y="1933500"/>
            <a:chExt cx="174172" cy="1070958"/>
          </a:xfrm>
        </p:grpSpPr>
        <p:cxnSp>
          <p:nvCxnSpPr>
            <p:cNvPr id="14" name="直接连接符 13"/>
            <p:cNvCxnSpPr/>
            <p:nvPr/>
          </p:nvCxnSpPr>
          <p:spPr>
            <a:xfrm flipH="1">
              <a:off x="4654516" y="1933500"/>
              <a:ext cx="1" cy="91299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椭圆 14"/>
            <p:cNvSpPr/>
            <p:nvPr/>
          </p:nvSpPr>
          <p:spPr>
            <a:xfrm>
              <a:off x="4567431" y="2830286"/>
              <a:ext cx="174172" cy="174172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等线"/>
                <a:cs typeface="+mn-cs"/>
              </a:endParaRPr>
            </a:p>
          </p:txBody>
        </p:sp>
      </p:grpSp>
      <p:sp>
        <p:nvSpPr>
          <p:cNvPr id="16" name="文本框 15"/>
          <p:cNvSpPr txBox="1"/>
          <p:nvPr/>
        </p:nvSpPr>
        <p:spPr>
          <a:xfrm>
            <a:off x="1836093" y="2696428"/>
            <a:ext cx="2664512" cy="32316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Type d'appareil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SA : Détecteur de fumée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HT : Alarme de chaleur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GC : Alarme CO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GP : Alarme gaz (propane GPL)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GM : Alarme gaz (méthane CH4)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PC : LPG&amp;CO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MC : CH4 et CO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RC : Télécommande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SC : Fumée et CO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SH : Fumée et chaleur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HC : Chaleur et CO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MS : Capteur multiple (fumée, chaleur, CO)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PR : Capteur PIR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ES : Capteur environnemental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WL : Détecteur de fuites d'eau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CD : CO2 (dioxyde de carbone)</a:t>
            </a:r>
          </a:p>
        </p:txBody>
      </p:sp>
      <p:grpSp>
        <p:nvGrpSpPr>
          <p:cNvPr id="17" name="组合 16"/>
          <p:cNvGrpSpPr/>
          <p:nvPr/>
        </p:nvGrpSpPr>
        <p:grpSpPr>
          <a:xfrm>
            <a:off x="4430407" y="1924791"/>
            <a:ext cx="208796" cy="3349138"/>
            <a:chOff x="4567431" y="1917296"/>
            <a:chExt cx="174172" cy="2489241"/>
          </a:xfrm>
        </p:grpSpPr>
        <p:cxnSp>
          <p:nvCxnSpPr>
            <p:cNvPr id="18" name="直接连接符 17"/>
            <p:cNvCxnSpPr/>
            <p:nvPr/>
          </p:nvCxnSpPr>
          <p:spPr>
            <a:xfrm flipH="1">
              <a:off x="4654517" y="1917296"/>
              <a:ext cx="2" cy="240215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椭圆 18"/>
            <p:cNvSpPr/>
            <p:nvPr/>
          </p:nvSpPr>
          <p:spPr>
            <a:xfrm>
              <a:off x="4567431" y="4232365"/>
              <a:ext cx="174172" cy="174172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等线"/>
                <a:cs typeface="+mn-cs"/>
              </a:endParaRPr>
            </a:p>
          </p:txBody>
        </p:sp>
      </p:grpSp>
      <p:sp>
        <p:nvSpPr>
          <p:cNvPr id="20" name="文本框 19"/>
          <p:cNvSpPr txBox="1"/>
          <p:nvPr/>
        </p:nvSpPr>
        <p:spPr>
          <a:xfrm>
            <a:off x="3989749" y="5273929"/>
            <a:ext cx="142539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Type de série :</a:t>
            </a: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1 : Niveau d'entrée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2, 3 : Niveau intermédiaire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4, 5, 6 : Niveau élevé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5577099" y="1943068"/>
            <a:ext cx="156329" cy="894713"/>
            <a:chOff x="4567433" y="1917296"/>
            <a:chExt cx="162456" cy="2543016"/>
          </a:xfrm>
        </p:grpSpPr>
        <p:cxnSp>
          <p:nvCxnSpPr>
            <p:cNvPr id="22" name="直接连接符 21"/>
            <p:cNvCxnSpPr/>
            <p:nvPr/>
          </p:nvCxnSpPr>
          <p:spPr>
            <a:xfrm>
              <a:off x="4654519" y="1917296"/>
              <a:ext cx="3124" cy="214125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椭圆 22"/>
            <p:cNvSpPr/>
            <p:nvPr/>
          </p:nvSpPr>
          <p:spPr>
            <a:xfrm>
              <a:off x="4567433" y="4058549"/>
              <a:ext cx="162456" cy="401763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等线"/>
                <a:cs typeface="+mn-cs"/>
              </a:endParaRPr>
            </a:p>
          </p:txBody>
        </p:sp>
      </p:grpSp>
      <p:sp>
        <p:nvSpPr>
          <p:cNvPr id="24" name="文本框 23"/>
          <p:cNvSpPr txBox="1"/>
          <p:nvPr/>
        </p:nvSpPr>
        <p:spPr>
          <a:xfrm>
            <a:off x="4639204" y="2855570"/>
            <a:ext cx="34322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Informations sur l'alimentation électrique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0 : Scellé ou non remplaçable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1 : Une batterie remplaçable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2 : Deux piles remplaçables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D : Alimentation de l'adaptateur secteur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M : Chargeur secteur scellé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X : Secteur Scellé 10 Y non rechargeable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R : Remplaçable sur secteur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9214858" y="1958920"/>
            <a:ext cx="174172" cy="1018199"/>
            <a:chOff x="4563866" y="1917296"/>
            <a:chExt cx="174172" cy="1018199"/>
          </a:xfrm>
        </p:grpSpPr>
        <p:cxnSp>
          <p:nvCxnSpPr>
            <p:cNvPr id="26" name="直接连接符 25"/>
            <p:cNvCxnSpPr/>
            <p:nvPr/>
          </p:nvCxnSpPr>
          <p:spPr>
            <a:xfrm>
              <a:off x="4654519" y="1917296"/>
              <a:ext cx="0" cy="87886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椭圆 26"/>
            <p:cNvSpPr/>
            <p:nvPr/>
          </p:nvSpPr>
          <p:spPr>
            <a:xfrm>
              <a:off x="4563866" y="2761323"/>
              <a:ext cx="174172" cy="174172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等线"/>
                <a:cs typeface="+mn-cs"/>
              </a:endParaRPr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10471284" y="1924790"/>
            <a:ext cx="187468" cy="2916533"/>
            <a:chOff x="4377376" y="1917296"/>
            <a:chExt cx="714181" cy="837192"/>
          </a:xfrm>
        </p:grpSpPr>
        <p:cxnSp>
          <p:nvCxnSpPr>
            <p:cNvPr id="29" name="直接连接符 28"/>
            <p:cNvCxnSpPr/>
            <p:nvPr/>
          </p:nvCxnSpPr>
          <p:spPr>
            <a:xfrm>
              <a:off x="4654517" y="1917296"/>
              <a:ext cx="79949" cy="77076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椭圆 29"/>
            <p:cNvSpPr/>
            <p:nvPr/>
          </p:nvSpPr>
          <p:spPr>
            <a:xfrm>
              <a:off x="4377376" y="2688056"/>
              <a:ext cx="714181" cy="66432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等线"/>
                <a:cs typeface="+mn-cs"/>
              </a:endParaRPr>
            </a:p>
          </p:txBody>
        </p:sp>
      </p:grpSp>
      <p:sp>
        <p:nvSpPr>
          <p:cNvPr id="31" name="文本框 30"/>
          <p:cNvSpPr txBox="1"/>
          <p:nvPr/>
        </p:nvSpPr>
        <p:spPr>
          <a:xfrm>
            <a:off x="9930283" y="4818756"/>
            <a:ext cx="1595309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Type de communication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R : RF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W : Wi-Fi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B : Bluetooth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G : 4G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Nom interne :</a:t>
            </a: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R4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R8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R9</a:t>
            </a:r>
          </a:p>
        </p:txBody>
      </p:sp>
      <p:sp>
        <p:nvSpPr>
          <p:cNvPr id="32" name="文本框 31"/>
          <p:cNvSpPr txBox="1"/>
          <p:nvPr/>
        </p:nvSpPr>
        <p:spPr>
          <a:xfrm>
            <a:off x="9239239" y="3076062"/>
            <a:ext cx="1130438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Apparence:</a:t>
            </a: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A : Basique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B :</a:t>
            </a: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C :</a:t>
            </a: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D:</a:t>
            </a: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E :</a:t>
            </a: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7727087" y="1385367"/>
            <a:ext cx="373820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0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  <p:grpSp>
        <p:nvGrpSpPr>
          <p:cNvPr id="34" name="组合 33"/>
          <p:cNvGrpSpPr/>
          <p:nvPr/>
        </p:nvGrpSpPr>
        <p:grpSpPr>
          <a:xfrm>
            <a:off x="7828153" y="1942716"/>
            <a:ext cx="174172" cy="1018199"/>
            <a:chOff x="4563866" y="1917296"/>
            <a:chExt cx="174172" cy="1018199"/>
          </a:xfrm>
        </p:grpSpPr>
        <p:cxnSp>
          <p:nvCxnSpPr>
            <p:cNvPr id="35" name="直接连接符 34"/>
            <p:cNvCxnSpPr/>
            <p:nvPr/>
          </p:nvCxnSpPr>
          <p:spPr>
            <a:xfrm>
              <a:off x="4654519" y="1917296"/>
              <a:ext cx="0" cy="87886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椭圆 35"/>
            <p:cNvSpPr/>
            <p:nvPr/>
          </p:nvSpPr>
          <p:spPr>
            <a:xfrm>
              <a:off x="4563866" y="2761323"/>
              <a:ext cx="174172" cy="174172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等线"/>
                <a:cs typeface="+mn-cs"/>
              </a:endParaRPr>
            </a:p>
          </p:txBody>
        </p:sp>
      </p:grpSp>
      <p:sp>
        <p:nvSpPr>
          <p:cNvPr id="37" name="文本框 36"/>
          <p:cNvSpPr txBox="1"/>
          <p:nvPr/>
        </p:nvSpPr>
        <p:spPr>
          <a:xfrm>
            <a:off x="7852534" y="3059858"/>
            <a:ext cx="984565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Informations sur la batterie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0 : réservé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1:1,5V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3,3 V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9:9V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  <p:sp>
        <p:nvSpPr>
          <p:cNvPr id="38" name="灯片编号占位符 37">
            <a:extLst>
              <a:ext uri="{FF2B5EF4-FFF2-40B4-BE49-F238E27FC236}">
                <a16:creationId xmlns:a16="http://schemas.microsoft.com/office/drawing/2014/main" id="{0CDF606A-7DBD-4141-B3E6-2890C842B1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51A614-8966-44D8-8BE8-82D5C6659FD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6539876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>
            <a:spLocks/>
          </p:cNvSpPr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等线 Light"/>
                <a:cs typeface="Segoe UI" panose="020B0502040204020203" pitchFamily="34" charset="0"/>
              </a:rPr>
              <a:t>Panneaux d'alarme incendie commerciaux (nouvelle génération)</a:t>
            </a:r>
            <a:endParaRPr kumimoji="0" lang="en-US" altLang="zh-C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等线 Light"/>
              <a:cs typeface="Segoe UI" panose="020B0502040204020203" pitchFamily="34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001486" y="1385367"/>
            <a:ext cx="768159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DHI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2187879" y="1385367"/>
            <a:ext cx="628698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HY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234811" y="1385367"/>
            <a:ext cx="784189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AFP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437234" y="1385367"/>
            <a:ext cx="373820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3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985552" y="1385367"/>
            <a:ext cx="562975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01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5185751" y="1385367"/>
            <a:ext cx="373820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0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7002551" y="1385367"/>
            <a:ext cx="383438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P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8689987" y="1385367"/>
            <a:ext cx="631904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RU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828720" y="1462311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-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2875652" y="1462311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-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8278520" y="1474068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-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9670295" y="1385367"/>
            <a:ext cx="428322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G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9370213" y="1440552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-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3539819" y="1924791"/>
            <a:ext cx="174172" cy="1070958"/>
            <a:chOff x="4567431" y="1933500"/>
            <a:chExt cx="174172" cy="1070958"/>
          </a:xfrm>
        </p:grpSpPr>
        <p:cxnSp>
          <p:nvCxnSpPr>
            <p:cNvPr id="17" name="直接连接符 16"/>
            <p:cNvCxnSpPr/>
            <p:nvPr/>
          </p:nvCxnSpPr>
          <p:spPr>
            <a:xfrm flipH="1">
              <a:off x="4654516" y="1933500"/>
              <a:ext cx="1" cy="91299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椭圆 17"/>
            <p:cNvSpPr/>
            <p:nvPr/>
          </p:nvSpPr>
          <p:spPr>
            <a:xfrm>
              <a:off x="4567431" y="2830286"/>
              <a:ext cx="174172" cy="174172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等线"/>
                <a:cs typeface="+mn-cs"/>
              </a:endParaRPr>
            </a:p>
          </p:txBody>
        </p:sp>
      </p:grpSp>
      <p:sp>
        <p:nvSpPr>
          <p:cNvPr id="19" name="文本框 18"/>
          <p:cNvSpPr txBox="1"/>
          <p:nvPr/>
        </p:nvSpPr>
        <p:spPr>
          <a:xfrm>
            <a:off x="2875652" y="3033039"/>
            <a:ext cx="178125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Type de système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AFP : FACP adressable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CFP : FACP conventionnel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IFP : FACP intelligent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  <p:grpSp>
        <p:nvGrpSpPr>
          <p:cNvPr id="20" name="组合 19"/>
          <p:cNvGrpSpPr/>
          <p:nvPr/>
        </p:nvGrpSpPr>
        <p:grpSpPr>
          <a:xfrm>
            <a:off x="4566923" y="1908587"/>
            <a:ext cx="174172" cy="2489241"/>
            <a:chOff x="4567431" y="1917296"/>
            <a:chExt cx="174172" cy="2489241"/>
          </a:xfrm>
        </p:grpSpPr>
        <p:cxnSp>
          <p:nvCxnSpPr>
            <p:cNvPr id="21" name="直接连接符 20"/>
            <p:cNvCxnSpPr/>
            <p:nvPr/>
          </p:nvCxnSpPr>
          <p:spPr>
            <a:xfrm flipH="1">
              <a:off x="4654517" y="1917296"/>
              <a:ext cx="2" cy="240215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椭圆 21"/>
            <p:cNvSpPr/>
            <p:nvPr/>
          </p:nvSpPr>
          <p:spPr>
            <a:xfrm>
              <a:off x="4567431" y="4232365"/>
              <a:ext cx="174172" cy="174172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等线"/>
                <a:cs typeface="+mn-cs"/>
              </a:endParaRPr>
            </a:p>
          </p:txBody>
        </p:sp>
      </p:grpSp>
      <p:sp>
        <p:nvSpPr>
          <p:cNvPr id="23" name="文本框 22"/>
          <p:cNvSpPr txBox="1"/>
          <p:nvPr/>
        </p:nvSpPr>
        <p:spPr>
          <a:xfrm>
            <a:off x="3763380" y="4502330"/>
            <a:ext cx="139172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Type de série :</a:t>
            </a: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3 : Niveau d'entrée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5 : Niveau intermédiaire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7 : Un niveau élevé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2 : Niveau d'entrée C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4 : Niveau intermédiaire C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6 : Niveau C élevé</a:t>
            </a:r>
          </a:p>
        </p:txBody>
      </p:sp>
      <p:grpSp>
        <p:nvGrpSpPr>
          <p:cNvPr id="24" name="组合 23"/>
          <p:cNvGrpSpPr/>
          <p:nvPr/>
        </p:nvGrpSpPr>
        <p:grpSpPr>
          <a:xfrm>
            <a:off x="6183079" y="1942716"/>
            <a:ext cx="174172" cy="844027"/>
            <a:chOff x="4570557" y="1917296"/>
            <a:chExt cx="174172" cy="844027"/>
          </a:xfrm>
        </p:grpSpPr>
        <p:cxnSp>
          <p:nvCxnSpPr>
            <p:cNvPr id="25" name="直接连接符 24"/>
            <p:cNvCxnSpPr/>
            <p:nvPr/>
          </p:nvCxnSpPr>
          <p:spPr>
            <a:xfrm>
              <a:off x="4654519" y="1917296"/>
              <a:ext cx="0" cy="69598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椭圆 25"/>
            <p:cNvSpPr/>
            <p:nvPr/>
          </p:nvSpPr>
          <p:spPr>
            <a:xfrm>
              <a:off x="4570557" y="2587151"/>
              <a:ext cx="174172" cy="174172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等线"/>
                <a:cs typeface="+mn-cs"/>
              </a:endParaRPr>
            </a:p>
          </p:txBody>
        </p:sp>
      </p:grpSp>
      <p:sp>
        <p:nvSpPr>
          <p:cNvPr id="27" name="文本框 26"/>
          <p:cNvSpPr txBox="1"/>
          <p:nvPr/>
        </p:nvSpPr>
        <p:spPr>
          <a:xfrm>
            <a:off x="5763396" y="2856410"/>
            <a:ext cx="1112805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Numéro de boucle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01: 1 boucle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02: 2 boucles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08: 8 boucles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16: 16 boucles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Numéro de zone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01: 1zone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02: 2 zones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04: 4 zones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06……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  <p:grpSp>
        <p:nvGrpSpPr>
          <p:cNvPr id="28" name="组合 27"/>
          <p:cNvGrpSpPr/>
          <p:nvPr/>
        </p:nvGrpSpPr>
        <p:grpSpPr>
          <a:xfrm>
            <a:off x="5289022" y="1943068"/>
            <a:ext cx="156329" cy="894713"/>
            <a:chOff x="4567433" y="1917296"/>
            <a:chExt cx="162456" cy="2543016"/>
          </a:xfrm>
        </p:grpSpPr>
        <p:cxnSp>
          <p:nvCxnSpPr>
            <p:cNvPr id="29" name="直接连接符 28"/>
            <p:cNvCxnSpPr/>
            <p:nvPr/>
          </p:nvCxnSpPr>
          <p:spPr>
            <a:xfrm>
              <a:off x="4654519" y="1917296"/>
              <a:ext cx="3124" cy="214125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椭圆 29"/>
            <p:cNvSpPr/>
            <p:nvPr/>
          </p:nvSpPr>
          <p:spPr>
            <a:xfrm>
              <a:off x="4567433" y="4058549"/>
              <a:ext cx="162456" cy="401763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等线"/>
                <a:cs typeface="+mn-cs"/>
              </a:endParaRPr>
            </a:p>
          </p:txBody>
        </p:sp>
      </p:grpSp>
      <p:sp>
        <p:nvSpPr>
          <p:cNvPr id="31" name="文本框 30"/>
          <p:cNvSpPr txBox="1"/>
          <p:nvPr/>
        </p:nvSpPr>
        <p:spPr>
          <a:xfrm>
            <a:off x="5021866" y="2857249"/>
            <a:ext cx="7841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Réservé</a:t>
            </a:r>
          </a:p>
        </p:txBody>
      </p:sp>
      <p:grpSp>
        <p:nvGrpSpPr>
          <p:cNvPr id="32" name="组合 31"/>
          <p:cNvGrpSpPr/>
          <p:nvPr/>
        </p:nvGrpSpPr>
        <p:grpSpPr>
          <a:xfrm>
            <a:off x="7103617" y="1942716"/>
            <a:ext cx="174172" cy="1018199"/>
            <a:chOff x="4563866" y="1917296"/>
            <a:chExt cx="174172" cy="1018199"/>
          </a:xfrm>
        </p:grpSpPr>
        <p:cxnSp>
          <p:nvCxnSpPr>
            <p:cNvPr id="33" name="直接连接符 32"/>
            <p:cNvCxnSpPr/>
            <p:nvPr/>
          </p:nvCxnSpPr>
          <p:spPr>
            <a:xfrm>
              <a:off x="4654519" y="1917296"/>
              <a:ext cx="0" cy="87886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椭圆 33"/>
            <p:cNvSpPr/>
            <p:nvPr/>
          </p:nvSpPr>
          <p:spPr>
            <a:xfrm>
              <a:off x="4563866" y="2761323"/>
              <a:ext cx="174172" cy="174172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等线"/>
                <a:cs typeface="+mn-cs"/>
              </a:endParaRPr>
            </a:p>
          </p:txBody>
        </p:sp>
      </p:grpSp>
      <p:sp>
        <p:nvSpPr>
          <p:cNvPr id="35" name="文本框 34"/>
          <p:cNvSpPr txBox="1"/>
          <p:nvPr/>
        </p:nvSpPr>
        <p:spPr>
          <a:xfrm>
            <a:off x="6829699" y="3013694"/>
            <a:ext cx="164019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Défaut: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Aucun, sans impression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P : avec impression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D : avec écran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L : Grand étui</a:t>
            </a:r>
          </a:p>
        </p:txBody>
      </p:sp>
      <p:sp>
        <p:nvSpPr>
          <p:cNvPr id="36" name="文本框 35"/>
          <p:cNvSpPr txBox="1"/>
          <p:nvPr/>
        </p:nvSpPr>
        <p:spPr>
          <a:xfrm>
            <a:off x="7742288" y="1385367"/>
            <a:ext cx="385042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B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  <p:grpSp>
        <p:nvGrpSpPr>
          <p:cNvPr id="37" name="组合 36"/>
          <p:cNvGrpSpPr/>
          <p:nvPr/>
        </p:nvGrpSpPr>
        <p:grpSpPr>
          <a:xfrm>
            <a:off x="7847723" y="1908587"/>
            <a:ext cx="174172" cy="703984"/>
            <a:chOff x="4560291" y="1917296"/>
            <a:chExt cx="174172" cy="703984"/>
          </a:xfrm>
        </p:grpSpPr>
        <p:cxnSp>
          <p:nvCxnSpPr>
            <p:cNvPr id="38" name="直接连接符 37"/>
            <p:cNvCxnSpPr/>
            <p:nvPr/>
          </p:nvCxnSpPr>
          <p:spPr>
            <a:xfrm>
              <a:off x="4654519" y="1917296"/>
              <a:ext cx="0" cy="52110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椭圆 38"/>
            <p:cNvSpPr/>
            <p:nvPr/>
          </p:nvSpPr>
          <p:spPr>
            <a:xfrm>
              <a:off x="4560291" y="2447108"/>
              <a:ext cx="174172" cy="174172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等线"/>
                <a:cs typeface="+mn-cs"/>
              </a:endParaRPr>
            </a:p>
          </p:txBody>
        </p:sp>
      </p:grpSp>
      <p:sp>
        <p:nvSpPr>
          <p:cNvPr id="40" name="文本框 39"/>
          <p:cNvSpPr txBox="1"/>
          <p:nvPr/>
        </p:nvSpPr>
        <p:spPr>
          <a:xfrm>
            <a:off x="7624970" y="2631664"/>
            <a:ext cx="12089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B : avec batterie</a:t>
            </a:r>
          </a:p>
        </p:txBody>
      </p:sp>
      <p:sp>
        <p:nvSpPr>
          <p:cNvPr id="41" name="矩形 40"/>
          <p:cNvSpPr/>
          <p:nvPr/>
        </p:nvSpPr>
        <p:spPr>
          <a:xfrm>
            <a:off x="7624970" y="1250737"/>
            <a:ext cx="2572767" cy="792480"/>
          </a:xfrm>
          <a:prstGeom prst="rect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  <p:sp>
        <p:nvSpPr>
          <p:cNvPr id="42" name="灯片编号占位符 41">
            <a:extLst>
              <a:ext uri="{FF2B5EF4-FFF2-40B4-BE49-F238E27FC236}">
                <a16:creationId xmlns:a16="http://schemas.microsoft.com/office/drawing/2014/main" id="{FEB5CD45-1464-4676-A234-4B9A25FFA9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51A614-8966-44D8-8BE8-82D5C6659FD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9972252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>
            <a:spLocks/>
          </p:cNvSpPr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等线 Light"/>
                <a:cs typeface="Segoe UI" panose="020B0502040204020203" pitchFamily="34" charset="0"/>
              </a:rPr>
              <a:t>Notes sur les systèmes d'alarme incendie commerciaux (nouvelle génération)</a:t>
            </a:r>
            <a:endParaRPr kumimoji="0" lang="en-US" altLang="zh-C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等线 Light"/>
              <a:cs typeface="Segoe UI" panose="020B0502040204020203" pitchFamily="34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035992" y="1843206"/>
            <a:ext cx="768159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DHI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222385" y="1843206"/>
            <a:ext cx="628698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HY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439319" y="1843206"/>
            <a:ext cx="413896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UN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239577" y="1843206"/>
            <a:ext cx="562975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01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013361" y="1834694"/>
            <a:ext cx="373820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1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6749447" y="1833781"/>
            <a:ext cx="373820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0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863226" y="1920150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-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2910158" y="1920150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-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3574325" y="2382630"/>
            <a:ext cx="174172" cy="1070958"/>
            <a:chOff x="4567431" y="1933500"/>
            <a:chExt cx="174172" cy="1070958"/>
          </a:xfrm>
        </p:grpSpPr>
        <p:cxnSp>
          <p:nvCxnSpPr>
            <p:cNvPr id="14" name="直接连接符 13"/>
            <p:cNvCxnSpPr/>
            <p:nvPr/>
          </p:nvCxnSpPr>
          <p:spPr>
            <a:xfrm flipH="1">
              <a:off x="4654516" y="1933500"/>
              <a:ext cx="1" cy="91299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椭圆 14"/>
            <p:cNvSpPr/>
            <p:nvPr/>
          </p:nvSpPr>
          <p:spPr>
            <a:xfrm>
              <a:off x="4567431" y="2830286"/>
              <a:ext cx="174172" cy="174172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等线"/>
                <a:cs typeface="+mn-cs"/>
              </a:endParaRPr>
            </a:p>
          </p:txBody>
        </p:sp>
      </p:grpSp>
      <p:sp>
        <p:nvSpPr>
          <p:cNvPr id="16" name="文本框 15"/>
          <p:cNvSpPr txBox="1"/>
          <p:nvPr/>
        </p:nvSpPr>
        <p:spPr>
          <a:xfrm>
            <a:off x="3047137" y="3527159"/>
            <a:ext cx="122822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Type de système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A: Adressable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C : Conventionnel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L : Lora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4433979" y="2366426"/>
            <a:ext cx="174172" cy="2489241"/>
            <a:chOff x="4567431" y="1917296"/>
            <a:chExt cx="174172" cy="2489241"/>
          </a:xfrm>
        </p:grpSpPr>
        <p:cxnSp>
          <p:nvCxnSpPr>
            <p:cNvPr id="18" name="直接连接符 17"/>
            <p:cNvCxnSpPr/>
            <p:nvPr/>
          </p:nvCxnSpPr>
          <p:spPr>
            <a:xfrm flipH="1">
              <a:off x="4654517" y="1917296"/>
              <a:ext cx="2" cy="240215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椭圆 18"/>
            <p:cNvSpPr/>
            <p:nvPr/>
          </p:nvSpPr>
          <p:spPr>
            <a:xfrm>
              <a:off x="4567431" y="4232365"/>
              <a:ext cx="174172" cy="174172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等线"/>
                <a:cs typeface="+mn-cs"/>
              </a:endParaRPr>
            </a:p>
          </p:txBody>
        </p:sp>
      </p:grpSp>
      <p:sp>
        <p:nvSpPr>
          <p:cNvPr id="20" name="文本框 19"/>
          <p:cNvSpPr txBox="1"/>
          <p:nvPr/>
        </p:nvSpPr>
        <p:spPr>
          <a:xfrm>
            <a:off x="3748497" y="4877759"/>
            <a:ext cx="1754006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Type de série :</a:t>
            </a: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01 : Détecteur de fumée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02 : Détecteur de chaleur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03：</a:t>
            </a: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04：</a:t>
            </a: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29 : Multi Fumée et Chaleur</a:t>
            </a: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  <p:grpSp>
        <p:nvGrpSpPr>
          <p:cNvPr id="25" name="组合 24"/>
          <p:cNvGrpSpPr/>
          <p:nvPr/>
        </p:nvGrpSpPr>
        <p:grpSpPr>
          <a:xfrm>
            <a:off x="6125773" y="2357914"/>
            <a:ext cx="174172" cy="2315424"/>
            <a:chOff x="4567433" y="1917296"/>
            <a:chExt cx="174172" cy="2315424"/>
          </a:xfrm>
        </p:grpSpPr>
        <p:cxnSp>
          <p:nvCxnSpPr>
            <p:cNvPr id="26" name="直接连接符 25"/>
            <p:cNvCxnSpPr/>
            <p:nvPr/>
          </p:nvCxnSpPr>
          <p:spPr>
            <a:xfrm>
              <a:off x="4654519" y="1917296"/>
              <a:ext cx="3124" cy="214125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椭圆 26"/>
            <p:cNvSpPr/>
            <p:nvPr/>
          </p:nvSpPr>
          <p:spPr>
            <a:xfrm>
              <a:off x="4567433" y="4058548"/>
              <a:ext cx="174172" cy="174172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等线"/>
                <a:cs typeface="+mn-cs"/>
              </a:endParaRPr>
            </a:p>
          </p:txBody>
        </p:sp>
      </p:grpSp>
      <p:sp>
        <p:nvSpPr>
          <p:cNvPr id="28" name="文本框 27"/>
          <p:cNvSpPr txBox="1"/>
          <p:nvPr/>
        </p:nvSpPr>
        <p:spPr>
          <a:xfrm>
            <a:off x="5820764" y="4698911"/>
            <a:ext cx="91723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Génération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0 : Lora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2 : 2 fils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4 : 4 fils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  <p:grpSp>
        <p:nvGrpSpPr>
          <p:cNvPr id="29" name="组合 28"/>
          <p:cNvGrpSpPr/>
          <p:nvPr/>
        </p:nvGrpSpPr>
        <p:grpSpPr>
          <a:xfrm>
            <a:off x="6858958" y="2357914"/>
            <a:ext cx="174172" cy="1018199"/>
            <a:chOff x="4563866" y="1917296"/>
            <a:chExt cx="174172" cy="1018199"/>
          </a:xfrm>
        </p:grpSpPr>
        <p:cxnSp>
          <p:nvCxnSpPr>
            <p:cNvPr id="30" name="直接连接符 29"/>
            <p:cNvCxnSpPr/>
            <p:nvPr/>
          </p:nvCxnSpPr>
          <p:spPr>
            <a:xfrm>
              <a:off x="4654519" y="1917296"/>
              <a:ext cx="0" cy="87886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椭圆 30"/>
            <p:cNvSpPr/>
            <p:nvPr/>
          </p:nvSpPr>
          <p:spPr>
            <a:xfrm>
              <a:off x="4563866" y="2761323"/>
              <a:ext cx="174172" cy="174172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等线"/>
                <a:cs typeface="+mn-cs"/>
              </a:endParaRPr>
            </a:p>
          </p:txBody>
        </p:sp>
      </p:grpSp>
      <p:sp>
        <p:nvSpPr>
          <p:cNvPr id="32" name="文本框 31"/>
          <p:cNvSpPr txBox="1"/>
          <p:nvPr/>
        </p:nvSpPr>
        <p:spPr>
          <a:xfrm>
            <a:off x="6565457" y="3376113"/>
            <a:ext cx="22788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Réservé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0：</a:t>
            </a: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1：</a:t>
            </a: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2：</a:t>
            </a: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3：</a:t>
            </a: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7629048" y="1833781"/>
            <a:ext cx="391454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R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  <p:grpSp>
        <p:nvGrpSpPr>
          <p:cNvPr id="34" name="组合 33"/>
          <p:cNvGrpSpPr/>
          <p:nvPr/>
        </p:nvGrpSpPr>
        <p:grpSpPr>
          <a:xfrm>
            <a:off x="7737689" y="2374299"/>
            <a:ext cx="174172" cy="703984"/>
            <a:chOff x="4560291" y="1917296"/>
            <a:chExt cx="174172" cy="703984"/>
          </a:xfrm>
        </p:grpSpPr>
        <p:cxnSp>
          <p:nvCxnSpPr>
            <p:cNvPr id="35" name="直接连接符 34"/>
            <p:cNvCxnSpPr/>
            <p:nvPr/>
          </p:nvCxnSpPr>
          <p:spPr>
            <a:xfrm>
              <a:off x="4654519" y="1917296"/>
              <a:ext cx="0" cy="52110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椭圆 35"/>
            <p:cNvSpPr/>
            <p:nvPr/>
          </p:nvSpPr>
          <p:spPr>
            <a:xfrm>
              <a:off x="4560291" y="2447108"/>
              <a:ext cx="174172" cy="174172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等线"/>
                <a:cs typeface="+mn-cs"/>
              </a:endParaRPr>
            </a:p>
          </p:txBody>
        </p:sp>
      </p:grpSp>
      <p:sp>
        <p:nvSpPr>
          <p:cNvPr id="37" name="文本框 36"/>
          <p:cNvSpPr txBox="1"/>
          <p:nvPr/>
        </p:nvSpPr>
        <p:spPr>
          <a:xfrm>
            <a:off x="7557182" y="3099114"/>
            <a:ext cx="13837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E : Anti-explosion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R : Disposition</a:t>
            </a: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I : Isolateur</a:t>
            </a:r>
          </a:p>
        </p:txBody>
      </p:sp>
      <p:sp>
        <p:nvSpPr>
          <p:cNvPr id="39" name="文本框 38"/>
          <p:cNvSpPr txBox="1"/>
          <p:nvPr/>
        </p:nvSpPr>
        <p:spPr>
          <a:xfrm>
            <a:off x="9422675" y="1843206"/>
            <a:ext cx="1020808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CTXF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  <p:sp>
        <p:nvSpPr>
          <p:cNvPr id="40" name="文本框 39"/>
          <p:cNvSpPr txBox="1"/>
          <p:nvPr/>
        </p:nvSpPr>
        <p:spPr>
          <a:xfrm>
            <a:off x="8173141" y="1910725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-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  <p:sp>
        <p:nvSpPr>
          <p:cNvPr id="41" name="矩形 40"/>
          <p:cNvSpPr/>
          <p:nvPr/>
        </p:nvSpPr>
        <p:spPr>
          <a:xfrm>
            <a:off x="8613108" y="1708576"/>
            <a:ext cx="1987798" cy="792480"/>
          </a:xfrm>
          <a:prstGeom prst="rect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9173482" y="1920150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-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  <p:sp>
        <p:nvSpPr>
          <p:cNvPr id="43" name="文本框 42"/>
          <p:cNvSpPr txBox="1"/>
          <p:nvPr/>
        </p:nvSpPr>
        <p:spPr>
          <a:xfrm>
            <a:off x="8724045" y="1833781"/>
            <a:ext cx="385042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B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  <p:grpSp>
        <p:nvGrpSpPr>
          <p:cNvPr id="44" name="组合 43"/>
          <p:cNvGrpSpPr/>
          <p:nvPr/>
        </p:nvGrpSpPr>
        <p:grpSpPr>
          <a:xfrm>
            <a:off x="8844298" y="2357001"/>
            <a:ext cx="174172" cy="1234267"/>
            <a:chOff x="4576942" y="1917296"/>
            <a:chExt cx="174172" cy="1234267"/>
          </a:xfrm>
        </p:grpSpPr>
        <p:cxnSp>
          <p:nvCxnSpPr>
            <p:cNvPr id="45" name="直接连接符 44"/>
            <p:cNvCxnSpPr/>
            <p:nvPr/>
          </p:nvCxnSpPr>
          <p:spPr>
            <a:xfrm>
              <a:off x="4654519" y="1917296"/>
              <a:ext cx="19019" cy="117015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椭圆 45"/>
            <p:cNvSpPr/>
            <p:nvPr/>
          </p:nvSpPr>
          <p:spPr>
            <a:xfrm>
              <a:off x="4576942" y="2977391"/>
              <a:ext cx="174172" cy="174172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等线"/>
                <a:cs typeface="+mn-cs"/>
              </a:endParaRPr>
            </a:p>
          </p:txBody>
        </p:sp>
      </p:grpSp>
      <p:sp>
        <p:nvSpPr>
          <p:cNvPr id="47" name="文本框 46"/>
          <p:cNvSpPr txBox="1"/>
          <p:nvPr/>
        </p:nvSpPr>
        <p:spPr>
          <a:xfrm>
            <a:off x="8563725" y="3593133"/>
            <a:ext cx="73930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B : Base</a:t>
            </a:r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6977CC8F-105D-4DAC-8DD3-A1BD2C9F1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51A614-8966-44D8-8BE8-82D5C6659FD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2223698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51A614-8966-44D8-8BE8-82D5C6659FD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440820" y="1690167"/>
            <a:ext cx="1265090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DH10R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844147" y="1690167"/>
            <a:ext cx="572593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1P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011686" y="1690167"/>
            <a:ext cx="407484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C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6995283" y="1680742"/>
            <a:ext cx="373820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1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967952" y="1767111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-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4979153" y="2229591"/>
            <a:ext cx="174172" cy="1070958"/>
            <a:chOff x="4567431" y="1933500"/>
            <a:chExt cx="174172" cy="1070958"/>
          </a:xfrm>
        </p:grpSpPr>
        <p:cxnSp>
          <p:nvCxnSpPr>
            <p:cNvPr id="9" name="直接连接符 8"/>
            <p:cNvCxnSpPr/>
            <p:nvPr/>
          </p:nvCxnSpPr>
          <p:spPr>
            <a:xfrm flipH="1">
              <a:off x="4654516" y="1933500"/>
              <a:ext cx="1" cy="91299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椭圆 9"/>
            <p:cNvSpPr/>
            <p:nvPr/>
          </p:nvSpPr>
          <p:spPr>
            <a:xfrm>
              <a:off x="4567431" y="2830286"/>
              <a:ext cx="174172" cy="174172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等线"/>
                <a:cs typeface="+mn-cs"/>
              </a:endParaRPr>
            </a:p>
          </p:txBody>
        </p:sp>
      </p:grpSp>
      <p:sp>
        <p:nvSpPr>
          <p:cNvPr id="11" name="文本框 10"/>
          <p:cNvSpPr txBox="1"/>
          <p:nvPr/>
        </p:nvSpPr>
        <p:spPr>
          <a:xfrm>
            <a:off x="4486677" y="3392042"/>
            <a:ext cx="1058303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Numéro de poteau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1P : 1P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2P : 2P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3P : 3P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4P : 4P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1P+N : 1PN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3P+N : 3PN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6111510" y="2247516"/>
            <a:ext cx="174172" cy="844027"/>
            <a:chOff x="4570557" y="1917296"/>
            <a:chExt cx="174172" cy="844027"/>
          </a:xfrm>
        </p:grpSpPr>
        <p:cxnSp>
          <p:nvCxnSpPr>
            <p:cNvPr id="13" name="直接连接符 12"/>
            <p:cNvCxnSpPr/>
            <p:nvPr/>
          </p:nvCxnSpPr>
          <p:spPr>
            <a:xfrm>
              <a:off x="4654519" y="1917296"/>
              <a:ext cx="0" cy="69598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椭圆 13"/>
            <p:cNvSpPr/>
            <p:nvPr/>
          </p:nvSpPr>
          <p:spPr>
            <a:xfrm>
              <a:off x="4570557" y="2587151"/>
              <a:ext cx="174172" cy="174172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等线"/>
                <a:cs typeface="+mn-cs"/>
              </a:endParaRPr>
            </a:p>
          </p:txBody>
        </p:sp>
      </p:grpSp>
      <p:sp>
        <p:nvSpPr>
          <p:cNvPr id="15" name="文本框 14"/>
          <p:cNvSpPr txBox="1"/>
          <p:nvPr/>
        </p:nvSpPr>
        <p:spPr>
          <a:xfrm>
            <a:off x="5917986" y="3161209"/>
            <a:ext cx="103746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Types de voyages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Nul:</a:t>
            </a: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A : Type 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B : Type B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C : Type C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D : Type D</a:t>
            </a:r>
          </a:p>
        </p:txBody>
      </p:sp>
      <p:grpSp>
        <p:nvGrpSpPr>
          <p:cNvPr id="16" name="组合 15"/>
          <p:cNvGrpSpPr/>
          <p:nvPr/>
        </p:nvGrpSpPr>
        <p:grpSpPr>
          <a:xfrm>
            <a:off x="7107695" y="2203962"/>
            <a:ext cx="174172" cy="2315424"/>
            <a:chOff x="4567433" y="1917296"/>
            <a:chExt cx="174172" cy="2315424"/>
          </a:xfrm>
        </p:grpSpPr>
        <p:cxnSp>
          <p:nvCxnSpPr>
            <p:cNvPr id="17" name="直接连接符 16"/>
            <p:cNvCxnSpPr/>
            <p:nvPr/>
          </p:nvCxnSpPr>
          <p:spPr>
            <a:xfrm>
              <a:off x="4654519" y="1917296"/>
              <a:ext cx="3124" cy="214125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椭圆 17"/>
            <p:cNvSpPr/>
            <p:nvPr/>
          </p:nvSpPr>
          <p:spPr>
            <a:xfrm>
              <a:off x="4567433" y="4058548"/>
              <a:ext cx="174172" cy="174172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等线"/>
                <a:cs typeface="+mn-cs"/>
              </a:endParaRPr>
            </a:p>
          </p:txBody>
        </p:sp>
      </p:grpSp>
      <p:sp>
        <p:nvSpPr>
          <p:cNvPr id="19" name="文本框 18"/>
          <p:cNvSpPr txBox="1"/>
          <p:nvPr/>
        </p:nvSpPr>
        <p:spPr>
          <a:xfrm>
            <a:off x="6845967" y="4591435"/>
            <a:ext cx="110799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Courant nominal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1: 1A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2: 2A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3……</a:t>
            </a:r>
          </a:p>
        </p:txBody>
      </p:sp>
      <p:grpSp>
        <p:nvGrpSpPr>
          <p:cNvPr id="20" name="组合 19"/>
          <p:cNvGrpSpPr/>
          <p:nvPr/>
        </p:nvGrpSpPr>
        <p:grpSpPr>
          <a:xfrm>
            <a:off x="2882885" y="2229591"/>
            <a:ext cx="174172" cy="1070958"/>
            <a:chOff x="4567431" y="1933500"/>
            <a:chExt cx="174172" cy="1070958"/>
          </a:xfrm>
        </p:grpSpPr>
        <p:cxnSp>
          <p:nvCxnSpPr>
            <p:cNvPr id="21" name="直接连接符 20"/>
            <p:cNvCxnSpPr/>
            <p:nvPr/>
          </p:nvCxnSpPr>
          <p:spPr>
            <a:xfrm flipH="1">
              <a:off x="4654516" y="1933500"/>
              <a:ext cx="1" cy="91299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椭圆 21"/>
            <p:cNvSpPr/>
            <p:nvPr/>
          </p:nvSpPr>
          <p:spPr>
            <a:xfrm>
              <a:off x="4567431" y="2830286"/>
              <a:ext cx="174172" cy="174172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等线"/>
                <a:cs typeface="+mn-cs"/>
              </a:endParaRPr>
            </a:p>
          </p:txBody>
        </p:sp>
      </p:grpSp>
      <p:sp>
        <p:nvSpPr>
          <p:cNvPr id="23" name="文本框 22"/>
          <p:cNvSpPr txBox="1"/>
          <p:nvPr/>
        </p:nvSpPr>
        <p:spPr>
          <a:xfrm>
            <a:off x="1645956" y="3392042"/>
            <a:ext cx="24529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DH10 : Numéro de série du produit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Sans R : MCB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R : RCCB (Disjoncteur différentiel résiduel)</a:t>
            </a:r>
          </a:p>
        </p:txBody>
      </p:sp>
      <p:sp>
        <p:nvSpPr>
          <p:cNvPr id="24" name="矩形 23"/>
          <p:cNvSpPr/>
          <p:nvPr/>
        </p:nvSpPr>
        <p:spPr>
          <a:xfrm>
            <a:off x="8824881" y="5422432"/>
            <a:ext cx="213026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F0502020204030204" pitchFamily="34" charset="0"/>
                <a:ea typeface="等线"/>
                <a:cs typeface="+mn-cs"/>
              </a:rPr>
              <a:t>Exemple: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F0502020204030204" pitchFamily="34" charset="0"/>
                <a:ea typeface="等线"/>
                <a:cs typeface="+mn-cs"/>
              </a:rPr>
              <a:t>MCB : DH10-1PD50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F0502020204030204" pitchFamily="34" charset="0"/>
                <a:ea typeface="等线"/>
                <a:cs typeface="+mn-cs"/>
              </a:rPr>
              <a:t>Disjoncteur différentiel (RCCB) : DH10R-3PN63</a:t>
            </a:r>
          </a:p>
        </p:txBody>
      </p:sp>
      <p:sp>
        <p:nvSpPr>
          <p:cNvPr id="25" name="标题 1"/>
          <p:cNvSpPr txBox="1">
            <a:spLocks/>
          </p:cNvSpPr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等线 Light"/>
                <a:cs typeface="Segoe UI" panose="020B0502040204020203" pitchFamily="34" charset="0"/>
              </a:rPr>
              <a:t>Produits électriques intelligents | Disjoncteur</a:t>
            </a:r>
          </a:p>
        </p:txBody>
      </p:sp>
    </p:spTree>
    <p:extLst>
      <p:ext uri="{BB962C8B-B14F-4D97-AF65-F5344CB8AC3E}">
        <p14:creationId xmlns:p14="http://schemas.microsoft.com/office/powerpoint/2010/main" val="2587497875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51A614-8966-44D8-8BE8-82D5C6659FD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  <p:sp>
        <p:nvSpPr>
          <p:cNvPr id="25" name="标题 1"/>
          <p:cNvSpPr txBox="1">
            <a:spLocks/>
          </p:cNvSpPr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等线 Light"/>
                <a:cs typeface="Segoe UI" panose="020B0502040204020203" pitchFamily="34" charset="0"/>
              </a:rPr>
              <a:t>Produits électriques intelligents | Disjoncteur intelligent</a:t>
            </a:r>
          </a:p>
        </p:txBody>
      </p:sp>
      <p:sp>
        <p:nvSpPr>
          <p:cNvPr id="26" name="文本框 25"/>
          <p:cNvSpPr txBox="1"/>
          <p:nvPr/>
        </p:nvSpPr>
        <p:spPr>
          <a:xfrm>
            <a:off x="2227478" y="1690167"/>
            <a:ext cx="686406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IAS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4630805" y="1690167"/>
            <a:ext cx="572593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4P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5798344" y="1690167"/>
            <a:ext cx="407484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C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6781941" y="1680742"/>
            <a:ext cx="562975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80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3754610" y="1767111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-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  <p:grpSp>
        <p:nvGrpSpPr>
          <p:cNvPr id="31" name="组合 30"/>
          <p:cNvGrpSpPr/>
          <p:nvPr/>
        </p:nvGrpSpPr>
        <p:grpSpPr>
          <a:xfrm>
            <a:off x="4765811" y="2229591"/>
            <a:ext cx="174172" cy="1070958"/>
            <a:chOff x="4567431" y="1933500"/>
            <a:chExt cx="174172" cy="1070958"/>
          </a:xfrm>
        </p:grpSpPr>
        <p:cxnSp>
          <p:nvCxnSpPr>
            <p:cNvPr id="32" name="直接连接符 31"/>
            <p:cNvCxnSpPr/>
            <p:nvPr/>
          </p:nvCxnSpPr>
          <p:spPr>
            <a:xfrm flipH="1">
              <a:off x="4654516" y="1933500"/>
              <a:ext cx="1" cy="91299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椭圆 32"/>
            <p:cNvSpPr/>
            <p:nvPr/>
          </p:nvSpPr>
          <p:spPr>
            <a:xfrm>
              <a:off x="4567431" y="2830286"/>
              <a:ext cx="174172" cy="174172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等线"/>
                <a:cs typeface="+mn-cs"/>
              </a:endParaRPr>
            </a:p>
          </p:txBody>
        </p:sp>
      </p:grpSp>
      <p:sp>
        <p:nvSpPr>
          <p:cNvPr id="34" name="文本框 33"/>
          <p:cNvSpPr txBox="1"/>
          <p:nvPr/>
        </p:nvSpPr>
        <p:spPr>
          <a:xfrm>
            <a:off x="4273335" y="3392042"/>
            <a:ext cx="105830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Numéro de poteau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1P : 1P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2P : 2P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3P : 3P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4P : 4P</a:t>
            </a:r>
          </a:p>
        </p:txBody>
      </p:sp>
      <p:grpSp>
        <p:nvGrpSpPr>
          <p:cNvPr id="35" name="组合 34"/>
          <p:cNvGrpSpPr/>
          <p:nvPr/>
        </p:nvGrpSpPr>
        <p:grpSpPr>
          <a:xfrm>
            <a:off x="5898168" y="2247516"/>
            <a:ext cx="174172" cy="844027"/>
            <a:chOff x="4570557" y="1917296"/>
            <a:chExt cx="174172" cy="844027"/>
          </a:xfrm>
        </p:grpSpPr>
        <p:cxnSp>
          <p:nvCxnSpPr>
            <p:cNvPr id="36" name="直接连接符 35"/>
            <p:cNvCxnSpPr/>
            <p:nvPr/>
          </p:nvCxnSpPr>
          <p:spPr>
            <a:xfrm>
              <a:off x="4654519" y="1917296"/>
              <a:ext cx="0" cy="69598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椭圆 36"/>
            <p:cNvSpPr/>
            <p:nvPr/>
          </p:nvSpPr>
          <p:spPr>
            <a:xfrm>
              <a:off x="4570557" y="2587151"/>
              <a:ext cx="174172" cy="174172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等线"/>
                <a:cs typeface="+mn-cs"/>
              </a:endParaRPr>
            </a:p>
          </p:txBody>
        </p:sp>
      </p:grpSp>
      <p:sp>
        <p:nvSpPr>
          <p:cNvPr id="38" name="文本框 37"/>
          <p:cNvSpPr txBox="1"/>
          <p:nvPr/>
        </p:nvSpPr>
        <p:spPr>
          <a:xfrm>
            <a:off x="5704644" y="3161209"/>
            <a:ext cx="103746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Types de voyages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A : Type 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Type B : B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C : Type C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D : Type D</a:t>
            </a:r>
          </a:p>
        </p:txBody>
      </p:sp>
      <p:grpSp>
        <p:nvGrpSpPr>
          <p:cNvPr id="39" name="组合 38"/>
          <p:cNvGrpSpPr/>
          <p:nvPr/>
        </p:nvGrpSpPr>
        <p:grpSpPr>
          <a:xfrm>
            <a:off x="6894353" y="2203962"/>
            <a:ext cx="174172" cy="2315424"/>
            <a:chOff x="4567433" y="1917296"/>
            <a:chExt cx="174172" cy="2315424"/>
          </a:xfrm>
        </p:grpSpPr>
        <p:cxnSp>
          <p:nvCxnSpPr>
            <p:cNvPr id="40" name="直接连接符 39"/>
            <p:cNvCxnSpPr/>
            <p:nvPr/>
          </p:nvCxnSpPr>
          <p:spPr>
            <a:xfrm>
              <a:off x="4654519" y="1917296"/>
              <a:ext cx="3124" cy="214125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椭圆 40"/>
            <p:cNvSpPr/>
            <p:nvPr/>
          </p:nvSpPr>
          <p:spPr>
            <a:xfrm>
              <a:off x="4567433" y="4058548"/>
              <a:ext cx="174172" cy="174172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等线"/>
                <a:cs typeface="+mn-cs"/>
              </a:endParaRPr>
            </a:p>
          </p:txBody>
        </p:sp>
      </p:grpSp>
      <p:sp>
        <p:nvSpPr>
          <p:cNvPr id="42" name="文本框 41"/>
          <p:cNvSpPr txBox="1"/>
          <p:nvPr/>
        </p:nvSpPr>
        <p:spPr>
          <a:xfrm>
            <a:off x="6098724" y="4526797"/>
            <a:ext cx="110799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Courant nominal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16: 16A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20: 20A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32……</a:t>
            </a:r>
          </a:p>
        </p:txBody>
      </p:sp>
      <p:grpSp>
        <p:nvGrpSpPr>
          <p:cNvPr id="43" name="组合 42"/>
          <p:cNvGrpSpPr/>
          <p:nvPr/>
        </p:nvGrpSpPr>
        <p:grpSpPr>
          <a:xfrm>
            <a:off x="2476638" y="2229591"/>
            <a:ext cx="174172" cy="1070958"/>
            <a:chOff x="4567431" y="1933500"/>
            <a:chExt cx="174172" cy="1070958"/>
          </a:xfrm>
        </p:grpSpPr>
        <p:cxnSp>
          <p:nvCxnSpPr>
            <p:cNvPr id="44" name="直接连接符 43"/>
            <p:cNvCxnSpPr/>
            <p:nvPr/>
          </p:nvCxnSpPr>
          <p:spPr>
            <a:xfrm flipH="1">
              <a:off x="4654516" y="1933500"/>
              <a:ext cx="1" cy="91299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椭圆 44"/>
            <p:cNvSpPr/>
            <p:nvPr/>
          </p:nvSpPr>
          <p:spPr>
            <a:xfrm>
              <a:off x="4567431" y="2830286"/>
              <a:ext cx="174172" cy="174172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等线"/>
                <a:cs typeface="+mn-cs"/>
              </a:endParaRPr>
            </a:p>
          </p:txBody>
        </p:sp>
      </p:grpSp>
      <p:sp>
        <p:nvSpPr>
          <p:cNvPr id="46" name="文本框 45"/>
          <p:cNvSpPr txBox="1"/>
          <p:nvPr/>
        </p:nvSpPr>
        <p:spPr>
          <a:xfrm>
            <a:off x="1987197" y="3378001"/>
            <a:ext cx="137730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IAS : Nom de la série</a:t>
            </a:r>
          </a:p>
        </p:txBody>
      </p:sp>
      <p:sp>
        <p:nvSpPr>
          <p:cNvPr id="47" name="文本框 46"/>
          <p:cNvSpPr txBox="1"/>
          <p:nvPr/>
        </p:nvSpPr>
        <p:spPr>
          <a:xfrm>
            <a:off x="866213" y="1690167"/>
            <a:ext cx="768159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DHI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  <p:sp>
        <p:nvSpPr>
          <p:cNvPr id="48" name="文本框 47"/>
          <p:cNvSpPr txBox="1"/>
          <p:nvPr/>
        </p:nvSpPr>
        <p:spPr>
          <a:xfrm>
            <a:off x="1756939" y="1757686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-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  <p:sp>
        <p:nvSpPr>
          <p:cNvPr id="49" name="文本框 48"/>
          <p:cNvSpPr txBox="1"/>
          <p:nvPr/>
        </p:nvSpPr>
        <p:spPr>
          <a:xfrm>
            <a:off x="3066178" y="1680742"/>
            <a:ext cx="596638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3C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  <p:grpSp>
        <p:nvGrpSpPr>
          <p:cNvPr id="50" name="组合 49"/>
          <p:cNvGrpSpPr/>
          <p:nvPr/>
        </p:nvGrpSpPr>
        <p:grpSpPr>
          <a:xfrm>
            <a:off x="3274027" y="2142837"/>
            <a:ext cx="174172" cy="2315424"/>
            <a:chOff x="4567433" y="1917296"/>
            <a:chExt cx="174172" cy="2315424"/>
          </a:xfrm>
        </p:grpSpPr>
        <p:cxnSp>
          <p:nvCxnSpPr>
            <p:cNvPr id="51" name="直接连接符 50"/>
            <p:cNvCxnSpPr/>
            <p:nvPr/>
          </p:nvCxnSpPr>
          <p:spPr>
            <a:xfrm>
              <a:off x="4654519" y="1917296"/>
              <a:ext cx="3124" cy="214125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椭圆 51"/>
            <p:cNvSpPr/>
            <p:nvPr/>
          </p:nvSpPr>
          <p:spPr>
            <a:xfrm>
              <a:off x="4567433" y="4058548"/>
              <a:ext cx="174172" cy="174172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等线"/>
                <a:cs typeface="+mn-cs"/>
              </a:endParaRPr>
            </a:p>
          </p:txBody>
        </p:sp>
      </p:grpSp>
      <p:sp>
        <p:nvSpPr>
          <p:cNvPr id="53" name="文本框 52"/>
          <p:cNvSpPr txBox="1"/>
          <p:nvPr/>
        </p:nvSpPr>
        <p:spPr>
          <a:xfrm>
            <a:off x="2759549" y="4506564"/>
            <a:ext cx="11560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3C : 3e génération</a:t>
            </a: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C apparence</a:t>
            </a:r>
          </a:p>
        </p:txBody>
      </p:sp>
      <p:sp>
        <p:nvSpPr>
          <p:cNvPr id="54" name="矩形 53"/>
          <p:cNvSpPr/>
          <p:nvPr/>
        </p:nvSpPr>
        <p:spPr>
          <a:xfrm>
            <a:off x="8797806" y="5436557"/>
            <a:ext cx="265765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F0502020204030204" pitchFamily="34" charset="0"/>
                <a:ea typeface="等线"/>
                <a:cs typeface="+mn-cs"/>
              </a:rPr>
              <a:t>Exemple: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F0502020204030204" pitchFamily="34" charset="0"/>
                <a:ea typeface="等线"/>
                <a:cs typeface="+mn-cs"/>
              </a:rPr>
              <a:t>MCB : DHI-IAS3C-3PC100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F0502020204030204" pitchFamily="34" charset="0"/>
                <a:ea typeface="等线"/>
                <a:cs typeface="+mn-cs"/>
              </a:rPr>
              <a:t>RCBO : DHI-IAS3C-4PD80BJ</a:t>
            </a:r>
          </a:p>
        </p:txBody>
      </p:sp>
      <p:sp>
        <p:nvSpPr>
          <p:cNvPr id="55" name="文本框 54"/>
          <p:cNvSpPr txBox="1"/>
          <p:nvPr/>
        </p:nvSpPr>
        <p:spPr>
          <a:xfrm>
            <a:off x="7993023" y="1690167"/>
            <a:ext cx="506870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BJ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  <p:grpSp>
        <p:nvGrpSpPr>
          <p:cNvPr id="56" name="组合 55"/>
          <p:cNvGrpSpPr/>
          <p:nvPr/>
        </p:nvGrpSpPr>
        <p:grpSpPr>
          <a:xfrm>
            <a:off x="8092847" y="2247516"/>
            <a:ext cx="174172" cy="844027"/>
            <a:chOff x="4570557" y="1917296"/>
            <a:chExt cx="174172" cy="844027"/>
          </a:xfrm>
        </p:grpSpPr>
        <p:cxnSp>
          <p:nvCxnSpPr>
            <p:cNvPr id="57" name="直接连接符 56"/>
            <p:cNvCxnSpPr/>
            <p:nvPr/>
          </p:nvCxnSpPr>
          <p:spPr>
            <a:xfrm>
              <a:off x="4654519" y="1917296"/>
              <a:ext cx="0" cy="69598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椭圆 57"/>
            <p:cNvSpPr/>
            <p:nvPr/>
          </p:nvSpPr>
          <p:spPr>
            <a:xfrm>
              <a:off x="4570557" y="2587151"/>
              <a:ext cx="174172" cy="174172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等线"/>
                <a:cs typeface="+mn-cs"/>
              </a:endParaRPr>
            </a:p>
          </p:txBody>
        </p:sp>
      </p:grpSp>
      <p:sp>
        <p:nvSpPr>
          <p:cNvPr id="59" name="文本框 58"/>
          <p:cNvSpPr txBox="1"/>
          <p:nvPr/>
        </p:nvSpPr>
        <p:spPr>
          <a:xfrm>
            <a:off x="7344915" y="3119358"/>
            <a:ext cx="20449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Fonction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Nul:</a:t>
            </a: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J : Détection du courant résiduel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BJ : RCBO (détection des courants de fuite à la terre)</a:t>
            </a: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  <p:sp>
        <p:nvSpPr>
          <p:cNvPr id="60" name="文本框 59"/>
          <p:cNvSpPr txBox="1"/>
          <p:nvPr/>
        </p:nvSpPr>
        <p:spPr>
          <a:xfrm>
            <a:off x="9389851" y="1690167"/>
            <a:ext cx="562975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30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  <p:grpSp>
        <p:nvGrpSpPr>
          <p:cNvPr id="61" name="组合 60"/>
          <p:cNvGrpSpPr/>
          <p:nvPr/>
        </p:nvGrpSpPr>
        <p:grpSpPr>
          <a:xfrm>
            <a:off x="9489675" y="2247516"/>
            <a:ext cx="174172" cy="844027"/>
            <a:chOff x="4570557" y="1917296"/>
            <a:chExt cx="174172" cy="844027"/>
          </a:xfrm>
        </p:grpSpPr>
        <p:cxnSp>
          <p:nvCxnSpPr>
            <p:cNvPr id="62" name="直接连接符 61"/>
            <p:cNvCxnSpPr/>
            <p:nvPr/>
          </p:nvCxnSpPr>
          <p:spPr>
            <a:xfrm>
              <a:off x="4654519" y="1917296"/>
              <a:ext cx="0" cy="69598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椭圆 62"/>
            <p:cNvSpPr/>
            <p:nvPr/>
          </p:nvSpPr>
          <p:spPr>
            <a:xfrm>
              <a:off x="4570557" y="2587151"/>
              <a:ext cx="174172" cy="174172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等线"/>
                <a:cs typeface="+mn-cs"/>
              </a:endParaRPr>
            </a:p>
          </p:txBody>
        </p:sp>
      </p:grpSp>
      <p:sp>
        <p:nvSpPr>
          <p:cNvPr id="64" name="文本框 63"/>
          <p:cNvSpPr txBox="1"/>
          <p:nvPr/>
        </p:nvSpPr>
        <p:spPr>
          <a:xfrm>
            <a:off x="9296151" y="3161209"/>
            <a:ext cx="277511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Courant résiduel nominal (I△n)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30: 30 mA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50 : 50 mA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100:100 mA</a:t>
            </a:r>
          </a:p>
        </p:txBody>
      </p:sp>
    </p:spTree>
    <p:extLst>
      <p:ext uri="{BB962C8B-B14F-4D97-AF65-F5344CB8AC3E}">
        <p14:creationId xmlns:p14="http://schemas.microsoft.com/office/powerpoint/2010/main" val="3497022217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idx="4294967295"/>
          </p:nvPr>
        </p:nvSpPr>
        <p:spPr>
          <a:xfrm>
            <a:off x="492565" y="185129"/>
            <a:ext cx="11279187" cy="868363"/>
          </a:xfrm>
        </p:spPr>
        <p:txBody>
          <a:bodyPr>
            <a:normAutofit/>
          </a:bodyPr>
          <a:lstStyle/>
          <a:p>
            <a:r>
              <a:rPr lang="en-US" altLang="zh-CN" sz="3600">
                <a:solidFill>
                  <a:prstClr val="black"/>
                </a:solidFill>
                <a:latin typeface="Myriad Pro" panose="020B0502040204020203" pitchFamily="34" charset="0"/>
                <a:ea typeface="等线 Light"/>
                <a:cs typeface="Segoe UI" panose="020B0502040204020203" pitchFamily="34" charset="0"/>
              </a:rPr>
              <a:t>Micro-onduleur</a:t>
            </a:r>
            <a:endParaRPr lang="en-US" altLang="zh-CN" sz="3600" dirty="0">
              <a:solidFill>
                <a:prstClr val="black"/>
              </a:solidFill>
              <a:latin typeface="Segoe UI" panose="020B0502040204020203" pitchFamily="34" charset="0"/>
              <a:ea typeface="等线 Light"/>
              <a:cs typeface="Segoe UI" panose="020B0502040204020203" pitchFamily="34" charset="0"/>
            </a:endParaRPr>
          </a:p>
        </p:txBody>
      </p:sp>
      <p:sp>
        <p:nvSpPr>
          <p:cNvPr id="3" name="矩形 2"/>
          <p:cNvSpPr/>
          <p:nvPr/>
        </p:nvSpPr>
        <p:spPr bwMode="auto">
          <a:xfrm>
            <a:off x="2910806" y="1662054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HYX</a:t>
            </a:r>
            <a:endParaRPr lang="zh-CN" altLang="en-US" sz="22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3225806" y="2365509"/>
            <a:ext cx="90000" cy="725540"/>
            <a:chOff x="2686859" y="2864898"/>
            <a:chExt cx="90000" cy="725540"/>
          </a:xfrm>
        </p:grpSpPr>
        <p:cxnSp>
          <p:nvCxnSpPr>
            <p:cNvPr id="7" name="直接连接符 6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8" name="椭圆 7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9" name="矩形 8"/>
          <p:cNvSpPr/>
          <p:nvPr/>
        </p:nvSpPr>
        <p:spPr bwMode="auto">
          <a:xfrm>
            <a:off x="4002796" y="1662054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0" name="直接连接符 9"/>
          <p:cNvCxnSpPr/>
          <p:nvPr/>
        </p:nvCxnSpPr>
        <p:spPr bwMode="auto">
          <a:xfrm>
            <a:off x="3744184" y="2022054"/>
            <a:ext cx="15517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" name="矩形 12"/>
          <p:cNvSpPr/>
          <p:nvPr/>
        </p:nvSpPr>
        <p:spPr bwMode="auto">
          <a:xfrm>
            <a:off x="5309903" y="1662054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2000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5669805" y="2363337"/>
            <a:ext cx="90000" cy="725540"/>
            <a:chOff x="2686859" y="2864898"/>
            <a:chExt cx="90000" cy="725540"/>
          </a:xfrm>
        </p:grpSpPr>
        <p:cxnSp>
          <p:nvCxnSpPr>
            <p:cNvPr id="15" name="直接连接符 14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6" name="椭圆 15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17" name="文本框 16"/>
          <p:cNvSpPr txBox="1"/>
          <p:nvPr/>
        </p:nvSpPr>
        <p:spPr>
          <a:xfrm>
            <a:off x="5122287" y="3190457"/>
            <a:ext cx="135325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Puissance nominale :</a:t>
            </a:r>
          </a:p>
          <a:p>
            <a:r>
              <a:rPr lang="en-US" altLang="zh-CN" sz="1400" dirty="0">
                <a:solidFill>
                  <a:srgbClr val="000000"/>
                </a:solidFill>
                <a:latin typeface="Myriad Pro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300 : 300 W</a:t>
            </a:r>
          </a:p>
          <a:p>
            <a:r>
              <a:rPr lang="en-US" altLang="zh-CN" sz="1400" dirty="0">
                <a:solidFill>
                  <a:srgbClr val="000000"/>
                </a:solidFill>
                <a:latin typeface="Myriad Pro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400 : 400 W</a:t>
            </a:r>
          </a:p>
          <a:p>
            <a:r>
              <a:rPr lang="en-US" altLang="zh-CN" sz="1400" dirty="0">
                <a:solidFill>
                  <a:srgbClr val="000000"/>
                </a:solidFill>
                <a:latin typeface="Myriad Pro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…</a:t>
            </a:r>
          </a:p>
          <a:p>
            <a:r>
              <a:rPr lang="en-US" altLang="zh-CN" sz="1400" dirty="0">
                <a:solidFill>
                  <a:srgbClr val="000000"/>
                </a:solidFill>
                <a:latin typeface="Myriad Pro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2000 : 2000 W</a:t>
            </a:r>
          </a:p>
        </p:txBody>
      </p:sp>
      <p:cxnSp>
        <p:nvCxnSpPr>
          <p:cNvPr id="18" name="直接连接符 17"/>
          <p:cNvCxnSpPr/>
          <p:nvPr/>
        </p:nvCxnSpPr>
        <p:spPr bwMode="auto">
          <a:xfrm>
            <a:off x="6354863" y="2025369"/>
            <a:ext cx="15517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1" name="矩形 20"/>
          <p:cNvSpPr/>
          <p:nvPr/>
        </p:nvSpPr>
        <p:spPr bwMode="auto">
          <a:xfrm>
            <a:off x="6648994" y="1643337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SW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22" name="组合 21"/>
          <p:cNvGrpSpPr/>
          <p:nvPr/>
        </p:nvGrpSpPr>
        <p:grpSpPr>
          <a:xfrm>
            <a:off x="7004841" y="2352850"/>
            <a:ext cx="90000" cy="2295925"/>
            <a:chOff x="2686859" y="2864898"/>
            <a:chExt cx="90000" cy="2295925"/>
          </a:xfrm>
        </p:grpSpPr>
        <p:cxnSp>
          <p:nvCxnSpPr>
            <p:cNvPr id="23" name="直接连接符 22"/>
            <p:cNvCxnSpPr/>
            <p:nvPr/>
          </p:nvCxnSpPr>
          <p:spPr bwMode="auto">
            <a:xfrm>
              <a:off x="2731859" y="2864898"/>
              <a:ext cx="0" cy="2204691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4" name="椭圆 23"/>
            <p:cNvSpPr/>
            <p:nvPr/>
          </p:nvSpPr>
          <p:spPr bwMode="auto">
            <a:xfrm>
              <a:off x="2686859" y="5070823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25" name="文本框 24"/>
          <p:cNvSpPr txBox="1"/>
          <p:nvPr/>
        </p:nvSpPr>
        <p:spPr>
          <a:xfrm>
            <a:off x="6597847" y="4851387"/>
            <a:ext cx="137025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srgbClr val="000000"/>
                </a:solidFill>
                <a:latin typeface="Myriad Pro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Type de liaison montante :</a:t>
            </a:r>
          </a:p>
          <a:p>
            <a:r>
              <a:rPr lang="en-US" altLang="zh-CN" sz="1400" dirty="0">
                <a:latin typeface="Myriad Pro"/>
              </a:rPr>
              <a:t>Logiciel : Wi-Fi</a:t>
            </a:r>
          </a:p>
          <a:p>
            <a:r>
              <a:rPr lang="en-US" altLang="zh-CN" sz="1400" dirty="0">
                <a:latin typeface="Myriad Pro"/>
              </a:rPr>
              <a:t>S : Moins de 1G</a:t>
            </a:r>
            <a:endParaRPr lang="zh-CN" altLang="en-US" sz="1400" dirty="0"/>
          </a:p>
        </p:txBody>
      </p:sp>
      <p:sp>
        <p:nvSpPr>
          <p:cNvPr id="26" name="矩形 25"/>
          <p:cNvSpPr/>
          <p:nvPr/>
        </p:nvSpPr>
        <p:spPr bwMode="auto">
          <a:xfrm>
            <a:off x="7880288" y="1632850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 / A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28" name="组合 27"/>
          <p:cNvGrpSpPr/>
          <p:nvPr/>
        </p:nvGrpSpPr>
        <p:grpSpPr>
          <a:xfrm>
            <a:off x="8243562" y="2363337"/>
            <a:ext cx="90000" cy="725540"/>
            <a:chOff x="2686859" y="2864898"/>
            <a:chExt cx="90000" cy="725540"/>
          </a:xfrm>
        </p:grpSpPr>
        <p:cxnSp>
          <p:nvCxnSpPr>
            <p:cNvPr id="29" name="直接连接符 28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0" name="椭圆 29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34" name="文本框 33"/>
          <p:cNvSpPr txBox="1"/>
          <p:nvPr/>
        </p:nvSpPr>
        <p:spPr>
          <a:xfrm>
            <a:off x="7880288" y="3088877"/>
            <a:ext cx="267687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srgbClr val="000000"/>
                </a:solidFill>
                <a:latin typeface="Myriad Pro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Région:</a:t>
            </a:r>
          </a:p>
          <a:p>
            <a:r>
              <a:rPr lang="en-US" altLang="zh-CN" sz="1400" dirty="0">
                <a:solidFill>
                  <a:srgbClr val="000000"/>
                </a:solidFill>
                <a:latin typeface="Myriad Pro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aucun par défaut</a:t>
            </a:r>
          </a:p>
          <a:p>
            <a:r>
              <a:rPr lang="en-US" altLang="zh-CN" sz="1400" dirty="0">
                <a:solidFill>
                  <a:srgbClr val="000000"/>
                </a:solidFill>
                <a:latin typeface="Myriad Pro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NA : Amérique du Nord</a:t>
            </a:r>
          </a:p>
        </p:txBody>
      </p:sp>
      <p:grpSp>
        <p:nvGrpSpPr>
          <p:cNvPr id="65" name="组合 64"/>
          <p:cNvGrpSpPr/>
          <p:nvPr/>
        </p:nvGrpSpPr>
        <p:grpSpPr>
          <a:xfrm>
            <a:off x="4345273" y="2400771"/>
            <a:ext cx="98748" cy="2156770"/>
            <a:chOff x="2686868" y="2864898"/>
            <a:chExt cx="90000" cy="2156770"/>
          </a:xfrm>
        </p:grpSpPr>
        <p:cxnSp>
          <p:nvCxnSpPr>
            <p:cNvPr id="66" name="直接连接符 65"/>
            <p:cNvCxnSpPr/>
            <p:nvPr/>
          </p:nvCxnSpPr>
          <p:spPr bwMode="auto">
            <a:xfrm>
              <a:off x="2731859" y="2864898"/>
              <a:ext cx="9" cy="206677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67" name="椭圆 66"/>
            <p:cNvSpPr/>
            <p:nvPr/>
          </p:nvSpPr>
          <p:spPr bwMode="auto">
            <a:xfrm>
              <a:off x="2686868" y="493166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58" name="TextBox 69"/>
          <p:cNvSpPr>
            <a:spLocks noChangeArrowheads="1"/>
          </p:cNvSpPr>
          <p:nvPr/>
        </p:nvSpPr>
        <p:spPr bwMode="auto">
          <a:xfrm>
            <a:off x="2701389" y="3262501"/>
            <a:ext cx="1264208" cy="500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Marque : HYXiPOWER</a:t>
            </a:r>
            <a:endParaRPr lang="zh-CN" altLang="en-US" sz="14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1" name="文本框 60"/>
          <p:cNvSpPr txBox="1"/>
          <p:nvPr/>
        </p:nvSpPr>
        <p:spPr>
          <a:xfrm>
            <a:off x="3586389" y="4716512"/>
            <a:ext cx="17235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latin typeface="Myriad Pro" panose="020B0502040204020203" pitchFamily="34" charset="0"/>
                <a:cs typeface="Segoe UI" panose="020B0502040204020203" pitchFamily="34" charset="0"/>
              </a:rPr>
              <a:t>Type de produit :</a:t>
            </a:r>
          </a:p>
          <a:p>
            <a:r>
              <a:rPr lang="en-US" altLang="zh-CN" sz="1400" dirty="0">
                <a:latin typeface="Myriad Pro" panose="020B0502040204020203" pitchFamily="34" charset="0"/>
                <a:cs typeface="Segoe UI" panose="020B0502040204020203" pitchFamily="34" charset="0"/>
              </a:rPr>
              <a:t>M : micro-onduleur</a:t>
            </a:r>
            <a:endParaRPr lang="zh-CN" altLang="en-US" sz="1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5" name="直接连接符 4"/>
          <p:cNvCxnSpPr/>
          <p:nvPr/>
        </p:nvCxnSpPr>
        <p:spPr bwMode="auto">
          <a:xfrm>
            <a:off x="7602638" y="2025369"/>
            <a:ext cx="15517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E33EB78-AF58-4EC3-B041-186045EE3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>
                <a:latin typeface="Myriad Pro"/>
              </a:rPr>
              <a:t>116</a:t>
            </a:fld>
            <a:endParaRPr lang="zh-CN" altLang="en-US"/>
          </a:p>
        </p:txBody>
      </p:sp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idx="4294967295"/>
          </p:nvPr>
        </p:nvSpPr>
        <p:spPr>
          <a:xfrm>
            <a:off x="456406" y="194488"/>
            <a:ext cx="11279187" cy="868363"/>
          </a:xfrm>
        </p:spPr>
        <p:txBody>
          <a:bodyPr/>
          <a:lstStyle/>
          <a:p>
            <a:r>
              <a:rPr lang="en-US" altLang="zh-CN" sz="3600">
                <a:solidFill>
                  <a:prstClr val="black"/>
                </a:solidFill>
                <a:latin typeface="Myriad Pro" panose="020B0502040204020203" pitchFamily="34" charset="0"/>
                <a:ea typeface="等线 Light"/>
                <a:cs typeface="Segoe UI" panose="020B0502040204020203" pitchFamily="34" charset="0"/>
              </a:rPr>
              <a:t>Invertir à chaîne</a:t>
            </a:r>
            <a:endParaRPr lang="zh-CN" altLang="en-US" sz="3600" dirty="0">
              <a:solidFill>
                <a:prstClr val="black"/>
              </a:solidFill>
              <a:latin typeface="Segoe UI" panose="020B0502040204020203" pitchFamily="34" charset="0"/>
              <a:ea typeface="等线 Light"/>
              <a:cs typeface="Segoe UI" panose="020B0502040204020203" pitchFamily="34" charset="0"/>
            </a:endParaRPr>
          </a:p>
        </p:txBody>
      </p:sp>
      <p:sp>
        <p:nvSpPr>
          <p:cNvPr id="3" name="矩形 2"/>
          <p:cNvSpPr/>
          <p:nvPr/>
        </p:nvSpPr>
        <p:spPr bwMode="auto">
          <a:xfrm>
            <a:off x="3949897" y="1662054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HYX</a:t>
            </a:r>
            <a:endParaRPr lang="zh-CN" altLang="en-US" sz="22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4264897" y="2365509"/>
            <a:ext cx="90000" cy="725540"/>
            <a:chOff x="2686859" y="2864898"/>
            <a:chExt cx="90000" cy="725540"/>
          </a:xfrm>
        </p:grpSpPr>
        <p:cxnSp>
          <p:nvCxnSpPr>
            <p:cNvPr id="7" name="直接连接符 6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8" name="椭圆 7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9" name="矩形 8"/>
          <p:cNvSpPr/>
          <p:nvPr/>
        </p:nvSpPr>
        <p:spPr bwMode="auto">
          <a:xfrm>
            <a:off x="5041887" y="1662054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0" name="直接连接符 9"/>
          <p:cNvCxnSpPr/>
          <p:nvPr/>
        </p:nvCxnSpPr>
        <p:spPr bwMode="auto">
          <a:xfrm>
            <a:off x="4783275" y="2022054"/>
            <a:ext cx="15517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" name="矩形 12"/>
          <p:cNvSpPr/>
          <p:nvPr/>
        </p:nvSpPr>
        <p:spPr bwMode="auto">
          <a:xfrm>
            <a:off x="6348994" y="1662054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25K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6708896" y="2363337"/>
            <a:ext cx="90000" cy="725540"/>
            <a:chOff x="2686859" y="2864898"/>
            <a:chExt cx="90000" cy="725540"/>
          </a:xfrm>
        </p:grpSpPr>
        <p:cxnSp>
          <p:nvCxnSpPr>
            <p:cNvPr id="15" name="直接连接符 14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6" name="椭圆 15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17" name="文本框 16"/>
          <p:cNvSpPr txBox="1"/>
          <p:nvPr/>
        </p:nvSpPr>
        <p:spPr>
          <a:xfrm>
            <a:off x="6161378" y="3190457"/>
            <a:ext cx="135325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Puissance nominale :</a:t>
            </a:r>
          </a:p>
          <a:p>
            <a:r>
              <a:rPr lang="en-US" altLang="zh-CN" sz="1400" dirty="0">
                <a:solidFill>
                  <a:srgbClr val="000000"/>
                </a:solidFill>
                <a:latin typeface="Myriad Pro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3K : 3 kW</a:t>
            </a:r>
          </a:p>
          <a:p>
            <a:r>
              <a:rPr lang="en-US" altLang="zh-CN" sz="1400" dirty="0">
                <a:solidFill>
                  <a:srgbClr val="000000"/>
                </a:solidFill>
                <a:latin typeface="Myriad Pro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3K6 : 3,6 kW</a:t>
            </a:r>
          </a:p>
          <a:p>
            <a:r>
              <a:rPr lang="en-US" altLang="zh-CN" sz="1400" dirty="0">
                <a:solidFill>
                  <a:srgbClr val="000000"/>
                </a:solidFill>
                <a:latin typeface="Myriad Pro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…</a:t>
            </a:r>
          </a:p>
          <a:p>
            <a:r>
              <a:rPr lang="en-US" altLang="zh-CN" sz="1400" dirty="0">
                <a:solidFill>
                  <a:srgbClr val="000000"/>
                </a:solidFill>
                <a:latin typeface="Myriad Pro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320K : 320 kW</a:t>
            </a:r>
          </a:p>
        </p:txBody>
      </p:sp>
      <p:cxnSp>
        <p:nvCxnSpPr>
          <p:cNvPr id="18" name="直接连接符 17"/>
          <p:cNvCxnSpPr/>
          <p:nvPr/>
        </p:nvCxnSpPr>
        <p:spPr bwMode="auto">
          <a:xfrm>
            <a:off x="7393954" y="2025369"/>
            <a:ext cx="15517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1" name="矩形 20"/>
          <p:cNvSpPr/>
          <p:nvPr/>
        </p:nvSpPr>
        <p:spPr bwMode="auto">
          <a:xfrm>
            <a:off x="7688085" y="1643337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22" name="组合 21"/>
          <p:cNvGrpSpPr/>
          <p:nvPr/>
        </p:nvGrpSpPr>
        <p:grpSpPr>
          <a:xfrm>
            <a:off x="8043932" y="2352850"/>
            <a:ext cx="90000" cy="2295925"/>
            <a:chOff x="2686859" y="2864898"/>
            <a:chExt cx="90000" cy="2295925"/>
          </a:xfrm>
        </p:grpSpPr>
        <p:cxnSp>
          <p:nvCxnSpPr>
            <p:cNvPr id="23" name="直接连接符 22"/>
            <p:cNvCxnSpPr/>
            <p:nvPr/>
          </p:nvCxnSpPr>
          <p:spPr bwMode="auto">
            <a:xfrm>
              <a:off x="2731859" y="2864898"/>
              <a:ext cx="0" cy="2204691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4" name="椭圆 23"/>
            <p:cNvSpPr/>
            <p:nvPr/>
          </p:nvSpPr>
          <p:spPr bwMode="auto">
            <a:xfrm>
              <a:off x="2686859" y="5070823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25" name="文本框 24"/>
          <p:cNvSpPr txBox="1"/>
          <p:nvPr/>
        </p:nvSpPr>
        <p:spPr>
          <a:xfrm>
            <a:off x="7636937" y="4851387"/>
            <a:ext cx="273450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srgbClr val="000000"/>
                </a:solidFill>
                <a:latin typeface="Myriad Pro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Type de grille :</a:t>
            </a:r>
          </a:p>
          <a:p>
            <a:r>
              <a:rPr lang="en-US" altLang="zh-CN" sz="1400" dirty="0">
                <a:latin typeface="Myriad Pro"/>
              </a:rPr>
              <a:t>S : Monophasé</a:t>
            </a:r>
          </a:p>
          <a:p>
            <a:r>
              <a:rPr lang="en-US" altLang="zh-CN" sz="1400" dirty="0">
                <a:latin typeface="Myriad Pro"/>
              </a:rPr>
              <a:t>T : Triphasé</a:t>
            </a:r>
          </a:p>
          <a:p>
            <a:r>
              <a:rPr lang="en-US" altLang="zh-CN" sz="1400" dirty="0">
                <a:latin typeface="Myriad Pro"/>
              </a:rPr>
              <a:t>BT : triphasé basse tension</a:t>
            </a:r>
          </a:p>
          <a:p>
            <a:endParaRPr lang="en-US" altLang="zh-CN" sz="1400" dirty="0"/>
          </a:p>
        </p:txBody>
      </p:sp>
      <p:grpSp>
        <p:nvGrpSpPr>
          <p:cNvPr id="65" name="组合 64"/>
          <p:cNvGrpSpPr/>
          <p:nvPr/>
        </p:nvGrpSpPr>
        <p:grpSpPr>
          <a:xfrm>
            <a:off x="5384364" y="2400771"/>
            <a:ext cx="98748" cy="2156770"/>
            <a:chOff x="2686868" y="2864898"/>
            <a:chExt cx="90000" cy="2156770"/>
          </a:xfrm>
        </p:grpSpPr>
        <p:cxnSp>
          <p:nvCxnSpPr>
            <p:cNvPr id="66" name="直接连接符 65"/>
            <p:cNvCxnSpPr/>
            <p:nvPr/>
          </p:nvCxnSpPr>
          <p:spPr bwMode="auto">
            <a:xfrm>
              <a:off x="2731859" y="2864898"/>
              <a:ext cx="9" cy="206677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67" name="椭圆 66"/>
            <p:cNvSpPr/>
            <p:nvPr/>
          </p:nvSpPr>
          <p:spPr bwMode="auto">
            <a:xfrm>
              <a:off x="2686868" y="493166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58" name="TextBox 69"/>
          <p:cNvSpPr>
            <a:spLocks noChangeArrowheads="1"/>
          </p:cNvSpPr>
          <p:nvPr/>
        </p:nvSpPr>
        <p:spPr bwMode="auto">
          <a:xfrm>
            <a:off x="3740480" y="3262501"/>
            <a:ext cx="1264208" cy="500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Marque : HYXiPOWER</a:t>
            </a:r>
            <a:endParaRPr lang="zh-CN" altLang="en-US" sz="14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1" name="文本框 60"/>
          <p:cNvSpPr txBox="1"/>
          <p:nvPr/>
        </p:nvSpPr>
        <p:spPr>
          <a:xfrm>
            <a:off x="4625480" y="4716512"/>
            <a:ext cx="17235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latin typeface="Myriad Pro" panose="020B0502040204020203" pitchFamily="34" charset="0"/>
                <a:cs typeface="Segoe UI" panose="020B0502040204020203" pitchFamily="34" charset="0"/>
              </a:rPr>
              <a:t>Type de produit :</a:t>
            </a:r>
          </a:p>
          <a:p>
            <a:r>
              <a:rPr lang="en-US" altLang="zh-CN" sz="1400" dirty="0">
                <a:latin typeface="Myriad Pro" panose="020B0502040204020203" pitchFamily="34" charset="0"/>
                <a:cs typeface="Segoe UI" panose="020B0502040204020203" pitchFamily="34" charset="0"/>
              </a:rPr>
              <a:t>S : Onduleur de chaîne</a:t>
            </a:r>
            <a:endParaRPr lang="zh-CN" altLang="en-US" sz="1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984BAC9-486A-49C4-B4DC-413A9C676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>
                <a:latin typeface="Myriad Pro"/>
              </a:rPr>
              <a:t>117</a:t>
            </a:fld>
            <a:endParaRPr lang="zh-CN" altLang="en-US"/>
          </a:p>
        </p:txBody>
      </p:sp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idx="4294967295"/>
          </p:nvPr>
        </p:nvSpPr>
        <p:spPr>
          <a:xfrm>
            <a:off x="456406" y="185129"/>
            <a:ext cx="11279187" cy="868363"/>
          </a:xfrm>
        </p:spPr>
        <p:txBody>
          <a:bodyPr>
            <a:normAutofit/>
          </a:bodyPr>
          <a:lstStyle/>
          <a:p>
            <a:r>
              <a:rPr lang="en-US" altLang="zh-CN" sz="3600">
                <a:solidFill>
                  <a:prstClr val="black"/>
                </a:solidFill>
                <a:latin typeface="Myriad Pro" panose="020B0502040204020203" pitchFamily="34" charset="0"/>
                <a:ea typeface="等线 Light"/>
                <a:cs typeface="Segoe UI" panose="020B0502040204020203" pitchFamily="34" charset="0"/>
              </a:rPr>
              <a:t>Onduleur hybride</a:t>
            </a:r>
            <a:endParaRPr lang="en-US" altLang="zh-CN" sz="3600" dirty="0">
              <a:solidFill>
                <a:prstClr val="black"/>
              </a:solidFill>
              <a:latin typeface="Segoe UI" panose="020B0502040204020203" pitchFamily="34" charset="0"/>
              <a:ea typeface="等线 Light"/>
              <a:cs typeface="Segoe UI" panose="020B0502040204020203" pitchFamily="34" charset="0"/>
            </a:endParaRPr>
          </a:p>
        </p:txBody>
      </p:sp>
      <p:sp>
        <p:nvSpPr>
          <p:cNvPr id="3" name="矩形 2"/>
          <p:cNvSpPr/>
          <p:nvPr/>
        </p:nvSpPr>
        <p:spPr bwMode="auto">
          <a:xfrm>
            <a:off x="2910806" y="1662054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HYX</a:t>
            </a:r>
            <a:endParaRPr lang="zh-CN" altLang="en-US" sz="22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3225806" y="2365509"/>
            <a:ext cx="90000" cy="725540"/>
            <a:chOff x="2686859" y="2864898"/>
            <a:chExt cx="90000" cy="725540"/>
          </a:xfrm>
        </p:grpSpPr>
        <p:cxnSp>
          <p:nvCxnSpPr>
            <p:cNvPr id="7" name="直接连接符 6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8" name="椭圆 7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9" name="矩形 8"/>
          <p:cNvSpPr/>
          <p:nvPr/>
        </p:nvSpPr>
        <p:spPr bwMode="auto">
          <a:xfrm>
            <a:off x="4002796" y="1662054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0" name="直接连接符 9"/>
          <p:cNvCxnSpPr/>
          <p:nvPr/>
        </p:nvCxnSpPr>
        <p:spPr bwMode="auto">
          <a:xfrm>
            <a:off x="3744184" y="2022054"/>
            <a:ext cx="15517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" name="矩形 12"/>
          <p:cNvSpPr/>
          <p:nvPr/>
        </p:nvSpPr>
        <p:spPr bwMode="auto">
          <a:xfrm>
            <a:off x="5309903" y="1662054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25K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5669805" y="2363337"/>
            <a:ext cx="90000" cy="725540"/>
            <a:chOff x="2686859" y="2864898"/>
            <a:chExt cx="90000" cy="725540"/>
          </a:xfrm>
        </p:grpSpPr>
        <p:cxnSp>
          <p:nvCxnSpPr>
            <p:cNvPr id="15" name="直接连接符 14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6" name="椭圆 15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17" name="文本框 16"/>
          <p:cNvSpPr txBox="1"/>
          <p:nvPr/>
        </p:nvSpPr>
        <p:spPr>
          <a:xfrm>
            <a:off x="5122287" y="3190457"/>
            <a:ext cx="135325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Puissance nominale :</a:t>
            </a:r>
          </a:p>
          <a:p>
            <a:r>
              <a:rPr lang="en-US" altLang="zh-CN" sz="1400" dirty="0">
                <a:solidFill>
                  <a:srgbClr val="000000"/>
                </a:solidFill>
                <a:latin typeface="Myriad Pro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3K : 3 kW</a:t>
            </a:r>
          </a:p>
          <a:p>
            <a:r>
              <a:rPr lang="en-US" altLang="zh-CN" sz="1400" dirty="0">
                <a:solidFill>
                  <a:srgbClr val="000000"/>
                </a:solidFill>
                <a:latin typeface="Myriad Pro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3K6 : 3,6 kW</a:t>
            </a:r>
          </a:p>
          <a:p>
            <a:r>
              <a:rPr lang="en-US" altLang="zh-CN" sz="1400" dirty="0">
                <a:solidFill>
                  <a:srgbClr val="000000"/>
                </a:solidFill>
                <a:latin typeface="Myriad Pro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…</a:t>
            </a:r>
          </a:p>
          <a:p>
            <a:r>
              <a:rPr lang="en-US" altLang="zh-CN" sz="1400" dirty="0">
                <a:solidFill>
                  <a:srgbClr val="000000"/>
                </a:solidFill>
                <a:latin typeface="Myriad Pro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25K : 25 kW</a:t>
            </a:r>
          </a:p>
        </p:txBody>
      </p:sp>
      <p:sp>
        <p:nvSpPr>
          <p:cNvPr id="21" name="矩形 20"/>
          <p:cNvSpPr/>
          <p:nvPr/>
        </p:nvSpPr>
        <p:spPr bwMode="auto">
          <a:xfrm>
            <a:off x="6648994" y="1643337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22" name="组合 21"/>
          <p:cNvGrpSpPr/>
          <p:nvPr/>
        </p:nvGrpSpPr>
        <p:grpSpPr>
          <a:xfrm>
            <a:off x="7004841" y="2352850"/>
            <a:ext cx="90000" cy="2295925"/>
            <a:chOff x="2686859" y="2864898"/>
            <a:chExt cx="90000" cy="2295925"/>
          </a:xfrm>
        </p:grpSpPr>
        <p:cxnSp>
          <p:nvCxnSpPr>
            <p:cNvPr id="23" name="直接连接符 22"/>
            <p:cNvCxnSpPr/>
            <p:nvPr/>
          </p:nvCxnSpPr>
          <p:spPr bwMode="auto">
            <a:xfrm>
              <a:off x="2731859" y="2864898"/>
              <a:ext cx="0" cy="2204691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4" name="椭圆 23"/>
            <p:cNvSpPr/>
            <p:nvPr/>
          </p:nvSpPr>
          <p:spPr bwMode="auto">
            <a:xfrm>
              <a:off x="2686859" y="5070823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25" name="文本框 24"/>
          <p:cNvSpPr txBox="1"/>
          <p:nvPr/>
        </p:nvSpPr>
        <p:spPr>
          <a:xfrm>
            <a:off x="6597846" y="4851387"/>
            <a:ext cx="246995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srgbClr val="000000"/>
                </a:solidFill>
                <a:latin typeface="Myriad Pro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Type de batterie :</a:t>
            </a:r>
          </a:p>
          <a:p>
            <a:r>
              <a:rPr lang="en-US" altLang="zh-CN" sz="1400" dirty="0">
                <a:latin typeface="Myriad Pro"/>
              </a:rPr>
              <a:t>H : Batterie haute tension</a:t>
            </a:r>
          </a:p>
          <a:p>
            <a:r>
              <a:rPr lang="en-US" altLang="zh-CN" sz="1400" dirty="0">
                <a:latin typeface="Myriad Pro"/>
              </a:rPr>
              <a:t>L : Batterie basse tension</a:t>
            </a:r>
          </a:p>
        </p:txBody>
      </p:sp>
      <p:sp>
        <p:nvSpPr>
          <p:cNvPr id="26" name="矩形 25"/>
          <p:cNvSpPr/>
          <p:nvPr/>
        </p:nvSpPr>
        <p:spPr bwMode="auto">
          <a:xfrm>
            <a:off x="7880288" y="1632850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28" name="组合 27"/>
          <p:cNvGrpSpPr/>
          <p:nvPr/>
        </p:nvGrpSpPr>
        <p:grpSpPr>
          <a:xfrm>
            <a:off x="8243562" y="2363337"/>
            <a:ext cx="90000" cy="725540"/>
            <a:chOff x="2686859" y="2864898"/>
            <a:chExt cx="90000" cy="725540"/>
          </a:xfrm>
        </p:grpSpPr>
        <p:cxnSp>
          <p:nvCxnSpPr>
            <p:cNvPr id="29" name="直接连接符 28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0" name="椭圆 29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34" name="文本框 33"/>
          <p:cNvSpPr txBox="1"/>
          <p:nvPr/>
        </p:nvSpPr>
        <p:spPr>
          <a:xfrm>
            <a:off x="7880288" y="3088877"/>
            <a:ext cx="267687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srgbClr val="000000"/>
                </a:solidFill>
                <a:latin typeface="Myriad Pro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Type de grille :</a:t>
            </a:r>
          </a:p>
          <a:p>
            <a:r>
              <a:rPr lang="en-US" altLang="zh-CN" sz="1400" dirty="0">
                <a:latin typeface="Myriad Pro"/>
              </a:rPr>
              <a:t>S : Monophasé</a:t>
            </a:r>
          </a:p>
          <a:p>
            <a:r>
              <a:rPr lang="en-US" altLang="zh-CN" sz="1400" dirty="0">
                <a:latin typeface="Myriad Pro"/>
              </a:rPr>
              <a:t>T : Triphasé</a:t>
            </a:r>
          </a:p>
        </p:txBody>
      </p:sp>
      <p:grpSp>
        <p:nvGrpSpPr>
          <p:cNvPr id="65" name="组合 64"/>
          <p:cNvGrpSpPr/>
          <p:nvPr/>
        </p:nvGrpSpPr>
        <p:grpSpPr>
          <a:xfrm>
            <a:off x="4345273" y="2400771"/>
            <a:ext cx="98748" cy="2156770"/>
            <a:chOff x="2686868" y="2864898"/>
            <a:chExt cx="90000" cy="2156770"/>
          </a:xfrm>
        </p:grpSpPr>
        <p:cxnSp>
          <p:nvCxnSpPr>
            <p:cNvPr id="66" name="直接连接符 65"/>
            <p:cNvCxnSpPr/>
            <p:nvPr/>
          </p:nvCxnSpPr>
          <p:spPr bwMode="auto">
            <a:xfrm>
              <a:off x="2731859" y="2864898"/>
              <a:ext cx="9" cy="206677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67" name="椭圆 66"/>
            <p:cNvSpPr/>
            <p:nvPr/>
          </p:nvSpPr>
          <p:spPr bwMode="auto">
            <a:xfrm>
              <a:off x="2686868" y="493166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58" name="TextBox 69"/>
          <p:cNvSpPr>
            <a:spLocks noChangeArrowheads="1"/>
          </p:cNvSpPr>
          <p:nvPr/>
        </p:nvSpPr>
        <p:spPr bwMode="auto">
          <a:xfrm>
            <a:off x="2701389" y="3262501"/>
            <a:ext cx="1264208" cy="500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Marque : HYXiPOWER</a:t>
            </a:r>
            <a:endParaRPr lang="zh-CN" altLang="en-US" sz="14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1" name="文本框 60"/>
          <p:cNvSpPr txBox="1"/>
          <p:nvPr/>
        </p:nvSpPr>
        <p:spPr>
          <a:xfrm>
            <a:off x="3586389" y="4716512"/>
            <a:ext cx="17235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latin typeface="Myriad Pro" panose="020B0502040204020203" pitchFamily="34" charset="0"/>
                <a:cs typeface="Segoe UI" panose="020B0502040204020203" pitchFamily="34" charset="0"/>
              </a:rPr>
              <a:t>Type de produit :</a:t>
            </a:r>
          </a:p>
          <a:p>
            <a:r>
              <a:rPr lang="en-US" altLang="zh-CN" sz="1400" dirty="0">
                <a:latin typeface="Myriad Pro" panose="020B0502040204020203" pitchFamily="34" charset="0"/>
                <a:cs typeface="Segoe UI" panose="020B0502040204020203" pitchFamily="34" charset="0"/>
              </a:rPr>
              <a:t>H : onduleur hybride</a:t>
            </a:r>
            <a:endParaRPr lang="zh-CN" altLang="en-US" sz="1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2" name="直接连接符 11"/>
          <p:cNvCxnSpPr/>
          <p:nvPr/>
        </p:nvCxnSpPr>
        <p:spPr bwMode="auto">
          <a:xfrm>
            <a:off x="6320368" y="2022054"/>
            <a:ext cx="15517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37C730D-8A9B-49CF-A8C5-BD530483E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>
                <a:latin typeface="Myriad Pro"/>
              </a:rPr>
              <a:t>118</a:t>
            </a:fld>
            <a:endParaRPr lang="zh-CN" altLang="en-US"/>
          </a:p>
        </p:txBody>
      </p:sp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idx="4294967295"/>
          </p:nvPr>
        </p:nvSpPr>
        <p:spPr>
          <a:xfrm>
            <a:off x="456406" y="195273"/>
            <a:ext cx="11279187" cy="868363"/>
          </a:xfrm>
        </p:spPr>
        <p:txBody>
          <a:bodyPr>
            <a:normAutofit/>
          </a:bodyPr>
          <a:lstStyle/>
          <a:p>
            <a:r>
              <a:rPr lang="en-US" altLang="zh-CN" sz="3600" dirty="0">
                <a:solidFill>
                  <a:prstClr val="black"/>
                </a:solidFill>
                <a:latin typeface="Myriad Pro" panose="020B0502040204020203" pitchFamily="34" charset="0"/>
                <a:ea typeface="等线 Light"/>
                <a:cs typeface="Segoe UI" panose="020B0502040204020203" pitchFamily="34" charset="0"/>
              </a:rPr>
              <a:t>Batterie résidentielle</a:t>
            </a:r>
          </a:p>
        </p:txBody>
      </p:sp>
      <p:sp>
        <p:nvSpPr>
          <p:cNvPr id="3" name="矩形 2"/>
          <p:cNvSpPr/>
          <p:nvPr/>
        </p:nvSpPr>
        <p:spPr bwMode="auto">
          <a:xfrm>
            <a:off x="2186906" y="1154115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HYX</a:t>
            </a:r>
            <a:endParaRPr lang="zh-CN" altLang="en-US" sz="22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2501906" y="1857570"/>
            <a:ext cx="90000" cy="725540"/>
            <a:chOff x="2686859" y="2864898"/>
            <a:chExt cx="90000" cy="725540"/>
          </a:xfrm>
        </p:grpSpPr>
        <p:cxnSp>
          <p:nvCxnSpPr>
            <p:cNvPr id="7" name="直接连接符 6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8" name="椭圆 7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9" name="矩形 8"/>
          <p:cNvSpPr/>
          <p:nvPr/>
        </p:nvSpPr>
        <p:spPr bwMode="auto">
          <a:xfrm>
            <a:off x="3278896" y="1154115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0" name="直接连接符 9"/>
          <p:cNvCxnSpPr/>
          <p:nvPr/>
        </p:nvCxnSpPr>
        <p:spPr bwMode="auto">
          <a:xfrm>
            <a:off x="3020284" y="1514115"/>
            <a:ext cx="15517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" name="矩形 12"/>
          <p:cNvSpPr/>
          <p:nvPr/>
        </p:nvSpPr>
        <p:spPr bwMode="auto">
          <a:xfrm>
            <a:off x="4586003" y="1154115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BDU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4945905" y="1855398"/>
            <a:ext cx="90000" cy="725540"/>
            <a:chOff x="2686859" y="2864898"/>
            <a:chExt cx="90000" cy="725540"/>
          </a:xfrm>
        </p:grpSpPr>
        <p:cxnSp>
          <p:nvCxnSpPr>
            <p:cNvPr id="15" name="直接连接符 14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6" name="椭圆 15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17" name="文本框 16"/>
          <p:cNvSpPr txBox="1"/>
          <p:nvPr/>
        </p:nvSpPr>
        <p:spPr>
          <a:xfrm>
            <a:off x="4398387" y="2627893"/>
            <a:ext cx="13532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Sous-type :</a:t>
            </a:r>
          </a:p>
          <a:p>
            <a:r>
              <a:rPr lang="en-US" altLang="zh-CN" sz="1400" dirty="0">
                <a:solidFill>
                  <a:srgbClr val="000000"/>
                </a:solidFill>
                <a:latin typeface="Myriad Pro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BDU : unité BDU</a:t>
            </a:r>
          </a:p>
          <a:p>
            <a:r>
              <a:rPr lang="en-US" altLang="zh-CN" sz="1400" dirty="0">
                <a:solidFill>
                  <a:srgbClr val="000000"/>
                </a:solidFill>
                <a:latin typeface="Myriad Pro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50B : batterie de 5 kWh</a:t>
            </a:r>
          </a:p>
        </p:txBody>
      </p:sp>
      <p:sp>
        <p:nvSpPr>
          <p:cNvPr id="21" name="矩形 20"/>
          <p:cNvSpPr/>
          <p:nvPr/>
        </p:nvSpPr>
        <p:spPr bwMode="auto">
          <a:xfrm>
            <a:off x="5925094" y="1135398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5738955" y="2621307"/>
            <a:ext cx="144202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srgbClr val="000000"/>
                </a:solidFill>
                <a:latin typeface="Myriad Pro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Type de BDU :</a:t>
            </a:r>
          </a:p>
          <a:p>
            <a:r>
              <a:rPr lang="en-US" altLang="zh-CN" sz="1400" dirty="0">
                <a:latin typeface="Myriad Pro"/>
              </a:rPr>
              <a:t>P : Unité principale BDU, uniquement pour deux batteries en série</a:t>
            </a:r>
          </a:p>
          <a:p>
            <a:r>
              <a:rPr lang="en-US" altLang="zh-CN" sz="1400" dirty="0">
                <a:latin typeface="Myriad Pro"/>
              </a:rPr>
              <a:t>Aucun pour les sous-BDU</a:t>
            </a:r>
          </a:p>
        </p:txBody>
      </p:sp>
      <p:sp>
        <p:nvSpPr>
          <p:cNvPr id="26" name="矩形 25"/>
          <p:cNvSpPr/>
          <p:nvPr/>
        </p:nvSpPr>
        <p:spPr bwMode="auto">
          <a:xfrm>
            <a:off x="7156388" y="1124911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28" name="组合 27"/>
          <p:cNvGrpSpPr/>
          <p:nvPr/>
        </p:nvGrpSpPr>
        <p:grpSpPr>
          <a:xfrm>
            <a:off x="7519662" y="1855398"/>
            <a:ext cx="90000" cy="725540"/>
            <a:chOff x="2686859" y="2864898"/>
            <a:chExt cx="90000" cy="725540"/>
          </a:xfrm>
        </p:grpSpPr>
        <p:cxnSp>
          <p:nvCxnSpPr>
            <p:cNvPr id="29" name="直接连接符 28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0" name="椭圆 29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34" name="文本框 33"/>
          <p:cNvSpPr txBox="1"/>
          <p:nvPr/>
        </p:nvSpPr>
        <p:spPr>
          <a:xfrm>
            <a:off x="7156387" y="2627893"/>
            <a:ext cx="205354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srgbClr val="000000"/>
                </a:solidFill>
                <a:latin typeface="Myriad Pro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Type de batterie :</a:t>
            </a:r>
          </a:p>
          <a:p>
            <a:r>
              <a:rPr lang="en-US" altLang="zh-CN" sz="1400" dirty="0">
                <a:latin typeface="Myriad Pro"/>
              </a:rPr>
              <a:t>H : Batterie haute tension</a:t>
            </a:r>
          </a:p>
          <a:p>
            <a:r>
              <a:rPr lang="en-US" altLang="zh-CN" sz="1400" dirty="0">
                <a:latin typeface="Myriad Pro"/>
              </a:rPr>
              <a:t>L : Batterie basse tension</a:t>
            </a:r>
            <a:endParaRPr lang="zh-CN" altLang="en-US" sz="1400" dirty="0"/>
          </a:p>
        </p:txBody>
      </p:sp>
      <p:sp>
        <p:nvSpPr>
          <p:cNvPr id="58" name="TextBox 69"/>
          <p:cNvSpPr>
            <a:spLocks noChangeArrowheads="1"/>
          </p:cNvSpPr>
          <p:nvPr/>
        </p:nvSpPr>
        <p:spPr bwMode="auto">
          <a:xfrm>
            <a:off x="1254723" y="2248168"/>
            <a:ext cx="1264208" cy="500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Marque : HYXiPOWER</a:t>
            </a:r>
            <a:endParaRPr lang="zh-CN" altLang="en-US" sz="14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1" name="文本框 60"/>
          <p:cNvSpPr txBox="1"/>
          <p:nvPr/>
        </p:nvSpPr>
        <p:spPr>
          <a:xfrm>
            <a:off x="2906906" y="2639399"/>
            <a:ext cx="172351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latin typeface="Myriad Pro" panose="020B0502040204020203" pitchFamily="34" charset="0"/>
                <a:cs typeface="Segoe UI" panose="020B0502040204020203" pitchFamily="34" charset="0"/>
              </a:rPr>
              <a:t>Type de produit :</a:t>
            </a:r>
          </a:p>
          <a:p>
            <a:r>
              <a:rPr lang="en-US" altLang="zh-CN" sz="1400" dirty="0">
                <a:latin typeface="Myriad Pro" panose="020B0502040204020203" pitchFamily="34" charset="0"/>
                <a:cs typeface="Segoe UI" panose="020B0502040204020203" pitchFamily="34" charset="0"/>
              </a:rPr>
              <a:t>E : Système de stockage d'énergie</a:t>
            </a:r>
          </a:p>
        </p:txBody>
      </p:sp>
      <p:sp>
        <p:nvSpPr>
          <p:cNvPr id="4" name="矩形 3"/>
          <p:cNvSpPr/>
          <p:nvPr/>
        </p:nvSpPr>
        <p:spPr bwMode="auto">
          <a:xfrm>
            <a:off x="8387682" y="1124911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3682072" y="1857570"/>
            <a:ext cx="90000" cy="725540"/>
            <a:chOff x="2686859" y="2864898"/>
            <a:chExt cx="90000" cy="725540"/>
          </a:xfrm>
        </p:grpSpPr>
        <p:cxnSp>
          <p:nvCxnSpPr>
            <p:cNvPr id="12" name="直接连接符 11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8" name="椭圆 17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19" name="组合 18"/>
          <p:cNvGrpSpPr/>
          <p:nvPr/>
        </p:nvGrpSpPr>
        <p:grpSpPr>
          <a:xfrm>
            <a:off x="6280416" y="1855398"/>
            <a:ext cx="90000" cy="725540"/>
            <a:chOff x="2686859" y="2864898"/>
            <a:chExt cx="90000" cy="725540"/>
          </a:xfrm>
        </p:grpSpPr>
        <p:cxnSp>
          <p:nvCxnSpPr>
            <p:cNvPr id="20" name="直接连接符 19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7" name="椭圆 26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31" name="组合 30"/>
          <p:cNvGrpSpPr/>
          <p:nvPr/>
        </p:nvGrpSpPr>
        <p:grpSpPr>
          <a:xfrm>
            <a:off x="8735094" y="1855398"/>
            <a:ext cx="90000" cy="725540"/>
            <a:chOff x="2686859" y="2864898"/>
            <a:chExt cx="90000" cy="725540"/>
          </a:xfrm>
        </p:grpSpPr>
        <p:cxnSp>
          <p:nvCxnSpPr>
            <p:cNvPr id="32" name="直接连接符 31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3" name="椭圆 32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35" name="文本框 34"/>
          <p:cNvSpPr txBox="1"/>
          <p:nvPr/>
        </p:nvSpPr>
        <p:spPr>
          <a:xfrm>
            <a:off x="9398592" y="2121606"/>
            <a:ext cx="205354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srgbClr val="000000"/>
                </a:solidFill>
                <a:latin typeface="Myriad Pro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Génération:</a:t>
            </a:r>
          </a:p>
          <a:p>
            <a:r>
              <a:rPr lang="en-US" altLang="zh-CN" sz="1400" dirty="0">
                <a:latin typeface="Myriad Pro"/>
              </a:rPr>
              <a:t>2 : 2e génération</a:t>
            </a:r>
          </a:p>
          <a:p>
            <a:r>
              <a:rPr lang="en-US" altLang="zh-CN" sz="1400" dirty="0">
                <a:latin typeface="Myriad Pro"/>
              </a:rPr>
              <a:t>Aucun pour la 1ère génération</a:t>
            </a:r>
          </a:p>
        </p:txBody>
      </p:sp>
      <p:sp>
        <p:nvSpPr>
          <p:cNvPr id="36" name="矩形 35"/>
          <p:cNvSpPr/>
          <p:nvPr/>
        </p:nvSpPr>
        <p:spPr bwMode="auto">
          <a:xfrm>
            <a:off x="3442787" y="4311994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HYX</a:t>
            </a:r>
            <a:endParaRPr lang="zh-CN" altLang="en-US" sz="22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grpSp>
        <p:nvGrpSpPr>
          <p:cNvPr id="37" name="组合 36"/>
          <p:cNvGrpSpPr/>
          <p:nvPr/>
        </p:nvGrpSpPr>
        <p:grpSpPr>
          <a:xfrm>
            <a:off x="3757787" y="5015449"/>
            <a:ext cx="90000" cy="725540"/>
            <a:chOff x="2686859" y="2864898"/>
            <a:chExt cx="90000" cy="725540"/>
          </a:xfrm>
        </p:grpSpPr>
        <p:cxnSp>
          <p:nvCxnSpPr>
            <p:cNvPr id="38" name="直接连接符 37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9" name="椭圆 38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40" name="矩形 39"/>
          <p:cNvSpPr/>
          <p:nvPr/>
        </p:nvSpPr>
        <p:spPr bwMode="auto">
          <a:xfrm>
            <a:off x="4534777" y="4311994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41" name="直接连接符 40"/>
          <p:cNvCxnSpPr/>
          <p:nvPr/>
        </p:nvCxnSpPr>
        <p:spPr bwMode="auto">
          <a:xfrm>
            <a:off x="4276165" y="4671994"/>
            <a:ext cx="15517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2" name="矩形 41"/>
          <p:cNvSpPr/>
          <p:nvPr/>
        </p:nvSpPr>
        <p:spPr bwMode="auto">
          <a:xfrm>
            <a:off x="5841884" y="4311994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200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43" name="组合 42"/>
          <p:cNvGrpSpPr/>
          <p:nvPr/>
        </p:nvGrpSpPr>
        <p:grpSpPr>
          <a:xfrm>
            <a:off x="6201786" y="5013277"/>
            <a:ext cx="90000" cy="725540"/>
            <a:chOff x="2686859" y="2864898"/>
            <a:chExt cx="90000" cy="725540"/>
          </a:xfrm>
        </p:grpSpPr>
        <p:cxnSp>
          <p:nvCxnSpPr>
            <p:cNvPr id="44" name="直接连接符 43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5" name="椭圆 44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cxnSp>
        <p:nvCxnSpPr>
          <p:cNvPr id="46" name="直接连接符 45"/>
          <p:cNvCxnSpPr/>
          <p:nvPr/>
        </p:nvCxnSpPr>
        <p:spPr bwMode="auto">
          <a:xfrm>
            <a:off x="6886844" y="4675309"/>
            <a:ext cx="15517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7" name="矩形 46"/>
          <p:cNvSpPr/>
          <p:nvPr/>
        </p:nvSpPr>
        <p:spPr bwMode="auto">
          <a:xfrm>
            <a:off x="7180975" y="4293277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8" name="TextBox 69"/>
          <p:cNvSpPr>
            <a:spLocks noChangeArrowheads="1"/>
          </p:cNvSpPr>
          <p:nvPr/>
        </p:nvSpPr>
        <p:spPr bwMode="auto">
          <a:xfrm>
            <a:off x="2317470" y="5193678"/>
            <a:ext cx="1264208" cy="500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Marque : HYXiPOWER</a:t>
            </a:r>
            <a:endParaRPr lang="zh-CN" altLang="en-US" sz="14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9" name="文本框 48"/>
          <p:cNvSpPr txBox="1"/>
          <p:nvPr/>
        </p:nvSpPr>
        <p:spPr>
          <a:xfrm>
            <a:off x="154162" y="1514115"/>
            <a:ext cx="13468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latin typeface="Myriad Pro"/>
              </a:rPr>
              <a:t>Nom du modèle</a:t>
            </a:r>
            <a:endParaRPr lang="zh-CN" altLang="en-US" sz="1600" dirty="0"/>
          </a:p>
        </p:txBody>
      </p:sp>
      <p:sp>
        <p:nvSpPr>
          <p:cNvPr id="50" name="文本框 49"/>
          <p:cNvSpPr txBox="1"/>
          <p:nvPr/>
        </p:nvSpPr>
        <p:spPr>
          <a:xfrm>
            <a:off x="154162" y="4640887"/>
            <a:ext cx="14734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latin typeface="Myriad Pro"/>
              </a:rPr>
              <a:t>Nom du système</a:t>
            </a:r>
            <a:endParaRPr lang="zh-CN" altLang="en-US" sz="1600" dirty="0"/>
          </a:p>
        </p:txBody>
      </p:sp>
      <p:sp>
        <p:nvSpPr>
          <p:cNvPr id="51" name="文本框 50"/>
          <p:cNvSpPr txBox="1"/>
          <p:nvPr/>
        </p:nvSpPr>
        <p:spPr>
          <a:xfrm>
            <a:off x="4109772" y="5690644"/>
            <a:ext cx="172351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latin typeface="Myriad Pro" panose="020B0502040204020203" pitchFamily="34" charset="0"/>
                <a:cs typeface="Segoe UI" panose="020B0502040204020203" pitchFamily="34" charset="0"/>
              </a:rPr>
              <a:t>Type de produit :</a:t>
            </a:r>
          </a:p>
          <a:p>
            <a:r>
              <a:rPr lang="en-US" altLang="zh-CN" sz="1400" dirty="0">
                <a:latin typeface="Myriad Pro" panose="020B0502040204020203" pitchFamily="34" charset="0"/>
                <a:cs typeface="Segoe UI" panose="020B0502040204020203" pitchFamily="34" charset="0"/>
              </a:rPr>
              <a:t>E : Système de stockage d'énergie</a:t>
            </a:r>
          </a:p>
        </p:txBody>
      </p:sp>
      <p:grpSp>
        <p:nvGrpSpPr>
          <p:cNvPr id="52" name="组合 51"/>
          <p:cNvGrpSpPr/>
          <p:nvPr/>
        </p:nvGrpSpPr>
        <p:grpSpPr>
          <a:xfrm>
            <a:off x="4945904" y="5015449"/>
            <a:ext cx="90000" cy="725540"/>
            <a:chOff x="2686859" y="2864898"/>
            <a:chExt cx="90000" cy="725540"/>
          </a:xfrm>
        </p:grpSpPr>
        <p:cxnSp>
          <p:nvCxnSpPr>
            <p:cNvPr id="53" name="直接连接符 52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4" name="椭圆 53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55" name="文本框 54"/>
          <p:cNvSpPr txBox="1"/>
          <p:nvPr/>
        </p:nvSpPr>
        <p:spPr>
          <a:xfrm>
            <a:off x="8139363" y="5193678"/>
            <a:ext cx="205354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srgbClr val="000000"/>
                </a:solidFill>
                <a:latin typeface="Myriad Pro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Type de batterie :</a:t>
            </a:r>
          </a:p>
          <a:p>
            <a:r>
              <a:rPr lang="en-US" altLang="zh-CN" sz="1400" dirty="0">
                <a:latin typeface="Myriad Pro"/>
              </a:rPr>
              <a:t>H : Batterie haute tension</a:t>
            </a:r>
          </a:p>
          <a:p>
            <a:r>
              <a:rPr lang="en-US" altLang="zh-CN" sz="1400" dirty="0">
                <a:latin typeface="Myriad Pro"/>
              </a:rPr>
              <a:t>L : Batterie basse tension</a:t>
            </a:r>
            <a:endParaRPr lang="zh-CN" altLang="en-US" sz="1400" dirty="0"/>
          </a:p>
        </p:txBody>
      </p:sp>
      <p:grpSp>
        <p:nvGrpSpPr>
          <p:cNvPr id="60" name="组合 59"/>
          <p:cNvGrpSpPr/>
          <p:nvPr/>
        </p:nvGrpSpPr>
        <p:grpSpPr>
          <a:xfrm>
            <a:off x="7506715" y="5013277"/>
            <a:ext cx="90000" cy="725540"/>
            <a:chOff x="2686859" y="2864898"/>
            <a:chExt cx="90000" cy="725540"/>
          </a:xfrm>
        </p:grpSpPr>
        <p:cxnSp>
          <p:nvCxnSpPr>
            <p:cNvPr id="62" name="直接连接符 61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63" name="椭圆 62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64" name="文本框 63"/>
          <p:cNvSpPr txBox="1"/>
          <p:nvPr/>
        </p:nvSpPr>
        <p:spPr>
          <a:xfrm>
            <a:off x="5751643" y="5695772"/>
            <a:ext cx="205354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srgbClr val="000000"/>
                </a:solidFill>
                <a:latin typeface="Myriad Pro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Capacité de la batterie :</a:t>
            </a:r>
          </a:p>
          <a:p>
            <a:r>
              <a:rPr lang="en-US" altLang="zh-CN" sz="1400" dirty="0">
                <a:latin typeface="Myriad Pro"/>
              </a:rPr>
              <a:t>50 : 5,3 kWh, 1 pack</a:t>
            </a:r>
          </a:p>
          <a:p>
            <a:r>
              <a:rPr lang="en-US" altLang="zh-CN" sz="1400" dirty="0">
                <a:latin typeface="Myriad Pro"/>
              </a:rPr>
              <a:t>100 : 10,6 kWh, 2 packs</a:t>
            </a:r>
          </a:p>
          <a:p>
            <a:r>
              <a:rPr lang="en-US" altLang="zh-CN" sz="1400" dirty="0">
                <a:latin typeface="Myriad Pro"/>
              </a:rPr>
              <a:t>150 : 15,9 kWh, 3 packs</a:t>
            </a:r>
          </a:p>
          <a:p>
            <a:r>
              <a:rPr lang="en-US" altLang="zh-CN" sz="1400" dirty="0">
                <a:latin typeface="Myriad Pro"/>
              </a:rPr>
              <a:t>200 : 21,2 kWh, 4 packs</a:t>
            </a:r>
            <a:endParaRPr lang="zh-CN" altLang="en-US" sz="1400" dirty="0"/>
          </a:p>
        </p:txBody>
      </p:sp>
      <p:cxnSp>
        <p:nvCxnSpPr>
          <p:cNvPr id="68" name="直接连接符 67"/>
          <p:cNvCxnSpPr/>
          <p:nvPr/>
        </p:nvCxnSpPr>
        <p:spPr bwMode="auto">
          <a:xfrm>
            <a:off x="6886844" y="1514115"/>
            <a:ext cx="15517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灯片编号占位符 10">
            <a:extLst>
              <a:ext uri="{FF2B5EF4-FFF2-40B4-BE49-F238E27FC236}">
                <a16:creationId xmlns:a16="http://schemas.microsoft.com/office/drawing/2014/main" id="{A5D2BF6A-CD43-4EA3-8652-994D5AD316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>
                <a:latin typeface="Myriad Pro"/>
              </a:rPr>
              <a:t>119</a:t>
            </a:fld>
            <a:endParaRPr lang="zh-CN" alt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69"/>
          <p:cNvSpPr>
            <a:spLocks noChangeArrowheads="1"/>
          </p:cNvSpPr>
          <p:nvPr/>
        </p:nvSpPr>
        <p:spPr bwMode="auto">
          <a:xfrm>
            <a:off x="346519" y="2312407"/>
            <a:ext cx="781349" cy="39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Marque : Dahua</a:t>
            </a:r>
            <a:endParaRPr kumimoji="0" lang="zh-CN" alt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文泉驿微米黑" charset="-122"/>
            </a:endParaRPr>
          </a:p>
        </p:txBody>
      </p:sp>
      <p:sp>
        <p:nvSpPr>
          <p:cNvPr id="42" name="TextBox 70"/>
          <p:cNvSpPr>
            <a:spLocks noChangeArrowheads="1"/>
          </p:cNvSpPr>
          <p:nvPr/>
        </p:nvSpPr>
        <p:spPr bwMode="auto">
          <a:xfrm>
            <a:off x="3337333" y="3485849"/>
            <a:ext cx="1284191" cy="265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Zoom optique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00 : objectif fixe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03: 3x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05: 5x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15: 15x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16: 16x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20: 20x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25 : 25x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30: 30x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32: 32x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33: 33x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40: 40x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45: 45x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48: 48x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50 : 50x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60: 60x</a:t>
            </a:r>
          </a:p>
        </p:txBody>
      </p:sp>
      <p:sp>
        <p:nvSpPr>
          <p:cNvPr id="44" name="TextBox 73"/>
          <p:cNvSpPr>
            <a:spLocks noChangeArrowheads="1"/>
          </p:cNvSpPr>
          <p:nvPr/>
        </p:nvSpPr>
        <p:spPr bwMode="auto">
          <a:xfrm>
            <a:off x="5656427" y="2312407"/>
            <a:ext cx="1630725" cy="561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Type de temps partiel :</a:t>
            </a:r>
            <a:endParaRPr kumimoji="0" lang="zh-CN" altLang="en-US" sz="105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H : Haute vitesse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G : Vitesse générale</a:t>
            </a:r>
          </a:p>
        </p:txBody>
      </p:sp>
      <p:sp>
        <p:nvSpPr>
          <p:cNvPr id="51" name="TextBox 69"/>
          <p:cNvSpPr>
            <a:spLocks noChangeArrowheads="1"/>
          </p:cNvSpPr>
          <p:nvPr/>
        </p:nvSpPr>
        <p:spPr bwMode="auto">
          <a:xfrm>
            <a:off x="910764" y="2312407"/>
            <a:ext cx="1375268" cy="3924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Type de caméra :</a:t>
            </a:r>
            <a:endParaRPr kumimoji="0" lang="en-US" altLang="zh-CN" sz="105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SD : Speed ​​Dome</a:t>
            </a:r>
            <a:endParaRPr kumimoji="0" lang="en-US" altLang="zh-CN" sz="10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</p:txBody>
      </p:sp>
      <p:sp>
        <p:nvSpPr>
          <p:cNvPr id="53" name="TextBox 76"/>
          <p:cNvSpPr>
            <a:spLocks noChangeArrowheads="1"/>
          </p:cNvSpPr>
          <p:nvPr/>
        </p:nvSpPr>
        <p:spPr bwMode="auto">
          <a:xfrm>
            <a:off x="6549751" y="3480156"/>
            <a:ext cx="933251" cy="561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Interface:</a:t>
            </a:r>
            <a:endParaRPr kumimoji="0" lang="zh-CN" altLang="en-US" sz="105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N : Réseau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C: HD-CVI</a:t>
            </a:r>
          </a:p>
        </p:txBody>
      </p:sp>
      <p:sp>
        <p:nvSpPr>
          <p:cNvPr id="76" name="TextBox 76"/>
          <p:cNvSpPr>
            <a:spLocks noChangeArrowheads="1"/>
          </p:cNvSpPr>
          <p:nvPr/>
        </p:nvSpPr>
        <p:spPr bwMode="auto">
          <a:xfrm>
            <a:off x="7083775" y="2312407"/>
            <a:ext cx="1747004" cy="1146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Fonction IA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P : IA professionnelle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F : IA ultra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R : IA professionnelle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Y : IA légère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I : Non IA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T : L'IA au service du trafic</a:t>
            </a:r>
          </a:p>
        </p:txBody>
      </p:sp>
      <p:sp>
        <p:nvSpPr>
          <p:cNvPr id="82" name="TextBox 72"/>
          <p:cNvSpPr>
            <a:spLocks noChangeArrowheads="1"/>
          </p:cNvSpPr>
          <p:nvPr/>
        </p:nvSpPr>
        <p:spPr bwMode="auto">
          <a:xfrm>
            <a:off x="2616639" y="2312407"/>
            <a:ext cx="807677" cy="715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Résolution:</a:t>
            </a:r>
            <a:endParaRPr kumimoji="0" lang="zh-CN" altLang="en-US" sz="105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2: 2Mp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4: 4Mp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8: 4K</a:t>
            </a:r>
          </a:p>
        </p:txBody>
      </p:sp>
      <p:sp>
        <p:nvSpPr>
          <p:cNvPr id="94" name="矩形 93"/>
          <p:cNvSpPr/>
          <p:nvPr/>
        </p:nvSpPr>
        <p:spPr bwMode="auto">
          <a:xfrm>
            <a:off x="1040503" y="1108278"/>
            <a:ext cx="630000" cy="63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6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SD</a:t>
            </a:r>
            <a:endParaRPr kumimoji="0" lang="zh-CN" altLang="en-US" sz="186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5" name="矩形 94"/>
          <p:cNvSpPr/>
          <p:nvPr/>
        </p:nvSpPr>
        <p:spPr bwMode="auto">
          <a:xfrm>
            <a:off x="5658355" y="1108278"/>
            <a:ext cx="630000" cy="63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6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</a:t>
            </a:r>
            <a:endParaRPr kumimoji="0" lang="zh-CN" altLang="en-US" sz="186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7" name="矩形 96"/>
          <p:cNvSpPr/>
          <p:nvPr/>
        </p:nvSpPr>
        <p:spPr bwMode="auto">
          <a:xfrm>
            <a:off x="270861" y="1108278"/>
            <a:ext cx="630000" cy="63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6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</a:t>
            </a:r>
            <a:endParaRPr kumimoji="0" lang="zh-CN" altLang="en-US" sz="186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等线"/>
              <a:cs typeface="Segoe UI" panose="020B0502040204020203" pitchFamily="34" charset="0"/>
            </a:endParaRPr>
          </a:p>
        </p:txBody>
      </p:sp>
      <p:sp>
        <p:nvSpPr>
          <p:cNvPr id="98" name="矩形 97"/>
          <p:cNvSpPr/>
          <p:nvPr/>
        </p:nvSpPr>
        <p:spPr bwMode="auto">
          <a:xfrm>
            <a:off x="2579787" y="1108278"/>
            <a:ext cx="630000" cy="63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6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</a:t>
            </a:r>
            <a:endParaRPr kumimoji="0" lang="zh-CN" altLang="en-US" sz="186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9" name="矩形 98"/>
          <p:cNvSpPr/>
          <p:nvPr/>
        </p:nvSpPr>
        <p:spPr bwMode="auto">
          <a:xfrm>
            <a:off x="3349429" y="1108278"/>
            <a:ext cx="630000" cy="63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6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32</a:t>
            </a:r>
            <a:endParaRPr kumimoji="0" lang="zh-CN" altLang="en-US" sz="186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0" name="矩形 99"/>
          <p:cNvSpPr/>
          <p:nvPr/>
        </p:nvSpPr>
        <p:spPr bwMode="auto">
          <a:xfrm>
            <a:off x="4119071" y="1108278"/>
            <a:ext cx="630000" cy="63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6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X</a:t>
            </a:r>
            <a:endParaRPr kumimoji="0" lang="zh-CN" altLang="en-US" sz="186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2" name="矩形 101"/>
          <p:cNvSpPr/>
          <p:nvPr/>
        </p:nvSpPr>
        <p:spPr bwMode="auto">
          <a:xfrm>
            <a:off x="7197639" y="1108278"/>
            <a:ext cx="630000" cy="63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6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</a:t>
            </a:r>
            <a:endParaRPr kumimoji="0" lang="zh-CN" altLang="en-US" sz="186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6" name="矩形 45"/>
          <p:cNvSpPr/>
          <p:nvPr/>
        </p:nvSpPr>
        <p:spPr bwMode="auto">
          <a:xfrm>
            <a:off x="1810145" y="1108278"/>
            <a:ext cx="630000" cy="63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6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6C3</a:t>
            </a:r>
            <a:endParaRPr kumimoji="0" lang="zh-CN" altLang="en-US" sz="186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9" name="矩形 48"/>
          <p:cNvSpPr/>
          <p:nvPr/>
        </p:nvSpPr>
        <p:spPr bwMode="auto">
          <a:xfrm>
            <a:off x="6427997" y="1108278"/>
            <a:ext cx="630000" cy="63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6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</a:t>
            </a:r>
            <a:endParaRPr kumimoji="0" lang="zh-CN" altLang="en-US" sz="186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3" name="TextBox 76"/>
          <p:cNvSpPr>
            <a:spLocks noChangeArrowheads="1"/>
          </p:cNvSpPr>
          <p:nvPr/>
        </p:nvSpPr>
        <p:spPr bwMode="auto">
          <a:xfrm>
            <a:off x="8464006" y="2320951"/>
            <a:ext cx="2070308" cy="249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Ext1.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NA : Par défaut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A : Lumière blanche et éclairage infrarouge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B : Éclairage en lumière blanche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IR : Éclairage IR (pour SD6AL)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W : Wi-Fi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SL/ATC : Anticorrosion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Y : Revêtement anticorrosion</a:t>
            </a:r>
            <a:endParaRPr kumimoji="0" lang="en-US" altLang="zh-CN" sz="10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G: 4G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G5 : 5G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Q : Faible consommation d'énergie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F : Fibre optique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H : GPS + capteur 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 : Encodeur magnétique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WP : Surveillance hydrologique</a:t>
            </a:r>
          </a:p>
        </p:txBody>
      </p:sp>
      <p:sp>
        <p:nvSpPr>
          <p:cNvPr id="60" name="矩形 59"/>
          <p:cNvSpPr/>
          <p:nvPr/>
        </p:nvSpPr>
        <p:spPr bwMode="auto">
          <a:xfrm>
            <a:off x="7967281" y="1108277"/>
            <a:ext cx="630000" cy="63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6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UN</a:t>
            </a:r>
            <a:endParaRPr kumimoji="0" lang="zh-CN" altLang="en-US" sz="186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4" name="矩形 73"/>
          <p:cNvSpPr/>
          <p:nvPr/>
        </p:nvSpPr>
        <p:spPr bwMode="auto">
          <a:xfrm>
            <a:off x="9506565" y="1108277"/>
            <a:ext cx="630000" cy="63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6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Q</a:t>
            </a:r>
            <a:endParaRPr kumimoji="0" lang="zh-CN" altLang="en-US" sz="186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5" name="矩形 74"/>
          <p:cNvSpPr/>
          <p:nvPr/>
        </p:nvSpPr>
        <p:spPr bwMode="auto">
          <a:xfrm>
            <a:off x="8736923" y="1108277"/>
            <a:ext cx="630000" cy="63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6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G</a:t>
            </a:r>
            <a:endParaRPr kumimoji="0" lang="zh-CN" altLang="en-US" sz="186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0" name="矩形 119"/>
          <p:cNvSpPr/>
          <p:nvPr/>
        </p:nvSpPr>
        <p:spPr bwMode="auto">
          <a:xfrm>
            <a:off x="11045847" y="1109462"/>
            <a:ext cx="630000" cy="63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6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S2</a:t>
            </a:r>
            <a:endParaRPr kumimoji="0" lang="zh-CN" altLang="en-US" sz="186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2" name="矩形 121"/>
          <p:cNvSpPr/>
          <p:nvPr/>
        </p:nvSpPr>
        <p:spPr bwMode="auto">
          <a:xfrm>
            <a:off x="10276207" y="1108277"/>
            <a:ext cx="630000" cy="63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6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PV1</a:t>
            </a:r>
            <a:endParaRPr kumimoji="0" lang="zh-CN" altLang="en-US" sz="186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8" name="TextBox 76"/>
          <p:cNvSpPr>
            <a:spLocks noChangeArrowheads="1"/>
          </p:cNvSpPr>
          <p:nvPr/>
        </p:nvSpPr>
        <p:spPr bwMode="auto">
          <a:xfrm>
            <a:off x="10396191" y="3373812"/>
            <a:ext cx="1488563" cy="1054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Ext2.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PV : Dissuasion active par lumière blanche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PV1 : Dissuasion active par lumière rouge et bleue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0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</p:txBody>
      </p:sp>
      <p:sp>
        <p:nvSpPr>
          <p:cNvPr id="134" name="TextBox 76"/>
          <p:cNvSpPr>
            <a:spLocks noChangeArrowheads="1"/>
          </p:cNvSpPr>
          <p:nvPr/>
        </p:nvSpPr>
        <p:spPr bwMode="auto">
          <a:xfrm>
            <a:off x="11142517" y="2302906"/>
            <a:ext cx="1111530" cy="1038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Ext3.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NA : Par défaut</a:t>
            </a:r>
            <a:endParaRPr kumimoji="0" lang="en-US" altLang="zh-CN" sz="105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文泉驿微米黑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S2 : Génération 2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S3 : génération 3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SP : Énergie solaire</a:t>
            </a:r>
            <a:endParaRPr kumimoji="0" lang="en-US" altLang="zh-CN" sz="10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0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</p:txBody>
      </p:sp>
      <p:cxnSp>
        <p:nvCxnSpPr>
          <p:cNvPr id="63" name="直接连接符 62"/>
          <p:cNvCxnSpPr/>
          <p:nvPr/>
        </p:nvCxnSpPr>
        <p:spPr bwMode="auto">
          <a:xfrm>
            <a:off x="1377545" y="1738276"/>
            <a:ext cx="0" cy="50160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oval" w="med" len="med"/>
          </a:ln>
          <a:effectLst/>
        </p:spPr>
      </p:cxnSp>
      <p:cxnSp>
        <p:nvCxnSpPr>
          <p:cNvPr id="64" name="直接连接符 63"/>
          <p:cNvCxnSpPr/>
          <p:nvPr/>
        </p:nvCxnSpPr>
        <p:spPr bwMode="auto">
          <a:xfrm>
            <a:off x="2913437" y="1738276"/>
            <a:ext cx="0" cy="50160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oval" w="med" len="med"/>
          </a:ln>
          <a:effectLst/>
        </p:spPr>
      </p:cxnSp>
      <p:cxnSp>
        <p:nvCxnSpPr>
          <p:cNvPr id="68" name="直接连接符 67"/>
          <p:cNvCxnSpPr/>
          <p:nvPr/>
        </p:nvCxnSpPr>
        <p:spPr bwMode="auto">
          <a:xfrm>
            <a:off x="609599" y="1738276"/>
            <a:ext cx="0" cy="50160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oval" w="med" len="med"/>
          </a:ln>
          <a:effectLst/>
        </p:spPr>
      </p:cxnSp>
      <p:cxnSp>
        <p:nvCxnSpPr>
          <p:cNvPr id="72" name="直接连接符 71"/>
          <p:cNvCxnSpPr/>
          <p:nvPr/>
        </p:nvCxnSpPr>
        <p:spPr bwMode="auto">
          <a:xfrm>
            <a:off x="5985221" y="1738276"/>
            <a:ext cx="0" cy="50160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oval" w="med" len="med"/>
          </a:ln>
          <a:effectLst/>
        </p:spPr>
      </p:cxnSp>
      <p:cxnSp>
        <p:nvCxnSpPr>
          <p:cNvPr id="78" name="直接连接符 77"/>
          <p:cNvCxnSpPr/>
          <p:nvPr/>
        </p:nvCxnSpPr>
        <p:spPr bwMode="auto">
          <a:xfrm>
            <a:off x="7521113" y="1738276"/>
            <a:ext cx="0" cy="50160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oval" w="med" len="med"/>
          </a:ln>
          <a:effectLst/>
        </p:spPr>
      </p:cxnSp>
      <p:cxnSp>
        <p:nvCxnSpPr>
          <p:cNvPr id="79" name="直接连接符 78"/>
          <p:cNvCxnSpPr/>
          <p:nvPr/>
        </p:nvCxnSpPr>
        <p:spPr bwMode="auto">
          <a:xfrm>
            <a:off x="9057005" y="1834366"/>
            <a:ext cx="0" cy="40551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oval" w="med" len="med"/>
          </a:ln>
          <a:effectLst/>
        </p:spPr>
      </p:cxnSp>
      <p:cxnSp>
        <p:nvCxnSpPr>
          <p:cNvPr id="83" name="直接连接符 82"/>
          <p:cNvCxnSpPr/>
          <p:nvPr/>
        </p:nvCxnSpPr>
        <p:spPr bwMode="auto">
          <a:xfrm>
            <a:off x="11360847" y="1738276"/>
            <a:ext cx="0" cy="50160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oval" w="med" len="med"/>
          </a:ln>
          <a:effectLst/>
        </p:spPr>
      </p:cxnSp>
      <p:sp>
        <p:nvSpPr>
          <p:cNvPr id="4" name="矩形 3"/>
          <p:cNvSpPr/>
          <p:nvPr/>
        </p:nvSpPr>
        <p:spPr>
          <a:xfrm>
            <a:off x="500611" y="3278953"/>
            <a:ext cx="2007281" cy="316240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Apparence SD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1A : Détecteur infrarouge intérieur 1 pouce</a:t>
            </a:r>
            <a:endParaRPr kumimoji="0" lang="en-US" altLang="zh-CN" sz="105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22/29 : 2 pouces intérieur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2A : IR extérieur 2 pouces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3A : IR extérieur 3 pouces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3E : TiOC extérieur de 3 pouces</a:t>
            </a:r>
            <a:endParaRPr kumimoji="0" lang="en-US" altLang="zh-CN" sz="10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42/42C : 4 pouces intérieur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40:4” Extérieur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4A : IR intérieur de 4 pouces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49 : IR extérieur de 4 pouces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4E : TiOC extérieur de 4 pouces</a:t>
            </a:r>
            <a:endParaRPr kumimoji="0" lang="en-US" altLang="zh-CN" sz="10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52,5 pouces intérieur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50:5” Extérieur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5A/59 : IR extérieur 5 pouces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60 : 6 pouces extérieur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6CE/6C3 : IR extérieur 6 pouces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6AE/6AL : IR extérieur 6 pouces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8A/8A3/8C/8X : Caméra infrarouge extérieure 8 pouces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05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</p:txBody>
      </p:sp>
      <p:cxnSp>
        <p:nvCxnSpPr>
          <p:cNvPr id="7" name="直接连接符 6"/>
          <p:cNvCxnSpPr/>
          <p:nvPr/>
        </p:nvCxnSpPr>
        <p:spPr>
          <a:xfrm>
            <a:off x="2145491" y="1738276"/>
            <a:ext cx="0" cy="1618954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矩形 56"/>
          <p:cNvSpPr/>
          <p:nvPr/>
        </p:nvSpPr>
        <p:spPr bwMode="auto">
          <a:xfrm>
            <a:off x="4888713" y="1108278"/>
            <a:ext cx="630000" cy="63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6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</a:t>
            </a:r>
            <a:endParaRPr kumimoji="0" lang="zh-CN" altLang="en-US" sz="186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58" name="直接连接符 57"/>
          <p:cNvCxnSpPr/>
          <p:nvPr/>
        </p:nvCxnSpPr>
        <p:spPr bwMode="auto">
          <a:xfrm>
            <a:off x="903990" y="1436703"/>
            <a:ext cx="134561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2" name="直接连接符 61"/>
          <p:cNvCxnSpPr/>
          <p:nvPr/>
        </p:nvCxnSpPr>
        <p:spPr bwMode="auto">
          <a:xfrm>
            <a:off x="5521866" y="1436703"/>
            <a:ext cx="134561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5" name="直接连接符 64"/>
          <p:cNvCxnSpPr/>
          <p:nvPr/>
        </p:nvCxnSpPr>
        <p:spPr bwMode="auto">
          <a:xfrm>
            <a:off x="7827639" y="1436703"/>
            <a:ext cx="134561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7" name="直接连接符 66"/>
          <p:cNvCxnSpPr/>
          <p:nvPr/>
        </p:nvCxnSpPr>
        <p:spPr bwMode="auto">
          <a:xfrm>
            <a:off x="10136565" y="1436703"/>
            <a:ext cx="134561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9" name="直接连接符 68"/>
          <p:cNvCxnSpPr/>
          <p:nvPr/>
        </p:nvCxnSpPr>
        <p:spPr bwMode="auto">
          <a:xfrm>
            <a:off x="10906207" y="1436703"/>
            <a:ext cx="134561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0" name="直接连接符 69"/>
          <p:cNvCxnSpPr/>
          <p:nvPr/>
        </p:nvCxnSpPr>
        <p:spPr>
          <a:xfrm>
            <a:off x="3681383" y="1738276"/>
            <a:ext cx="0" cy="1618954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直接连接符 70"/>
          <p:cNvCxnSpPr/>
          <p:nvPr/>
        </p:nvCxnSpPr>
        <p:spPr>
          <a:xfrm>
            <a:off x="10592897" y="1738276"/>
            <a:ext cx="0" cy="1618954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直接连接符 72"/>
          <p:cNvCxnSpPr/>
          <p:nvPr/>
        </p:nvCxnSpPr>
        <p:spPr>
          <a:xfrm>
            <a:off x="6753167" y="1738276"/>
            <a:ext cx="0" cy="1731236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直接连接符 83"/>
          <p:cNvCxnSpPr/>
          <p:nvPr/>
        </p:nvCxnSpPr>
        <p:spPr bwMode="auto">
          <a:xfrm>
            <a:off x="4449329" y="1738276"/>
            <a:ext cx="0" cy="50160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oval" w="med" len="med"/>
          </a:ln>
          <a:effectLst/>
        </p:spPr>
      </p:cxnSp>
      <p:cxnSp>
        <p:nvCxnSpPr>
          <p:cNvPr id="11" name="直接连接符 10"/>
          <p:cNvCxnSpPr/>
          <p:nvPr/>
        </p:nvCxnSpPr>
        <p:spPr>
          <a:xfrm>
            <a:off x="7967281" y="1817458"/>
            <a:ext cx="2169284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直接连接符 85"/>
          <p:cNvCxnSpPr/>
          <p:nvPr/>
        </p:nvCxnSpPr>
        <p:spPr>
          <a:xfrm>
            <a:off x="5211956" y="1738276"/>
            <a:ext cx="0" cy="1618954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Box 70"/>
          <p:cNvSpPr>
            <a:spLocks noChangeArrowheads="1"/>
          </p:cNvSpPr>
          <p:nvPr/>
        </p:nvSpPr>
        <p:spPr bwMode="auto">
          <a:xfrm>
            <a:off x="4713587" y="3485849"/>
            <a:ext cx="1284191" cy="1199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Cible du capteur 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A: 1,8” COMS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B/C : 2,8” COMS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D : Double capteur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G : Capteur CMOS 1,2''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H: 2/3” CMOS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0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</p:txBody>
      </p:sp>
      <p:sp>
        <p:nvSpPr>
          <p:cNvPr id="50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 Light"/>
                <a:cs typeface="Segoe UI" panose="020B0502040204020203" pitchFamily="34" charset="0"/>
              </a:rPr>
              <a:t>Caméra PTZ (série Speed ​​Dome)</a:t>
            </a: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39685F17-5993-4F8B-AEE8-E80614CF7A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51A614-8966-44D8-8BE8-82D5C6659FD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  <p:sp>
        <p:nvSpPr>
          <p:cNvPr id="52" name="TextBox 72">
            <a:extLst>
              <a:ext uri="{FF2B5EF4-FFF2-40B4-BE49-F238E27FC236}">
                <a16:creationId xmlns:a16="http://schemas.microsoft.com/office/drawing/2014/main" id="{9A5CB524-E13D-495F-9C3C-646F10BC19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41006" y="2302906"/>
            <a:ext cx="1777673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no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Plate-forme:</a:t>
            </a:r>
            <a:endParaRPr kumimoji="0" lang="zh-CN" altLang="en-US" sz="105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F/P/Q : plateforme haut de gamme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M/G/D : plateforme de milieu de gamme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H/T : plateforme bas de gamme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0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idx="4294967295"/>
          </p:nvPr>
        </p:nvSpPr>
        <p:spPr>
          <a:xfrm>
            <a:off x="456406" y="202873"/>
            <a:ext cx="11279187" cy="868363"/>
          </a:xfrm>
        </p:spPr>
        <p:txBody>
          <a:bodyPr>
            <a:normAutofit/>
          </a:bodyPr>
          <a:lstStyle/>
          <a:p>
            <a:r>
              <a:rPr lang="en-US" altLang="zh-CN" sz="3600" dirty="0">
                <a:solidFill>
                  <a:prstClr val="black"/>
                </a:solidFill>
                <a:latin typeface="Myriad Pro" panose="020B0502040204020203" pitchFamily="34" charset="0"/>
                <a:ea typeface="等线 Light"/>
                <a:cs typeface="Segoe UI" panose="020B0502040204020203" pitchFamily="34" charset="0"/>
              </a:rPr>
              <a:t>C&amp;I ESS</a:t>
            </a:r>
          </a:p>
        </p:txBody>
      </p:sp>
      <p:sp>
        <p:nvSpPr>
          <p:cNvPr id="3" name="矩形 2"/>
          <p:cNvSpPr/>
          <p:nvPr/>
        </p:nvSpPr>
        <p:spPr bwMode="auto">
          <a:xfrm>
            <a:off x="1992122" y="1264029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HYX</a:t>
            </a:r>
            <a:endParaRPr lang="zh-CN" altLang="en-US" sz="22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2307122" y="1985772"/>
            <a:ext cx="90000" cy="725540"/>
            <a:chOff x="2686859" y="2864898"/>
            <a:chExt cx="90000" cy="725540"/>
          </a:xfrm>
        </p:grpSpPr>
        <p:cxnSp>
          <p:nvCxnSpPr>
            <p:cNvPr id="7" name="直接连接符 6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8" name="椭圆 7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9" name="矩形 8"/>
          <p:cNvSpPr/>
          <p:nvPr/>
        </p:nvSpPr>
        <p:spPr bwMode="auto">
          <a:xfrm>
            <a:off x="3385864" y="1264029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EL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0" name="直接连接符 9"/>
          <p:cNvCxnSpPr/>
          <p:nvPr/>
        </p:nvCxnSpPr>
        <p:spPr bwMode="auto">
          <a:xfrm>
            <a:off x="2971804" y="1624029"/>
            <a:ext cx="15517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" name="矩形 12"/>
          <p:cNvSpPr/>
          <p:nvPr/>
        </p:nvSpPr>
        <p:spPr bwMode="auto">
          <a:xfrm>
            <a:off x="5122739" y="1264029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232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5053009" y="2792432"/>
            <a:ext cx="13532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Capacité du système de stockage d'énergie :</a:t>
            </a:r>
          </a:p>
          <a:p>
            <a:r>
              <a:rPr lang="en-US" altLang="zh-CN" sz="1400" dirty="0">
                <a:solidFill>
                  <a:srgbClr val="000000"/>
                </a:solidFill>
                <a:latin typeface="Myriad Pro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215 : 215 kWh</a:t>
            </a:r>
          </a:p>
          <a:p>
            <a:r>
              <a:rPr lang="en-US" altLang="zh-CN" sz="1400" dirty="0">
                <a:solidFill>
                  <a:srgbClr val="000000"/>
                </a:solidFill>
                <a:latin typeface="Myriad Pro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232 : 232 kWh</a:t>
            </a:r>
          </a:p>
          <a:p>
            <a:r>
              <a:rPr lang="en-US" altLang="zh-CN" sz="1400" dirty="0">
                <a:solidFill>
                  <a:srgbClr val="000000"/>
                </a:solidFill>
                <a:latin typeface="Myriad Pro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372 : 372 kWh</a:t>
            </a:r>
          </a:p>
        </p:txBody>
      </p:sp>
      <p:sp>
        <p:nvSpPr>
          <p:cNvPr id="21" name="矩形 20"/>
          <p:cNvSpPr/>
          <p:nvPr/>
        </p:nvSpPr>
        <p:spPr bwMode="auto">
          <a:xfrm>
            <a:off x="6755471" y="1273550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P2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6363561" y="2813850"/>
            <a:ext cx="267687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srgbClr val="000000"/>
                </a:solidFill>
                <a:latin typeface="Myriad Pro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Taux de facturation :</a:t>
            </a:r>
          </a:p>
          <a:p>
            <a:r>
              <a:rPr lang="en-US" altLang="zh-CN" sz="1400" dirty="0">
                <a:latin typeface="Myriad Pro" panose="020B0502040204020203" pitchFamily="34" charset="0"/>
                <a:cs typeface="Segoe UI" panose="020B0502040204020203" pitchFamily="34" charset="0"/>
              </a:rPr>
              <a:t>P2 : Utilisez 2 h pour une charge complète</a:t>
            </a:r>
          </a:p>
          <a:p>
            <a:r>
              <a:rPr lang="en-US" altLang="zh-CN" sz="1400" dirty="0">
                <a:latin typeface="Myriad Pro" panose="020B0502040204020203" pitchFamily="34" charset="0"/>
                <a:cs typeface="Segoe UI" panose="020B0502040204020203" pitchFamily="34" charset="0"/>
              </a:rPr>
              <a:t>P1 : Utilisez 1 h pour une charge complète</a:t>
            </a:r>
          </a:p>
        </p:txBody>
      </p:sp>
      <p:sp>
        <p:nvSpPr>
          <p:cNvPr id="26" name="矩形 25"/>
          <p:cNvSpPr/>
          <p:nvPr/>
        </p:nvSpPr>
        <p:spPr bwMode="auto">
          <a:xfrm>
            <a:off x="8534856" y="1255715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DC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8522528" y="2741833"/>
            <a:ext cx="256806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srgbClr val="000000"/>
                </a:solidFill>
                <a:latin typeface="Myriad Pro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Type de sortie :</a:t>
            </a:r>
          </a:p>
          <a:p>
            <a:r>
              <a:rPr lang="en-US" altLang="zh-CN" sz="1400" dirty="0">
                <a:solidFill>
                  <a:srgbClr val="000000"/>
                </a:solidFill>
                <a:latin typeface="Myriad Pro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Sortie CC : aucune par défaut, sortie CA</a:t>
            </a:r>
          </a:p>
          <a:p>
            <a:r>
              <a:rPr lang="en-US" altLang="zh-CN" sz="1400" dirty="0">
                <a:solidFill>
                  <a:srgbClr val="000000"/>
                </a:solidFill>
                <a:latin typeface="Myriad Pro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 : MPPT</a:t>
            </a:r>
          </a:p>
          <a:p>
            <a:r>
              <a:rPr lang="en-US" altLang="zh-CN" sz="1400" dirty="0">
                <a:solidFill>
                  <a:srgbClr val="000000"/>
                </a:solidFill>
                <a:latin typeface="Myriad Pro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S : STS</a:t>
            </a:r>
          </a:p>
          <a:p>
            <a:endParaRPr lang="en-US" altLang="zh-CN" sz="1400" dirty="0">
              <a:solidFill>
                <a:srgbClr val="000000"/>
              </a:solidFill>
              <a:latin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</p:txBody>
      </p:sp>
      <p:sp>
        <p:nvSpPr>
          <p:cNvPr id="58" name="TextBox 69"/>
          <p:cNvSpPr>
            <a:spLocks noChangeArrowheads="1"/>
          </p:cNvSpPr>
          <p:nvPr/>
        </p:nvSpPr>
        <p:spPr bwMode="auto">
          <a:xfrm>
            <a:off x="1782705" y="2864476"/>
            <a:ext cx="1264208" cy="500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Marque : HYXiPOWER</a:t>
            </a:r>
            <a:endParaRPr lang="zh-CN" altLang="en-US" sz="14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1" name="文本框 60"/>
          <p:cNvSpPr txBox="1"/>
          <p:nvPr/>
        </p:nvSpPr>
        <p:spPr>
          <a:xfrm>
            <a:off x="2950498" y="2793862"/>
            <a:ext cx="215435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latin typeface="Myriad Pro" panose="020B0502040204020203" pitchFamily="34" charset="0"/>
                <a:cs typeface="Segoe UI" panose="020B0502040204020203" pitchFamily="34" charset="0"/>
              </a:rPr>
              <a:t>Type de produit :</a:t>
            </a:r>
          </a:p>
          <a:p>
            <a:r>
              <a:rPr lang="en-US" altLang="zh-CN" sz="1400" dirty="0">
                <a:latin typeface="Myriad Pro" panose="020B0502040204020203" pitchFamily="34" charset="0"/>
                <a:cs typeface="Segoe UI" panose="020B0502040204020203" pitchFamily="34" charset="0"/>
              </a:rPr>
              <a:t>E : Système de stockage d'énergie</a:t>
            </a:r>
          </a:p>
          <a:p>
            <a:r>
              <a:rPr lang="en-US" altLang="zh-CN" sz="1400" dirty="0">
                <a:latin typeface="Myriad Pro" panose="020B0502040204020203" pitchFamily="34" charset="0"/>
                <a:cs typeface="Segoe UI" panose="020B0502040204020203" pitchFamily="34" charset="0"/>
              </a:rPr>
              <a:t>L : Refroidissement liquide</a:t>
            </a:r>
          </a:p>
          <a:p>
            <a:r>
              <a:rPr lang="en-US" altLang="zh-CN" sz="1400" dirty="0">
                <a:latin typeface="Myriad Pro" panose="020B0502040204020203" pitchFamily="34" charset="0"/>
                <a:cs typeface="Segoe UI" panose="020B0502040204020203" pitchFamily="34" charset="0"/>
              </a:rPr>
              <a:t>F : Refroidissement par air forcé</a:t>
            </a:r>
          </a:p>
          <a:p>
            <a:endParaRPr lang="en-US" altLang="zh-CN" sz="1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5" name="直接连接符 4"/>
          <p:cNvCxnSpPr/>
          <p:nvPr/>
        </p:nvCxnSpPr>
        <p:spPr bwMode="auto">
          <a:xfrm>
            <a:off x="7982886" y="1648234"/>
            <a:ext cx="15517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31" name="组合 30"/>
          <p:cNvGrpSpPr/>
          <p:nvPr/>
        </p:nvGrpSpPr>
        <p:grpSpPr>
          <a:xfrm>
            <a:off x="3741213" y="1993550"/>
            <a:ext cx="90000" cy="725540"/>
            <a:chOff x="2686859" y="2864898"/>
            <a:chExt cx="90000" cy="725540"/>
          </a:xfrm>
        </p:grpSpPr>
        <p:cxnSp>
          <p:nvCxnSpPr>
            <p:cNvPr id="32" name="直接连接符 31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3" name="椭圆 32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35" name="组合 34"/>
          <p:cNvGrpSpPr/>
          <p:nvPr/>
        </p:nvGrpSpPr>
        <p:grpSpPr>
          <a:xfrm>
            <a:off x="5488867" y="1993550"/>
            <a:ext cx="90000" cy="725540"/>
            <a:chOff x="2686859" y="2864898"/>
            <a:chExt cx="90000" cy="725540"/>
          </a:xfrm>
        </p:grpSpPr>
        <p:cxnSp>
          <p:nvCxnSpPr>
            <p:cNvPr id="36" name="直接连接符 35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7" name="椭圆 36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38" name="组合 37"/>
          <p:cNvGrpSpPr/>
          <p:nvPr/>
        </p:nvGrpSpPr>
        <p:grpSpPr>
          <a:xfrm>
            <a:off x="7108255" y="1993550"/>
            <a:ext cx="90000" cy="725540"/>
            <a:chOff x="2686859" y="2864898"/>
            <a:chExt cx="90000" cy="725540"/>
          </a:xfrm>
        </p:grpSpPr>
        <p:cxnSp>
          <p:nvCxnSpPr>
            <p:cNvPr id="39" name="直接连接符 38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0" name="椭圆 39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41" name="组合 40"/>
          <p:cNvGrpSpPr/>
          <p:nvPr/>
        </p:nvGrpSpPr>
        <p:grpSpPr>
          <a:xfrm>
            <a:off x="8950437" y="1965312"/>
            <a:ext cx="90000" cy="725540"/>
            <a:chOff x="2686859" y="2864898"/>
            <a:chExt cx="90000" cy="725540"/>
          </a:xfrm>
        </p:grpSpPr>
        <p:cxnSp>
          <p:nvCxnSpPr>
            <p:cNvPr id="42" name="直接连接符 41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3" name="椭圆 42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76" name="文本框 75"/>
          <p:cNvSpPr txBox="1"/>
          <p:nvPr/>
        </p:nvSpPr>
        <p:spPr>
          <a:xfrm>
            <a:off x="272041" y="1477070"/>
            <a:ext cx="14603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Armoire ESS</a:t>
            </a:r>
            <a:endParaRPr lang="zh-CN" altLang="en-US" sz="16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矩形 3"/>
          <p:cNvSpPr/>
          <p:nvPr/>
        </p:nvSpPr>
        <p:spPr bwMode="auto">
          <a:xfrm>
            <a:off x="3369106" y="4093885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HYX</a:t>
            </a:r>
            <a:endParaRPr lang="zh-CN" altLang="en-US" sz="22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3684106" y="4815628"/>
            <a:ext cx="90000" cy="725540"/>
            <a:chOff x="2686859" y="2864898"/>
            <a:chExt cx="90000" cy="725540"/>
          </a:xfrm>
        </p:grpSpPr>
        <p:cxnSp>
          <p:nvCxnSpPr>
            <p:cNvPr id="12" name="直接连接符 11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4" name="椭圆 13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15" name="矩形 14"/>
          <p:cNvSpPr/>
          <p:nvPr/>
        </p:nvSpPr>
        <p:spPr bwMode="auto">
          <a:xfrm>
            <a:off x="5026760" y="4084364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BOA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6" name="直接连接符 15"/>
          <p:cNvCxnSpPr/>
          <p:nvPr/>
        </p:nvCxnSpPr>
        <p:spPr bwMode="auto">
          <a:xfrm>
            <a:off x="4458516" y="4453885"/>
            <a:ext cx="15517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8" name="矩形 17"/>
          <p:cNvSpPr/>
          <p:nvPr/>
        </p:nvSpPr>
        <p:spPr bwMode="auto">
          <a:xfrm>
            <a:off x="6763635" y="4084364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215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6576019" y="5612767"/>
            <a:ext cx="1353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Capacité du système de stockage d'énergie :</a:t>
            </a:r>
          </a:p>
          <a:p>
            <a:r>
              <a:rPr lang="en-US" altLang="zh-CN" sz="1400" dirty="0">
                <a:solidFill>
                  <a:srgbClr val="000000"/>
                </a:solidFill>
                <a:latin typeface="Myriad Pro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215 : 215 kWh</a:t>
            </a:r>
          </a:p>
        </p:txBody>
      </p:sp>
      <p:sp>
        <p:nvSpPr>
          <p:cNvPr id="20" name="TextBox 69"/>
          <p:cNvSpPr>
            <a:spLocks noChangeArrowheads="1"/>
          </p:cNvSpPr>
          <p:nvPr/>
        </p:nvSpPr>
        <p:spPr bwMode="auto">
          <a:xfrm>
            <a:off x="3159689" y="5694332"/>
            <a:ext cx="1264208" cy="500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Marque : HYXiPOWER</a:t>
            </a:r>
            <a:endParaRPr lang="zh-CN" altLang="en-US" sz="14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4817795" y="5720488"/>
            <a:ext cx="172351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latin typeface="Myriad Pro" panose="020B0502040204020203" pitchFamily="34" charset="0"/>
                <a:cs typeface="Segoe UI" panose="020B0502040204020203" pitchFamily="34" charset="0"/>
              </a:rPr>
              <a:t>Type de produit :</a:t>
            </a:r>
          </a:p>
          <a:p>
            <a:r>
              <a:rPr lang="en-US" altLang="zh-CN" sz="1400" dirty="0">
                <a:latin typeface="Myriad Pro" panose="020B0502040204020203" pitchFamily="34" charset="0"/>
                <a:cs typeface="Segoe UI" panose="020B0502040204020203" pitchFamily="34" charset="0"/>
              </a:rPr>
              <a:t>B : Batterie</a:t>
            </a:r>
          </a:p>
          <a:p>
            <a:r>
              <a:rPr lang="en-US" altLang="zh-CN" sz="1400" dirty="0">
                <a:latin typeface="Myriad Pro" panose="020B0502040204020203" pitchFamily="34" charset="0"/>
                <a:cs typeface="Segoe UI" panose="020B0502040204020203" pitchFamily="34" charset="0"/>
              </a:rPr>
              <a:t>O : Armoire extérieure</a:t>
            </a:r>
          </a:p>
          <a:p>
            <a:r>
              <a:rPr lang="en-US" altLang="zh-CN" sz="1400" dirty="0">
                <a:latin typeface="Myriad Pro" panose="020B0502040204020203" pitchFamily="34" charset="0"/>
                <a:cs typeface="Segoe UI" panose="020B0502040204020203" pitchFamily="34" charset="0"/>
              </a:rPr>
              <a:t>A : Pack de refroidissement par air</a:t>
            </a:r>
          </a:p>
        </p:txBody>
      </p:sp>
      <p:grpSp>
        <p:nvGrpSpPr>
          <p:cNvPr id="23" name="组合 22"/>
          <p:cNvGrpSpPr/>
          <p:nvPr/>
        </p:nvGrpSpPr>
        <p:grpSpPr>
          <a:xfrm>
            <a:off x="5382109" y="4813885"/>
            <a:ext cx="90000" cy="725540"/>
            <a:chOff x="2686859" y="2864898"/>
            <a:chExt cx="90000" cy="725540"/>
          </a:xfrm>
        </p:grpSpPr>
        <p:cxnSp>
          <p:nvCxnSpPr>
            <p:cNvPr id="24" name="直接连接符 23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7" name="椭圆 26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7129763" y="4813885"/>
            <a:ext cx="90000" cy="725540"/>
            <a:chOff x="2686859" y="2864898"/>
            <a:chExt cx="90000" cy="725540"/>
          </a:xfrm>
        </p:grpSpPr>
        <p:cxnSp>
          <p:nvCxnSpPr>
            <p:cNvPr id="29" name="直接连接符 28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0" name="椭圆 29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65" name="文本框 64"/>
          <p:cNvSpPr txBox="1"/>
          <p:nvPr/>
        </p:nvSpPr>
        <p:spPr>
          <a:xfrm>
            <a:off x="272041" y="4383562"/>
            <a:ext cx="25556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armoire à batterie extérieure</a:t>
            </a:r>
            <a:endParaRPr lang="zh-CN" altLang="en-US" sz="16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4" name="灯片编号占位符 43">
            <a:extLst>
              <a:ext uri="{FF2B5EF4-FFF2-40B4-BE49-F238E27FC236}">
                <a16:creationId xmlns:a16="http://schemas.microsoft.com/office/drawing/2014/main" id="{94FCFC35-9880-4A45-8B6C-009646A3A1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>
                <a:latin typeface="Myriad Pro"/>
              </a:rPr>
              <a:t>120</a:t>
            </a:fld>
            <a:endParaRPr lang="zh-CN" altLang="en-US"/>
          </a:p>
        </p:txBody>
      </p:sp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idx="4294967295"/>
          </p:nvPr>
        </p:nvSpPr>
        <p:spPr>
          <a:xfrm>
            <a:off x="472759" y="208786"/>
            <a:ext cx="11279187" cy="868363"/>
          </a:xfrm>
        </p:spPr>
        <p:txBody>
          <a:bodyPr>
            <a:normAutofit/>
          </a:bodyPr>
          <a:lstStyle/>
          <a:p>
            <a:r>
              <a:rPr lang="en-US" altLang="zh-CN" sz="3600" dirty="0">
                <a:solidFill>
                  <a:prstClr val="black"/>
                </a:solidFill>
                <a:latin typeface="Myriad Pro" panose="020B0502040204020203" pitchFamily="34" charset="0"/>
                <a:ea typeface="等线 Light"/>
                <a:cs typeface="Segoe UI" panose="020B0502040204020203" pitchFamily="34" charset="0"/>
              </a:rPr>
              <a:t>C&amp;I ESS</a:t>
            </a:r>
          </a:p>
        </p:txBody>
      </p:sp>
      <p:sp>
        <p:nvSpPr>
          <p:cNvPr id="3" name="矩形 2"/>
          <p:cNvSpPr/>
          <p:nvPr/>
        </p:nvSpPr>
        <p:spPr bwMode="auto">
          <a:xfrm>
            <a:off x="4009350" y="1625855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HYX</a:t>
            </a:r>
            <a:endParaRPr lang="zh-CN" altLang="en-US" sz="22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4324350" y="2347598"/>
            <a:ext cx="90000" cy="725540"/>
            <a:chOff x="2686859" y="2864898"/>
            <a:chExt cx="90000" cy="725540"/>
          </a:xfrm>
        </p:grpSpPr>
        <p:cxnSp>
          <p:nvCxnSpPr>
            <p:cNvPr id="7" name="直接连接符 6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8" name="椭圆 7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9" name="矩形 8"/>
          <p:cNvSpPr/>
          <p:nvPr/>
        </p:nvSpPr>
        <p:spPr bwMode="auto">
          <a:xfrm>
            <a:off x="5667004" y="1616334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BOA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0" name="直接连接符 9"/>
          <p:cNvCxnSpPr/>
          <p:nvPr/>
        </p:nvCxnSpPr>
        <p:spPr bwMode="auto">
          <a:xfrm>
            <a:off x="5098760" y="1985855"/>
            <a:ext cx="15517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" name="矩形 12"/>
          <p:cNvSpPr/>
          <p:nvPr/>
        </p:nvSpPr>
        <p:spPr bwMode="auto">
          <a:xfrm>
            <a:off x="7403879" y="1616334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215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7216263" y="3144737"/>
            <a:ext cx="1353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Capacité du système de stockage d'énergie :</a:t>
            </a:r>
          </a:p>
          <a:p>
            <a:r>
              <a:rPr lang="en-US" altLang="zh-CN" sz="1400" dirty="0">
                <a:solidFill>
                  <a:srgbClr val="000000"/>
                </a:solidFill>
                <a:latin typeface="Myriad Pro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215 : 215 kWh</a:t>
            </a:r>
          </a:p>
        </p:txBody>
      </p:sp>
      <p:sp>
        <p:nvSpPr>
          <p:cNvPr id="58" name="TextBox 69"/>
          <p:cNvSpPr>
            <a:spLocks noChangeArrowheads="1"/>
          </p:cNvSpPr>
          <p:nvPr/>
        </p:nvSpPr>
        <p:spPr bwMode="auto">
          <a:xfrm>
            <a:off x="3799933" y="3226302"/>
            <a:ext cx="1264208" cy="500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Marque : HYXiPOWER</a:t>
            </a:r>
            <a:endParaRPr lang="zh-CN" altLang="en-US" sz="14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1" name="文本框 60"/>
          <p:cNvSpPr txBox="1"/>
          <p:nvPr/>
        </p:nvSpPr>
        <p:spPr>
          <a:xfrm>
            <a:off x="5458039" y="3252458"/>
            <a:ext cx="172351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latin typeface="Myriad Pro" panose="020B0502040204020203" pitchFamily="34" charset="0"/>
                <a:cs typeface="Segoe UI" panose="020B0502040204020203" pitchFamily="34" charset="0"/>
              </a:rPr>
              <a:t>Type de produit :</a:t>
            </a:r>
          </a:p>
          <a:p>
            <a:r>
              <a:rPr lang="en-US" altLang="zh-CN" sz="1400" dirty="0">
                <a:latin typeface="Myriad Pro" panose="020B0502040204020203" pitchFamily="34" charset="0"/>
                <a:cs typeface="Segoe UI" panose="020B0502040204020203" pitchFamily="34" charset="0"/>
              </a:rPr>
              <a:t>B : Batterie</a:t>
            </a:r>
          </a:p>
          <a:p>
            <a:r>
              <a:rPr lang="en-US" altLang="zh-CN" sz="1400" dirty="0">
                <a:latin typeface="Myriad Pro" panose="020B0502040204020203" pitchFamily="34" charset="0"/>
                <a:cs typeface="Segoe UI" panose="020B0502040204020203" pitchFamily="34" charset="0"/>
              </a:rPr>
              <a:t>O : Armoire extérieure</a:t>
            </a:r>
          </a:p>
          <a:p>
            <a:r>
              <a:rPr lang="en-US" altLang="zh-CN" sz="1400" dirty="0">
                <a:latin typeface="Myriad Pro" panose="020B0502040204020203" pitchFamily="34" charset="0"/>
                <a:cs typeface="Segoe UI" panose="020B0502040204020203" pitchFamily="34" charset="0"/>
              </a:rPr>
              <a:t>A : Pack de refroidissement par air</a:t>
            </a:r>
          </a:p>
        </p:txBody>
      </p:sp>
      <p:grpSp>
        <p:nvGrpSpPr>
          <p:cNvPr id="31" name="组合 30"/>
          <p:cNvGrpSpPr/>
          <p:nvPr/>
        </p:nvGrpSpPr>
        <p:grpSpPr>
          <a:xfrm>
            <a:off x="6022353" y="2345855"/>
            <a:ext cx="90000" cy="725540"/>
            <a:chOff x="2686859" y="2864898"/>
            <a:chExt cx="90000" cy="725540"/>
          </a:xfrm>
        </p:grpSpPr>
        <p:cxnSp>
          <p:nvCxnSpPr>
            <p:cNvPr id="32" name="直接连接符 31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3" name="椭圆 32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35" name="组合 34"/>
          <p:cNvGrpSpPr/>
          <p:nvPr/>
        </p:nvGrpSpPr>
        <p:grpSpPr>
          <a:xfrm>
            <a:off x="7770007" y="2345855"/>
            <a:ext cx="90000" cy="725540"/>
            <a:chOff x="2686859" y="2864898"/>
            <a:chExt cx="90000" cy="725540"/>
          </a:xfrm>
        </p:grpSpPr>
        <p:cxnSp>
          <p:nvCxnSpPr>
            <p:cNvPr id="36" name="直接连接符 35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7" name="椭圆 36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912285" y="1915532"/>
            <a:ext cx="25556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armoire à batterie extérieure</a:t>
            </a:r>
            <a:endParaRPr lang="zh-CN" altLang="en-US" sz="16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22DB3C30-B3B5-4535-A2B1-FB04AEFDCF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>
                <a:latin typeface="Myriad Pro"/>
              </a:rPr>
              <a:t>121</a:t>
            </a:fld>
            <a:endParaRPr lang="zh-CN" alt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 bwMode="auto">
          <a:xfrm>
            <a:off x="1030334" y="1446025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6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SDT</a:t>
            </a:r>
            <a:endParaRPr kumimoji="0" lang="zh-CN" altLang="en-US" sz="186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矩形 2"/>
          <p:cNvSpPr/>
          <p:nvPr/>
        </p:nvSpPr>
        <p:spPr bwMode="auto">
          <a:xfrm>
            <a:off x="4698402" y="1446025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6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8</a:t>
            </a:r>
            <a:endParaRPr kumimoji="0" lang="zh-CN" altLang="en-US" sz="186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矩形 3"/>
          <p:cNvSpPr/>
          <p:nvPr/>
        </p:nvSpPr>
        <p:spPr bwMode="auto">
          <a:xfrm>
            <a:off x="113317" y="1446025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6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</a:t>
            </a:r>
            <a:endParaRPr kumimoji="0" lang="zh-CN" altLang="en-US" sz="186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等线"/>
              <a:cs typeface="Segoe UI" panose="020B0502040204020203" pitchFamily="34" charset="0"/>
            </a:endParaRPr>
          </a:p>
        </p:txBody>
      </p:sp>
      <p:sp>
        <p:nvSpPr>
          <p:cNvPr id="5" name="矩形 4"/>
          <p:cNvSpPr/>
          <p:nvPr/>
        </p:nvSpPr>
        <p:spPr bwMode="auto">
          <a:xfrm>
            <a:off x="2864368" y="1446025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6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8</a:t>
            </a:r>
            <a:endParaRPr kumimoji="0" lang="zh-CN" altLang="en-US" sz="186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矩形 5"/>
          <p:cNvSpPr/>
          <p:nvPr/>
        </p:nvSpPr>
        <p:spPr bwMode="auto">
          <a:xfrm>
            <a:off x="3781385" y="1446025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6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42</a:t>
            </a:r>
            <a:endParaRPr kumimoji="0" lang="zh-CN" altLang="en-US" sz="186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矩形 6"/>
          <p:cNvSpPr/>
          <p:nvPr/>
        </p:nvSpPr>
        <p:spPr bwMode="auto">
          <a:xfrm>
            <a:off x="6532436" y="1446025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6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 / A</a:t>
            </a:r>
          </a:p>
        </p:txBody>
      </p:sp>
      <p:sp>
        <p:nvSpPr>
          <p:cNvPr id="8" name="矩形 7"/>
          <p:cNvSpPr/>
          <p:nvPr/>
        </p:nvSpPr>
        <p:spPr bwMode="auto">
          <a:xfrm>
            <a:off x="1947351" y="1446025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6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8C</a:t>
            </a:r>
            <a:endParaRPr kumimoji="0" lang="zh-CN" altLang="en-US" sz="186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矩形 8"/>
          <p:cNvSpPr/>
          <p:nvPr/>
        </p:nvSpPr>
        <p:spPr bwMode="auto">
          <a:xfrm>
            <a:off x="5615419" y="1446025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6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</a:t>
            </a:r>
            <a:endParaRPr kumimoji="0" lang="zh-CN" altLang="en-US" sz="186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矩形 9"/>
          <p:cNvSpPr/>
          <p:nvPr/>
        </p:nvSpPr>
        <p:spPr bwMode="auto">
          <a:xfrm>
            <a:off x="9283487" y="1446025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6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UN</a:t>
            </a:r>
            <a:endParaRPr kumimoji="0" lang="zh-CN" altLang="en-US" sz="186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矩形 10"/>
          <p:cNvSpPr/>
          <p:nvPr/>
        </p:nvSpPr>
        <p:spPr bwMode="auto">
          <a:xfrm>
            <a:off x="11117521" y="1446025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6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0280</a:t>
            </a:r>
            <a:endParaRPr kumimoji="0" lang="zh-CN" altLang="en-US" sz="186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矩形 11"/>
          <p:cNvSpPr/>
          <p:nvPr/>
        </p:nvSpPr>
        <p:spPr bwMode="auto">
          <a:xfrm>
            <a:off x="7449453" y="1446025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6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</a:t>
            </a:r>
            <a:endParaRPr kumimoji="0" lang="zh-CN" altLang="en-US" sz="186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3" name="直接连接符 12"/>
          <p:cNvCxnSpPr>
            <a:cxnSpLocks/>
            <a:stCxn id="4" idx="3"/>
            <a:endCxn id="2" idx="1"/>
          </p:cNvCxnSpPr>
          <p:nvPr/>
        </p:nvCxnSpPr>
        <p:spPr bwMode="auto">
          <a:xfrm>
            <a:off x="833317" y="1806025"/>
            <a:ext cx="197017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" name="直接连接符 16"/>
          <p:cNvCxnSpPr/>
          <p:nvPr/>
        </p:nvCxnSpPr>
        <p:spPr bwMode="auto">
          <a:xfrm>
            <a:off x="10744176" y="1821706"/>
            <a:ext cx="134561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3" name="矩形 22"/>
          <p:cNvSpPr/>
          <p:nvPr/>
        </p:nvSpPr>
        <p:spPr bwMode="auto">
          <a:xfrm>
            <a:off x="8366470" y="1446025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6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UN</a:t>
            </a:r>
            <a:endParaRPr kumimoji="0" lang="zh-CN" altLang="en-US" sz="186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4" name="矩形 23"/>
          <p:cNvSpPr/>
          <p:nvPr/>
        </p:nvSpPr>
        <p:spPr bwMode="auto">
          <a:xfrm>
            <a:off x="10200504" y="1446025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6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PV</a:t>
            </a:r>
            <a:endParaRPr kumimoji="0" lang="zh-CN" altLang="en-US" sz="186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25" name="直接连接符 24"/>
          <p:cNvCxnSpPr>
            <a:cxnSpLocks/>
            <a:stCxn id="23" idx="3"/>
            <a:endCxn id="10" idx="1"/>
          </p:cNvCxnSpPr>
          <p:nvPr/>
        </p:nvCxnSpPr>
        <p:spPr bwMode="auto">
          <a:xfrm>
            <a:off x="9086470" y="1806025"/>
            <a:ext cx="197017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0" name="直接连接符 29"/>
          <p:cNvCxnSpPr/>
          <p:nvPr/>
        </p:nvCxnSpPr>
        <p:spPr bwMode="auto">
          <a:xfrm>
            <a:off x="1378737" y="2188008"/>
            <a:ext cx="0" cy="3600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oval" w="med" len="med"/>
          </a:ln>
          <a:effectLst/>
        </p:spPr>
      </p:cxnSp>
      <p:cxnSp>
        <p:nvCxnSpPr>
          <p:cNvPr id="31" name="直接连接符 30"/>
          <p:cNvCxnSpPr/>
          <p:nvPr/>
        </p:nvCxnSpPr>
        <p:spPr bwMode="auto">
          <a:xfrm>
            <a:off x="501732" y="2188008"/>
            <a:ext cx="0" cy="3600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oval" w="med" len="med"/>
          </a:ln>
          <a:effectLst/>
        </p:spPr>
      </p:cxnSp>
      <p:sp>
        <p:nvSpPr>
          <p:cNvPr id="57" name="TextBox 69"/>
          <p:cNvSpPr>
            <a:spLocks noChangeArrowheads="1"/>
          </p:cNvSpPr>
          <p:nvPr/>
        </p:nvSpPr>
        <p:spPr bwMode="auto">
          <a:xfrm>
            <a:off x="160100" y="2596549"/>
            <a:ext cx="653080" cy="3924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Marque: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Dahua</a:t>
            </a:r>
            <a:endParaRPr kumimoji="0" lang="zh-CN" alt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文泉驿微米黑" charset="-122"/>
            </a:endParaRPr>
          </a:p>
        </p:txBody>
      </p:sp>
      <p:sp>
        <p:nvSpPr>
          <p:cNvPr id="58" name="TextBox 69"/>
          <p:cNvSpPr>
            <a:spLocks noChangeArrowheads="1"/>
          </p:cNvSpPr>
          <p:nvPr/>
        </p:nvSpPr>
        <p:spPr bwMode="auto">
          <a:xfrm>
            <a:off x="809610" y="2599090"/>
            <a:ext cx="1547026" cy="4078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Type de caméra :</a:t>
            </a:r>
            <a:endParaRPr kumimoji="0" lang="en-US" altLang="zh-CN" sz="105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SDT : PTZ multi-capteurs</a:t>
            </a:r>
            <a:endParaRPr kumimoji="0" lang="en-US" altLang="zh-CN" sz="10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</p:txBody>
      </p:sp>
      <p:sp>
        <p:nvSpPr>
          <p:cNvPr id="61" name="TextBox 72"/>
          <p:cNvSpPr>
            <a:spLocks noChangeArrowheads="1"/>
          </p:cNvSpPr>
          <p:nvPr/>
        </p:nvSpPr>
        <p:spPr bwMode="auto">
          <a:xfrm>
            <a:off x="2913613" y="2585401"/>
            <a:ext cx="1212039" cy="877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Résolution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2: 2Mp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4: 4Mp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5: 5Mp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8: 8Mp(4K)</a:t>
            </a:r>
          </a:p>
        </p:txBody>
      </p:sp>
      <p:sp>
        <p:nvSpPr>
          <p:cNvPr id="62" name="TextBox 70"/>
          <p:cNvSpPr>
            <a:spLocks noChangeArrowheads="1"/>
          </p:cNvSpPr>
          <p:nvPr/>
        </p:nvSpPr>
        <p:spPr bwMode="auto">
          <a:xfrm>
            <a:off x="3731111" y="2577033"/>
            <a:ext cx="1284191" cy="265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Zoom optique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00 : objectif fixe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03: 3x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04: 4x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12: 12x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16: 16x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25 : 25x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30: 30x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31: 31x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32: 32x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33: 33x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40: 40x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45: 45x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48: 48x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50 : 50x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60: 60x</a:t>
            </a:r>
          </a:p>
        </p:txBody>
      </p:sp>
      <p:sp>
        <p:nvSpPr>
          <p:cNvPr id="63" name="TextBox 72"/>
          <p:cNvSpPr>
            <a:spLocks noChangeArrowheads="1"/>
          </p:cNvSpPr>
          <p:nvPr/>
        </p:nvSpPr>
        <p:spPr bwMode="auto">
          <a:xfrm>
            <a:off x="4755612" y="2737510"/>
            <a:ext cx="1212039" cy="877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Résolution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2: 2Mp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4: 4Mp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5: 5Mp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8: 8Mp(4K)</a:t>
            </a:r>
          </a:p>
        </p:txBody>
      </p:sp>
      <p:sp>
        <p:nvSpPr>
          <p:cNvPr id="65" name="矩形 64"/>
          <p:cNvSpPr/>
          <p:nvPr/>
        </p:nvSpPr>
        <p:spPr>
          <a:xfrm>
            <a:off x="2734569" y="2122052"/>
            <a:ext cx="211307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Fonctionnalité de la caméra PTZ</a:t>
            </a:r>
          </a:p>
        </p:txBody>
      </p:sp>
      <p:cxnSp>
        <p:nvCxnSpPr>
          <p:cNvPr id="66" name="直接连接符 65"/>
          <p:cNvCxnSpPr/>
          <p:nvPr/>
        </p:nvCxnSpPr>
        <p:spPr>
          <a:xfrm>
            <a:off x="4843699" y="2356350"/>
            <a:ext cx="2367064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矩形 66"/>
          <p:cNvSpPr/>
          <p:nvPr/>
        </p:nvSpPr>
        <p:spPr>
          <a:xfrm>
            <a:off x="4744360" y="2122950"/>
            <a:ext cx="261273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Fonction de caméra panoramique</a:t>
            </a:r>
          </a:p>
        </p:txBody>
      </p:sp>
      <p:sp>
        <p:nvSpPr>
          <p:cNvPr id="68" name="TextBox 72"/>
          <p:cNvSpPr>
            <a:spLocks noChangeArrowheads="1"/>
          </p:cNvSpPr>
          <p:nvPr/>
        </p:nvSpPr>
        <p:spPr bwMode="auto">
          <a:xfrm>
            <a:off x="5592637" y="2741452"/>
            <a:ext cx="1342365" cy="877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Type de lentille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Z : Zoom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F : Objectif fixe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文泉驿微米黑" charset="-122"/>
                <a:cs typeface="Segoe UI" panose="020B0502040204020203" pitchFamily="34" charset="0"/>
                <a:sym typeface="Calibri" panose="020F0502020204030204" pitchFamily="34" charset="0"/>
              </a:rPr>
              <a:t>P : Lentilles à coutures multiples fixes</a:t>
            </a:r>
            <a:endParaRPr kumimoji="0" lang="en-US" altLang="zh-CN" sz="10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文泉驿微米黑" charset="-122"/>
              <a:cs typeface="Segoe UI" panose="020B0502040204020203" pitchFamily="34" charset="0"/>
              <a:sym typeface="Calibri" panose="020F0502020204030204" pitchFamily="34" charset="0"/>
            </a:endParaRPr>
          </a:p>
        </p:txBody>
      </p:sp>
      <p:cxnSp>
        <p:nvCxnSpPr>
          <p:cNvPr id="69" name="直接连接符 68"/>
          <p:cNvCxnSpPr>
            <a:cxnSpLocks/>
          </p:cNvCxnSpPr>
          <p:nvPr/>
        </p:nvCxnSpPr>
        <p:spPr bwMode="auto">
          <a:xfrm>
            <a:off x="5995441" y="2356350"/>
            <a:ext cx="0" cy="36991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oval" w="med" len="med"/>
          </a:ln>
          <a:effectLst/>
        </p:spPr>
      </p:cxnSp>
      <p:sp>
        <p:nvSpPr>
          <p:cNvPr id="70" name="TextBox 72"/>
          <p:cNvSpPr>
            <a:spLocks noChangeArrowheads="1"/>
          </p:cNvSpPr>
          <p:nvPr/>
        </p:nvSpPr>
        <p:spPr bwMode="auto">
          <a:xfrm>
            <a:off x="6250698" y="2748639"/>
            <a:ext cx="1334501" cy="5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Zoom optique 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4: 4x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5: 5x</a:t>
            </a:r>
          </a:p>
        </p:txBody>
      </p:sp>
      <p:sp>
        <p:nvSpPr>
          <p:cNvPr id="71" name="TextBox 72"/>
          <p:cNvSpPr>
            <a:spLocks noChangeArrowheads="1"/>
          </p:cNvSpPr>
          <p:nvPr/>
        </p:nvSpPr>
        <p:spPr bwMode="auto">
          <a:xfrm>
            <a:off x="7265904" y="3036394"/>
            <a:ext cx="1443236" cy="1038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Plate-forme:</a:t>
            </a:r>
            <a:endParaRPr kumimoji="0" lang="en-US" altLang="zh-CN" sz="10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F/P/Q : plateforme haut de gamme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M/G/D : plateforme de milieu de gamme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H/T : plateforme bas de gamme</a:t>
            </a:r>
          </a:p>
        </p:txBody>
      </p:sp>
      <p:sp>
        <p:nvSpPr>
          <p:cNvPr id="72" name="TextBox 72"/>
          <p:cNvSpPr>
            <a:spLocks noChangeArrowheads="1"/>
          </p:cNvSpPr>
          <p:nvPr/>
        </p:nvSpPr>
        <p:spPr bwMode="auto">
          <a:xfrm>
            <a:off x="7564428" y="4527585"/>
            <a:ext cx="1090879" cy="1523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Caméra PTZ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Taille du capteur :</a:t>
            </a:r>
            <a:endParaRPr kumimoji="0" lang="zh-CN" altLang="en-US" sz="105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A : 1/1,8”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B/C : 1/2,8”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D : Double capteur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F : 4/3”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G : 1/1,2”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H : 2/3”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I : 1/2,9”</a:t>
            </a:r>
          </a:p>
        </p:txBody>
      </p:sp>
      <p:sp>
        <p:nvSpPr>
          <p:cNvPr id="73" name="TextBox 76"/>
          <p:cNvSpPr>
            <a:spLocks noChangeArrowheads="1"/>
          </p:cNvSpPr>
          <p:nvPr/>
        </p:nvSpPr>
        <p:spPr bwMode="auto">
          <a:xfrm>
            <a:off x="9283327" y="5414840"/>
            <a:ext cx="1581487" cy="877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Ext 2. (NA : Par défaut)</a:t>
            </a:r>
            <a:endParaRPr kumimoji="0" lang="en-US" altLang="zh-CN" sz="105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PV : Dissuasion active par lumière blanche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PV1 : Dissuasion active par lumière rouge et bleue</a:t>
            </a:r>
          </a:p>
        </p:txBody>
      </p:sp>
      <p:cxnSp>
        <p:nvCxnSpPr>
          <p:cNvPr id="74" name="肘形连接符 73"/>
          <p:cNvCxnSpPr>
            <a:cxnSpLocks/>
          </p:cNvCxnSpPr>
          <p:nvPr/>
        </p:nvCxnSpPr>
        <p:spPr>
          <a:xfrm rot="5400000">
            <a:off x="7205429" y="2930409"/>
            <a:ext cx="2297679" cy="768912"/>
          </a:xfrm>
          <a:prstGeom prst="bentConnector3">
            <a:avLst>
              <a:gd name="adj1" fmla="val 92560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oval" w="med" len="med"/>
          </a:ln>
          <a:effectLst/>
        </p:spPr>
      </p:cxnSp>
      <p:sp>
        <p:nvSpPr>
          <p:cNvPr id="76" name="TextBox 69"/>
          <p:cNvSpPr>
            <a:spLocks noChangeArrowheads="1"/>
          </p:cNvSpPr>
          <p:nvPr/>
        </p:nvSpPr>
        <p:spPr bwMode="auto">
          <a:xfrm>
            <a:off x="1407309" y="3456139"/>
            <a:ext cx="1829832" cy="2308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Apparence SDT</a:t>
            </a:r>
          </a:p>
        </p:txBody>
      </p:sp>
      <p:sp>
        <p:nvSpPr>
          <p:cNvPr id="78" name="矩形 77"/>
          <p:cNvSpPr/>
          <p:nvPr/>
        </p:nvSpPr>
        <p:spPr>
          <a:xfrm>
            <a:off x="1512063" y="3782387"/>
            <a:ext cx="638737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5X2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0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</p:txBody>
      </p:sp>
      <p:sp>
        <p:nvSpPr>
          <p:cNvPr id="79" name="矩形 78"/>
          <p:cNvSpPr/>
          <p:nvPr/>
        </p:nvSpPr>
        <p:spPr>
          <a:xfrm>
            <a:off x="2262672" y="3783676"/>
            <a:ext cx="523939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8C</a:t>
            </a:r>
          </a:p>
        </p:txBody>
      </p:sp>
      <p:pic>
        <p:nvPicPr>
          <p:cNvPr id="81" name="图片 80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46125" y1="70796" x2="46125" y2="707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816" t="13986" r="38871" b="17140"/>
          <a:stretch>
            <a:fillRect/>
          </a:stretch>
        </p:blipFill>
        <p:spPr>
          <a:xfrm>
            <a:off x="2517563" y="3689161"/>
            <a:ext cx="377764" cy="501499"/>
          </a:xfrm>
          <a:prstGeom prst="rect">
            <a:avLst/>
          </a:prstGeom>
        </p:spPr>
      </p:pic>
      <p:sp>
        <p:nvSpPr>
          <p:cNvPr id="85" name="TextBox 76"/>
          <p:cNvSpPr>
            <a:spLocks noChangeArrowheads="1"/>
          </p:cNvSpPr>
          <p:nvPr/>
        </p:nvSpPr>
        <p:spPr bwMode="auto">
          <a:xfrm>
            <a:off x="8832561" y="2418705"/>
            <a:ext cx="1840118" cy="2976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Ext1. (NA : Par défaut)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A : Lumière blanche et éclairage infrarouge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B : Éclairage en lumière blanche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IR : Éclairage IR (pour SD6AL)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W : Wi-Fi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SL : Anti-corrosion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Y : Revêtement anticorrosion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G: 4G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G5 : 5G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Q : Faible consommation d'énergie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F : Fibre optique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H : GPS + capteur 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 : Récupération automatique de la position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L : Laser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JG : Circulation</a:t>
            </a:r>
          </a:p>
        </p:txBody>
      </p:sp>
      <p:cxnSp>
        <p:nvCxnSpPr>
          <p:cNvPr id="86" name="直接连接符 85"/>
          <p:cNvCxnSpPr>
            <a:cxnSpLocks/>
          </p:cNvCxnSpPr>
          <p:nvPr/>
        </p:nvCxnSpPr>
        <p:spPr bwMode="auto">
          <a:xfrm>
            <a:off x="9685749" y="2170479"/>
            <a:ext cx="0" cy="22947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oval" w="med" len="med"/>
          </a:ln>
          <a:effectLst/>
        </p:spPr>
      </p:cxnSp>
      <p:cxnSp>
        <p:nvCxnSpPr>
          <p:cNvPr id="87" name="直接连接符 86"/>
          <p:cNvCxnSpPr>
            <a:cxnSpLocks/>
          </p:cNvCxnSpPr>
          <p:nvPr/>
        </p:nvCxnSpPr>
        <p:spPr bwMode="auto">
          <a:xfrm>
            <a:off x="5072174" y="2356350"/>
            <a:ext cx="0" cy="36991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oval" w="med" len="med"/>
          </a:ln>
          <a:effectLst/>
        </p:spPr>
      </p:cxnSp>
      <p:cxnSp>
        <p:nvCxnSpPr>
          <p:cNvPr id="88" name="直接连接符 87"/>
          <p:cNvCxnSpPr/>
          <p:nvPr/>
        </p:nvCxnSpPr>
        <p:spPr bwMode="auto">
          <a:xfrm>
            <a:off x="2339819" y="2193945"/>
            <a:ext cx="0" cy="12600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oval" w="med" len="med"/>
          </a:ln>
          <a:effectLst/>
        </p:spPr>
      </p:cxnSp>
      <p:cxnSp>
        <p:nvCxnSpPr>
          <p:cNvPr id="89" name="直接连接符 88"/>
          <p:cNvCxnSpPr>
            <a:cxnSpLocks/>
          </p:cNvCxnSpPr>
          <p:nvPr/>
        </p:nvCxnSpPr>
        <p:spPr bwMode="auto">
          <a:xfrm>
            <a:off x="6939705" y="2356350"/>
            <a:ext cx="0" cy="36991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oval" w="med" len="med"/>
          </a:ln>
          <a:effectLst/>
        </p:spPr>
      </p:cxnSp>
      <p:cxnSp>
        <p:nvCxnSpPr>
          <p:cNvPr id="90" name="直接连接符 89"/>
          <p:cNvCxnSpPr/>
          <p:nvPr/>
        </p:nvCxnSpPr>
        <p:spPr bwMode="auto">
          <a:xfrm>
            <a:off x="4155342" y="2371844"/>
            <a:ext cx="0" cy="1800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oval" w="med" len="med"/>
          </a:ln>
          <a:effectLst/>
        </p:spPr>
      </p:cxnSp>
      <p:cxnSp>
        <p:nvCxnSpPr>
          <p:cNvPr id="92" name="直接连接符 91"/>
          <p:cNvCxnSpPr/>
          <p:nvPr/>
        </p:nvCxnSpPr>
        <p:spPr bwMode="auto">
          <a:xfrm>
            <a:off x="3244760" y="2368008"/>
            <a:ext cx="0" cy="1800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oval" w="med" len="med"/>
          </a:ln>
          <a:effectLst/>
        </p:spPr>
      </p:cxnSp>
      <p:cxnSp>
        <p:nvCxnSpPr>
          <p:cNvPr id="101" name="直接连接符 100"/>
          <p:cNvCxnSpPr/>
          <p:nvPr/>
        </p:nvCxnSpPr>
        <p:spPr>
          <a:xfrm>
            <a:off x="2895327" y="2357863"/>
            <a:ext cx="1631316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矩形 105"/>
          <p:cNvSpPr/>
          <p:nvPr/>
        </p:nvSpPr>
        <p:spPr>
          <a:xfrm>
            <a:off x="10919493" y="2389539"/>
            <a:ext cx="1357171" cy="37856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Zoom fixe 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0118 = 1,18 mm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0142 = 1,42 mm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0185 = 1,85 mm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0280 = 2,8 mm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0360 = 3,6 mm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0400 = 4 mm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0600 = 6 mm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0800 = 8 mm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1200 = 12 mm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1600 = 16 mm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2500 = 25 mm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Zoom optique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2712 = 2,7-12 mm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0722 = 7-22 mm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0832 = 8-32 mm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4747 = 4,7-47 mm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3711 = 3,7-11 mm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27135 = 2,7-13,5 mm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5364 = 5,3-64 mm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0735 = 7-35 mm</a:t>
            </a:r>
            <a:endParaRPr kumimoji="0" lang="zh-CN" altLang="en-US" sz="10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0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	</a:t>
            </a:r>
          </a:p>
        </p:txBody>
      </p:sp>
      <p:cxnSp>
        <p:nvCxnSpPr>
          <p:cNvPr id="110" name="直接连接符 109"/>
          <p:cNvCxnSpPr>
            <a:stCxn id="24" idx="3"/>
            <a:endCxn id="11" idx="1"/>
          </p:cNvCxnSpPr>
          <p:nvPr/>
        </p:nvCxnSpPr>
        <p:spPr>
          <a:xfrm>
            <a:off x="10920504" y="1806025"/>
            <a:ext cx="197017" cy="0"/>
          </a:xfrm>
          <a:prstGeom prst="line">
            <a:avLst/>
          </a:prstGeom>
          <a:ln w="31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3" name="直接连接符 92"/>
          <p:cNvCxnSpPr>
            <a:cxnSpLocks/>
            <a:stCxn id="6" idx="3"/>
            <a:endCxn id="3" idx="1"/>
          </p:cNvCxnSpPr>
          <p:nvPr/>
        </p:nvCxnSpPr>
        <p:spPr bwMode="auto">
          <a:xfrm>
            <a:off x="4501385" y="1806025"/>
            <a:ext cx="197017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4" name="直接连接符 93"/>
          <p:cNvCxnSpPr>
            <a:cxnSpLocks/>
            <a:stCxn id="7" idx="3"/>
            <a:endCxn id="12" idx="1"/>
          </p:cNvCxnSpPr>
          <p:nvPr/>
        </p:nvCxnSpPr>
        <p:spPr bwMode="auto">
          <a:xfrm>
            <a:off x="7252436" y="1806025"/>
            <a:ext cx="197017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8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 Light"/>
                <a:cs typeface="Segoe UI" panose="020B0502040204020203" pitchFamily="34" charset="0"/>
              </a:rPr>
              <a:t>Caméra PTZ (série X-Spans)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 Light"/>
              <a:cs typeface="Segoe UI" panose="020B0502040204020203" pitchFamily="34" charset="0"/>
            </a:endParaRPr>
          </a:p>
        </p:txBody>
      </p:sp>
      <p:sp>
        <p:nvSpPr>
          <p:cNvPr id="102" name="矩形 101"/>
          <p:cNvSpPr/>
          <p:nvPr/>
        </p:nvSpPr>
        <p:spPr>
          <a:xfrm>
            <a:off x="2262672" y="4841768"/>
            <a:ext cx="523939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6E</a:t>
            </a:r>
          </a:p>
        </p:txBody>
      </p:sp>
      <p:sp>
        <p:nvSpPr>
          <p:cNvPr id="19" name="灯片编号占位符 18">
            <a:extLst>
              <a:ext uri="{FF2B5EF4-FFF2-40B4-BE49-F238E27FC236}">
                <a16:creationId xmlns:a16="http://schemas.microsoft.com/office/drawing/2014/main" id="{0E83BA51-B555-48D9-AEED-0BD19C1F5D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51A614-8966-44D8-8BE8-82D5C6659FD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  <p:pic>
        <p:nvPicPr>
          <p:cNvPr id="21" name="图片 20">
            <a:extLst>
              <a:ext uri="{FF2B5EF4-FFF2-40B4-BE49-F238E27FC236}">
                <a16:creationId xmlns:a16="http://schemas.microsoft.com/office/drawing/2014/main" id="{D94BC886-A9EB-4A77-94AF-DF396F4E5E3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15" t="12612" r="34769" b="10707"/>
          <a:stretch/>
        </p:blipFill>
        <p:spPr>
          <a:xfrm>
            <a:off x="2524269" y="4714359"/>
            <a:ext cx="377765" cy="656492"/>
          </a:xfrm>
          <a:prstGeom prst="rect">
            <a:avLst/>
          </a:prstGeom>
        </p:spPr>
      </p:pic>
      <p:pic>
        <p:nvPicPr>
          <p:cNvPr id="22" name="Picture 2">
            <a:extLst>
              <a:ext uri="{FF2B5EF4-FFF2-40B4-BE49-F238E27FC236}">
                <a16:creationId xmlns:a16="http://schemas.microsoft.com/office/drawing/2014/main" id="{2FA51418-0CEF-4BCC-B1F8-1994A1955F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8375" y="3519309"/>
            <a:ext cx="805374" cy="805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5" name="矩形 94">
            <a:extLst>
              <a:ext uri="{FF2B5EF4-FFF2-40B4-BE49-F238E27FC236}">
                <a16:creationId xmlns:a16="http://schemas.microsoft.com/office/drawing/2014/main" id="{B7647618-1B83-4B64-BE52-65F7807D7183}"/>
              </a:ext>
            </a:extLst>
          </p:cNvPr>
          <p:cNvSpPr/>
          <p:nvPr/>
        </p:nvSpPr>
        <p:spPr>
          <a:xfrm>
            <a:off x="1512063" y="4331915"/>
            <a:ext cx="638737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4E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0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</p:txBody>
      </p:sp>
      <p:pic>
        <p:nvPicPr>
          <p:cNvPr id="96" name="图片 95">
            <a:extLst>
              <a:ext uri="{FF2B5EF4-FFF2-40B4-BE49-F238E27FC236}">
                <a16:creationId xmlns:a16="http://schemas.microsoft.com/office/drawing/2014/main" id="{A13B77BA-A44D-4238-9B95-5D007C2517B2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77" t="7140" r="29580" b="8280"/>
          <a:stretch/>
        </p:blipFill>
        <p:spPr>
          <a:xfrm>
            <a:off x="1846937" y="4169181"/>
            <a:ext cx="394286" cy="589049"/>
          </a:xfrm>
          <a:prstGeom prst="rect">
            <a:avLst/>
          </a:prstGeom>
        </p:spPr>
      </p:pic>
      <p:cxnSp>
        <p:nvCxnSpPr>
          <p:cNvPr id="97" name="直接连接符 96">
            <a:extLst>
              <a:ext uri="{FF2B5EF4-FFF2-40B4-BE49-F238E27FC236}">
                <a16:creationId xmlns:a16="http://schemas.microsoft.com/office/drawing/2014/main" id="{CC746857-2328-4ADA-A07A-2BDF56B99B0C}"/>
              </a:ext>
            </a:extLst>
          </p:cNvPr>
          <p:cNvCxnSpPr>
            <a:cxnSpLocks/>
            <a:stCxn id="12" idx="2"/>
          </p:cNvCxnSpPr>
          <p:nvPr/>
        </p:nvCxnSpPr>
        <p:spPr bwMode="auto">
          <a:xfrm>
            <a:off x="7809453" y="2166025"/>
            <a:ext cx="0" cy="77613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oval" w="med" len="med"/>
          </a:ln>
          <a:effectLst/>
        </p:spPr>
      </p:cxnSp>
      <p:cxnSp>
        <p:nvCxnSpPr>
          <p:cNvPr id="112" name="直接连接符 111">
            <a:extLst>
              <a:ext uri="{FF2B5EF4-FFF2-40B4-BE49-F238E27FC236}">
                <a16:creationId xmlns:a16="http://schemas.microsoft.com/office/drawing/2014/main" id="{17C5BFBA-FFA5-486D-8D8A-3EAA6696107F}"/>
              </a:ext>
            </a:extLst>
          </p:cNvPr>
          <p:cNvCxnSpPr>
            <a:cxnSpLocks/>
            <a:stCxn id="11" idx="2"/>
          </p:cNvCxnSpPr>
          <p:nvPr/>
        </p:nvCxnSpPr>
        <p:spPr bwMode="auto">
          <a:xfrm>
            <a:off x="11477521" y="2166025"/>
            <a:ext cx="0" cy="184454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oval" w="med" len="med"/>
          </a:ln>
          <a:effectLst/>
        </p:spPr>
      </p:cxnSp>
      <p:cxnSp>
        <p:nvCxnSpPr>
          <p:cNvPr id="36" name="连接符: 肘形 35">
            <a:extLst>
              <a:ext uri="{FF2B5EF4-FFF2-40B4-BE49-F238E27FC236}">
                <a16:creationId xmlns:a16="http://schemas.microsoft.com/office/drawing/2014/main" id="{8C308866-0ACC-46CF-B11F-684EDE1F7263}"/>
              </a:ext>
            </a:extLst>
          </p:cNvPr>
          <p:cNvCxnSpPr>
            <a:cxnSpLocks/>
          </p:cNvCxnSpPr>
          <p:nvPr/>
        </p:nvCxnSpPr>
        <p:spPr>
          <a:xfrm rot="5400000">
            <a:off x="8664542" y="3364151"/>
            <a:ext cx="3229561" cy="833310"/>
          </a:xfrm>
          <a:prstGeom prst="bentConnector3">
            <a:avLst>
              <a:gd name="adj1" fmla="val 87227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oval" w="med" len="med"/>
          </a:ln>
          <a:effectLst/>
        </p:spPr>
      </p:cxnSp>
      <p:sp>
        <p:nvSpPr>
          <p:cNvPr id="80" name="矩形 79">
            <a:extLst>
              <a:ext uri="{FF2B5EF4-FFF2-40B4-BE49-F238E27FC236}">
                <a16:creationId xmlns:a16="http://schemas.microsoft.com/office/drawing/2014/main" id="{DC09E2EC-932F-46E5-97A8-27476014A328}"/>
              </a:ext>
            </a:extLst>
          </p:cNvPr>
          <p:cNvSpPr/>
          <p:nvPr/>
        </p:nvSpPr>
        <p:spPr>
          <a:xfrm>
            <a:off x="1519966" y="4829604"/>
            <a:ext cx="638737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5X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0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01103273-783A-4BD9-A0A9-FF8696A0A2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6108" y="4727903"/>
            <a:ext cx="636057" cy="636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B7A28E75-2186-4437-98FA-3EE082D385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1059" y="4151236"/>
            <a:ext cx="774364" cy="774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矩形 81">
            <a:extLst>
              <a:ext uri="{FF2B5EF4-FFF2-40B4-BE49-F238E27FC236}">
                <a16:creationId xmlns:a16="http://schemas.microsoft.com/office/drawing/2014/main" id="{536C139F-7590-49BE-851D-EDDBA29FB96B}"/>
              </a:ext>
            </a:extLst>
          </p:cNvPr>
          <p:cNvSpPr/>
          <p:nvPr/>
        </p:nvSpPr>
        <p:spPr>
          <a:xfrm>
            <a:off x="2262672" y="4319127"/>
            <a:ext cx="523939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4A</a:t>
            </a:r>
          </a:p>
        </p:txBody>
      </p:sp>
      <p:cxnSp>
        <p:nvCxnSpPr>
          <p:cNvPr id="83" name="直接连接符 82">
            <a:extLst>
              <a:ext uri="{FF2B5EF4-FFF2-40B4-BE49-F238E27FC236}">
                <a16:creationId xmlns:a16="http://schemas.microsoft.com/office/drawing/2014/main" id="{000D9768-4319-46A9-AB69-0B9F89CB4431}"/>
              </a:ext>
            </a:extLst>
          </p:cNvPr>
          <p:cNvCxnSpPr>
            <a:cxnSpLocks/>
            <a:stCxn id="10" idx="3"/>
            <a:endCxn id="24" idx="1"/>
          </p:cNvCxnSpPr>
          <p:nvPr/>
        </p:nvCxnSpPr>
        <p:spPr bwMode="auto">
          <a:xfrm>
            <a:off x="10003487" y="1806025"/>
            <a:ext cx="197017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8973339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 bwMode="auto">
          <a:xfrm>
            <a:off x="1931082" y="1453467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6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PTZ</a:t>
            </a:r>
            <a:endParaRPr kumimoji="0" lang="zh-CN" altLang="en-US" sz="186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矩形 3"/>
          <p:cNvSpPr/>
          <p:nvPr/>
        </p:nvSpPr>
        <p:spPr bwMode="auto">
          <a:xfrm>
            <a:off x="1014065" y="1453467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6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</a:t>
            </a:r>
            <a:endParaRPr kumimoji="0" lang="zh-CN" altLang="en-US" sz="186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等线"/>
              <a:cs typeface="Segoe UI" panose="020B0502040204020203" pitchFamily="34" charset="0"/>
            </a:endParaRPr>
          </a:p>
        </p:txBody>
      </p:sp>
      <p:sp>
        <p:nvSpPr>
          <p:cNvPr id="5" name="矩形 4"/>
          <p:cNvSpPr/>
          <p:nvPr/>
        </p:nvSpPr>
        <p:spPr bwMode="auto">
          <a:xfrm>
            <a:off x="3765116" y="1453467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6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</a:t>
            </a:r>
            <a:endParaRPr kumimoji="0" lang="zh-CN" altLang="en-US" sz="186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矩形 5"/>
          <p:cNvSpPr/>
          <p:nvPr/>
        </p:nvSpPr>
        <p:spPr bwMode="auto">
          <a:xfrm>
            <a:off x="4682133" y="1453467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6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40</a:t>
            </a:r>
            <a:endParaRPr kumimoji="0" lang="zh-CN" altLang="en-US" sz="186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矩形 7"/>
          <p:cNvSpPr/>
          <p:nvPr/>
        </p:nvSpPr>
        <p:spPr bwMode="auto">
          <a:xfrm>
            <a:off x="2848099" y="1453467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6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83</a:t>
            </a:r>
            <a:endParaRPr kumimoji="0" lang="zh-CN" altLang="en-US" sz="186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矩形 9"/>
          <p:cNvSpPr/>
          <p:nvPr/>
        </p:nvSpPr>
        <p:spPr bwMode="auto">
          <a:xfrm>
            <a:off x="10184235" y="1453467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6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</a:t>
            </a:r>
            <a:endParaRPr kumimoji="0" lang="zh-CN" altLang="en-US" sz="186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矩形 11"/>
          <p:cNvSpPr/>
          <p:nvPr/>
        </p:nvSpPr>
        <p:spPr bwMode="auto">
          <a:xfrm>
            <a:off x="8350201" y="1453467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6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G</a:t>
            </a:r>
            <a:endParaRPr kumimoji="0" lang="zh-CN" altLang="en-US" sz="186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3" name="直接连接符 12"/>
          <p:cNvCxnSpPr>
            <a:cxnSpLocks/>
            <a:stCxn id="4" idx="3"/>
            <a:endCxn id="2" idx="1"/>
          </p:cNvCxnSpPr>
          <p:nvPr/>
        </p:nvCxnSpPr>
        <p:spPr bwMode="auto">
          <a:xfrm>
            <a:off x="1734065" y="1813467"/>
            <a:ext cx="197017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3" name="矩形 22"/>
          <p:cNvSpPr/>
          <p:nvPr/>
        </p:nvSpPr>
        <p:spPr bwMode="auto">
          <a:xfrm>
            <a:off x="9267218" y="1453467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6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UN</a:t>
            </a:r>
            <a:endParaRPr kumimoji="0" lang="zh-CN" altLang="en-US" sz="186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31" name="直接连接符 30"/>
          <p:cNvCxnSpPr>
            <a:cxnSpLocks/>
            <a:stCxn id="4" idx="2"/>
          </p:cNvCxnSpPr>
          <p:nvPr/>
        </p:nvCxnSpPr>
        <p:spPr bwMode="auto">
          <a:xfrm>
            <a:off x="1374065" y="2173467"/>
            <a:ext cx="0" cy="375784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oval" w="med" len="med"/>
          </a:ln>
          <a:effectLst/>
        </p:spPr>
      </p:cxnSp>
      <p:sp>
        <p:nvSpPr>
          <p:cNvPr id="32" name="矩形 31"/>
          <p:cNvSpPr/>
          <p:nvPr/>
        </p:nvSpPr>
        <p:spPr bwMode="auto">
          <a:xfrm>
            <a:off x="5599150" y="1453467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6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</a:t>
            </a:r>
            <a:endParaRPr kumimoji="0" lang="zh-CN" altLang="en-US" sz="186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3" name="矩形 32"/>
          <p:cNvSpPr/>
          <p:nvPr/>
        </p:nvSpPr>
        <p:spPr bwMode="auto">
          <a:xfrm>
            <a:off x="7433184" y="1453467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6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</a:t>
            </a:r>
            <a:endParaRPr kumimoji="0" lang="zh-CN" altLang="en-US" sz="186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4" name="矩形 33"/>
          <p:cNvSpPr/>
          <p:nvPr/>
        </p:nvSpPr>
        <p:spPr bwMode="auto">
          <a:xfrm>
            <a:off x="6516167" y="1453467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6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</a:t>
            </a:r>
            <a:endParaRPr kumimoji="0" lang="zh-CN" altLang="en-US" sz="186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47" name="直接连接符 46"/>
          <p:cNvCxnSpPr>
            <a:cxnSpLocks/>
          </p:cNvCxnSpPr>
          <p:nvPr/>
        </p:nvCxnSpPr>
        <p:spPr bwMode="auto">
          <a:xfrm>
            <a:off x="7804291" y="2173467"/>
            <a:ext cx="0" cy="37207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oval" w="med" len="med"/>
          </a:ln>
          <a:effectLst/>
        </p:spPr>
      </p:cxnSp>
      <p:sp>
        <p:nvSpPr>
          <p:cNvPr id="49" name="TextBox 73"/>
          <p:cNvSpPr>
            <a:spLocks noChangeArrowheads="1"/>
          </p:cNvSpPr>
          <p:nvPr/>
        </p:nvSpPr>
        <p:spPr bwMode="auto">
          <a:xfrm>
            <a:off x="5509803" y="2591555"/>
            <a:ext cx="1170016" cy="5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Type de temps partiel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H : Haute vitesse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G : Vitesse générale</a:t>
            </a:r>
          </a:p>
        </p:txBody>
      </p:sp>
      <p:sp>
        <p:nvSpPr>
          <p:cNvPr id="50" name="TextBox 76"/>
          <p:cNvSpPr>
            <a:spLocks noChangeArrowheads="1"/>
          </p:cNvSpPr>
          <p:nvPr/>
        </p:nvSpPr>
        <p:spPr bwMode="auto">
          <a:xfrm>
            <a:off x="6491097" y="3816595"/>
            <a:ext cx="933251" cy="5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Interface:</a:t>
            </a:r>
            <a:endParaRPr kumimoji="0" lang="en-US" altLang="zh-CN" sz="10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N : Réseau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C: HD-CVI</a:t>
            </a:r>
          </a:p>
        </p:txBody>
      </p:sp>
      <p:sp>
        <p:nvSpPr>
          <p:cNvPr id="51" name="TextBox 76"/>
          <p:cNvSpPr>
            <a:spLocks noChangeArrowheads="1"/>
          </p:cNvSpPr>
          <p:nvPr/>
        </p:nvSpPr>
        <p:spPr bwMode="auto">
          <a:xfrm>
            <a:off x="7369028" y="2547261"/>
            <a:ext cx="1245970" cy="715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Fonction IA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P : IA professionnelle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F : IA ultra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R : IA professionnelle</a:t>
            </a:r>
          </a:p>
        </p:txBody>
      </p:sp>
      <p:sp>
        <p:nvSpPr>
          <p:cNvPr id="57" name="TextBox 69"/>
          <p:cNvSpPr>
            <a:spLocks noChangeArrowheads="1"/>
          </p:cNvSpPr>
          <p:nvPr/>
        </p:nvSpPr>
        <p:spPr bwMode="auto">
          <a:xfrm>
            <a:off x="1042422" y="2595162"/>
            <a:ext cx="653080" cy="3924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Marque: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Dahua</a:t>
            </a:r>
            <a:endParaRPr kumimoji="0" lang="zh-CN" alt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文泉驿微米黑" charset="-122"/>
            </a:endParaRPr>
          </a:p>
        </p:txBody>
      </p:sp>
      <p:sp>
        <p:nvSpPr>
          <p:cNvPr id="61" name="TextBox 72"/>
          <p:cNvSpPr>
            <a:spLocks noChangeArrowheads="1"/>
          </p:cNvSpPr>
          <p:nvPr/>
        </p:nvSpPr>
        <p:spPr bwMode="auto">
          <a:xfrm>
            <a:off x="3814361" y="2595162"/>
            <a:ext cx="1212039" cy="877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Résolution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2: 2Mp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4: 4Mp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5: 5Mp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8: 8Mp(4K)</a:t>
            </a:r>
          </a:p>
        </p:txBody>
      </p:sp>
      <p:sp>
        <p:nvSpPr>
          <p:cNvPr id="62" name="TextBox 70"/>
          <p:cNvSpPr>
            <a:spLocks noChangeArrowheads="1"/>
          </p:cNvSpPr>
          <p:nvPr/>
        </p:nvSpPr>
        <p:spPr bwMode="auto">
          <a:xfrm>
            <a:off x="4694615" y="3816595"/>
            <a:ext cx="1118290" cy="265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Zoom optique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00 : objectif fixe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03: 3x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04: 4x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12: 12x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16: 16x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25 : 25x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30: 30x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31: 31x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32: 32x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33: 33x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40: 40x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45: 45x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48: 48x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50 : 50x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60: 60x</a:t>
            </a:r>
          </a:p>
        </p:txBody>
      </p:sp>
      <p:sp>
        <p:nvSpPr>
          <p:cNvPr id="71" name="TextBox 72"/>
          <p:cNvSpPr>
            <a:spLocks noChangeArrowheads="1"/>
          </p:cNvSpPr>
          <p:nvPr/>
        </p:nvSpPr>
        <p:spPr bwMode="auto">
          <a:xfrm>
            <a:off x="7936790" y="3816595"/>
            <a:ext cx="1690428" cy="877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Plate-forme:</a:t>
            </a:r>
            <a:endParaRPr kumimoji="0" lang="zh-CN" altLang="en-US" sz="105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F/P/Q : plateforme haut de gamme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M/G/D/X : plateforme de milieu de gamme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H/T : plateforme bas de gamme</a:t>
            </a:r>
          </a:p>
        </p:txBody>
      </p:sp>
      <p:sp>
        <p:nvSpPr>
          <p:cNvPr id="72" name="TextBox 72"/>
          <p:cNvSpPr>
            <a:spLocks noChangeArrowheads="1"/>
          </p:cNvSpPr>
          <p:nvPr/>
        </p:nvSpPr>
        <p:spPr bwMode="auto">
          <a:xfrm>
            <a:off x="9179654" y="2528232"/>
            <a:ext cx="1245970" cy="1523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Caméra PTZ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Taille du capteur :</a:t>
            </a:r>
            <a:endParaRPr kumimoji="0" lang="zh-CN" altLang="en-US" sz="105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A : 1/1,8”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B/C : 1/2,8”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D : Double capteur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F : 4/3”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G : 1/1,2”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H : 2/3”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I : 1/2,9”</a:t>
            </a:r>
          </a:p>
        </p:txBody>
      </p:sp>
      <p:cxnSp>
        <p:nvCxnSpPr>
          <p:cNvPr id="90" name="直接连接符 89"/>
          <p:cNvCxnSpPr>
            <a:cxnSpLocks/>
          </p:cNvCxnSpPr>
          <p:nvPr/>
        </p:nvCxnSpPr>
        <p:spPr bwMode="auto">
          <a:xfrm>
            <a:off x="5995862" y="2173467"/>
            <a:ext cx="0" cy="37207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oval" w="med" len="med"/>
          </a:ln>
          <a:effectLst/>
        </p:spPr>
      </p:cxnSp>
      <p:cxnSp>
        <p:nvCxnSpPr>
          <p:cNvPr id="91" name="直接连接符 90"/>
          <p:cNvCxnSpPr>
            <a:cxnSpLocks/>
          </p:cNvCxnSpPr>
          <p:nvPr/>
        </p:nvCxnSpPr>
        <p:spPr bwMode="auto">
          <a:xfrm>
            <a:off x="9638327" y="2176596"/>
            <a:ext cx="0" cy="30837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oval" w="med" len="med"/>
          </a:ln>
          <a:effectLst/>
        </p:spPr>
      </p:cxnSp>
      <p:cxnSp>
        <p:nvCxnSpPr>
          <p:cNvPr id="92" name="直接连接符 91"/>
          <p:cNvCxnSpPr>
            <a:cxnSpLocks/>
            <a:stCxn id="5" idx="2"/>
          </p:cNvCxnSpPr>
          <p:nvPr/>
        </p:nvCxnSpPr>
        <p:spPr bwMode="auto">
          <a:xfrm>
            <a:off x="4125116" y="2173467"/>
            <a:ext cx="0" cy="39203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oval" w="med" len="med"/>
          </a:ln>
          <a:effectLst/>
        </p:spPr>
      </p:cxnSp>
      <p:sp>
        <p:nvSpPr>
          <p:cNvPr id="116" name="矩形 115"/>
          <p:cNvSpPr/>
          <p:nvPr/>
        </p:nvSpPr>
        <p:spPr>
          <a:xfrm>
            <a:off x="2628790" y="3748367"/>
            <a:ext cx="1213794" cy="2308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Apparence PTZ</a:t>
            </a:r>
          </a:p>
        </p:txBody>
      </p:sp>
      <p:pic>
        <p:nvPicPr>
          <p:cNvPr id="119" name="图片 11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25" t="8587" r="6378" b="9324"/>
          <a:stretch>
            <a:fillRect/>
          </a:stretch>
        </p:blipFill>
        <p:spPr>
          <a:xfrm>
            <a:off x="2743296" y="4060898"/>
            <a:ext cx="348660" cy="524065"/>
          </a:xfrm>
          <a:prstGeom prst="rect">
            <a:avLst/>
          </a:prstGeom>
        </p:spPr>
      </p:pic>
      <p:pic>
        <p:nvPicPr>
          <p:cNvPr id="120" name="图片 11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07" t="8507" r="30644"/>
          <a:stretch>
            <a:fillRect/>
          </a:stretch>
        </p:blipFill>
        <p:spPr>
          <a:xfrm>
            <a:off x="2895488" y="4056851"/>
            <a:ext cx="378962" cy="568897"/>
          </a:xfrm>
          <a:prstGeom prst="rect">
            <a:avLst/>
          </a:prstGeom>
        </p:spPr>
      </p:pic>
      <p:pic>
        <p:nvPicPr>
          <p:cNvPr id="121" name="图片 1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4598" y="4141775"/>
            <a:ext cx="243230" cy="443188"/>
          </a:xfrm>
          <a:prstGeom prst="rect">
            <a:avLst/>
          </a:prstGeom>
        </p:spPr>
      </p:pic>
      <p:pic>
        <p:nvPicPr>
          <p:cNvPr id="122" name="图片 121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562" b="99132" l="1235" r="98394">
                        <a14:foregroundMark x1="61334" y1="10248" x2="61334" y2="10248"/>
                        <a14:foregroundMark x1="46016" y1="6818" x2="46016" y2="6818"/>
                        <a14:foregroundMark x1="53675" y1="10248" x2="53675" y2="10248"/>
                        <a14:foregroundMark x1="62631" y1="5124" x2="62631" y2="51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9323" y="4665283"/>
            <a:ext cx="244416" cy="346258"/>
          </a:xfrm>
          <a:prstGeom prst="rect">
            <a:avLst/>
          </a:prstGeom>
        </p:spPr>
      </p:pic>
      <p:sp>
        <p:nvSpPr>
          <p:cNvPr id="123" name="矩形 122"/>
          <p:cNvSpPr/>
          <p:nvPr/>
        </p:nvSpPr>
        <p:spPr>
          <a:xfrm>
            <a:off x="1845205" y="4074133"/>
            <a:ext cx="343364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3A</a:t>
            </a:r>
          </a:p>
        </p:txBody>
      </p:sp>
      <p:sp>
        <p:nvSpPr>
          <p:cNvPr id="124" name="矩形 123"/>
          <p:cNvSpPr/>
          <p:nvPr/>
        </p:nvSpPr>
        <p:spPr>
          <a:xfrm>
            <a:off x="1154953" y="4078251"/>
            <a:ext cx="419221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7A1</a:t>
            </a:r>
            <a:endParaRPr kumimoji="0" lang="zh-CN" altLang="en-US" sz="10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5" name="文本框 124"/>
          <p:cNvSpPr txBox="1"/>
          <p:nvPr/>
        </p:nvSpPr>
        <p:spPr>
          <a:xfrm>
            <a:off x="2521276" y="4246848"/>
            <a:ext cx="425207" cy="25391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>
              <a:spcBef>
                <a:spcPct val="0"/>
              </a:spcBef>
              <a:buNone/>
              <a:defRPr sz="105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cs typeface="Segoe UI" panose="020B0502040204020203" pitchFamily="34" charset="0"/>
              </a:rPr>
              <a:t>85</a:t>
            </a:r>
            <a:endParaRPr kumimoji="0" lang="zh-CN" altLang="en-US" sz="10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6" name="文本框 125"/>
          <p:cNvSpPr txBox="1"/>
          <p:nvPr/>
        </p:nvSpPr>
        <p:spPr>
          <a:xfrm>
            <a:off x="3266528" y="4249585"/>
            <a:ext cx="425207" cy="25391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>
              <a:spcBef>
                <a:spcPct val="0"/>
              </a:spcBef>
              <a:buNone/>
              <a:defRPr sz="105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cs typeface="Segoe UI" panose="020B0502040204020203" pitchFamily="34" charset="0"/>
              </a:rPr>
              <a:t>83</a:t>
            </a:r>
            <a:endParaRPr kumimoji="0" lang="zh-CN" altLang="en-US" sz="10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7" name="文本框 126"/>
          <p:cNvSpPr txBox="1"/>
          <p:nvPr/>
        </p:nvSpPr>
        <p:spPr>
          <a:xfrm>
            <a:off x="3261558" y="4700137"/>
            <a:ext cx="425207" cy="25391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>
              <a:spcBef>
                <a:spcPct val="0"/>
              </a:spcBef>
              <a:buNone/>
              <a:defRPr sz="105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cs typeface="Segoe UI" panose="020B0502040204020203" pitchFamily="34" charset="0"/>
              </a:rPr>
              <a:t>1A</a:t>
            </a:r>
            <a:endParaRPr kumimoji="0" lang="zh-CN" altLang="en-US" sz="10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5" name="矩形 134"/>
          <p:cNvSpPr/>
          <p:nvPr/>
        </p:nvSpPr>
        <p:spPr>
          <a:xfrm>
            <a:off x="1249716" y="3748367"/>
            <a:ext cx="1220206" cy="2308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Apparition à l'ECA</a:t>
            </a:r>
          </a:p>
        </p:txBody>
      </p:sp>
      <p:pic>
        <p:nvPicPr>
          <p:cNvPr id="136" name="图片 135"/>
          <p:cNvPicPr>
            <a:picLocks noChangeAspect="1"/>
          </p:cNvPicPr>
          <p:nvPr/>
        </p:nvPicPr>
        <p:blipFill rotWithShape="1">
          <a:blip r:embed="rId8" cstate="hqprint"/>
          <a:srcRect/>
          <a:stretch>
            <a:fillRect/>
          </a:stretch>
        </p:blipFill>
        <p:spPr>
          <a:xfrm>
            <a:off x="2844354" y="4612061"/>
            <a:ext cx="239988" cy="416495"/>
          </a:xfrm>
          <a:prstGeom prst="rect">
            <a:avLst/>
          </a:prstGeom>
        </p:spPr>
      </p:pic>
      <p:sp>
        <p:nvSpPr>
          <p:cNvPr id="139" name="文本框 138"/>
          <p:cNvSpPr txBox="1"/>
          <p:nvPr/>
        </p:nvSpPr>
        <p:spPr>
          <a:xfrm>
            <a:off x="2512170" y="4711454"/>
            <a:ext cx="425207" cy="25391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>
              <a:spcBef>
                <a:spcPct val="0"/>
              </a:spcBef>
              <a:buNone/>
              <a:defRPr sz="105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cs typeface="Segoe UI" panose="020B0502040204020203" pitchFamily="34" charset="0"/>
              </a:rPr>
              <a:t>4M</a:t>
            </a:r>
            <a:endParaRPr kumimoji="0" lang="zh-CN" altLang="en-US" sz="10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40" name="图片 139"/>
          <p:cNvPicPr>
            <a:picLocks noChangeAspect="1"/>
          </p:cNvPicPr>
          <p:nvPr/>
        </p:nvPicPr>
        <p:blipFill rotWithShape="1">
          <a:blip r:embed="rId9" cstate="hqprint"/>
          <a:srcRect/>
          <a:stretch>
            <a:fillRect/>
          </a:stretch>
        </p:blipFill>
        <p:spPr>
          <a:xfrm>
            <a:off x="1505230" y="4051728"/>
            <a:ext cx="356689" cy="269111"/>
          </a:xfrm>
          <a:prstGeom prst="rect">
            <a:avLst/>
          </a:prstGeom>
        </p:spPr>
      </p:pic>
      <p:pic>
        <p:nvPicPr>
          <p:cNvPr id="141" name="图片 140"/>
          <p:cNvPicPr>
            <a:picLocks noChangeAspect="1"/>
          </p:cNvPicPr>
          <p:nvPr/>
        </p:nvPicPr>
        <p:blipFill rotWithShape="1">
          <a:blip r:embed="rId10" cstate="print"/>
          <a:srcRect l="12148" t="21407" r="18000" b="23630"/>
          <a:stretch>
            <a:fillRect/>
          </a:stretch>
        </p:blipFill>
        <p:spPr>
          <a:xfrm>
            <a:off x="2126951" y="4069974"/>
            <a:ext cx="283637" cy="223181"/>
          </a:xfrm>
          <a:prstGeom prst="rect">
            <a:avLst/>
          </a:prstGeom>
        </p:spPr>
      </p:pic>
      <p:sp>
        <p:nvSpPr>
          <p:cNvPr id="98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 Light"/>
                <a:cs typeface="Segoe UI" panose="020B0502040204020203" pitchFamily="34" charset="0"/>
              </a:rPr>
              <a:t>Caméra PTZ (Système de positionnement/Explosion)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 Light"/>
              <a:cs typeface="Segoe UI" panose="020B0502040204020203" pitchFamily="34" charset="0"/>
            </a:endParaRPr>
          </a:p>
        </p:txBody>
      </p:sp>
      <p:sp>
        <p:nvSpPr>
          <p:cNvPr id="19" name="灯片编号占位符 18">
            <a:extLst>
              <a:ext uri="{FF2B5EF4-FFF2-40B4-BE49-F238E27FC236}">
                <a16:creationId xmlns:a16="http://schemas.microsoft.com/office/drawing/2014/main" id="{0E83BA51-B555-48D9-AEED-0BD19C1F5D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51A614-8966-44D8-8BE8-82D5C6659FD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  <p:cxnSp>
        <p:nvCxnSpPr>
          <p:cNvPr id="99" name="直接连接符 98">
            <a:extLst>
              <a:ext uri="{FF2B5EF4-FFF2-40B4-BE49-F238E27FC236}">
                <a16:creationId xmlns:a16="http://schemas.microsoft.com/office/drawing/2014/main" id="{34F291B8-1FD4-4A3B-A826-958F5554F2AA}"/>
              </a:ext>
            </a:extLst>
          </p:cNvPr>
          <p:cNvCxnSpPr>
            <a:cxnSpLocks/>
          </p:cNvCxnSpPr>
          <p:nvPr/>
        </p:nvCxnSpPr>
        <p:spPr bwMode="auto">
          <a:xfrm>
            <a:off x="2293609" y="2169212"/>
            <a:ext cx="0" cy="37632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oval" w="med" len="med"/>
          </a:ln>
          <a:effectLst/>
        </p:spPr>
      </p:cxnSp>
      <p:sp>
        <p:nvSpPr>
          <p:cNvPr id="100" name="TextBox 69">
            <a:extLst>
              <a:ext uri="{FF2B5EF4-FFF2-40B4-BE49-F238E27FC236}">
                <a16:creationId xmlns:a16="http://schemas.microsoft.com/office/drawing/2014/main" id="{8420B030-44DD-416C-90D7-5FFA74A6E4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65627" y="2595162"/>
            <a:ext cx="1546727" cy="5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Type de caméra :</a:t>
            </a:r>
            <a:endParaRPr kumimoji="0" lang="en-US" altLang="zh-CN" sz="10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PTZ : Système de positionnement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ECA : Caméra d'explosion</a:t>
            </a:r>
          </a:p>
        </p:txBody>
      </p:sp>
      <p:cxnSp>
        <p:nvCxnSpPr>
          <p:cNvPr id="103" name="直接连接符 102">
            <a:extLst>
              <a:ext uri="{FF2B5EF4-FFF2-40B4-BE49-F238E27FC236}">
                <a16:creationId xmlns:a16="http://schemas.microsoft.com/office/drawing/2014/main" id="{A012F87E-D474-4A9B-A07E-498C31C4F962}"/>
              </a:ext>
            </a:extLst>
          </p:cNvPr>
          <p:cNvCxnSpPr>
            <a:cxnSpLocks/>
          </p:cNvCxnSpPr>
          <p:nvPr/>
        </p:nvCxnSpPr>
        <p:spPr bwMode="auto">
          <a:xfrm flipH="1">
            <a:off x="3208099" y="2176596"/>
            <a:ext cx="4255" cy="149780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oval" w="med" len="med"/>
          </a:ln>
          <a:effectLst/>
        </p:spPr>
      </p:cxnSp>
      <p:cxnSp>
        <p:nvCxnSpPr>
          <p:cNvPr id="117" name="直接连接符 116">
            <a:extLst>
              <a:ext uri="{FF2B5EF4-FFF2-40B4-BE49-F238E27FC236}">
                <a16:creationId xmlns:a16="http://schemas.microsoft.com/office/drawing/2014/main" id="{5A71EE37-B81A-48BC-BEDA-653158E82C7B}"/>
              </a:ext>
            </a:extLst>
          </p:cNvPr>
          <p:cNvCxnSpPr>
            <a:cxnSpLocks/>
            <a:stCxn id="6" idx="3"/>
            <a:endCxn id="32" idx="1"/>
          </p:cNvCxnSpPr>
          <p:nvPr/>
        </p:nvCxnSpPr>
        <p:spPr bwMode="auto">
          <a:xfrm>
            <a:off x="5402133" y="1813467"/>
            <a:ext cx="197017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9" name="直接连接符 128">
            <a:extLst>
              <a:ext uri="{FF2B5EF4-FFF2-40B4-BE49-F238E27FC236}">
                <a16:creationId xmlns:a16="http://schemas.microsoft.com/office/drawing/2014/main" id="{4D5FD6D3-55C5-45D5-8CFD-5D9D777D4021}"/>
              </a:ext>
            </a:extLst>
          </p:cNvPr>
          <p:cNvCxnSpPr>
            <a:cxnSpLocks/>
            <a:stCxn id="33" idx="3"/>
            <a:endCxn id="12" idx="1"/>
          </p:cNvCxnSpPr>
          <p:nvPr/>
        </p:nvCxnSpPr>
        <p:spPr bwMode="auto">
          <a:xfrm>
            <a:off x="8153184" y="1813467"/>
            <a:ext cx="197017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2" name="直接连接符 131">
            <a:extLst>
              <a:ext uri="{FF2B5EF4-FFF2-40B4-BE49-F238E27FC236}">
                <a16:creationId xmlns:a16="http://schemas.microsoft.com/office/drawing/2014/main" id="{7F74B7A3-ADD1-44AF-A0AA-D3129EC1907A}"/>
              </a:ext>
            </a:extLst>
          </p:cNvPr>
          <p:cNvCxnSpPr>
            <a:cxnSpLocks/>
            <a:stCxn id="23" idx="3"/>
            <a:endCxn id="10" idx="1"/>
          </p:cNvCxnSpPr>
          <p:nvPr/>
        </p:nvCxnSpPr>
        <p:spPr bwMode="auto">
          <a:xfrm>
            <a:off x="9987218" y="1813467"/>
            <a:ext cx="197017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连接符: 肘形 8">
            <a:extLst>
              <a:ext uri="{FF2B5EF4-FFF2-40B4-BE49-F238E27FC236}">
                <a16:creationId xmlns:a16="http://schemas.microsoft.com/office/drawing/2014/main" id="{CE4C6E25-FA3C-4632-8B4D-8EABE815F26A}"/>
              </a:ext>
            </a:extLst>
          </p:cNvPr>
          <p:cNvCxnSpPr>
            <a:cxnSpLocks/>
          </p:cNvCxnSpPr>
          <p:nvPr/>
        </p:nvCxnSpPr>
        <p:spPr>
          <a:xfrm rot="10800000" flipV="1">
            <a:off x="1889231" y="3423692"/>
            <a:ext cx="1318870" cy="250711"/>
          </a:xfrm>
          <a:prstGeom prst="bentConnector3">
            <a:avLst>
              <a:gd name="adj1" fmla="val 100073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oval" w="med" len="med"/>
          </a:ln>
          <a:effectLst/>
        </p:spPr>
      </p:cxnSp>
      <p:pic>
        <p:nvPicPr>
          <p:cNvPr id="2050" name="Picture 2">
            <a:extLst>
              <a:ext uri="{FF2B5EF4-FFF2-40B4-BE49-F238E27FC236}">
                <a16:creationId xmlns:a16="http://schemas.microsoft.com/office/drawing/2014/main" id="{6B776B78-E4A0-4E7F-B566-E34045A94B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7425" y="4358948"/>
            <a:ext cx="506225" cy="506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6" name="矩形 65">
            <a:extLst>
              <a:ext uri="{FF2B5EF4-FFF2-40B4-BE49-F238E27FC236}">
                <a16:creationId xmlns:a16="http://schemas.microsoft.com/office/drawing/2014/main" id="{A30A1A3B-7F16-4955-8792-CBA07D6D88B1}"/>
              </a:ext>
            </a:extLst>
          </p:cNvPr>
          <p:cNvSpPr/>
          <p:nvPr/>
        </p:nvSpPr>
        <p:spPr>
          <a:xfrm>
            <a:off x="1145988" y="4485102"/>
            <a:ext cx="434605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7B1</a:t>
            </a:r>
            <a:endParaRPr kumimoji="0" lang="zh-CN" altLang="en-US" sz="10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C3588971-FB5D-4D4D-832F-D32B503389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4991" y="4333353"/>
            <a:ext cx="516395" cy="516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8" name="矩形 67">
            <a:extLst>
              <a:ext uri="{FF2B5EF4-FFF2-40B4-BE49-F238E27FC236}">
                <a16:creationId xmlns:a16="http://schemas.microsoft.com/office/drawing/2014/main" id="{01F3B868-BD0C-43CA-862B-21470EEDB574}"/>
              </a:ext>
            </a:extLst>
          </p:cNvPr>
          <p:cNvSpPr/>
          <p:nvPr/>
        </p:nvSpPr>
        <p:spPr>
          <a:xfrm>
            <a:off x="1852549" y="4464592"/>
            <a:ext cx="343364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2A</a:t>
            </a:r>
          </a:p>
        </p:txBody>
      </p:sp>
      <p:cxnSp>
        <p:nvCxnSpPr>
          <p:cNvPr id="75" name="直接连接符 74">
            <a:extLst>
              <a:ext uri="{FF2B5EF4-FFF2-40B4-BE49-F238E27FC236}">
                <a16:creationId xmlns:a16="http://schemas.microsoft.com/office/drawing/2014/main" id="{45D6C2AE-ED45-4DDF-987A-E42AB90E3F45}"/>
              </a:ext>
            </a:extLst>
          </p:cNvPr>
          <p:cNvCxnSpPr>
            <a:cxnSpLocks/>
          </p:cNvCxnSpPr>
          <p:nvPr/>
        </p:nvCxnSpPr>
        <p:spPr bwMode="auto">
          <a:xfrm>
            <a:off x="5042617" y="2169212"/>
            <a:ext cx="0" cy="157915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oval" w="med" len="med"/>
          </a:ln>
          <a:effectLst/>
        </p:spPr>
      </p:cxnSp>
      <p:sp>
        <p:nvSpPr>
          <p:cNvPr id="76" name="TextBox 76">
            <a:extLst>
              <a:ext uri="{FF2B5EF4-FFF2-40B4-BE49-F238E27FC236}">
                <a16:creationId xmlns:a16="http://schemas.microsoft.com/office/drawing/2014/main" id="{3777C785-7FD5-42F6-91B6-A324D9C0AA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65049" y="3816595"/>
            <a:ext cx="2070308" cy="249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Ext1.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NA : Par défaut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A : Lumière blanche et éclairage infrarouge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B : Éclairage en lumière blanche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IR : Éclairage IR (pour SD6AL)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W : Wi-Fi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SL/ATC : Anticorrosion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Y : Revêtement anticorrosion</a:t>
            </a:r>
            <a:endParaRPr kumimoji="0" lang="en-US" altLang="zh-CN" sz="10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G: 4G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G5 : 5G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Q : Faible consommation d'énergie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F : Fibre optique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H : GPS + capteur 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 : Encodeur magnétique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WP : Surveillance hydrologique</a:t>
            </a:r>
          </a:p>
        </p:txBody>
      </p:sp>
      <p:cxnSp>
        <p:nvCxnSpPr>
          <p:cNvPr id="77" name="直接连接符 76">
            <a:extLst>
              <a:ext uri="{FF2B5EF4-FFF2-40B4-BE49-F238E27FC236}">
                <a16:creationId xmlns:a16="http://schemas.microsoft.com/office/drawing/2014/main" id="{6D88A549-9C0F-446C-B23C-D8C4B4C95CF5}"/>
              </a:ext>
            </a:extLst>
          </p:cNvPr>
          <p:cNvCxnSpPr>
            <a:cxnSpLocks/>
          </p:cNvCxnSpPr>
          <p:nvPr/>
        </p:nvCxnSpPr>
        <p:spPr bwMode="auto">
          <a:xfrm>
            <a:off x="6900914" y="2169212"/>
            <a:ext cx="0" cy="157915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oval" w="med" len="med"/>
          </a:ln>
          <a:effectLst/>
        </p:spPr>
      </p:cxnSp>
      <p:cxnSp>
        <p:nvCxnSpPr>
          <p:cNvPr id="78" name="直接连接符 77">
            <a:extLst>
              <a:ext uri="{FF2B5EF4-FFF2-40B4-BE49-F238E27FC236}">
                <a16:creationId xmlns:a16="http://schemas.microsoft.com/office/drawing/2014/main" id="{21EF943A-6881-4713-A277-B8F76EB09481}"/>
              </a:ext>
            </a:extLst>
          </p:cNvPr>
          <p:cNvCxnSpPr>
            <a:cxnSpLocks/>
          </p:cNvCxnSpPr>
          <p:nvPr/>
        </p:nvCxnSpPr>
        <p:spPr bwMode="auto">
          <a:xfrm>
            <a:off x="8749378" y="2169212"/>
            <a:ext cx="0" cy="157915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oval" w="med" len="med"/>
          </a:ln>
          <a:effectLst/>
        </p:spPr>
      </p:cxnSp>
      <p:cxnSp>
        <p:nvCxnSpPr>
          <p:cNvPr id="79" name="直接连接符 78">
            <a:extLst>
              <a:ext uri="{FF2B5EF4-FFF2-40B4-BE49-F238E27FC236}">
                <a16:creationId xmlns:a16="http://schemas.microsoft.com/office/drawing/2014/main" id="{F062957B-FE74-4ABD-9512-C2DE9626CD49}"/>
              </a:ext>
            </a:extLst>
          </p:cNvPr>
          <p:cNvCxnSpPr>
            <a:cxnSpLocks/>
          </p:cNvCxnSpPr>
          <p:nvPr/>
        </p:nvCxnSpPr>
        <p:spPr bwMode="auto">
          <a:xfrm>
            <a:off x="10568346" y="2169212"/>
            <a:ext cx="0" cy="157915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oval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33699544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 Light"/>
                <a:cs typeface="Segoe UI" panose="020B0502040204020203" pitchFamily="34" charset="0"/>
              </a:rPr>
              <a:t>Caméra PTZ (série Hubble)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 Light"/>
              <a:cs typeface="Segoe UI" panose="020B0502040204020203" pitchFamily="34" charset="0"/>
            </a:endParaRPr>
          </a:p>
        </p:txBody>
      </p:sp>
      <p:sp>
        <p:nvSpPr>
          <p:cNvPr id="14" name="灯片编号占位符 13">
            <a:extLst>
              <a:ext uri="{FF2B5EF4-FFF2-40B4-BE49-F238E27FC236}">
                <a16:creationId xmlns:a16="http://schemas.microsoft.com/office/drawing/2014/main" id="{00B65C76-1B44-4D92-9DF7-BCA4121FB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51A614-8966-44D8-8BE8-82D5C6659FD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  <p:sp>
        <p:nvSpPr>
          <p:cNvPr id="6" name="矩形 5"/>
          <p:cNvSpPr/>
          <p:nvPr/>
        </p:nvSpPr>
        <p:spPr bwMode="auto">
          <a:xfrm>
            <a:off x="2488515" y="1554761"/>
            <a:ext cx="540000" cy="54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32</a:t>
            </a:r>
          </a:p>
        </p:txBody>
      </p:sp>
      <p:sp>
        <p:nvSpPr>
          <p:cNvPr id="8" name="矩形 7"/>
          <p:cNvSpPr/>
          <p:nvPr/>
        </p:nvSpPr>
        <p:spPr bwMode="auto">
          <a:xfrm>
            <a:off x="3360343" y="1554761"/>
            <a:ext cx="540000" cy="54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</a:t>
            </a:r>
          </a:p>
        </p:txBody>
      </p:sp>
      <p:sp>
        <p:nvSpPr>
          <p:cNvPr id="9" name="矩形 8"/>
          <p:cNvSpPr/>
          <p:nvPr/>
        </p:nvSpPr>
        <p:spPr bwMode="auto">
          <a:xfrm>
            <a:off x="5975827" y="1554761"/>
            <a:ext cx="540000" cy="54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</a:t>
            </a:r>
          </a:p>
        </p:txBody>
      </p:sp>
      <p:sp>
        <p:nvSpPr>
          <p:cNvPr id="10" name="矩形 9"/>
          <p:cNvSpPr/>
          <p:nvPr/>
        </p:nvSpPr>
        <p:spPr bwMode="auto">
          <a:xfrm>
            <a:off x="4232171" y="1554761"/>
            <a:ext cx="540000" cy="54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</a:t>
            </a:r>
          </a:p>
        </p:txBody>
      </p:sp>
      <p:sp>
        <p:nvSpPr>
          <p:cNvPr id="11" name="矩形 10"/>
          <p:cNvSpPr/>
          <p:nvPr/>
        </p:nvSpPr>
        <p:spPr bwMode="auto">
          <a:xfrm>
            <a:off x="492859" y="1564188"/>
            <a:ext cx="792000" cy="54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PSDW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7" name="矩形 16"/>
          <p:cNvSpPr/>
          <p:nvPr/>
        </p:nvSpPr>
        <p:spPr bwMode="auto">
          <a:xfrm>
            <a:off x="5103999" y="1554761"/>
            <a:ext cx="540000" cy="54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</a:t>
            </a:r>
          </a:p>
        </p:txBody>
      </p:sp>
      <p:sp>
        <p:nvSpPr>
          <p:cNvPr id="35" name="矩形 34"/>
          <p:cNvSpPr/>
          <p:nvPr/>
        </p:nvSpPr>
        <p:spPr bwMode="auto">
          <a:xfrm>
            <a:off x="1616687" y="1554761"/>
            <a:ext cx="540000" cy="54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8</a:t>
            </a:r>
          </a:p>
        </p:txBody>
      </p:sp>
      <p:sp>
        <p:nvSpPr>
          <p:cNvPr id="49" name="矩形 48"/>
          <p:cNvSpPr/>
          <p:nvPr/>
        </p:nvSpPr>
        <p:spPr bwMode="auto">
          <a:xfrm>
            <a:off x="6847655" y="1554761"/>
            <a:ext cx="540000" cy="54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UN</a:t>
            </a:r>
          </a:p>
        </p:txBody>
      </p:sp>
      <p:sp>
        <p:nvSpPr>
          <p:cNvPr id="50" name="矩形 49"/>
          <p:cNvSpPr/>
          <p:nvPr/>
        </p:nvSpPr>
        <p:spPr bwMode="auto">
          <a:xfrm>
            <a:off x="7719483" y="1554761"/>
            <a:ext cx="540000" cy="54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360</a:t>
            </a:r>
          </a:p>
        </p:txBody>
      </p:sp>
      <p:sp>
        <p:nvSpPr>
          <p:cNvPr id="51" name="矩形 50">
            <a:extLst>
              <a:ext uri="{FF2B5EF4-FFF2-40B4-BE49-F238E27FC236}">
                <a16:creationId xmlns:a16="http://schemas.microsoft.com/office/drawing/2014/main" id="{61BB3719-146A-4EA7-BEBF-6305FE4D9A03}"/>
              </a:ext>
            </a:extLst>
          </p:cNvPr>
          <p:cNvSpPr/>
          <p:nvPr/>
        </p:nvSpPr>
        <p:spPr bwMode="auto">
          <a:xfrm>
            <a:off x="8591311" y="1554761"/>
            <a:ext cx="540000" cy="54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</a:t>
            </a:r>
          </a:p>
        </p:txBody>
      </p:sp>
      <p:sp>
        <p:nvSpPr>
          <p:cNvPr id="52" name="矩形 51">
            <a:extLst>
              <a:ext uri="{FF2B5EF4-FFF2-40B4-BE49-F238E27FC236}">
                <a16:creationId xmlns:a16="http://schemas.microsoft.com/office/drawing/2014/main" id="{A100DED5-167B-4B80-B42C-E3CC05BC7A5D}"/>
              </a:ext>
            </a:extLst>
          </p:cNvPr>
          <p:cNvSpPr/>
          <p:nvPr/>
        </p:nvSpPr>
        <p:spPr bwMode="auto">
          <a:xfrm>
            <a:off x="9463139" y="1554761"/>
            <a:ext cx="540000" cy="54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8</a:t>
            </a:r>
          </a:p>
        </p:txBody>
      </p:sp>
      <p:sp>
        <p:nvSpPr>
          <p:cNvPr id="53" name="矩形 52">
            <a:extLst>
              <a:ext uri="{FF2B5EF4-FFF2-40B4-BE49-F238E27FC236}">
                <a16:creationId xmlns:a16="http://schemas.microsoft.com/office/drawing/2014/main" id="{52222470-A4D1-45A4-A5AE-DE4ED204F4B6}"/>
              </a:ext>
            </a:extLst>
          </p:cNvPr>
          <p:cNvSpPr/>
          <p:nvPr/>
        </p:nvSpPr>
        <p:spPr bwMode="auto">
          <a:xfrm>
            <a:off x="10334967" y="1554761"/>
            <a:ext cx="540000" cy="54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45</a:t>
            </a:r>
          </a:p>
        </p:txBody>
      </p:sp>
      <p:sp>
        <p:nvSpPr>
          <p:cNvPr id="54" name="矩形 53">
            <a:extLst>
              <a:ext uri="{FF2B5EF4-FFF2-40B4-BE49-F238E27FC236}">
                <a16:creationId xmlns:a16="http://schemas.microsoft.com/office/drawing/2014/main" id="{FCBE2734-03F4-4D91-943D-F61703D15939}"/>
              </a:ext>
            </a:extLst>
          </p:cNvPr>
          <p:cNvSpPr/>
          <p:nvPr/>
        </p:nvSpPr>
        <p:spPr bwMode="auto">
          <a:xfrm>
            <a:off x="11206797" y="1554761"/>
            <a:ext cx="540000" cy="54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</a:t>
            </a:r>
          </a:p>
        </p:txBody>
      </p:sp>
      <p:sp>
        <p:nvSpPr>
          <p:cNvPr id="75" name="TextBox 33">
            <a:extLst>
              <a:ext uri="{FF2B5EF4-FFF2-40B4-BE49-F238E27FC236}">
                <a16:creationId xmlns:a16="http://schemas.microsoft.com/office/drawing/2014/main" id="{DDE8E226-3F1D-4D9F-BEAD-AE202D45AF50}"/>
              </a:ext>
            </a:extLst>
          </p:cNvPr>
          <p:cNvSpPr txBox="1"/>
          <p:nvPr/>
        </p:nvSpPr>
        <p:spPr>
          <a:xfrm>
            <a:off x="333369" y="2832314"/>
            <a:ext cx="1752751" cy="44064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no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Type de caméra :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PSDW : Panoramique multi-capteurs + PTZ</a:t>
            </a:r>
          </a:p>
        </p:txBody>
      </p:sp>
      <p:sp>
        <p:nvSpPr>
          <p:cNvPr id="76" name="TextBox 78">
            <a:extLst>
              <a:ext uri="{FF2B5EF4-FFF2-40B4-BE49-F238E27FC236}">
                <a16:creationId xmlns:a16="http://schemas.microsoft.com/office/drawing/2014/main" id="{EBF60D33-4DEA-40B5-B184-FB85C3F674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84859" y="3447756"/>
            <a:ext cx="1207955" cy="400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Plate-forme: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8 : Produit du projet</a:t>
            </a:r>
          </a:p>
        </p:txBody>
      </p:sp>
      <p:sp>
        <p:nvSpPr>
          <p:cNvPr id="80" name="TextBox 50">
            <a:extLst>
              <a:ext uri="{FF2B5EF4-FFF2-40B4-BE49-F238E27FC236}">
                <a16:creationId xmlns:a16="http://schemas.microsoft.com/office/drawing/2014/main" id="{DB69F8A7-CA7C-4125-9F98-6EE3F302E113}"/>
              </a:ext>
            </a:extLst>
          </p:cNvPr>
          <p:cNvSpPr txBox="1"/>
          <p:nvPr/>
        </p:nvSpPr>
        <p:spPr>
          <a:xfrm>
            <a:off x="2544387" y="2832314"/>
            <a:ext cx="944253" cy="195438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9pPr>
          </a:lstStyle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Résolution:</a:t>
            </a:r>
            <a:endParaRPr kumimoji="0" lang="en-US" altLang="zh-CN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0: 1M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1: 1,3M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2: 2M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4: 4M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6: 6M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8: 8M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12:12M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16: 16M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20: 20M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24: 24M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32: 32M</a:t>
            </a:r>
          </a:p>
        </p:txBody>
      </p:sp>
      <p:sp>
        <p:nvSpPr>
          <p:cNvPr id="37" name="TextBox 78">
            <a:extLst>
              <a:ext uri="{FF2B5EF4-FFF2-40B4-BE49-F238E27FC236}">
                <a16:creationId xmlns:a16="http://schemas.microsoft.com/office/drawing/2014/main" id="{AF47C1C1-7F58-4F74-B36B-516CE25201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46630" y="3447756"/>
            <a:ext cx="944254" cy="113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no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Génération:</a:t>
            </a:r>
            <a:endParaRPr kumimoji="0" lang="en-US" altLang="zh-CN" sz="11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0 : 1er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3 : H.265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4 : IA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+mn-ea"/>
              </a:rPr>
              <a:t>5 : Xing Han</a:t>
            </a:r>
            <a:endParaRPr kumimoji="0" lang="en-US" altLang="zh-CN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+mn-ea"/>
            </a:endParaRPr>
          </a:p>
        </p:txBody>
      </p:sp>
      <p:sp>
        <p:nvSpPr>
          <p:cNvPr id="45" name="TextBox 52">
            <a:extLst>
              <a:ext uri="{FF2B5EF4-FFF2-40B4-BE49-F238E27FC236}">
                <a16:creationId xmlns:a16="http://schemas.microsoft.com/office/drawing/2014/main" id="{7F99239D-B4FC-4DAF-B4DD-CDBF0F772D98}"/>
              </a:ext>
            </a:extLst>
          </p:cNvPr>
          <p:cNvSpPr txBox="1"/>
          <p:nvPr/>
        </p:nvSpPr>
        <p:spPr>
          <a:xfrm>
            <a:off x="4091044" y="2832314"/>
            <a:ext cx="1131981" cy="103105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9pPr>
          </a:lstStyle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Fonction: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 : Standard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 : WDR/Starlight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 : Starlight+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 : Lumière polaire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9 : Pleine couleur</a:t>
            </a:r>
          </a:p>
        </p:txBody>
      </p:sp>
      <p:sp>
        <p:nvSpPr>
          <p:cNvPr id="55" name="TextBox 52">
            <a:extLst>
              <a:ext uri="{FF2B5EF4-FFF2-40B4-BE49-F238E27FC236}">
                <a16:creationId xmlns:a16="http://schemas.microsoft.com/office/drawing/2014/main" id="{659957BF-10BD-4979-8975-5FDB6DD0B440}"/>
              </a:ext>
            </a:extLst>
          </p:cNvPr>
          <p:cNvSpPr txBox="1"/>
          <p:nvPr/>
        </p:nvSpPr>
        <p:spPr>
          <a:xfrm>
            <a:off x="5029424" y="3447756"/>
            <a:ext cx="1085753" cy="56938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9pPr>
          </a:lstStyle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Apparence: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 : Hubble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 : Mini Hubble</a:t>
            </a:r>
          </a:p>
        </p:txBody>
      </p:sp>
      <p:sp>
        <p:nvSpPr>
          <p:cNvPr id="60" name="TextBox 70">
            <a:extLst>
              <a:ext uri="{FF2B5EF4-FFF2-40B4-BE49-F238E27FC236}">
                <a16:creationId xmlns:a16="http://schemas.microsoft.com/office/drawing/2014/main" id="{7577EE0D-DA34-4FB0-89E0-1E0330F411FA}"/>
              </a:ext>
            </a:extLst>
          </p:cNvPr>
          <p:cNvSpPr txBox="1"/>
          <p:nvPr/>
        </p:nvSpPr>
        <p:spPr>
          <a:xfrm>
            <a:off x="5816132" y="2832314"/>
            <a:ext cx="1155567" cy="56938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9pPr>
          </a:lstStyle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Format vidéo :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P: PAL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N: NTSC</a:t>
            </a:r>
          </a:p>
        </p:txBody>
      </p:sp>
      <p:sp>
        <p:nvSpPr>
          <p:cNvPr id="67" name="TextBox 55">
            <a:extLst>
              <a:ext uri="{FF2B5EF4-FFF2-40B4-BE49-F238E27FC236}">
                <a16:creationId xmlns:a16="http://schemas.microsoft.com/office/drawing/2014/main" id="{34E591FE-3A3B-4052-83B8-93DCEAA0AF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66721" y="3447756"/>
            <a:ext cx="1182939" cy="5847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9pPr>
          </a:lstStyle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Mode d'épissage :</a:t>
            </a:r>
            <a:endParaRPr kumimoji="0" lang="en-US" altLang="zh-CN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 : Épissure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 : Sans épissure</a:t>
            </a:r>
          </a:p>
        </p:txBody>
      </p:sp>
      <p:sp>
        <p:nvSpPr>
          <p:cNvPr id="68" name="TextBox 70">
            <a:extLst>
              <a:ext uri="{FF2B5EF4-FFF2-40B4-BE49-F238E27FC236}">
                <a16:creationId xmlns:a16="http://schemas.microsoft.com/office/drawing/2014/main" id="{3BAE4F94-4221-423E-9AA0-CE5769118DAE}"/>
              </a:ext>
            </a:extLst>
          </p:cNvPr>
          <p:cNvSpPr txBox="1"/>
          <p:nvPr/>
        </p:nvSpPr>
        <p:spPr>
          <a:xfrm>
            <a:off x="7542919" y="2832314"/>
            <a:ext cx="1022064" cy="7232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9pPr>
          </a:lstStyle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Afficher le degré :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180: 180˚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270: 270˚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360 : 360˚</a:t>
            </a:r>
          </a:p>
        </p:txBody>
      </p:sp>
      <p:sp>
        <p:nvSpPr>
          <p:cNvPr id="88" name="TextBox 55">
            <a:extLst>
              <a:ext uri="{FF2B5EF4-FFF2-40B4-BE49-F238E27FC236}">
                <a16:creationId xmlns:a16="http://schemas.microsoft.com/office/drawing/2014/main" id="{04A1D051-38F5-404D-B638-039C0D471A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92450" y="3447756"/>
            <a:ext cx="1182939" cy="73866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9pPr>
          </a:lstStyle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Technologie d'image :</a:t>
            </a:r>
            <a:endParaRPr kumimoji="0" lang="en-US" altLang="zh-CN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 : Thermique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 : Lumière visible</a:t>
            </a:r>
          </a:p>
        </p:txBody>
      </p:sp>
      <p:sp>
        <p:nvSpPr>
          <p:cNvPr id="92" name="TextBox 50">
            <a:extLst>
              <a:ext uri="{FF2B5EF4-FFF2-40B4-BE49-F238E27FC236}">
                <a16:creationId xmlns:a16="http://schemas.microsoft.com/office/drawing/2014/main" id="{20DC96F4-460A-4B11-8CA6-5EF38D38443C}"/>
              </a:ext>
            </a:extLst>
          </p:cNvPr>
          <p:cNvSpPr txBox="1"/>
          <p:nvPr/>
        </p:nvSpPr>
        <p:spPr>
          <a:xfrm>
            <a:off x="9370929" y="2832314"/>
            <a:ext cx="944253" cy="103105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9pPr>
          </a:lstStyle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Résolution:</a:t>
            </a:r>
            <a:endParaRPr kumimoji="0" lang="en-US" altLang="zh-CN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0: 1M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2: 2M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4: 4M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6: 6M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8: 8M</a:t>
            </a:r>
          </a:p>
        </p:txBody>
      </p:sp>
      <p:sp>
        <p:nvSpPr>
          <p:cNvPr id="96" name="TextBox 70">
            <a:extLst>
              <a:ext uri="{FF2B5EF4-FFF2-40B4-BE49-F238E27FC236}">
                <a16:creationId xmlns:a16="http://schemas.microsoft.com/office/drawing/2014/main" id="{AFE4C59D-0FEA-44E5-A54F-5FC75ABAFA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04040" y="3495006"/>
            <a:ext cx="1085754" cy="11618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Zoom optique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25 : 25x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32: 32x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40: 40x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45: 45x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48: 48x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60: 60x</a:t>
            </a:r>
          </a:p>
        </p:txBody>
      </p:sp>
      <p:cxnSp>
        <p:nvCxnSpPr>
          <p:cNvPr id="82" name="直接连接符 81">
            <a:extLst>
              <a:ext uri="{FF2B5EF4-FFF2-40B4-BE49-F238E27FC236}">
                <a16:creationId xmlns:a16="http://schemas.microsoft.com/office/drawing/2014/main" id="{34AC25BD-D56B-4050-8331-039F5CC7908A}"/>
              </a:ext>
            </a:extLst>
          </p:cNvPr>
          <p:cNvCxnSpPr>
            <a:cxnSpLocks/>
          </p:cNvCxnSpPr>
          <p:nvPr/>
        </p:nvCxnSpPr>
        <p:spPr bwMode="auto">
          <a:xfrm>
            <a:off x="888859" y="2102995"/>
            <a:ext cx="0" cy="70349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oval" w="med" len="med"/>
          </a:ln>
          <a:effectLst/>
        </p:spPr>
      </p:cxnSp>
      <p:cxnSp>
        <p:nvCxnSpPr>
          <p:cNvPr id="83" name="直接连接符 82">
            <a:extLst>
              <a:ext uri="{FF2B5EF4-FFF2-40B4-BE49-F238E27FC236}">
                <a16:creationId xmlns:a16="http://schemas.microsoft.com/office/drawing/2014/main" id="{381DA509-F8C8-437F-B0E2-F33F975558F4}"/>
              </a:ext>
            </a:extLst>
          </p:cNvPr>
          <p:cNvCxnSpPr>
            <a:cxnSpLocks/>
          </p:cNvCxnSpPr>
          <p:nvPr/>
        </p:nvCxnSpPr>
        <p:spPr bwMode="auto">
          <a:xfrm>
            <a:off x="2758515" y="2102995"/>
            <a:ext cx="0" cy="70349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oval" w="med" len="med"/>
          </a:ln>
          <a:effectLst/>
        </p:spPr>
      </p:cxnSp>
      <p:cxnSp>
        <p:nvCxnSpPr>
          <p:cNvPr id="84" name="直接连接符 83">
            <a:extLst>
              <a:ext uri="{FF2B5EF4-FFF2-40B4-BE49-F238E27FC236}">
                <a16:creationId xmlns:a16="http://schemas.microsoft.com/office/drawing/2014/main" id="{1879DE01-E0F6-497F-B326-6E7DDF22DAEE}"/>
              </a:ext>
            </a:extLst>
          </p:cNvPr>
          <p:cNvCxnSpPr>
            <a:cxnSpLocks/>
          </p:cNvCxnSpPr>
          <p:nvPr/>
        </p:nvCxnSpPr>
        <p:spPr bwMode="auto">
          <a:xfrm>
            <a:off x="4502171" y="2102995"/>
            <a:ext cx="0" cy="70349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oval" w="med" len="med"/>
          </a:ln>
          <a:effectLst/>
        </p:spPr>
      </p:cxnSp>
      <p:cxnSp>
        <p:nvCxnSpPr>
          <p:cNvPr id="101" name="直接连接符 100">
            <a:extLst>
              <a:ext uri="{FF2B5EF4-FFF2-40B4-BE49-F238E27FC236}">
                <a16:creationId xmlns:a16="http://schemas.microsoft.com/office/drawing/2014/main" id="{4D33CF95-9CA6-479E-AF75-17003973287E}"/>
              </a:ext>
            </a:extLst>
          </p:cNvPr>
          <p:cNvCxnSpPr>
            <a:cxnSpLocks/>
          </p:cNvCxnSpPr>
          <p:nvPr/>
        </p:nvCxnSpPr>
        <p:spPr bwMode="auto">
          <a:xfrm>
            <a:off x="6245827" y="2102995"/>
            <a:ext cx="0" cy="70349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oval" w="med" len="med"/>
          </a:ln>
          <a:effectLst/>
        </p:spPr>
      </p:cxnSp>
      <p:cxnSp>
        <p:nvCxnSpPr>
          <p:cNvPr id="102" name="直接连接符 101">
            <a:extLst>
              <a:ext uri="{FF2B5EF4-FFF2-40B4-BE49-F238E27FC236}">
                <a16:creationId xmlns:a16="http://schemas.microsoft.com/office/drawing/2014/main" id="{386B111A-E3AD-4372-9497-01DEE62A667D}"/>
              </a:ext>
            </a:extLst>
          </p:cNvPr>
          <p:cNvCxnSpPr>
            <a:cxnSpLocks/>
          </p:cNvCxnSpPr>
          <p:nvPr/>
        </p:nvCxnSpPr>
        <p:spPr bwMode="auto">
          <a:xfrm>
            <a:off x="7989483" y="2102995"/>
            <a:ext cx="0" cy="70349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oval" w="med" len="med"/>
          </a:ln>
          <a:effectLst/>
        </p:spPr>
      </p:cxnSp>
      <p:cxnSp>
        <p:nvCxnSpPr>
          <p:cNvPr id="103" name="直接连接符 102">
            <a:extLst>
              <a:ext uri="{FF2B5EF4-FFF2-40B4-BE49-F238E27FC236}">
                <a16:creationId xmlns:a16="http://schemas.microsoft.com/office/drawing/2014/main" id="{28E7CAFC-1239-4266-BB0B-A1FEEF87B506}"/>
              </a:ext>
            </a:extLst>
          </p:cNvPr>
          <p:cNvCxnSpPr>
            <a:cxnSpLocks/>
          </p:cNvCxnSpPr>
          <p:nvPr/>
        </p:nvCxnSpPr>
        <p:spPr bwMode="auto">
          <a:xfrm>
            <a:off x="9733139" y="2102995"/>
            <a:ext cx="0" cy="70349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oval" w="med" len="med"/>
          </a:ln>
          <a:effectLst/>
        </p:spPr>
      </p:cxnSp>
      <p:cxnSp>
        <p:nvCxnSpPr>
          <p:cNvPr id="104" name="直接连接符 103">
            <a:extLst>
              <a:ext uri="{FF2B5EF4-FFF2-40B4-BE49-F238E27FC236}">
                <a16:creationId xmlns:a16="http://schemas.microsoft.com/office/drawing/2014/main" id="{B35673FF-DC3F-4655-BBE3-C6A2956C65F7}"/>
              </a:ext>
            </a:extLst>
          </p:cNvPr>
          <p:cNvCxnSpPr>
            <a:cxnSpLocks/>
          </p:cNvCxnSpPr>
          <p:nvPr/>
        </p:nvCxnSpPr>
        <p:spPr bwMode="auto">
          <a:xfrm>
            <a:off x="11476797" y="2102995"/>
            <a:ext cx="0" cy="70349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oval" w="med" len="med"/>
          </a:ln>
          <a:effectLst/>
        </p:spPr>
      </p:cxnSp>
      <p:cxnSp>
        <p:nvCxnSpPr>
          <p:cNvPr id="105" name="直接连接符 104">
            <a:extLst>
              <a:ext uri="{FF2B5EF4-FFF2-40B4-BE49-F238E27FC236}">
                <a16:creationId xmlns:a16="http://schemas.microsoft.com/office/drawing/2014/main" id="{0F48B3F2-5466-45FF-B23A-4D16BE7A3BDD}"/>
              </a:ext>
            </a:extLst>
          </p:cNvPr>
          <p:cNvCxnSpPr>
            <a:cxnSpLocks/>
          </p:cNvCxnSpPr>
          <p:nvPr/>
        </p:nvCxnSpPr>
        <p:spPr bwMode="auto">
          <a:xfrm>
            <a:off x="1886687" y="2102995"/>
            <a:ext cx="0" cy="12600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oval" w="med" len="med"/>
          </a:ln>
          <a:effectLst/>
        </p:spPr>
      </p:cxnSp>
      <p:cxnSp>
        <p:nvCxnSpPr>
          <p:cNvPr id="106" name="直接连接符 105">
            <a:extLst>
              <a:ext uri="{FF2B5EF4-FFF2-40B4-BE49-F238E27FC236}">
                <a16:creationId xmlns:a16="http://schemas.microsoft.com/office/drawing/2014/main" id="{85BD31CD-442B-4635-971D-72D4BF26F40D}"/>
              </a:ext>
            </a:extLst>
          </p:cNvPr>
          <p:cNvCxnSpPr>
            <a:cxnSpLocks/>
          </p:cNvCxnSpPr>
          <p:nvPr/>
        </p:nvCxnSpPr>
        <p:spPr bwMode="auto">
          <a:xfrm>
            <a:off x="3630343" y="2102995"/>
            <a:ext cx="0" cy="12600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oval" w="med" len="med"/>
          </a:ln>
          <a:effectLst/>
        </p:spPr>
      </p:cxnSp>
      <p:cxnSp>
        <p:nvCxnSpPr>
          <p:cNvPr id="107" name="直接连接符 106">
            <a:extLst>
              <a:ext uri="{FF2B5EF4-FFF2-40B4-BE49-F238E27FC236}">
                <a16:creationId xmlns:a16="http://schemas.microsoft.com/office/drawing/2014/main" id="{2EF85669-E95A-4622-9182-5E0530A1073D}"/>
              </a:ext>
            </a:extLst>
          </p:cNvPr>
          <p:cNvCxnSpPr>
            <a:cxnSpLocks/>
          </p:cNvCxnSpPr>
          <p:nvPr/>
        </p:nvCxnSpPr>
        <p:spPr bwMode="auto">
          <a:xfrm>
            <a:off x="5373999" y="2102995"/>
            <a:ext cx="0" cy="12600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oval" w="med" len="med"/>
          </a:ln>
          <a:effectLst/>
        </p:spPr>
      </p:cxnSp>
      <p:cxnSp>
        <p:nvCxnSpPr>
          <p:cNvPr id="108" name="直接连接符 107">
            <a:extLst>
              <a:ext uri="{FF2B5EF4-FFF2-40B4-BE49-F238E27FC236}">
                <a16:creationId xmlns:a16="http://schemas.microsoft.com/office/drawing/2014/main" id="{EE731B12-5675-4117-931D-9A9199B65C7D}"/>
              </a:ext>
            </a:extLst>
          </p:cNvPr>
          <p:cNvCxnSpPr>
            <a:cxnSpLocks/>
          </p:cNvCxnSpPr>
          <p:nvPr/>
        </p:nvCxnSpPr>
        <p:spPr bwMode="auto">
          <a:xfrm>
            <a:off x="7117655" y="2102995"/>
            <a:ext cx="0" cy="12600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oval" w="med" len="med"/>
          </a:ln>
          <a:effectLst/>
        </p:spPr>
      </p:cxnSp>
      <p:cxnSp>
        <p:nvCxnSpPr>
          <p:cNvPr id="109" name="直接连接符 108">
            <a:extLst>
              <a:ext uri="{FF2B5EF4-FFF2-40B4-BE49-F238E27FC236}">
                <a16:creationId xmlns:a16="http://schemas.microsoft.com/office/drawing/2014/main" id="{59A6A6F3-7EB2-4741-BF19-4D9D6B966190}"/>
              </a:ext>
            </a:extLst>
          </p:cNvPr>
          <p:cNvCxnSpPr>
            <a:cxnSpLocks/>
          </p:cNvCxnSpPr>
          <p:nvPr/>
        </p:nvCxnSpPr>
        <p:spPr bwMode="auto">
          <a:xfrm>
            <a:off x="8861311" y="2102995"/>
            <a:ext cx="0" cy="12600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oval" w="med" len="med"/>
          </a:ln>
          <a:effectLst/>
        </p:spPr>
      </p:cxnSp>
      <p:cxnSp>
        <p:nvCxnSpPr>
          <p:cNvPr id="110" name="直接连接符 109">
            <a:extLst>
              <a:ext uri="{FF2B5EF4-FFF2-40B4-BE49-F238E27FC236}">
                <a16:creationId xmlns:a16="http://schemas.microsoft.com/office/drawing/2014/main" id="{8E5B992D-E3CC-4F77-BA9E-4C2AECDD1295}"/>
              </a:ext>
            </a:extLst>
          </p:cNvPr>
          <p:cNvCxnSpPr>
            <a:cxnSpLocks/>
          </p:cNvCxnSpPr>
          <p:nvPr/>
        </p:nvCxnSpPr>
        <p:spPr bwMode="auto">
          <a:xfrm>
            <a:off x="10604967" y="2102995"/>
            <a:ext cx="0" cy="12600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oval" w="med" len="med"/>
          </a:ln>
          <a:effectLst/>
        </p:spPr>
      </p:cxnSp>
      <p:cxnSp>
        <p:nvCxnSpPr>
          <p:cNvPr id="111" name="直接连接符 110">
            <a:extLst>
              <a:ext uri="{FF2B5EF4-FFF2-40B4-BE49-F238E27FC236}">
                <a16:creationId xmlns:a16="http://schemas.microsoft.com/office/drawing/2014/main" id="{E6C5FE6D-0A78-4070-AE4C-5B59D3D69735}"/>
              </a:ext>
            </a:extLst>
          </p:cNvPr>
          <p:cNvCxnSpPr/>
          <p:nvPr/>
        </p:nvCxnSpPr>
        <p:spPr bwMode="auto">
          <a:xfrm>
            <a:off x="6632160" y="1842006"/>
            <a:ext cx="134561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2" name="直接连接符 111">
            <a:extLst>
              <a:ext uri="{FF2B5EF4-FFF2-40B4-BE49-F238E27FC236}">
                <a16:creationId xmlns:a16="http://schemas.microsoft.com/office/drawing/2014/main" id="{AA654660-9133-4F82-B568-F2B602A07434}"/>
              </a:ext>
            </a:extLst>
          </p:cNvPr>
          <p:cNvCxnSpPr/>
          <p:nvPr/>
        </p:nvCxnSpPr>
        <p:spPr bwMode="auto">
          <a:xfrm>
            <a:off x="8330809" y="1832352"/>
            <a:ext cx="134561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3" name="直接连接符 112">
            <a:extLst>
              <a:ext uri="{FF2B5EF4-FFF2-40B4-BE49-F238E27FC236}">
                <a16:creationId xmlns:a16="http://schemas.microsoft.com/office/drawing/2014/main" id="{6FA57DDF-FB9F-4DB4-9A5A-C1545AF6504A}"/>
              </a:ext>
            </a:extLst>
          </p:cNvPr>
          <p:cNvCxnSpPr/>
          <p:nvPr/>
        </p:nvCxnSpPr>
        <p:spPr bwMode="auto">
          <a:xfrm>
            <a:off x="10974949" y="1832352"/>
            <a:ext cx="134561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4" name="TextBox 76">
            <a:extLst>
              <a:ext uri="{FF2B5EF4-FFF2-40B4-BE49-F238E27FC236}">
                <a16:creationId xmlns:a16="http://schemas.microsoft.com/office/drawing/2014/main" id="{52FC6C9A-5AAE-4312-B17B-35E4A6E6E0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84877" y="2832314"/>
            <a:ext cx="1840118" cy="5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Ext1. (NA : Par défaut)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ATC : Anticorrosion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L : Laser</a:t>
            </a:r>
          </a:p>
        </p:txBody>
      </p:sp>
    </p:spTree>
    <p:extLst>
      <p:ext uri="{BB962C8B-B14F-4D97-AF65-F5344CB8AC3E}">
        <p14:creationId xmlns:p14="http://schemas.microsoft.com/office/powerpoint/2010/main" val="6803136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/>
          <p:cNvGraphicFramePr/>
          <p:nvPr>
            <p:custDataLst>
              <p:tags r:id="rId1"/>
            </p:custDataLst>
          </p:nvPr>
        </p:nvGraphicFramePr>
        <p:xfrm>
          <a:off x="249555" y="1030147"/>
          <a:ext cx="11530330" cy="7447211"/>
        </p:xfrm>
        <a:graphic>
          <a:graphicData uri="http://schemas.openxmlformats.org/drawingml/2006/table">
            <a:tbl>
              <a:tblPr/>
              <a:tblGrid>
                <a:gridCol w="49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89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098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000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0320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6364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9381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21012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3412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96347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5425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63891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611721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797661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16220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893429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295452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816307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</a:tblGrid>
              <a:tr h="293561">
                <a:tc gridSpan="18"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 spc="60" dirty="0" err="1">
                          <a:solidFill>
                            <a:srgbClr val="646464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Règle de nommage du modèle externe de l'écran interactif DeepHub</a:t>
                      </a:r>
                      <a:endParaRPr lang="en-US" altLang="en-US" sz="1000" b="1" spc="60" dirty="0">
                        <a:solidFill>
                          <a:srgbClr val="646464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 cap="flat" cmpd="sng" algn="ctr">
                      <a:solidFill>
                        <a:srgbClr val="64646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T w="9525">
                      <a:solidFill>
                        <a:srgbClr val="646464"/>
                      </a:solidFill>
                      <a:prstDash val="sysDash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T w="9525">
                      <a:solidFill>
                        <a:srgbClr val="646464"/>
                      </a:solidFill>
                      <a:prstDash val="sysDash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T w="9525">
                      <a:solidFill>
                        <a:srgbClr val="646464"/>
                      </a:solidFill>
                      <a:prstDash val="sysDash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T w="9525">
                      <a:solidFill>
                        <a:srgbClr val="646464"/>
                      </a:solidFill>
                      <a:prstDash val="sysDash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T w="9525">
                      <a:solidFill>
                        <a:srgbClr val="646464"/>
                      </a:solidFill>
                      <a:prstDash val="sysDash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T w="9525">
                      <a:solidFill>
                        <a:srgbClr val="646464"/>
                      </a:solidFill>
                      <a:prstDash val="sysDash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T w="9525">
                      <a:solidFill>
                        <a:srgbClr val="646464"/>
                      </a:solidFill>
                      <a:prstDash val="sysDash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T w="9525">
                      <a:solidFill>
                        <a:srgbClr val="646464"/>
                      </a:solidFill>
                      <a:prstDash val="sysDash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T w="9525">
                      <a:solidFill>
                        <a:srgbClr val="646464"/>
                      </a:solidFill>
                      <a:prstDash val="sysDash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T w="9525">
                      <a:solidFill>
                        <a:srgbClr val="646464"/>
                      </a:solidFill>
                      <a:prstDash val="sysDash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T w="9525">
                      <a:solidFill>
                        <a:srgbClr val="646464"/>
                      </a:solidFill>
                      <a:prstDash val="sysDash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T w="9525">
                      <a:solidFill>
                        <a:srgbClr val="646464"/>
                      </a:solidFill>
                      <a:prstDash val="sysDash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T w="9525">
                      <a:solidFill>
                        <a:srgbClr val="646464"/>
                      </a:solidFill>
                      <a:prstDash val="sysDash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T w="9525">
                      <a:solidFill>
                        <a:srgbClr val="646464"/>
                      </a:solidFill>
                      <a:prstDash val="sysDash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 cap="flat" cmpd="sng" algn="ctr">
                      <a:solidFill>
                        <a:srgbClr val="64646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28575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 cap="flat" cmpd="sng" algn="ctr">
                      <a:solidFill>
                        <a:srgbClr val="64646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28575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870"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en-US" sz="1000" b="1" spc="60">
                        <a:solidFill>
                          <a:srgbClr val="646464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28575">
                      <a:solidFill>
                        <a:srgbClr val="646464"/>
                      </a:solidFill>
                      <a:prstDash val="solid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en-US" sz="1000" b="1" spc="60" dirty="0">
                        <a:solidFill>
                          <a:srgbClr val="646464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28575">
                      <a:solidFill>
                        <a:srgbClr val="646464"/>
                      </a:solidFill>
                      <a:prstDash val="solid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 spc="60" dirty="0">
                          <a:solidFill>
                            <a:srgbClr val="646464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Requis</a:t>
                      </a: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28575">
                      <a:solidFill>
                        <a:srgbClr val="646464"/>
                      </a:solidFill>
                      <a:prstDash val="solid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en-US" sz="1000" b="1" spc="60" dirty="0">
                        <a:solidFill>
                          <a:srgbClr val="646464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28575">
                      <a:solidFill>
                        <a:srgbClr val="646464"/>
                      </a:solidFill>
                      <a:prstDash val="solid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 spc="60" dirty="0">
                          <a:solidFill>
                            <a:srgbClr val="646464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Requis</a:t>
                      </a: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28575">
                      <a:solidFill>
                        <a:srgbClr val="646464"/>
                      </a:solidFill>
                      <a:prstDash val="solid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 spc="60" dirty="0">
                          <a:solidFill>
                            <a:srgbClr val="646464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Requis</a:t>
                      </a: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28575">
                      <a:solidFill>
                        <a:srgbClr val="646464"/>
                      </a:solidFill>
                      <a:prstDash val="solid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 spc="60">
                          <a:solidFill>
                            <a:srgbClr val="646464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Requis</a:t>
                      </a: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28575">
                      <a:solidFill>
                        <a:srgbClr val="646464"/>
                      </a:solidFill>
                      <a:prstDash val="solid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 spc="60">
                          <a:solidFill>
                            <a:srgbClr val="646464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Requis</a:t>
                      </a: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28575">
                      <a:solidFill>
                        <a:srgbClr val="646464"/>
                      </a:solidFill>
                      <a:prstDash val="solid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en-US" sz="1000" b="1" spc="60" dirty="0">
                        <a:solidFill>
                          <a:srgbClr val="646464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28575">
                      <a:solidFill>
                        <a:srgbClr val="646464"/>
                      </a:solidFill>
                      <a:prstDash val="solid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 spc="60" dirty="0">
                          <a:solidFill>
                            <a:srgbClr val="646464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Requis</a:t>
                      </a: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28575">
                      <a:solidFill>
                        <a:srgbClr val="646464"/>
                      </a:solidFill>
                      <a:prstDash val="solid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 spc="60">
                          <a:solidFill>
                            <a:srgbClr val="646464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Requis</a:t>
                      </a: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28575">
                      <a:solidFill>
                        <a:srgbClr val="646464"/>
                      </a:solidFill>
                      <a:prstDash val="solid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 spc="60">
                          <a:solidFill>
                            <a:srgbClr val="646464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Requis</a:t>
                      </a: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28575">
                      <a:solidFill>
                        <a:srgbClr val="646464"/>
                      </a:solidFill>
                      <a:prstDash val="solid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 spc="60">
                          <a:solidFill>
                            <a:srgbClr val="646464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Requis</a:t>
                      </a: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28575">
                      <a:solidFill>
                        <a:srgbClr val="646464"/>
                      </a:solidFill>
                      <a:prstDash val="solid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 spc="60">
                          <a:solidFill>
                            <a:srgbClr val="646464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Requis</a:t>
                      </a: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28575">
                      <a:solidFill>
                        <a:srgbClr val="646464"/>
                      </a:solidFill>
                      <a:prstDash val="solid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en-US" sz="1000" b="1" spc="60">
                        <a:solidFill>
                          <a:srgbClr val="646464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28575">
                      <a:solidFill>
                        <a:srgbClr val="646464"/>
                      </a:solidFill>
                      <a:prstDash val="solid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 spc="60" dirty="0">
                          <a:solidFill>
                            <a:srgbClr val="646464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Facultatif</a:t>
                      </a: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 cap="flat" cmpd="sng" algn="ctr">
                      <a:solidFill>
                        <a:srgbClr val="64646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646464"/>
                      </a:solidFill>
                      <a:prstDash val="solid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000" b="1" spc="60" dirty="0">
                        <a:solidFill>
                          <a:srgbClr val="646464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 cap="flat" cmpd="sng" algn="ctr">
                      <a:solidFill>
                        <a:srgbClr val="64646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 spc="60" dirty="0">
                          <a:solidFill>
                            <a:srgbClr val="646464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Requis</a:t>
                      </a: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 cap="flat" cmpd="sng" algn="ctr">
                      <a:solidFill>
                        <a:srgbClr val="64646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6855">
                <a:tc rowSpan="5"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spc="60" dirty="0" err="1">
                          <a:solidFill>
                            <a:srgbClr val="646464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Écran interactif DeepHub</a:t>
                      </a: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28575">
                      <a:solidFill>
                        <a:srgbClr val="646464"/>
                      </a:solidFill>
                      <a:prstDash val="solid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spc="60" dirty="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Numéro de champ</a:t>
                      </a:r>
                      <a:endParaRPr lang="en-US" altLang="en-US" sz="800" b="0" spc="60" dirty="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28575">
                      <a:solidFill>
                        <a:srgbClr val="646464"/>
                      </a:solidFill>
                      <a:prstDash val="solid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spc="60" dirty="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①</a:t>
                      </a:r>
                      <a:endParaRPr lang="en-US" altLang="en-US" sz="800" b="0" spc="60" dirty="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28575">
                      <a:solidFill>
                        <a:srgbClr val="646464"/>
                      </a:solidFill>
                      <a:prstDash val="solid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en-US" sz="800" b="0" spc="60" dirty="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28575">
                      <a:solidFill>
                        <a:srgbClr val="646464"/>
                      </a:solidFill>
                      <a:prstDash val="solid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spc="6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②</a:t>
                      </a:r>
                      <a:endParaRPr lang="en-US" altLang="en-US" sz="800" b="0" spc="6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28575">
                      <a:solidFill>
                        <a:srgbClr val="646464"/>
                      </a:solidFill>
                      <a:prstDash val="solid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spc="6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③</a:t>
                      </a:r>
                      <a:endParaRPr lang="en-US" altLang="en-US" sz="800" b="0" spc="6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28575">
                      <a:solidFill>
                        <a:srgbClr val="646464"/>
                      </a:solidFill>
                      <a:prstDash val="solid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spc="60" dirty="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④</a:t>
                      </a:r>
                      <a:endParaRPr lang="en-US" altLang="en-US" sz="800" b="0" spc="60" dirty="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28575">
                      <a:solidFill>
                        <a:srgbClr val="646464"/>
                      </a:solidFill>
                      <a:prstDash val="solid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spc="60" dirty="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⑤</a:t>
                      </a:r>
                      <a:endParaRPr lang="en-US" altLang="en-US" sz="800" b="0" spc="60" dirty="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28575">
                      <a:solidFill>
                        <a:srgbClr val="646464"/>
                      </a:solidFill>
                      <a:prstDash val="solid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en-US" sz="800" b="0" spc="6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28575">
                      <a:solidFill>
                        <a:srgbClr val="646464"/>
                      </a:solidFill>
                      <a:prstDash val="solid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spc="6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⑥</a:t>
                      </a:r>
                      <a:endParaRPr lang="en-US" altLang="en-US" sz="800" b="0" spc="6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28575">
                      <a:solidFill>
                        <a:srgbClr val="646464"/>
                      </a:solidFill>
                      <a:prstDash val="solid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spc="60" dirty="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⑦</a:t>
                      </a:r>
                      <a:endParaRPr lang="en-US" altLang="en-US" sz="800" b="0" spc="60" dirty="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28575">
                      <a:solidFill>
                        <a:srgbClr val="646464"/>
                      </a:solidFill>
                      <a:prstDash val="solid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spc="60" dirty="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⑧</a:t>
                      </a:r>
                      <a:endParaRPr lang="en-US" altLang="en-US" sz="800" b="0" spc="60" dirty="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28575">
                      <a:solidFill>
                        <a:srgbClr val="646464"/>
                      </a:solidFill>
                      <a:prstDash val="solid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spc="6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⑨</a:t>
                      </a:r>
                      <a:endParaRPr lang="en-US" altLang="en-US" sz="800" b="0" spc="6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28575">
                      <a:solidFill>
                        <a:srgbClr val="646464"/>
                      </a:solidFill>
                      <a:prstDash val="solid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spc="6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⑩</a:t>
                      </a:r>
                      <a:endParaRPr lang="en-US" altLang="en-US" sz="800" b="0" spc="6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28575">
                      <a:solidFill>
                        <a:srgbClr val="646464"/>
                      </a:solidFill>
                      <a:prstDash val="solid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en-US" sz="800" b="0" spc="6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28575">
                      <a:solidFill>
                        <a:srgbClr val="646464"/>
                      </a:solidFill>
                      <a:prstDash val="solid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spc="60" dirty="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⑪</a:t>
                      </a:r>
                      <a:endParaRPr lang="en-US" altLang="en-US" sz="800" b="0" spc="60" dirty="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 cap="flat" cmpd="sng" algn="ctr">
                      <a:solidFill>
                        <a:srgbClr val="64646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646464"/>
                      </a:solidFill>
                      <a:prstDash val="solid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ea"/>
                        <a:buNone/>
                      </a:pPr>
                      <a:endParaRPr lang="en-US" altLang="en-US" sz="800" b="0" spc="60" dirty="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 cap="flat" cmpd="sng" algn="ctr">
                      <a:solidFill>
                        <a:srgbClr val="64646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4646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ea"/>
                        <a:buNone/>
                      </a:pPr>
                      <a:r>
                        <a:rPr lang="en-US" altLang="en-US" sz="800" b="0" spc="60" dirty="0">
                          <a:solidFill>
                            <a:srgbClr val="40404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⑫</a:t>
                      </a:r>
                      <a:endParaRPr lang="en-US" altLang="en-US" sz="800" b="0" spc="60" dirty="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 cap="flat" cmpd="sng" algn="ctr">
                      <a:solidFill>
                        <a:srgbClr val="64646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4646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2575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spc="60" dirty="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Identification</a:t>
                      </a:r>
                      <a:endParaRPr lang="en-US" altLang="en-US" sz="800" b="0" spc="60" dirty="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spc="60" dirty="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Identifiant Dahua</a:t>
                      </a:r>
                      <a:endParaRPr lang="en-US" altLang="en-US" sz="800" b="0" spc="60" dirty="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en-US" sz="800" b="0" spc="60" dirty="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spc="60" dirty="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Identifiant de la gamme de produits</a:t>
                      </a:r>
                      <a:endParaRPr lang="en-US" altLang="en-US" sz="800" b="0" spc="60" dirty="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spc="60" dirty="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Type de vente</a:t>
                      </a:r>
                      <a:endParaRPr lang="en-US" altLang="en-US" sz="800" b="0" spc="60" dirty="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spc="60" dirty="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Facteur de forme du produit</a:t>
                      </a:r>
                      <a:endParaRPr lang="en-US" altLang="en-US" sz="800" b="0" spc="60" dirty="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spc="60" dirty="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Étiquette de taille</a:t>
                      </a:r>
                      <a:endParaRPr lang="en-US" altLang="en-US" sz="800" b="0" spc="60" dirty="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en-US" sz="800" b="0" spc="6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spc="60" dirty="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positionnement sur le marché</a:t>
                      </a:r>
                      <a:endParaRPr lang="en-US" altLang="en-US" sz="800" b="0" spc="60" dirty="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spc="60" dirty="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Caméra</a:t>
                      </a:r>
                      <a:endParaRPr lang="en-US" altLang="en-US" sz="800" b="0" spc="60" dirty="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spc="60" dirty="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Identifiant de série 2</a:t>
                      </a:r>
                      <a:endParaRPr lang="en-US" altLang="en-US" sz="800" b="0" spc="60" dirty="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spc="60" dirty="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Modèle de puce</a:t>
                      </a:r>
                      <a:endParaRPr lang="en-US" altLang="en-US" sz="800" b="0" spc="60" dirty="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spc="60" dirty="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méthode de saisie tactile</a:t>
                      </a:r>
                      <a:endParaRPr lang="en-US" altLang="en-US" sz="800" b="0" spc="60" dirty="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en-US" sz="800" b="0" spc="6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spc="60" dirty="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Positionnement de la série</a:t>
                      </a:r>
                      <a:endParaRPr lang="en-US" altLang="en-US" sz="800" b="0" spc="60" dirty="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 cap="flat" cmpd="sng" algn="ctr">
                      <a:solidFill>
                        <a:srgbClr val="64646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en-US" sz="800" b="0" spc="60" dirty="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 cap="flat" cmpd="sng" algn="ctr">
                      <a:solidFill>
                        <a:srgbClr val="64646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4646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4646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en-US" sz="800" b="0" spc="60" dirty="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Version itérative</a:t>
                      </a: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 cap="flat" cmpd="sng" algn="ctr">
                      <a:solidFill>
                        <a:srgbClr val="64646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4646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4646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5932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spc="60" dirty="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Exemple</a:t>
                      </a:r>
                      <a:endParaRPr lang="en-US" altLang="en-US" sz="800" b="0" spc="60" dirty="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spc="6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DH</a:t>
                      </a:r>
                      <a:endParaRPr lang="en-US" altLang="en-US" sz="800" b="0" spc="6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spc="60" dirty="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-</a:t>
                      </a:r>
                      <a:endParaRPr lang="en-US" altLang="en-US" sz="800" b="0" spc="60" dirty="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spc="60" dirty="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L</a:t>
                      </a:r>
                      <a:endParaRPr lang="en-US" altLang="en-US" sz="800" b="0" spc="60" dirty="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spc="6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C</a:t>
                      </a:r>
                      <a:endParaRPr lang="en-US" altLang="en-US" sz="800" b="0" spc="6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spc="6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H</a:t>
                      </a:r>
                      <a:endParaRPr lang="en-US" altLang="en-US" sz="800" b="0" spc="6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spc="60" dirty="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86</a:t>
                      </a:r>
                      <a:endParaRPr lang="en-US" altLang="en-US" sz="800" b="0" spc="60" dirty="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spc="6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-</a:t>
                      </a:r>
                      <a:endParaRPr lang="en-US" altLang="en-US" sz="800" b="0" spc="6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spc="6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</a:t>
                      </a:r>
                      <a:endParaRPr lang="en-US" altLang="en-US" sz="800" b="0" spc="6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spc="60" dirty="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T</a:t>
                      </a:r>
                      <a:endParaRPr lang="en-US" altLang="en-US" sz="800" b="0" spc="60" dirty="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spc="60" dirty="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4</a:t>
                      </a:r>
                      <a:endParaRPr lang="en-US" altLang="en-US" sz="800" b="0" spc="60" dirty="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en-US" sz="800" b="0" spc="60" dirty="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0</a:t>
                      </a: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spc="6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0</a:t>
                      </a:r>
                      <a:endParaRPr lang="en-US" altLang="en-US" sz="800" b="0" spc="6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spc="6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-</a:t>
                      </a:r>
                      <a:endParaRPr lang="en-US" altLang="en-US" sz="800" b="0" spc="6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spc="6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U</a:t>
                      </a:r>
                      <a:endParaRPr lang="en-US" altLang="en-US" sz="800" b="0" spc="6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 cap="flat" cmpd="sng" algn="ctr">
                      <a:solidFill>
                        <a:srgbClr val="64646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en-US" sz="800" b="0" spc="60" dirty="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-</a:t>
                      </a: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 cap="flat" cmpd="sng" algn="ctr">
                      <a:solidFill>
                        <a:srgbClr val="64646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4646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4646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en-US" sz="800" b="0" spc="60" dirty="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S2</a:t>
                      </a: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 cap="flat" cmpd="sng" algn="ctr">
                      <a:solidFill>
                        <a:srgbClr val="64646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4646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4646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97289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</a:tcPr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spc="60" dirty="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Explication</a:t>
                      </a:r>
                      <a:endParaRPr lang="en-US" altLang="en-US" sz="800" b="0" spc="60" dirty="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spc="60" dirty="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DH = Marque Dahua
DHI = Marque Dahua à l'étranger
N = Neutre (national) Valeur par défaut = Neutre (international)</a:t>
                      </a:r>
                    </a:p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800" b="0" spc="60" dirty="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800" b="0" spc="60" dirty="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en-US" sz="800" b="0" spc="6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spc="60" dirty="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L = Machine tout-en-un LCD
E = Machine tout-en-un LED</a:t>
                      </a:r>
                    </a:p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en-US" sz="800" b="0" spc="60" dirty="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800" b="0" spc="60" dirty="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C : Axé sur les canaux
P : Axé sur les projets
E : Commerce électronique</a:t>
                      </a:r>
                    </a:p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zh-CN" sz="800" b="0" spc="60" dirty="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CN" altLang="en-US" sz="800" b="0" spc="60" dirty="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800" b="0" spc="60" dirty="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H : Paysage
V : Portrait</a:t>
                      </a:r>
                    </a:p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zh-CN" sz="800" b="0" spc="60" dirty="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spc="60" dirty="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55 = Dimension 55 pouces
65 = Dimension 65 pouces
75 = Dimension 75 pouces
85 = Dimension 85 pouces
86 = Dimension 86 pouces
98 = Dimension 98 pouces
110 = Dimension 110 pouces
138 = Dimension 138 pouces</a:t>
                      </a:r>
                    </a:p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800" b="0" spc="60" dirty="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800" b="0" spc="60" dirty="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800" b="0" spc="60" dirty="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800" b="0" spc="60" dirty="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800" b="0" spc="60" dirty="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800" b="0" spc="60" dirty="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en-US" sz="800" b="0" spc="60" dirty="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en-US" sz="800" b="0" spc="60" dirty="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spc="60" dirty="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 = Éducation
H = Tableau interactif
M = Conférence</a:t>
                      </a:r>
                    </a:p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800" b="0" spc="60" dirty="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en-US" sz="800" b="0" spc="60" dirty="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800" b="0" spc="60" dirty="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T : Pas d'appareil photo
C : Avec appareil photo</a:t>
                      </a:r>
                    </a:p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CN" altLang="en-US" sz="800" b="0" spc="60" dirty="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spc="60" dirty="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4 = 4K
8 = 8K</a:t>
                      </a:r>
                    </a:p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en-US" sz="800" b="0" spc="60" dirty="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en-US" sz="800" b="0" spc="60" dirty="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0 à 1 : Modèle de base
2 à 5 : Milieu de gamme
6 à 7 : Haut de gamme
8 à 9 : Modèle phare</a:t>
                      </a:r>
                    </a:p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en-US" sz="800" b="0" spc="60" dirty="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en-US" sz="800" b="0" spc="60" dirty="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en-US" sz="800" b="0" spc="60" dirty="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800" b="0" spc="60" dirty="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0 : Lamination infrarouge nulle
1 : Lamination capacitive complète
2 : Lamination capacitive du cadre
3 : Lamination capacitive nulle
4 : Lamination infrarouge du cadre
6 : Lamination infrarouge complète</a:t>
                      </a:r>
                    </a:p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zh-CN" sz="800" b="0" spc="60" dirty="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zh-CN" sz="800" b="0" spc="60" dirty="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zh-CN" sz="800" b="0" spc="60" dirty="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zh-CN" sz="800" b="0" spc="60" dirty="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CN" altLang="en-US" sz="800" b="0" spc="60" dirty="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en-US" sz="800" b="0" spc="60" dirty="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800" b="0" spc="60" dirty="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U : Ultime
P : Professionnel/Pro
C : Classique
B : Basique
L : Lite/Lite+</a:t>
                      </a:r>
                    </a:p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zh-CN" sz="800" b="0" spc="60" dirty="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zh-CN" sz="800" b="0" spc="60" dirty="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zh-CN" sz="800" b="0" spc="60" dirty="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CN" altLang="en-US" sz="800" b="0" spc="60" dirty="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 cap="flat" cmpd="sng" algn="ctr">
                      <a:solidFill>
                        <a:srgbClr val="64646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CN" altLang="en-US" sz="800" b="0" spc="60" dirty="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 cap="flat" cmpd="sng" algn="ctr">
                      <a:solidFill>
                        <a:srgbClr val="64646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4646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4646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800" b="0" spc="60" dirty="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Vide : Première génération
S2 : Deuxième génération
S3 : Troisième génération
...</a:t>
                      </a:r>
                    </a:p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zh-CN" sz="800" b="0" spc="60" dirty="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zh-CN" sz="800" b="0" spc="60" dirty="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CN" altLang="en-US" sz="800" b="0" spc="60" dirty="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 cap="flat" cmpd="sng" algn="ctr">
                      <a:solidFill>
                        <a:srgbClr val="64646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4646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4646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7764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B w="28575">
                      <a:solidFill>
                        <a:srgbClr val="64646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spc="60" dirty="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Exemple typique</a:t>
                      </a:r>
                      <a:endParaRPr lang="en-US" altLang="en-US" sz="800" b="0" spc="60" dirty="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gridSpan="14"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spc="60" dirty="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DH-LCH86-ST400-U</a:t>
                      </a:r>
                      <a:endParaRPr lang="en-US" altLang="en-US" sz="800" b="0" spc="60" dirty="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 cap="flat" cmpd="sng" algn="ctr">
                      <a:solidFill>
                        <a:srgbClr val="64646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T w="9525">
                      <a:solidFill>
                        <a:srgbClr val="646464"/>
                      </a:solidFill>
                      <a:prstDash val="sysDash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T w="9525">
                      <a:solidFill>
                        <a:srgbClr val="646464"/>
                      </a:solidFill>
                      <a:prstDash val="sysDash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T w="9525">
                      <a:solidFill>
                        <a:srgbClr val="646464"/>
                      </a:solidFill>
                      <a:prstDash val="sysDash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T w="9525">
                      <a:solidFill>
                        <a:srgbClr val="646464"/>
                      </a:solidFill>
                      <a:prstDash val="sysDash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T w="9525">
                      <a:solidFill>
                        <a:srgbClr val="646464"/>
                      </a:solidFill>
                      <a:prstDash val="sysDash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T w="9525">
                      <a:solidFill>
                        <a:srgbClr val="646464"/>
                      </a:solidFill>
                      <a:prstDash val="sysDash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T w="9525">
                      <a:solidFill>
                        <a:srgbClr val="646464"/>
                      </a:solidFill>
                      <a:prstDash val="sysDash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T w="9525">
                      <a:solidFill>
                        <a:srgbClr val="646464"/>
                      </a:solidFill>
                      <a:prstDash val="sysDash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T w="9525">
                      <a:solidFill>
                        <a:srgbClr val="646464"/>
                      </a:solidFill>
                      <a:prstDash val="sysDash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T w="9525">
                      <a:solidFill>
                        <a:srgbClr val="646464"/>
                      </a:solidFill>
                      <a:prstDash val="sysDash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T w="9525">
                      <a:solidFill>
                        <a:srgbClr val="646464"/>
                      </a:solidFill>
                      <a:prstDash val="sysDash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T w="9525">
                      <a:solidFill>
                        <a:srgbClr val="646464"/>
                      </a:solidFill>
                      <a:prstDash val="sysDash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en-US" sz="800" b="0" spc="60" dirty="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 cap="flat" cmpd="sng" algn="ctr">
                      <a:solidFill>
                        <a:srgbClr val="64646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4646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en-US" sz="800" b="0" spc="60" dirty="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 cap="flat" cmpd="sng" algn="ctr">
                      <a:solidFill>
                        <a:srgbClr val="64646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4646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>
                <a:latin typeface="+mn-lt"/>
                <a:cs typeface="Segoe UI" panose="020B0502040204020203" pitchFamily="34" charset="0"/>
              </a:rPr>
              <a:t>Tableaux blancs interactifs</a:t>
            </a:r>
            <a:endParaRPr lang="zh-CN" altLang="en-US" sz="3600" dirty="0">
              <a:latin typeface="+mn-lt"/>
              <a:cs typeface="Segoe UI" panose="020B0502040204020203" pitchFamily="34" charset="0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BF550A6E-609C-49E2-A544-577E3BA317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>
                <a:latin typeface="Myriad Pro"/>
              </a:rPr>
              <a:t>16</a:t>
            </a:fld>
            <a:endParaRPr lang="zh-CN" alt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26"/>
          <p:cNvSpPr txBox="1"/>
          <p:nvPr/>
        </p:nvSpPr>
        <p:spPr>
          <a:xfrm>
            <a:off x="4029062" y="2055570"/>
            <a:ext cx="3136334" cy="95994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zh-CN" sz="1065" b="1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Catégorie: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Webcam économique 1080p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Webcam USB 20-1080p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Webcam USB 25-1080P (AF)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Webcam 80H-4K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Webcam 90-4K</a:t>
            </a:r>
          </a:p>
        </p:txBody>
      </p:sp>
      <p:grpSp>
        <p:nvGrpSpPr>
          <p:cNvPr id="22" name="组合 21"/>
          <p:cNvGrpSpPr/>
          <p:nvPr/>
        </p:nvGrpSpPr>
        <p:grpSpPr>
          <a:xfrm>
            <a:off x="4174944" y="1637466"/>
            <a:ext cx="68584" cy="452418"/>
            <a:chOff x="2686859" y="2857598"/>
            <a:chExt cx="90000" cy="593694"/>
          </a:xfrm>
        </p:grpSpPr>
        <p:cxnSp>
          <p:nvCxnSpPr>
            <p:cNvPr id="23" name="直接连接符 22"/>
            <p:cNvCxnSpPr/>
            <p:nvPr/>
          </p:nvCxnSpPr>
          <p:spPr bwMode="auto">
            <a:xfrm>
              <a:off x="2731859" y="2857598"/>
              <a:ext cx="0" cy="5040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4" name="椭圆 23"/>
            <p:cNvSpPr/>
            <p:nvPr/>
          </p:nvSpPr>
          <p:spPr bwMode="auto">
            <a:xfrm>
              <a:off x="2686859" y="3361292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2261" tIns="26131" rIns="52261" bIns="26131" numCol="1" rtlCol="0" anchor="t" anchorCtr="0" compatLnSpc="1"/>
            <a:lstStyle/>
            <a:p>
              <a:pPr defTabSz="696595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84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1629062" y="1255716"/>
            <a:ext cx="4247871" cy="521728"/>
            <a:chOff x="281317" y="1693037"/>
            <a:chExt cx="5862190" cy="720000"/>
          </a:xfrm>
        </p:grpSpPr>
        <p:sp>
          <p:nvSpPr>
            <p:cNvPr id="5" name="矩形 4"/>
            <p:cNvSpPr/>
            <p:nvPr/>
          </p:nvSpPr>
          <p:spPr bwMode="auto">
            <a:xfrm>
              <a:off x="2465333" y="1693037"/>
              <a:ext cx="822256" cy="72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9671" tIns="34840" rIns="69671" bIns="34840" numCol="1" rtlCol="0" anchor="ctr" anchorCtr="0" compatLnSpc="1"/>
            <a:lstStyle/>
            <a:p>
              <a:pPr algn="ctr" defTabSz="696595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755" dirty="0">
                  <a:solidFill>
                    <a:prstClr val="black"/>
                  </a:solidFill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3</a:t>
              </a:r>
              <a:endParaRPr lang="zh-CN" altLang="en-US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6" name="矩形 5"/>
            <p:cNvSpPr/>
            <p:nvPr/>
          </p:nvSpPr>
          <p:spPr bwMode="auto">
            <a:xfrm>
              <a:off x="281317" y="1693037"/>
              <a:ext cx="720000" cy="72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9671" tIns="34840" rIns="69671" bIns="34840" numCol="1" rtlCol="0" anchor="ctr" anchorCtr="0" compatLnSpc="1"/>
            <a:lstStyle/>
            <a:p>
              <a:pPr algn="ctr" defTabSz="696595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755" dirty="0">
                  <a:solidFill>
                    <a:prstClr val="black"/>
                  </a:solidFill>
                  <a:latin typeface="Myriad Pro" panose="020B0502040204020203" pitchFamily="34" charset="0"/>
                  <a:cs typeface="Segoe UI" panose="020B0502040204020203" pitchFamily="34" charset="0"/>
                </a:rPr>
                <a:t>HTI</a:t>
              </a:r>
              <a:endParaRPr lang="zh-CN" altLang="en-US" sz="1755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9" name="矩形 8"/>
            <p:cNvSpPr/>
            <p:nvPr/>
          </p:nvSpPr>
          <p:spPr bwMode="auto">
            <a:xfrm>
              <a:off x="5423507" y="1693037"/>
              <a:ext cx="720000" cy="72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9671" tIns="34840" rIns="69671" bIns="34840" numCol="1" rtlCol="0" anchor="ctr" anchorCtr="0" compatLnSpc="1"/>
            <a:lstStyle/>
            <a:p>
              <a:pPr algn="ctr" defTabSz="696595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755" dirty="0">
                  <a:solidFill>
                    <a:prstClr val="black"/>
                  </a:solidFill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(0)</a:t>
              </a:r>
              <a:endParaRPr lang="zh-CN" altLang="en-US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0" name="矩形 9"/>
            <p:cNvSpPr/>
            <p:nvPr/>
          </p:nvSpPr>
          <p:spPr bwMode="auto">
            <a:xfrm>
              <a:off x="3451391" y="1693037"/>
              <a:ext cx="822256" cy="72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9671" tIns="34840" rIns="69671" bIns="34840" numCol="1" rtlCol="0" anchor="ctr" anchorCtr="0" compatLnSpc="1"/>
            <a:lstStyle/>
            <a:p>
              <a:pPr algn="ctr" defTabSz="696595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755" dirty="0">
                  <a:solidFill>
                    <a:prstClr val="black"/>
                  </a:solidFill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0</a:t>
              </a:r>
              <a:endParaRPr lang="zh-CN" altLang="en-US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2" name="矩形 11"/>
            <p:cNvSpPr/>
            <p:nvPr/>
          </p:nvSpPr>
          <p:spPr bwMode="auto">
            <a:xfrm>
              <a:off x="1479275" y="1693037"/>
              <a:ext cx="822256" cy="72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9671" tIns="34840" rIns="69671" bIns="34840" numCol="1" rtlCol="0" anchor="ctr" anchorCtr="0" compatLnSpc="1"/>
            <a:lstStyle/>
            <a:p>
              <a:pPr algn="ctr" defTabSz="696595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755" dirty="0">
                  <a:solidFill>
                    <a:prstClr val="black"/>
                  </a:solidFill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UC</a:t>
              </a:r>
              <a:endParaRPr lang="zh-CN" altLang="en-US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cxnSp>
          <p:nvCxnSpPr>
            <p:cNvPr id="14" name="直接连接符 13"/>
            <p:cNvCxnSpPr/>
            <p:nvPr/>
          </p:nvCxnSpPr>
          <p:spPr bwMode="auto">
            <a:xfrm flipH="1">
              <a:off x="1136256" y="2053037"/>
              <a:ext cx="224897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3" name="矩形 32"/>
            <p:cNvSpPr/>
            <p:nvPr/>
          </p:nvSpPr>
          <p:spPr bwMode="auto">
            <a:xfrm>
              <a:off x="4437449" y="1693037"/>
              <a:ext cx="822256" cy="72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9671" tIns="34840" rIns="69671" bIns="34840" numCol="1" rtlCol="0" anchor="ctr" anchorCtr="0" compatLnSpc="1"/>
            <a:lstStyle/>
            <a:p>
              <a:pPr algn="ctr" defTabSz="696595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755" dirty="0">
                  <a:solidFill>
                    <a:prstClr val="black"/>
                  </a:solidFill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0</a:t>
              </a:r>
              <a:endParaRPr lang="zh-CN" altLang="en-US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34" name="TextBox 25"/>
          <p:cNvSpPr txBox="1"/>
          <p:nvPr/>
        </p:nvSpPr>
        <p:spPr>
          <a:xfrm>
            <a:off x="2279020" y="2054130"/>
            <a:ext cx="1551000" cy="233183"/>
          </a:xfrm>
          <a:prstGeom prst="rect">
            <a:avLst/>
          </a:prstGeom>
          <a:noFill/>
        </p:spPr>
        <p:txBody>
          <a:bodyPr wrap="square" lIns="68306" tIns="34152" rIns="68306" bIns="34152" rtlCol="0">
            <a:spAutoFit/>
          </a:bodyPr>
          <a:lstStyle/>
          <a:p>
            <a:pPr algn="ctr"/>
            <a:r>
              <a:rPr lang="en-US" altLang="zh-CN" sz="1065" b="1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Caméra USB</a:t>
            </a:r>
          </a:p>
        </p:txBody>
      </p:sp>
      <p:grpSp>
        <p:nvGrpSpPr>
          <p:cNvPr id="35" name="组合 34"/>
          <p:cNvGrpSpPr/>
          <p:nvPr/>
        </p:nvGrpSpPr>
        <p:grpSpPr>
          <a:xfrm>
            <a:off x="2867903" y="1809466"/>
            <a:ext cx="68584" cy="214911"/>
            <a:chOff x="2495652" y="1491630"/>
            <a:chExt cx="67500" cy="211516"/>
          </a:xfrm>
        </p:grpSpPr>
        <p:cxnSp>
          <p:nvCxnSpPr>
            <p:cNvPr id="36" name="直接连接符 35"/>
            <p:cNvCxnSpPr/>
            <p:nvPr/>
          </p:nvCxnSpPr>
          <p:spPr bwMode="auto">
            <a:xfrm>
              <a:off x="2529402" y="1491630"/>
              <a:ext cx="0" cy="1800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7" name="椭圆 36"/>
            <p:cNvSpPr/>
            <p:nvPr/>
          </p:nvSpPr>
          <p:spPr bwMode="auto">
            <a:xfrm>
              <a:off x="2495652" y="1635646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2261" tIns="26131" rIns="52261" bIns="26131" numCol="1" rtlCol="0" anchor="t" anchorCtr="0" compatLnSpc="1"/>
            <a:lstStyle/>
            <a:p>
              <a:pPr defTabSz="696595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84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63" name="TextBox 26"/>
          <p:cNvSpPr txBox="1"/>
          <p:nvPr/>
        </p:nvSpPr>
        <p:spPr>
          <a:xfrm>
            <a:off x="7659339" y="2111141"/>
            <a:ext cx="1335392" cy="74917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65" b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F0502020204030204" pitchFamily="34" charset="0"/>
                <a:cs typeface="Calibri" panose="020F0502020204030204" pitchFamily="34" charset="0"/>
              </a:rPr>
              <a:t>Caméra USB tout-en-un, caméra PTZ et caméra HD</a:t>
            </a:r>
          </a:p>
        </p:txBody>
      </p:sp>
      <p:grpSp>
        <p:nvGrpSpPr>
          <p:cNvPr id="64" name="组合 63"/>
          <p:cNvGrpSpPr/>
          <p:nvPr/>
        </p:nvGrpSpPr>
        <p:grpSpPr>
          <a:xfrm>
            <a:off x="8292742" y="1786367"/>
            <a:ext cx="68584" cy="391827"/>
            <a:chOff x="2686859" y="2857598"/>
            <a:chExt cx="90000" cy="514182"/>
          </a:xfrm>
        </p:grpSpPr>
        <p:cxnSp>
          <p:nvCxnSpPr>
            <p:cNvPr id="65" name="直接连接符 64"/>
            <p:cNvCxnSpPr/>
            <p:nvPr/>
          </p:nvCxnSpPr>
          <p:spPr bwMode="auto">
            <a:xfrm>
              <a:off x="2731859" y="2857598"/>
              <a:ext cx="0" cy="4320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66" name="椭圆 65"/>
            <p:cNvSpPr/>
            <p:nvPr/>
          </p:nvSpPr>
          <p:spPr bwMode="auto">
            <a:xfrm>
              <a:off x="2686859" y="3281780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2261" tIns="26131" rIns="52261" bIns="26131" numCol="1" rtlCol="0" anchor="t" anchorCtr="0" compatLnSpc="1"/>
            <a:lstStyle/>
            <a:p>
              <a:pPr defTabSz="696595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84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68" name="TextBox 25"/>
          <p:cNvSpPr txBox="1"/>
          <p:nvPr/>
        </p:nvSpPr>
        <p:spPr>
          <a:xfrm>
            <a:off x="6573300" y="1983761"/>
            <a:ext cx="1551000" cy="397394"/>
          </a:xfrm>
          <a:prstGeom prst="rect">
            <a:avLst/>
          </a:prstGeom>
          <a:noFill/>
        </p:spPr>
        <p:txBody>
          <a:bodyPr wrap="square" lIns="68306" tIns="34152" rIns="68306" bIns="34152" rtlCol="0">
            <a:spAutoFit/>
          </a:bodyPr>
          <a:lstStyle/>
          <a:p>
            <a:pPr algn="ctr"/>
            <a:r>
              <a:rPr lang="en-US" altLang="zh-CN" sz="1065" b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F0502020204030204" pitchFamily="34" charset="0"/>
                <a:cs typeface="Calibri" panose="020F0502020204030204" pitchFamily="34" charset="0"/>
              </a:rPr>
              <a:t>série de systèmes de vidéoconférence</a:t>
            </a:r>
          </a:p>
        </p:txBody>
      </p:sp>
      <p:grpSp>
        <p:nvGrpSpPr>
          <p:cNvPr id="69" name="组合 68"/>
          <p:cNvGrpSpPr/>
          <p:nvPr/>
        </p:nvGrpSpPr>
        <p:grpSpPr>
          <a:xfrm>
            <a:off x="7351468" y="1809466"/>
            <a:ext cx="68584" cy="214911"/>
            <a:chOff x="2495652" y="1491630"/>
            <a:chExt cx="67500" cy="211516"/>
          </a:xfrm>
        </p:grpSpPr>
        <p:cxnSp>
          <p:nvCxnSpPr>
            <p:cNvPr id="70" name="直接连接符 69"/>
            <p:cNvCxnSpPr/>
            <p:nvPr/>
          </p:nvCxnSpPr>
          <p:spPr bwMode="auto">
            <a:xfrm>
              <a:off x="2529402" y="1491630"/>
              <a:ext cx="0" cy="1800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71" name="椭圆 70"/>
            <p:cNvSpPr/>
            <p:nvPr/>
          </p:nvSpPr>
          <p:spPr bwMode="auto">
            <a:xfrm>
              <a:off x="2495652" y="1635646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2261" tIns="26131" rIns="52261" bIns="26131" numCol="1" rtlCol="0" anchor="t" anchorCtr="0" compatLnSpc="1"/>
            <a:lstStyle/>
            <a:p>
              <a:pPr defTabSz="696595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84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73" name="TextBox 26"/>
          <p:cNvSpPr txBox="1"/>
          <p:nvPr/>
        </p:nvSpPr>
        <p:spPr>
          <a:xfrm>
            <a:off x="9050705" y="2300572"/>
            <a:ext cx="1554933" cy="65505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4- Caméra USB tout-en-un (posée sur la table)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5- Barre de son et (caméra PTZ)</a:t>
            </a:r>
          </a:p>
        </p:txBody>
      </p:sp>
      <p:grpSp>
        <p:nvGrpSpPr>
          <p:cNvPr id="7" name="组合 6"/>
          <p:cNvGrpSpPr/>
          <p:nvPr/>
        </p:nvGrpSpPr>
        <p:grpSpPr>
          <a:xfrm>
            <a:off x="6256779" y="1255715"/>
            <a:ext cx="4390624" cy="517847"/>
            <a:chOff x="6791445" y="1663220"/>
            <a:chExt cx="6188876" cy="729939"/>
          </a:xfrm>
        </p:grpSpPr>
        <p:sp>
          <p:nvSpPr>
            <p:cNvPr id="57" name="矩形 56"/>
            <p:cNvSpPr/>
            <p:nvPr/>
          </p:nvSpPr>
          <p:spPr bwMode="auto">
            <a:xfrm>
              <a:off x="9298481" y="1673159"/>
              <a:ext cx="822256" cy="72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9671" tIns="34840" rIns="69671" bIns="34840" numCol="1" rtlCol="0" anchor="ctr" anchorCtr="0" compatLnSpc="1"/>
            <a:lstStyle/>
            <a:p>
              <a:pPr algn="ctr" defTabSz="696595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755" dirty="0">
                  <a:solidFill>
                    <a:prstClr val="black"/>
                  </a:solidFill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C</a:t>
              </a:r>
              <a:endParaRPr lang="zh-CN" altLang="en-US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58" name="矩形 57"/>
            <p:cNvSpPr/>
            <p:nvPr/>
          </p:nvSpPr>
          <p:spPr bwMode="auto">
            <a:xfrm>
              <a:off x="6791445" y="1673159"/>
              <a:ext cx="720000" cy="72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9671" tIns="34840" rIns="69671" bIns="34840" numCol="1" rtlCol="0" anchor="ctr" anchorCtr="0" compatLnSpc="1"/>
            <a:lstStyle/>
            <a:p>
              <a:pPr algn="ctr" defTabSz="696595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755" dirty="0">
                  <a:solidFill>
                    <a:prstClr val="black"/>
                  </a:solidFill>
                  <a:latin typeface="Myriad Pro" panose="020B0502040204020203" pitchFamily="34" charset="0"/>
                  <a:cs typeface="Segoe UI" panose="020B0502040204020203" pitchFamily="34" charset="0"/>
                </a:rPr>
                <a:t>DH</a:t>
              </a:r>
              <a:endParaRPr lang="zh-CN" altLang="en-US" sz="1755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60" name="矩形 59"/>
            <p:cNvSpPr/>
            <p:nvPr/>
          </p:nvSpPr>
          <p:spPr bwMode="auto">
            <a:xfrm>
              <a:off x="10251676" y="1673159"/>
              <a:ext cx="822256" cy="72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9671" tIns="34840" rIns="69671" bIns="34840" numCol="1" rtlCol="0" anchor="ctr" anchorCtr="0" compatLnSpc="1"/>
            <a:lstStyle/>
            <a:p>
              <a:pPr algn="ctr" defTabSz="696595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755" dirty="0">
                  <a:solidFill>
                    <a:prstClr val="black"/>
                  </a:solidFill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4</a:t>
              </a:r>
              <a:endParaRPr lang="zh-CN" altLang="en-US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61" name="矩形 60"/>
            <p:cNvSpPr/>
            <p:nvPr/>
          </p:nvSpPr>
          <p:spPr bwMode="auto">
            <a:xfrm>
              <a:off x="7989403" y="1673159"/>
              <a:ext cx="822256" cy="72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9671" tIns="34840" rIns="69671" bIns="34840" numCol="1" rtlCol="0" anchor="ctr" anchorCtr="0" compatLnSpc="1"/>
            <a:lstStyle/>
            <a:p>
              <a:pPr algn="ctr" defTabSz="696595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755" dirty="0">
                  <a:solidFill>
                    <a:prstClr val="black"/>
                  </a:solidFill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VCS</a:t>
              </a:r>
              <a:endParaRPr lang="zh-CN" altLang="en-US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cxnSp>
          <p:nvCxnSpPr>
            <p:cNvPr id="62" name="直接连接符 61"/>
            <p:cNvCxnSpPr/>
            <p:nvPr/>
          </p:nvCxnSpPr>
          <p:spPr bwMode="auto">
            <a:xfrm flipH="1">
              <a:off x="7646384" y="2033159"/>
              <a:ext cx="224897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2" name="直接连接符 71"/>
            <p:cNvCxnSpPr/>
            <p:nvPr/>
          </p:nvCxnSpPr>
          <p:spPr bwMode="auto">
            <a:xfrm flipH="1">
              <a:off x="8958350" y="2033159"/>
              <a:ext cx="224897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74" name="矩形 73"/>
            <p:cNvSpPr/>
            <p:nvPr/>
          </p:nvSpPr>
          <p:spPr bwMode="auto">
            <a:xfrm>
              <a:off x="11204871" y="1673159"/>
              <a:ext cx="822256" cy="72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9671" tIns="34840" rIns="69671" bIns="34840" numCol="1" rtlCol="0" anchor="ctr" anchorCtr="0" compatLnSpc="1"/>
            <a:lstStyle/>
            <a:p>
              <a:pPr algn="ctr" defTabSz="696595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755" dirty="0">
                  <a:solidFill>
                    <a:prstClr val="black"/>
                  </a:solidFill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UN</a:t>
              </a:r>
              <a:endParaRPr lang="zh-CN" altLang="en-US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75" name="矩形 74"/>
            <p:cNvSpPr/>
            <p:nvPr/>
          </p:nvSpPr>
          <p:spPr bwMode="auto">
            <a:xfrm>
              <a:off x="12158065" y="1663220"/>
              <a:ext cx="822256" cy="72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9671" tIns="34840" rIns="69671" bIns="34840" numCol="1" rtlCol="0" anchor="ctr" anchorCtr="0" compatLnSpc="1"/>
            <a:lstStyle/>
            <a:p>
              <a:pPr algn="ctr" defTabSz="696595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755" dirty="0">
                  <a:solidFill>
                    <a:prstClr val="black"/>
                  </a:solidFill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0</a:t>
              </a:r>
              <a:endParaRPr lang="zh-CN" altLang="en-US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76" name="组合 75"/>
          <p:cNvGrpSpPr/>
          <p:nvPr/>
        </p:nvGrpSpPr>
        <p:grpSpPr>
          <a:xfrm>
            <a:off x="8997125" y="1801517"/>
            <a:ext cx="68584" cy="603899"/>
            <a:chOff x="2686859" y="2857598"/>
            <a:chExt cx="90000" cy="792477"/>
          </a:xfrm>
        </p:grpSpPr>
        <p:cxnSp>
          <p:nvCxnSpPr>
            <p:cNvPr id="77" name="直接连接符 76"/>
            <p:cNvCxnSpPr/>
            <p:nvPr/>
          </p:nvCxnSpPr>
          <p:spPr bwMode="auto">
            <a:xfrm>
              <a:off x="2731859" y="2857598"/>
              <a:ext cx="0" cy="7560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78" name="椭圆 77"/>
            <p:cNvSpPr/>
            <p:nvPr/>
          </p:nvSpPr>
          <p:spPr bwMode="auto">
            <a:xfrm>
              <a:off x="2686859" y="3560075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2261" tIns="26131" rIns="52261" bIns="26131" numCol="1" rtlCol="0" anchor="t" anchorCtr="0" compatLnSpc="1"/>
            <a:lstStyle/>
            <a:p>
              <a:pPr defTabSz="696595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84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79" name="组合 78"/>
          <p:cNvGrpSpPr/>
          <p:nvPr/>
        </p:nvGrpSpPr>
        <p:grpSpPr>
          <a:xfrm>
            <a:off x="1539933" y="2969922"/>
            <a:ext cx="4436067" cy="517847"/>
            <a:chOff x="6791445" y="1663220"/>
            <a:chExt cx="6252932" cy="729939"/>
          </a:xfrm>
        </p:grpSpPr>
        <p:sp>
          <p:nvSpPr>
            <p:cNvPr id="80" name="矩形 79"/>
            <p:cNvSpPr/>
            <p:nvPr/>
          </p:nvSpPr>
          <p:spPr bwMode="auto">
            <a:xfrm>
              <a:off x="9298481" y="1673159"/>
              <a:ext cx="889392" cy="72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9671" tIns="34840" rIns="69671" bIns="34840" numCol="1" rtlCol="0" anchor="ctr" anchorCtr="0" compatLnSpc="1"/>
            <a:lstStyle/>
            <a:p>
              <a:pPr algn="ctr" defTabSz="696595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755" dirty="0">
                  <a:solidFill>
                    <a:prstClr val="black"/>
                  </a:solidFill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MCA</a:t>
              </a:r>
              <a:endParaRPr lang="zh-CN" altLang="en-US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81" name="矩形 80"/>
            <p:cNvSpPr/>
            <p:nvPr/>
          </p:nvSpPr>
          <p:spPr bwMode="auto">
            <a:xfrm>
              <a:off x="6791445" y="1673159"/>
              <a:ext cx="720000" cy="72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9671" tIns="34840" rIns="69671" bIns="34840" numCol="1" rtlCol="0" anchor="ctr" anchorCtr="0" compatLnSpc="1"/>
            <a:lstStyle/>
            <a:p>
              <a:pPr algn="ctr" defTabSz="696595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755" dirty="0">
                  <a:solidFill>
                    <a:prstClr val="black"/>
                  </a:solidFill>
                  <a:latin typeface="Myriad Pro" panose="020B0502040204020203" pitchFamily="34" charset="0"/>
                  <a:cs typeface="Segoe UI" panose="020B0502040204020203" pitchFamily="34" charset="0"/>
                </a:rPr>
                <a:t>DH</a:t>
              </a:r>
              <a:endParaRPr lang="zh-CN" altLang="en-US" sz="1755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82" name="矩形 81"/>
            <p:cNvSpPr/>
            <p:nvPr/>
          </p:nvSpPr>
          <p:spPr bwMode="auto">
            <a:xfrm>
              <a:off x="10315732" y="1673159"/>
              <a:ext cx="822256" cy="72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9671" tIns="34840" rIns="69671" bIns="34840" numCol="1" rtlCol="0" anchor="ctr" anchorCtr="0" compatLnSpc="1"/>
            <a:lstStyle/>
            <a:p>
              <a:pPr algn="ctr" defTabSz="696595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755" dirty="0">
                  <a:solidFill>
                    <a:prstClr val="black"/>
                  </a:solidFill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4</a:t>
              </a:r>
              <a:endParaRPr lang="zh-CN" altLang="en-US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83" name="矩形 82"/>
            <p:cNvSpPr/>
            <p:nvPr/>
          </p:nvSpPr>
          <p:spPr bwMode="auto">
            <a:xfrm>
              <a:off x="7989403" y="1673159"/>
              <a:ext cx="822256" cy="72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9671" tIns="34840" rIns="69671" bIns="34840" numCol="1" rtlCol="0" anchor="ctr" anchorCtr="0" compatLnSpc="1"/>
            <a:lstStyle/>
            <a:p>
              <a:pPr algn="ctr" defTabSz="696595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755" dirty="0">
                  <a:solidFill>
                    <a:prstClr val="black"/>
                  </a:solidFill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VCS</a:t>
              </a:r>
              <a:endParaRPr lang="zh-CN" altLang="en-US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cxnSp>
          <p:nvCxnSpPr>
            <p:cNvPr id="84" name="直接连接符 83"/>
            <p:cNvCxnSpPr/>
            <p:nvPr/>
          </p:nvCxnSpPr>
          <p:spPr bwMode="auto">
            <a:xfrm flipH="1">
              <a:off x="7646384" y="2033159"/>
              <a:ext cx="224897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5" name="直接连接符 84"/>
            <p:cNvCxnSpPr/>
            <p:nvPr/>
          </p:nvCxnSpPr>
          <p:spPr bwMode="auto">
            <a:xfrm flipH="1">
              <a:off x="8958350" y="2033159"/>
              <a:ext cx="224897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86" name="矩形 85"/>
            <p:cNvSpPr/>
            <p:nvPr/>
          </p:nvSpPr>
          <p:spPr bwMode="auto">
            <a:xfrm>
              <a:off x="11268927" y="1673159"/>
              <a:ext cx="822256" cy="72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9671" tIns="34840" rIns="69671" bIns="34840" numCol="1" rtlCol="0" anchor="ctr" anchorCtr="0" compatLnSpc="1"/>
            <a:lstStyle/>
            <a:p>
              <a:pPr algn="ctr" defTabSz="696595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755" dirty="0">
                  <a:solidFill>
                    <a:prstClr val="black"/>
                  </a:solidFill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0</a:t>
              </a:r>
              <a:endParaRPr lang="zh-CN" altLang="en-US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87" name="矩形 86"/>
            <p:cNvSpPr/>
            <p:nvPr/>
          </p:nvSpPr>
          <p:spPr bwMode="auto">
            <a:xfrm>
              <a:off x="12222121" y="1663220"/>
              <a:ext cx="822256" cy="72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9671" tIns="34840" rIns="69671" bIns="34840" numCol="1" rtlCol="0" anchor="ctr" anchorCtr="0" compatLnSpc="1"/>
            <a:lstStyle/>
            <a:p>
              <a:pPr algn="ctr" defTabSz="696595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755" dirty="0">
                  <a:solidFill>
                    <a:prstClr val="black"/>
                  </a:solidFill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0</a:t>
              </a:r>
              <a:endParaRPr lang="zh-CN" altLang="en-US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88" name="TextBox 25"/>
          <p:cNvSpPr txBox="1"/>
          <p:nvPr/>
        </p:nvSpPr>
        <p:spPr>
          <a:xfrm>
            <a:off x="1871599" y="3743411"/>
            <a:ext cx="1551000" cy="397394"/>
          </a:xfrm>
          <a:prstGeom prst="rect">
            <a:avLst/>
          </a:prstGeom>
          <a:noFill/>
        </p:spPr>
        <p:txBody>
          <a:bodyPr wrap="square" lIns="68306" tIns="34152" rIns="68306" bIns="34152" rtlCol="0">
            <a:spAutoFit/>
          </a:bodyPr>
          <a:lstStyle/>
          <a:p>
            <a:pPr algn="ctr"/>
            <a:r>
              <a:rPr lang="en-US" altLang="zh-CN" sz="1065" b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F0502020204030204" pitchFamily="34" charset="0"/>
                <a:cs typeface="Calibri" panose="020F0502020204030204" pitchFamily="34" charset="0"/>
              </a:rPr>
              <a:t>série de systèmes de vidéoconférence</a:t>
            </a:r>
          </a:p>
        </p:txBody>
      </p:sp>
      <p:grpSp>
        <p:nvGrpSpPr>
          <p:cNvPr id="89" name="组合 88"/>
          <p:cNvGrpSpPr/>
          <p:nvPr/>
        </p:nvGrpSpPr>
        <p:grpSpPr>
          <a:xfrm>
            <a:off x="2649767" y="3546395"/>
            <a:ext cx="68584" cy="214911"/>
            <a:chOff x="2495652" y="1491630"/>
            <a:chExt cx="67500" cy="211516"/>
          </a:xfrm>
        </p:grpSpPr>
        <p:cxnSp>
          <p:nvCxnSpPr>
            <p:cNvPr id="90" name="直接连接符 89"/>
            <p:cNvCxnSpPr/>
            <p:nvPr/>
          </p:nvCxnSpPr>
          <p:spPr bwMode="auto">
            <a:xfrm>
              <a:off x="2529402" y="1491630"/>
              <a:ext cx="0" cy="1800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91" name="椭圆 90"/>
            <p:cNvSpPr/>
            <p:nvPr/>
          </p:nvSpPr>
          <p:spPr bwMode="auto">
            <a:xfrm>
              <a:off x="2495652" y="1635646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2261" tIns="26131" rIns="52261" bIns="26131" numCol="1" rtlCol="0" anchor="t" anchorCtr="0" compatLnSpc="1"/>
            <a:lstStyle/>
            <a:p>
              <a:pPr defTabSz="696595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84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92" name="TextBox 25"/>
          <p:cNvSpPr txBox="1"/>
          <p:nvPr/>
        </p:nvSpPr>
        <p:spPr>
          <a:xfrm>
            <a:off x="3100437" y="4050588"/>
            <a:ext cx="1072949" cy="233183"/>
          </a:xfrm>
          <a:prstGeom prst="rect">
            <a:avLst/>
          </a:prstGeom>
          <a:noFill/>
        </p:spPr>
        <p:txBody>
          <a:bodyPr wrap="square" lIns="68306" tIns="34152" rIns="68306" bIns="34152" rtlCol="0">
            <a:spAutoFit/>
          </a:bodyPr>
          <a:lstStyle/>
          <a:p>
            <a:pPr algn="ctr"/>
            <a:r>
              <a:rPr lang="en-US" altLang="zh-CN" sz="1065" b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F0502020204030204" pitchFamily="34" charset="0"/>
                <a:cs typeface="Calibri" panose="020F0502020204030204" pitchFamily="34" charset="0"/>
              </a:rPr>
              <a:t>Microphone</a:t>
            </a:r>
          </a:p>
        </p:txBody>
      </p:sp>
      <p:grpSp>
        <p:nvGrpSpPr>
          <p:cNvPr id="93" name="组合 92"/>
          <p:cNvGrpSpPr/>
          <p:nvPr/>
        </p:nvGrpSpPr>
        <p:grpSpPr>
          <a:xfrm>
            <a:off x="3581370" y="3561543"/>
            <a:ext cx="68584" cy="214911"/>
            <a:chOff x="2495652" y="1491630"/>
            <a:chExt cx="67500" cy="211516"/>
          </a:xfrm>
        </p:grpSpPr>
        <p:cxnSp>
          <p:nvCxnSpPr>
            <p:cNvPr id="94" name="直接连接符 93"/>
            <p:cNvCxnSpPr/>
            <p:nvPr/>
          </p:nvCxnSpPr>
          <p:spPr bwMode="auto">
            <a:xfrm>
              <a:off x="2529402" y="1491630"/>
              <a:ext cx="0" cy="1800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95" name="椭圆 94"/>
            <p:cNvSpPr/>
            <p:nvPr/>
          </p:nvSpPr>
          <p:spPr bwMode="auto">
            <a:xfrm>
              <a:off x="2495652" y="1635646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2261" tIns="26131" rIns="52261" bIns="26131" numCol="1" rtlCol="0" anchor="t" anchorCtr="0" compatLnSpc="1"/>
            <a:lstStyle/>
            <a:p>
              <a:pPr defTabSz="696595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84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96" name="TextBox 26"/>
          <p:cNvSpPr txBox="1"/>
          <p:nvPr/>
        </p:nvSpPr>
        <p:spPr>
          <a:xfrm>
            <a:off x="3930422" y="4053573"/>
            <a:ext cx="2155351" cy="3736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3x : série économique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4x : série élite</a:t>
            </a:r>
          </a:p>
        </p:txBody>
      </p:sp>
      <p:grpSp>
        <p:nvGrpSpPr>
          <p:cNvPr id="97" name="组合 96"/>
          <p:cNvGrpSpPr/>
          <p:nvPr/>
        </p:nvGrpSpPr>
        <p:grpSpPr>
          <a:xfrm>
            <a:off x="4295425" y="3538446"/>
            <a:ext cx="68584" cy="497862"/>
            <a:chOff x="2686859" y="2857598"/>
            <a:chExt cx="90000" cy="653329"/>
          </a:xfrm>
        </p:grpSpPr>
        <p:cxnSp>
          <p:nvCxnSpPr>
            <p:cNvPr id="98" name="直接连接符 97"/>
            <p:cNvCxnSpPr/>
            <p:nvPr/>
          </p:nvCxnSpPr>
          <p:spPr bwMode="auto">
            <a:xfrm>
              <a:off x="2731859" y="2857598"/>
              <a:ext cx="0" cy="5760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99" name="椭圆 98"/>
            <p:cNvSpPr/>
            <p:nvPr/>
          </p:nvSpPr>
          <p:spPr bwMode="auto">
            <a:xfrm>
              <a:off x="2686859" y="3420927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2261" tIns="26131" rIns="52261" bIns="26131" numCol="1" rtlCol="0" anchor="t" anchorCtr="0" compatLnSpc="1"/>
            <a:lstStyle/>
            <a:p>
              <a:pPr defTabSz="696595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84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cxnSp>
        <p:nvCxnSpPr>
          <p:cNvPr id="13" name="直接连接符 12"/>
          <p:cNvCxnSpPr/>
          <p:nvPr/>
        </p:nvCxnSpPr>
        <p:spPr>
          <a:xfrm>
            <a:off x="6127510" y="1174127"/>
            <a:ext cx="0" cy="52946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7" name="组合 126"/>
          <p:cNvGrpSpPr/>
          <p:nvPr/>
        </p:nvGrpSpPr>
        <p:grpSpPr>
          <a:xfrm>
            <a:off x="6238774" y="4324724"/>
            <a:ext cx="4392139" cy="510796"/>
            <a:chOff x="6791445" y="1673158"/>
            <a:chExt cx="6191015" cy="720001"/>
          </a:xfrm>
        </p:grpSpPr>
        <p:sp>
          <p:nvSpPr>
            <p:cNvPr id="128" name="矩形 127"/>
            <p:cNvSpPr/>
            <p:nvPr/>
          </p:nvSpPr>
          <p:spPr bwMode="auto">
            <a:xfrm>
              <a:off x="9298481" y="1673159"/>
              <a:ext cx="889392" cy="72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9671" tIns="34840" rIns="69671" bIns="34840" numCol="1" rtlCol="0" anchor="ctr" anchorCtr="0" compatLnSpc="1"/>
            <a:lstStyle/>
            <a:p>
              <a:pPr algn="ctr" defTabSz="696595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000" dirty="0">
                  <a:solidFill>
                    <a:prstClr val="black"/>
                  </a:solidFill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Microcontrôleur</a:t>
              </a:r>
              <a:endParaRPr lang="zh-CN" altLang="en-US" sz="10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29" name="矩形 128"/>
            <p:cNvSpPr/>
            <p:nvPr/>
          </p:nvSpPr>
          <p:spPr bwMode="auto">
            <a:xfrm>
              <a:off x="6791445" y="1673159"/>
              <a:ext cx="720000" cy="72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9671" tIns="34840" rIns="69671" bIns="34840" numCol="1" rtlCol="0" anchor="ctr" anchorCtr="0" compatLnSpc="1"/>
            <a:lstStyle/>
            <a:p>
              <a:pPr algn="ctr" defTabSz="696595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755" dirty="0">
                  <a:solidFill>
                    <a:prstClr val="black"/>
                  </a:solidFill>
                  <a:latin typeface="Myriad Pro" panose="020B0502040204020203" pitchFamily="34" charset="0"/>
                  <a:cs typeface="Segoe UI" panose="020B0502040204020203" pitchFamily="34" charset="0"/>
                </a:rPr>
                <a:t>DH</a:t>
              </a:r>
              <a:endParaRPr lang="zh-CN" altLang="en-US" sz="1755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30" name="矩形 129"/>
            <p:cNvSpPr/>
            <p:nvPr/>
          </p:nvSpPr>
          <p:spPr bwMode="auto">
            <a:xfrm>
              <a:off x="10315731" y="1673158"/>
              <a:ext cx="580038" cy="72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9671" tIns="34840" rIns="69671" bIns="34840" numCol="1" rtlCol="0" anchor="ctr" anchorCtr="0" compatLnSpc="1"/>
            <a:lstStyle/>
            <a:p>
              <a:pPr algn="ctr" defTabSz="696595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755" dirty="0">
                  <a:solidFill>
                    <a:prstClr val="black"/>
                  </a:solidFill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9</a:t>
              </a:r>
              <a:endParaRPr lang="zh-CN" altLang="en-US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31" name="矩形 130"/>
            <p:cNvSpPr/>
            <p:nvPr/>
          </p:nvSpPr>
          <p:spPr bwMode="auto">
            <a:xfrm>
              <a:off x="7989403" y="1673159"/>
              <a:ext cx="822256" cy="72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9671" tIns="34840" rIns="69671" bIns="34840" numCol="1" rtlCol="0" anchor="ctr" anchorCtr="0" compatLnSpc="1"/>
            <a:lstStyle/>
            <a:p>
              <a:pPr algn="ctr" defTabSz="696595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755" dirty="0">
                  <a:solidFill>
                    <a:prstClr val="black"/>
                  </a:solidFill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VCS</a:t>
              </a:r>
              <a:endParaRPr lang="zh-CN" altLang="en-US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cxnSp>
          <p:nvCxnSpPr>
            <p:cNvPr id="132" name="直接连接符 131"/>
            <p:cNvCxnSpPr/>
            <p:nvPr/>
          </p:nvCxnSpPr>
          <p:spPr bwMode="auto">
            <a:xfrm flipH="1">
              <a:off x="7646384" y="2033159"/>
              <a:ext cx="224897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33" name="直接连接符 132"/>
            <p:cNvCxnSpPr/>
            <p:nvPr/>
          </p:nvCxnSpPr>
          <p:spPr bwMode="auto">
            <a:xfrm flipH="1">
              <a:off x="8958350" y="2033159"/>
              <a:ext cx="224897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34" name="矩形 133"/>
            <p:cNvSpPr/>
            <p:nvPr/>
          </p:nvSpPr>
          <p:spPr bwMode="auto">
            <a:xfrm>
              <a:off x="11011295" y="1673158"/>
              <a:ext cx="580038" cy="72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9671" tIns="34840" rIns="69671" bIns="34840" numCol="1" rtlCol="0" anchor="ctr" anchorCtr="0" compatLnSpc="1"/>
            <a:lstStyle/>
            <a:p>
              <a:pPr algn="ctr" defTabSz="696595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755" dirty="0">
                  <a:solidFill>
                    <a:prstClr val="black"/>
                  </a:solidFill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X</a:t>
              </a:r>
              <a:endParaRPr lang="zh-CN" altLang="en-US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35" name="矩形 134"/>
            <p:cNvSpPr/>
            <p:nvPr/>
          </p:nvSpPr>
          <p:spPr bwMode="auto">
            <a:xfrm>
              <a:off x="11706859" y="1673158"/>
              <a:ext cx="580038" cy="72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9671" tIns="34840" rIns="69671" bIns="34840" numCol="1" rtlCol="0" anchor="ctr" anchorCtr="0" compatLnSpc="1"/>
            <a:lstStyle/>
            <a:p>
              <a:pPr algn="ctr" defTabSz="696595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755" dirty="0">
                  <a:solidFill>
                    <a:prstClr val="black"/>
                  </a:solidFill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F</a:t>
              </a:r>
              <a:endParaRPr lang="zh-CN" altLang="en-US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36" name="矩形 135"/>
            <p:cNvSpPr/>
            <p:nvPr/>
          </p:nvSpPr>
          <p:spPr bwMode="auto">
            <a:xfrm>
              <a:off x="12402422" y="1673158"/>
              <a:ext cx="580038" cy="72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9671" tIns="34840" rIns="69671" bIns="34840" numCol="1" rtlCol="0" anchor="ctr" anchorCtr="0" compatLnSpc="1"/>
            <a:lstStyle/>
            <a:p>
              <a:pPr algn="ctr" defTabSz="696595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755" dirty="0">
                  <a:solidFill>
                    <a:prstClr val="black"/>
                  </a:solidFill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0</a:t>
              </a:r>
              <a:endParaRPr lang="zh-CN" altLang="en-US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137" name="TextBox 25"/>
          <p:cNvSpPr txBox="1"/>
          <p:nvPr/>
        </p:nvSpPr>
        <p:spPr>
          <a:xfrm>
            <a:off x="6593166" y="5091163"/>
            <a:ext cx="1551000" cy="397394"/>
          </a:xfrm>
          <a:prstGeom prst="rect">
            <a:avLst/>
          </a:prstGeom>
          <a:noFill/>
        </p:spPr>
        <p:txBody>
          <a:bodyPr wrap="square" lIns="68306" tIns="34152" rIns="68306" bIns="34152" rtlCol="0">
            <a:spAutoFit/>
          </a:bodyPr>
          <a:lstStyle/>
          <a:p>
            <a:pPr algn="ctr"/>
            <a:r>
              <a:rPr lang="en-US" altLang="zh-CN" sz="1065" b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F0502020204030204" pitchFamily="34" charset="0"/>
                <a:cs typeface="Calibri" panose="020F0502020204030204" pitchFamily="34" charset="0"/>
              </a:rPr>
              <a:t>série de systèmes de vidéoconférence</a:t>
            </a:r>
          </a:p>
        </p:txBody>
      </p:sp>
      <p:grpSp>
        <p:nvGrpSpPr>
          <p:cNvPr id="138" name="组合 137"/>
          <p:cNvGrpSpPr/>
          <p:nvPr/>
        </p:nvGrpSpPr>
        <p:grpSpPr>
          <a:xfrm>
            <a:off x="7371333" y="4871423"/>
            <a:ext cx="68584" cy="246901"/>
            <a:chOff x="2495652" y="1491630"/>
            <a:chExt cx="67500" cy="211516"/>
          </a:xfrm>
        </p:grpSpPr>
        <p:cxnSp>
          <p:nvCxnSpPr>
            <p:cNvPr id="139" name="直接连接符 138"/>
            <p:cNvCxnSpPr/>
            <p:nvPr/>
          </p:nvCxnSpPr>
          <p:spPr bwMode="auto">
            <a:xfrm>
              <a:off x="2529402" y="1491630"/>
              <a:ext cx="0" cy="1800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40" name="椭圆 139"/>
            <p:cNvSpPr/>
            <p:nvPr/>
          </p:nvSpPr>
          <p:spPr bwMode="auto">
            <a:xfrm>
              <a:off x="2495652" y="1635646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2261" tIns="26131" rIns="52261" bIns="26131" numCol="1" rtlCol="0" anchor="t" anchorCtr="0" compatLnSpc="1"/>
            <a:lstStyle/>
            <a:p>
              <a:pPr defTabSz="696595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84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141" name="TextBox 25"/>
          <p:cNvSpPr txBox="1"/>
          <p:nvPr/>
        </p:nvSpPr>
        <p:spPr>
          <a:xfrm>
            <a:off x="7852300" y="5106310"/>
            <a:ext cx="1072949" cy="397394"/>
          </a:xfrm>
          <a:prstGeom prst="rect">
            <a:avLst/>
          </a:prstGeom>
          <a:noFill/>
        </p:spPr>
        <p:txBody>
          <a:bodyPr wrap="square" lIns="68306" tIns="34152" rIns="68306" bIns="34152" rtlCol="0">
            <a:spAutoFit/>
          </a:bodyPr>
          <a:lstStyle/>
          <a:p>
            <a:pPr algn="ctr"/>
            <a:r>
              <a:rPr lang="en-US" altLang="zh-CN" sz="1065" b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F0502020204030204" pitchFamily="34" charset="0"/>
                <a:cs typeface="Calibri" panose="020F0502020204030204" pitchFamily="34" charset="0"/>
              </a:rPr>
              <a:t>Unité de contrôle multiple</a:t>
            </a:r>
          </a:p>
        </p:txBody>
      </p:sp>
      <p:grpSp>
        <p:nvGrpSpPr>
          <p:cNvPr id="142" name="组合 141"/>
          <p:cNvGrpSpPr/>
          <p:nvPr/>
        </p:nvGrpSpPr>
        <p:grpSpPr>
          <a:xfrm>
            <a:off x="8333232" y="4886570"/>
            <a:ext cx="68584" cy="246901"/>
            <a:chOff x="2495652" y="1491630"/>
            <a:chExt cx="67500" cy="211516"/>
          </a:xfrm>
        </p:grpSpPr>
        <p:cxnSp>
          <p:nvCxnSpPr>
            <p:cNvPr id="143" name="直接连接符 142"/>
            <p:cNvCxnSpPr/>
            <p:nvPr/>
          </p:nvCxnSpPr>
          <p:spPr bwMode="auto">
            <a:xfrm>
              <a:off x="2529402" y="1491630"/>
              <a:ext cx="0" cy="1800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44" name="椭圆 143"/>
            <p:cNvSpPr/>
            <p:nvPr/>
          </p:nvSpPr>
          <p:spPr bwMode="auto">
            <a:xfrm>
              <a:off x="2495652" y="1635646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2261" tIns="26131" rIns="52261" bIns="26131" numCol="1" rtlCol="0" anchor="t" anchorCtr="0" compatLnSpc="1"/>
            <a:lstStyle/>
            <a:p>
              <a:pPr defTabSz="696595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84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155" name="组合 154"/>
          <p:cNvGrpSpPr/>
          <p:nvPr/>
        </p:nvGrpSpPr>
        <p:grpSpPr>
          <a:xfrm>
            <a:off x="6238774" y="2915959"/>
            <a:ext cx="4392139" cy="510796"/>
            <a:chOff x="6791445" y="1673158"/>
            <a:chExt cx="6191015" cy="720001"/>
          </a:xfrm>
        </p:grpSpPr>
        <p:sp>
          <p:nvSpPr>
            <p:cNvPr id="156" name="矩形 155"/>
            <p:cNvSpPr/>
            <p:nvPr/>
          </p:nvSpPr>
          <p:spPr bwMode="auto">
            <a:xfrm>
              <a:off x="9298481" y="1673159"/>
              <a:ext cx="889392" cy="72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9671" tIns="34840" rIns="69671" bIns="34840" numCol="1" rtlCol="0" anchor="ctr" anchorCtr="0" compatLnSpc="1"/>
            <a:lstStyle/>
            <a:p>
              <a:pPr algn="ctr" defTabSz="696595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755" dirty="0">
                  <a:solidFill>
                    <a:prstClr val="black"/>
                  </a:solidFill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TS</a:t>
              </a:r>
              <a:endParaRPr lang="zh-CN" altLang="en-US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57" name="矩形 156"/>
            <p:cNvSpPr/>
            <p:nvPr/>
          </p:nvSpPr>
          <p:spPr bwMode="auto">
            <a:xfrm>
              <a:off x="6791445" y="1673159"/>
              <a:ext cx="720000" cy="72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9671" tIns="34840" rIns="69671" bIns="34840" numCol="1" rtlCol="0" anchor="ctr" anchorCtr="0" compatLnSpc="1"/>
            <a:lstStyle/>
            <a:p>
              <a:pPr algn="ctr" defTabSz="696595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755" dirty="0">
                  <a:solidFill>
                    <a:prstClr val="black"/>
                  </a:solidFill>
                  <a:latin typeface="Myriad Pro" panose="020B0502040204020203" pitchFamily="34" charset="0"/>
                  <a:cs typeface="Segoe UI" panose="020B0502040204020203" pitchFamily="34" charset="0"/>
                </a:rPr>
                <a:t>DH</a:t>
              </a:r>
              <a:endParaRPr lang="zh-CN" altLang="en-US" sz="1755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58" name="矩形 157"/>
            <p:cNvSpPr/>
            <p:nvPr/>
          </p:nvSpPr>
          <p:spPr bwMode="auto">
            <a:xfrm>
              <a:off x="10315731" y="1673158"/>
              <a:ext cx="580038" cy="72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9671" tIns="34840" rIns="69671" bIns="34840" numCol="1" rtlCol="0" anchor="ctr" anchorCtr="0" compatLnSpc="1"/>
            <a:lstStyle/>
            <a:p>
              <a:pPr algn="ctr" defTabSz="696595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755" dirty="0">
                  <a:solidFill>
                    <a:prstClr val="black"/>
                  </a:solidFill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X</a:t>
              </a:r>
              <a:endParaRPr lang="zh-CN" altLang="en-US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59" name="矩形 158"/>
            <p:cNvSpPr/>
            <p:nvPr/>
          </p:nvSpPr>
          <p:spPr bwMode="auto">
            <a:xfrm>
              <a:off x="7989403" y="1673159"/>
              <a:ext cx="822256" cy="72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9671" tIns="34840" rIns="69671" bIns="34840" numCol="1" rtlCol="0" anchor="ctr" anchorCtr="0" compatLnSpc="1"/>
            <a:lstStyle/>
            <a:p>
              <a:pPr algn="ctr" defTabSz="696595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755" dirty="0">
                  <a:solidFill>
                    <a:prstClr val="black"/>
                  </a:solidFill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VCS</a:t>
              </a:r>
              <a:endParaRPr lang="zh-CN" altLang="en-US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cxnSp>
          <p:nvCxnSpPr>
            <p:cNvPr id="160" name="直接连接符 159"/>
            <p:cNvCxnSpPr/>
            <p:nvPr/>
          </p:nvCxnSpPr>
          <p:spPr bwMode="auto">
            <a:xfrm flipH="1">
              <a:off x="7646384" y="2033159"/>
              <a:ext cx="224897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61" name="直接连接符 160"/>
            <p:cNvCxnSpPr/>
            <p:nvPr/>
          </p:nvCxnSpPr>
          <p:spPr bwMode="auto">
            <a:xfrm flipH="1">
              <a:off x="8958350" y="2033159"/>
              <a:ext cx="224897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62" name="矩形 161"/>
            <p:cNvSpPr/>
            <p:nvPr/>
          </p:nvSpPr>
          <p:spPr bwMode="auto">
            <a:xfrm>
              <a:off x="11011295" y="1673158"/>
              <a:ext cx="580038" cy="72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9671" tIns="34840" rIns="69671" bIns="34840" numCol="1" rtlCol="0" anchor="ctr" anchorCtr="0" compatLnSpc="1"/>
            <a:lstStyle/>
            <a:p>
              <a:pPr algn="ctr" defTabSz="696595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755" dirty="0">
                  <a:solidFill>
                    <a:prstClr val="black"/>
                  </a:solidFill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X</a:t>
              </a:r>
              <a:endParaRPr lang="zh-CN" altLang="en-US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63" name="矩形 162"/>
            <p:cNvSpPr/>
            <p:nvPr/>
          </p:nvSpPr>
          <p:spPr bwMode="auto">
            <a:xfrm>
              <a:off x="11706859" y="1673158"/>
              <a:ext cx="580038" cy="72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9671" tIns="34840" rIns="69671" bIns="34840" numCol="1" rtlCol="0" anchor="ctr" anchorCtr="0" compatLnSpc="1"/>
            <a:lstStyle/>
            <a:p>
              <a:pPr algn="ctr" defTabSz="696595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755" dirty="0">
                  <a:solidFill>
                    <a:prstClr val="black"/>
                  </a:solidFill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UN</a:t>
              </a:r>
              <a:endParaRPr lang="zh-CN" altLang="en-US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64" name="矩形 163"/>
            <p:cNvSpPr/>
            <p:nvPr/>
          </p:nvSpPr>
          <p:spPr bwMode="auto">
            <a:xfrm>
              <a:off x="12402422" y="1673158"/>
              <a:ext cx="580038" cy="72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9671" tIns="34840" rIns="69671" bIns="34840" numCol="1" rtlCol="0" anchor="ctr" anchorCtr="0" compatLnSpc="1"/>
            <a:lstStyle/>
            <a:p>
              <a:pPr algn="ctr" defTabSz="696595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755" dirty="0">
                  <a:solidFill>
                    <a:prstClr val="black"/>
                  </a:solidFill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0</a:t>
              </a:r>
              <a:endParaRPr lang="zh-CN" altLang="en-US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165" name="TextBox 25"/>
          <p:cNvSpPr txBox="1"/>
          <p:nvPr/>
        </p:nvSpPr>
        <p:spPr>
          <a:xfrm>
            <a:off x="6562870" y="3667249"/>
            <a:ext cx="1551000" cy="397394"/>
          </a:xfrm>
          <a:prstGeom prst="rect">
            <a:avLst/>
          </a:prstGeom>
          <a:noFill/>
        </p:spPr>
        <p:txBody>
          <a:bodyPr wrap="square" lIns="68306" tIns="34152" rIns="68306" bIns="34152" rtlCol="0">
            <a:spAutoFit/>
          </a:bodyPr>
          <a:lstStyle/>
          <a:p>
            <a:pPr algn="ctr"/>
            <a:r>
              <a:rPr lang="en-US" altLang="zh-CN" sz="1065" b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F0502020204030204" pitchFamily="34" charset="0"/>
                <a:cs typeface="Calibri" panose="020F0502020204030204" pitchFamily="34" charset="0"/>
              </a:rPr>
              <a:t>série de systèmes de vidéoconférence</a:t>
            </a:r>
          </a:p>
        </p:txBody>
      </p:sp>
      <p:grpSp>
        <p:nvGrpSpPr>
          <p:cNvPr id="166" name="组合 165"/>
          <p:cNvGrpSpPr/>
          <p:nvPr/>
        </p:nvGrpSpPr>
        <p:grpSpPr>
          <a:xfrm>
            <a:off x="7341038" y="3447509"/>
            <a:ext cx="68584" cy="246901"/>
            <a:chOff x="2495652" y="1491630"/>
            <a:chExt cx="67500" cy="211516"/>
          </a:xfrm>
        </p:grpSpPr>
        <p:cxnSp>
          <p:nvCxnSpPr>
            <p:cNvPr id="167" name="直接连接符 166"/>
            <p:cNvCxnSpPr/>
            <p:nvPr/>
          </p:nvCxnSpPr>
          <p:spPr bwMode="auto">
            <a:xfrm>
              <a:off x="2529402" y="1491630"/>
              <a:ext cx="0" cy="1800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68" name="椭圆 167"/>
            <p:cNvSpPr/>
            <p:nvPr/>
          </p:nvSpPr>
          <p:spPr bwMode="auto">
            <a:xfrm>
              <a:off x="2495652" y="1635646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2261" tIns="26131" rIns="52261" bIns="26131" numCol="1" rtlCol="0" anchor="t" anchorCtr="0" compatLnSpc="1"/>
            <a:lstStyle/>
            <a:p>
              <a:pPr defTabSz="696595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84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169" name="TextBox 25"/>
          <p:cNvSpPr txBox="1"/>
          <p:nvPr/>
        </p:nvSpPr>
        <p:spPr>
          <a:xfrm>
            <a:off x="7822005" y="3682397"/>
            <a:ext cx="1072949" cy="233183"/>
          </a:xfrm>
          <a:prstGeom prst="rect">
            <a:avLst/>
          </a:prstGeom>
          <a:noFill/>
        </p:spPr>
        <p:txBody>
          <a:bodyPr wrap="square" lIns="68306" tIns="34152" rIns="68306" bIns="34152" rtlCol="0">
            <a:spAutoFit/>
          </a:bodyPr>
          <a:lstStyle/>
          <a:p>
            <a:pPr algn="ctr"/>
            <a:r>
              <a:rPr lang="en-US" altLang="zh-CN" sz="1065" b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F0502020204030204" pitchFamily="34" charset="0"/>
                <a:cs typeface="Calibri" panose="020F0502020204030204" pitchFamily="34" charset="0"/>
              </a:rPr>
              <a:t>Point de terminaison</a:t>
            </a:r>
          </a:p>
        </p:txBody>
      </p:sp>
      <p:grpSp>
        <p:nvGrpSpPr>
          <p:cNvPr id="170" name="组合 169"/>
          <p:cNvGrpSpPr/>
          <p:nvPr/>
        </p:nvGrpSpPr>
        <p:grpSpPr>
          <a:xfrm>
            <a:off x="8302937" y="3462657"/>
            <a:ext cx="68584" cy="246901"/>
            <a:chOff x="2495652" y="1491630"/>
            <a:chExt cx="67500" cy="211516"/>
          </a:xfrm>
        </p:grpSpPr>
        <p:cxnSp>
          <p:nvCxnSpPr>
            <p:cNvPr id="171" name="直接连接符 170"/>
            <p:cNvCxnSpPr/>
            <p:nvPr/>
          </p:nvCxnSpPr>
          <p:spPr bwMode="auto">
            <a:xfrm>
              <a:off x="2529402" y="1491630"/>
              <a:ext cx="0" cy="1800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72" name="椭圆 171"/>
            <p:cNvSpPr/>
            <p:nvPr/>
          </p:nvSpPr>
          <p:spPr bwMode="auto">
            <a:xfrm>
              <a:off x="2495652" y="1635646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2261" tIns="26131" rIns="52261" bIns="26131" numCol="1" rtlCol="0" anchor="t" anchorCtr="0" compatLnSpc="1"/>
            <a:lstStyle/>
            <a:p>
              <a:pPr defTabSz="696595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84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1528844" y="4490259"/>
            <a:ext cx="4436067" cy="517847"/>
            <a:chOff x="6791445" y="1663220"/>
            <a:chExt cx="6252932" cy="729939"/>
          </a:xfrm>
        </p:grpSpPr>
        <p:sp>
          <p:nvSpPr>
            <p:cNvPr id="8" name="矩形 7"/>
            <p:cNvSpPr/>
            <p:nvPr/>
          </p:nvSpPr>
          <p:spPr bwMode="auto">
            <a:xfrm>
              <a:off x="9298481" y="1673159"/>
              <a:ext cx="889392" cy="72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9671" tIns="34840" rIns="69671" bIns="34840" numCol="1" rtlCol="0" anchor="ctr" anchorCtr="0" compatLnSpc="1"/>
            <a:lstStyle/>
            <a:p>
              <a:pPr algn="ctr" defTabSz="696595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755" dirty="0">
                  <a:solidFill>
                    <a:prstClr val="black"/>
                  </a:solidFill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2</a:t>
              </a:r>
              <a:endParaRPr lang="zh-CN" altLang="en-US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1" name="矩形 10"/>
            <p:cNvSpPr/>
            <p:nvPr/>
          </p:nvSpPr>
          <p:spPr bwMode="auto">
            <a:xfrm>
              <a:off x="6791445" y="1673159"/>
              <a:ext cx="720000" cy="72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9671" tIns="34840" rIns="69671" bIns="34840" numCol="1" rtlCol="0" anchor="ctr" anchorCtr="0" compatLnSpc="1"/>
            <a:lstStyle/>
            <a:p>
              <a:pPr algn="ctr" defTabSz="696595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755" dirty="0">
                  <a:solidFill>
                    <a:prstClr val="black"/>
                  </a:solidFill>
                  <a:latin typeface="Myriad Pro" panose="020B0502040204020203" pitchFamily="34" charset="0"/>
                  <a:cs typeface="Segoe UI" panose="020B0502040204020203" pitchFamily="34" charset="0"/>
                </a:rPr>
                <a:t>HTI</a:t>
              </a:r>
              <a:endParaRPr lang="zh-CN" altLang="en-US" sz="1755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5" name="矩形 14"/>
            <p:cNvSpPr/>
            <p:nvPr/>
          </p:nvSpPr>
          <p:spPr bwMode="auto">
            <a:xfrm>
              <a:off x="10315732" y="1673159"/>
              <a:ext cx="822256" cy="72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9671" tIns="34840" rIns="69671" bIns="34840" numCol="1" rtlCol="0" anchor="ctr" anchorCtr="0" compatLnSpc="1"/>
            <a:lstStyle/>
            <a:p>
              <a:pPr algn="ctr" defTabSz="696595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755" dirty="0">
                  <a:solidFill>
                    <a:prstClr val="black"/>
                  </a:solidFill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0</a:t>
              </a:r>
              <a:endParaRPr lang="zh-CN" altLang="en-US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6" name="矩形 15"/>
            <p:cNvSpPr/>
            <p:nvPr/>
          </p:nvSpPr>
          <p:spPr bwMode="auto">
            <a:xfrm>
              <a:off x="7989403" y="1673159"/>
              <a:ext cx="822256" cy="72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9671" tIns="34840" rIns="69671" bIns="34840" numCol="1" rtlCol="0" anchor="ctr" anchorCtr="0" compatLnSpc="1"/>
            <a:lstStyle/>
            <a:p>
              <a:pPr algn="ctr" defTabSz="696595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755" dirty="0">
                  <a:solidFill>
                    <a:prstClr val="black"/>
                  </a:solidFill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urgences</a:t>
              </a:r>
              <a:endParaRPr lang="zh-CN" altLang="en-US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cxnSp>
          <p:nvCxnSpPr>
            <p:cNvPr id="17" name="直接连接符 16"/>
            <p:cNvCxnSpPr/>
            <p:nvPr/>
          </p:nvCxnSpPr>
          <p:spPr bwMode="auto">
            <a:xfrm flipH="1">
              <a:off x="7646384" y="2033159"/>
              <a:ext cx="224897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9" name="直接连接符 18"/>
            <p:cNvCxnSpPr/>
            <p:nvPr/>
          </p:nvCxnSpPr>
          <p:spPr bwMode="auto">
            <a:xfrm flipH="1">
              <a:off x="8958350" y="2033159"/>
              <a:ext cx="224897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0" name="矩形 19"/>
            <p:cNvSpPr/>
            <p:nvPr/>
          </p:nvSpPr>
          <p:spPr bwMode="auto">
            <a:xfrm>
              <a:off x="11268927" y="1673159"/>
              <a:ext cx="822256" cy="72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9671" tIns="34840" rIns="69671" bIns="34840" numCol="1" rtlCol="0" anchor="ctr" anchorCtr="0" compatLnSpc="1"/>
            <a:lstStyle/>
            <a:p>
              <a:pPr algn="ctr" defTabSz="696595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755" dirty="0">
                  <a:solidFill>
                    <a:prstClr val="black"/>
                  </a:solidFill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0</a:t>
              </a:r>
              <a:endParaRPr lang="zh-CN" altLang="en-US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1" name="矩形 20"/>
            <p:cNvSpPr/>
            <p:nvPr/>
          </p:nvSpPr>
          <p:spPr bwMode="auto">
            <a:xfrm>
              <a:off x="12222121" y="1663220"/>
              <a:ext cx="822256" cy="72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9671" tIns="34840" rIns="69671" bIns="34840" numCol="1" rtlCol="0" anchor="ctr" anchorCtr="0" compatLnSpc="1"/>
            <a:lstStyle/>
            <a:p>
              <a:pPr algn="ctr" defTabSz="696595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755" dirty="0">
                  <a:solidFill>
                    <a:prstClr val="black"/>
                  </a:solidFill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(0)</a:t>
              </a:r>
              <a:endParaRPr lang="zh-CN" altLang="en-US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25" name="TextBox 26"/>
          <p:cNvSpPr txBox="1"/>
          <p:nvPr/>
        </p:nvSpPr>
        <p:spPr>
          <a:xfrm>
            <a:off x="3307449" y="5314006"/>
            <a:ext cx="3136334" cy="56143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zh-CN" sz="1065" b="1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Catégorie:</a:t>
            </a:r>
          </a:p>
          <a:p>
            <a:r>
              <a:rPr lang="en-US" altLang="zh-CN" sz="106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2-moyen</a:t>
            </a:r>
            <a:endParaRPr lang="en-US" altLang="zh-CN" sz="1065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endParaRPr lang="en-US" altLang="zh-CN" sz="91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26" name="组合 25"/>
          <p:cNvGrpSpPr/>
          <p:nvPr/>
        </p:nvGrpSpPr>
        <p:grpSpPr>
          <a:xfrm>
            <a:off x="3588649" y="5025037"/>
            <a:ext cx="68584" cy="288969"/>
            <a:chOff x="2686859" y="2857598"/>
            <a:chExt cx="90000" cy="593694"/>
          </a:xfrm>
        </p:grpSpPr>
        <p:cxnSp>
          <p:nvCxnSpPr>
            <p:cNvPr id="27" name="直接连接符 26"/>
            <p:cNvCxnSpPr/>
            <p:nvPr/>
          </p:nvCxnSpPr>
          <p:spPr bwMode="auto">
            <a:xfrm>
              <a:off x="2731859" y="2857598"/>
              <a:ext cx="0" cy="5040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8" name="椭圆 27"/>
            <p:cNvSpPr/>
            <p:nvPr/>
          </p:nvSpPr>
          <p:spPr bwMode="auto">
            <a:xfrm>
              <a:off x="2686859" y="3361292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2261" tIns="26131" rIns="52261" bIns="26131" numCol="1" rtlCol="0" anchor="t" anchorCtr="0" compatLnSpc="1"/>
            <a:lstStyle/>
            <a:p>
              <a:pPr defTabSz="696595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84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29" name="TextBox 25"/>
          <p:cNvSpPr txBox="1"/>
          <p:nvPr/>
        </p:nvSpPr>
        <p:spPr>
          <a:xfrm>
            <a:off x="2248593" y="5203088"/>
            <a:ext cx="1293385" cy="231786"/>
          </a:xfrm>
          <a:prstGeom prst="rect">
            <a:avLst/>
          </a:prstGeom>
          <a:noFill/>
        </p:spPr>
        <p:txBody>
          <a:bodyPr wrap="square" lIns="68306" tIns="34152" rIns="68306" bIns="34152" rtlCol="0">
            <a:noAutofit/>
          </a:bodyPr>
          <a:lstStyle/>
          <a:p>
            <a:pPr algn="ctr"/>
            <a:r>
              <a:rPr lang="en-US" altLang="zh-CN" sz="1065" b="1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casque</a:t>
            </a:r>
          </a:p>
        </p:txBody>
      </p:sp>
      <p:grpSp>
        <p:nvGrpSpPr>
          <p:cNvPr id="30" name="组合 29"/>
          <p:cNvGrpSpPr/>
          <p:nvPr/>
        </p:nvGrpSpPr>
        <p:grpSpPr>
          <a:xfrm>
            <a:off x="2837476" y="4958424"/>
            <a:ext cx="68584" cy="214911"/>
            <a:chOff x="2495652" y="1491630"/>
            <a:chExt cx="67500" cy="211516"/>
          </a:xfrm>
        </p:grpSpPr>
        <p:cxnSp>
          <p:nvCxnSpPr>
            <p:cNvPr id="31" name="直接连接符 30"/>
            <p:cNvCxnSpPr/>
            <p:nvPr/>
          </p:nvCxnSpPr>
          <p:spPr bwMode="auto">
            <a:xfrm>
              <a:off x="2529402" y="1491630"/>
              <a:ext cx="0" cy="1800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2" name="椭圆 31"/>
            <p:cNvSpPr/>
            <p:nvPr/>
          </p:nvSpPr>
          <p:spPr bwMode="auto">
            <a:xfrm>
              <a:off x="2495652" y="1635646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2261" tIns="26131" rIns="52261" bIns="26131" numCol="1" rtlCol="0" anchor="t" anchorCtr="0" compatLnSpc="1"/>
            <a:lstStyle/>
            <a:p>
              <a:pPr defTabSz="696595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84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115" name="组合 114"/>
          <p:cNvGrpSpPr/>
          <p:nvPr/>
        </p:nvGrpSpPr>
        <p:grpSpPr>
          <a:xfrm>
            <a:off x="6263345" y="5532724"/>
            <a:ext cx="4390624" cy="1360758"/>
            <a:chOff x="1111234" y="2357796"/>
            <a:chExt cx="5761677" cy="1785679"/>
          </a:xfrm>
        </p:grpSpPr>
        <p:sp>
          <p:nvSpPr>
            <p:cNvPr id="116" name="TextBox 26"/>
            <p:cNvSpPr txBox="1"/>
            <p:nvPr/>
          </p:nvSpPr>
          <p:spPr>
            <a:xfrm>
              <a:off x="3234709" y="3375840"/>
              <a:ext cx="1562595" cy="76763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4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defRPr>
              </a:lvl1pPr>
            </a:lstStyle>
            <a:p>
              <a:r>
                <a:rPr lang="en-US" altLang="zh-CN" sz="1065" b="0" dirty="0">
                  <a:solidFill>
                    <a:schemeClr val="tx1"/>
                  </a:solidFill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Gamme de haut-parleurs IP</a:t>
              </a:r>
            </a:p>
          </p:txBody>
        </p:sp>
        <p:grpSp>
          <p:nvGrpSpPr>
            <p:cNvPr id="117" name="组合 116"/>
            <p:cNvGrpSpPr/>
            <p:nvPr/>
          </p:nvGrpSpPr>
          <p:grpSpPr>
            <a:xfrm>
              <a:off x="3782965" y="3054154"/>
              <a:ext cx="90000" cy="396615"/>
              <a:chOff x="2686859" y="2857598"/>
              <a:chExt cx="90000" cy="396615"/>
            </a:xfrm>
          </p:grpSpPr>
          <p:cxnSp>
            <p:nvCxnSpPr>
              <p:cNvPr id="153" name="直接连接符 152"/>
              <p:cNvCxnSpPr/>
              <p:nvPr/>
            </p:nvCxnSpPr>
            <p:spPr bwMode="auto">
              <a:xfrm>
                <a:off x="2731859" y="2857598"/>
                <a:ext cx="0" cy="32400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154" name="椭圆 153"/>
              <p:cNvSpPr/>
              <p:nvPr/>
            </p:nvSpPr>
            <p:spPr bwMode="auto">
              <a:xfrm>
                <a:off x="2686859" y="3164213"/>
                <a:ext cx="90000" cy="90000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52261" tIns="26131" rIns="52261" bIns="26131" numCol="1" rtlCol="0" anchor="t" anchorCtr="0" compatLnSpc="1"/>
              <a:lstStyle/>
              <a:p>
                <a:pPr defTabSz="696595" fontAlgn="t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840" dirty="0">
                  <a:solidFill>
                    <a:prstClr val="black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p:grpSp>
        <p:sp>
          <p:nvSpPr>
            <p:cNvPr id="118" name="TextBox 25"/>
            <p:cNvSpPr txBox="1"/>
            <p:nvPr/>
          </p:nvSpPr>
          <p:spPr>
            <a:xfrm>
              <a:off x="1526594" y="3404628"/>
              <a:ext cx="2035330" cy="521487"/>
            </a:xfrm>
            <a:prstGeom prst="rect">
              <a:avLst/>
            </a:prstGeom>
            <a:noFill/>
          </p:spPr>
          <p:txBody>
            <a:bodyPr wrap="square" lIns="68306" tIns="34152" rIns="68306" bIns="34152" rtlCol="0">
              <a:spAutoFit/>
            </a:bodyPr>
            <a:lstStyle/>
            <a:p>
              <a:pPr algn="ctr"/>
              <a:r>
                <a:rPr lang="en-US" altLang="zh-CN" sz="1065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série de systèmes de vidéoconférence</a:t>
              </a:r>
            </a:p>
          </p:txBody>
        </p:sp>
        <p:grpSp>
          <p:nvGrpSpPr>
            <p:cNvPr id="119" name="组合 118"/>
            <p:cNvGrpSpPr/>
            <p:nvPr/>
          </p:nvGrpSpPr>
          <p:grpSpPr>
            <a:xfrm>
              <a:off x="2547760" y="3084465"/>
              <a:ext cx="90000" cy="282021"/>
              <a:chOff x="2495652" y="1491630"/>
              <a:chExt cx="67500" cy="211516"/>
            </a:xfrm>
          </p:grpSpPr>
          <p:cxnSp>
            <p:nvCxnSpPr>
              <p:cNvPr id="151" name="直接连接符 150"/>
              <p:cNvCxnSpPr/>
              <p:nvPr/>
            </p:nvCxnSpPr>
            <p:spPr bwMode="auto">
              <a:xfrm>
                <a:off x="2529402" y="1491630"/>
                <a:ext cx="0" cy="18000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152" name="椭圆 151"/>
              <p:cNvSpPr/>
              <p:nvPr/>
            </p:nvSpPr>
            <p:spPr bwMode="auto">
              <a:xfrm>
                <a:off x="2495652" y="1635646"/>
                <a:ext cx="67500" cy="67500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52261" tIns="26131" rIns="52261" bIns="26131" numCol="1" rtlCol="0" anchor="t" anchorCtr="0" compatLnSpc="1"/>
              <a:lstStyle/>
              <a:p>
                <a:pPr defTabSz="696595" fontAlgn="t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840" dirty="0">
                  <a:solidFill>
                    <a:prstClr val="black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p:grpSp>
        <p:sp>
          <p:nvSpPr>
            <p:cNvPr id="120" name="TextBox 26"/>
            <p:cNvSpPr txBox="1"/>
            <p:nvPr/>
          </p:nvSpPr>
          <p:spPr>
            <a:xfrm>
              <a:off x="4861692" y="3357549"/>
              <a:ext cx="622843" cy="55214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4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defRPr>
              </a:lvl1pPr>
            </a:lstStyle>
            <a:p>
              <a:r>
                <a:rPr lang="en-US" altLang="zh-CN" sz="1065" b="0" dirty="0">
                  <a:solidFill>
                    <a:schemeClr val="tx1"/>
                  </a:solidFill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Corne</a:t>
              </a:r>
            </a:p>
          </p:txBody>
        </p:sp>
        <p:grpSp>
          <p:nvGrpSpPr>
            <p:cNvPr id="121" name="组合 120"/>
            <p:cNvGrpSpPr/>
            <p:nvPr/>
          </p:nvGrpSpPr>
          <p:grpSpPr>
            <a:xfrm>
              <a:off x="1111234" y="2357796"/>
              <a:ext cx="5761677" cy="679554"/>
              <a:chOff x="6791445" y="1663220"/>
              <a:chExt cx="6188876" cy="729939"/>
            </a:xfrm>
          </p:grpSpPr>
          <p:sp>
            <p:nvSpPr>
              <p:cNvPr id="125" name="矩形 124"/>
              <p:cNvSpPr/>
              <p:nvPr/>
            </p:nvSpPr>
            <p:spPr bwMode="auto">
              <a:xfrm>
                <a:off x="9298481" y="1673159"/>
                <a:ext cx="822256" cy="720000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9671" tIns="34840" rIns="69671" bIns="34840" numCol="1" rtlCol="0" anchor="ctr" anchorCtr="0" compatLnSpc="1"/>
              <a:lstStyle/>
              <a:p>
                <a:pPr algn="ctr" defTabSz="696595" fontAlgn="t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zh-CN" sz="1755" dirty="0">
                    <a:solidFill>
                      <a:prstClr val="black"/>
                    </a:solidFill>
                    <a:latin typeface="Myriad Pro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S</a:t>
                </a:r>
                <a:endParaRPr lang="zh-CN" altLang="en-US" sz="1755" dirty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126" name="矩形 125"/>
              <p:cNvSpPr/>
              <p:nvPr/>
            </p:nvSpPr>
            <p:spPr bwMode="auto">
              <a:xfrm>
                <a:off x="6791445" y="1673159"/>
                <a:ext cx="720000" cy="720000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9671" tIns="34840" rIns="69671" bIns="34840" numCol="1" rtlCol="0" anchor="ctr" anchorCtr="0" compatLnSpc="1"/>
              <a:lstStyle/>
              <a:p>
                <a:pPr algn="ctr" defTabSz="696595" fontAlgn="t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zh-CN" sz="1755" dirty="0">
                    <a:solidFill>
                      <a:prstClr val="black"/>
                    </a:solidFill>
                    <a:latin typeface="Myriad Pro" panose="020B0502040204020203" pitchFamily="34" charset="0"/>
                    <a:cs typeface="Segoe UI" panose="020B0502040204020203" pitchFamily="34" charset="0"/>
                  </a:rPr>
                  <a:t>DH</a:t>
                </a:r>
                <a:endParaRPr lang="zh-CN" altLang="en-US" sz="1755" dirty="0">
                  <a:solidFill>
                    <a:prstClr val="black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145" name="矩形 144"/>
              <p:cNvSpPr/>
              <p:nvPr/>
            </p:nvSpPr>
            <p:spPr bwMode="auto">
              <a:xfrm>
                <a:off x="10251676" y="1673159"/>
                <a:ext cx="822256" cy="720000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9671" tIns="34840" rIns="69671" bIns="34840" numCol="1" rtlCol="0" anchor="ctr" anchorCtr="0" compatLnSpc="1"/>
              <a:lstStyle/>
              <a:p>
                <a:pPr algn="ctr" defTabSz="696595" fontAlgn="t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zh-CN" sz="1755" dirty="0">
                    <a:solidFill>
                      <a:prstClr val="black"/>
                    </a:solidFill>
                    <a:latin typeface="Myriad Pro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H</a:t>
                </a:r>
                <a:endParaRPr lang="zh-CN" altLang="en-US" sz="1755" dirty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146" name="矩形 145"/>
              <p:cNvSpPr/>
              <p:nvPr/>
            </p:nvSpPr>
            <p:spPr bwMode="auto">
              <a:xfrm>
                <a:off x="7989403" y="1673159"/>
                <a:ext cx="822256" cy="720000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9671" tIns="34840" rIns="69671" bIns="34840" numCol="1" rtlCol="0" anchor="ctr" anchorCtr="0" compatLnSpc="1"/>
              <a:lstStyle/>
              <a:p>
                <a:pPr algn="ctr" defTabSz="696595" fontAlgn="t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zh-CN" sz="1755" dirty="0">
                    <a:solidFill>
                      <a:prstClr val="black"/>
                    </a:solidFill>
                    <a:latin typeface="Myriad Pro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VCS</a:t>
                </a:r>
                <a:endParaRPr lang="zh-CN" altLang="en-US" sz="1755" dirty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cxnSp>
            <p:nvCxnSpPr>
              <p:cNvPr id="147" name="直接连接符 146"/>
              <p:cNvCxnSpPr/>
              <p:nvPr/>
            </p:nvCxnSpPr>
            <p:spPr bwMode="auto">
              <a:xfrm flipH="1">
                <a:off x="7646384" y="2033159"/>
                <a:ext cx="224897" cy="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48" name="直接连接符 147"/>
              <p:cNvCxnSpPr/>
              <p:nvPr/>
            </p:nvCxnSpPr>
            <p:spPr bwMode="auto">
              <a:xfrm flipH="1">
                <a:off x="8958350" y="2033159"/>
                <a:ext cx="224897" cy="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149" name="矩形 148"/>
              <p:cNvSpPr/>
              <p:nvPr/>
            </p:nvSpPr>
            <p:spPr bwMode="auto">
              <a:xfrm>
                <a:off x="11204871" y="1673159"/>
                <a:ext cx="822256" cy="720000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9671" tIns="34840" rIns="69671" bIns="34840" numCol="1" rtlCol="0" anchor="ctr" anchorCtr="0" compatLnSpc="1"/>
              <a:lstStyle/>
              <a:p>
                <a:pPr algn="ctr" defTabSz="696595" fontAlgn="t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zh-CN" sz="1755" dirty="0">
                    <a:solidFill>
                      <a:prstClr val="black"/>
                    </a:solidFill>
                    <a:latin typeface="Myriad Pro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3</a:t>
                </a:r>
                <a:endParaRPr lang="zh-CN" altLang="en-US" sz="1755" dirty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150" name="矩形 149"/>
              <p:cNvSpPr/>
              <p:nvPr/>
            </p:nvSpPr>
            <p:spPr bwMode="auto">
              <a:xfrm>
                <a:off x="12158065" y="1663220"/>
                <a:ext cx="822256" cy="720000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9671" tIns="34840" rIns="69671" bIns="34840" numCol="1" rtlCol="0" anchor="ctr" anchorCtr="0" compatLnSpc="1"/>
              <a:lstStyle/>
              <a:p>
                <a:pPr algn="ctr" defTabSz="696595" fontAlgn="t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zh-CN" sz="1755" dirty="0">
                    <a:solidFill>
                      <a:prstClr val="black"/>
                    </a:solidFill>
                    <a:latin typeface="Myriad Pro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0</a:t>
                </a:r>
                <a:endParaRPr lang="zh-CN" altLang="en-US" sz="1755" dirty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p:grpSp>
        <p:grpSp>
          <p:nvGrpSpPr>
            <p:cNvPr id="122" name="组合 121"/>
            <p:cNvGrpSpPr/>
            <p:nvPr/>
          </p:nvGrpSpPr>
          <p:grpSpPr>
            <a:xfrm>
              <a:off x="4707304" y="3074034"/>
              <a:ext cx="90000" cy="439780"/>
              <a:chOff x="2686859" y="2857598"/>
              <a:chExt cx="90000" cy="439780"/>
            </a:xfrm>
          </p:grpSpPr>
          <p:cxnSp>
            <p:nvCxnSpPr>
              <p:cNvPr id="123" name="直接连接符 122"/>
              <p:cNvCxnSpPr/>
              <p:nvPr/>
            </p:nvCxnSpPr>
            <p:spPr bwMode="auto">
              <a:xfrm>
                <a:off x="2731859" y="2857598"/>
                <a:ext cx="0" cy="36000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124" name="椭圆 123"/>
              <p:cNvSpPr/>
              <p:nvPr/>
            </p:nvSpPr>
            <p:spPr bwMode="auto">
              <a:xfrm>
                <a:off x="2686859" y="3207378"/>
                <a:ext cx="90000" cy="90000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52261" tIns="26131" rIns="52261" bIns="26131" numCol="1" rtlCol="0" anchor="t" anchorCtr="0" compatLnSpc="1"/>
              <a:lstStyle/>
              <a:p>
                <a:pPr defTabSz="696595" fontAlgn="t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840" dirty="0">
                  <a:solidFill>
                    <a:prstClr val="black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p:grpSp>
      </p:grpSp>
      <p:sp>
        <p:nvSpPr>
          <p:cNvPr id="173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>
                <a:latin typeface="+mn-lt"/>
                <a:cs typeface="Segoe UI" panose="020B0502040204020203" pitchFamily="34" charset="0"/>
              </a:rPr>
              <a:t>Vidéoconférence</a:t>
            </a:r>
            <a:endParaRPr lang="zh-CN" altLang="en-US" sz="3600" dirty="0">
              <a:latin typeface="+mn-lt"/>
              <a:cs typeface="Segoe UI" panose="020B0502040204020203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ED9A543-938E-4AAC-ADBE-D355CCF38E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>
                <a:latin typeface="Myriad Pro"/>
              </a:rPr>
              <a:t>17</a:t>
            </a:fld>
            <a:endParaRPr lang="zh-CN" alt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 bwMode="auto">
          <a:xfrm>
            <a:off x="3584784" y="1593495"/>
            <a:ext cx="626591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矩形 5"/>
          <p:cNvSpPr/>
          <p:nvPr/>
        </p:nvSpPr>
        <p:spPr bwMode="auto">
          <a:xfrm>
            <a:off x="1819084" y="1593495"/>
            <a:ext cx="548668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矩形 6"/>
          <p:cNvSpPr/>
          <p:nvPr/>
        </p:nvSpPr>
        <p:spPr bwMode="auto">
          <a:xfrm>
            <a:off x="6916673" y="1590818"/>
            <a:ext cx="548668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矩形 8"/>
          <p:cNvSpPr/>
          <p:nvPr/>
        </p:nvSpPr>
        <p:spPr bwMode="auto">
          <a:xfrm>
            <a:off x="5875484" y="1593495"/>
            <a:ext cx="548668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矩形 11"/>
          <p:cNvSpPr/>
          <p:nvPr/>
        </p:nvSpPr>
        <p:spPr bwMode="auto">
          <a:xfrm>
            <a:off x="2703101" y="1593495"/>
            <a:ext cx="626591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PF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4" name="直接连接符 13"/>
          <p:cNvCxnSpPr/>
          <p:nvPr/>
        </p:nvCxnSpPr>
        <p:spPr bwMode="auto">
          <a:xfrm flipH="1">
            <a:off x="2434401" y="1867905"/>
            <a:ext cx="17138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8" name="椭圆 27"/>
          <p:cNvSpPr/>
          <p:nvPr/>
        </p:nvSpPr>
        <p:spPr bwMode="auto">
          <a:xfrm>
            <a:off x="6460612" y="2613536"/>
            <a:ext cx="68584" cy="68584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52261" tIns="26131" rIns="52261" bIns="26131" numCol="1" rtlCol="0" anchor="t" anchorCtr="0" compatLnSpc="1"/>
          <a:lstStyle/>
          <a:p>
            <a:pPr defTabSz="696595" fontAlgn="t">
              <a:spcBef>
                <a:spcPct val="0"/>
              </a:spcBef>
              <a:spcAft>
                <a:spcPct val="0"/>
              </a:spcAft>
            </a:pPr>
            <a:endParaRPr lang="zh-CN" altLang="en-US" sz="84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1" name="矩形 30"/>
          <p:cNvSpPr/>
          <p:nvPr/>
        </p:nvSpPr>
        <p:spPr bwMode="auto">
          <a:xfrm>
            <a:off x="4475234" y="1593495"/>
            <a:ext cx="1035597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610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32" name="直接连接符 31"/>
          <p:cNvCxnSpPr/>
          <p:nvPr/>
        </p:nvCxnSpPr>
        <p:spPr bwMode="auto">
          <a:xfrm flipH="1">
            <a:off x="6578941" y="1867829"/>
            <a:ext cx="17138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3" name="TextBox 25"/>
          <p:cNvSpPr txBox="1"/>
          <p:nvPr/>
        </p:nvSpPr>
        <p:spPr>
          <a:xfrm>
            <a:off x="1935165" y="2315741"/>
            <a:ext cx="1450447" cy="209651"/>
          </a:xfrm>
          <a:prstGeom prst="rect">
            <a:avLst/>
          </a:prstGeom>
          <a:noFill/>
        </p:spPr>
        <p:txBody>
          <a:bodyPr wrap="square" lIns="68306" tIns="34152" rIns="68306" bIns="34152" rtlCol="0">
            <a:spAutoFit/>
          </a:bodyPr>
          <a:lstStyle/>
          <a:p>
            <a:pPr algn="ctr"/>
            <a:r>
              <a:rPr lang="en-US" altLang="zh-CN" sz="915" b="1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Installations publiques</a:t>
            </a:r>
            <a:endParaRPr lang="zh-CN" altLang="en-US" sz="915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4" name="TextBox 26"/>
          <p:cNvSpPr txBox="1"/>
          <p:nvPr/>
        </p:nvSpPr>
        <p:spPr>
          <a:xfrm>
            <a:off x="2359473" y="2550647"/>
            <a:ext cx="809228" cy="772369"/>
          </a:xfrm>
          <a:prstGeom prst="rect">
            <a:avLst/>
          </a:prstGeom>
          <a:noFill/>
        </p:spPr>
        <p:txBody>
          <a:bodyPr wrap="square" lIns="68306" tIns="34152" rIns="68306" bIns="34152" rtlCol="0">
            <a:spAutoFit/>
          </a:bodyPr>
          <a:lstStyle/>
          <a:p>
            <a:r>
              <a:rPr lang="en-US" altLang="zh-CN" sz="915" b="1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Catégorie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 : Armoire/Boîtier de distribution</a:t>
            </a:r>
          </a:p>
          <a:p>
            <a:r>
              <a:rPr lang="en-US" altLang="zh-CN" sz="915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 : Énergie</a:t>
            </a:r>
            <a:endParaRPr lang="en-US" altLang="zh-CN" sz="91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7" name="TextBox 29"/>
          <p:cNvSpPr txBox="1"/>
          <p:nvPr/>
        </p:nvSpPr>
        <p:spPr>
          <a:xfrm>
            <a:off x="2875249" y="3510726"/>
            <a:ext cx="1671839" cy="1348296"/>
          </a:xfrm>
          <a:prstGeom prst="rect">
            <a:avLst/>
          </a:prstGeom>
          <a:noFill/>
        </p:spPr>
        <p:txBody>
          <a:bodyPr wrap="square" lIns="68306" tIns="34152" rIns="68306" bIns="34152" rtlCol="0">
            <a:spAutoFit/>
          </a:bodyPr>
          <a:lstStyle/>
          <a:p>
            <a:r>
              <a:rPr lang="en-US" altLang="zh-CN" sz="915" b="1" dirty="0">
                <a:solidFill>
                  <a:srgbClr val="FF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Pour le module/câblage :</a:t>
            </a:r>
            <a:endParaRPr lang="en-US" altLang="zh-CN" sz="915" dirty="0">
              <a:solidFill>
                <a:srgbClr val="FF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1xx : carte SD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3xx : Module d'alimentation (CC, UPS, solaire...)</a:t>
            </a:r>
            <a:endParaRPr lang="en-US" altLang="zh-CN" sz="91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5xx : Illuminateur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7xx : Extension vidéo, isolateurs</a:t>
            </a:r>
            <a:endParaRPr lang="en-US" altLang="zh-CN" sz="91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8xx : accessoire HDCVI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90x : Testeur</a:t>
            </a:r>
          </a:p>
          <a:p>
            <a:r>
              <a:rPr lang="en-US" altLang="zh-CN" sz="915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91x~97x : Câblage</a:t>
            </a:r>
            <a:endParaRPr lang="en-US" altLang="zh-CN" sz="91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3" name="组合 2"/>
          <p:cNvGrpSpPr/>
          <p:nvPr/>
        </p:nvGrpSpPr>
        <p:grpSpPr>
          <a:xfrm flipV="1">
            <a:off x="7171384" y="2139486"/>
            <a:ext cx="417373" cy="319550"/>
            <a:chOff x="6703070" y="820425"/>
            <a:chExt cx="528347" cy="317962"/>
          </a:xfrm>
        </p:grpSpPr>
        <p:grpSp>
          <p:nvGrpSpPr>
            <p:cNvPr id="60" name="组合 59"/>
            <p:cNvGrpSpPr/>
            <p:nvPr/>
          </p:nvGrpSpPr>
          <p:grpSpPr>
            <a:xfrm rot="16200000">
              <a:off x="6934712" y="588784"/>
              <a:ext cx="65063" cy="528346"/>
              <a:chOff x="2559699" y="1673975"/>
              <a:chExt cx="65063" cy="528346"/>
            </a:xfrm>
          </p:grpSpPr>
          <p:cxnSp>
            <p:nvCxnSpPr>
              <p:cNvPr id="61" name="直接连接符 60"/>
              <p:cNvCxnSpPr/>
              <p:nvPr/>
            </p:nvCxnSpPr>
            <p:spPr bwMode="auto">
              <a:xfrm rot="5400000" flipV="1">
                <a:off x="2332580" y="1932408"/>
                <a:ext cx="516865" cy="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62" name="椭圆 61"/>
              <p:cNvSpPr/>
              <p:nvPr/>
            </p:nvSpPr>
            <p:spPr bwMode="auto">
              <a:xfrm>
                <a:off x="2559699" y="2128165"/>
                <a:ext cx="65063" cy="74156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52261" tIns="26131" rIns="52261" bIns="26131" numCol="1" rtlCol="0" anchor="t" anchorCtr="0" compatLnSpc="1"/>
              <a:lstStyle/>
              <a:p>
                <a:pPr defTabSz="696595" fontAlgn="t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840" dirty="0">
                  <a:solidFill>
                    <a:prstClr val="black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p:grpSp>
        <p:cxnSp>
          <p:nvCxnSpPr>
            <p:cNvPr id="64" name="直接连接符 63"/>
            <p:cNvCxnSpPr/>
            <p:nvPr/>
          </p:nvCxnSpPr>
          <p:spPr bwMode="auto">
            <a:xfrm>
              <a:off x="6703070" y="850387"/>
              <a:ext cx="0" cy="2880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8" name="矩形 7"/>
          <p:cNvSpPr/>
          <p:nvPr/>
        </p:nvSpPr>
        <p:spPr>
          <a:xfrm>
            <a:off x="2733792" y="2325597"/>
            <a:ext cx="3368029" cy="3000012"/>
          </a:xfrm>
          <a:custGeom>
            <a:avLst/>
            <a:gdLst>
              <a:gd name="connsiteX0" fmla="*/ 0 w 3643338"/>
              <a:gd name="connsiteY0" fmla="*/ 0 h 2110634"/>
              <a:gd name="connsiteX1" fmla="*/ 3643338 w 3643338"/>
              <a:gd name="connsiteY1" fmla="*/ 0 h 2110634"/>
              <a:gd name="connsiteX2" fmla="*/ 3643338 w 3643338"/>
              <a:gd name="connsiteY2" fmla="*/ 2110634 h 2110634"/>
              <a:gd name="connsiteX3" fmla="*/ 0 w 3643338"/>
              <a:gd name="connsiteY3" fmla="*/ 2110634 h 2110634"/>
              <a:gd name="connsiteX4" fmla="*/ 0 w 3643338"/>
              <a:gd name="connsiteY4" fmla="*/ 0 h 2110634"/>
              <a:gd name="connsiteX0-1" fmla="*/ 0 w 3680178"/>
              <a:gd name="connsiteY0-2" fmla="*/ 23707 h 2134341"/>
              <a:gd name="connsiteX1-3" fmla="*/ 3643338 w 3680178"/>
              <a:gd name="connsiteY1-4" fmla="*/ 23707 h 2134341"/>
              <a:gd name="connsiteX2-5" fmla="*/ 3680178 w 3680178"/>
              <a:gd name="connsiteY2-6" fmla="*/ 0 h 2134341"/>
              <a:gd name="connsiteX3-7" fmla="*/ 3643338 w 3680178"/>
              <a:gd name="connsiteY3-8" fmla="*/ 2134341 h 2134341"/>
              <a:gd name="connsiteX4-9" fmla="*/ 0 w 3680178"/>
              <a:gd name="connsiteY4-10" fmla="*/ 2134341 h 2134341"/>
              <a:gd name="connsiteX5" fmla="*/ 0 w 3680178"/>
              <a:gd name="connsiteY5" fmla="*/ 23707 h 2134341"/>
              <a:gd name="connsiteX0-11" fmla="*/ 0 w 4752623"/>
              <a:gd name="connsiteY0-12" fmla="*/ 0 h 2110634"/>
              <a:gd name="connsiteX1-13" fmla="*/ 3643338 w 4752623"/>
              <a:gd name="connsiteY1-14" fmla="*/ 0 h 2110634"/>
              <a:gd name="connsiteX2-15" fmla="*/ 4752623 w 4752623"/>
              <a:gd name="connsiteY2-16" fmla="*/ 10159 h 2110634"/>
              <a:gd name="connsiteX3-17" fmla="*/ 3643338 w 4752623"/>
              <a:gd name="connsiteY3-18" fmla="*/ 2110634 h 2110634"/>
              <a:gd name="connsiteX4-19" fmla="*/ 0 w 4752623"/>
              <a:gd name="connsiteY4-20" fmla="*/ 2110634 h 2110634"/>
              <a:gd name="connsiteX5-21" fmla="*/ 0 w 4752623"/>
              <a:gd name="connsiteY5-22" fmla="*/ 0 h 2110634"/>
              <a:gd name="connsiteX0-23" fmla="*/ 0 w 4752623"/>
              <a:gd name="connsiteY0-24" fmla="*/ 0 h 2110634"/>
              <a:gd name="connsiteX1-25" fmla="*/ 3643338 w 4752623"/>
              <a:gd name="connsiteY1-26" fmla="*/ 0 h 2110634"/>
              <a:gd name="connsiteX2-27" fmla="*/ 4752623 w 4752623"/>
              <a:gd name="connsiteY2-28" fmla="*/ 10159 h 2110634"/>
              <a:gd name="connsiteX3-29" fmla="*/ 3643338 w 4752623"/>
              <a:gd name="connsiteY3-30" fmla="*/ 2110634 h 2110634"/>
              <a:gd name="connsiteX4-31" fmla="*/ 4368800 w 4752623"/>
              <a:gd name="connsiteY4-32" fmla="*/ 698782 h 2110634"/>
              <a:gd name="connsiteX5-33" fmla="*/ 0 w 4752623"/>
              <a:gd name="connsiteY5-34" fmla="*/ 2110634 h 2110634"/>
              <a:gd name="connsiteX6" fmla="*/ 0 w 4752623"/>
              <a:gd name="connsiteY6" fmla="*/ 0 h 2110634"/>
              <a:gd name="connsiteX0-35" fmla="*/ 0 w 4752623"/>
              <a:gd name="connsiteY0-36" fmla="*/ 0 h 2132471"/>
              <a:gd name="connsiteX1-37" fmla="*/ 3643338 w 4752623"/>
              <a:gd name="connsiteY1-38" fmla="*/ 0 h 2132471"/>
              <a:gd name="connsiteX2-39" fmla="*/ 4752623 w 4752623"/>
              <a:gd name="connsiteY2-40" fmla="*/ 10159 h 2132471"/>
              <a:gd name="connsiteX3-41" fmla="*/ 3643338 w 4752623"/>
              <a:gd name="connsiteY3-42" fmla="*/ 2110634 h 2132471"/>
              <a:gd name="connsiteX4-43" fmla="*/ 3318934 w 4752623"/>
              <a:gd name="connsiteY4-44" fmla="*/ 2132471 h 2132471"/>
              <a:gd name="connsiteX5-45" fmla="*/ 0 w 4752623"/>
              <a:gd name="connsiteY5-46" fmla="*/ 2110634 h 2132471"/>
              <a:gd name="connsiteX6-47" fmla="*/ 0 w 4752623"/>
              <a:gd name="connsiteY6-48" fmla="*/ 0 h 2132471"/>
              <a:gd name="connsiteX0-49" fmla="*/ 0 w 5235072"/>
              <a:gd name="connsiteY0-50" fmla="*/ 0 h 2132471"/>
              <a:gd name="connsiteX1-51" fmla="*/ 3643338 w 5235072"/>
              <a:gd name="connsiteY1-52" fmla="*/ 0 h 2132471"/>
              <a:gd name="connsiteX2-53" fmla="*/ 4752623 w 5235072"/>
              <a:gd name="connsiteY2-54" fmla="*/ 10159 h 2132471"/>
              <a:gd name="connsiteX3-55" fmla="*/ 5235072 w 5235072"/>
              <a:gd name="connsiteY3-56" fmla="*/ 507612 h 2132471"/>
              <a:gd name="connsiteX4-57" fmla="*/ 3318934 w 5235072"/>
              <a:gd name="connsiteY4-58" fmla="*/ 2132471 h 2132471"/>
              <a:gd name="connsiteX5-59" fmla="*/ 0 w 5235072"/>
              <a:gd name="connsiteY5-60" fmla="*/ 2110634 h 2132471"/>
              <a:gd name="connsiteX6-61" fmla="*/ 0 w 5235072"/>
              <a:gd name="connsiteY6-62" fmla="*/ 0 h 2132471"/>
              <a:gd name="connsiteX0-63" fmla="*/ 0 w 5610579"/>
              <a:gd name="connsiteY0-64" fmla="*/ 0 h 2121182"/>
              <a:gd name="connsiteX1-65" fmla="*/ 3643338 w 5610579"/>
              <a:gd name="connsiteY1-66" fmla="*/ 0 h 2121182"/>
              <a:gd name="connsiteX2-67" fmla="*/ 4752623 w 5610579"/>
              <a:gd name="connsiteY2-68" fmla="*/ 10159 h 2121182"/>
              <a:gd name="connsiteX3-69" fmla="*/ 5235072 w 5610579"/>
              <a:gd name="connsiteY3-70" fmla="*/ 507612 h 2121182"/>
              <a:gd name="connsiteX4-71" fmla="*/ 5610579 w 5610579"/>
              <a:gd name="connsiteY4-72" fmla="*/ 2121182 h 2121182"/>
              <a:gd name="connsiteX5-73" fmla="*/ 0 w 5610579"/>
              <a:gd name="connsiteY5-74" fmla="*/ 2110634 h 2121182"/>
              <a:gd name="connsiteX6-75" fmla="*/ 0 w 5610579"/>
              <a:gd name="connsiteY6-76" fmla="*/ 0 h 2121182"/>
              <a:gd name="connsiteX0-77" fmla="*/ 0 w 5610579"/>
              <a:gd name="connsiteY0-78" fmla="*/ 655144 h 2776326"/>
              <a:gd name="connsiteX1-79" fmla="*/ 3643338 w 5610579"/>
              <a:gd name="connsiteY1-80" fmla="*/ 655144 h 2776326"/>
              <a:gd name="connsiteX2-81" fmla="*/ 4752623 w 5610579"/>
              <a:gd name="connsiteY2-82" fmla="*/ 665303 h 2776326"/>
              <a:gd name="connsiteX3-83" fmla="*/ 5585027 w 5610579"/>
              <a:gd name="connsiteY3-84" fmla="*/ 0 h 2776326"/>
              <a:gd name="connsiteX4-85" fmla="*/ 5610579 w 5610579"/>
              <a:gd name="connsiteY4-86" fmla="*/ 2776326 h 2776326"/>
              <a:gd name="connsiteX5-87" fmla="*/ 0 w 5610579"/>
              <a:gd name="connsiteY5-88" fmla="*/ 2765778 h 2776326"/>
              <a:gd name="connsiteX6-89" fmla="*/ 0 w 5610579"/>
              <a:gd name="connsiteY6-90" fmla="*/ 655144 h 2776326"/>
              <a:gd name="connsiteX0-91" fmla="*/ 0 w 5610579"/>
              <a:gd name="connsiteY0-92" fmla="*/ 938108 h 3059290"/>
              <a:gd name="connsiteX1-93" fmla="*/ 3643338 w 5610579"/>
              <a:gd name="connsiteY1-94" fmla="*/ 938108 h 3059290"/>
              <a:gd name="connsiteX2-95" fmla="*/ 3556001 w 5610579"/>
              <a:gd name="connsiteY2-96" fmla="*/ 0 h 3059290"/>
              <a:gd name="connsiteX3-97" fmla="*/ 5585027 w 5610579"/>
              <a:gd name="connsiteY3-98" fmla="*/ 282964 h 3059290"/>
              <a:gd name="connsiteX4-99" fmla="*/ 5610579 w 5610579"/>
              <a:gd name="connsiteY4-100" fmla="*/ 3059290 h 3059290"/>
              <a:gd name="connsiteX5-101" fmla="*/ 0 w 5610579"/>
              <a:gd name="connsiteY5-102" fmla="*/ 3048742 h 3059290"/>
              <a:gd name="connsiteX6-103" fmla="*/ 0 w 5610579"/>
              <a:gd name="connsiteY6-104" fmla="*/ 938108 h 3059290"/>
              <a:gd name="connsiteX0-105" fmla="*/ 0 w 5610579"/>
              <a:gd name="connsiteY0-106" fmla="*/ 1027677 h 3148859"/>
              <a:gd name="connsiteX1-107" fmla="*/ 3643338 w 5610579"/>
              <a:gd name="connsiteY1-108" fmla="*/ 1027677 h 3148859"/>
              <a:gd name="connsiteX2-109" fmla="*/ 3556001 w 5610579"/>
              <a:gd name="connsiteY2-110" fmla="*/ 89569 h 3148859"/>
              <a:gd name="connsiteX3-111" fmla="*/ 5551161 w 5610579"/>
              <a:gd name="connsiteY3-112" fmla="*/ 0 h 3148859"/>
              <a:gd name="connsiteX4-113" fmla="*/ 5610579 w 5610579"/>
              <a:gd name="connsiteY4-114" fmla="*/ 3148859 h 3148859"/>
              <a:gd name="connsiteX5-115" fmla="*/ 0 w 5610579"/>
              <a:gd name="connsiteY5-116" fmla="*/ 3138311 h 3148859"/>
              <a:gd name="connsiteX6-117" fmla="*/ 0 w 5610579"/>
              <a:gd name="connsiteY6-118" fmla="*/ 1027677 h 3148859"/>
              <a:gd name="connsiteX0-119" fmla="*/ 0 w 5610579"/>
              <a:gd name="connsiteY0-120" fmla="*/ 1027677 h 3148859"/>
              <a:gd name="connsiteX1-121" fmla="*/ 3451427 w 5610579"/>
              <a:gd name="connsiteY1-122" fmla="*/ 982522 h 3148859"/>
              <a:gd name="connsiteX2-123" fmla="*/ 3556001 w 5610579"/>
              <a:gd name="connsiteY2-124" fmla="*/ 89569 h 3148859"/>
              <a:gd name="connsiteX3-125" fmla="*/ 5551161 w 5610579"/>
              <a:gd name="connsiteY3-126" fmla="*/ 0 h 3148859"/>
              <a:gd name="connsiteX4-127" fmla="*/ 5610579 w 5610579"/>
              <a:gd name="connsiteY4-128" fmla="*/ 3148859 h 3148859"/>
              <a:gd name="connsiteX5-129" fmla="*/ 0 w 5610579"/>
              <a:gd name="connsiteY5-130" fmla="*/ 3138311 h 3148859"/>
              <a:gd name="connsiteX6-131" fmla="*/ 0 w 5610579"/>
              <a:gd name="connsiteY6-132" fmla="*/ 1027677 h 3148859"/>
              <a:gd name="connsiteX0-133" fmla="*/ 0 w 5610579"/>
              <a:gd name="connsiteY0-134" fmla="*/ 1050997 h 3172179"/>
              <a:gd name="connsiteX1-135" fmla="*/ 3451427 w 5610579"/>
              <a:gd name="connsiteY1-136" fmla="*/ 1005842 h 3172179"/>
              <a:gd name="connsiteX2-137" fmla="*/ 3522134 w 5610579"/>
              <a:gd name="connsiteY2-138" fmla="*/ 0 h 3172179"/>
              <a:gd name="connsiteX3-139" fmla="*/ 5551161 w 5610579"/>
              <a:gd name="connsiteY3-140" fmla="*/ 23320 h 3172179"/>
              <a:gd name="connsiteX4-141" fmla="*/ 5610579 w 5610579"/>
              <a:gd name="connsiteY4-142" fmla="*/ 3172179 h 3172179"/>
              <a:gd name="connsiteX5-143" fmla="*/ 0 w 5610579"/>
              <a:gd name="connsiteY5-144" fmla="*/ 3161631 h 3172179"/>
              <a:gd name="connsiteX6-145" fmla="*/ 0 w 5610579"/>
              <a:gd name="connsiteY6-146" fmla="*/ 1050997 h 3172179"/>
              <a:gd name="connsiteX0-147" fmla="*/ 0 w 5610579"/>
              <a:gd name="connsiteY0-148" fmla="*/ 1050997 h 3172179"/>
              <a:gd name="connsiteX1-149" fmla="*/ 3496583 w 5610579"/>
              <a:gd name="connsiteY1-150" fmla="*/ 1073576 h 3172179"/>
              <a:gd name="connsiteX2-151" fmla="*/ 3522134 w 5610579"/>
              <a:gd name="connsiteY2-152" fmla="*/ 0 h 3172179"/>
              <a:gd name="connsiteX3-153" fmla="*/ 5551161 w 5610579"/>
              <a:gd name="connsiteY3-154" fmla="*/ 23320 h 3172179"/>
              <a:gd name="connsiteX4-155" fmla="*/ 5610579 w 5610579"/>
              <a:gd name="connsiteY4-156" fmla="*/ 3172179 h 3172179"/>
              <a:gd name="connsiteX5-157" fmla="*/ 0 w 5610579"/>
              <a:gd name="connsiteY5-158" fmla="*/ 3161631 h 3172179"/>
              <a:gd name="connsiteX6-159" fmla="*/ 0 w 5610579"/>
              <a:gd name="connsiteY6-160" fmla="*/ 1050997 h 3172179"/>
              <a:gd name="connsiteX0-161" fmla="*/ 0 w 5610579"/>
              <a:gd name="connsiteY0-162" fmla="*/ 1050997 h 3172179"/>
              <a:gd name="connsiteX1-163" fmla="*/ 3541739 w 5610579"/>
              <a:gd name="connsiteY1-164" fmla="*/ 1118731 h 3172179"/>
              <a:gd name="connsiteX2-165" fmla="*/ 3522134 w 5610579"/>
              <a:gd name="connsiteY2-166" fmla="*/ 0 h 3172179"/>
              <a:gd name="connsiteX3-167" fmla="*/ 5551161 w 5610579"/>
              <a:gd name="connsiteY3-168" fmla="*/ 23320 h 3172179"/>
              <a:gd name="connsiteX4-169" fmla="*/ 5610579 w 5610579"/>
              <a:gd name="connsiteY4-170" fmla="*/ 3172179 h 3172179"/>
              <a:gd name="connsiteX5-171" fmla="*/ 0 w 5610579"/>
              <a:gd name="connsiteY5-172" fmla="*/ 3161631 h 3172179"/>
              <a:gd name="connsiteX6-173" fmla="*/ 0 w 5610579"/>
              <a:gd name="connsiteY6-174" fmla="*/ 1050997 h 3172179"/>
              <a:gd name="connsiteX0-175" fmla="*/ 0 w 5610579"/>
              <a:gd name="connsiteY0-176" fmla="*/ 1050997 h 3172179"/>
              <a:gd name="connsiteX1-177" fmla="*/ 3513164 w 5610579"/>
              <a:gd name="connsiteY1-178" fmla="*/ 1083806 h 3172179"/>
              <a:gd name="connsiteX2-179" fmla="*/ 3522134 w 5610579"/>
              <a:gd name="connsiteY2-180" fmla="*/ 0 h 3172179"/>
              <a:gd name="connsiteX3-181" fmla="*/ 5551161 w 5610579"/>
              <a:gd name="connsiteY3-182" fmla="*/ 23320 h 3172179"/>
              <a:gd name="connsiteX4-183" fmla="*/ 5610579 w 5610579"/>
              <a:gd name="connsiteY4-184" fmla="*/ 3172179 h 3172179"/>
              <a:gd name="connsiteX5-185" fmla="*/ 0 w 5610579"/>
              <a:gd name="connsiteY5-186" fmla="*/ 3161631 h 3172179"/>
              <a:gd name="connsiteX6-187" fmla="*/ 0 w 5610579"/>
              <a:gd name="connsiteY6-188" fmla="*/ 1050997 h 3172179"/>
              <a:gd name="connsiteX0-189" fmla="*/ 3175 w 5610579"/>
              <a:gd name="connsiteY0-190" fmla="*/ 1076397 h 3172179"/>
              <a:gd name="connsiteX1-191" fmla="*/ 3513164 w 5610579"/>
              <a:gd name="connsiteY1-192" fmla="*/ 1083806 h 3172179"/>
              <a:gd name="connsiteX2-193" fmla="*/ 3522134 w 5610579"/>
              <a:gd name="connsiteY2-194" fmla="*/ 0 h 3172179"/>
              <a:gd name="connsiteX3-195" fmla="*/ 5551161 w 5610579"/>
              <a:gd name="connsiteY3-196" fmla="*/ 23320 h 3172179"/>
              <a:gd name="connsiteX4-197" fmla="*/ 5610579 w 5610579"/>
              <a:gd name="connsiteY4-198" fmla="*/ 3172179 h 3172179"/>
              <a:gd name="connsiteX5-199" fmla="*/ 0 w 5610579"/>
              <a:gd name="connsiteY5-200" fmla="*/ 3161631 h 3172179"/>
              <a:gd name="connsiteX6-201" fmla="*/ 3175 w 5610579"/>
              <a:gd name="connsiteY6-202" fmla="*/ 1076397 h 3172179"/>
              <a:gd name="connsiteX0-203" fmla="*/ 3175 w 5610579"/>
              <a:gd name="connsiteY0-204" fmla="*/ 1073222 h 3169004"/>
              <a:gd name="connsiteX1-205" fmla="*/ 3513164 w 5610579"/>
              <a:gd name="connsiteY1-206" fmla="*/ 1080631 h 3169004"/>
              <a:gd name="connsiteX2-207" fmla="*/ 3499909 w 5610579"/>
              <a:gd name="connsiteY2-208" fmla="*/ 0 h 3169004"/>
              <a:gd name="connsiteX3-209" fmla="*/ 5551161 w 5610579"/>
              <a:gd name="connsiteY3-210" fmla="*/ 20145 h 3169004"/>
              <a:gd name="connsiteX4-211" fmla="*/ 5610579 w 5610579"/>
              <a:gd name="connsiteY4-212" fmla="*/ 3169004 h 3169004"/>
              <a:gd name="connsiteX5-213" fmla="*/ 0 w 5610579"/>
              <a:gd name="connsiteY5-214" fmla="*/ 3158456 h 3169004"/>
              <a:gd name="connsiteX6-215" fmla="*/ 3175 w 5610579"/>
              <a:gd name="connsiteY6-216" fmla="*/ 1073222 h 3169004"/>
              <a:gd name="connsiteX0-217" fmla="*/ 3175 w 5610579"/>
              <a:gd name="connsiteY0-218" fmla="*/ 1073222 h 3169004"/>
              <a:gd name="connsiteX1-219" fmla="*/ 3500464 w 5610579"/>
              <a:gd name="connsiteY1-220" fmla="*/ 1080631 h 3169004"/>
              <a:gd name="connsiteX2-221" fmla="*/ 3499909 w 5610579"/>
              <a:gd name="connsiteY2-222" fmla="*/ 0 h 3169004"/>
              <a:gd name="connsiteX3-223" fmla="*/ 5551161 w 5610579"/>
              <a:gd name="connsiteY3-224" fmla="*/ 20145 h 3169004"/>
              <a:gd name="connsiteX4-225" fmla="*/ 5610579 w 5610579"/>
              <a:gd name="connsiteY4-226" fmla="*/ 3169004 h 3169004"/>
              <a:gd name="connsiteX5-227" fmla="*/ 0 w 5610579"/>
              <a:gd name="connsiteY5-228" fmla="*/ 3158456 h 3169004"/>
              <a:gd name="connsiteX6-229" fmla="*/ 3175 w 5610579"/>
              <a:gd name="connsiteY6-230" fmla="*/ 1073222 h 3169004"/>
              <a:gd name="connsiteX0-231" fmla="*/ 3175 w 5610579"/>
              <a:gd name="connsiteY0-232" fmla="*/ 1075302 h 3171084"/>
              <a:gd name="connsiteX1-233" fmla="*/ 3500464 w 5610579"/>
              <a:gd name="connsiteY1-234" fmla="*/ 1082711 h 3171084"/>
              <a:gd name="connsiteX2-235" fmla="*/ 3499909 w 5610579"/>
              <a:gd name="connsiteY2-236" fmla="*/ 2080 h 3171084"/>
              <a:gd name="connsiteX3-237" fmla="*/ 5557511 w 5610579"/>
              <a:gd name="connsiteY3-238" fmla="*/ 0 h 3171084"/>
              <a:gd name="connsiteX4-239" fmla="*/ 5610579 w 5610579"/>
              <a:gd name="connsiteY4-240" fmla="*/ 3171084 h 3171084"/>
              <a:gd name="connsiteX5-241" fmla="*/ 0 w 5610579"/>
              <a:gd name="connsiteY5-242" fmla="*/ 3160536 h 3171084"/>
              <a:gd name="connsiteX6-243" fmla="*/ 3175 w 5610579"/>
              <a:gd name="connsiteY6-244" fmla="*/ 1075302 h 3171084"/>
              <a:gd name="connsiteX0-245" fmla="*/ 3175 w 5610579"/>
              <a:gd name="connsiteY0-246" fmla="*/ 1075302 h 3171084"/>
              <a:gd name="connsiteX1-247" fmla="*/ 3500464 w 5610579"/>
              <a:gd name="connsiteY1-248" fmla="*/ 1082711 h 3171084"/>
              <a:gd name="connsiteX2-249" fmla="*/ 3499909 w 5610579"/>
              <a:gd name="connsiteY2-250" fmla="*/ 2080 h 3171084"/>
              <a:gd name="connsiteX3-251" fmla="*/ 5557511 w 5610579"/>
              <a:gd name="connsiteY3-252" fmla="*/ 0 h 3171084"/>
              <a:gd name="connsiteX4-253" fmla="*/ 5610579 w 5610579"/>
              <a:gd name="connsiteY4-254" fmla="*/ 3171084 h 3171084"/>
              <a:gd name="connsiteX5-255" fmla="*/ 0 w 5610579"/>
              <a:gd name="connsiteY5-256" fmla="*/ 3160536 h 3171084"/>
              <a:gd name="connsiteX6-257" fmla="*/ 3175 w 5610579"/>
              <a:gd name="connsiteY6-258" fmla="*/ 1075302 h 3171084"/>
              <a:gd name="connsiteX0-259" fmla="*/ 3175 w 5594704"/>
              <a:gd name="connsiteY0-260" fmla="*/ 1075302 h 3177434"/>
              <a:gd name="connsiteX1-261" fmla="*/ 3500464 w 5594704"/>
              <a:gd name="connsiteY1-262" fmla="*/ 1082711 h 3177434"/>
              <a:gd name="connsiteX2-263" fmla="*/ 3499909 w 5594704"/>
              <a:gd name="connsiteY2-264" fmla="*/ 2080 h 3177434"/>
              <a:gd name="connsiteX3-265" fmla="*/ 5557511 w 5594704"/>
              <a:gd name="connsiteY3-266" fmla="*/ 0 h 3177434"/>
              <a:gd name="connsiteX4-267" fmla="*/ 5594704 w 5594704"/>
              <a:gd name="connsiteY4-268" fmla="*/ 3177434 h 3177434"/>
              <a:gd name="connsiteX5-269" fmla="*/ 0 w 5594704"/>
              <a:gd name="connsiteY5-270" fmla="*/ 3160536 h 3177434"/>
              <a:gd name="connsiteX6-271" fmla="*/ 3175 w 5594704"/>
              <a:gd name="connsiteY6-272" fmla="*/ 1075302 h 3177434"/>
              <a:gd name="connsiteX0-273" fmla="*/ 3175 w 5585179"/>
              <a:gd name="connsiteY0-274" fmla="*/ 1075302 h 3177434"/>
              <a:gd name="connsiteX1-275" fmla="*/ 3500464 w 5585179"/>
              <a:gd name="connsiteY1-276" fmla="*/ 1082711 h 3177434"/>
              <a:gd name="connsiteX2-277" fmla="*/ 3499909 w 5585179"/>
              <a:gd name="connsiteY2-278" fmla="*/ 2080 h 3177434"/>
              <a:gd name="connsiteX3-279" fmla="*/ 5557511 w 5585179"/>
              <a:gd name="connsiteY3-280" fmla="*/ 0 h 3177434"/>
              <a:gd name="connsiteX4-281" fmla="*/ 5585179 w 5585179"/>
              <a:gd name="connsiteY4-282" fmla="*/ 3177434 h 3177434"/>
              <a:gd name="connsiteX5-283" fmla="*/ 0 w 5585179"/>
              <a:gd name="connsiteY5-284" fmla="*/ 3160536 h 3177434"/>
              <a:gd name="connsiteX6-285" fmla="*/ 3175 w 5585179"/>
              <a:gd name="connsiteY6-286" fmla="*/ 1075302 h 3177434"/>
              <a:gd name="connsiteX0-287" fmla="*/ 3175 w 5585182"/>
              <a:gd name="connsiteY0-288" fmla="*/ 1075302 h 3177434"/>
              <a:gd name="connsiteX1-289" fmla="*/ 3500464 w 5585182"/>
              <a:gd name="connsiteY1-290" fmla="*/ 1082711 h 3177434"/>
              <a:gd name="connsiteX2-291" fmla="*/ 3499909 w 5585182"/>
              <a:gd name="connsiteY2-292" fmla="*/ 2080 h 3177434"/>
              <a:gd name="connsiteX3-293" fmla="*/ 5557511 w 5585182"/>
              <a:gd name="connsiteY3-294" fmla="*/ 0 h 3177434"/>
              <a:gd name="connsiteX4-295" fmla="*/ 5585179 w 5585182"/>
              <a:gd name="connsiteY4-296" fmla="*/ 3177434 h 3177434"/>
              <a:gd name="connsiteX5-297" fmla="*/ 0 w 5585182"/>
              <a:gd name="connsiteY5-298" fmla="*/ 3160536 h 3177434"/>
              <a:gd name="connsiteX6-299" fmla="*/ 3175 w 5585182"/>
              <a:gd name="connsiteY6-300" fmla="*/ 1075302 h 3177434"/>
              <a:gd name="connsiteX0-301" fmla="*/ 3175 w 5585200"/>
              <a:gd name="connsiteY0-302" fmla="*/ 1075302 h 3177434"/>
              <a:gd name="connsiteX1-303" fmla="*/ 3500464 w 5585200"/>
              <a:gd name="connsiteY1-304" fmla="*/ 1082711 h 3177434"/>
              <a:gd name="connsiteX2-305" fmla="*/ 3499909 w 5585200"/>
              <a:gd name="connsiteY2-306" fmla="*/ 2080 h 3177434"/>
              <a:gd name="connsiteX3-307" fmla="*/ 5573386 w 5585200"/>
              <a:gd name="connsiteY3-308" fmla="*/ 0 h 3177434"/>
              <a:gd name="connsiteX4-309" fmla="*/ 5585179 w 5585200"/>
              <a:gd name="connsiteY4-310" fmla="*/ 3177434 h 3177434"/>
              <a:gd name="connsiteX5-311" fmla="*/ 0 w 5585200"/>
              <a:gd name="connsiteY5-312" fmla="*/ 3160536 h 3177434"/>
              <a:gd name="connsiteX6-313" fmla="*/ 3175 w 5585200"/>
              <a:gd name="connsiteY6-314" fmla="*/ 1075302 h 3177434"/>
              <a:gd name="connsiteX0-315" fmla="*/ 3175 w 5587781"/>
              <a:gd name="connsiteY0-316" fmla="*/ 1075302 h 3177434"/>
              <a:gd name="connsiteX1-317" fmla="*/ 3500464 w 5587781"/>
              <a:gd name="connsiteY1-318" fmla="*/ 1082711 h 3177434"/>
              <a:gd name="connsiteX2-319" fmla="*/ 3499909 w 5587781"/>
              <a:gd name="connsiteY2-320" fmla="*/ 2080 h 3177434"/>
              <a:gd name="connsiteX3-321" fmla="*/ 5582911 w 5587781"/>
              <a:gd name="connsiteY3-322" fmla="*/ 0 h 3177434"/>
              <a:gd name="connsiteX4-323" fmla="*/ 5585179 w 5587781"/>
              <a:gd name="connsiteY4-324" fmla="*/ 3177434 h 3177434"/>
              <a:gd name="connsiteX5-325" fmla="*/ 0 w 5587781"/>
              <a:gd name="connsiteY5-326" fmla="*/ 3160536 h 3177434"/>
              <a:gd name="connsiteX6-327" fmla="*/ 3175 w 5587781"/>
              <a:gd name="connsiteY6-328" fmla="*/ 1075302 h 3177434"/>
              <a:gd name="connsiteX0-329" fmla="*/ 3175 w 5586483"/>
              <a:gd name="connsiteY0-330" fmla="*/ 1075302 h 3163147"/>
              <a:gd name="connsiteX1-331" fmla="*/ 3500464 w 5586483"/>
              <a:gd name="connsiteY1-332" fmla="*/ 1082711 h 3163147"/>
              <a:gd name="connsiteX2-333" fmla="*/ 3499909 w 5586483"/>
              <a:gd name="connsiteY2-334" fmla="*/ 2080 h 3163147"/>
              <a:gd name="connsiteX3-335" fmla="*/ 5582911 w 5586483"/>
              <a:gd name="connsiteY3-336" fmla="*/ 0 h 3163147"/>
              <a:gd name="connsiteX4-337" fmla="*/ 5580322 w 5586483"/>
              <a:gd name="connsiteY4-338" fmla="*/ 3163147 h 3163147"/>
              <a:gd name="connsiteX5-339" fmla="*/ 0 w 5586483"/>
              <a:gd name="connsiteY5-340" fmla="*/ 3160536 h 3163147"/>
              <a:gd name="connsiteX6-341" fmla="*/ 3175 w 5586483"/>
              <a:gd name="connsiteY6-342" fmla="*/ 1075302 h 3163147"/>
              <a:gd name="connsiteX0-343" fmla="*/ 1573119 w 5586483"/>
              <a:gd name="connsiteY0-344" fmla="*/ 1084062 h 3163147"/>
              <a:gd name="connsiteX1-345" fmla="*/ 3500464 w 5586483"/>
              <a:gd name="connsiteY1-346" fmla="*/ 1082711 h 3163147"/>
              <a:gd name="connsiteX2-347" fmla="*/ 3499909 w 5586483"/>
              <a:gd name="connsiteY2-348" fmla="*/ 2080 h 3163147"/>
              <a:gd name="connsiteX3-349" fmla="*/ 5582911 w 5586483"/>
              <a:gd name="connsiteY3-350" fmla="*/ 0 h 3163147"/>
              <a:gd name="connsiteX4-351" fmla="*/ 5580322 w 5586483"/>
              <a:gd name="connsiteY4-352" fmla="*/ 3163147 h 3163147"/>
              <a:gd name="connsiteX5-353" fmla="*/ 0 w 5586483"/>
              <a:gd name="connsiteY5-354" fmla="*/ 3160536 h 3163147"/>
              <a:gd name="connsiteX6-355" fmla="*/ 1573119 w 5586483"/>
              <a:gd name="connsiteY6-356" fmla="*/ 1084062 h 3163147"/>
              <a:gd name="connsiteX0-357" fmla="*/ 37 w 4013401"/>
              <a:gd name="connsiteY0-358" fmla="*/ 1084062 h 3163147"/>
              <a:gd name="connsiteX1-359" fmla="*/ 1927382 w 4013401"/>
              <a:gd name="connsiteY1-360" fmla="*/ 1082711 h 3163147"/>
              <a:gd name="connsiteX2-361" fmla="*/ 1926827 w 4013401"/>
              <a:gd name="connsiteY2-362" fmla="*/ 2080 h 3163147"/>
              <a:gd name="connsiteX3-363" fmla="*/ 4009829 w 4013401"/>
              <a:gd name="connsiteY3-364" fmla="*/ 0 h 3163147"/>
              <a:gd name="connsiteX4-365" fmla="*/ 4007240 w 4013401"/>
              <a:gd name="connsiteY4-366" fmla="*/ 3163147 h 3163147"/>
              <a:gd name="connsiteX5-367" fmla="*/ 19949 w 4013401"/>
              <a:gd name="connsiteY5-368" fmla="*/ 3160536 h 3163147"/>
              <a:gd name="connsiteX6-369" fmla="*/ 37 w 4013401"/>
              <a:gd name="connsiteY6-370" fmla="*/ 1084062 h 316314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-47" y="connsiteY6-48"/>
              </a:cxn>
            </a:cxnLst>
            <a:rect l="l" t="t" r="r" b="b"/>
            <a:pathLst>
              <a:path w="4013401" h="3163147">
                <a:moveTo>
                  <a:pt x="37" y="1084062"/>
                </a:moveTo>
                <a:lnTo>
                  <a:pt x="1927382" y="1082711"/>
                </a:lnTo>
                <a:lnTo>
                  <a:pt x="1926827" y="2080"/>
                </a:lnTo>
                <a:lnTo>
                  <a:pt x="4009829" y="0"/>
                </a:lnTo>
                <a:cubicBezTo>
                  <a:pt x="4019052" y="1059145"/>
                  <a:pt x="4007542" y="2107177"/>
                  <a:pt x="4007240" y="3163147"/>
                </a:cubicBezTo>
                <a:lnTo>
                  <a:pt x="19949" y="3160536"/>
                </a:lnTo>
                <a:cubicBezTo>
                  <a:pt x="21007" y="2465458"/>
                  <a:pt x="-1021" y="1779140"/>
                  <a:pt x="37" y="1084062"/>
                </a:cubicBezTo>
                <a:close/>
              </a:path>
            </a:pathLst>
          </a:custGeom>
          <a:noFill/>
          <a:ln w="3175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30"/>
          </a:p>
        </p:txBody>
      </p:sp>
      <p:sp>
        <p:nvSpPr>
          <p:cNvPr id="10" name="矩形 9"/>
          <p:cNvSpPr/>
          <p:nvPr/>
        </p:nvSpPr>
        <p:spPr>
          <a:xfrm>
            <a:off x="3001695" y="2660126"/>
            <a:ext cx="1396739" cy="6550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 : Logement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 : Lentille</a:t>
            </a:r>
            <a:endParaRPr lang="en-US" altLang="zh-CN" sz="91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 : Module/Câblage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 : Radar</a:t>
            </a:r>
            <a:endParaRPr lang="zh-CN" altLang="en-US" sz="915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3071816" y="2150864"/>
            <a:ext cx="801851" cy="528386"/>
            <a:chOff x="2165061" y="1685835"/>
            <a:chExt cx="1145186" cy="514331"/>
          </a:xfrm>
        </p:grpSpPr>
        <p:grpSp>
          <p:nvGrpSpPr>
            <p:cNvPr id="70" name="组合 69"/>
            <p:cNvGrpSpPr/>
            <p:nvPr/>
          </p:nvGrpSpPr>
          <p:grpSpPr>
            <a:xfrm rot="16200000" flipH="1" flipV="1">
              <a:off x="2302444" y="1990285"/>
              <a:ext cx="72498" cy="347264"/>
              <a:chOff x="2557987" y="1673975"/>
              <a:chExt cx="72498" cy="347264"/>
            </a:xfrm>
          </p:grpSpPr>
          <p:cxnSp>
            <p:nvCxnSpPr>
              <p:cNvPr id="72" name="直接连接符 71"/>
              <p:cNvCxnSpPr/>
              <p:nvPr/>
            </p:nvCxnSpPr>
            <p:spPr bwMode="auto">
              <a:xfrm>
                <a:off x="2591012" y="1673975"/>
                <a:ext cx="0" cy="28800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73" name="椭圆 72"/>
              <p:cNvSpPr/>
              <p:nvPr/>
            </p:nvSpPr>
            <p:spPr bwMode="auto">
              <a:xfrm>
                <a:off x="2557987" y="1917126"/>
                <a:ext cx="72498" cy="104113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52261" tIns="26131" rIns="52261" bIns="26131" numCol="1" rtlCol="0" anchor="t" anchorCtr="0" compatLnSpc="1"/>
              <a:lstStyle/>
              <a:p>
                <a:pPr defTabSz="696595" fontAlgn="t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840" dirty="0">
                  <a:solidFill>
                    <a:prstClr val="black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p:grpSp>
        <p:cxnSp>
          <p:nvCxnSpPr>
            <p:cNvPr id="71" name="直接连接符 70"/>
            <p:cNvCxnSpPr/>
            <p:nvPr/>
          </p:nvCxnSpPr>
          <p:spPr bwMode="auto">
            <a:xfrm flipV="1">
              <a:off x="3301249" y="1685835"/>
              <a:ext cx="0" cy="474857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4" name="直接连接符 73"/>
            <p:cNvCxnSpPr/>
            <p:nvPr/>
          </p:nvCxnSpPr>
          <p:spPr bwMode="auto">
            <a:xfrm flipH="1">
              <a:off x="2494463" y="2160692"/>
              <a:ext cx="815784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25" name="组合 24"/>
          <p:cNvGrpSpPr/>
          <p:nvPr/>
        </p:nvGrpSpPr>
        <p:grpSpPr>
          <a:xfrm>
            <a:off x="2972878" y="2135122"/>
            <a:ext cx="68584" cy="214911"/>
            <a:chOff x="2495652" y="1491630"/>
            <a:chExt cx="67500" cy="211516"/>
          </a:xfrm>
        </p:grpSpPr>
        <p:cxnSp>
          <p:nvCxnSpPr>
            <p:cNvPr id="63" name="直接连接符 62"/>
            <p:cNvCxnSpPr/>
            <p:nvPr/>
          </p:nvCxnSpPr>
          <p:spPr bwMode="auto">
            <a:xfrm>
              <a:off x="2529402" y="1491630"/>
              <a:ext cx="0" cy="1800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65" name="椭圆 64"/>
            <p:cNvSpPr/>
            <p:nvPr/>
          </p:nvSpPr>
          <p:spPr bwMode="auto">
            <a:xfrm>
              <a:off x="2495652" y="1635646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2261" tIns="26131" rIns="52261" bIns="26131" numCol="1" rtlCol="0" anchor="t" anchorCtr="0" compatLnSpc="1"/>
            <a:lstStyle/>
            <a:p>
              <a:pPr defTabSz="696595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84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cxnSp>
        <p:nvCxnSpPr>
          <p:cNvPr id="20" name="连接符: 肘形 19"/>
          <p:cNvCxnSpPr/>
          <p:nvPr/>
        </p:nvCxnSpPr>
        <p:spPr>
          <a:xfrm rot="16200000" flipH="1">
            <a:off x="6064252" y="2236496"/>
            <a:ext cx="524034" cy="335369"/>
          </a:xfrm>
          <a:prstGeom prst="bentConnector3">
            <a:avLst>
              <a:gd name="adj1" fmla="val 50000"/>
            </a:avLst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直接连接符 82"/>
          <p:cNvCxnSpPr>
            <a:stCxn id="31" idx="2"/>
            <a:endCxn id="84" idx="4"/>
          </p:cNvCxnSpPr>
          <p:nvPr/>
        </p:nvCxnSpPr>
        <p:spPr bwMode="auto">
          <a:xfrm flipH="1">
            <a:off x="4990246" y="2142164"/>
            <a:ext cx="2787" cy="18343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4" name="椭圆 83"/>
          <p:cNvSpPr/>
          <p:nvPr/>
        </p:nvSpPr>
        <p:spPr bwMode="auto">
          <a:xfrm>
            <a:off x="4955953" y="2257013"/>
            <a:ext cx="68584" cy="68584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52261" tIns="26131" rIns="52261" bIns="26131" numCol="1" rtlCol="0" anchor="t" anchorCtr="0" compatLnSpc="1"/>
          <a:lstStyle/>
          <a:p>
            <a:pPr defTabSz="696595" fontAlgn="t">
              <a:spcBef>
                <a:spcPct val="0"/>
              </a:spcBef>
              <a:spcAft>
                <a:spcPct val="0"/>
              </a:spcAft>
            </a:pPr>
            <a:endParaRPr lang="zh-CN" altLang="en-US" sz="84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5" name="组合 14"/>
          <p:cNvGrpSpPr/>
          <p:nvPr/>
        </p:nvGrpSpPr>
        <p:grpSpPr>
          <a:xfrm>
            <a:off x="7599601" y="2316565"/>
            <a:ext cx="2121269" cy="3724248"/>
            <a:chOff x="8068377" y="370368"/>
            <a:chExt cx="2783675" cy="4887214"/>
          </a:xfrm>
        </p:grpSpPr>
        <p:sp>
          <p:nvSpPr>
            <p:cNvPr id="54" name="TextBox 108"/>
            <p:cNvSpPr txBox="1"/>
            <p:nvPr/>
          </p:nvSpPr>
          <p:spPr>
            <a:xfrm>
              <a:off x="8084576" y="370368"/>
              <a:ext cx="2767476" cy="1936601"/>
            </a:xfrm>
            <a:prstGeom prst="rect">
              <a:avLst/>
            </a:prstGeom>
            <a:noFill/>
          </p:spPr>
          <p:txBody>
            <a:bodyPr wrap="square" lIns="68306" tIns="34152" rIns="68306" bIns="34152" rtlCol="0">
              <a:spAutoFit/>
            </a:bodyPr>
            <a:lstStyle/>
            <a:p>
              <a:r>
                <a:rPr lang="en-US" altLang="zh-CN" sz="915" b="1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Extensions :</a:t>
              </a:r>
            </a:p>
            <a:p>
              <a:r>
                <a:rPr lang="en-US" altLang="zh-CN" sz="915" b="1" dirty="0">
                  <a:solidFill>
                    <a:srgbClr val="0066FF"/>
                  </a:solidFill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Pour le logement :</a:t>
              </a:r>
            </a:p>
            <a:p>
              <a:r>
                <a:rPr lang="en-US" altLang="zh-CN" sz="915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H : Avec chauffage et refroidissement</a:t>
              </a:r>
            </a:p>
            <a:p>
              <a:r>
                <a:rPr lang="en-US" altLang="zh-CN" sz="915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W : Avec essuie-glace, chauffage et climatisation</a:t>
              </a:r>
            </a:p>
            <a:p>
              <a:r>
                <a:rPr lang="en-US" altLang="zh-CN" sz="915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IR : Avec IR, chauffage et refroidissement</a:t>
              </a:r>
            </a:p>
            <a:p>
              <a:r>
                <a:rPr lang="en-US" altLang="zh-CN" sz="915" dirty="0" err="1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PoE : Avec PoE</a:t>
              </a:r>
              <a:endPara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  <a:p>
              <a:r>
                <a:rPr lang="en-US" altLang="zh-CN" sz="915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C : Avec module et essuie-glace propres</a:t>
              </a:r>
            </a:p>
            <a:p>
              <a:r>
                <a:rPr lang="en-US" altLang="zh-CN" sz="915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B : Noir</a:t>
              </a:r>
            </a:p>
            <a:p>
              <a:r>
                <a:rPr lang="en-US" altLang="zh-CN" sz="915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G : Gris</a:t>
              </a:r>
            </a:p>
            <a:p>
              <a:r>
                <a:rPr lang="en-US" altLang="zh-CN" sz="915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SG : Gris argenté</a:t>
              </a:r>
            </a:p>
          </p:txBody>
        </p:sp>
        <p:sp>
          <p:nvSpPr>
            <p:cNvPr id="55" name="TextBox 29"/>
            <p:cNvSpPr txBox="1"/>
            <p:nvPr/>
          </p:nvSpPr>
          <p:spPr>
            <a:xfrm>
              <a:off x="8070053" y="2328436"/>
              <a:ext cx="2663631" cy="828946"/>
            </a:xfrm>
            <a:prstGeom prst="rect">
              <a:avLst/>
            </a:prstGeom>
            <a:noFill/>
          </p:spPr>
          <p:txBody>
            <a:bodyPr wrap="square" lIns="68306" tIns="34152" rIns="68306" bIns="34152" rtlCol="0">
              <a:spAutoFit/>
            </a:bodyPr>
            <a:lstStyle/>
            <a:p>
              <a:r>
                <a:rPr lang="en-US" altLang="zh-CN" sz="915" b="1" dirty="0">
                  <a:solidFill>
                    <a:srgbClr val="0066FF"/>
                  </a:solidFill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Pour le Cabinet :</a:t>
              </a:r>
              <a:endParaRPr lang="en-US" altLang="zh-CN" sz="915" dirty="0">
                <a:solidFill>
                  <a:srgbClr val="0066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  <a:p>
              <a:r>
                <a:rPr lang="en-US" altLang="zh-CN" sz="915" dirty="0" err="1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xUxD : Hauteur 6U, profondeur 600 mm</a:t>
              </a:r>
            </a:p>
            <a:p>
              <a:r>
                <a:rPr lang="en-GB" altLang="zh-CN" sz="915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E : Boîtier de distribution intelligent version haut de gamme</a:t>
              </a:r>
              <a:endPara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57" name="TextBox 29"/>
            <p:cNvSpPr txBox="1"/>
            <p:nvPr/>
          </p:nvSpPr>
          <p:spPr>
            <a:xfrm>
              <a:off x="8068377" y="3222111"/>
              <a:ext cx="1258051" cy="644337"/>
            </a:xfrm>
            <a:prstGeom prst="rect">
              <a:avLst/>
            </a:prstGeom>
            <a:noFill/>
          </p:spPr>
          <p:txBody>
            <a:bodyPr wrap="none" lIns="68306" tIns="34152" rIns="68306" bIns="34152" rtlCol="0">
              <a:spAutoFit/>
            </a:bodyPr>
            <a:lstStyle/>
            <a:p>
              <a:r>
                <a:rPr lang="en-US" altLang="zh-CN" sz="915" b="1" dirty="0">
                  <a:solidFill>
                    <a:srgbClr val="0066FF"/>
                  </a:solidFill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Pour le module :</a:t>
              </a:r>
              <a:endParaRPr lang="en-US" altLang="zh-CN" sz="915" dirty="0">
                <a:solidFill>
                  <a:srgbClr val="0066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  <a:p>
              <a:r>
                <a:rPr lang="en-US" altLang="zh-CN" sz="915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E : Amélioré</a:t>
              </a:r>
            </a:p>
            <a:p>
              <a:r>
                <a:rPr lang="en-GB" altLang="zh-CN" sz="915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4CH : 4 canaux</a:t>
              </a:r>
            </a:p>
          </p:txBody>
        </p:sp>
        <p:sp>
          <p:nvSpPr>
            <p:cNvPr id="66" name="TextBox 29"/>
            <p:cNvSpPr txBox="1"/>
            <p:nvPr/>
          </p:nvSpPr>
          <p:spPr>
            <a:xfrm>
              <a:off x="8068377" y="3874808"/>
              <a:ext cx="1762907" cy="1382774"/>
            </a:xfrm>
            <a:prstGeom prst="rect">
              <a:avLst/>
            </a:prstGeom>
            <a:noFill/>
          </p:spPr>
          <p:txBody>
            <a:bodyPr wrap="none" lIns="68306" tIns="34152" rIns="68306" bIns="34152" rtlCol="0">
              <a:spAutoFit/>
            </a:bodyPr>
            <a:lstStyle/>
            <a:p>
              <a:r>
                <a:rPr lang="en-US" altLang="zh-CN" sz="915" b="1" dirty="0">
                  <a:solidFill>
                    <a:srgbClr val="0066FF"/>
                  </a:solidFill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Pour Radar :</a:t>
              </a:r>
            </a:p>
            <a:p>
              <a:r>
                <a:rPr lang="en-US" altLang="zh-CN" sz="915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D300 : 60°~90° (300 m)</a:t>
              </a:r>
            </a:p>
            <a:p>
              <a:r>
                <a:rPr lang="en-US" altLang="zh-CN" sz="915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D450 : 60°~90° (450 m)</a:t>
              </a:r>
            </a:p>
            <a:p>
              <a:r>
                <a:rPr lang="en-US" altLang="zh-CN" sz="915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E120 : 90°~120° (120 m)</a:t>
              </a:r>
            </a:p>
            <a:p>
              <a:r>
                <a:rPr lang="en-US" altLang="zh-CN" sz="915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E60 : 90°~120° (60 m)</a:t>
              </a:r>
            </a:p>
            <a:p>
              <a:r>
                <a:rPr lang="en-US" altLang="zh-CN" sz="915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E50 : 90°~120° (50 m)</a:t>
              </a:r>
            </a:p>
            <a:p>
              <a:r>
                <a:rPr lang="en-US" altLang="zh-CN" sz="915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B240 : 20° (240 m)</a:t>
              </a:r>
              <a:endPara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6179025" y="2666197"/>
            <a:ext cx="1214103" cy="2001670"/>
            <a:chOff x="6651967" y="2437799"/>
            <a:chExt cx="1593229" cy="2626729"/>
          </a:xfrm>
        </p:grpSpPr>
        <p:sp>
          <p:nvSpPr>
            <p:cNvPr id="51" name="TextBox 108"/>
            <p:cNvSpPr txBox="1"/>
            <p:nvPr/>
          </p:nvSpPr>
          <p:spPr>
            <a:xfrm>
              <a:off x="6651967" y="2437799"/>
              <a:ext cx="1150769" cy="275118"/>
            </a:xfrm>
            <a:prstGeom prst="rect">
              <a:avLst/>
            </a:prstGeom>
            <a:noFill/>
          </p:spPr>
          <p:txBody>
            <a:bodyPr wrap="none" lIns="68306" tIns="34152" rIns="68306" bIns="34152" rtlCol="0">
              <a:spAutoFit/>
            </a:bodyPr>
            <a:lstStyle/>
            <a:p>
              <a:r>
                <a:rPr lang="en-US" altLang="zh-CN" sz="915" b="1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Performance:</a:t>
              </a:r>
            </a:p>
          </p:txBody>
        </p:sp>
        <p:sp>
          <p:nvSpPr>
            <p:cNvPr id="52" name="TextBox 108"/>
            <p:cNvSpPr txBox="1"/>
            <p:nvPr/>
          </p:nvSpPr>
          <p:spPr>
            <a:xfrm>
              <a:off x="6682126" y="2719733"/>
              <a:ext cx="1563070" cy="1013556"/>
            </a:xfrm>
            <a:prstGeom prst="rect">
              <a:avLst/>
            </a:prstGeom>
            <a:noFill/>
          </p:spPr>
          <p:txBody>
            <a:bodyPr wrap="none" lIns="68306" tIns="34152" rIns="68306" bIns="34152" rtlCol="0">
              <a:spAutoFit/>
            </a:bodyPr>
            <a:lstStyle/>
            <a:p>
              <a:r>
                <a:rPr lang="en-US" altLang="zh-CN" sz="915" b="1" dirty="0">
                  <a:solidFill>
                    <a:srgbClr val="00B050"/>
                  </a:solidFill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Pour le logement :</a:t>
              </a:r>
            </a:p>
            <a:p>
              <a:r>
                <a:rPr lang="en-US" altLang="zh-CN" sz="915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N : Normal</a:t>
              </a:r>
            </a:p>
            <a:p>
              <a:r>
                <a:rPr lang="en-US" altLang="zh-CN" sz="915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A : Anticorrosif</a:t>
              </a:r>
            </a:p>
            <a:p>
              <a:r>
                <a:rPr lang="en-US" altLang="zh-CN" sz="915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E : Froid extrême</a:t>
              </a:r>
            </a:p>
            <a:p>
              <a:r>
                <a:rPr lang="en-US" altLang="zh-CN" sz="915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V : Protection contre le vandalisme</a:t>
              </a:r>
            </a:p>
          </p:txBody>
        </p:sp>
        <p:sp>
          <p:nvSpPr>
            <p:cNvPr id="67" name="TextBox 29"/>
            <p:cNvSpPr txBox="1"/>
            <p:nvPr/>
          </p:nvSpPr>
          <p:spPr>
            <a:xfrm>
              <a:off x="6682126" y="3866364"/>
              <a:ext cx="1535271" cy="1198164"/>
            </a:xfrm>
            <a:prstGeom prst="rect">
              <a:avLst/>
            </a:prstGeom>
            <a:noFill/>
          </p:spPr>
          <p:txBody>
            <a:bodyPr wrap="square" lIns="68306" tIns="34152" rIns="68306" bIns="34152" rtlCol="0">
              <a:spAutoFit/>
            </a:bodyPr>
            <a:lstStyle/>
            <a:p>
              <a:r>
                <a:rPr lang="en-US" altLang="zh-CN" sz="915" b="1" dirty="0">
                  <a:solidFill>
                    <a:srgbClr val="00B050"/>
                  </a:solidFill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Pour Radar :</a:t>
              </a:r>
            </a:p>
            <a:p>
              <a:r>
                <a:rPr lang="en-GB" sz="915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K : 18-27 GHz, Q : 57-64 GHz,</a:t>
              </a:r>
            </a:p>
            <a:p>
              <a:r>
                <a:rPr lang="en-GB" sz="915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W : 75-110 GHz</a:t>
              </a:r>
            </a:p>
            <a:p>
              <a:r>
                <a:rPr lang="en-US" altLang="zh-CN" sz="915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+S : Radar + PTZ</a:t>
              </a:r>
              <a:endPara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  <a:p>
              <a:r>
                <a:rPr lang="en-GB" altLang="zh-CN" sz="915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+I : IA</a:t>
              </a:r>
            </a:p>
          </p:txBody>
        </p:sp>
      </p:grpSp>
      <p:grpSp>
        <p:nvGrpSpPr>
          <p:cNvPr id="36" name="组合 35"/>
          <p:cNvGrpSpPr/>
          <p:nvPr/>
        </p:nvGrpSpPr>
        <p:grpSpPr>
          <a:xfrm>
            <a:off x="4407100" y="2333184"/>
            <a:ext cx="1771718" cy="1721662"/>
            <a:chOff x="2200954" y="3448916"/>
            <a:chExt cx="2324970" cy="2259283"/>
          </a:xfrm>
        </p:grpSpPr>
        <p:sp>
          <p:nvSpPr>
            <p:cNvPr id="46" name="TextBox 29"/>
            <p:cNvSpPr txBox="1"/>
            <p:nvPr/>
          </p:nvSpPr>
          <p:spPr>
            <a:xfrm>
              <a:off x="2200954" y="4252974"/>
              <a:ext cx="1645107" cy="644337"/>
            </a:xfrm>
            <a:prstGeom prst="rect">
              <a:avLst/>
            </a:prstGeom>
            <a:noFill/>
          </p:spPr>
          <p:txBody>
            <a:bodyPr wrap="none" lIns="68306" tIns="34152" rIns="68306" bIns="34152" rtlCol="0">
              <a:spAutoFit/>
            </a:bodyPr>
            <a:lstStyle/>
            <a:p>
              <a:r>
                <a:rPr lang="en-US" altLang="zh-CN" sz="915" b="1" dirty="0">
                  <a:solidFill>
                    <a:srgbClr val="FF0000"/>
                  </a:solidFill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Pour le logement :</a:t>
              </a:r>
              <a:endParaRPr lang="en-US" altLang="zh-CN" sz="915" dirty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  <a:p>
              <a:r>
                <a:rPr lang="en-US" altLang="zh-CN" sz="915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5xx : Logement intérieur</a:t>
              </a:r>
              <a:endParaRPr lang="zh-CN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  <a:p>
              <a:r>
                <a:rPr lang="en-US" altLang="zh-CN" sz="915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6xx : Logement extérieur</a:t>
              </a:r>
            </a:p>
          </p:txBody>
        </p:sp>
        <p:sp>
          <p:nvSpPr>
            <p:cNvPr id="49" name="TextBox 29"/>
            <p:cNvSpPr txBox="1"/>
            <p:nvPr/>
          </p:nvSpPr>
          <p:spPr>
            <a:xfrm>
              <a:off x="2212768" y="3448916"/>
              <a:ext cx="2313156" cy="828946"/>
            </a:xfrm>
            <a:prstGeom prst="rect">
              <a:avLst/>
            </a:prstGeom>
            <a:noFill/>
          </p:spPr>
          <p:txBody>
            <a:bodyPr wrap="square" lIns="68306" tIns="34152" rIns="68306" bIns="34152" rtlCol="0">
              <a:spAutoFit/>
            </a:bodyPr>
            <a:lstStyle/>
            <a:p>
              <a:r>
                <a:rPr lang="en-US" altLang="zh-CN" sz="915" b="1" dirty="0">
                  <a:solidFill>
                    <a:srgbClr val="FF0000"/>
                  </a:solidFill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Pour le Cabinet :</a:t>
              </a:r>
            </a:p>
            <a:p>
              <a:r>
                <a:rPr lang="en-US" altLang="zh-CN" sz="915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1xx : Boîte de distribution</a:t>
              </a:r>
            </a:p>
            <a:p>
              <a:r>
                <a:rPr lang="en-US" altLang="zh-CN" sz="915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2xx : Armoire</a:t>
              </a:r>
            </a:p>
            <a:p>
              <a:r>
                <a:rPr lang="en-US" altLang="zh-CN" sz="915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6xx : Accessoire pour armoire</a:t>
              </a:r>
            </a:p>
          </p:txBody>
        </p:sp>
        <p:sp>
          <p:nvSpPr>
            <p:cNvPr id="58" name="TextBox 29"/>
            <p:cNvSpPr txBox="1"/>
            <p:nvPr/>
          </p:nvSpPr>
          <p:spPr>
            <a:xfrm>
              <a:off x="2202480" y="4879253"/>
              <a:ext cx="1737664" cy="828946"/>
            </a:xfrm>
            <a:prstGeom prst="rect">
              <a:avLst/>
            </a:prstGeom>
            <a:noFill/>
          </p:spPr>
          <p:txBody>
            <a:bodyPr wrap="none" lIns="68306" tIns="34152" rIns="68306" bIns="34152" rtlCol="0">
              <a:spAutoFit/>
            </a:bodyPr>
            <a:lstStyle/>
            <a:p>
              <a:r>
                <a:rPr lang="en-US" altLang="zh-CN" sz="915" b="1" dirty="0">
                  <a:solidFill>
                    <a:srgbClr val="FF0000"/>
                  </a:solidFill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Pour Radar :</a:t>
              </a:r>
            </a:p>
            <a:p>
              <a:r>
                <a:rPr lang="en-US" altLang="zh-CN" sz="915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1 à 3 : Niveau du canal</a:t>
              </a:r>
            </a:p>
            <a:p>
              <a:r>
                <a:rPr lang="en-US" altLang="zh-CN" sz="915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4 à 6 : Niveau professionnel</a:t>
              </a:r>
            </a:p>
            <a:p>
              <a:r>
                <a:rPr lang="en-US" altLang="zh-CN" sz="915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7 : Niveau industriel</a:t>
              </a:r>
            </a:p>
          </p:txBody>
        </p:sp>
      </p:grpSp>
      <p:sp>
        <p:nvSpPr>
          <p:cNvPr id="79" name="矩形 78"/>
          <p:cNvSpPr/>
          <p:nvPr/>
        </p:nvSpPr>
        <p:spPr bwMode="auto">
          <a:xfrm>
            <a:off x="7936461" y="1585156"/>
            <a:ext cx="549065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80" name="直接连接符 79"/>
          <p:cNvCxnSpPr/>
          <p:nvPr/>
        </p:nvCxnSpPr>
        <p:spPr bwMode="auto">
          <a:xfrm flipH="1">
            <a:off x="7618764" y="1867829"/>
            <a:ext cx="17138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82" name="组合 81"/>
          <p:cNvGrpSpPr/>
          <p:nvPr/>
        </p:nvGrpSpPr>
        <p:grpSpPr>
          <a:xfrm rot="5400000" flipV="1">
            <a:off x="8704764" y="1653528"/>
            <a:ext cx="65661" cy="494271"/>
            <a:chOff x="2572615" y="1673975"/>
            <a:chExt cx="39501" cy="317203"/>
          </a:xfrm>
        </p:grpSpPr>
        <p:cxnSp>
          <p:nvCxnSpPr>
            <p:cNvPr id="86" name="直接连接符 85"/>
            <p:cNvCxnSpPr/>
            <p:nvPr/>
          </p:nvCxnSpPr>
          <p:spPr bwMode="auto">
            <a:xfrm>
              <a:off x="2591012" y="1673975"/>
              <a:ext cx="0" cy="2880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87" name="椭圆 86"/>
            <p:cNvSpPr/>
            <p:nvPr/>
          </p:nvSpPr>
          <p:spPr bwMode="auto">
            <a:xfrm>
              <a:off x="2572615" y="1952008"/>
              <a:ext cx="39501" cy="3917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2261" tIns="26131" rIns="52261" bIns="26131" numCol="1" rtlCol="0" anchor="t" anchorCtr="0" compatLnSpc="1"/>
            <a:lstStyle/>
            <a:p>
              <a:pPr defTabSz="696595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84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88" name="TextBox 108"/>
          <p:cNvSpPr txBox="1"/>
          <p:nvPr/>
        </p:nvSpPr>
        <p:spPr>
          <a:xfrm>
            <a:off x="8984728" y="1186466"/>
            <a:ext cx="1722645" cy="1464033"/>
          </a:xfrm>
          <a:prstGeom prst="rect">
            <a:avLst/>
          </a:prstGeom>
          <a:noFill/>
        </p:spPr>
        <p:txBody>
          <a:bodyPr wrap="square" lIns="68306" tIns="34152" rIns="68306" bIns="34152" rtlCol="0">
            <a:spAutoFit/>
          </a:bodyPr>
          <a:lstStyle/>
          <a:p>
            <a:r>
              <a:rPr lang="en-US" altLang="zh-CN" sz="915" b="1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Extensions :</a:t>
            </a:r>
          </a:p>
          <a:p>
            <a:r>
              <a:rPr lang="en-US" altLang="zh-CN" sz="915" b="1" dirty="0">
                <a:solidFill>
                  <a:srgbClr val="FFC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Pour le Cabinet :</a:t>
            </a:r>
          </a:p>
          <a:p>
            <a:r>
              <a:rPr lang="en-GB" altLang="zh-CN" sz="840" b="1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Pour le boîtier de distribution intelligent :</a:t>
            </a:r>
            <a:endParaRPr lang="en-US" altLang="zh-CN" sz="840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C=Avec caméra IP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S=Avec interrupteur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A=Avec interrupteur à air intelligent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NC : Sans caméra IP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NS : Sans interrupteur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NA : Sans interrupteur à air intelligent</a:t>
            </a:r>
          </a:p>
        </p:txBody>
      </p:sp>
      <p:sp>
        <p:nvSpPr>
          <p:cNvPr id="53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>
                <a:latin typeface="+mn-lt"/>
                <a:cs typeface="Segoe UI" panose="020B0502040204020203" pitchFamily="34" charset="0"/>
              </a:rPr>
              <a:t>Accessoire</a:t>
            </a:r>
            <a:endParaRPr lang="zh-CN" altLang="en-US" sz="3600" dirty="0">
              <a:latin typeface="+mn-lt"/>
              <a:cs typeface="Segoe UI" panose="020B0502040204020203" pitchFamily="34" charset="0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8ECF73C1-DB1A-4DFF-8555-9BDF070D6B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>
                <a:latin typeface="Myriad Pro"/>
              </a:rPr>
              <a:t>18</a:t>
            </a:fld>
            <a:endParaRPr lang="zh-CN" alt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 bwMode="auto">
          <a:xfrm>
            <a:off x="3398396" y="1094426"/>
            <a:ext cx="626591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UN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矩形 5"/>
          <p:cNvSpPr/>
          <p:nvPr/>
        </p:nvSpPr>
        <p:spPr bwMode="auto">
          <a:xfrm>
            <a:off x="1540714" y="1094426"/>
            <a:ext cx="548668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矩形 6"/>
          <p:cNvSpPr/>
          <p:nvPr/>
        </p:nvSpPr>
        <p:spPr bwMode="auto">
          <a:xfrm>
            <a:off x="8423742" y="1091750"/>
            <a:ext cx="548668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矩形 8"/>
          <p:cNvSpPr/>
          <p:nvPr/>
        </p:nvSpPr>
        <p:spPr bwMode="auto">
          <a:xfrm>
            <a:off x="6426467" y="1094427"/>
            <a:ext cx="548668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矩形 11"/>
          <p:cNvSpPr/>
          <p:nvPr/>
        </p:nvSpPr>
        <p:spPr bwMode="auto">
          <a:xfrm>
            <a:off x="2481450" y="1094426"/>
            <a:ext cx="626591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PF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4" name="直接连接符 13"/>
          <p:cNvCxnSpPr/>
          <p:nvPr/>
        </p:nvCxnSpPr>
        <p:spPr bwMode="auto">
          <a:xfrm flipH="1">
            <a:off x="2212750" y="1368835"/>
            <a:ext cx="17138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1" name="矩形 30"/>
          <p:cNvSpPr/>
          <p:nvPr/>
        </p:nvSpPr>
        <p:spPr bwMode="auto">
          <a:xfrm>
            <a:off x="5188262" y="1094427"/>
            <a:ext cx="1035597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130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32" name="直接连接符 31"/>
          <p:cNvCxnSpPr/>
          <p:nvPr/>
        </p:nvCxnSpPr>
        <p:spPr bwMode="auto">
          <a:xfrm flipH="1">
            <a:off x="8110318" y="1368761"/>
            <a:ext cx="17138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3" name="TextBox 25"/>
          <p:cNvSpPr txBox="1"/>
          <p:nvPr/>
        </p:nvSpPr>
        <p:spPr>
          <a:xfrm>
            <a:off x="2150380" y="1874471"/>
            <a:ext cx="1450447" cy="209651"/>
          </a:xfrm>
          <a:prstGeom prst="rect">
            <a:avLst/>
          </a:prstGeom>
          <a:noFill/>
        </p:spPr>
        <p:txBody>
          <a:bodyPr wrap="square" lIns="68306" tIns="34152" rIns="68306" bIns="34152" rtlCol="0">
            <a:spAutoFit/>
          </a:bodyPr>
          <a:lstStyle/>
          <a:p>
            <a:pPr algn="ctr"/>
            <a:r>
              <a:rPr lang="en-US" altLang="zh-CN" sz="915" b="1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Installations publiques</a:t>
            </a:r>
            <a:endParaRPr lang="zh-CN" altLang="en-US" sz="915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4" name="TextBox 26"/>
          <p:cNvSpPr txBox="1"/>
          <p:nvPr/>
        </p:nvSpPr>
        <p:spPr>
          <a:xfrm>
            <a:off x="3298969" y="1874471"/>
            <a:ext cx="842654" cy="631689"/>
          </a:xfrm>
          <a:prstGeom prst="rect">
            <a:avLst/>
          </a:prstGeom>
          <a:noFill/>
        </p:spPr>
        <p:txBody>
          <a:bodyPr wrap="square" lIns="68306" tIns="34152" rIns="68306" bIns="34152" rtlCol="0">
            <a:spAutoFit/>
          </a:bodyPr>
          <a:lstStyle/>
          <a:p>
            <a:r>
              <a:rPr lang="en-US" altLang="zh-CN" sz="915" b="1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Catégorie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 : Adaptateur/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boîte de jonction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 : Support</a:t>
            </a:r>
          </a:p>
        </p:txBody>
      </p:sp>
      <p:sp>
        <p:nvSpPr>
          <p:cNvPr id="41" name="TextBox 29"/>
          <p:cNvSpPr txBox="1"/>
          <p:nvPr/>
        </p:nvSpPr>
        <p:spPr>
          <a:xfrm>
            <a:off x="5154401" y="1874471"/>
            <a:ext cx="2182856" cy="4547120"/>
          </a:xfrm>
          <a:prstGeom prst="rect">
            <a:avLst/>
          </a:prstGeom>
          <a:noFill/>
        </p:spPr>
        <p:txBody>
          <a:bodyPr wrap="square" lIns="68306" tIns="34152" rIns="68306" bIns="34152" rtlCol="0">
            <a:spAutoFit/>
          </a:bodyPr>
          <a:lstStyle/>
          <a:p>
            <a:r>
              <a:rPr lang="en-US" altLang="zh-CN" sz="915" b="1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Spécification</a:t>
            </a:r>
          </a:p>
          <a:p>
            <a:r>
              <a:rPr lang="en-US" altLang="zh-CN" sz="840" i="1" dirty="0">
                <a:solidFill>
                  <a:schemeClr val="bg1">
                    <a:lumMod val="65000"/>
                  </a:schemeClr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Vieux: </a:t>
            </a:r>
          </a:p>
          <a:p>
            <a:r>
              <a:rPr lang="en-US" altLang="zh-CN" sz="840" i="1" dirty="0">
                <a:solidFill>
                  <a:schemeClr val="bg1">
                    <a:lumMod val="65000"/>
                  </a:schemeClr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Pour adaptateur :</a:t>
            </a:r>
          </a:p>
          <a:p>
            <a:r>
              <a:rPr lang="en-US" altLang="zh-CN" sz="840" i="1" dirty="0">
                <a:solidFill>
                  <a:schemeClr val="bg1">
                    <a:lumMod val="65000"/>
                  </a:schemeClr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10x : Adaptateur de plaque</a:t>
            </a:r>
          </a:p>
          <a:p>
            <a:r>
              <a:rPr lang="en-US" altLang="zh-CN" sz="840" i="1" dirty="0">
                <a:solidFill>
                  <a:schemeClr val="bg1">
                    <a:lumMod val="65000"/>
                  </a:schemeClr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11x : Adaptateur PTZ</a:t>
            </a:r>
          </a:p>
          <a:p>
            <a:r>
              <a:rPr lang="en-US" altLang="zh-CN" sz="840" i="1" dirty="0">
                <a:solidFill>
                  <a:schemeClr val="bg1">
                    <a:lumMod val="65000"/>
                  </a:schemeClr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Pour la boîte de jonction :</a:t>
            </a:r>
          </a:p>
          <a:p>
            <a:r>
              <a:rPr lang="en-US" altLang="zh-CN" sz="840" i="1" dirty="0">
                <a:solidFill>
                  <a:schemeClr val="bg1">
                    <a:lumMod val="65000"/>
                  </a:schemeClr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12x : boîte de jonction</a:t>
            </a:r>
          </a:p>
          <a:p>
            <a:r>
              <a:rPr lang="en-US" altLang="zh-CN" sz="840" i="1" dirty="0">
                <a:solidFill>
                  <a:schemeClr val="bg1">
                    <a:lumMod val="65000"/>
                  </a:schemeClr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13x : Boîte de jonction ronde</a:t>
            </a:r>
          </a:p>
          <a:p>
            <a:r>
              <a:rPr lang="en-US" altLang="zh-CN" sz="840" i="1" dirty="0">
                <a:solidFill>
                  <a:schemeClr val="bg1">
                    <a:lumMod val="65000"/>
                  </a:schemeClr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14x : Boîtier d'alimentation</a:t>
            </a:r>
          </a:p>
          <a:p>
            <a:r>
              <a:rPr lang="en-US" altLang="zh-CN" sz="840" i="1" dirty="0">
                <a:solidFill>
                  <a:schemeClr val="bg1">
                    <a:lumMod val="65000"/>
                  </a:schemeClr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Pour le support adaptateur :</a:t>
            </a:r>
          </a:p>
          <a:p>
            <a:r>
              <a:rPr lang="en-US" altLang="zh-CN" sz="840" i="1" dirty="0">
                <a:solidFill>
                  <a:schemeClr val="bg1">
                    <a:lumMod val="65000"/>
                  </a:schemeClr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15x : Fixation sur poteau/fixation d'angle</a:t>
            </a:r>
          </a:p>
          <a:p>
            <a:r>
              <a:rPr lang="en-US" altLang="zh-CN" sz="840" i="1" dirty="0">
                <a:solidFill>
                  <a:schemeClr val="bg1">
                    <a:lumMod val="65000"/>
                  </a:schemeClr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16x : Cardan</a:t>
            </a:r>
          </a:p>
          <a:p>
            <a:r>
              <a:rPr lang="en-US" altLang="zh-CN" sz="840" i="1" dirty="0">
                <a:solidFill>
                  <a:schemeClr val="bg1">
                    <a:lumMod val="65000"/>
                  </a:schemeClr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17x : Support électrique</a:t>
            </a:r>
          </a:p>
          <a:p>
            <a:r>
              <a:rPr lang="en-US" altLang="zh-CN" sz="840" i="1" dirty="0">
                <a:solidFill>
                  <a:schemeClr val="bg1">
                    <a:lumMod val="65000"/>
                  </a:schemeClr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2xx : Pare-soleil pour caméra dôme</a:t>
            </a:r>
          </a:p>
          <a:p>
            <a:r>
              <a:rPr lang="en-US" altLang="zh-CN" sz="840" i="1" dirty="0">
                <a:solidFill>
                  <a:schemeClr val="bg1">
                    <a:lumMod val="65000"/>
                  </a:schemeClr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7xx : Autre adaptateur</a:t>
            </a:r>
          </a:p>
          <a:p>
            <a:r>
              <a:rPr lang="en-US" altLang="zh-CN" sz="915" b="1" dirty="0">
                <a:solidFill>
                  <a:srgbClr val="FF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Nouveau:</a:t>
            </a:r>
          </a:p>
          <a:p>
            <a:r>
              <a:rPr lang="en-US" altLang="zh-CN" sz="915" b="1" dirty="0">
                <a:solidFill>
                  <a:srgbClr val="FF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Pour adaptateur :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20x-23x : Adaptateur de plaque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Adaptateur PTZ 24x-25x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26x : Autre adaptateur</a:t>
            </a:r>
          </a:p>
          <a:p>
            <a:r>
              <a:rPr lang="en-US" altLang="zh-CN" sz="915" b="1" dirty="0">
                <a:solidFill>
                  <a:srgbClr val="FF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Pour la boîte de jonction :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30x-32x : Boîte de jonction Bullet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33x-34x : Boîte de jonction dôme/œillet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35x : Boîtier de jonction PTZ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36x : Autre boîte de jonction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4xx : Boîtier d'alimentation</a:t>
            </a:r>
          </a:p>
          <a:p>
            <a:r>
              <a:rPr lang="en-US" altLang="zh-CN" sz="915" b="1" dirty="0">
                <a:solidFill>
                  <a:srgbClr val="FF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Pour adaptateur de support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50x-53x : Support de fixation pour poteau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54x : Support de fixation pour poteau PTZ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55x : autre support de fixation pour poteau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57x : Support de montage d'angle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6xx : ……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7xx : Autre adaptateur</a:t>
            </a:r>
          </a:p>
        </p:txBody>
      </p:sp>
      <p:sp>
        <p:nvSpPr>
          <p:cNvPr id="56" name="TextBox 29"/>
          <p:cNvSpPr txBox="1"/>
          <p:nvPr/>
        </p:nvSpPr>
        <p:spPr>
          <a:xfrm>
            <a:off x="9516984" y="1915537"/>
            <a:ext cx="822429" cy="350330"/>
          </a:xfrm>
          <a:prstGeom prst="rect">
            <a:avLst/>
          </a:prstGeom>
          <a:noFill/>
        </p:spPr>
        <p:txBody>
          <a:bodyPr wrap="none" lIns="68306" tIns="34152" rIns="68306" bIns="34152" rtlCol="0">
            <a:spAutoFit/>
          </a:bodyPr>
          <a:lstStyle/>
          <a:p>
            <a:r>
              <a:rPr lang="en-US" altLang="zh-CN" sz="915" b="1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Extensions2 :</a:t>
            </a:r>
            <a:endParaRPr lang="en-US" altLang="zh-CN" sz="91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 : Amélioré</a:t>
            </a:r>
          </a:p>
        </p:txBody>
      </p:sp>
      <p:sp>
        <p:nvSpPr>
          <p:cNvPr id="51" name="TextBox 108"/>
          <p:cNvSpPr txBox="1"/>
          <p:nvPr/>
        </p:nvSpPr>
        <p:spPr>
          <a:xfrm>
            <a:off x="7154182" y="3588562"/>
            <a:ext cx="1125396" cy="1335087"/>
          </a:xfrm>
          <a:prstGeom prst="rect">
            <a:avLst/>
          </a:prstGeom>
          <a:noFill/>
        </p:spPr>
        <p:txBody>
          <a:bodyPr wrap="none" lIns="68306" tIns="34152" rIns="68306" bIns="34152" rtlCol="0">
            <a:spAutoFit/>
          </a:bodyPr>
          <a:lstStyle/>
          <a:p>
            <a:r>
              <a:rPr lang="en-US" altLang="zh-CN" sz="915" b="1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Performance:</a:t>
            </a:r>
          </a:p>
          <a:p>
            <a:r>
              <a:rPr lang="en-US" altLang="zh-CN" sz="915" b="1" dirty="0">
                <a:solidFill>
                  <a:srgbClr val="00B05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Pour la boîte de jonction :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 : Rond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 : Carré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 : Déformation</a:t>
            </a:r>
          </a:p>
          <a:p>
            <a:r>
              <a:rPr lang="en-US" altLang="zh-CN" sz="915" b="1" dirty="0">
                <a:solidFill>
                  <a:srgbClr val="00B05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Pour Bracket :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 : Support mural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 : Montage au plafond</a:t>
            </a:r>
            <a:endParaRPr lang="en-US" altLang="zh-CN" sz="915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 : Col de cygne</a:t>
            </a:r>
          </a:p>
        </p:txBody>
      </p:sp>
      <p:sp>
        <p:nvSpPr>
          <p:cNvPr id="42" name="TextBox 29"/>
          <p:cNvSpPr txBox="1"/>
          <p:nvPr/>
        </p:nvSpPr>
        <p:spPr>
          <a:xfrm>
            <a:off x="3386412" y="3946046"/>
            <a:ext cx="1511720" cy="1335087"/>
          </a:xfrm>
          <a:prstGeom prst="rect">
            <a:avLst/>
          </a:prstGeom>
          <a:noFill/>
        </p:spPr>
        <p:txBody>
          <a:bodyPr wrap="none" lIns="68306" tIns="34152" rIns="68306" bIns="34152" rtlCol="0">
            <a:spAutoFit/>
          </a:bodyPr>
          <a:lstStyle/>
          <a:p>
            <a:r>
              <a:rPr lang="en-US" altLang="zh-CN" sz="915" b="1" dirty="0">
                <a:solidFill>
                  <a:srgbClr val="FF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Pour Bracket :</a:t>
            </a:r>
            <a:endParaRPr lang="en-US" altLang="zh-CN" sz="915" dirty="0">
              <a:solidFill>
                <a:srgbClr val="FF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1xx : Support pour caméra Bullet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2xx : Support pour caméra dôme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3xx : Support pour caméra PTZ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4xx : Support de liaison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5xx : Support radar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6xx : Support de boîtier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7xx : Autre adaptateur</a:t>
            </a:r>
          </a:p>
          <a:p>
            <a:endParaRPr lang="en-US" altLang="zh-CN" sz="91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9" name="矩形 78"/>
          <p:cNvSpPr/>
          <p:nvPr/>
        </p:nvSpPr>
        <p:spPr bwMode="auto">
          <a:xfrm>
            <a:off x="9378707" y="1086087"/>
            <a:ext cx="549065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80" name="直接连接符 79"/>
          <p:cNvCxnSpPr/>
          <p:nvPr/>
        </p:nvCxnSpPr>
        <p:spPr bwMode="auto">
          <a:xfrm flipH="1">
            <a:off x="9109627" y="1368760"/>
            <a:ext cx="17138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8" name="TextBox 108"/>
          <p:cNvSpPr txBox="1"/>
          <p:nvPr/>
        </p:nvSpPr>
        <p:spPr>
          <a:xfrm>
            <a:off x="8483019" y="1924315"/>
            <a:ext cx="1722645" cy="772369"/>
          </a:xfrm>
          <a:prstGeom prst="rect">
            <a:avLst/>
          </a:prstGeom>
          <a:noFill/>
        </p:spPr>
        <p:txBody>
          <a:bodyPr wrap="square" lIns="68306" tIns="34152" rIns="68306" bIns="34152" rtlCol="0">
            <a:spAutoFit/>
          </a:bodyPr>
          <a:lstStyle/>
          <a:p>
            <a:r>
              <a:rPr lang="en-US" altLang="zh-CN" sz="915" b="1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Extensions1 :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N/A=Blanc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B=Noir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G=Gris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SG = Gris argenté</a:t>
            </a:r>
          </a:p>
        </p:txBody>
      </p:sp>
      <p:sp>
        <p:nvSpPr>
          <p:cNvPr id="75" name="矩形 74"/>
          <p:cNvSpPr/>
          <p:nvPr/>
        </p:nvSpPr>
        <p:spPr bwMode="auto">
          <a:xfrm>
            <a:off x="4316410" y="1094426"/>
            <a:ext cx="548668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7" name="TextBox 26"/>
          <p:cNvSpPr txBox="1"/>
          <p:nvPr/>
        </p:nvSpPr>
        <p:spPr>
          <a:xfrm>
            <a:off x="4087976" y="1874471"/>
            <a:ext cx="1050705" cy="1616446"/>
          </a:xfrm>
          <a:prstGeom prst="rect">
            <a:avLst/>
          </a:prstGeom>
          <a:noFill/>
        </p:spPr>
        <p:txBody>
          <a:bodyPr wrap="square" lIns="68306" tIns="34152" rIns="68306" bIns="34152" rtlCol="0">
            <a:spAutoFit/>
          </a:bodyPr>
          <a:lstStyle/>
          <a:p>
            <a:r>
              <a:rPr lang="en-US" altLang="zh-CN" sz="915" b="1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Série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1-4 : Distribution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 : plastique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 : non étanche,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   métal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 : étanche,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   métal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 : avec module fonctionnel</a:t>
            </a:r>
          </a:p>
          <a:p>
            <a:endParaRPr lang="en-US" altLang="zh-CN" sz="91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5-9 : Projet</a:t>
            </a:r>
          </a:p>
        </p:txBody>
      </p:sp>
      <p:sp>
        <p:nvSpPr>
          <p:cNvPr id="78" name="矩形 77"/>
          <p:cNvSpPr/>
          <p:nvPr/>
        </p:nvSpPr>
        <p:spPr bwMode="auto">
          <a:xfrm>
            <a:off x="7171892" y="1086325"/>
            <a:ext cx="548668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UN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1" name="TextBox 108"/>
          <p:cNvSpPr txBox="1"/>
          <p:nvPr/>
        </p:nvSpPr>
        <p:spPr>
          <a:xfrm>
            <a:off x="7080717" y="1924328"/>
            <a:ext cx="1356228" cy="491010"/>
          </a:xfrm>
          <a:prstGeom prst="rect">
            <a:avLst/>
          </a:prstGeom>
          <a:noFill/>
        </p:spPr>
        <p:txBody>
          <a:bodyPr wrap="none" lIns="68306" tIns="34152" rIns="68306" bIns="34152" rtlCol="0">
            <a:spAutoFit/>
          </a:bodyPr>
          <a:lstStyle/>
          <a:p>
            <a:r>
              <a:rPr lang="en-US" altLang="zh-CN" sz="915" b="1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Performance:</a:t>
            </a:r>
          </a:p>
          <a:p>
            <a:r>
              <a:rPr lang="en-US" altLang="zh-CN" sz="915" b="1" dirty="0">
                <a:solidFill>
                  <a:srgbClr val="00B05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Pour adaptateur/support :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 : Anticorrosif</a:t>
            </a:r>
          </a:p>
        </p:txBody>
      </p:sp>
      <p:cxnSp>
        <p:nvCxnSpPr>
          <p:cNvPr id="18" name="直接连接符 17"/>
          <p:cNvCxnSpPr/>
          <p:nvPr/>
        </p:nvCxnSpPr>
        <p:spPr>
          <a:xfrm>
            <a:off x="2801198" y="1643361"/>
            <a:ext cx="0" cy="192034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直接连接符 91"/>
          <p:cNvCxnSpPr/>
          <p:nvPr/>
        </p:nvCxnSpPr>
        <p:spPr>
          <a:xfrm>
            <a:off x="4437329" y="1643361"/>
            <a:ext cx="0" cy="192034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直接连接符 92"/>
          <p:cNvCxnSpPr/>
          <p:nvPr/>
        </p:nvCxnSpPr>
        <p:spPr>
          <a:xfrm>
            <a:off x="3646812" y="1640417"/>
            <a:ext cx="0" cy="192034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直接连接符 93"/>
          <p:cNvCxnSpPr/>
          <p:nvPr/>
        </p:nvCxnSpPr>
        <p:spPr>
          <a:xfrm>
            <a:off x="5756724" y="1645257"/>
            <a:ext cx="0" cy="192034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直接连接符 94"/>
          <p:cNvCxnSpPr/>
          <p:nvPr/>
        </p:nvCxnSpPr>
        <p:spPr>
          <a:xfrm>
            <a:off x="6692256" y="1645257"/>
            <a:ext cx="753971" cy="1913636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直接连接符 95"/>
          <p:cNvCxnSpPr/>
          <p:nvPr/>
        </p:nvCxnSpPr>
        <p:spPr>
          <a:xfrm>
            <a:off x="7456001" y="1634755"/>
            <a:ext cx="0" cy="192034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直接连接符 96"/>
          <p:cNvCxnSpPr/>
          <p:nvPr/>
        </p:nvCxnSpPr>
        <p:spPr>
          <a:xfrm>
            <a:off x="9659010" y="1636479"/>
            <a:ext cx="0" cy="192034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直接连接符 97"/>
          <p:cNvCxnSpPr/>
          <p:nvPr/>
        </p:nvCxnSpPr>
        <p:spPr>
          <a:xfrm>
            <a:off x="8698076" y="1645257"/>
            <a:ext cx="0" cy="192034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>
                <a:latin typeface="+mn-lt"/>
                <a:cs typeface="Segoe UI" panose="020B0502040204020203" pitchFamily="34" charset="0"/>
              </a:rPr>
              <a:t>Support pour appareil photo</a:t>
            </a:r>
            <a:endParaRPr lang="zh-CN" altLang="en-US" sz="3600" dirty="0">
              <a:latin typeface="+mn-lt"/>
              <a:cs typeface="Segoe UI" panose="020B0502040204020203" pitchFamily="34" charset="0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3FF4A0C7-0F34-453F-A263-57702534A9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>
                <a:latin typeface="Myriad Pro"/>
              </a:rPr>
              <a:t>19</a:t>
            </a:fld>
            <a:endParaRPr lang="zh-CN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TextBox 30"/>
          <p:cNvSpPr txBox="1">
            <a:spLocks noChangeArrowheads="1"/>
          </p:cNvSpPr>
          <p:nvPr/>
        </p:nvSpPr>
        <p:spPr bwMode="auto">
          <a:xfrm>
            <a:off x="7044385" y="3257149"/>
            <a:ext cx="2462148" cy="149161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no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9pPr>
          </a:lstStyle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Génération: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 = Capteur CMOS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 = Capteur CCD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 = 2e génération</a:t>
            </a:r>
            <a:endParaRPr kumimoji="0" lang="it-IT" altLang="zh-CN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 = H.265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 = IA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5 = Modèles de vision Xinphan</a:t>
            </a:r>
          </a:p>
        </p:txBody>
      </p:sp>
      <p:sp>
        <p:nvSpPr>
          <p:cNvPr id="57" name="TextBox 33"/>
          <p:cNvSpPr txBox="1"/>
          <p:nvPr/>
        </p:nvSpPr>
        <p:spPr>
          <a:xfrm>
            <a:off x="216850" y="2806740"/>
            <a:ext cx="5444631" cy="395414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1001">
            <a:schemeClr val="lt1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Type d'appareil photo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HF : Caméra Box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HFW : ​​Balle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HPT : Caméra panoramique et inclinable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HDP : Dôme en plastique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HDPW : Dôme en plastique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HDW : Œil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HD : Dôme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HDB : Dôme antivandale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HDBW : Dôme antivandale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HFS : Tout-en-un (Boîtier + Boîtier)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HUM : Trou d'épingle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 : Fisheye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EB : Fisheye antivandale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EW : Fisheye IR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EBW : Objectif fisheye infrarouge antivandale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MBW : Caméra infrarouge antivandale mobile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MDW : Œil IR mobile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MF : Multi-intelligent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MFW : IR multi-intelligent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HDEW : II Dôme IR antidéflagrant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EBE : Fisheye antidéflagrant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HFE : Balle IR antidéflagrante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PFW : Bullet à double objectif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PDW : Œil à double lentille</a:t>
            </a:r>
          </a:p>
        </p:txBody>
      </p:sp>
      <p:sp>
        <p:nvSpPr>
          <p:cNvPr id="18" name="矩形 17"/>
          <p:cNvSpPr/>
          <p:nvPr/>
        </p:nvSpPr>
        <p:spPr bwMode="auto">
          <a:xfrm>
            <a:off x="5386084" y="1373803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9" name="矩形 18"/>
          <p:cNvSpPr/>
          <p:nvPr/>
        </p:nvSpPr>
        <p:spPr bwMode="auto">
          <a:xfrm>
            <a:off x="6280589" y="1373803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7" name="矩形 46"/>
          <p:cNvSpPr/>
          <p:nvPr/>
        </p:nvSpPr>
        <p:spPr bwMode="auto">
          <a:xfrm>
            <a:off x="7175095" y="1373803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9" name="矩形 48"/>
          <p:cNvSpPr/>
          <p:nvPr/>
        </p:nvSpPr>
        <p:spPr bwMode="auto">
          <a:xfrm>
            <a:off x="10255819" y="1373803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Z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0" name="矩形 49"/>
          <p:cNvSpPr/>
          <p:nvPr/>
        </p:nvSpPr>
        <p:spPr bwMode="auto">
          <a:xfrm>
            <a:off x="8069600" y="1373803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TextBox 69"/>
          <p:cNvSpPr>
            <a:spLocks noChangeArrowheads="1"/>
          </p:cNvSpPr>
          <p:nvPr/>
        </p:nvSpPr>
        <p:spPr bwMode="auto">
          <a:xfrm>
            <a:off x="224791" y="2522045"/>
            <a:ext cx="1252917" cy="238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Marque : Dahua</a:t>
            </a:r>
            <a:endParaRPr kumimoji="0" lang="zh-CN" altLang="en-US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文泉驿微米黑" charset="-122"/>
            </a:endParaRPr>
          </a:p>
        </p:txBody>
      </p:sp>
      <p:sp>
        <p:nvSpPr>
          <p:cNvPr id="15" name="矩形 14"/>
          <p:cNvSpPr/>
          <p:nvPr/>
        </p:nvSpPr>
        <p:spPr bwMode="auto">
          <a:xfrm>
            <a:off x="516348" y="1373803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16" name="矩形 15"/>
          <p:cNvSpPr/>
          <p:nvPr/>
        </p:nvSpPr>
        <p:spPr bwMode="auto">
          <a:xfrm>
            <a:off x="2848775" y="1363888"/>
            <a:ext cx="1407795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HFW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21" name="直接连接符 20"/>
          <p:cNvCxnSpPr/>
          <p:nvPr/>
        </p:nvCxnSpPr>
        <p:spPr bwMode="auto">
          <a:xfrm flipV="1">
            <a:off x="1410853" y="1700809"/>
            <a:ext cx="222704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" name="矩形 12"/>
          <p:cNvSpPr/>
          <p:nvPr/>
        </p:nvSpPr>
        <p:spPr bwMode="auto">
          <a:xfrm>
            <a:off x="1808063" y="1373803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IPC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5" name="椭圆 54"/>
          <p:cNvSpPr/>
          <p:nvPr/>
        </p:nvSpPr>
        <p:spPr bwMode="auto">
          <a:xfrm flipH="1">
            <a:off x="1489898" y="3076918"/>
            <a:ext cx="131633" cy="117857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17" name="矩形 16"/>
          <p:cNvSpPr/>
          <p:nvPr/>
        </p:nvSpPr>
        <p:spPr bwMode="auto">
          <a:xfrm>
            <a:off x="4491579" y="1373803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5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6" name="椭圆 25"/>
          <p:cNvSpPr/>
          <p:nvPr/>
        </p:nvSpPr>
        <p:spPr bwMode="auto">
          <a:xfrm>
            <a:off x="4649080" y="2468893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86" name="直接连接符 85"/>
          <p:cNvCxnSpPr/>
          <p:nvPr/>
        </p:nvCxnSpPr>
        <p:spPr bwMode="auto">
          <a:xfrm flipV="1">
            <a:off x="9858611" y="1796818"/>
            <a:ext cx="222704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3" name="肘形连接符 141"/>
          <p:cNvCxnSpPr>
            <a:endCxn id="91" idx="0"/>
          </p:cNvCxnSpPr>
          <p:nvPr/>
        </p:nvCxnSpPr>
        <p:spPr bwMode="auto">
          <a:xfrm rot="16200000" flipH="1">
            <a:off x="6476981" y="2201549"/>
            <a:ext cx="1063740" cy="815097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6" name="肘形连接符 141"/>
          <p:cNvCxnSpPr>
            <a:stCxn id="47" idx="2"/>
          </p:cNvCxnSpPr>
          <p:nvPr/>
        </p:nvCxnSpPr>
        <p:spPr bwMode="auto">
          <a:xfrm rot="16200000" flipH="1">
            <a:off x="8312494" y="1316404"/>
            <a:ext cx="515293" cy="2070091"/>
          </a:xfrm>
          <a:prstGeom prst="bentConnector2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1" name="矩形 50"/>
          <p:cNvSpPr/>
          <p:nvPr/>
        </p:nvSpPr>
        <p:spPr bwMode="auto">
          <a:xfrm>
            <a:off x="8964105" y="1373803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2" name="TextBox 22"/>
          <p:cNvSpPr txBox="1">
            <a:spLocks noChangeArrowheads="1"/>
          </p:cNvSpPr>
          <p:nvPr/>
        </p:nvSpPr>
        <p:spPr bwMode="auto">
          <a:xfrm>
            <a:off x="1538535" y="2522920"/>
            <a:ext cx="1370696" cy="30777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9pPr>
          </a:lstStyle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IPC : Réseau</a:t>
            </a:r>
          </a:p>
        </p:txBody>
      </p:sp>
      <p:cxnSp>
        <p:nvCxnSpPr>
          <p:cNvPr id="58" name="直接连接符 57"/>
          <p:cNvCxnSpPr>
            <a:stCxn id="13" idx="2"/>
            <a:endCxn id="60" idx="2"/>
          </p:cNvCxnSpPr>
          <p:nvPr/>
        </p:nvCxnSpPr>
        <p:spPr bwMode="auto">
          <a:xfrm flipH="1">
            <a:off x="2163154" y="2093803"/>
            <a:ext cx="4909" cy="35957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9" name="直接连接符 58"/>
          <p:cNvCxnSpPr/>
          <p:nvPr/>
        </p:nvCxnSpPr>
        <p:spPr bwMode="auto">
          <a:xfrm>
            <a:off x="876348" y="2113856"/>
            <a:ext cx="0" cy="38364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0" name="椭圆 59"/>
          <p:cNvSpPr/>
          <p:nvPr/>
        </p:nvSpPr>
        <p:spPr bwMode="auto">
          <a:xfrm>
            <a:off x="2163153" y="2408376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72" name="椭圆 71"/>
          <p:cNvSpPr/>
          <p:nvPr/>
        </p:nvSpPr>
        <p:spPr bwMode="auto">
          <a:xfrm>
            <a:off x="836663" y="2468893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76" name="肘形连接符 144"/>
          <p:cNvCxnSpPr>
            <a:stCxn id="16" idx="2"/>
          </p:cNvCxnSpPr>
          <p:nvPr/>
        </p:nvCxnSpPr>
        <p:spPr bwMode="auto">
          <a:xfrm rot="5400000">
            <a:off x="2059963" y="1632520"/>
            <a:ext cx="1041343" cy="1944077"/>
          </a:xfrm>
          <a:prstGeom prst="bentConnector2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0" name="直接连接符 79"/>
          <p:cNvCxnSpPr/>
          <p:nvPr/>
        </p:nvCxnSpPr>
        <p:spPr bwMode="auto">
          <a:xfrm>
            <a:off x="4677089" y="2095307"/>
            <a:ext cx="0" cy="38364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1" name="TextBox 66"/>
          <p:cNvSpPr txBox="1">
            <a:spLocks noChangeArrowheads="1"/>
          </p:cNvSpPr>
          <p:nvPr/>
        </p:nvSpPr>
        <p:spPr bwMode="auto">
          <a:xfrm>
            <a:off x="3594670" y="2475377"/>
            <a:ext cx="2368925" cy="163121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9pPr>
          </a:lstStyle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Plate-forme 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 : Série d'entrée de gamme/Série sans fil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 : Série Lite/Série WizSense 2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 : Série WizSense 3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 : Série WizMind 4/Série Pro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5 : Série WizMind 5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7 : Série WizMind 7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8 : Série panoramique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/Séries spécifiques à l'industrie</a:t>
            </a:r>
          </a:p>
        </p:txBody>
      </p:sp>
      <p:sp>
        <p:nvSpPr>
          <p:cNvPr id="83" name="TextBox 50"/>
          <p:cNvSpPr txBox="1"/>
          <p:nvPr/>
        </p:nvSpPr>
        <p:spPr>
          <a:xfrm>
            <a:off x="5916979" y="4127257"/>
            <a:ext cx="1137672" cy="216852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9pPr>
          </a:lstStyle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Résolution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32:32Méga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16:16Méga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14:14Mega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12:12Mega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8: 8 Mega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6: 6 Méga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5: 5 Méga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3: 3Méga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2: 2Méga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1: 1,3 méga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0: 1Méga</a:t>
            </a:r>
          </a:p>
        </p:txBody>
      </p:sp>
      <p:sp>
        <p:nvSpPr>
          <p:cNvPr id="91" name="椭圆 90"/>
          <p:cNvSpPr/>
          <p:nvPr/>
        </p:nvSpPr>
        <p:spPr bwMode="auto">
          <a:xfrm>
            <a:off x="7371399" y="3140968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92" name="TextBox 52"/>
          <p:cNvSpPr txBox="1"/>
          <p:nvPr/>
        </p:nvSpPr>
        <p:spPr>
          <a:xfrm>
            <a:off x="9222709" y="2756925"/>
            <a:ext cx="1982208" cy="115416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9pPr>
          </a:lstStyle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Fonction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 : Standard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 : WDR/Starlight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 : Starlight+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 : Polar light/Super WDR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9 : Pleine couleur</a:t>
            </a:r>
          </a:p>
        </p:txBody>
      </p:sp>
      <p:sp>
        <p:nvSpPr>
          <p:cNvPr id="95" name="椭圆 94"/>
          <p:cNvSpPr/>
          <p:nvPr/>
        </p:nvSpPr>
        <p:spPr bwMode="auto">
          <a:xfrm>
            <a:off x="9573633" y="2564904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69" name="肘形连接符 141"/>
          <p:cNvCxnSpPr>
            <a:endCxn id="71" idx="0"/>
          </p:cNvCxnSpPr>
          <p:nvPr/>
        </p:nvCxnSpPr>
        <p:spPr bwMode="auto">
          <a:xfrm rot="16200000" flipH="1">
            <a:off x="5052746" y="2799548"/>
            <a:ext cx="1922487" cy="500565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1" name="椭圆 70"/>
          <p:cNvSpPr/>
          <p:nvPr/>
        </p:nvSpPr>
        <p:spPr bwMode="auto">
          <a:xfrm>
            <a:off x="6219271" y="4011075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36" name="矩形 35"/>
          <p:cNvSpPr/>
          <p:nvPr/>
        </p:nvSpPr>
        <p:spPr bwMode="auto">
          <a:xfrm>
            <a:off x="11376587" y="1360280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S2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37" name="直接连接符 36"/>
          <p:cNvCxnSpPr/>
          <p:nvPr/>
        </p:nvCxnSpPr>
        <p:spPr bwMode="auto">
          <a:xfrm flipV="1">
            <a:off x="11088555" y="1783296"/>
            <a:ext cx="222704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8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 Light"/>
                <a:cs typeface="Segoe UI" panose="020B0502040204020203" pitchFamily="34" charset="0"/>
              </a:rPr>
              <a:t>Caméra réseau (1/2)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 Light"/>
              <a:cs typeface="Segoe UI" panose="020B0502040204020203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51A614-8966-44D8-8BE8-82D5C6659FD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  <p:cxnSp>
        <p:nvCxnSpPr>
          <p:cNvPr id="39" name="直接连接符 38"/>
          <p:cNvCxnSpPr/>
          <p:nvPr/>
        </p:nvCxnSpPr>
        <p:spPr bwMode="auto">
          <a:xfrm flipV="1">
            <a:off x="2610061" y="1720279"/>
            <a:ext cx="222704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 bwMode="auto">
          <a:xfrm>
            <a:off x="3753615" y="2021776"/>
            <a:ext cx="626591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27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矩形 5"/>
          <p:cNvSpPr/>
          <p:nvPr/>
        </p:nvSpPr>
        <p:spPr bwMode="auto">
          <a:xfrm>
            <a:off x="2034501" y="2016695"/>
            <a:ext cx="548668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矩形 6"/>
          <p:cNvSpPr/>
          <p:nvPr/>
        </p:nvSpPr>
        <p:spPr bwMode="auto">
          <a:xfrm>
            <a:off x="7101571" y="2016695"/>
            <a:ext cx="548668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矩形 9"/>
          <p:cNvSpPr/>
          <p:nvPr/>
        </p:nvSpPr>
        <p:spPr bwMode="auto">
          <a:xfrm>
            <a:off x="4537667" y="2016695"/>
            <a:ext cx="626591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12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矩形 11"/>
          <p:cNvSpPr/>
          <p:nvPr/>
        </p:nvSpPr>
        <p:spPr bwMode="auto">
          <a:xfrm>
            <a:off x="2971848" y="2016695"/>
            <a:ext cx="626591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PFL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4" name="直接连接符 13"/>
          <p:cNvCxnSpPr/>
          <p:nvPr/>
        </p:nvCxnSpPr>
        <p:spPr bwMode="auto">
          <a:xfrm flipH="1">
            <a:off x="2697288" y="2297971"/>
            <a:ext cx="17138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8" name="TextBox 26"/>
          <p:cNvSpPr txBox="1"/>
          <p:nvPr/>
        </p:nvSpPr>
        <p:spPr>
          <a:xfrm>
            <a:off x="2806669" y="3115590"/>
            <a:ext cx="1164009" cy="2565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zh-CN" sz="1065" b="1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lentille optique</a:t>
            </a:r>
          </a:p>
        </p:txBody>
      </p:sp>
      <p:sp>
        <p:nvSpPr>
          <p:cNvPr id="19" name="椭圆 18"/>
          <p:cNvSpPr/>
          <p:nvPr/>
        </p:nvSpPr>
        <p:spPr bwMode="auto">
          <a:xfrm>
            <a:off x="4021280" y="4217750"/>
            <a:ext cx="68584" cy="68584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52261" tIns="26131" rIns="52261" bIns="26131" numCol="1" rtlCol="0" anchor="t" anchorCtr="0" compatLnSpc="1"/>
          <a:lstStyle/>
          <a:p>
            <a:pPr defTabSz="696595" fontAlgn="t">
              <a:spcBef>
                <a:spcPct val="0"/>
              </a:spcBef>
              <a:spcAft>
                <a:spcPct val="0"/>
              </a:spcAft>
            </a:pPr>
            <a:endParaRPr lang="zh-CN" altLang="en-US" sz="1065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1" name="TextBox 29"/>
          <p:cNvSpPr txBox="1"/>
          <p:nvPr/>
        </p:nvSpPr>
        <p:spPr>
          <a:xfrm>
            <a:off x="3613020" y="4274786"/>
            <a:ext cx="1198283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65" b="1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courte focale</a:t>
            </a:r>
            <a:endParaRPr lang="en-US" altLang="zh-CN" sz="106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22" name="组合 21"/>
          <p:cNvGrpSpPr/>
          <p:nvPr/>
        </p:nvGrpSpPr>
        <p:grpSpPr>
          <a:xfrm>
            <a:off x="3264282" y="2570444"/>
            <a:ext cx="68584" cy="558453"/>
            <a:chOff x="2686859" y="2857598"/>
            <a:chExt cx="90000" cy="732840"/>
          </a:xfrm>
        </p:grpSpPr>
        <p:cxnSp>
          <p:nvCxnSpPr>
            <p:cNvPr id="23" name="直接连接符 22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4" name="椭圆 23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2261" tIns="26131" rIns="52261" bIns="26131" numCol="1" rtlCol="0" anchor="t" anchorCtr="0" compatLnSpc="1"/>
            <a:lstStyle/>
            <a:p>
              <a:pPr defTabSz="696595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84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6306497" y="3129277"/>
            <a:ext cx="900849" cy="10776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altLang="zh-CN" sz="1065" b="1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Résolution:</a:t>
            </a:r>
          </a:p>
          <a:p>
            <a:r>
              <a:rPr lang="en-US" altLang="zh-CN" sz="106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6=6MP</a:t>
            </a:r>
            <a:endParaRPr lang="zh-CN" altLang="en-US" sz="106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altLang="zh-CN" sz="106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8=8MP</a:t>
            </a:r>
          </a:p>
          <a:p>
            <a:r>
              <a:rPr lang="en-US" altLang="zh-CN" sz="106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9=9MP</a:t>
            </a:r>
            <a:endParaRPr lang="zh-CN" altLang="en-US" sz="106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altLang="zh-CN" sz="106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10 = 10 MP</a:t>
            </a:r>
            <a:endParaRPr lang="zh-CN" altLang="en-US" sz="106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altLang="zh-CN" sz="106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12=12MP</a:t>
            </a:r>
            <a:endParaRPr lang="fr-FR" altLang="zh-CN" sz="106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1" name="矩形 30"/>
          <p:cNvSpPr/>
          <p:nvPr/>
        </p:nvSpPr>
        <p:spPr bwMode="auto">
          <a:xfrm>
            <a:off x="5642768" y="2021776"/>
            <a:ext cx="548668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32" name="直接连接符 31"/>
          <p:cNvCxnSpPr/>
          <p:nvPr/>
        </p:nvCxnSpPr>
        <p:spPr bwMode="auto">
          <a:xfrm flipH="1">
            <a:off x="5319915" y="2298708"/>
            <a:ext cx="17138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38" name="组合 37"/>
          <p:cNvGrpSpPr/>
          <p:nvPr/>
        </p:nvGrpSpPr>
        <p:grpSpPr>
          <a:xfrm>
            <a:off x="6623612" y="2574500"/>
            <a:ext cx="68584" cy="558453"/>
            <a:chOff x="2686859" y="2857598"/>
            <a:chExt cx="90000" cy="732840"/>
          </a:xfrm>
        </p:grpSpPr>
        <p:cxnSp>
          <p:nvCxnSpPr>
            <p:cNvPr id="39" name="直接连接符 38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0" name="椭圆 39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2261" tIns="26131" rIns="52261" bIns="26131" numCol="1" rtlCol="0" anchor="t" anchorCtr="0" compatLnSpc="1"/>
            <a:lstStyle/>
            <a:p>
              <a:pPr defTabSz="696595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84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42" name="矩形 41"/>
          <p:cNvSpPr/>
          <p:nvPr/>
        </p:nvSpPr>
        <p:spPr bwMode="auto">
          <a:xfrm>
            <a:off x="6357439" y="2016695"/>
            <a:ext cx="548668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6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46" name="直接连接符 45"/>
          <p:cNvCxnSpPr/>
          <p:nvPr/>
        </p:nvCxnSpPr>
        <p:spPr bwMode="auto">
          <a:xfrm>
            <a:off x="4052002" y="2584664"/>
            <a:ext cx="0" cy="164185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7" name="椭圆 46"/>
          <p:cNvSpPr/>
          <p:nvPr/>
        </p:nvSpPr>
        <p:spPr bwMode="auto">
          <a:xfrm>
            <a:off x="4794809" y="4217750"/>
            <a:ext cx="68584" cy="68584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52261" tIns="26131" rIns="52261" bIns="26131" numCol="1" rtlCol="0" anchor="t" anchorCtr="0" compatLnSpc="1"/>
          <a:lstStyle/>
          <a:p>
            <a:pPr defTabSz="696595" fontAlgn="t">
              <a:spcBef>
                <a:spcPct val="0"/>
              </a:spcBef>
              <a:spcAft>
                <a:spcPct val="0"/>
              </a:spcAft>
            </a:pPr>
            <a:endParaRPr lang="zh-CN" altLang="en-US" sz="1065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9" name="TextBox 29"/>
          <p:cNvSpPr txBox="1"/>
          <p:nvPr/>
        </p:nvSpPr>
        <p:spPr>
          <a:xfrm>
            <a:off x="4390906" y="4269704"/>
            <a:ext cx="1198283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65" b="1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focale du téléobjectif</a:t>
            </a:r>
            <a:endParaRPr lang="en-US" altLang="zh-CN" sz="106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50" name="直接连接符 49"/>
          <p:cNvCxnSpPr/>
          <p:nvPr/>
        </p:nvCxnSpPr>
        <p:spPr bwMode="auto">
          <a:xfrm>
            <a:off x="4829887" y="2579583"/>
            <a:ext cx="0" cy="164185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1" name="TextBox 29"/>
          <p:cNvSpPr txBox="1"/>
          <p:nvPr/>
        </p:nvSpPr>
        <p:spPr>
          <a:xfrm>
            <a:off x="5460617" y="3133978"/>
            <a:ext cx="1106460" cy="2062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altLang="zh-CN" sz="1065" b="1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Taille de l'image :</a:t>
            </a:r>
          </a:p>
          <a:p>
            <a:r>
              <a:rPr lang="pt-BR" altLang="zh-CN" sz="106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A=1/1,7"</a:t>
            </a:r>
          </a:p>
          <a:p>
            <a:r>
              <a:rPr lang="pt-BR" altLang="zh-CN" sz="106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B=1/1,8"</a:t>
            </a:r>
          </a:p>
          <a:p>
            <a:r>
              <a:rPr lang="pt-BR" altLang="zh-CN" sz="106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C=1/2"</a:t>
            </a:r>
          </a:p>
          <a:p>
            <a:r>
              <a:rPr lang="pt-BR" altLang="zh-CN" sz="106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D=1/2,5"</a:t>
            </a:r>
          </a:p>
          <a:p>
            <a:r>
              <a:rPr lang="pt-BR" altLang="zh-CN" sz="106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E=1/2,7"</a:t>
            </a:r>
          </a:p>
          <a:p>
            <a:r>
              <a:rPr lang="pt-BR" altLang="zh-CN" sz="106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F=1/3"</a:t>
            </a:r>
          </a:p>
          <a:p>
            <a:r>
              <a:rPr lang="pt-BR" altLang="zh-CN" sz="106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G=2/3"</a:t>
            </a:r>
          </a:p>
          <a:p>
            <a:r>
              <a:rPr lang="pt-BR" altLang="zh-CN" sz="106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H=3/4"</a:t>
            </a:r>
          </a:p>
          <a:p>
            <a:r>
              <a:rPr lang="pt-BR" altLang="zh-CN" sz="106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J=4/3"</a:t>
            </a:r>
          </a:p>
          <a:p>
            <a:r>
              <a:rPr lang="pt-BR" altLang="zh-CN" sz="106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K=1"</a:t>
            </a:r>
          </a:p>
          <a:p>
            <a:r>
              <a:rPr lang="pt-BR" altLang="zh-CN" sz="106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L=1,1"</a:t>
            </a:r>
            <a:endParaRPr lang="fr-FR" altLang="zh-CN" sz="106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52" name="组合 51"/>
          <p:cNvGrpSpPr/>
          <p:nvPr/>
        </p:nvGrpSpPr>
        <p:grpSpPr>
          <a:xfrm>
            <a:off x="5880293" y="2584663"/>
            <a:ext cx="68584" cy="558453"/>
            <a:chOff x="2686859" y="2857598"/>
            <a:chExt cx="90000" cy="732840"/>
          </a:xfrm>
        </p:grpSpPr>
        <p:cxnSp>
          <p:nvCxnSpPr>
            <p:cNvPr id="53" name="直接连接符 52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4" name="椭圆 53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2261" tIns="26131" rIns="52261" bIns="26131" numCol="1" rtlCol="0" anchor="t" anchorCtr="0" compatLnSpc="1"/>
            <a:lstStyle/>
            <a:p>
              <a:pPr defTabSz="696595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84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55" name="TextBox 29"/>
          <p:cNvSpPr txBox="1"/>
          <p:nvPr/>
        </p:nvSpPr>
        <p:spPr>
          <a:xfrm>
            <a:off x="7141316" y="4090400"/>
            <a:ext cx="1521747" cy="10776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altLang="zh-CN" sz="1065" b="1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IRIS:</a:t>
            </a:r>
            <a:endParaRPr lang="fr-FR" altLang="zh-CN" sz="1065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altLang="zh-CN" sz="106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 : Iris DC</a:t>
            </a:r>
            <a:endParaRPr lang="zh-CN" altLang="en-US" sz="106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altLang="zh-CN" sz="106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 : Iris de mise au point</a:t>
            </a:r>
          </a:p>
          <a:p>
            <a:r>
              <a:rPr lang="en-US" altLang="zh-CN" sz="106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 : P-iris</a:t>
            </a:r>
          </a:p>
          <a:p>
            <a:r>
              <a:rPr lang="en-US" altLang="zh-CN" sz="106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 : Iris manuel</a:t>
            </a:r>
            <a:endParaRPr lang="zh-CN" altLang="en-US" sz="106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altLang="zh-CN" sz="106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 : Pilote vidéo iris</a:t>
            </a:r>
            <a:endParaRPr lang="fr-FR" altLang="zh-CN" sz="106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0" name="矩形 59"/>
          <p:cNvSpPr/>
          <p:nvPr/>
        </p:nvSpPr>
        <p:spPr bwMode="auto">
          <a:xfrm>
            <a:off x="7817258" y="2021776"/>
            <a:ext cx="548668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7320972" y="2565364"/>
            <a:ext cx="68584" cy="1568975"/>
            <a:chOff x="7703492" y="2295676"/>
            <a:chExt cx="90000" cy="2058917"/>
          </a:xfrm>
        </p:grpSpPr>
        <p:sp>
          <p:nvSpPr>
            <p:cNvPr id="61" name="椭圆 60"/>
            <p:cNvSpPr/>
            <p:nvPr/>
          </p:nvSpPr>
          <p:spPr bwMode="auto">
            <a:xfrm>
              <a:off x="7703492" y="4264593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2261" tIns="26131" rIns="52261" bIns="26131" numCol="1" rtlCol="0" anchor="t" anchorCtr="0" compatLnSpc="1"/>
            <a:lstStyle/>
            <a:p>
              <a:pPr defTabSz="696595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65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cxnSp>
          <p:nvCxnSpPr>
            <p:cNvPr id="62" name="直接连接符 61"/>
            <p:cNvCxnSpPr>
              <a:stCxn id="7" idx="2"/>
            </p:cNvCxnSpPr>
            <p:nvPr/>
          </p:nvCxnSpPr>
          <p:spPr bwMode="auto">
            <a:xfrm flipH="1">
              <a:off x="7748942" y="2295676"/>
              <a:ext cx="26637" cy="1973755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63" name="TextBox 29"/>
          <p:cNvSpPr txBox="1"/>
          <p:nvPr/>
        </p:nvSpPr>
        <p:spPr>
          <a:xfrm>
            <a:off x="7630157" y="3133979"/>
            <a:ext cx="1257483" cy="256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altLang="zh-CN" sz="1065" b="1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lentille motorisée</a:t>
            </a:r>
          </a:p>
        </p:txBody>
      </p:sp>
      <p:grpSp>
        <p:nvGrpSpPr>
          <p:cNvPr id="64" name="组合 63"/>
          <p:cNvGrpSpPr/>
          <p:nvPr/>
        </p:nvGrpSpPr>
        <p:grpSpPr>
          <a:xfrm>
            <a:off x="8049833" y="2584663"/>
            <a:ext cx="68584" cy="558453"/>
            <a:chOff x="2686859" y="2857598"/>
            <a:chExt cx="90000" cy="732840"/>
          </a:xfrm>
        </p:grpSpPr>
        <p:cxnSp>
          <p:nvCxnSpPr>
            <p:cNvPr id="65" name="直接连接符 64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66" name="椭圆 65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2261" tIns="26131" rIns="52261" bIns="26131" numCol="1" rtlCol="0" anchor="t" anchorCtr="0" compatLnSpc="1"/>
            <a:lstStyle/>
            <a:p>
              <a:pPr defTabSz="696595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84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41" name="矩形 40"/>
          <p:cNvSpPr/>
          <p:nvPr/>
        </p:nvSpPr>
        <p:spPr bwMode="auto">
          <a:xfrm>
            <a:off x="8727914" y="2021776"/>
            <a:ext cx="548668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UN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43" name="直接连接符 42"/>
          <p:cNvCxnSpPr/>
          <p:nvPr/>
        </p:nvCxnSpPr>
        <p:spPr bwMode="auto">
          <a:xfrm flipH="1">
            <a:off x="8465810" y="2300213"/>
            <a:ext cx="17138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44" name="组合 43"/>
          <p:cNvGrpSpPr/>
          <p:nvPr/>
        </p:nvGrpSpPr>
        <p:grpSpPr>
          <a:xfrm>
            <a:off x="8952891" y="2575630"/>
            <a:ext cx="68584" cy="1568975"/>
            <a:chOff x="7703492" y="2295676"/>
            <a:chExt cx="90000" cy="2058917"/>
          </a:xfrm>
        </p:grpSpPr>
        <p:sp>
          <p:nvSpPr>
            <p:cNvPr id="45" name="椭圆 44"/>
            <p:cNvSpPr/>
            <p:nvPr/>
          </p:nvSpPr>
          <p:spPr bwMode="auto">
            <a:xfrm>
              <a:off x="7703492" y="4264593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2261" tIns="26131" rIns="52261" bIns="26131" numCol="1" rtlCol="0" anchor="t" anchorCtr="0" compatLnSpc="1"/>
            <a:lstStyle/>
            <a:p>
              <a:pPr defTabSz="696595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65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cxnSp>
          <p:nvCxnSpPr>
            <p:cNvPr id="48" name="直接连接符 47"/>
            <p:cNvCxnSpPr/>
            <p:nvPr/>
          </p:nvCxnSpPr>
          <p:spPr bwMode="auto">
            <a:xfrm flipH="1">
              <a:off x="7748942" y="2295676"/>
              <a:ext cx="26637" cy="1973755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56" name="矩形 55"/>
          <p:cNvSpPr/>
          <p:nvPr/>
        </p:nvSpPr>
        <p:spPr bwMode="auto">
          <a:xfrm>
            <a:off x="9458297" y="2026961"/>
            <a:ext cx="548668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IR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9355492" y="3133979"/>
            <a:ext cx="947606" cy="256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65" b="1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Rayons infrarouges</a:t>
            </a:r>
          </a:p>
        </p:txBody>
      </p:sp>
      <p:grpSp>
        <p:nvGrpSpPr>
          <p:cNvPr id="57" name="组合 56"/>
          <p:cNvGrpSpPr/>
          <p:nvPr/>
        </p:nvGrpSpPr>
        <p:grpSpPr>
          <a:xfrm>
            <a:off x="9713535" y="2584663"/>
            <a:ext cx="68584" cy="558453"/>
            <a:chOff x="2686859" y="2857598"/>
            <a:chExt cx="90000" cy="732840"/>
          </a:xfrm>
        </p:grpSpPr>
        <p:cxnSp>
          <p:nvCxnSpPr>
            <p:cNvPr id="58" name="直接连接符 57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9" name="椭圆 58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2261" tIns="26131" rIns="52261" bIns="26131" numCol="1" rtlCol="0" anchor="t" anchorCtr="0" compatLnSpc="1"/>
            <a:lstStyle/>
            <a:p>
              <a:pPr defTabSz="696595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84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13" name="矩形 12"/>
          <p:cNvSpPr/>
          <p:nvPr/>
        </p:nvSpPr>
        <p:spPr>
          <a:xfrm>
            <a:off x="8425295" y="4154219"/>
            <a:ext cx="2012509" cy="256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65" b="1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Distinguer les modèles</a:t>
            </a:r>
            <a:endParaRPr lang="zh-CN" altLang="en-US" sz="1065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8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>
                <a:latin typeface="+mn-lt"/>
                <a:cs typeface="Segoe UI" panose="020B0502040204020203" pitchFamily="34" charset="0"/>
              </a:rPr>
              <a:t>lentille accessoire</a:t>
            </a:r>
            <a:endParaRPr lang="zh-CN" altLang="en-US" sz="3600" dirty="0">
              <a:latin typeface="+mn-lt"/>
              <a:cs typeface="Segoe UI" panose="020B0502040204020203" pitchFamily="34" charset="0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66F4DB40-A4F3-418D-B316-D34108F397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>
                <a:latin typeface="Myriad Pro"/>
              </a:rPr>
              <a:t>20</a:t>
            </a:fld>
            <a:endParaRPr lang="zh-CN" alt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 bwMode="auto">
          <a:xfrm>
            <a:off x="3445426" y="1069408"/>
            <a:ext cx="603535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矩形 5"/>
          <p:cNvSpPr/>
          <p:nvPr/>
        </p:nvSpPr>
        <p:spPr bwMode="auto">
          <a:xfrm>
            <a:off x="1819084" y="1069408"/>
            <a:ext cx="548668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矩形 6"/>
          <p:cNvSpPr/>
          <p:nvPr/>
        </p:nvSpPr>
        <p:spPr bwMode="auto">
          <a:xfrm>
            <a:off x="6916673" y="1073183"/>
            <a:ext cx="603535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010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矩形 8"/>
          <p:cNvSpPr/>
          <p:nvPr/>
        </p:nvSpPr>
        <p:spPr bwMode="auto">
          <a:xfrm>
            <a:off x="5706786" y="1069408"/>
            <a:ext cx="603535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矩形 11"/>
          <p:cNvSpPr/>
          <p:nvPr/>
        </p:nvSpPr>
        <p:spPr bwMode="auto">
          <a:xfrm>
            <a:off x="2703101" y="1069408"/>
            <a:ext cx="603535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PF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4" name="直接连接符 13"/>
          <p:cNvCxnSpPr/>
          <p:nvPr/>
        </p:nvCxnSpPr>
        <p:spPr bwMode="auto">
          <a:xfrm flipH="1">
            <a:off x="2434401" y="1343742"/>
            <a:ext cx="17138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8" name="椭圆 27"/>
          <p:cNvSpPr/>
          <p:nvPr/>
        </p:nvSpPr>
        <p:spPr bwMode="auto">
          <a:xfrm>
            <a:off x="6291914" y="2095901"/>
            <a:ext cx="68584" cy="68584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52261" tIns="26131" rIns="52261" bIns="26131" numCol="1" rtlCol="0" anchor="t" anchorCtr="0" compatLnSpc="1"/>
          <a:lstStyle/>
          <a:p>
            <a:pPr defTabSz="696595" fontAlgn="t">
              <a:spcBef>
                <a:spcPct val="0"/>
              </a:spcBef>
              <a:spcAft>
                <a:spcPct val="0"/>
              </a:spcAft>
            </a:pPr>
            <a:endParaRPr lang="zh-CN" altLang="en-US" sz="84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1" name="矩形 30"/>
          <p:cNvSpPr/>
          <p:nvPr/>
        </p:nvSpPr>
        <p:spPr bwMode="auto">
          <a:xfrm>
            <a:off x="4196516" y="1069408"/>
            <a:ext cx="603535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32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32" name="直接连接符 31"/>
          <p:cNvCxnSpPr/>
          <p:nvPr/>
        </p:nvCxnSpPr>
        <p:spPr bwMode="auto">
          <a:xfrm flipH="1">
            <a:off x="6410243" y="1350195"/>
            <a:ext cx="17138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3" name="TextBox 25"/>
          <p:cNvSpPr txBox="1"/>
          <p:nvPr/>
        </p:nvSpPr>
        <p:spPr>
          <a:xfrm>
            <a:off x="1935165" y="1798106"/>
            <a:ext cx="1450447" cy="209651"/>
          </a:xfrm>
          <a:prstGeom prst="rect">
            <a:avLst/>
          </a:prstGeom>
          <a:noFill/>
        </p:spPr>
        <p:txBody>
          <a:bodyPr wrap="square" lIns="68306" tIns="34152" rIns="68306" bIns="34152" rtlCol="0">
            <a:spAutoFit/>
          </a:bodyPr>
          <a:lstStyle/>
          <a:p>
            <a:pPr algn="ctr"/>
            <a:r>
              <a:rPr lang="en-US" altLang="zh-CN" sz="915" b="1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Installations publiques</a:t>
            </a:r>
            <a:endParaRPr lang="zh-CN" altLang="en-US" sz="915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4" name="TextBox 26"/>
          <p:cNvSpPr txBox="1"/>
          <p:nvPr/>
        </p:nvSpPr>
        <p:spPr>
          <a:xfrm>
            <a:off x="3423918" y="1941401"/>
            <a:ext cx="873762" cy="350330"/>
          </a:xfrm>
          <a:prstGeom prst="rect">
            <a:avLst/>
          </a:prstGeom>
          <a:noFill/>
        </p:spPr>
        <p:txBody>
          <a:bodyPr wrap="square" lIns="68306" tIns="34152" rIns="68306" bIns="34152" rtlCol="0">
            <a:spAutoFit/>
          </a:bodyPr>
          <a:lstStyle/>
          <a:p>
            <a:r>
              <a:rPr lang="en-US" altLang="zh-CN" sz="915" b="1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Catégorie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 : Module</a:t>
            </a:r>
          </a:p>
        </p:txBody>
      </p:sp>
      <p:sp>
        <p:nvSpPr>
          <p:cNvPr id="47" name="TextBox 29"/>
          <p:cNvSpPr txBox="1"/>
          <p:nvPr/>
        </p:nvSpPr>
        <p:spPr>
          <a:xfrm>
            <a:off x="3395101" y="2289558"/>
            <a:ext cx="1671839" cy="1335087"/>
          </a:xfrm>
          <a:prstGeom prst="rect">
            <a:avLst/>
          </a:prstGeom>
          <a:noFill/>
        </p:spPr>
        <p:txBody>
          <a:bodyPr wrap="square" lIns="68306" tIns="34152" rIns="68306" bIns="34152" rtlCol="0">
            <a:spAutoFit/>
          </a:bodyPr>
          <a:lstStyle/>
          <a:p>
            <a:r>
              <a:rPr lang="en-US" altLang="zh-CN" sz="915" b="1" dirty="0">
                <a:solidFill>
                  <a:srgbClr val="FF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Pour la série Power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30 : apparition spéciale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31 : Adaptateur secteur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32 : Adaptateur secteur CC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33 : Adaptateur secteur PoE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34 : Puissance de distribution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35 : UPS</a:t>
            </a:r>
          </a:p>
          <a:p>
            <a:r>
              <a:rPr lang="en-US" altLang="zh-CN" sz="915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38 : Batteries extensibles</a:t>
            </a:r>
            <a:endParaRPr lang="en-US" altLang="zh-CN" sz="91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39 : Multiprise</a:t>
            </a:r>
          </a:p>
        </p:txBody>
      </p:sp>
      <p:grpSp>
        <p:nvGrpSpPr>
          <p:cNvPr id="3" name="组合 2"/>
          <p:cNvGrpSpPr/>
          <p:nvPr/>
        </p:nvGrpSpPr>
        <p:grpSpPr>
          <a:xfrm flipV="1">
            <a:off x="7171384" y="1621851"/>
            <a:ext cx="417373" cy="319550"/>
            <a:chOff x="6703070" y="820425"/>
            <a:chExt cx="528347" cy="317962"/>
          </a:xfrm>
        </p:grpSpPr>
        <p:grpSp>
          <p:nvGrpSpPr>
            <p:cNvPr id="60" name="组合 59"/>
            <p:cNvGrpSpPr/>
            <p:nvPr/>
          </p:nvGrpSpPr>
          <p:grpSpPr>
            <a:xfrm rot="16200000">
              <a:off x="6934712" y="588784"/>
              <a:ext cx="65063" cy="528346"/>
              <a:chOff x="2559699" y="1673975"/>
              <a:chExt cx="65063" cy="528346"/>
            </a:xfrm>
          </p:grpSpPr>
          <p:cxnSp>
            <p:nvCxnSpPr>
              <p:cNvPr id="61" name="直接连接符 60"/>
              <p:cNvCxnSpPr/>
              <p:nvPr/>
            </p:nvCxnSpPr>
            <p:spPr bwMode="auto">
              <a:xfrm rot="5400000" flipV="1">
                <a:off x="2332580" y="1932408"/>
                <a:ext cx="516865" cy="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62" name="椭圆 61"/>
              <p:cNvSpPr/>
              <p:nvPr/>
            </p:nvSpPr>
            <p:spPr bwMode="auto">
              <a:xfrm>
                <a:off x="2559699" y="2128165"/>
                <a:ext cx="65063" cy="74156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52261" tIns="26131" rIns="52261" bIns="26131" numCol="1" rtlCol="0" anchor="t" anchorCtr="0" compatLnSpc="1"/>
              <a:lstStyle/>
              <a:p>
                <a:pPr defTabSz="696595" fontAlgn="t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840" dirty="0">
                  <a:solidFill>
                    <a:prstClr val="black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p:grpSp>
        <p:cxnSp>
          <p:nvCxnSpPr>
            <p:cNvPr id="64" name="直接连接符 63"/>
            <p:cNvCxnSpPr/>
            <p:nvPr/>
          </p:nvCxnSpPr>
          <p:spPr bwMode="auto">
            <a:xfrm>
              <a:off x="6703070" y="850387"/>
              <a:ext cx="0" cy="2880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16" name="组合 15"/>
          <p:cNvGrpSpPr/>
          <p:nvPr/>
        </p:nvGrpSpPr>
        <p:grpSpPr>
          <a:xfrm>
            <a:off x="3695283" y="1633230"/>
            <a:ext cx="72899" cy="323015"/>
            <a:chOff x="3244042" y="1685835"/>
            <a:chExt cx="104113" cy="314423"/>
          </a:xfrm>
        </p:grpSpPr>
        <p:sp>
          <p:nvSpPr>
            <p:cNvPr id="73" name="椭圆 72"/>
            <p:cNvSpPr/>
            <p:nvPr/>
          </p:nvSpPr>
          <p:spPr bwMode="auto">
            <a:xfrm rot="16200000" flipH="1" flipV="1">
              <a:off x="3259850" y="1911952"/>
              <a:ext cx="72498" cy="104113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2261" tIns="26131" rIns="52261" bIns="26131" numCol="1" rtlCol="0" anchor="t" anchorCtr="0" compatLnSpc="1"/>
            <a:lstStyle/>
            <a:p>
              <a:pPr defTabSz="696595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84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cxnSp>
          <p:nvCxnSpPr>
            <p:cNvPr id="71" name="直接连接符 70"/>
            <p:cNvCxnSpPr/>
            <p:nvPr/>
          </p:nvCxnSpPr>
          <p:spPr bwMode="auto">
            <a:xfrm flipV="1">
              <a:off x="3301249" y="1685835"/>
              <a:ext cx="0" cy="240333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25" name="组合 24"/>
          <p:cNvGrpSpPr/>
          <p:nvPr/>
        </p:nvGrpSpPr>
        <p:grpSpPr>
          <a:xfrm>
            <a:off x="2972878" y="1617487"/>
            <a:ext cx="68584" cy="214911"/>
            <a:chOff x="2495652" y="1491630"/>
            <a:chExt cx="67500" cy="211516"/>
          </a:xfrm>
        </p:grpSpPr>
        <p:cxnSp>
          <p:nvCxnSpPr>
            <p:cNvPr id="63" name="直接连接符 62"/>
            <p:cNvCxnSpPr/>
            <p:nvPr/>
          </p:nvCxnSpPr>
          <p:spPr bwMode="auto">
            <a:xfrm>
              <a:off x="2529402" y="1491630"/>
              <a:ext cx="0" cy="1800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65" name="椭圆 64"/>
            <p:cNvSpPr/>
            <p:nvPr/>
          </p:nvSpPr>
          <p:spPr bwMode="auto">
            <a:xfrm>
              <a:off x="2495652" y="1635646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2261" tIns="26131" rIns="52261" bIns="26131" numCol="1" rtlCol="0" anchor="t" anchorCtr="0" compatLnSpc="1"/>
            <a:lstStyle/>
            <a:p>
              <a:pPr defTabSz="696595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84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cxnSp>
        <p:nvCxnSpPr>
          <p:cNvPr id="20" name="连接符: 肘形 19"/>
          <p:cNvCxnSpPr/>
          <p:nvPr/>
        </p:nvCxnSpPr>
        <p:spPr>
          <a:xfrm rot="16200000" flipH="1">
            <a:off x="5895554" y="1718861"/>
            <a:ext cx="524034" cy="335369"/>
          </a:xfrm>
          <a:prstGeom prst="bentConnector3">
            <a:avLst>
              <a:gd name="adj1" fmla="val 50000"/>
            </a:avLst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组合 12"/>
          <p:cNvGrpSpPr/>
          <p:nvPr/>
        </p:nvGrpSpPr>
        <p:grpSpPr>
          <a:xfrm>
            <a:off x="4435186" y="1624529"/>
            <a:ext cx="68584" cy="667289"/>
            <a:chOff x="3916566" y="2811094"/>
            <a:chExt cx="90000" cy="875663"/>
          </a:xfrm>
        </p:grpSpPr>
        <p:cxnSp>
          <p:nvCxnSpPr>
            <p:cNvPr id="83" name="直接连接符 82"/>
            <p:cNvCxnSpPr/>
            <p:nvPr/>
          </p:nvCxnSpPr>
          <p:spPr bwMode="auto">
            <a:xfrm>
              <a:off x="3955600" y="2811094"/>
              <a:ext cx="1256" cy="875663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84" name="椭圆 83"/>
            <p:cNvSpPr/>
            <p:nvPr/>
          </p:nvSpPr>
          <p:spPr bwMode="auto">
            <a:xfrm>
              <a:off x="3916566" y="3587451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2261" tIns="26131" rIns="52261" bIns="26131" numCol="1" rtlCol="0" anchor="t" anchorCtr="0" compatLnSpc="1"/>
            <a:lstStyle/>
            <a:p>
              <a:pPr defTabSz="696595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84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7611944" y="1798929"/>
            <a:ext cx="2108926" cy="2074805"/>
            <a:chOff x="8084575" y="370368"/>
            <a:chExt cx="2767477" cy="2722699"/>
          </a:xfrm>
        </p:grpSpPr>
        <p:sp>
          <p:nvSpPr>
            <p:cNvPr id="54" name="TextBox 108"/>
            <p:cNvSpPr txBox="1"/>
            <p:nvPr/>
          </p:nvSpPr>
          <p:spPr>
            <a:xfrm>
              <a:off x="8084575" y="370368"/>
              <a:ext cx="2767477" cy="275118"/>
            </a:xfrm>
            <a:prstGeom prst="rect">
              <a:avLst/>
            </a:prstGeom>
            <a:noFill/>
          </p:spPr>
          <p:txBody>
            <a:bodyPr wrap="square" lIns="68306" tIns="34152" rIns="68306" bIns="34152" rtlCol="0">
              <a:spAutoFit/>
            </a:bodyPr>
            <a:lstStyle/>
            <a:p>
              <a:r>
                <a:rPr lang="en-US" altLang="zh-CN" sz="915" b="1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Extensions :</a:t>
              </a:r>
            </a:p>
          </p:txBody>
        </p:sp>
        <p:sp>
          <p:nvSpPr>
            <p:cNvPr id="66" name="TextBox 29"/>
            <p:cNvSpPr txBox="1"/>
            <p:nvPr/>
          </p:nvSpPr>
          <p:spPr>
            <a:xfrm>
              <a:off x="8261924" y="787249"/>
              <a:ext cx="2395589" cy="2305818"/>
            </a:xfrm>
            <a:prstGeom prst="rect">
              <a:avLst/>
            </a:prstGeom>
            <a:noFill/>
          </p:spPr>
          <p:txBody>
            <a:bodyPr wrap="square" lIns="68306" tIns="34152" rIns="68306" bIns="34152" rtlCol="0">
              <a:spAutoFit/>
            </a:bodyPr>
            <a:lstStyle/>
            <a:p>
              <a:r>
                <a:rPr lang="en-US" altLang="zh-CN" sz="915" b="1" dirty="0">
                  <a:solidFill>
                    <a:srgbClr val="00B050"/>
                  </a:solidFill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Pour adaptateur secteur</a:t>
              </a:r>
            </a:p>
            <a:p>
              <a:r>
                <a:rPr lang="en-US" altLang="zh-CN" sz="915" b="1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007 : 0,7A</a:t>
              </a:r>
            </a:p>
            <a:p>
              <a:r>
                <a:rPr lang="en-US" altLang="zh-CN" sz="915" b="1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010: 1A</a:t>
              </a:r>
            </a:p>
            <a:p>
              <a:r>
                <a:rPr lang="en-US" altLang="zh-CN" sz="915" b="1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015 : 1,5A</a:t>
              </a:r>
            </a:p>
            <a:p>
              <a:r>
                <a:rPr lang="en-US" altLang="zh-CN" sz="915" b="1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020: 2A</a:t>
              </a:r>
            </a:p>
            <a:p>
              <a:r>
                <a:rPr lang="en-US" altLang="zh-CN" sz="915" b="1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030: 3A</a:t>
              </a:r>
            </a:p>
            <a:p>
              <a:r>
                <a:rPr lang="en-GB" altLang="zh-CN" sz="915" b="1" dirty="0" err="1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xCH : x canaux</a:t>
              </a:r>
            </a:p>
            <a:p>
              <a:r>
                <a:rPr lang="en-US" altLang="zh-CN" sz="915" b="1">
                  <a:solidFill>
                    <a:srgbClr val="00B050"/>
                  </a:solidFill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Puissance de distribution :</a:t>
              </a:r>
              <a:endParaRPr lang="en-US" altLang="zh-CN" sz="915" b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  <a:p>
              <a:endParaRPr lang="en-GB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  <a:p>
              <a:r>
                <a:rPr lang="en-US" altLang="zh-CN" sz="915" b="1" dirty="0">
                  <a:solidFill>
                    <a:srgbClr val="00B050"/>
                  </a:solidFill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Pour UPS</a:t>
              </a:r>
              <a:endPara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  <a:p>
              <a:r>
                <a:rPr lang="en-GB" altLang="zh-CN" sz="915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360 : 360 W</a:t>
              </a:r>
            </a:p>
            <a:p>
              <a:r>
                <a:rPr lang="en-GB" altLang="zh-CN" sz="915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900 : 900 W</a:t>
              </a:r>
            </a:p>
          </p:txBody>
        </p:sp>
      </p:grpSp>
      <p:sp>
        <p:nvSpPr>
          <p:cNvPr id="51" name="TextBox 108"/>
          <p:cNvSpPr txBox="1"/>
          <p:nvPr/>
        </p:nvSpPr>
        <p:spPr>
          <a:xfrm>
            <a:off x="5455847" y="2164485"/>
            <a:ext cx="2326046" cy="1757125"/>
          </a:xfrm>
          <a:prstGeom prst="rect">
            <a:avLst/>
          </a:prstGeom>
          <a:noFill/>
        </p:spPr>
        <p:txBody>
          <a:bodyPr wrap="none" lIns="68306" tIns="34152" rIns="68306" bIns="34152" rtlCol="0">
            <a:spAutoFit/>
          </a:bodyPr>
          <a:lstStyle/>
          <a:p>
            <a:r>
              <a:rPr lang="en-US" altLang="zh-CN" sz="915" b="1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Performance:</a:t>
            </a:r>
          </a:p>
          <a:p>
            <a:r>
              <a:rPr lang="en-US" altLang="zh-CN" sz="915" b="1" dirty="0">
                <a:solidFill>
                  <a:srgbClr val="00B05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Pour adaptateur secteur et distribution d'énergie :</a:t>
            </a:r>
            <a:endParaRPr lang="en-US" altLang="zh-CN" sz="915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NA : mural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 : bureau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 : Commutation</a:t>
            </a:r>
          </a:p>
          <a:p>
            <a:r>
              <a:rPr lang="en-US" altLang="zh-CN" sz="915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 : Fil nu</a:t>
            </a:r>
          </a:p>
          <a:p>
            <a:r>
              <a:rPr lang="en-US" altLang="zh-CN" sz="915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NA : Fixation murale</a:t>
            </a:r>
            <a:endParaRPr lang="en-US" altLang="zh-CN" sz="91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endParaRPr lang="en-US" altLang="zh-CN" sz="91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altLang="zh-CN" sz="915" b="1" dirty="0">
                <a:solidFill>
                  <a:srgbClr val="00B05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Pour UPS</a:t>
            </a:r>
            <a:endParaRPr lang="en-US" altLang="zh-CN" sz="91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 / A: 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 : monticule rocheux</a:t>
            </a:r>
          </a:p>
          <a:p>
            <a:endParaRPr lang="en-US" altLang="zh-CN" sz="91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9" name="矩形 78"/>
          <p:cNvSpPr/>
          <p:nvPr/>
        </p:nvSpPr>
        <p:spPr bwMode="auto">
          <a:xfrm>
            <a:off x="7695377" y="1060150"/>
            <a:ext cx="603535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EN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82" name="组合 81"/>
          <p:cNvGrpSpPr/>
          <p:nvPr/>
        </p:nvGrpSpPr>
        <p:grpSpPr>
          <a:xfrm rot="5400000" flipV="1">
            <a:off x="8762733" y="881235"/>
            <a:ext cx="65661" cy="988862"/>
            <a:chOff x="2572615" y="1673974"/>
            <a:chExt cx="39501" cy="634612"/>
          </a:xfrm>
        </p:grpSpPr>
        <p:cxnSp>
          <p:nvCxnSpPr>
            <p:cNvPr id="86" name="直接连接符 85"/>
            <p:cNvCxnSpPr>
              <a:endCxn id="87" idx="0"/>
            </p:cNvCxnSpPr>
            <p:nvPr/>
          </p:nvCxnSpPr>
          <p:spPr bwMode="auto">
            <a:xfrm rot="5400000" flipV="1">
              <a:off x="2293968" y="1971018"/>
              <a:ext cx="595441" cy="1354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87" name="椭圆 86"/>
            <p:cNvSpPr/>
            <p:nvPr/>
          </p:nvSpPr>
          <p:spPr bwMode="auto">
            <a:xfrm>
              <a:off x="2572615" y="2269416"/>
              <a:ext cx="39501" cy="3917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2261" tIns="26131" rIns="52261" bIns="26131" numCol="1" rtlCol="0" anchor="t" anchorCtr="0" compatLnSpc="1"/>
            <a:lstStyle/>
            <a:p>
              <a:pPr defTabSz="696595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84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88" name="TextBox 108"/>
          <p:cNvSpPr txBox="1"/>
          <p:nvPr/>
        </p:nvSpPr>
        <p:spPr>
          <a:xfrm>
            <a:off x="9266759" y="1067521"/>
            <a:ext cx="1922560" cy="1757125"/>
          </a:xfrm>
          <a:prstGeom prst="rect">
            <a:avLst/>
          </a:prstGeom>
          <a:noFill/>
        </p:spPr>
        <p:txBody>
          <a:bodyPr wrap="square" lIns="68306" tIns="34152" rIns="68306" bIns="34152" rtlCol="0">
            <a:spAutoFit/>
          </a:bodyPr>
          <a:lstStyle/>
          <a:p>
            <a:r>
              <a:rPr lang="en-US" altLang="zh-CN" sz="915" b="1" dirty="0">
                <a:solidFill>
                  <a:srgbClr val="00B05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Pour adaptateur secteur et distribution d'énergie :</a:t>
            </a:r>
            <a:endParaRPr lang="en-US" altLang="zh-CN" sz="915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zh-CN" altLang="en-US" sz="915" b="1" dirty="0">
                <a:latin typeface="Segoe UI" panose="020B0502040204020203" pitchFamily="34" charset="0"/>
                <a:ea typeface="Myriad Pro" panose="020B0502040204020203" pitchFamily="34" charset="0"/>
                <a:cs typeface="Segoe UI" panose="020B0502040204020203" pitchFamily="34" charset="0"/>
              </a:rPr>
              <a:t>缺省=中国 (norme chinoise)</a:t>
            </a:r>
            <a:endParaRPr lang="zh-CN" altLang="en-US" sz="915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altLang="zh-CN" sz="915" b="1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FR=欧标(Norme européenne)</a:t>
            </a:r>
            <a:endParaRPr lang="zh-CN" altLang="en-US" sz="915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altLang="zh-CN" sz="915" b="1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BS=英标(norme britannique)</a:t>
            </a:r>
            <a:endParaRPr lang="zh-CN" altLang="en-US" sz="915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altLang="zh-CN" sz="915" b="1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US = 美标 (norme nord-américaine)</a:t>
            </a:r>
            <a:endParaRPr lang="zh-CN" altLang="en-US" sz="915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altLang="zh-CN" sz="915" b="1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AS = 澳标 (norme australienne)</a:t>
            </a:r>
            <a:endParaRPr lang="zh-CN" altLang="en-US" sz="915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altLang="zh-CN" sz="915" b="1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JA = 日标 (norme japonaise)</a:t>
            </a:r>
            <a:endParaRPr lang="zh-CN" altLang="en-US" sz="915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altLang="zh-CN" sz="915" b="1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KS=韩标 (norme coréenne)</a:t>
            </a:r>
            <a:endParaRPr lang="zh-CN" altLang="en-US" sz="915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altLang="zh-CN" sz="915" b="1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IS = 意大利 (norme italienne)</a:t>
            </a:r>
            <a:endParaRPr lang="zh-CN" altLang="en-US" sz="915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altLang="zh-CN" sz="915" b="1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ARG = 阿根廷 (norme argentine)</a:t>
            </a:r>
            <a:endParaRPr lang="en-US" altLang="zh-CN" sz="91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6" name="矩形 55"/>
          <p:cNvSpPr/>
          <p:nvPr/>
        </p:nvSpPr>
        <p:spPr bwMode="auto">
          <a:xfrm>
            <a:off x="4943016" y="1067521"/>
            <a:ext cx="603535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59" name="组合 58"/>
          <p:cNvGrpSpPr/>
          <p:nvPr/>
        </p:nvGrpSpPr>
        <p:grpSpPr>
          <a:xfrm>
            <a:off x="5220011" y="1624527"/>
            <a:ext cx="92005" cy="2168804"/>
            <a:chOff x="3916566" y="2811093"/>
            <a:chExt cx="90000" cy="2560403"/>
          </a:xfrm>
        </p:grpSpPr>
        <p:cxnSp>
          <p:nvCxnSpPr>
            <p:cNvPr id="68" name="直接连接符 67"/>
            <p:cNvCxnSpPr/>
            <p:nvPr/>
          </p:nvCxnSpPr>
          <p:spPr bwMode="auto">
            <a:xfrm>
              <a:off x="3955600" y="2811093"/>
              <a:ext cx="1256" cy="24840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69" name="椭圆 68"/>
            <p:cNvSpPr/>
            <p:nvPr/>
          </p:nvSpPr>
          <p:spPr bwMode="auto">
            <a:xfrm>
              <a:off x="3916566" y="5281496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2261" tIns="26131" rIns="52261" bIns="26131" numCol="1" rtlCol="0" anchor="t" anchorCtr="0" compatLnSpc="1"/>
            <a:lstStyle/>
            <a:p>
              <a:pPr defTabSz="696595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84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75" name="TextBox 29"/>
          <p:cNvSpPr txBox="1"/>
          <p:nvPr/>
        </p:nvSpPr>
        <p:spPr>
          <a:xfrm>
            <a:off x="4563892" y="3733445"/>
            <a:ext cx="2352781" cy="3163921"/>
          </a:xfrm>
          <a:prstGeom prst="rect">
            <a:avLst/>
          </a:prstGeom>
          <a:noFill/>
        </p:spPr>
        <p:txBody>
          <a:bodyPr wrap="square" lIns="68306" tIns="34152" rIns="68306" bIns="34152" rtlCol="0">
            <a:spAutoFit/>
          </a:bodyPr>
          <a:lstStyle/>
          <a:p>
            <a:r>
              <a:rPr lang="en-US" altLang="zh-CN" sz="915" b="1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Performance:</a:t>
            </a:r>
          </a:p>
          <a:p>
            <a:r>
              <a:rPr lang="en-US" altLang="zh-CN" sz="915" b="1" dirty="0">
                <a:solidFill>
                  <a:srgbClr val="00B05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Pour adaptateur secteur et distribution d'énergie :</a:t>
            </a:r>
            <a:endParaRPr lang="en-US" altLang="zh-CN" sz="915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 : 12 V CC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 : 24 V CC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 : 36 V CC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 : 48 V CC</a:t>
            </a:r>
          </a:p>
          <a:p>
            <a:endParaRPr lang="en-US" altLang="zh-CN" sz="91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altLang="zh-CN" sz="915" b="1">
                <a:solidFill>
                  <a:srgbClr val="00B05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Pour UPS</a:t>
            </a:r>
          </a:p>
          <a:p>
            <a:r>
              <a:rPr lang="en-US" altLang="zh-CN" sz="915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 : Sauvegarde</a:t>
            </a:r>
            <a:endParaRPr lang="en-US" altLang="zh-CN" sz="91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altLang="zh-CN" sz="915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 : Interactif en ligne</a:t>
            </a:r>
          </a:p>
          <a:p>
            <a:r>
              <a:rPr lang="en-US" altLang="zh-CN" sz="915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 : Style d'armoire</a:t>
            </a:r>
          </a:p>
          <a:p>
            <a:endParaRPr lang="en-US" altLang="zh-CN" sz="915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altLang="zh-CN" sz="915" b="1">
                <a:solidFill>
                  <a:srgbClr val="00B05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Pour étendre les batteries :</a:t>
            </a:r>
          </a:p>
          <a:p>
            <a:r>
              <a:rPr lang="en-US" altLang="zh-CN" sz="915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 : Compartiment à piles</a:t>
            </a:r>
          </a:p>
          <a:p>
            <a:r>
              <a:rPr lang="en-US" altLang="zh-CN" sz="915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 : Batterie au plomb-acide</a:t>
            </a:r>
          </a:p>
          <a:p>
            <a:r>
              <a:rPr lang="en-US" altLang="zh-CN" sz="915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 : Batterie colloïdale</a:t>
            </a:r>
            <a:endParaRPr lang="en-US" altLang="zh-CN" sz="91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endParaRPr lang="en-US" altLang="zh-CN" sz="91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altLang="zh-CN" sz="915" b="1" dirty="0">
                <a:solidFill>
                  <a:srgbClr val="00B05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Pour multiprise</a:t>
            </a:r>
            <a:endParaRPr lang="en-US" altLang="zh-CN" sz="91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2: 2 prises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3: 3 prises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6: 6 prises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8: 8 prises</a:t>
            </a:r>
            <a:endParaRPr lang="en-US" altLang="zh-CN" sz="91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4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>
                <a:latin typeface="+mn-lt"/>
                <a:cs typeface="Segoe UI" panose="020B0502040204020203" pitchFamily="34" charset="0"/>
              </a:rPr>
              <a:t>Alimentation des accessoires</a:t>
            </a:r>
            <a:endParaRPr lang="zh-CN" altLang="en-US" sz="3600" dirty="0">
              <a:latin typeface="+mn-lt"/>
              <a:cs typeface="Segoe UI" panose="020B0502040204020203" pitchFamily="34" charset="0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8253B678-D952-4F25-A99A-7683A5F97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>
                <a:latin typeface="Myriad Pro"/>
              </a:rPr>
              <a:t>21</a:t>
            </a:fld>
            <a:endParaRPr lang="zh-CN" alt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" name="组合 81"/>
          <p:cNvGrpSpPr/>
          <p:nvPr/>
        </p:nvGrpSpPr>
        <p:grpSpPr>
          <a:xfrm rot="5400000" flipV="1">
            <a:off x="8722544" y="-680185"/>
            <a:ext cx="30101" cy="494271"/>
            <a:chOff x="2572615" y="1673975"/>
            <a:chExt cx="39501" cy="317203"/>
          </a:xfrm>
        </p:grpSpPr>
        <p:cxnSp>
          <p:nvCxnSpPr>
            <p:cNvPr id="86" name="直接连接符 85"/>
            <p:cNvCxnSpPr/>
            <p:nvPr/>
          </p:nvCxnSpPr>
          <p:spPr bwMode="auto">
            <a:xfrm>
              <a:off x="2591012" y="1673975"/>
              <a:ext cx="0" cy="2880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87" name="椭圆 86"/>
            <p:cNvSpPr/>
            <p:nvPr/>
          </p:nvSpPr>
          <p:spPr bwMode="auto">
            <a:xfrm>
              <a:off x="2572615" y="1952008"/>
              <a:ext cx="39501" cy="3917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2261" tIns="26131" rIns="52261" bIns="26131" numCol="1" rtlCol="0" anchor="t" anchorCtr="0" compatLnSpc="1"/>
            <a:lstStyle/>
            <a:p>
              <a:pPr defTabSz="696595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84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35" name="组合 34"/>
          <p:cNvGrpSpPr/>
          <p:nvPr/>
        </p:nvGrpSpPr>
        <p:grpSpPr>
          <a:xfrm>
            <a:off x="1640353" y="2990015"/>
            <a:ext cx="8218704" cy="1673938"/>
            <a:chOff x="884549" y="5222116"/>
            <a:chExt cx="10785147" cy="2196656"/>
          </a:xfrm>
        </p:grpSpPr>
        <p:sp>
          <p:nvSpPr>
            <p:cNvPr id="126" name="矩形 125"/>
            <p:cNvSpPr/>
            <p:nvPr/>
          </p:nvSpPr>
          <p:spPr bwMode="auto">
            <a:xfrm>
              <a:off x="3116609" y="5225629"/>
              <a:ext cx="822256" cy="72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9671" tIns="34840" rIns="69671" bIns="34840" numCol="1" rtlCol="0" anchor="ctr" anchorCtr="0" compatLnSpc="1"/>
            <a:lstStyle/>
            <a:p>
              <a:pPr algn="ctr" defTabSz="696595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755" dirty="0">
                  <a:solidFill>
                    <a:prstClr val="black"/>
                  </a:solidFill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M</a:t>
              </a:r>
              <a:endParaRPr lang="zh-CN" altLang="en-US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27" name="矩形 126"/>
            <p:cNvSpPr/>
            <p:nvPr/>
          </p:nvSpPr>
          <p:spPr bwMode="auto">
            <a:xfrm>
              <a:off x="7150856" y="5238076"/>
              <a:ext cx="720000" cy="72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9671" tIns="34840" rIns="69671" bIns="34840" numCol="1" rtlCol="0" anchor="ctr" anchorCtr="0" compatLnSpc="1"/>
            <a:lstStyle/>
            <a:p>
              <a:pPr algn="ctr" defTabSz="696595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755" dirty="0">
                  <a:solidFill>
                    <a:prstClr val="black"/>
                  </a:solidFill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6</a:t>
              </a:r>
              <a:endParaRPr lang="zh-CN" altLang="en-US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28" name="矩形 127"/>
            <p:cNvSpPr/>
            <p:nvPr/>
          </p:nvSpPr>
          <p:spPr bwMode="auto">
            <a:xfrm>
              <a:off x="4253256" y="5222116"/>
              <a:ext cx="1358981" cy="72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9671" tIns="34840" rIns="69671" bIns="34840" numCol="1" rtlCol="0" anchor="ctr" anchorCtr="0" compatLnSpc="1"/>
            <a:lstStyle/>
            <a:p>
              <a:pPr algn="ctr" defTabSz="696595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755" dirty="0">
                  <a:solidFill>
                    <a:prstClr val="black"/>
                  </a:solidFill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976</a:t>
              </a:r>
              <a:endParaRPr lang="zh-CN" altLang="en-US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30" name="TextBox 29"/>
            <p:cNvSpPr txBox="1"/>
            <p:nvPr/>
          </p:nvSpPr>
          <p:spPr>
            <a:xfrm>
              <a:off x="3938016" y="6306110"/>
              <a:ext cx="1879022" cy="459727"/>
            </a:xfrm>
            <a:prstGeom prst="rect">
              <a:avLst/>
            </a:prstGeom>
            <a:noFill/>
          </p:spPr>
          <p:txBody>
            <a:bodyPr wrap="square" lIns="68306" tIns="34152" rIns="68306" bIns="34152" rtlCol="0">
              <a:spAutoFit/>
            </a:bodyPr>
            <a:lstStyle/>
            <a:p>
              <a:r>
                <a:rPr lang="en-US" altLang="zh-CN" sz="915" b="1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Pour les accessoires de câblage :</a:t>
              </a:r>
              <a:endPara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  <a:p>
              <a:r>
                <a:rPr lang="en-US" altLang="zh-CN" sz="915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97x : Connecteur</a:t>
              </a:r>
            </a:p>
          </p:txBody>
        </p:sp>
        <p:sp>
          <p:nvSpPr>
            <p:cNvPr id="138" name="矩形 137"/>
            <p:cNvSpPr/>
            <p:nvPr/>
          </p:nvSpPr>
          <p:spPr bwMode="auto">
            <a:xfrm>
              <a:off x="8078868" y="5238076"/>
              <a:ext cx="720521" cy="72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9671" tIns="34840" rIns="69671" bIns="34840" numCol="1" rtlCol="0" anchor="ctr" anchorCtr="0" compatLnSpc="1"/>
            <a:lstStyle/>
            <a:p>
              <a:pPr algn="ctr" defTabSz="696595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755" dirty="0">
                  <a:solidFill>
                    <a:prstClr val="black"/>
                  </a:solidFill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3</a:t>
              </a:r>
              <a:endParaRPr lang="zh-CN" altLang="en-US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cxnSp>
          <p:nvCxnSpPr>
            <p:cNvPr id="139" name="直接连接符 138"/>
            <p:cNvCxnSpPr/>
            <p:nvPr/>
          </p:nvCxnSpPr>
          <p:spPr bwMode="auto">
            <a:xfrm flipH="1">
              <a:off x="6841453" y="5607977"/>
              <a:ext cx="224897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grpSp>
          <p:nvGrpSpPr>
            <p:cNvPr id="140" name="组合 139"/>
            <p:cNvGrpSpPr/>
            <p:nvPr/>
          </p:nvGrpSpPr>
          <p:grpSpPr>
            <a:xfrm>
              <a:off x="5715559" y="5222116"/>
              <a:ext cx="1249637" cy="2082637"/>
              <a:chOff x="5550556" y="2091094"/>
              <a:chExt cx="1249637" cy="2082637"/>
            </a:xfrm>
          </p:grpSpPr>
          <p:sp>
            <p:nvSpPr>
              <p:cNvPr id="141" name="矩形 140"/>
              <p:cNvSpPr/>
              <p:nvPr/>
            </p:nvSpPr>
            <p:spPr bwMode="auto">
              <a:xfrm>
                <a:off x="5806624" y="2091094"/>
                <a:ext cx="720000" cy="720000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9671" tIns="34840" rIns="69671" bIns="34840" numCol="1" rtlCol="0" anchor="ctr" anchorCtr="0" compatLnSpc="1"/>
              <a:lstStyle/>
              <a:p>
                <a:pPr algn="ctr" defTabSz="696595" fontAlgn="t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zh-CN" sz="1755" dirty="0">
                    <a:solidFill>
                      <a:prstClr val="black"/>
                    </a:solidFill>
                    <a:latin typeface="Myriad Pro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F</a:t>
                </a:r>
                <a:endParaRPr lang="zh-CN" altLang="en-US" sz="1755" dirty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grpSp>
            <p:nvGrpSpPr>
              <p:cNvPr id="142" name="组合 141"/>
              <p:cNvGrpSpPr/>
              <p:nvPr/>
            </p:nvGrpSpPr>
            <p:grpSpPr>
              <a:xfrm>
                <a:off x="6122295" y="2811094"/>
                <a:ext cx="90000" cy="728330"/>
                <a:chOff x="6122295" y="2811094"/>
                <a:chExt cx="90000" cy="728330"/>
              </a:xfrm>
            </p:grpSpPr>
            <p:sp>
              <p:nvSpPr>
                <p:cNvPr id="146" name="椭圆 145"/>
                <p:cNvSpPr/>
                <p:nvPr/>
              </p:nvSpPr>
              <p:spPr bwMode="auto">
                <a:xfrm>
                  <a:off x="6122295" y="3449424"/>
                  <a:ext cx="90000" cy="90000"/>
                </a:xfrm>
                <a:prstGeom prst="ellipse">
                  <a:avLst/>
                </a:prstGeom>
                <a:solidFill>
                  <a:schemeClr val="bg1">
                    <a:lumMod val="50000"/>
                  </a:schemeClr>
                </a:solidFill>
                <a:ln w="317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52261" tIns="26131" rIns="52261" bIns="26131" numCol="1" rtlCol="0" anchor="t" anchorCtr="0" compatLnSpc="1"/>
                <a:lstStyle/>
                <a:p>
                  <a:pPr defTabSz="696595" fontAlgn="t">
                    <a:spcBef>
                      <a:spcPct val="0"/>
                    </a:spcBef>
                    <a:spcAft>
                      <a:spcPct val="0"/>
                    </a:spcAft>
                  </a:pPr>
                  <a:endParaRPr lang="zh-CN" altLang="en-US" sz="840" dirty="0">
                    <a:solidFill>
                      <a:prstClr val="black"/>
                    </a:solidFill>
                    <a:latin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  <p:cxnSp>
              <p:nvCxnSpPr>
                <p:cNvPr id="147" name="连接符: 肘形 19"/>
                <p:cNvCxnSpPr>
                  <a:stCxn id="141" idx="2"/>
                  <a:endCxn id="146" idx="0"/>
                </p:cNvCxnSpPr>
                <p:nvPr/>
              </p:nvCxnSpPr>
              <p:spPr>
                <a:xfrm rot="16200000" flipH="1">
                  <a:off x="5847794" y="3129923"/>
                  <a:ext cx="638330" cy="671"/>
                </a:xfrm>
                <a:prstGeom prst="bentConnector3">
                  <a:avLst>
                    <a:gd name="adj1" fmla="val 50000"/>
                  </a:avLst>
                </a:prstGeom>
                <a:ln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45" name="TextBox 108"/>
              <p:cNvSpPr txBox="1"/>
              <p:nvPr/>
            </p:nvSpPr>
            <p:spPr>
              <a:xfrm>
                <a:off x="5550556" y="3529394"/>
                <a:ext cx="1249637" cy="644337"/>
              </a:xfrm>
              <a:prstGeom prst="rect">
                <a:avLst/>
              </a:prstGeom>
              <a:noFill/>
            </p:spPr>
            <p:txBody>
              <a:bodyPr wrap="none" lIns="68306" tIns="34152" rIns="68306" bIns="34152" rtlCol="0">
                <a:spAutoFit/>
              </a:bodyPr>
              <a:lstStyle/>
              <a:p>
                <a:r>
                  <a:rPr lang="en-US" altLang="zh-CN" sz="915" b="1" dirty="0">
                    <a:latin typeface="Myriad Pro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Pour le connecteur :</a:t>
                </a:r>
              </a:p>
              <a:p>
                <a:r>
                  <a:rPr lang="en-US" altLang="zh-CN" sz="915" dirty="0">
                    <a:latin typeface="Myriad Pro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F: FTP</a:t>
                </a:r>
              </a:p>
              <a:p>
                <a:r>
                  <a:rPr lang="en-US" altLang="zh-CN" sz="915" dirty="0">
                    <a:latin typeface="Myriad Pro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/: UTP</a:t>
                </a:r>
              </a:p>
            </p:txBody>
          </p:sp>
        </p:grpSp>
        <p:grpSp>
          <p:nvGrpSpPr>
            <p:cNvPr id="148" name="组合 147"/>
            <p:cNvGrpSpPr/>
            <p:nvPr/>
          </p:nvGrpSpPr>
          <p:grpSpPr>
            <a:xfrm>
              <a:off x="7465971" y="5958076"/>
              <a:ext cx="90000" cy="276293"/>
              <a:chOff x="4468971" y="2807581"/>
              <a:chExt cx="90000" cy="276293"/>
            </a:xfrm>
          </p:grpSpPr>
          <p:cxnSp>
            <p:nvCxnSpPr>
              <p:cNvPr id="149" name="直接连接符 148"/>
              <p:cNvCxnSpPr>
                <a:endCxn id="150" idx="4"/>
              </p:cNvCxnSpPr>
              <p:nvPr/>
            </p:nvCxnSpPr>
            <p:spPr bwMode="auto">
              <a:xfrm>
                <a:off x="4511415" y="2807581"/>
                <a:ext cx="2556" cy="276293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150" name="椭圆 149"/>
              <p:cNvSpPr/>
              <p:nvPr/>
            </p:nvSpPr>
            <p:spPr bwMode="auto">
              <a:xfrm>
                <a:off x="4468971" y="2993874"/>
                <a:ext cx="90000" cy="90000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52261" tIns="26131" rIns="52261" bIns="26131" numCol="1" rtlCol="0" anchor="t" anchorCtr="0" compatLnSpc="1"/>
              <a:lstStyle/>
              <a:p>
                <a:pPr defTabSz="696595" fontAlgn="t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840" dirty="0">
                  <a:solidFill>
                    <a:prstClr val="black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p:grpSp>
        <p:sp>
          <p:nvSpPr>
            <p:cNvPr id="151" name="TextBox 108"/>
            <p:cNvSpPr txBox="1"/>
            <p:nvPr/>
          </p:nvSpPr>
          <p:spPr>
            <a:xfrm>
              <a:off x="7040898" y="6213329"/>
              <a:ext cx="919377" cy="275118"/>
            </a:xfrm>
            <a:prstGeom prst="rect">
              <a:avLst/>
            </a:prstGeom>
            <a:noFill/>
          </p:spPr>
          <p:txBody>
            <a:bodyPr wrap="none" lIns="68306" tIns="34152" rIns="68306" bIns="34152" rtlCol="0">
              <a:spAutoFit/>
            </a:bodyPr>
            <a:lstStyle/>
            <a:p>
              <a:r>
                <a:rPr lang="en-US" altLang="zh-CN" sz="915" b="1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Catégorie :</a:t>
              </a:r>
            </a:p>
          </p:txBody>
        </p:sp>
        <p:sp>
          <p:nvSpPr>
            <p:cNvPr id="152" name="TextBox 108"/>
            <p:cNvSpPr txBox="1"/>
            <p:nvPr/>
          </p:nvSpPr>
          <p:spPr>
            <a:xfrm>
              <a:off x="7040898" y="6406782"/>
              <a:ext cx="849958" cy="459727"/>
            </a:xfrm>
            <a:prstGeom prst="rect">
              <a:avLst/>
            </a:prstGeom>
            <a:noFill/>
          </p:spPr>
          <p:txBody>
            <a:bodyPr wrap="none" lIns="68306" tIns="34152" rIns="68306" bIns="34152" rtlCol="0">
              <a:spAutoFit/>
            </a:bodyPr>
            <a:lstStyle/>
            <a:p>
              <a:r>
                <a:rPr lang="en-US" altLang="zh-CN" sz="915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6 : CAT6</a:t>
              </a:r>
            </a:p>
            <a:p>
              <a:r>
                <a:rPr lang="en-US" altLang="zh-CN" sz="915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5E : CAT5E</a:t>
              </a:r>
            </a:p>
          </p:txBody>
        </p:sp>
        <p:sp>
          <p:nvSpPr>
            <p:cNvPr id="154" name="TextBox 108"/>
            <p:cNvSpPr txBox="1"/>
            <p:nvPr/>
          </p:nvSpPr>
          <p:spPr>
            <a:xfrm>
              <a:off x="7102278" y="7143654"/>
              <a:ext cx="1962747" cy="275118"/>
            </a:xfrm>
            <a:prstGeom prst="rect">
              <a:avLst/>
            </a:prstGeom>
            <a:noFill/>
          </p:spPr>
          <p:txBody>
            <a:bodyPr wrap="none" lIns="68306" tIns="34152" rIns="68306" bIns="34152" rtlCol="0">
              <a:spAutoFit/>
            </a:bodyPr>
            <a:lstStyle/>
            <a:p>
              <a:r>
                <a:rPr lang="en-US" altLang="zh-CN" sz="915" b="1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Nombre de croix dorées</a:t>
              </a:r>
            </a:p>
          </p:txBody>
        </p:sp>
        <p:cxnSp>
          <p:nvCxnSpPr>
            <p:cNvPr id="156" name="连接符: 肘形 19"/>
            <p:cNvCxnSpPr>
              <a:stCxn id="138" idx="2"/>
              <a:endCxn id="164" idx="0"/>
            </p:cNvCxnSpPr>
            <p:nvPr/>
          </p:nvCxnSpPr>
          <p:spPr>
            <a:xfrm rot="5400000">
              <a:off x="7882449" y="6514756"/>
              <a:ext cx="1113361" cy="1"/>
            </a:xfrm>
            <a:prstGeom prst="bentConnector3">
              <a:avLst>
                <a:gd name="adj1" fmla="val 50000"/>
              </a:avLst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7" name="矩形 156"/>
            <p:cNvSpPr/>
            <p:nvPr/>
          </p:nvSpPr>
          <p:spPr bwMode="auto">
            <a:xfrm>
              <a:off x="10327353" y="5239510"/>
              <a:ext cx="720000" cy="72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9671" tIns="34840" rIns="69671" bIns="34840" numCol="1" rtlCol="0" anchor="ctr" anchorCtr="0" compatLnSpc="1"/>
            <a:lstStyle/>
            <a:p>
              <a:pPr algn="ctr" defTabSz="696595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755" dirty="0">
                  <a:solidFill>
                    <a:prstClr val="black"/>
                  </a:solidFill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PT</a:t>
              </a:r>
              <a:endParaRPr lang="zh-CN" altLang="en-US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grpSp>
          <p:nvGrpSpPr>
            <p:cNvPr id="158" name="组合 157"/>
            <p:cNvGrpSpPr/>
            <p:nvPr/>
          </p:nvGrpSpPr>
          <p:grpSpPr>
            <a:xfrm>
              <a:off x="10642353" y="5959510"/>
              <a:ext cx="90000" cy="559349"/>
              <a:chOff x="4479652" y="2797024"/>
              <a:chExt cx="90000" cy="559349"/>
            </a:xfrm>
          </p:grpSpPr>
          <p:cxnSp>
            <p:nvCxnSpPr>
              <p:cNvPr id="159" name="直接连接符 158"/>
              <p:cNvCxnSpPr>
                <a:stCxn id="157" idx="2"/>
                <a:endCxn id="160" idx="0"/>
              </p:cNvCxnSpPr>
              <p:nvPr/>
            </p:nvCxnSpPr>
            <p:spPr bwMode="auto">
              <a:xfrm>
                <a:off x="4524652" y="2797024"/>
                <a:ext cx="0" cy="469349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160" name="椭圆 159"/>
              <p:cNvSpPr/>
              <p:nvPr/>
            </p:nvSpPr>
            <p:spPr bwMode="auto">
              <a:xfrm>
                <a:off x="4479652" y="3266373"/>
                <a:ext cx="90000" cy="90000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52261" tIns="26131" rIns="52261" bIns="26131" numCol="1" rtlCol="0" anchor="t" anchorCtr="0" compatLnSpc="1"/>
              <a:lstStyle/>
              <a:p>
                <a:pPr defTabSz="696595" fontAlgn="t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840" dirty="0">
                  <a:solidFill>
                    <a:prstClr val="black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p:grpSp>
        <p:grpSp>
          <p:nvGrpSpPr>
            <p:cNvPr id="161" name="组合 160"/>
            <p:cNvGrpSpPr/>
            <p:nvPr/>
          </p:nvGrpSpPr>
          <p:grpSpPr>
            <a:xfrm>
              <a:off x="10334299" y="6473859"/>
              <a:ext cx="1335397" cy="506099"/>
              <a:chOff x="9933694" y="2414515"/>
              <a:chExt cx="1335397" cy="506099"/>
            </a:xfrm>
          </p:grpSpPr>
          <p:sp>
            <p:nvSpPr>
              <p:cNvPr id="162" name="TextBox 108"/>
              <p:cNvSpPr txBox="1"/>
              <p:nvPr/>
            </p:nvSpPr>
            <p:spPr>
              <a:xfrm>
                <a:off x="9933694" y="2414515"/>
                <a:ext cx="574390" cy="275118"/>
              </a:xfrm>
              <a:prstGeom prst="rect">
                <a:avLst/>
              </a:prstGeom>
              <a:noFill/>
            </p:spPr>
            <p:txBody>
              <a:bodyPr wrap="none" lIns="68306" tIns="34152" rIns="68306" bIns="34152" rtlCol="0">
                <a:spAutoFit/>
              </a:bodyPr>
              <a:lstStyle/>
              <a:p>
                <a:r>
                  <a:rPr lang="en-US" altLang="zh-CN" sz="915" b="1" dirty="0">
                    <a:latin typeface="Myriad Pro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Taper:</a:t>
                </a:r>
              </a:p>
            </p:txBody>
          </p:sp>
          <p:sp>
            <p:nvSpPr>
              <p:cNvPr id="163" name="TextBox 108"/>
              <p:cNvSpPr txBox="1"/>
              <p:nvPr/>
            </p:nvSpPr>
            <p:spPr>
              <a:xfrm>
                <a:off x="9937416" y="2645496"/>
                <a:ext cx="1331675" cy="275118"/>
              </a:xfrm>
              <a:prstGeom prst="rect">
                <a:avLst/>
              </a:prstGeom>
              <a:noFill/>
            </p:spPr>
            <p:txBody>
              <a:bodyPr wrap="none" lIns="68306" tIns="34152" rIns="68306" bIns="34152" rtlCol="0">
                <a:spAutoFit/>
              </a:bodyPr>
              <a:lstStyle/>
              <a:p>
                <a:r>
                  <a:rPr lang="en-US" altLang="zh-CN" sz="915" dirty="0">
                    <a:latin typeface="Myriad Pro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PT : Passage</a:t>
                </a:r>
              </a:p>
            </p:txBody>
          </p:sp>
        </p:grpSp>
        <p:sp>
          <p:nvSpPr>
            <p:cNvPr id="164" name="椭圆 163"/>
            <p:cNvSpPr/>
            <p:nvPr/>
          </p:nvSpPr>
          <p:spPr bwMode="auto">
            <a:xfrm>
              <a:off x="8394128" y="7071437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2261" tIns="26131" rIns="52261" bIns="26131" numCol="1" rtlCol="0" anchor="t" anchorCtr="0" compatLnSpc="1"/>
            <a:lstStyle/>
            <a:p>
              <a:pPr defTabSz="696595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84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65" name="椭圆 164"/>
            <p:cNvSpPr/>
            <p:nvPr/>
          </p:nvSpPr>
          <p:spPr bwMode="auto">
            <a:xfrm>
              <a:off x="2885183" y="6654073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2261" tIns="26131" rIns="52261" bIns="26131" numCol="1" rtlCol="0" anchor="t" anchorCtr="0" compatLnSpc="1"/>
            <a:lstStyle/>
            <a:p>
              <a:pPr defTabSz="696595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84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cxnSp>
          <p:nvCxnSpPr>
            <p:cNvPr id="173" name="直接连接符 172"/>
            <p:cNvCxnSpPr/>
            <p:nvPr/>
          </p:nvCxnSpPr>
          <p:spPr bwMode="auto">
            <a:xfrm flipH="1">
              <a:off x="9908888" y="5585728"/>
              <a:ext cx="224897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74" name="矩形 173"/>
            <p:cNvSpPr/>
            <p:nvPr/>
          </p:nvSpPr>
          <p:spPr bwMode="auto">
            <a:xfrm>
              <a:off x="884549" y="5225629"/>
              <a:ext cx="720000" cy="72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9671" tIns="34840" rIns="69671" bIns="34840" numCol="1" rtlCol="0" anchor="ctr" anchorCtr="0" compatLnSpc="1"/>
            <a:lstStyle/>
            <a:p>
              <a:pPr algn="ctr" defTabSz="696595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755" dirty="0">
                  <a:solidFill>
                    <a:prstClr val="black"/>
                  </a:solidFill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DH</a:t>
              </a:r>
              <a:endParaRPr lang="zh-CN" altLang="en-US" sz="1755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grpSp>
          <p:nvGrpSpPr>
            <p:cNvPr id="33" name="组合 32"/>
            <p:cNvGrpSpPr/>
            <p:nvPr/>
          </p:nvGrpSpPr>
          <p:grpSpPr>
            <a:xfrm>
              <a:off x="2044617" y="5225629"/>
              <a:ext cx="2934007" cy="2137581"/>
              <a:chOff x="2044617" y="5225629"/>
              <a:chExt cx="2934007" cy="2137581"/>
            </a:xfrm>
          </p:grpSpPr>
          <p:grpSp>
            <p:nvGrpSpPr>
              <p:cNvPr id="135" name="组合 134"/>
              <p:cNvGrpSpPr/>
              <p:nvPr/>
            </p:nvGrpSpPr>
            <p:grpSpPr>
              <a:xfrm>
                <a:off x="4888402" y="5942117"/>
                <a:ext cx="90222" cy="403795"/>
                <a:chOff x="4504223" y="2747635"/>
                <a:chExt cx="90000" cy="419521"/>
              </a:xfrm>
            </p:grpSpPr>
            <p:cxnSp>
              <p:nvCxnSpPr>
                <p:cNvPr id="136" name="直接连接符 135"/>
                <p:cNvCxnSpPr>
                  <a:stCxn id="128" idx="2"/>
                  <a:endCxn id="137" idx="4"/>
                </p:cNvCxnSpPr>
                <p:nvPr/>
              </p:nvCxnSpPr>
              <p:spPr bwMode="auto">
                <a:xfrm>
                  <a:off x="4548459" y="2747635"/>
                  <a:ext cx="764" cy="419521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sp>
              <p:nvSpPr>
                <p:cNvPr id="137" name="椭圆 136"/>
                <p:cNvSpPr/>
                <p:nvPr/>
              </p:nvSpPr>
              <p:spPr bwMode="auto">
                <a:xfrm>
                  <a:off x="4504223" y="3077156"/>
                  <a:ext cx="90000" cy="90000"/>
                </a:xfrm>
                <a:prstGeom prst="ellipse">
                  <a:avLst/>
                </a:prstGeom>
                <a:solidFill>
                  <a:schemeClr val="bg1">
                    <a:lumMod val="50000"/>
                  </a:schemeClr>
                </a:solidFill>
                <a:ln w="317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52261" tIns="26131" rIns="52261" bIns="26131" numCol="1" rtlCol="0" anchor="t" anchorCtr="0" compatLnSpc="1"/>
                <a:lstStyle/>
                <a:p>
                  <a:pPr defTabSz="696595" fontAlgn="t">
                    <a:spcBef>
                      <a:spcPct val="0"/>
                    </a:spcBef>
                    <a:spcAft>
                      <a:spcPct val="0"/>
                    </a:spcAft>
                  </a:pPr>
                  <a:endParaRPr lang="zh-CN" altLang="en-US" sz="840" dirty="0">
                    <a:solidFill>
                      <a:prstClr val="black"/>
                    </a:solidFill>
                    <a:latin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</p:grpSp>
          <p:grpSp>
            <p:nvGrpSpPr>
              <p:cNvPr id="32" name="组合 31"/>
              <p:cNvGrpSpPr/>
              <p:nvPr/>
            </p:nvGrpSpPr>
            <p:grpSpPr>
              <a:xfrm>
                <a:off x="2044617" y="5225629"/>
                <a:ext cx="1490783" cy="2137581"/>
                <a:chOff x="2044617" y="5225629"/>
                <a:chExt cx="1490783" cy="2137581"/>
              </a:xfrm>
            </p:grpSpPr>
            <p:sp>
              <p:nvSpPr>
                <p:cNvPr id="129" name="TextBox 26"/>
                <p:cNvSpPr txBox="1"/>
                <p:nvPr/>
              </p:nvSpPr>
              <p:spPr>
                <a:xfrm>
                  <a:off x="2440826" y="6718873"/>
                  <a:ext cx="1034614" cy="644337"/>
                </a:xfrm>
                <a:prstGeom prst="rect">
                  <a:avLst/>
                </a:prstGeom>
                <a:noFill/>
              </p:spPr>
              <p:txBody>
                <a:bodyPr wrap="square" lIns="68306" tIns="34152" rIns="68306" bIns="34152" rtlCol="0">
                  <a:spAutoFit/>
                </a:bodyPr>
                <a:lstStyle/>
                <a:p>
                  <a:r>
                    <a:rPr lang="en-US" altLang="zh-CN" sz="915" b="1" dirty="0">
                      <a:latin typeface="Myriad Pro" panose="020B0502040204020203" pitchFamily="34" charset="0"/>
                      <a:ea typeface="Segoe UI" panose="020B0502040204020203" pitchFamily="34" charset="0"/>
                      <a:cs typeface="Segoe UI" panose="020B0502040204020203" pitchFamily="34" charset="0"/>
                    </a:rPr>
                    <a:t>Catalogue:</a:t>
                  </a:r>
                </a:p>
                <a:p>
                  <a:r>
                    <a:rPr lang="en-US" altLang="zh-CN" sz="915" dirty="0">
                      <a:latin typeface="Myriad Pro" panose="020B0502040204020203" pitchFamily="34" charset="0"/>
                      <a:ea typeface="Segoe UI" panose="020B0502040204020203" pitchFamily="34" charset="0"/>
                      <a:cs typeface="Segoe UI" panose="020B0502040204020203" pitchFamily="34" charset="0"/>
                    </a:rPr>
                    <a:t>M : Câblage</a:t>
                  </a:r>
                </a:p>
                <a:p>
                  <a:endParaRPr lang="en-US" altLang="zh-CN" sz="915" b="1" dirty="0"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  <p:grpSp>
              <p:nvGrpSpPr>
                <p:cNvPr id="131" name="组合 130"/>
                <p:cNvGrpSpPr/>
                <p:nvPr/>
              </p:nvGrpSpPr>
              <p:grpSpPr>
                <a:xfrm>
                  <a:off x="2982846" y="5932389"/>
                  <a:ext cx="552554" cy="757214"/>
                  <a:chOff x="3091497" y="1715926"/>
                  <a:chExt cx="1035177" cy="459706"/>
                </a:xfrm>
              </p:grpSpPr>
              <p:cxnSp>
                <p:nvCxnSpPr>
                  <p:cNvPr id="132" name="直接连接符 131"/>
                  <p:cNvCxnSpPr>
                    <a:endCxn id="165" idx="6"/>
                  </p:cNvCxnSpPr>
                  <p:nvPr/>
                </p:nvCxnSpPr>
                <p:spPr bwMode="auto">
                  <a:xfrm flipH="1">
                    <a:off x="3091497" y="2173343"/>
                    <a:ext cx="1035175" cy="0"/>
                  </a:xfrm>
                  <a:prstGeom prst="line">
                    <a:avLst/>
                  </a:prstGeom>
                  <a:solidFill>
                    <a:schemeClr val="accent1"/>
                  </a:solidFill>
                  <a:ln w="9525" cap="flat" cmpd="sng" algn="ctr">
                    <a:solidFill>
                      <a:schemeClr val="bg1">
                        <a:lumMod val="50000"/>
                      </a:schemeClr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</p:cxnSp>
              <p:cxnSp>
                <p:nvCxnSpPr>
                  <p:cNvPr id="133" name="直接连接符 132"/>
                  <p:cNvCxnSpPr>
                    <a:endCxn id="126" idx="2"/>
                  </p:cNvCxnSpPr>
                  <p:nvPr/>
                </p:nvCxnSpPr>
                <p:spPr bwMode="auto">
                  <a:xfrm flipH="1" flipV="1">
                    <a:off x="4126672" y="1715926"/>
                    <a:ext cx="2" cy="459706"/>
                  </a:xfrm>
                  <a:prstGeom prst="line">
                    <a:avLst/>
                  </a:prstGeom>
                  <a:solidFill>
                    <a:schemeClr val="accent1"/>
                  </a:solidFill>
                  <a:ln w="9525" cap="flat" cmpd="sng" algn="ctr">
                    <a:solidFill>
                      <a:schemeClr val="bg1">
                        <a:lumMod val="50000"/>
                      </a:schemeClr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</p:cxnSp>
            </p:grpSp>
            <p:sp>
              <p:nvSpPr>
                <p:cNvPr id="175" name="矩形 174"/>
                <p:cNvSpPr/>
                <p:nvPr/>
              </p:nvSpPr>
              <p:spPr bwMode="auto">
                <a:xfrm>
                  <a:off x="2044617" y="5225629"/>
                  <a:ext cx="822256" cy="720000"/>
                </a:xfrm>
                <a:prstGeom prst="rect">
                  <a:avLst/>
                </a:prstGeom>
                <a:solidFill>
                  <a:schemeClr val="bg1"/>
                </a:solidFill>
                <a:ln w="952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69671" tIns="34840" rIns="69671" bIns="34840" numCol="1" rtlCol="0" anchor="ctr" anchorCtr="0" compatLnSpc="1"/>
                <a:lstStyle/>
                <a:p>
                  <a:pPr algn="ctr" defTabSz="696595" fontAlgn="t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zh-CN" sz="1755" dirty="0">
                      <a:solidFill>
                        <a:prstClr val="black"/>
                      </a:solidFill>
                      <a:latin typeface="Myriad Pro" panose="020B0502040204020203" pitchFamily="34" charset="0"/>
                      <a:ea typeface="Segoe UI" panose="020B0502040204020203" pitchFamily="34" charset="0"/>
                      <a:cs typeface="Segoe UI" panose="020B0502040204020203" pitchFamily="34" charset="0"/>
                    </a:rPr>
                    <a:t>PF</a:t>
                  </a:r>
                  <a:endParaRPr lang="zh-CN" altLang="en-US" sz="1755" dirty="0">
                    <a:solidFill>
                      <a:prstClr val="black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</p:grpSp>
        </p:grpSp>
        <p:cxnSp>
          <p:nvCxnSpPr>
            <p:cNvPr id="176" name="直接连接符 175"/>
            <p:cNvCxnSpPr/>
            <p:nvPr/>
          </p:nvCxnSpPr>
          <p:spPr bwMode="auto">
            <a:xfrm flipH="1">
              <a:off x="1692010" y="5585728"/>
              <a:ext cx="224897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77" name="TextBox 25"/>
            <p:cNvSpPr txBox="1"/>
            <p:nvPr/>
          </p:nvSpPr>
          <p:spPr>
            <a:xfrm>
              <a:off x="1036878" y="6173410"/>
              <a:ext cx="1903376" cy="275118"/>
            </a:xfrm>
            <a:prstGeom prst="rect">
              <a:avLst/>
            </a:prstGeom>
            <a:noFill/>
          </p:spPr>
          <p:txBody>
            <a:bodyPr wrap="square" lIns="68306" tIns="34152" rIns="68306" bIns="34152" rtlCol="0">
              <a:spAutoFit/>
            </a:bodyPr>
            <a:lstStyle/>
            <a:p>
              <a:pPr algn="ctr"/>
              <a:r>
                <a:rPr lang="en-US" altLang="zh-CN" sz="915" b="1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Installations publiques</a:t>
              </a:r>
              <a:endParaRPr lang="zh-CN" altLang="en-US" sz="915" b="1" dirty="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grpSp>
          <p:nvGrpSpPr>
            <p:cNvPr id="178" name="组合 177"/>
            <p:cNvGrpSpPr/>
            <p:nvPr/>
          </p:nvGrpSpPr>
          <p:grpSpPr>
            <a:xfrm>
              <a:off x="2398638" y="5936388"/>
              <a:ext cx="90000" cy="282021"/>
              <a:chOff x="2495652" y="1491630"/>
              <a:chExt cx="67500" cy="211516"/>
            </a:xfrm>
          </p:grpSpPr>
          <p:cxnSp>
            <p:nvCxnSpPr>
              <p:cNvPr id="179" name="直接连接符 178"/>
              <p:cNvCxnSpPr/>
              <p:nvPr/>
            </p:nvCxnSpPr>
            <p:spPr bwMode="auto">
              <a:xfrm>
                <a:off x="2529402" y="1491630"/>
                <a:ext cx="0" cy="18000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180" name="椭圆 179"/>
              <p:cNvSpPr/>
              <p:nvPr/>
            </p:nvSpPr>
            <p:spPr bwMode="auto">
              <a:xfrm>
                <a:off x="2495652" y="1635646"/>
                <a:ext cx="67500" cy="67500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52261" tIns="26131" rIns="52261" bIns="26131" numCol="1" rtlCol="0" anchor="t" anchorCtr="0" compatLnSpc="1"/>
              <a:lstStyle/>
              <a:p>
                <a:pPr defTabSz="696595" fontAlgn="t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840" dirty="0">
                  <a:solidFill>
                    <a:prstClr val="black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p:grpSp>
        <p:sp>
          <p:nvSpPr>
            <p:cNvPr id="181" name="矩形 180"/>
            <p:cNvSpPr/>
            <p:nvPr/>
          </p:nvSpPr>
          <p:spPr bwMode="auto">
            <a:xfrm>
              <a:off x="8984666" y="5247977"/>
              <a:ext cx="720521" cy="72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9671" tIns="34840" rIns="69671" bIns="34840" numCol="1" rtlCol="0" anchor="ctr" anchorCtr="0" compatLnSpc="1"/>
            <a:lstStyle/>
            <a:p>
              <a:pPr algn="ctr" defTabSz="696595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755" dirty="0">
                  <a:solidFill>
                    <a:prstClr val="black"/>
                  </a:solidFill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1</a:t>
              </a:r>
              <a:endParaRPr lang="zh-CN" altLang="en-US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grpSp>
          <p:nvGrpSpPr>
            <p:cNvPr id="182" name="组合 181"/>
            <p:cNvGrpSpPr/>
            <p:nvPr/>
          </p:nvGrpSpPr>
          <p:grpSpPr>
            <a:xfrm>
              <a:off x="8985637" y="6362927"/>
              <a:ext cx="1373164" cy="844095"/>
              <a:chOff x="8387159" y="3824166"/>
              <a:chExt cx="1373164" cy="844095"/>
            </a:xfrm>
          </p:grpSpPr>
          <p:sp>
            <p:nvSpPr>
              <p:cNvPr id="183" name="TextBox 108"/>
              <p:cNvSpPr txBox="1"/>
              <p:nvPr/>
            </p:nvSpPr>
            <p:spPr>
              <a:xfrm>
                <a:off x="8387159" y="3824166"/>
                <a:ext cx="1373164" cy="459727"/>
              </a:xfrm>
              <a:prstGeom prst="rect">
                <a:avLst/>
              </a:prstGeom>
              <a:noFill/>
            </p:spPr>
            <p:txBody>
              <a:bodyPr wrap="square" lIns="68306" tIns="34152" rIns="68306" bIns="34152" rtlCol="0">
                <a:spAutoFit/>
              </a:bodyPr>
              <a:lstStyle/>
              <a:p>
                <a:r>
                  <a:rPr lang="en-US" altLang="zh-CN" sz="915" b="1" dirty="0">
                    <a:latin typeface="Myriad Pro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Épaisseur du plaquage or :</a:t>
                </a:r>
              </a:p>
            </p:txBody>
          </p:sp>
          <p:sp>
            <p:nvSpPr>
              <p:cNvPr id="184" name="TextBox 108"/>
              <p:cNvSpPr txBox="1"/>
              <p:nvPr/>
            </p:nvSpPr>
            <p:spPr>
              <a:xfrm>
                <a:off x="8440948" y="4208534"/>
                <a:ext cx="591219" cy="459727"/>
              </a:xfrm>
              <a:prstGeom prst="rect">
                <a:avLst/>
              </a:prstGeom>
              <a:noFill/>
            </p:spPr>
            <p:txBody>
              <a:bodyPr wrap="none" lIns="68306" tIns="34152" rIns="68306" bIns="34152" rtlCol="0">
                <a:spAutoFit/>
              </a:bodyPr>
              <a:lstStyle/>
              <a:p>
                <a:r>
                  <a:rPr lang="en-US" altLang="zh-CN" sz="915" dirty="0">
                    <a:latin typeface="Myriad Pro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0: 3μ</a:t>
                </a:r>
              </a:p>
              <a:p>
                <a:r>
                  <a:rPr lang="en-US" altLang="zh-CN" sz="915" dirty="0">
                    <a:latin typeface="Myriad Pro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1: 15μ</a:t>
                </a:r>
              </a:p>
            </p:txBody>
          </p:sp>
        </p:grpSp>
        <p:cxnSp>
          <p:nvCxnSpPr>
            <p:cNvPr id="185" name="连接符: 肘形 19"/>
            <p:cNvCxnSpPr>
              <a:stCxn id="181" idx="2"/>
              <a:endCxn id="186" idx="0"/>
            </p:cNvCxnSpPr>
            <p:nvPr/>
          </p:nvCxnSpPr>
          <p:spPr>
            <a:xfrm rot="5400000">
              <a:off x="9171007" y="6141897"/>
              <a:ext cx="347840" cy="1"/>
            </a:xfrm>
            <a:prstGeom prst="bentConnector3">
              <a:avLst>
                <a:gd name="adj1" fmla="val 50000"/>
              </a:avLst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6" name="椭圆 185"/>
            <p:cNvSpPr/>
            <p:nvPr/>
          </p:nvSpPr>
          <p:spPr bwMode="auto">
            <a:xfrm>
              <a:off x="9299926" y="6315817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2261" tIns="26131" rIns="52261" bIns="26131" numCol="1" rtlCol="0" anchor="t" anchorCtr="0" compatLnSpc="1"/>
            <a:lstStyle/>
            <a:p>
              <a:pPr defTabSz="696595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84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36" name="组合 35"/>
          <p:cNvGrpSpPr/>
          <p:nvPr/>
        </p:nvGrpSpPr>
        <p:grpSpPr>
          <a:xfrm>
            <a:off x="758612" y="990938"/>
            <a:ext cx="9858767" cy="2020159"/>
            <a:chOff x="-792254" y="1511147"/>
            <a:chExt cx="12937349" cy="2650992"/>
          </a:xfrm>
        </p:grpSpPr>
        <p:grpSp>
          <p:nvGrpSpPr>
            <p:cNvPr id="28" name="组合 27"/>
            <p:cNvGrpSpPr/>
            <p:nvPr/>
          </p:nvGrpSpPr>
          <p:grpSpPr>
            <a:xfrm>
              <a:off x="-792254" y="1511147"/>
              <a:ext cx="12937349" cy="2650992"/>
              <a:chOff x="-670947" y="2087581"/>
              <a:chExt cx="12937349" cy="2650992"/>
            </a:xfrm>
          </p:grpSpPr>
          <p:sp>
            <p:nvSpPr>
              <p:cNvPr id="5" name="矩形 4"/>
              <p:cNvSpPr/>
              <p:nvPr/>
            </p:nvSpPr>
            <p:spPr bwMode="auto">
              <a:xfrm>
                <a:off x="1561114" y="2091094"/>
                <a:ext cx="822256" cy="720000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9671" tIns="34840" rIns="69671" bIns="34840" numCol="1" rtlCol="0" anchor="ctr" anchorCtr="0" compatLnSpc="1"/>
              <a:lstStyle/>
              <a:p>
                <a:pPr algn="ctr" defTabSz="696595" fontAlgn="t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zh-CN" sz="1755" dirty="0">
                    <a:solidFill>
                      <a:prstClr val="black"/>
                    </a:solidFill>
                    <a:latin typeface="Myriad Pro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M</a:t>
                </a:r>
                <a:endParaRPr lang="zh-CN" altLang="en-US" sz="1755" dirty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7" name="矩形 6"/>
              <p:cNvSpPr/>
              <p:nvPr/>
            </p:nvSpPr>
            <p:spPr bwMode="auto">
              <a:xfrm>
                <a:off x="6749844" y="2103541"/>
                <a:ext cx="720000" cy="720000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9671" tIns="34840" rIns="69671" bIns="34840" numCol="1" rtlCol="0" anchor="ctr" anchorCtr="0" compatLnSpc="1"/>
              <a:lstStyle/>
              <a:p>
                <a:pPr algn="ctr" defTabSz="696595" fontAlgn="t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zh-CN" sz="1755" dirty="0">
                    <a:solidFill>
                      <a:prstClr val="black"/>
                    </a:solidFill>
                    <a:latin typeface="Myriad Pro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6</a:t>
                </a:r>
                <a:endParaRPr lang="zh-CN" altLang="en-US" sz="1755" dirty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31" name="矩形 30"/>
              <p:cNvSpPr/>
              <p:nvPr/>
            </p:nvSpPr>
            <p:spPr bwMode="auto">
              <a:xfrm>
                <a:off x="2697760" y="2087581"/>
                <a:ext cx="1358981" cy="720000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9671" tIns="34840" rIns="69671" bIns="34840" numCol="1" rtlCol="0" anchor="ctr" anchorCtr="0" compatLnSpc="1"/>
              <a:lstStyle/>
              <a:p>
                <a:pPr algn="ctr" defTabSz="696595" fontAlgn="t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zh-CN" sz="1755" dirty="0">
                    <a:solidFill>
                      <a:prstClr val="black"/>
                    </a:solidFill>
                    <a:latin typeface="Myriad Pro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92</a:t>
                </a:r>
                <a:endParaRPr lang="zh-CN" altLang="en-US" sz="1755" dirty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34" name="TextBox 26"/>
              <p:cNvSpPr txBox="1"/>
              <p:nvPr/>
            </p:nvSpPr>
            <p:spPr>
              <a:xfrm>
                <a:off x="885330" y="3584337"/>
                <a:ext cx="1034613" cy="644337"/>
              </a:xfrm>
              <a:prstGeom prst="rect">
                <a:avLst/>
              </a:prstGeom>
              <a:noFill/>
            </p:spPr>
            <p:txBody>
              <a:bodyPr wrap="square" lIns="68306" tIns="34152" rIns="68306" bIns="34152" rtlCol="0">
                <a:spAutoFit/>
              </a:bodyPr>
              <a:lstStyle/>
              <a:p>
                <a:r>
                  <a:rPr lang="en-US" altLang="zh-CN" sz="915" b="1" dirty="0">
                    <a:latin typeface="Myriad Pro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Catalogue:</a:t>
                </a:r>
              </a:p>
              <a:p>
                <a:r>
                  <a:rPr lang="en-US" altLang="zh-CN" sz="915" dirty="0">
                    <a:latin typeface="Myriad Pro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M : Câblage</a:t>
                </a:r>
              </a:p>
              <a:p>
                <a:endParaRPr lang="en-US" altLang="zh-CN" sz="915" b="1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47" name="TextBox 29"/>
              <p:cNvSpPr txBox="1"/>
              <p:nvPr/>
            </p:nvSpPr>
            <p:spPr>
              <a:xfrm>
                <a:off x="2263630" y="3149648"/>
                <a:ext cx="1879021" cy="1382774"/>
              </a:xfrm>
              <a:prstGeom prst="rect">
                <a:avLst/>
              </a:prstGeom>
              <a:noFill/>
            </p:spPr>
            <p:txBody>
              <a:bodyPr wrap="square" lIns="68306" tIns="34152" rIns="68306" bIns="34152" rtlCol="0">
                <a:spAutoFit/>
              </a:bodyPr>
              <a:lstStyle/>
              <a:p>
                <a:r>
                  <a:rPr lang="en-US" altLang="zh-CN" sz="915" b="1" dirty="0">
                    <a:latin typeface="Myriad Pro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Pour le câble :</a:t>
                </a:r>
                <a:endParaRPr lang="en-US" altLang="zh-CN" sz="91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endParaRPr>
              </a:p>
              <a:p>
                <a:r>
                  <a:rPr lang="en-US" altLang="zh-CN" sz="915" dirty="0">
                    <a:latin typeface="Myriad Pro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92x : Câble réseau</a:t>
                </a:r>
              </a:p>
              <a:p>
                <a:r>
                  <a:rPr lang="en-US" altLang="zh-CN" sz="915" dirty="0">
                    <a:latin typeface="Myriad Pro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93x : Câble coaxial</a:t>
                </a:r>
              </a:p>
              <a:p>
                <a:r>
                  <a:rPr lang="en-US" altLang="zh-CN" sz="915" dirty="0">
                    <a:latin typeface="Myriad Pro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94x : Câble siamois</a:t>
                </a:r>
              </a:p>
              <a:p>
                <a:r>
                  <a:rPr lang="en-US" altLang="zh-CN" sz="915" dirty="0">
                    <a:latin typeface="Myriad Pro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96x : Câble à fibre optique en plastique</a:t>
                </a:r>
              </a:p>
              <a:p>
                <a:r>
                  <a:rPr lang="en-US" altLang="zh-CN" sz="915" dirty="0">
                    <a:latin typeface="Myriad Pro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98x : Câble spécial</a:t>
                </a:r>
              </a:p>
            </p:txBody>
          </p:sp>
          <p:grpSp>
            <p:nvGrpSpPr>
              <p:cNvPr id="16" name="组合 15"/>
              <p:cNvGrpSpPr/>
              <p:nvPr/>
            </p:nvGrpSpPr>
            <p:grpSpPr>
              <a:xfrm>
                <a:off x="1503690" y="2811095"/>
                <a:ext cx="471897" cy="757824"/>
                <a:chOff x="334743" y="1700388"/>
                <a:chExt cx="884074" cy="460076"/>
              </a:xfrm>
            </p:grpSpPr>
            <p:cxnSp>
              <p:nvCxnSpPr>
                <p:cNvPr id="71" name="直接连接符 70"/>
                <p:cNvCxnSpPr>
                  <a:endCxn id="5" idx="2"/>
                </p:cNvCxnSpPr>
                <p:nvPr/>
              </p:nvCxnSpPr>
              <p:spPr bwMode="auto">
                <a:xfrm flipH="1" flipV="1">
                  <a:off x="1212538" y="1700388"/>
                  <a:ext cx="6279" cy="459706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74" name="直接连接符 73"/>
                <p:cNvCxnSpPr/>
                <p:nvPr/>
              </p:nvCxnSpPr>
              <p:spPr bwMode="auto">
                <a:xfrm flipH="1">
                  <a:off x="334743" y="2159866"/>
                  <a:ext cx="880934" cy="598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  <p:grpSp>
            <p:nvGrpSpPr>
              <p:cNvPr id="23" name="组合 22"/>
              <p:cNvGrpSpPr/>
              <p:nvPr/>
            </p:nvGrpSpPr>
            <p:grpSpPr>
              <a:xfrm>
                <a:off x="3332252" y="2807581"/>
                <a:ext cx="89998" cy="392845"/>
                <a:chOff x="3348886" y="2759435"/>
                <a:chExt cx="89998" cy="392845"/>
              </a:xfrm>
            </p:grpSpPr>
            <p:cxnSp>
              <p:nvCxnSpPr>
                <p:cNvPr id="83" name="直接连接符 82"/>
                <p:cNvCxnSpPr>
                  <a:stCxn id="31" idx="2"/>
                </p:cNvCxnSpPr>
                <p:nvPr/>
              </p:nvCxnSpPr>
              <p:spPr bwMode="auto">
                <a:xfrm flipH="1">
                  <a:off x="3393884" y="2759435"/>
                  <a:ext cx="1" cy="392845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sp>
              <p:nvSpPr>
                <p:cNvPr id="84" name="椭圆 83"/>
                <p:cNvSpPr/>
                <p:nvPr/>
              </p:nvSpPr>
              <p:spPr bwMode="auto">
                <a:xfrm>
                  <a:off x="3348886" y="3062281"/>
                  <a:ext cx="89998" cy="89999"/>
                </a:xfrm>
                <a:prstGeom prst="ellipse">
                  <a:avLst/>
                </a:prstGeom>
                <a:solidFill>
                  <a:schemeClr val="bg1">
                    <a:lumMod val="50000"/>
                  </a:schemeClr>
                </a:solidFill>
                <a:ln w="317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52261" tIns="26131" rIns="52261" bIns="26131" numCol="1" rtlCol="0" anchor="t" anchorCtr="0" compatLnSpc="1"/>
                <a:lstStyle/>
                <a:p>
                  <a:pPr defTabSz="696595" fontAlgn="t">
                    <a:spcBef>
                      <a:spcPct val="0"/>
                    </a:spcBef>
                    <a:spcAft>
                      <a:spcPct val="0"/>
                    </a:spcAft>
                  </a:pPr>
                  <a:endParaRPr lang="zh-CN" altLang="en-US" sz="840" dirty="0">
                    <a:solidFill>
                      <a:prstClr val="black"/>
                    </a:solidFill>
                    <a:latin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</p:grpSp>
          <p:sp>
            <p:nvSpPr>
              <p:cNvPr id="79" name="矩形 78"/>
              <p:cNvSpPr/>
              <p:nvPr/>
            </p:nvSpPr>
            <p:spPr bwMode="auto">
              <a:xfrm>
                <a:off x="7677856" y="2103541"/>
                <a:ext cx="720521" cy="720000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9671" tIns="34840" rIns="69671" bIns="34840" numCol="1" rtlCol="0" anchor="ctr" anchorCtr="0" compatLnSpc="1"/>
              <a:lstStyle/>
              <a:p>
                <a:pPr algn="ctr" defTabSz="696595" fontAlgn="t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zh-CN" sz="1755" dirty="0">
                    <a:solidFill>
                      <a:prstClr val="black"/>
                    </a:solidFill>
                    <a:latin typeface="Myriad Pro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U</a:t>
                </a:r>
                <a:endParaRPr lang="zh-CN" altLang="en-US" sz="1755" dirty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cxnSp>
            <p:nvCxnSpPr>
              <p:cNvPr id="80" name="直接连接符 79"/>
              <p:cNvCxnSpPr/>
              <p:nvPr/>
            </p:nvCxnSpPr>
            <p:spPr bwMode="auto">
              <a:xfrm flipH="1">
                <a:off x="6440441" y="2473442"/>
                <a:ext cx="224897" cy="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grpSp>
            <p:nvGrpSpPr>
              <p:cNvPr id="69" name="组合 68"/>
              <p:cNvGrpSpPr/>
              <p:nvPr/>
            </p:nvGrpSpPr>
            <p:grpSpPr>
              <a:xfrm>
                <a:off x="5570615" y="2087581"/>
                <a:ext cx="986683" cy="2084210"/>
                <a:chOff x="5806624" y="2091094"/>
                <a:chExt cx="986683" cy="2084210"/>
              </a:xfrm>
            </p:grpSpPr>
            <p:sp>
              <p:nvSpPr>
                <p:cNvPr id="75" name="矩形 74"/>
                <p:cNvSpPr/>
                <p:nvPr/>
              </p:nvSpPr>
              <p:spPr bwMode="auto">
                <a:xfrm>
                  <a:off x="5806624" y="2091094"/>
                  <a:ext cx="720000" cy="720000"/>
                </a:xfrm>
                <a:prstGeom prst="rect">
                  <a:avLst/>
                </a:prstGeom>
                <a:solidFill>
                  <a:schemeClr val="bg1"/>
                </a:solidFill>
                <a:ln w="952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69671" tIns="34840" rIns="69671" bIns="34840" numCol="1" rtlCol="0" anchor="ctr" anchorCtr="0" compatLnSpc="1"/>
                <a:lstStyle/>
                <a:p>
                  <a:pPr algn="ctr" defTabSz="696595" fontAlgn="t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zh-CN" sz="1755" dirty="0">
                      <a:solidFill>
                        <a:prstClr val="black"/>
                      </a:solidFill>
                      <a:latin typeface="Myriad Pro" panose="020B0502040204020203" pitchFamily="34" charset="0"/>
                      <a:ea typeface="Segoe UI" panose="020B0502040204020203" pitchFamily="34" charset="0"/>
                      <a:cs typeface="Segoe UI" panose="020B0502040204020203" pitchFamily="34" charset="0"/>
                    </a:rPr>
                    <a:t>je</a:t>
                  </a:r>
                  <a:endParaRPr lang="zh-CN" altLang="en-US" sz="1755" dirty="0">
                    <a:solidFill>
                      <a:prstClr val="black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  <p:grpSp>
              <p:nvGrpSpPr>
                <p:cNvPr id="76" name="组合 75"/>
                <p:cNvGrpSpPr/>
                <p:nvPr/>
              </p:nvGrpSpPr>
              <p:grpSpPr>
                <a:xfrm>
                  <a:off x="6142593" y="2811092"/>
                  <a:ext cx="90000" cy="726406"/>
                  <a:chOff x="6142593" y="2811092"/>
                  <a:chExt cx="90000" cy="726406"/>
                </a:xfrm>
              </p:grpSpPr>
              <p:sp>
                <p:nvSpPr>
                  <p:cNvPr id="85" name="椭圆 84"/>
                  <p:cNvSpPr/>
                  <p:nvPr/>
                </p:nvSpPr>
                <p:spPr bwMode="auto">
                  <a:xfrm>
                    <a:off x="6142593" y="3447498"/>
                    <a:ext cx="90000" cy="90000"/>
                  </a:xfrm>
                  <a:prstGeom prst="ellipse">
                    <a:avLst/>
                  </a:prstGeom>
                  <a:solidFill>
                    <a:schemeClr val="bg1">
                      <a:lumMod val="50000"/>
                    </a:schemeClr>
                  </a:solidFill>
                  <a:ln w="3175" cap="flat" cmpd="sng" algn="ctr">
                    <a:solidFill>
                      <a:schemeClr val="bg1">
                        <a:lumMod val="50000"/>
                      </a:schemeClr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52261" tIns="26131" rIns="52261" bIns="26131" numCol="1" rtlCol="0" anchor="t" anchorCtr="0" compatLnSpc="1"/>
                  <a:lstStyle/>
                  <a:p>
                    <a:pPr defTabSz="696595" fontAlgn="t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zh-CN" altLang="en-US" sz="840" dirty="0">
                      <a:solidFill>
                        <a:prstClr val="black"/>
                      </a:solidFill>
                      <a:latin typeface="Segoe UI" panose="020B0502040204020203" pitchFamily="34" charset="0"/>
                      <a:cs typeface="Segoe UI" panose="020B0502040204020203" pitchFamily="34" charset="0"/>
                    </a:endParaRPr>
                  </a:p>
                </p:txBody>
              </p:sp>
              <p:cxnSp>
                <p:nvCxnSpPr>
                  <p:cNvPr id="89" name="连接符: 肘形 19"/>
                  <p:cNvCxnSpPr/>
                  <p:nvPr/>
                </p:nvCxnSpPr>
                <p:spPr>
                  <a:xfrm rot="16200000" flipH="1">
                    <a:off x="5831904" y="3162396"/>
                    <a:ext cx="704803" cy="2195"/>
                  </a:xfrm>
                  <a:prstGeom prst="bentConnector3">
                    <a:avLst>
                      <a:gd name="adj1" fmla="val 50000"/>
                    </a:avLst>
                  </a:prstGeom>
                  <a:ln>
                    <a:solidFill>
                      <a:schemeClr val="bg1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77" name="组合 76"/>
                <p:cNvGrpSpPr/>
                <p:nvPr/>
              </p:nvGrpSpPr>
              <p:grpSpPr>
                <a:xfrm>
                  <a:off x="5899173" y="3522123"/>
                  <a:ext cx="894134" cy="653181"/>
                  <a:chOff x="6716727" y="2415664"/>
                  <a:chExt cx="894134" cy="653181"/>
                </a:xfrm>
              </p:grpSpPr>
              <p:sp>
                <p:nvSpPr>
                  <p:cNvPr id="78" name="TextBox 108"/>
                  <p:cNvSpPr txBox="1"/>
                  <p:nvPr/>
                </p:nvSpPr>
                <p:spPr>
                  <a:xfrm>
                    <a:off x="6716727" y="2415664"/>
                    <a:ext cx="786851" cy="275119"/>
                  </a:xfrm>
                  <a:prstGeom prst="rect">
                    <a:avLst/>
                  </a:prstGeom>
                  <a:noFill/>
                </p:spPr>
                <p:txBody>
                  <a:bodyPr wrap="none" lIns="68306" tIns="34152" rIns="68306" bIns="34152" rtlCol="0">
                    <a:spAutoFit/>
                  </a:bodyPr>
                  <a:lstStyle/>
                  <a:p>
                    <a:r>
                      <a:rPr lang="en-US" altLang="zh-CN" sz="915" b="1" dirty="0">
                        <a:latin typeface="Myriad Pro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rPr>
                      <a:t>Paysage:</a:t>
                    </a:r>
                  </a:p>
                </p:txBody>
              </p:sp>
              <p:sp>
                <p:nvSpPr>
                  <p:cNvPr id="81" name="TextBox 108"/>
                  <p:cNvSpPr txBox="1"/>
                  <p:nvPr/>
                </p:nvSpPr>
                <p:spPr>
                  <a:xfrm>
                    <a:off x="6716727" y="2609117"/>
                    <a:ext cx="894134" cy="459728"/>
                  </a:xfrm>
                  <a:prstGeom prst="rect">
                    <a:avLst/>
                  </a:prstGeom>
                  <a:noFill/>
                </p:spPr>
                <p:txBody>
                  <a:bodyPr wrap="none" lIns="68306" tIns="34152" rIns="68306" bIns="34152" rtlCol="0">
                    <a:spAutoFit/>
                  </a:bodyPr>
                  <a:lstStyle/>
                  <a:p>
                    <a:r>
                      <a:rPr lang="en-US" altLang="zh-CN" sz="915" dirty="0">
                        <a:latin typeface="Myriad Pro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rPr>
                      <a:t>I : Intérieur</a:t>
                    </a:r>
                  </a:p>
                  <a:p>
                    <a:r>
                      <a:rPr lang="en-US" altLang="zh-CN" sz="915" dirty="0">
                        <a:latin typeface="Myriad Pro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rPr>
                      <a:t>/: Extérieur</a:t>
                    </a:r>
                  </a:p>
                </p:txBody>
              </p:sp>
            </p:grpSp>
          </p:grpSp>
          <p:grpSp>
            <p:nvGrpSpPr>
              <p:cNvPr id="90" name="组合 89"/>
              <p:cNvGrpSpPr/>
              <p:nvPr/>
            </p:nvGrpSpPr>
            <p:grpSpPr>
              <a:xfrm>
                <a:off x="7064959" y="2823541"/>
                <a:ext cx="90000" cy="276293"/>
                <a:chOff x="4468971" y="2807581"/>
                <a:chExt cx="90000" cy="276293"/>
              </a:xfrm>
            </p:grpSpPr>
            <p:cxnSp>
              <p:nvCxnSpPr>
                <p:cNvPr id="91" name="直接连接符 90"/>
                <p:cNvCxnSpPr>
                  <a:endCxn id="92" idx="4"/>
                </p:cNvCxnSpPr>
                <p:nvPr/>
              </p:nvCxnSpPr>
              <p:spPr bwMode="auto">
                <a:xfrm>
                  <a:off x="4511415" y="2807581"/>
                  <a:ext cx="2556" cy="276293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sp>
              <p:nvSpPr>
                <p:cNvPr id="92" name="椭圆 91"/>
                <p:cNvSpPr/>
                <p:nvPr/>
              </p:nvSpPr>
              <p:spPr bwMode="auto">
                <a:xfrm>
                  <a:off x="4468971" y="2993874"/>
                  <a:ext cx="90000" cy="90000"/>
                </a:xfrm>
                <a:prstGeom prst="ellipse">
                  <a:avLst/>
                </a:prstGeom>
                <a:solidFill>
                  <a:schemeClr val="bg1">
                    <a:lumMod val="50000"/>
                  </a:schemeClr>
                </a:solidFill>
                <a:ln w="317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52261" tIns="26131" rIns="52261" bIns="26131" numCol="1" rtlCol="0" anchor="t" anchorCtr="0" compatLnSpc="1"/>
                <a:lstStyle/>
                <a:p>
                  <a:pPr defTabSz="696595" fontAlgn="t">
                    <a:spcBef>
                      <a:spcPct val="0"/>
                    </a:spcBef>
                    <a:spcAft>
                      <a:spcPct val="0"/>
                    </a:spcAft>
                  </a:pPr>
                  <a:endParaRPr lang="zh-CN" altLang="en-US" sz="840" dirty="0">
                    <a:solidFill>
                      <a:prstClr val="black"/>
                    </a:solidFill>
                    <a:latin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</p:grpSp>
          <p:sp>
            <p:nvSpPr>
              <p:cNvPr id="93" name="TextBox 108"/>
              <p:cNvSpPr txBox="1"/>
              <p:nvPr/>
            </p:nvSpPr>
            <p:spPr>
              <a:xfrm>
                <a:off x="6639886" y="3078794"/>
                <a:ext cx="919377" cy="275118"/>
              </a:xfrm>
              <a:prstGeom prst="rect">
                <a:avLst/>
              </a:prstGeom>
              <a:noFill/>
            </p:spPr>
            <p:txBody>
              <a:bodyPr wrap="none" lIns="68306" tIns="34152" rIns="68306" bIns="34152" rtlCol="0">
                <a:spAutoFit/>
              </a:bodyPr>
              <a:lstStyle/>
              <a:p>
                <a:r>
                  <a:rPr lang="en-US" altLang="zh-CN" sz="915" b="1" dirty="0">
                    <a:latin typeface="Myriad Pro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Catégorie :</a:t>
                </a:r>
              </a:p>
            </p:txBody>
          </p:sp>
          <p:sp>
            <p:nvSpPr>
              <p:cNvPr id="94" name="TextBox 108"/>
              <p:cNvSpPr txBox="1"/>
              <p:nvPr/>
            </p:nvSpPr>
            <p:spPr>
              <a:xfrm>
                <a:off x="6639887" y="3272248"/>
                <a:ext cx="849958" cy="1198164"/>
              </a:xfrm>
              <a:prstGeom prst="rect">
                <a:avLst/>
              </a:prstGeom>
              <a:noFill/>
            </p:spPr>
            <p:txBody>
              <a:bodyPr wrap="none" lIns="68306" tIns="34152" rIns="68306" bIns="34152" rtlCol="0">
                <a:spAutoFit/>
              </a:bodyPr>
              <a:lstStyle/>
              <a:p>
                <a:r>
                  <a:rPr lang="en-US" altLang="zh-CN" sz="915" dirty="0">
                    <a:latin typeface="Myriad Pro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6 : CAT6</a:t>
                </a:r>
              </a:p>
              <a:p>
                <a:r>
                  <a:rPr lang="en-US" altLang="zh-CN" sz="915" dirty="0">
                    <a:latin typeface="Myriad Pro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5E : CAT5E</a:t>
                </a:r>
              </a:p>
              <a:p>
                <a:r>
                  <a:rPr lang="en-US" altLang="zh-CN" sz="915" dirty="0">
                    <a:latin typeface="Myriad Pro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59=RG59</a:t>
                </a:r>
              </a:p>
              <a:p>
                <a:r>
                  <a:rPr lang="en-US" altLang="zh-CN" sz="915" dirty="0">
                    <a:latin typeface="Myriad Pro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60=RG60</a:t>
                </a:r>
              </a:p>
              <a:p>
                <a:r>
                  <a:rPr lang="en-US" altLang="zh-CN" sz="915" dirty="0">
                    <a:latin typeface="Myriad Pro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73=75-3</a:t>
                </a:r>
              </a:p>
              <a:p>
                <a:r>
                  <a:rPr lang="en-US" altLang="zh-CN" sz="915" dirty="0">
                    <a:latin typeface="Myriad Pro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75=75-5</a:t>
                </a:r>
              </a:p>
            </p:txBody>
          </p:sp>
          <p:grpSp>
            <p:nvGrpSpPr>
              <p:cNvPr id="119" name="组合 118"/>
              <p:cNvGrpSpPr/>
              <p:nvPr/>
            </p:nvGrpSpPr>
            <p:grpSpPr>
              <a:xfrm>
                <a:off x="7708898" y="3672959"/>
                <a:ext cx="657951" cy="683558"/>
                <a:chOff x="8552270" y="3473603"/>
                <a:chExt cx="657951" cy="683558"/>
              </a:xfrm>
            </p:grpSpPr>
            <p:sp>
              <p:nvSpPr>
                <p:cNvPr id="97" name="TextBox 108"/>
                <p:cNvSpPr txBox="1"/>
                <p:nvPr/>
              </p:nvSpPr>
              <p:spPr>
                <a:xfrm>
                  <a:off x="8552270" y="3473603"/>
                  <a:ext cx="574390" cy="275118"/>
                </a:xfrm>
                <a:prstGeom prst="rect">
                  <a:avLst/>
                </a:prstGeom>
                <a:noFill/>
              </p:spPr>
              <p:txBody>
                <a:bodyPr wrap="none" lIns="68306" tIns="34152" rIns="68306" bIns="34152" rtlCol="0">
                  <a:spAutoFit/>
                </a:bodyPr>
                <a:lstStyle/>
                <a:p>
                  <a:r>
                    <a:rPr lang="en-US" altLang="zh-CN" sz="915" b="1" dirty="0">
                      <a:latin typeface="Myriad Pro" panose="020B0502040204020203" pitchFamily="34" charset="0"/>
                      <a:ea typeface="Segoe UI" panose="020B0502040204020203" pitchFamily="34" charset="0"/>
                      <a:cs typeface="Segoe UI" panose="020B0502040204020203" pitchFamily="34" charset="0"/>
                    </a:rPr>
                    <a:t>Taper:</a:t>
                  </a:r>
                </a:p>
              </p:txBody>
            </p:sp>
            <p:sp>
              <p:nvSpPr>
                <p:cNvPr id="98" name="TextBox 108"/>
                <p:cNvSpPr txBox="1"/>
                <p:nvPr/>
              </p:nvSpPr>
              <p:spPr>
                <a:xfrm>
                  <a:off x="8576931" y="3697434"/>
                  <a:ext cx="633290" cy="459727"/>
                </a:xfrm>
                <a:prstGeom prst="rect">
                  <a:avLst/>
                </a:prstGeom>
                <a:noFill/>
              </p:spPr>
              <p:txBody>
                <a:bodyPr wrap="none" lIns="68306" tIns="34152" rIns="68306" bIns="34152" rtlCol="0">
                  <a:spAutoFit/>
                </a:bodyPr>
                <a:lstStyle/>
                <a:p>
                  <a:r>
                    <a:rPr lang="en-US" altLang="zh-CN" sz="915" dirty="0">
                      <a:latin typeface="Myriad Pro" panose="020B0502040204020203" pitchFamily="34" charset="0"/>
                      <a:ea typeface="Segoe UI" panose="020B0502040204020203" pitchFamily="34" charset="0"/>
                      <a:cs typeface="Segoe UI" panose="020B0502040204020203" pitchFamily="34" charset="0"/>
                    </a:rPr>
                    <a:t>U: UTP</a:t>
                  </a:r>
                </a:p>
                <a:p>
                  <a:r>
                    <a:rPr lang="en-US" altLang="zh-CN" sz="915" dirty="0">
                      <a:latin typeface="Myriad Pro" panose="020B0502040204020203" pitchFamily="34" charset="0"/>
                      <a:ea typeface="Segoe UI" panose="020B0502040204020203" pitchFamily="34" charset="0"/>
                      <a:cs typeface="Segoe UI" panose="020B0502040204020203" pitchFamily="34" charset="0"/>
                    </a:rPr>
                    <a:t>F: FTP</a:t>
                  </a:r>
                </a:p>
              </p:txBody>
            </p:sp>
          </p:grpSp>
          <p:cxnSp>
            <p:nvCxnSpPr>
              <p:cNvPr id="100" name="连接符: 肘形 19"/>
              <p:cNvCxnSpPr>
                <a:stCxn id="79" idx="2"/>
                <a:endCxn id="108" idx="0"/>
              </p:cNvCxnSpPr>
              <p:nvPr/>
            </p:nvCxnSpPr>
            <p:spPr>
              <a:xfrm rot="5400000">
                <a:off x="7636363" y="3225295"/>
                <a:ext cx="803509" cy="1"/>
              </a:xfrm>
              <a:prstGeom prst="bentConnector3">
                <a:avLst>
                  <a:gd name="adj1" fmla="val 50000"/>
                </a:avLst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02" name="组合 101"/>
              <p:cNvGrpSpPr/>
              <p:nvPr/>
            </p:nvGrpSpPr>
            <p:grpSpPr>
              <a:xfrm>
                <a:off x="10241341" y="2833442"/>
                <a:ext cx="90000" cy="316206"/>
                <a:chOff x="4479652" y="2805491"/>
                <a:chExt cx="90000" cy="316206"/>
              </a:xfrm>
            </p:grpSpPr>
            <p:cxnSp>
              <p:nvCxnSpPr>
                <p:cNvPr id="103" name="直接连接符 102"/>
                <p:cNvCxnSpPr/>
                <p:nvPr/>
              </p:nvCxnSpPr>
              <p:spPr bwMode="auto">
                <a:xfrm>
                  <a:off x="4524652" y="2805491"/>
                  <a:ext cx="0" cy="250435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sp>
              <p:nvSpPr>
                <p:cNvPr id="104" name="椭圆 103"/>
                <p:cNvSpPr/>
                <p:nvPr/>
              </p:nvSpPr>
              <p:spPr bwMode="auto">
                <a:xfrm>
                  <a:off x="4479652" y="3031696"/>
                  <a:ext cx="90000" cy="90001"/>
                </a:xfrm>
                <a:prstGeom prst="ellipse">
                  <a:avLst/>
                </a:prstGeom>
                <a:solidFill>
                  <a:schemeClr val="bg1">
                    <a:lumMod val="50000"/>
                  </a:schemeClr>
                </a:solidFill>
                <a:ln w="317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52261" tIns="26131" rIns="52261" bIns="26131" numCol="1" rtlCol="0" anchor="t" anchorCtr="0" compatLnSpc="1"/>
                <a:lstStyle/>
                <a:p>
                  <a:pPr defTabSz="696595" fontAlgn="t">
                    <a:spcBef>
                      <a:spcPct val="0"/>
                    </a:spcBef>
                    <a:spcAft>
                      <a:spcPct val="0"/>
                    </a:spcAft>
                  </a:pPr>
                  <a:endParaRPr lang="zh-CN" altLang="en-US" sz="840" dirty="0">
                    <a:solidFill>
                      <a:prstClr val="black"/>
                    </a:solidFill>
                    <a:latin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</p:grpSp>
          <p:grpSp>
            <p:nvGrpSpPr>
              <p:cNvPr id="24" name="组合 23"/>
              <p:cNvGrpSpPr/>
              <p:nvPr/>
            </p:nvGrpSpPr>
            <p:grpSpPr>
              <a:xfrm>
                <a:off x="9802479" y="3149114"/>
                <a:ext cx="1725043" cy="1589459"/>
                <a:chOff x="9802886" y="2224305"/>
                <a:chExt cx="1725043" cy="1589459"/>
              </a:xfrm>
            </p:grpSpPr>
            <p:sp>
              <p:nvSpPr>
                <p:cNvPr id="105" name="TextBox 108"/>
                <p:cNvSpPr txBox="1"/>
                <p:nvPr/>
              </p:nvSpPr>
              <p:spPr>
                <a:xfrm>
                  <a:off x="9917572" y="2224305"/>
                  <a:ext cx="1117112" cy="275118"/>
                </a:xfrm>
                <a:prstGeom prst="rect">
                  <a:avLst/>
                </a:prstGeom>
                <a:noFill/>
              </p:spPr>
              <p:txBody>
                <a:bodyPr wrap="none" lIns="68306" tIns="34152" rIns="68306" bIns="34152" rtlCol="0">
                  <a:spAutoFit/>
                </a:bodyPr>
                <a:lstStyle/>
                <a:p>
                  <a:r>
                    <a:rPr lang="en-US" altLang="zh-CN" sz="915" b="1" dirty="0">
                      <a:latin typeface="Myriad Pro" panose="020B0502040204020203" pitchFamily="34" charset="0"/>
                      <a:ea typeface="Segoe UI" panose="020B0502040204020203" pitchFamily="34" charset="0"/>
                      <a:cs typeface="Segoe UI" panose="020B0502040204020203" pitchFamily="34" charset="0"/>
                    </a:rPr>
                    <a:t>Certification :</a:t>
                  </a:r>
                </a:p>
              </p:txBody>
            </p:sp>
            <p:sp>
              <p:nvSpPr>
                <p:cNvPr id="106" name="TextBox 108"/>
                <p:cNvSpPr txBox="1"/>
                <p:nvPr/>
              </p:nvSpPr>
              <p:spPr>
                <a:xfrm>
                  <a:off x="9802886" y="2430990"/>
                  <a:ext cx="1725043" cy="1382774"/>
                </a:xfrm>
                <a:prstGeom prst="rect">
                  <a:avLst/>
                </a:prstGeom>
                <a:noFill/>
              </p:spPr>
              <p:txBody>
                <a:bodyPr wrap="none" lIns="68306" tIns="34152" rIns="68306" bIns="34152" rtlCol="0">
                  <a:spAutoFit/>
                </a:bodyPr>
                <a:lstStyle/>
                <a:p>
                  <a:r>
                    <a:rPr lang="en-US" altLang="zh-CN" sz="915" dirty="0">
                      <a:latin typeface="Myriad Pro" panose="020B0502040204020203" pitchFamily="34" charset="0"/>
                      <a:ea typeface="Segoe UI" panose="020B0502040204020203" pitchFamily="34" charset="0"/>
                      <a:cs typeface="Segoe UI" panose="020B0502040204020203" pitchFamily="34" charset="0"/>
                    </a:rPr>
                    <a:t>X=U : UL</a:t>
                  </a:r>
                </a:p>
                <a:p>
                  <a:r>
                    <a:rPr lang="en-US" altLang="zh-CN" sz="915" dirty="0">
                      <a:latin typeface="Myriad Pro" panose="020B0502040204020203" pitchFamily="34" charset="0"/>
                      <a:ea typeface="Segoe UI" panose="020B0502040204020203" pitchFamily="34" charset="0"/>
                      <a:cs typeface="Segoe UI" panose="020B0502040204020203" pitchFamily="34" charset="0"/>
                    </a:rPr>
                    <a:t>X=C : RCP</a:t>
                  </a:r>
                </a:p>
                <a:p>
                  <a:r>
                    <a:rPr lang="en-US" altLang="zh-CN" sz="915" dirty="0">
                      <a:latin typeface="Myriad Pro" panose="020B0502040204020203" pitchFamily="34" charset="0"/>
                      <a:ea typeface="Segoe UI" panose="020B0502040204020203" pitchFamily="34" charset="0"/>
                      <a:cs typeface="Segoe UI" panose="020B0502040204020203" pitchFamily="34" charset="0"/>
                    </a:rPr>
                    <a:t>X=A : ANSI/TIA 568-C.2</a:t>
                  </a:r>
                </a:p>
                <a:p>
                  <a:r>
                    <a:rPr lang="en-US" altLang="zh-CN" sz="915" dirty="0">
                      <a:latin typeface="Myriad Pro" panose="020B0502040204020203" pitchFamily="34" charset="0"/>
                      <a:ea typeface="Segoe UI" panose="020B0502040204020203" pitchFamily="34" charset="0"/>
                      <a:cs typeface="Segoe UI" panose="020B0502040204020203" pitchFamily="34" charset="0"/>
                    </a:rPr>
                    <a:t>Y=Y : YD/T 1019-2013</a:t>
                  </a:r>
                </a:p>
                <a:p>
                  <a:r>
                    <a:rPr lang="en-US" altLang="zh-CN" sz="915" dirty="0">
                      <a:latin typeface="Myriad Pro" panose="020B0502040204020203" pitchFamily="34" charset="0"/>
                      <a:ea typeface="Segoe UI" panose="020B0502040204020203" pitchFamily="34" charset="0"/>
                      <a:cs typeface="Segoe UI" panose="020B0502040204020203" pitchFamily="34" charset="0"/>
                    </a:rPr>
                    <a:t>Y=R : CMR</a:t>
                  </a:r>
                </a:p>
                <a:p>
                  <a:r>
                    <a:rPr lang="en-US" altLang="zh-CN" sz="915" dirty="0">
                      <a:latin typeface="Myriad Pro" panose="020B0502040204020203" pitchFamily="34" charset="0"/>
                      <a:ea typeface="Segoe UI" panose="020B0502040204020203" pitchFamily="34" charset="0"/>
                      <a:cs typeface="Segoe UI" panose="020B0502040204020203" pitchFamily="34" charset="0"/>
                    </a:rPr>
                    <a:t>Y=C : Cca</a:t>
                  </a:r>
                  <a:endParaRPr lang="en-US" altLang="zh-CN" sz="915" dirty="0"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endParaRPr>
                </a:p>
                <a:p>
                  <a:r>
                    <a:rPr lang="en-US" altLang="zh-CN" sz="915" dirty="0">
                      <a:latin typeface="Myriad Pro" panose="020B0502040204020203" pitchFamily="34" charset="0"/>
                      <a:ea typeface="Segoe UI" panose="020B0502040204020203" pitchFamily="34" charset="0"/>
                      <a:cs typeface="Segoe UI" panose="020B0502040204020203" pitchFamily="34" charset="0"/>
                    </a:rPr>
                    <a:t>Y=D : Dca</a:t>
                  </a:r>
                  <a:endParaRPr lang="en-US" altLang="zh-CN" sz="915" dirty="0"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</p:grpSp>
          <p:sp>
            <p:nvSpPr>
              <p:cNvPr id="108" name="椭圆 107"/>
              <p:cNvSpPr/>
              <p:nvPr/>
            </p:nvSpPr>
            <p:spPr bwMode="auto">
              <a:xfrm>
                <a:off x="7993116" y="3627050"/>
                <a:ext cx="90000" cy="90000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52261" tIns="26131" rIns="52261" bIns="26131" numCol="1" rtlCol="0" anchor="t" anchorCtr="0" compatLnSpc="1"/>
              <a:lstStyle/>
              <a:p>
                <a:pPr defTabSz="696595" fontAlgn="t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840" dirty="0">
                  <a:solidFill>
                    <a:prstClr val="black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109" name="椭圆 108"/>
              <p:cNvSpPr/>
              <p:nvPr/>
            </p:nvSpPr>
            <p:spPr bwMode="auto">
              <a:xfrm>
                <a:off x="1421266" y="3512382"/>
                <a:ext cx="90001" cy="90001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52261" tIns="26131" rIns="52261" bIns="26131" numCol="1" rtlCol="0" anchor="t" anchorCtr="0" compatLnSpc="1"/>
              <a:lstStyle/>
              <a:p>
                <a:pPr defTabSz="696595" fontAlgn="t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840" dirty="0">
                  <a:solidFill>
                    <a:prstClr val="black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110" name="矩形 109"/>
              <p:cNvSpPr/>
              <p:nvPr/>
            </p:nvSpPr>
            <p:spPr bwMode="auto">
              <a:xfrm>
                <a:off x="11181909" y="2113442"/>
                <a:ext cx="720000" cy="720000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ysDot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9671" tIns="34840" rIns="69671" bIns="34840" numCol="1" rtlCol="0" anchor="ctr" anchorCtr="0" compatLnSpc="1"/>
              <a:lstStyle/>
              <a:p>
                <a:pPr algn="ctr" defTabSz="696595" fontAlgn="t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zh-CN" sz="1755" dirty="0">
                    <a:solidFill>
                      <a:prstClr val="black"/>
                    </a:solidFill>
                    <a:latin typeface="Myriad Pro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100</a:t>
                </a:r>
                <a:endParaRPr lang="zh-CN" altLang="en-US" sz="1755" dirty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grpSp>
            <p:nvGrpSpPr>
              <p:cNvPr id="111" name="组合 110"/>
              <p:cNvGrpSpPr/>
              <p:nvPr/>
            </p:nvGrpSpPr>
            <p:grpSpPr>
              <a:xfrm>
                <a:off x="11506546" y="2835532"/>
                <a:ext cx="90000" cy="276293"/>
                <a:chOff x="4525954" y="2807581"/>
                <a:chExt cx="90000" cy="276293"/>
              </a:xfrm>
            </p:grpSpPr>
            <p:cxnSp>
              <p:nvCxnSpPr>
                <p:cNvPr id="112" name="直接连接符 111"/>
                <p:cNvCxnSpPr>
                  <a:endCxn id="113" idx="4"/>
                </p:cNvCxnSpPr>
                <p:nvPr/>
              </p:nvCxnSpPr>
              <p:spPr bwMode="auto">
                <a:xfrm>
                  <a:off x="4568398" y="2807581"/>
                  <a:ext cx="2556" cy="276293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sp>
              <p:nvSpPr>
                <p:cNvPr id="113" name="椭圆 112"/>
                <p:cNvSpPr/>
                <p:nvPr/>
              </p:nvSpPr>
              <p:spPr bwMode="auto">
                <a:xfrm>
                  <a:off x="4525954" y="2993875"/>
                  <a:ext cx="90000" cy="89999"/>
                </a:xfrm>
                <a:prstGeom prst="ellipse">
                  <a:avLst/>
                </a:prstGeom>
                <a:solidFill>
                  <a:schemeClr val="bg1">
                    <a:lumMod val="50000"/>
                  </a:schemeClr>
                </a:solidFill>
                <a:ln w="317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52261" tIns="26131" rIns="52261" bIns="26131" numCol="1" rtlCol="0" anchor="t" anchorCtr="0" compatLnSpc="1"/>
                <a:lstStyle/>
                <a:p>
                  <a:pPr defTabSz="696595" fontAlgn="t">
                    <a:spcBef>
                      <a:spcPct val="0"/>
                    </a:spcBef>
                    <a:spcAft>
                      <a:spcPct val="0"/>
                    </a:spcAft>
                  </a:pPr>
                  <a:endParaRPr lang="zh-CN" altLang="en-US" sz="840" dirty="0">
                    <a:solidFill>
                      <a:prstClr val="black"/>
                    </a:solidFill>
                    <a:latin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</p:grpSp>
          <p:grpSp>
            <p:nvGrpSpPr>
              <p:cNvPr id="114" name="组合 113"/>
              <p:cNvGrpSpPr/>
              <p:nvPr/>
            </p:nvGrpSpPr>
            <p:grpSpPr>
              <a:xfrm>
                <a:off x="11384888" y="3132913"/>
                <a:ext cx="881514" cy="653180"/>
                <a:chOff x="9908900" y="3093775"/>
                <a:chExt cx="881514" cy="653180"/>
              </a:xfrm>
            </p:grpSpPr>
            <p:sp>
              <p:nvSpPr>
                <p:cNvPr id="115" name="TextBox 108"/>
                <p:cNvSpPr txBox="1"/>
                <p:nvPr/>
              </p:nvSpPr>
              <p:spPr>
                <a:xfrm>
                  <a:off x="9908900" y="3093775"/>
                  <a:ext cx="723744" cy="275118"/>
                </a:xfrm>
                <a:prstGeom prst="rect">
                  <a:avLst/>
                </a:prstGeom>
                <a:noFill/>
              </p:spPr>
              <p:txBody>
                <a:bodyPr wrap="none" lIns="68306" tIns="34152" rIns="68306" bIns="34152" rtlCol="0">
                  <a:spAutoFit/>
                </a:bodyPr>
                <a:lstStyle/>
                <a:p>
                  <a:r>
                    <a:rPr lang="en-US" altLang="zh-CN" sz="915" b="1" dirty="0">
                      <a:latin typeface="Myriad Pro" panose="020B0502040204020203" pitchFamily="34" charset="0"/>
                      <a:ea typeface="Segoe UI" panose="020B0502040204020203" pitchFamily="34" charset="0"/>
                      <a:cs typeface="Segoe UI" panose="020B0502040204020203" pitchFamily="34" charset="0"/>
                    </a:rPr>
                    <a:t>Longueur:</a:t>
                  </a:r>
                </a:p>
              </p:txBody>
            </p:sp>
            <p:sp>
              <p:nvSpPr>
                <p:cNvPr id="116" name="TextBox 108"/>
                <p:cNvSpPr txBox="1"/>
                <p:nvPr/>
              </p:nvSpPr>
              <p:spPr>
                <a:xfrm>
                  <a:off x="9908901" y="3287230"/>
                  <a:ext cx="881513" cy="459725"/>
                </a:xfrm>
                <a:prstGeom prst="rect">
                  <a:avLst/>
                </a:prstGeom>
                <a:noFill/>
              </p:spPr>
              <p:txBody>
                <a:bodyPr wrap="none" lIns="68306" tIns="34152" rIns="68306" bIns="34152" rtlCol="0">
                  <a:spAutoFit/>
                </a:bodyPr>
                <a:lstStyle/>
                <a:p>
                  <a:r>
                    <a:rPr lang="en-US" altLang="zh-CN" sz="915" dirty="0">
                      <a:latin typeface="Myriad Pro" panose="020B0502040204020203" pitchFamily="34" charset="0"/>
                      <a:ea typeface="Segoe UI" panose="020B0502040204020203" pitchFamily="34" charset="0"/>
                      <a:cs typeface="Segoe UI" panose="020B0502040204020203" pitchFamily="34" charset="0"/>
                    </a:rPr>
                    <a:t>100 : 100 m</a:t>
                  </a:r>
                </a:p>
                <a:p>
                  <a:r>
                    <a:rPr lang="en-US" altLang="zh-CN" sz="915" dirty="0">
                      <a:latin typeface="Myriad Pro" panose="020B0502040204020203" pitchFamily="34" charset="0"/>
                      <a:ea typeface="Segoe UI" panose="020B0502040204020203" pitchFamily="34" charset="0"/>
                      <a:cs typeface="Segoe UI" panose="020B0502040204020203" pitchFamily="34" charset="0"/>
                    </a:rPr>
                    <a:t>/: 305 m</a:t>
                  </a:r>
                </a:p>
              </p:txBody>
            </p:sp>
          </p:grpSp>
          <p:cxnSp>
            <p:nvCxnSpPr>
              <p:cNvPr id="117" name="直接连接符 116"/>
              <p:cNvCxnSpPr/>
              <p:nvPr/>
            </p:nvCxnSpPr>
            <p:spPr bwMode="auto">
              <a:xfrm flipH="1">
                <a:off x="9507876" y="2451193"/>
                <a:ext cx="224897" cy="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66" name="矩形 65"/>
              <p:cNvSpPr/>
              <p:nvPr/>
            </p:nvSpPr>
            <p:spPr bwMode="auto">
              <a:xfrm>
                <a:off x="-670947" y="2122683"/>
                <a:ext cx="720000" cy="720000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9671" tIns="34840" rIns="69671" bIns="34840" numCol="1" rtlCol="0" anchor="ctr" anchorCtr="0" compatLnSpc="1"/>
              <a:lstStyle/>
              <a:p>
                <a:pPr algn="ctr" defTabSz="696595" fontAlgn="t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zh-CN" sz="1755" dirty="0">
                    <a:solidFill>
                      <a:prstClr val="black"/>
                    </a:solidFill>
                    <a:latin typeface="Myriad Pro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DH</a:t>
                </a:r>
                <a:endParaRPr lang="zh-CN" altLang="en-US" sz="1755" dirty="0">
                  <a:solidFill>
                    <a:prstClr val="black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67" name="矩形 66"/>
              <p:cNvSpPr/>
              <p:nvPr/>
            </p:nvSpPr>
            <p:spPr bwMode="auto">
              <a:xfrm>
                <a:off x="489122" y="2122683"/>
                <a:ext cx="822256" cy="720000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9671" tIns="34840" rIns="69671" bIns="34840" numCol="1" rtlCol="0" anchor="ctr" anchorCtr="0" compatLnSpc="1"/>
              <a:lstStyle/>
              <a:p>
                <a:pPr algn="ctr" defTabSz="696595" fontAlgn="t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zh-CN" sz="1755" dirty="0">
                    <a:solidFill>
                      <a:prstClr val="black"/>
                    </a:solidFill>
                    <a:latin typeface="Myriad Pro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PF</a:t>
                </a:r>
                <a:endParaRPr lang="zh-CN" altLang="en-US" sz="1755" dirty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cxnSp>
            <p:nvCxnSpPr>
              <p:cNvPr id="68" name="直接连接符 67"/>
              <p:cNvCxnSpPr/>
              <p:nvPr/>
            </p:nvCxnSpPr>
            <p:spPr bwMode="auto">
              <a:xfrm flipH="1">
                <a:off x="136514" y="2482782"/>
                <a:ext cx="224897" cy="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99" name="TextBox 25"/>
              <p:cNvSpPr txBox="1"/>
              <p:nvPr/>
            </p:nvSpPr>
            <p:spPr>
              <a:xfrm>
                <a:off x="-518619" y="3038875"/>
                <a:ext cx="1903376" cy="275118"/>
              </a:xfrm>
              <a:prstGeom prst="rect">
                <a:avLst/>
              </a:prstGeom>
              <a:noFill/>
            </p:spPr>
            <p:txBody>
              <a:bodyPr wrap="square" lIns="68306" tIns="34152" rIns="68306" bIns="34152" rtlCol="0">
                <a:spAutoFit/>
              </a:bodyPr>
              <a:lstStyle/>
              <a:p>
                <a:pPr algn="ctr"/>
                <a:r>
                  <a:rPr lang="en-US" altLang="zh-CN" sz="915" b="1" dirty="0">
                    <a:latin typeface="Myriad Pro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Installations publiques</a:t>
                </a:r>
                <a:endParaRPr lang="zh-CN" altLang="en-US" sz="915" b="1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grpSp>
            <p:nvGrpSpPr>
              <p:cNvPr id="118" name="组合 117"/>
              <p:cNvGrpSpPr/>
              <p:nvPr/>
            </p:nvGrpSpPr>
            <p:grpSpPr>
              <a:xfrm>
                <a:off x="834048" y="2833445"/>
                <a:ext cx="89999" cy="250432"/>
                <a:chOff x="1622984" y="1515322"/>
                <a:chExt cx="67500" cy="187824"/>
              </a:xfrm>
            </p:grpSpPr>
            <p:cxnSp>
              <p:nvCxnSpPr>
                <p:cNvPr id="120" name="直接连接符 119"/>
                <p:cNvCxnSpPr/>
                <p:nvPr/>
              </p:nvCxnSpPr>
              <p:spPr bwMode="auto">
                <a:xfrm>
                  <a:off x="1663535" y="1515322"/>
                  <a:ext cx="0" cy="180000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sp>
              <p:nvSpPr>
                <p:cNvPr id="121" name="椭圆 120"/>
                <p:cNvSpPr/>
                <p:nvPr/>
              </p:nvSpPr>
              <p:spPr bwMode="auto">
                <a:xfrm>
                  <a:off x="1622984" y="1635646"/>
                  <a:ext cx="67500" cy="67500"/>
                </a:xfrm>
                <a:prstGeom prst="ellipse">
                  <a:avLst/>
                </a:prstGeom>
                <a:solidFill>
                  <a:schemeClr val="bg1">
                    <a:lumMod val="50000"/>
                  </a:schemeClr>
                </a:solidFill>
                <a:ln w="317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52261" tIns="26131" rIns="52261" bIns="26131" numCol="1" rtlCol="0" anchor="t" anchorCtr="0" compatLnSpc="1"/>
                <a:lstStyle/>
                <a:p>
                  <a:pPr defTabSz="696595" fontAlgn="t">
                    <a:spcBef>
                      <a:spcPct val="0"/>
                    </a:spcBef>
                    <a:spcAft>
                      <a:spcPct val="0"/>
                    </a:spcAft>
                  </a:pPr>
                  <a:endParaRPr lang="zh-CN" altLang="en-US" sz="840" dirty="0">
                    <a:solidFill>
                      <a:prstClr val="black"/>
                    </a:solidFill>
                    <a:latin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</p:grpSp>
          <p:sp>
            <p:nvSpPr>
              <p:cNvPr id="88" name="矩形 87"/>
              <p:cNvSpPr/>
              <p:nvPr/>
            </p:nvSpPr>
            <p:spPr bwMode="auto">
              <a:xfrm>
                <a:off x="8583654" y="2113442"/>
                <a:ext cx="720521" cy="720000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9671" tIns="34840" rIns="69671" bIns="34840" numCol="1" rtlCol="0" anchor="ctr" anchorCtr="0" compatLnSpc="1"/>
              <a:lstStyle/>
              <a:p>
                <a:pPr algn="ctr" defTabSz="696595" fontAlgn="t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zh-CN" sz="1755" dirty="0">
                    <a:solidFill>
                      <a:prstClr val="black"/>
                    </a:solidFill>
                    <a:latin typeface="Myriad Pro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N</a:t>
                </a:r>
                <a:endParaRPr lang="zh-CN" altLang="en-US" sz="1755" dirty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grpSp>
            <p:nvGrpSpPr>
              <p:cNvPr id="95" name="组合 94"/>
              <p:cNvGrpSpPr/>
              <p:nvPr/>
            </p:nvGrpSpPr>
            <p:grpSpPr>
              <a:xfrm>
                <a:off x="8510682" y="3199310"/>
                <a:ext cx="1307954" cy="683558"/>
                <a:chOff x="8313216" y="3795084"/>
                <a:chExt cx="1307954" cy="683558"/>
              </a:xfrm>
            </p:grpSpPr>
            <p:sp>
              <p:nvSpPr>
                <p:cNvPr id="96" name="TextBox 108"/>
                <p:cNvSpPr txBox="1"/>
                <p:nvPr/>
              </p:nvSpPr>
              <p:spPr>
                <a:xfrm>
                  <a:off x="8313216" y="3795084"/>
                  <a:ext cx="875201" cy="275118"/>
                </a:xfrm>
                <a:prstGeom prst="rect">
                  <a:avLst/>
                </a:prstGeom>
                <a:noFill/>
              </p:spPr>
              <p:txBody>
                <a:bodyPr wrap="none" lIns="68306" tIns="34152" rIns="68306" bIns="34152" rtlCol="0">
                  <a:spAutoFit/>
                </a:bodyPr>
                <a:lstStyle/>
                <a:p>
                  <a:r>
                    <a:rPr lang="en-US" altLang="zh-CN" sz="915" b="1" dirty="0">
                      <a:latin typeface="Myriad Pro" panose="020B0502040204020203" pitchFamily="34" charset="0"/>
                      <a:ea typeface="Segoe UI" panose="020B0502040204020203" pitchFamily="34" charset="0"/>
                      <a:cs typeface="Segoe UI" panose="020B0502040204020203" pitchFamily="34" charset="0"/>
                    </a:rPr>
                    <a:t>Standard:</a:t>
                  </a:r>
                </a:p>
              </p:txBody>
            </p:sp>
            <p:sp>
              <p:nvSpPr>
                <p:cNvPr id="122" name="TextBox 108"/>
                <p:cNvSpPr txBox="1"/>
                <p:nvPr/>
              </p:nvSpPr>
              <p:spPr>
                <a:xfrm>
                  <a:off x="8337877" y="4018915"/>
                  <a:ext cx="1283293" cy="459727"/>
                </a:xfrm>
                <a:prstGeom prst="rect">
                  <a:avLst/>
                </a:prstGeom>
                <a:noFill/>
              </p:spPr>
              <p:txBody>
                <a:bodyPr wrap="none" lIns="68306" tIns="34152" rIns="68306" bIns="34152" rtlCol="0">
                  <a:spAutoFit/>
                </a:bodyPr>
                <a:lstStyle/>
                <a:p>
                  <a:r>
                    <a:rPr lang="en-US" altLang="zh-CN" sz="915" dirty="0">
                      <a:latin typeface="Myriad Pro" panose="020B0502040204020203" pitchFamily="34" charset="0"/>
                      <a:ea typeface="Segoe UI" panose="020B0502040204020203" pitchFamily="34" charset="0"/>
                      <a:cs typeface="Segoe UI" panose="020B0502040204020203" pitchFamily="34" charset="0"/>
                    </a:rPr>
                    <a:t>N : Non standard</a:t>
                  </a:r>
                </a:p>
                <a:p>
                  <a:r>
                    <a:rPr lang="en-US" altLang="zh-CN" sz="915" dirty="0">
                      <a:latin typeface="Myriad Pro" panose="020B0502040204020203" pitchFamily="34" charset="0"/>
                      <a:ea typeface="Segoe UI" panose="020B0502040204020203" pitchFamily="34" charset="0"/>
                      <a:cs typeface="Segoe UI" panose="020B0502040204020203" pitchFamily="34" charset="0"/>
                    </a:rPr>
                    <a:t>/: Standard</a:t>
                  </a:r>
                </a:p>
              </p:txBody>
            </p:sp>
          </p:grpSp>
          <p:cxnSp>
            <p:nvCxnSpPr>
              <p:cNvPr id="123" name="连接符: 肘形 19"/>
              <p:cNvCxnSpPr>
                <a:stCxn id="88" idx="2"/>
              </p:cNvCxnSpPr>
              <p:nvPr/>
            </p:nvCxnSpPr>
            <p:spPr>
              <a:xfrm rot="16200000" flipH="1">
                <a:off x="8814418" y="2962938"/>
                <a:ext cx="258996" cy="1"/>
              </a:xfrm>
              <a:prstGeom prst="bentConnector3">
                <a:avLst>
                  <a:gd name="adj1" fmla="val 50000"/>
                </a:avLst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4" name="椭圆 123"/>
              <p:cNvSpPr/>
              <p:nvPr/>
            </p:nvSpPr>
            <p:spPr bwMode="auto">
              <a:xfrm>
                <a:off x="8898913" y="3069057"/>
                <a:ext cx="90001" cy="90001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52261" tIns="26131" rIns="52261" bIns="26131" numCol="1" rtlCol="0" anchor="t" anchorCtr="0" compatLnSpc="1"/>
              <a:lstStyle/>
              <a:p>
                <a:pPr defTabSz="696595" fontAlgn="t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840" dirty="0">
                  <a:solidFill>
                    <a:prstClr val="black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cxnSp>
            <p:nvCxnSpPr>
              <p:cNvPr id="125" name="直接连接符 124"/>
              <p:cNvCxnSpPr/>
              <p:nvPr/>
            </p:nvCxnSpPr>
            <p:spPr bwMode="auto">
              <a:xfrm flipH="1">
                <a:off x="10786627" y="2492592"/>
                <a:ext cx="224897" cy="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sp>
          <p:nvSpPr>
            <p:cNvPr id="188" name="矩形 187"/>
            <p:cNvSpPr/>
            <p:nvPr/>
          </p:nvSpPr>
          <p:spPr bwMode="auto">
            <a:xfrm>
              <a:off x="9827074" y="1537008"/>
              <a:ext cx="720521" cy="72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9671" tIns="34840" rIns="69671" bIns="34840" numCol="1" rtlCol="0" anchor="ctr" anchorCtr="0" compatLnSpc="1"/>
            <a:lstStyle/>
            <a:p>
              <a:pPr algn="ctr" defTabSz="696595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755" dirty="0">
                  <a:solidFill>
                    <a:prstClr val="black"/>
                  </a:solidFill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XY</a:t>
              </a:r>
              <a:endParaRPr lang="zh-CN" altLang="en-US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166" name="矩形 165"/>
          <p:cNvSpPr/>
          <p:nvPr/>
        </p:nvSpPr>
        <p:spPr bwMode="auto">
          <a:xfrm>
            <a:off x="3832262" y="4848175"/>
            <a:ext cx="548668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6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67" name="矩形 166"/>
          <p:cNvSpPr/>
          <p:nvPr/>
        </p:nvSpPr>
        <p:spPr bwMode="auto">
          <a:xfrm>
            <a:off x="2495173" y="4848175"/>
            <a:ext cx="626591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000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Caroline du Nord</a:t>
            </a:r>
            <a:endParaRPr lang="zh-CN" altLang="en-US" sz="10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68" name="TextBox 25"/>
          <p:cNvSpPr txBox="1"/>
          <p:nvPr/>
        </p:nvSpPr>
        <p:spPr>
          <a:xfrm>
            <a:off x="2124536" y="5617215"/>
            <a:ext cx="1450447" cy="209651"/>
          </a:xfrm>
          <a:prstGeom prst="rect">
            <a:avLst/>
          </a:prstGeom>
          <a:noFill/>
        </p:spPr>
        <p:txBody>
          <a:bodyPr wrap="square" lIns="68306" tIns="34152" rIns="68306" bIns="34152" rtlCol="0">
            <a:spAutoFit/>
          </a:bodyPr>
          <a:lstStyle/>
          <a:p>
            <a:pPr algn="ctr"/>
            <a:r>
              <a:rPr lang="en-US" altLang="zh-CN" sz="915" b="1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Câble réseau</a:t>
            </a:r>
            <a:endParaRPr lang="zh-CN" altLang="en-US" sz="915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69" name="组合 168"/>
          <p:cNvGrpSpPr/>
          <p:nvPr/>
        </p:nvGrpSpPr>
        <p:grpSpPr>
          <a:xfrm>
            <a:off x="2764951" y="5389802"/>
            <a:ext cx="68584" cy="214911"/>
            <a:chOff x="2495652" y="1491630"/>
            <a:chExt cx="67500" cy="211516"/>
          </a:xfrm>
        </p:grpSpPr>
        <p:cxnSp>
          <p:nvCxnSpPr>
            <p:cNvPr id="170" name="直接连接符 169"/>
            <p:cNvCxnSpPr/>
            <p:nvPr/>
          </p:nvCxnSpPr>
          <p:spPr bwMode="auto">
            <a:xfrm>
              <a:off x="2529402" y="1491630"/>
              <a:ext cx="0" cy="1800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71" name="椭圆 170"/>
            <p:cNvSpPr/>
            <p:nvPr/>
          </p:nvSpPr>
          <p:spPr bwMode="auto">
            <a:xfrm>
              <a:off x="2495652" y="1635646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2261" tIns="26131" rIns="52261" bIns="26131" numCol="1" rtlCol="0" anchor="t" anchorCtr="0" compatLnSpc="1"/>
            <a:lstStyle/>
            <a:p>
              <a:pPr defTabSz="696595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84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172" name="矩形 171"/>
          <p:cNvSpPr/>
          <p:nvPr/>
        </p:nvSpPr>
        <p:spPr bwMode="auto">
          <a:xfrm>
            <a:off x="4601764" y="4848175"/>
            <a:ext cx="549065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U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87" name="直接连接符 186"/>
          <p:cNvCxnSpPr/>
          <p:nvPr/>
        </p:nvCxnSpPr>
        <p:spPr bwMode="auto">
          <a:xfrm flipH="1">
            <a:off x="3373082" y="5127975"/>
            <a:ext cx="17138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222" name="组合 221"/>
          <p:cNvGrpSpPr/>
          <p:nvPr/>
        </p:nvGrpSpPr>
        <p:grpSpPr>
          <a:xfrm>
            <a:off x="4072392" y="5396844"/>
            <a:ext cx="68584" cy="210546"/>
            <a:chOff x="4468971" y="2807581"/>
            <a:chExt cx="90000" cy="276293"/>
          </a:xfrm>
        </p:grpSpPr>
        <p:cxnSp>
          <p:nvCxnSpPr>
            <p:cNvPr id="223" name="直接连接符 222"/>
            <p:cNvCxnSpPr>
              <a:endCxn id="224" idx="4"/>
            </p:cNvCxnSpPr>
            <p:nvPr/>
          </p:nvCxnSpPr>
          <p:spPr bwMode="auto">
            <a:xfrm>
              <a:off x="4511415" y="2807581"/>
              <a:ext cx="2556" cy="276293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24" name="椭圆 223"/>
            <p:cNvSpPr/>
            <p:nvPr/>
          </p:nvSpPr>
          <p:spPr bwMode="auto">
            <a:xfrm>
              <a:off x="4468971" y="2993874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2261" tIns="26131" rIns="52261" bIns="26131" numCol="1" rtlCol="0" anchor="t" anchorCtr="0" compatLnSpc="1"/>
            <a:lstStyle/>
            <a:p>
              <a:pPr defTabSz="696595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84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225" name="TextBox 108"/>
          <p:cNvSpPr txBox="1"/>
          <p:nvPr/>
        </p:nvSpPr>
        <p:spPr>
          <a:xfrm>
            <a:off x="3710883" y="5591357"/>
            <a:ext cx="700601" cy="209651"/>
          </a:xfrm>
          <a:prstGeom prst="rect">
            <a:avLst/>
          </a:prstGeom>
          <a:noFill/>
        </p:spPr>
        <p:txBody>
          <a:bodyPr wrap="none" lIns="68306" tIns="34152" rIns="68306" bIns="34152" rtlCol="0">
            <a:spAutoFit/>
          </a:bodyPr>
          <a:lstStyle/>
          <a:p>
            <a:r>
              <a:rPr lang="en-US" altLang="zh-CN" sz="915" b="1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Catégorie :</a:t>
            </a:r>
          </a:p>
        </p:txBody>
      </p:sp>
      <p:sp>
        <p:nvSpPr>
          <p:cNvPr id="226" name="TextBox 108"/>
          <p:cNvSpPr txBox="1"/>
          <p:nvPr/>
        </p:nvSpPr>
        <p:spPr>
          <a:xfrm>
            <a:off x="3710882" y="5738776"/>
            <a:ext cx="647701" cy="350330"/>
          </a:xfrm>
          <a:prstGeom prst="rect">
            <a:avLst/>
          </a:prstGeom>
          <a:noFill/>
        </p:spPr>
        <p:txBody>
          <a:bodyPr wrap="none" lIns="68306" tIns="34152" rIns="68306" bIns="34152" rtlCol="0">
            <a:spAutoFit/>
          </a:bodyPr>
          <a:lstStyle/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6 : CAT6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5E : CAT5E</a:t>
            </a:r>
          </a:p>
        </p:txBody>
      </p:sp>
      <p:grpSp>
        <p:nvGrpSpPr>
          <p:cNvPr id="227" name="组合 226"/>
          <p:cNvGrpSpPr/>
          <p:nvPr/>
        </p:nvGrpSpPr>
        <p:grpSpPr>
          <a:xfrm>
            <a:off x="4625085" y="6313852"/>
            <a:ext cx="501385" cy="520898"/>
            <a:chOff x="8313216" y="3840137"/>
            <a:chExt cx="657951" cy="683558"/>
          </a:xfrm>
        </p:grpSpPr>
        <p:sp>
          <p:nvSpPr>
            <p:cNvPr id="228" name="TextBox 108"/>
            <p:cNvSpPr txBox="1"/>
            <p:nvPr/>
          </p:nvSpPr>
          <p:spPr>
            <a:xfrm>
              <a:off x="8313216" y="3840137"/>
              <a:ext cx="574390" cy="275118"/>
            </a:xfrm>
            <a:prstGeom prst="rect">
              <a:avLst/>
            </a:prstGeom>
            <a:noFill/>
          </p:spPr>
          <p:txBody>
            <a:bodyPr wrap="none" lIns="68306" tIns="34152" rIns="68306" bIns="34152" rtlCol="0">
              <a:spAutoFit/>
            </a:bodyPr>
            <a:lstStyle/>
            <a:p>
              <a:r>
                <a:rPr lang="en-US" altLang="zh-CN" sz="915" b="1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Taper:</a:t>
              </a:r>
            </a:p>
          </p:txBody>
        </p:sp>
        <p:sp>
          <p:nvSpPr>
            <p:cNvPr id="229" name="TextBox 108"/>
            <p:cNvSpPr txBox="1"/>
            <p:nvPr/>
          </p:nvSpPr>
          <p:spPr>
            <a:xfrm>
              <a:off x="8337877" y="4063968"/>
              <a:ext cx="633290" cy="459727"/>
            </a:xfrm>
            <a:prstGeom prst="rect">
              <a:avLst/>
            </a:prstGeom>
            <a:noFill/>
          </p:spPr>
          <p:txBody>
            <a:bodyPr wrap="none" lIns="68306" tIns="34152" rIns="68306" bIns="34152" rtlCol="0">
              <a:spAutoFit/>
            </a:bodyPr>
            <a:lstStyle/>
            <a:p>
              <a:r>
                <a:rPr lang="en-US" altLang="zh-CN" sz="915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U: UTP</a:t>
              </a:r>
            </a:p>
            <a:p>
              <a:r>
                <a:rPr lang="en-US" altLang="zh-CN" sz="915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F: FTP</a:t>
              </a:r>
            </a:p>
          </p:txBody>
        </p:sp>
      </p:grpSp>
      <p:cxnSp>
        <p:nvCxnSpPr>
          <p:cNvPr id="230" name="连接符: 肘形 19"/>
          <p:cNvCxnSpPr>
            <a:stCxn id="172" idx="2"/>
            <a:endCxn id="232" idx="0"/>
          </p:cNvCxnSpPr>
          <p:nvPr/>
        </p:nvCxnSpPr>
        <p:spPr>
          <a:xfrm rot="5400000">
            <a:off x="4463705" y="5821056"/>
            <a:ext cx="848425" cy="1"/>
          </a:xfrm>
          <a:prstGeom prst="bentConnector3">
            <a:avLst>
              <a:gd name="adj1" fmla="val 50000"/>
            </a:avLst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1" name="直接连接符 230"/>
          <p:cNvCxnSpPr/>
          <p:nvPr/>
        </p:nvCxnSpPr>
        <p:spPr bwMode="auto">
          <a:xfrm flipH="1">
            <a:off x="7124263" y="5140484"/>
            <a:ext cx="17138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32" name="椭圆 231"/>
          <p:cNvSpPr/>
          <p:nvPr/>
        </p:nvSpPr>
        <p:spPr bwMode="auto">
          <a:xfrm>
            <a:off x="4853624" y="6245268"/>
            <a:ext cx="68584" cy="68584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52261" tIns="26131" rIns="52261" bIns="26131" numCol="1" rtlCol="0" anchor="t" anchorCtr="0" compatLnSpc="1"/>
          <a:lstStyle/>
          <a:p>
            <a:pPr defTabSz="696595" fontAlgn="t">
              <a:spcBef>
                <a:spcPct val="0"/>
              </a:spcBef>
              <a:spcAft>
                <a:spcPct val="0"/>
              </a:spcAft>
            </a:pPr>
            <a:endParaRPr lang="zh-CN" altLang="en-US" sz="84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33" name="矩形 232"/>
          <p:cNvSpPr/>
          <p:nvPr/>
        </p:nvSpPr>
        <p:spPr bwMode="auto">
          <a:xfrm>
            <a:off x="7434030" y="4853641"/>
            <a:ext cx="723594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305M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234" name="组合 233"/>
          <p:cNvGrpSpPr/>
          <p:nvPr/>
        </p:nvGrpSpPr>
        <p:grpSpPr>
          <a:xfrm>
            <a:off x="7681418" y="5403903"/>
            <a:ext cx="68584" cy="210546"/>
            <a:chOff x="4489291" y="2807581"/>
            <a:chExt cx="90000" cy="276293"/>
          </a:xfrm>
        </p:grpSpPr>
        <p:cxnSp>
          <p:nvCxnSpPr>
            <p:cNvPr id="235" name="直接连接符 234"/>
            <p:cNvCxnSpPr>
              <a:endCxn id="236" idx="4"/>
            </p:cNvCxnSpPr>
            <p:nvPr/>
          </p:nvCxnSpPr>
          <p:spPr bwMode="auto">
            <a:xfrm>
              <a:off x="4531735" y="2807581"/>
              <a:ext cx="2556" cy="276293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36" name="椭圆 235"/>
            <p:cNvSpPr/>
            <p:nvPr/>
          </p:nvSpPr>
          <p:spPr bwMode="auto">
            <a:xfrm>
              <a:off x="4489291" y="2993874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2261" tIns="26131" rIns="52261" bIns="26131" numCol="1" rtlCol="0" anchor="t" anchorCtr="0" compatLnSpc="1"/>
            <a:lstStyle/>
            <a:p>
              <a:pPr defTabSz="696595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84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237" name="组合 236"/>
          <p:cNvGrpSpPr/>
          <p:nvPr/>
        </p:nvGrpSpPr>
        <p:grpSpPr>
          <a:xfrm>
            <a:off x="7491109" y="5630517"/>
            <a:ext cx="777545" cy="497749"/>
            <a:chOff x="9744153" y="3093775"/>
            <a:chExt cx="1020348" cy="653180"/>
          </a:xfrm>
        </p:grpSpPr>
        <p:sp>
          <p:nvSpPr>
            <p:cNvPr id="238" name="TextBox 108"/>
            <p:cNvSpPr txBox="1"/>
            <p:nvPr/>
          </p:nvSpPr>
          <p:spPr>
            <a:xfrm>
              <a:off x="9744153" y="3093775"/>
              <a:ext cx="723744" cy="275118"/>
            </a:xfrm>
            <a:prstGeom prst="rect">
              <a:avLst/>
            </a:prstGeom>
            <a:noFill/>
          </p:spPr>
          <p:txBody>
            <a:bodyPr wrap="none" lIns="68306" tIns="34152" rIns="68306" bIns="34152" rtlCol="0">
              <a:spAutoFit/>
            </a:bodyPr>
            <a:lstStyle/>
            <a:p>
              <a:r>
                <a:rPr lang="en-US" altLang="zh-CN" sz="915" b="1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Longueur:</a:t>
              </a:r>
            </a:p>
          </p:txBody>
        </p:sp>
        <p:sp>
          <p:nvSpPr>
            <p:cNvPr id="239" name="TextBox 108"/>
            <p:cNvSpPr txBox="1"/>
            <p:nvPr/>
          </p:nvSpPr>
          <p:spPr>
            <a:xfrm>
              <a:off x="9744153" y="3287229"/>
              <a:ext cx="1020348" cy="459726"/>
            </a:xfrm>
            <a:prstGeom prst="rect">
              <a:avLst/>
            </a:prstGeom>
            <a:noFill/>
          </p:spPr>
          <p:txBody>
            <a:bodyPr wrap="none" lIns="68306" tIns="34152" rIns="68306" bIns="34152" rtlCol="0">
              <a:spAutoFit/>
            </a:bodyPr>
            <a:lstStyle/>
            <a:p>
              <a:r>
                <a:rPr lang="en-US" altLang="zh-CN" sz="915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100 m : 100 m</a:t>
              </a:r>
            </a:p>
            <a:p>
              <a:r>
                <a:rPr lang="en-US" altLang="zh-CN" sz="915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305 m : 305 m</a:t>
              </a:r>
            </a:p>
          </p:txBody>
        </p:sp>
      </p:grpSp>
      <p:sp>
        <p:nvSpPr>
          <p:cNvPr id="240" name="矩形 239"/>
          <p:cNvSpPr/>
          <p:nvPr/>
        </p:nvSpPr>
        <p:spPr bwMode="auto">
          <a:xfrm>
            <a:off x="1670204" y="4844304"/>
            <a:ext cx="626591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241" name="组合 240"/>
          <p:cNvGrpSpPr/>
          <p:nvPr/>
        </p:nvGrpSpPr>
        <p:grpSpPr>
          <a:xfrm>
            <a:off x="1939981" y="5389802"/>
            <a:ext cx="68584" cy="214911"/>
            <a:chOff x="2495652" y="1491630"/>
            <a:chExt cx="67500" cy="211516"/>
          </a:xfrm>
        </p:grpSpPr>
        <p:cxnSp>
          <p:nvCxnSpPr>
            <p:cNvPr id="242" name="直接连接符 241"/>
            <p:cNvCxnSpPr/>
            <p:nvPr/>
          </p:nvCxnSpPr>
          <p:spPr bwMode="auto">
            <a:xfrm>
              <a:off x="2529402" y="1491630"/>
              <a:ext cx="0" cy="1800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43" name="椭圆 242"/>
            <p:cNvSpPr/>
            <p:nvPr/>
          </p:nvSpPr>
          <p:spPr bwMode="auto">
            <a:xfrm>
              <a:off x="2495652" y="1635646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2261" tIns="26131" rIns="52261" bIns="26131" numCol="1" rtlCol="0" anchor="t" anchorCtr="0" compatLnSpc="1"/>
            <a:lstStyle/>
            <a:p>
              <a:pPr defTabSz="696595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84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244" name="TextBox 108"/>
          <p:cNvSpPr txBox="1"/>
          <p:nvPr/>
        </p:nvSpPr>
        <p:spPr>
          <a:xfrm>
            <a:off x="1643513" y="5626315"/>
            <a:ext cx="724645" cy="491010"/>
          </a:xfrm>
          <a:prstGeom prst="rect">
            <a:avLst/>
          </a:prstGeom>
          <a:noFill/>
        </p:spPr>
        <p:txBody>
          <a:bodyPr wrap="none" lIns="68306" tIns="34152" rIns="68306" bIns="34152" rtlCol="0">
            <a:spAutoFit/>
          </a:bodyPr>
          <a:lstStyle/>
          <a:p>
            <a:r>
              <a:rPr lang="en-US" altLang="zh-CN" sz="915" b="1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Scénario: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/: Intérieur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 : Extérieur</a:t>
            </a:r>
          </a:p>
        </p:txBody>
      </p:sp>
      <p:sp>
        <p:nvSpPr>
          <p:cNvPr id="245" name="矩形 244"/>
          <p:cNvSpPr/>
          <p:nvPr/>
        </p:nvSpPr>
        <p:spPr bwMode="auto">
          <a:xfrm>
            <a:off x="5444781" y="4848175"/>
            <a:ext cx="549065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246" name="组合 245"/>
          <p:cNvGrpSpPr/>
          <p:nvPr/>
        </p:nvGrpSpPr>
        <p:grpSpPr>
          <a:xfrm>
            <a:off x="5389175" y="5709982"/>
            <a:ext cx="996713" cy="520898"/>
            <a:chOff x="8313216" y="3840137"/>
            <a:chExt cx="1307954" cy="683558"/>
          </a:xfrm>
        </p:grpSpPr>
        <p:sp>
          <p:nvSpPr>
            <p:cNvPr id="247" name="TextBox 108"/>
            <p:cNvSpPr txBox="1"/>
            <p:nvPr/>
          </p:nvSpPr>
          <p:spPr>
            <a:xfrm>
              <a:off x="8313216" y="3840137"/>
              <a:ext cx="875200" cy="275118"/>
            </a:xfrm>
            <a:prstGeom prst="rect">
              <a:avLst/>
            </a:prstGeom>
            <a:noFill/>
          </p:spPr>
          <p:txBody>
            <a:bodyPr wrap="none" lIns="68306" tIns="34152" rIns="68306" bIns="34152" rtlCol="0">
              <a:spAutoFit/>
            </a:bodyPr>
            <a:lstStyle/>
            <a:p>
              <a:r>
                <a:rPr lang="en-US" altLang="zh-CN" sz="915" b="1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Standard:</a:t>
              </a:r>
            </a:p>
          </p:txBody>
        </p:sp>
        <p:sp>
          <p:nvSpPr>
            <p:cNvPr id="248" name="TextBox 108"/>
            <p:cNvSpPr txBox="1"/>
            <p:nvPr/>
          </p:nvSpPr>
          <p:spPr>
            <a:xfrm>
              <a:off x="8337877" y="4063968"/>
              <a:ext cx="1283293" cy="459727"/>
            </a:xfrm>
            <a:prstGeom prst="rect">
              <a:avLst/>
            </a:prstGeom>
            <a:noFill/>
          </p:spPr>
          <p:txBody>
            <a:bodyPr wrap="none" lIns="68306" tIns="34152" rIns="68306" bIns="34152" rtlCol="0">
              <a:spAutoFit/>
            </a:bodyPr>
            <a:lstStyle/>
            <a:p>
              <a:r>
                <a:rPr lang="en-US" altLang="zh-CN" sz="915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N : Non standard</a:t>
              </a:r>
            </a:p>
            <a:p>
              <a:r>
                <a:rPr lang="en-US" altLang="zh-CN" sz="915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/: Standard</a:t>
              </a:r>
            </a:p>
          </p:txBody>
        </p:sp>
      </p:grpSp>
      <p:cxnSp>
        <p:nvCxnSpPr>
          <p:cNvPr id="249" name="连接符: 肘形 19"/>
          <p:cNvCxnSpPr>
            <a:stCxn id="245" idx="2"/>
            <a:endCxn id="247" idx="0"/>
          </p:cNvCxnSpPr>
          <p:nvPr/>
        </p:nvCxnSpPr>
        <p:spPr>
          <a:xfrm rot="16200000" flipH="1">
            <a:off x="5564163" y="5551995"/>
            <a:ext cx="313138" cy="2835"/>
          </a:xfrm>
          <a:prstGeom prst="bentConnector3">
            <a:avLst>
              <a:gd name="adj1" fmla="val 50000"/>
            </a:avLst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0" name="椭圆 249"/>
          <p:cNvSpPr/>
          <p:nvPr/>
        </p:nvSpPr>
        <p:spPr bwMode="auto">
          <a:xfrm>
            <a:off x="5685021" y="5661911"/>
            <a:ext cx="68584" cy="68584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52261" tIns="26131" rIns="52261" bIns="26131" numCol="1" rtlCol="0" anchor="t" anchorCtr="0" compatLnSpc="1"/>
          <a:lstStyle/>
          <a:p>
            <a:pPr defTabSz="696595" fontAlgn="t">
              <a:spcBef>
                <a:spcPct val="0"/>
              </a:spcBef>
              <a:spcAft>
                <a:spcPct val="0"/>
              </a:spcAft>
            </a:pPr>
            <a:endParaRPr lang="zh-CN" altLang="en-US" sz="84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251" name="组合 250"/>
          <p:cNvGrpSpPr/>
          <p:nvPr/>
        </p:nvGrpSpPr>
        <p:grpSpPr>
          <a:xfrm>
            <a:off x="6466285" y="6245268"/>
            <a:ext cx="748691" cy="520898"/>
            <a:chOff x="8313216" y="3840137"/>
            <a:chExt cx="982484" cy="683558"/>
          </a:xfrm>
        </p:grpSpPr>
        <p:sp>
          <p:nvSpPr>
            <p:cNvPr id="252" name="TextBox 108"/>
            <p:cNvSpPr txBox="1"/>
            <p:nvPr/>
          </p:nvSpPr>
          <p:spPr>
            <a:xfrm>
              <a:off x="8313216" y="3840137"/>
              <a:ext cx="982484" cy="275118"/>
            </a:xfrm>
            <a:prstGeom prst="rect">
              <a:avLst/>
            </a:prstGeom>
            <a:noFill/>
          </p:spPr>
          <p:txBody>
            <a:bodyPr wrap="none" lIns="68306" tIns="34152" rIns="68306" bIns="34152" rtlCol="0">
              <a:spAutoFit/>
            </a:bodyPr>
            <a:lstStyle/>
            <a:p>
              <a:r>
                <a:rPr lang="en-US" altLang="zh-CN" sz="915" b="1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Conducteur:</a:t>
              </a:r>
            </a:p>
          </p:txBody>
        </p:sp>
        <p:sp>
          <p:nvSpPr>
            <p:cNvPr id="253" name="TextBox 108"/>
            <p:cNvSpPr txBox="1"/>
            <p:nvPr/>
          </p:nvSpPr>
          <p:spPr>
            <a:xfrm>
              <a:off x="8337877" y="4063968"/>
              <a:ext cx="643808" cy="459727"/>
            </a:xfrm>
            <a:prstGeom prst="rect">
              <a:avLst/>
            </a:prstGeom>
            <a:noFill/>
          </p:spPr>
          <p:txBody>
            <a:bodyPr wrap="none" lIns="68306" tIns="34152" rIns="68306" bIns="34152" rtlCol="0">
              <a:spAutoFit/>
            </a:bodyPr>
            <a:lstStyle/>
            <a:p>
              <a:r>
                <a:rPr lang="en-US" altLang="zh-CN" sz="915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/: OFC</a:t>
              </a:r>
            </a:p>
            <a:p>
              <a:r>
                <a:rPr lang="en-US" altLang="zh-CN" sz="915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A: CCA</a:t>
              </a:r>
            </a:p>
          </p:txBody>
        </p:sp>
      </p:grpSp>
      <p:cxnSp>
        <p:nvCxnSpPr>
          <p:cNvPr id="254" name="连接符: 肘形 19"/>
          <p:cNvCxnSpPr>
            <a:endCxn id="252" idx="0"/>
          </p:cNvCxnSpPr>
          <p:nvPr/>
        </p:nvCxnSpPr>
        <p:spPr>
          <a:xfrm rot="16200000" flipH="1">
            <a:off x="6192721" y="5595218"/>
            <a:ext cx="1066717" cy="233382"/>
          </a:xfrm>
          <a:prstGeom prst="bentConnector3">
            <a:avLst>
              <a:gd name="adj1" fmla="val 50000"/>
            </a:avLst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5" name="椭圆 254"/>
          <p:cNvSpPr/>
          <p:nvPr/>
        </p:nvSpPr>
        <p:spPr bwMode="auto">
          <a:xfrm>
            <a:off x="6808477" y="6210620"/>
            <a:ext cx="68584" cy="68584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52261" tIns="26131" rIns="52261" bIns="26131" numCol="1" rtlCol="0" anchor="t" anchorCtr="0" compatLnSpc="1"/>
          <a:lstStyle/>
          <a:p>
            <a:pPr defTabSz="696595" fontAlgn="t">
              <a:spcBef>
                <a:spcPct val="0"/>
              </a:spcBef>
              <a:spcAft>
                <a:spcPct val="0"/>
              </a:spcAft>
            </a:pPr>
            <a:endParaRPr lang="zh-CN" altLang="en-US" sz="84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56" name="矩形 255"/>
          <p:cNvSpPr/>
          <p:nvPr/>
        </p:nvSpPr>
        <p:spPr bwMode="auto">
          <a:xfrm>
            <a:off x="6287797" y="4847584"/>
            <a:ext cx="589264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UN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587516" y="4541257"/>
            <a:ext cx="2595582" cy="3034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370" dirty="0">
                <a:latin typeface="Myriad Pro"/>
              </a:rPr>
              <a:t>Câblage général - Câble réseau</a:t>
            </a:r>
            <a:endParaRPr lang="zh-CN" altLang="en-US" sz="1370" dirty="0"/>
          </a:p>
        </p:txBody>
      </p:sp>
      <p:sp>
        <p:nvSpPr>
          <p:cNvPr id="189" name="矩形 188"/>
          <p:cNvSpPr/>
          <p:nvPr/>
        </p:nvSpPr>
        <p:spPr bwMode="auto">
          <a:xfrm>
            <a:off x="4691724" y="993615"/>
            <a:ext cx="548668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X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90" name="直接连接符 189"/>
          <p:cNvCxnSpPr/>
          <p:nvPr/>
        </p:nvCxnSpPr>
        <p:spPr bwMode="auto">
          <a:xfrm flipH="1">
            <a:off x="4995218" y="1539606"/>
            <a:ext cx="1" cy="21054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91" name="椭圆 190"/>
          <p:cNvSpPr/>
          <p:nvPr/>
        </p:nvSpPr>
        <p:spPr bwMode="auto">
          <a:xfrm>
            <a:off x="4959498" y="1740251"/>
            <a:ext cx="68582" cy="68583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52261" tIns="26131" rIns="52261" bIns="26131" numCol="1" rtlCol="0" anchor="t" anchorCtr="0" compatLnSpc="1"/>
          <a:lstStyle/>
          <a:p>
            <a:pPr defTabSz="696595" fontAlgn="t">
              <a:spcBef>
                <a:spcPct val="0"/>
              </a:spcBef>
              <a:spcAft>
                <a:spcPct val="0"/>
              </a:spcAft>
            </a:pPr>
            <a:endParaRPr lang="zh-CN" altLang="en-US" sz="84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92" name="TextBox 29"/>
          <p:cNvSpPr txBox="1"/>
          <p:nvPr/>
        </p:nvSpPr>
        <p:spPr>
          <a:xfrm>
            <a:off x="4301370" y="1793033"/>
            <a:ext cx="1431888" cy="1194407"/>
          </a:xfrm>
          <a:prstGeom prst="rect">
            <a:avLst/>
          </a:prstGeom>
          <a:noFill/>
        </p:spPr>
        <p:txBody>
          <a:bodyPr wrap="square" lIns="68306" tIns="34152" rIns="68306" bIns="34152" rtlCol="0">
            <a:spAutoFit/>
          </a:bodyPr>
          <a:lstStyle/>
          <a:p>
            <a:r>
              <a:rPr lang="en-US" altLang="zh-CN" sz="915" b="1" dirty="0">
                <a:solidFill>
                  <a:srgbClr val="FF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Pour câble réseau/coaxial :</a:t>
            </a:r>
            <a:endParaRPr lang="en-US" altLang="zh-CN" sz="915" dirty="0">
              <a:solidFill>
                <a:srgbClr val="FF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X=0 : OFC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X=1 : CCS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X=2 : CCA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X=3 : LSZH</a:t>
            </a:r>
          </a:p>
          <a:p>
            <a:r>
              <a:rPr lang="en-US" altLang="zh-CN" sz="915" b="1" dirty="0">
                <a:solidFill>
                  <a:srgbClr val="FF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Pour câble spécial :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X=0 : Lié au solaire</a:t>
            </a:r>
          </a:p>
        </p:txBody>
      </p:sp>
      <p:sp>
        <p:nvSpPr>
          <p:cNvPr id="193" name="矩形 192"/>
          <p:cNvSpPr/>
          <p:nvPr/>
        </p:nvSpPr>
        <p:spPr bwMode="auto">
          <a:xfrm>
            <a:off x="10654356" y="1010645"/>
            <a:ext cx="549065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VX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94" name="直接连接符 193"/>
          <p:cNvCxnSpPr/>
          <p:nvPr/>
        </p:nvCxnSpPr>
        <p:spPr bwMode="auto">
          <a:xfrm flipH="1">
            <a:off x="10411462" y="1299572"/>
            <a:ext cx="17138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95" name="直接连接符 194"/>
          <p:cNvCxnSpPr>
            <a:endCxn id="196" idx="4"/>
          </p:cNvCxnSpPr>
          <p:nvPr/>
        </p:nvCxnSpPr>
        <p:spPr bwMode="auto">
          <a:xfrm>
            <a:off x="10919043" y="1559840"/>
            <a:ext cx="1948" cy="21054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96" name="椭圆 195"/>
          <p:cNvSpPr/>
          <p:nvPr/>
        </p:nvSpPr>
        <p:spPr bwMode="auto">
          <a:xfrm>
            <a:off x="10886699" y="1701803"/>
            <a:ext cx="68584" cy="68583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52261" tIns="26131" rIns="52261" bIns="26131" numCol="1" rtlCol="0" anchor="t" anchorCtr="0" compatLnSpc="1"/>
          <a:lstStyle/>
          <a:p>
            <a:pPr defTabSz="696595" fontAlgn="t">
              <a:spcBef>
                <a:spcPct val="0"/>
              </a:spcBef>
              <a:spcAft>
                <a:spcPct val="0"/>
              </a:spcAft>
            </a:pPr>
            <a:endParaRPr lang="zh-CN" altLang="en-US" sz="84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97" name="TextBox 108"/>
          <p:cNvSpPr txBox="1"/>
          <p:nvPr/>
        </p:nvSpPr>
        <p:spPr>
          <a:xfrm>
            <a:off x="10632850" y="1787522"/>
            <a:ext cx="586787" cy="209651"/>
          </a:xfrm>
          <a:prstGeom prst="rect">
            <a:avLst/>
          </a:prstGeom>
          <a:noFill/>
        </p:spPr>
        <p:txBody>
          <a:bodyPr wrap="none" lIns="68306" tIns="34152" rIns="68306" bIns="34152" rtlCol="0">
            <a:spAutoFit/>
          </a:bodyPr>
          <a:lstStyle/>
          <a:p>
            <a:r>
              <a:rPr lang="en-US" altLang="zh-CN" sz="915" b="1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Version:</a:t>
            </a:r>
          </a:p>
        </p:txBody>
      </p:sp>
      <p:sp>
        <p:nvSpPr>
          <p:cNvPr id="198" name="TextBox 108"/>
          <p:cNvSpPr txBox="1"/>
          <p:nvPr/>
        </p:nvSpPr>
        <p:spPr>
          <a:xfrm>
            <a:off x="10632851" y="1934942"/>
            <a:ext cx="833649" cy="350330"/>
          </a:xfrm>
          <a:prstGeom prst="rect">
            <a:avLst/>
          </a:prstGeom>
          <a:noFill/>
        </p:spPr>
        <p:txBody>
          <a:bodyPr wrap="none" lIns="68306" tIns="34152" rIns="68306" bIns="34152" rtlCol="0">
            <a:spAutoFit/>
          </a:bodyPr>
          <a:lstStyle/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X=1,2,3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V1=Version 1</a:t>
            </a:r>
          </a:p>
        </p:txBody>
      </p:sp>
      <p:sp>
        <p:nvSpPr>
          <p:cNvPr id="199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>
                <a:latin typeface="+mn-lt"/>
                <a:cs typeface="Segoe UI" panose="020B0502040204020203" pitchFamily="34" charset="0"/>
              </a:rPr>
              <a:t>Câblage d'accessoires</a:t>
            </a:r>
            <a:endParaRPr lang="zh-CN" altLang="en-US" sz="3600" dirty="0">
              <a:latin typeface="+mn-lt"/>
              <a:cs typeface="Segoe UI" panose="020B0502040204020203" pitchFamily="34" charset="0"/>
            </a:endParaRPr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7A1B1C7C-597A-40D3-9654-EA5750543F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>
                <a:latin typeface="Myriad Pro"/>
              </a:rPr>
              <a:t>22</a:t>
            </a:fld>
            <a:endParaRPr lang="zh-CN" alt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" name="组合 81"/>
          <p:cNvGrpSpPr/>
          <p:nvPr/>
        </p:nvGrpSpPr>
        <p:grpSpPr>
          <a:xfrm rot="5400000" flipV="1">
            <a:off x="8722544" y="-680185"/>
            <a:ext cx="30101" cy="494271"/>
            <a:chOff x="2572615" y="1673975"/>
            <a:chExt cx="39501" cy="317203"/>
          </a:xfrm>
        </p:grpSpPr>
        <p:cxnSp>
          <p:nvCxnSpPr>
            <p:cNvPr id="86" name="直接连接符 85"/>
            <p:cNvCxnSpPr/>
            <p:nvPr/>
          </p:nvCxnSpPr>
          <p:spPr bwMode="auto">
            <a:xfrm>
              <a:off x="2591012" y="1673975"/>
              <a:ext cx="0" cy="2880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87" name="椭圆 86"/>
            <p:cNvSpPr/>
            <p:nvPr/>
          </p:nvSpPr>
          <p:spPr bwMode="auto">
            <a:xfrm>
              <a:off x="2572615" y="1952008"/>
              <a:ext cx="39501" cy="3917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2261" tIns="26131" rIns="52261" bIns="26131" numCol="1" rtlCol="0" anchor="t" anchorCtr="0" compatLnSpc="1"/>
            <a:lstStyle/>
            <a:p>
              <a:pPr defTabSz="696595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84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36" name="组合 35"/>
          <p:cNvGrpSpPr/>
          <p:nvPr/>
        </p:nvGrpSpPr>
        <p:grpSpPr>
          <a:xfrm>
            <a:off x="739791" y="1420482"/>
            <a:ext cx="10029096" cy="2062784"/>
            <a:chOff x="-792254" y="1511147"/>
            <a:chExt cx="13160867" cy="2706922"/>
          </a:xfrm>
        </p:grpSpPr>
        <p:grpSp>
          <p:nvGrpSpPr>
            <p:cNvPr id="28" name="组合 27"/>
            <p:cNvGrpSpPr/>
            <p:nvPr/>
          </p:nvGrpSpPr>
          <p:grpSpPr>
            <a:xfrm>
              <a:off x="-792254" y="1511147"/>
              <a:ext cx="13160867" cy="2706922"/>
              <a:chOff x="-670947" y="2087581"/>
              <a:chExt cx="13160867" cy="2706922"/>
            </a:xfrm>
          </p:grpSpPr>
          <p:sp>
            <p:nvSpPr>
              <p:cNvPr id="5" name="矩形 4"/>
              <p:cNvSpPr/>
              <p:nvPr/>
            </p:nvSpPr>
            <p:spPr bwMode="auto">
              <a:xfrm>
                <a:off x="1561114" y="2091094"/>
                <a:ext cx="822256" cy="720000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9671" tIns="34840" rIns="69671" bIns="34840" numCol="1" rtlCol="0" anchor="ctr" anchorCtr="0" compatLnSpc="1"/>
              <a:lstStyle/>
              <a:p>
                <a:pPr algn="ctr" defTabSz="696595" fontAlgn="t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zh-CN" sz="1755" dirty="0">
                    <a:solidFill>
                      <a:prstClr val="black"/>
                    </a:solidFill>
                    <a:latin typeface="Myriad Pro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M</a:t>
                </a:r>
                <a:endParaRPr lang="zh-CN" altLang="en-US" sz="1755" dirty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7" name="矩形 6"/>
              <p:cNvSpPr/>
              <p:nvPr/>
            </p:nvSpPr>
            <p:spPr bwMode="auto">
              <a:xfrm>
                <a:off x="7379325" y="2103541"/>
                <a:ext cx="720000" cy="720000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9671" tIns="34840" rIns="69671" bIns="34840" numCol="1" rtlCol="0" anchor="ctr" anchorCtr="0" compatLnSpc="1"/>
              <a:lstStyle/>
              <a:p>
                <a:pPr algn="ctr" defTabSz="696595" fontAlgn="t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zh-CN" sz="1755" dirty="0">
                    <a:solidFill>
                      <a:prstClr val="black"/>
                    </a:solidFill>
                    <a:latin typeface="Myriad Pro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6</a:t>
                </a:r>
                <a:endParaRPr lang="zh-CN" altLang="en-US" sz="1755" dirty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31" name="矩形 30"/>
              <p:cNvSpPr/>
              <p:nvPr/>
            </p:nvSpPr>
            <p:spPr bwMode="auto">
              <a:xfrm>
                <a:off x="2844419" y="2087581"/>
                <a:ext cx="1358981" cy="720000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9671" tIns="34840" rIns="69671" bIns="34840" numCol="1" rtlCol="0" anchor="ctr" anchorCtr="0" compatLnSpc="1"/>
              <a:lstStyle/>
              <a:p>
                <a:pPr algn="ctr" defTabSz="696595" fontAlgn="t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zh-CN" sz="1755" dirty="0">
                    <a:solidFill>
                      <a:prstClr val="black"/>
                    </a:solidFill>
                    <a:latin typeface="Myriad Pro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97</a:t>
                </a:r>
                <a:endParaRPr lang="zh-CN" altLang="en-US" sz="1755" dirty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34" name="TextBox 26"/>
              <p:cNvSpPr txBox="1"/>
              <p:nvPr/>
            </p:nvSpPr>
            <p:spPr>
              <a:xfrm>
                <a:off x="885330" y="3584337"/>
                <a:ext cx="1034613" cy="644337"/>
              </a:xfrm>
              <a:prstGeom prst="rect">
                <a:avLst/>
              </a:prstGeom>
              <a:noFill/>
            </p:spPr>
            <p:txBody>
              <a:bodyPr wrap="square" lIns="68306" tIns="34152" rIns="68306" bIns="34152" rtlCol="0">
                <a:spAutoFit/>
              </a:bodyPr>
              <a:lstStyle/>
              <a:p>
                <a:r>
                  <a:rPr lang="en-US" altLang="zh-CN" sz="915" b="1" dirty="0">
                    <a:latin typeface="Myriad Pro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Catalogue:</a:t>
                </a:r>
              </a:p>
              <a:p>
                <a:r>
                  <a:rPr lang="en-US" altLang="zh-CN" sz="915" dirty="0">
                    <a:latin typeface="Myriad Pro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M : Câblage</a:t>
                </a:r>
              </a:p>
              <a:p>
                <a:endParaRPr lang="en-US" altLang="zh-CN" sz="915" b="1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47" name="TextBox 29"/>
              <p:cNvSpPr txBox="1"/>
              <p:nvPr/>
            </p:nvSpPr>
            <p:spPr>
              <a:xfrm>
                <a:off x="2339922" y="3589768"/>
                <a:ext cx="999485" cy="459727"/>
              </a:xfrm>
              <a:prstGeom prst="rect">
                <a:avLst/>
              </a:prstGeom>
              <a:noFill/>
            </p:spPr>
            <p:txBody>
              <a:bodyPr wrap="square" lIns="68306" tIns="34152" rIns="68306" bIns="34152" rtlCol="0">
                <a:spAutoFit/>
              </a:bodyPr>
              <a:lstStyle/>
              <a:p>
                <a:r>
                  <a:rPr lang="en-US" altLang="zh-CN" sz="915" b="1" dirty="0">
                    <a:latin typeface="Myriad Pro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Pour le câble :</a:t>
                </a:r>
                <a:endParaRPr lang="en-US" altLang="zh-CN" sz="91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endParaRPr>
              </a:p>
              <a:p>
                <a:r>
                  <a:rPr lang="en-US" altLang="zh-CN" sz="915" dirty="0">
                    <a:latin typeface="Myriad Pro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97x :</a:t>
                </a:r>
              </a:p>
            </p:txBody>
          </p:sp>
          <p:grpSp>
            <p:nvGrpSpPr>
              <p:cNvPr id="16" name="组合 15"/>
              <p:cNvGrpSpPr/>
              <p:nvPr/>
            </p:nvGrpSpPr>
            <p:grpSpPr>
              <a:xfrm>
                <a:off x="1503690" y="2811095"/>
                <a:ext cx="471897" cy="757824"/>
                <a:chOff x="334743" y="1700388"/>
                <a:chExt cx="884074" cy="460076"/>
              </a:xfrm>
            </p:grpSpPr>
            <p:cxnSp>
              <p:nvCxnSpPr>
                <p:cNvPr id="71" name="直接连接符 70"/>
                <p:cNvCxnSpPr>
                  <a:endCxn id="5" idx="2"/>
                </p:cNvCxnSpPr>
                <p:nvPr/>
              </p:nvCxnSpPr>
              <p:spPr bwMode="auto">
                <a:xfrm flipH="1" flipV="1">
                  <a:off x="1212538" y="1700388"/>
                  <a:ext cx="6279" cy="459706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74" name="直接连接符 73"/>
                <p:cNvCxnSpPr/>
                <p:nvPr/>
              </p:nvCxnSpPr>
              <p:spPr bwMode="auto">
                <a:xfrm flipH="1">
                  <a:off x="334743" y="2159866"/>
                  <a:ext cx="880934" cy="598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  <p:sp>
            <p:nvSpPr>
              <p:cNvPr id="84" name="椭圆 83"/>
              <p:cNvSpPr/>
              <p:nvPr/>
            </p:nvSpPr>
            <p:spPr bwMode="auto">
              <a:xfrm>
                <a:off x="3028659" y="3507836"/>
                <a:ext cx="89998" cy="89999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52261" tIns="26131" rIns="52261" bIns="26131" numCol="1" rtlCol="0" anchor="t" anchorCtr="0" compatLnSpc="1"/>
              <a:lstStyle/>
              <a:p>
                <a:pPr defTabSz="696595" fontAlgn="t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840" dirty="0">
                  <a:solidFill>
                    <a:prstClr val="black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79" name="矩形 78"/>
              <p:cNvSpPr/>
              <p:nvPr/>
            </p:nvSpPr>
            <p:spPr bwMode="auto">
              <a:xfrm>
                <a:off x="8557811" y="2103541"/>
                <a:ext cx="720521" cy="720000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9671" tIns="34840" rIns="69671" bIns="34840" numCol="1" rtlCol="0" anchor="ctr" anchorCtr="0" compatLnSpc="1"/>
              <a:lstStyle/>
              <a:p>
                <a:pPr algn="ctr" defTabSz="696595" fontAlgn="t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zh-CN" sz="1755" dirty="0">
                    <a:solidFill>
                      <a:prstClr val="black"/>
                    </a:solidFill>
                    <a:latin typeface="Myriad Pro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U</a:t>
                </a:r>
                <a:endParaRPr lang="zh-CN" altLang="en-US" sz="1755" dirty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cxnSp>
            <p:nvCxnSpPr>
              <p:cNvPr id="80" name="直接连接符 79"/>
              <p:cNvCxnSpPr/>
              <p:nvPr/>
            </p:nvCxnSpPr>
            <p:spPr bwMode="auto">
              <a:xfrm flipH="1">
                <a:off x="6869525" y="2482781"/>
                <a:ext cx="224897" cy="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grpSp>
            <p:nvGrpSpPr>
              <p:cNvPr id="69" name="组合 68"/>
              <p:cNvGrpSpPr/>
              <p:nvPr/>
            </p:nvGrpSpPr>
            <p:grpSpPr>
              <a:xfrm>
                <a:off x="5254662" y="2087581"/>
                <a:ext cx="1455877" cy="1917516"/>
                <a:chOff x="5490671" y="2091094"/>
                <a:chExt cx="1455877" cy="1917516"/>
              </a:xfrm>
            </p:grpSpPr>
            <p:sp>
              <p:nvSpPr>
                <p:cNvPr id="75" name="矩形 74"/>
                <p:cNvSpPr/>
                <p:nvPr/>
              </p:nvSpPr>
              <p:spPr bwMode="auto">
                <a:xfrm>
                  <a:off x="6226548" y="2091094"/>
                  <a:ext cx="720000" cy="720000"/>
                </a:xfrm>
                <a:prstGeom prst="rect">
                  <a:avLst/>
                </a:prstGeom>
                <a:solidFill>
                  <a:schemeClr val="bg1"/>
                </a:solidFill>
                <a:ln w="952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69671" tIns="34840" rIns="69671" bIns="34840" numCol="1" rtlCol="0" anchor="ctr" anchorCtr="0" compatLnSpc="1"/>
                <a:lstStyle/>
                <a:p>
                  <a:pPr algn="ctr" defTabSz="696595" fontAlgn="t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zh-CN" sz="1755" dirty="0">
                      <a:solidFill>
                        <a:prstClr val="black"/>
                      </a:solidFill>
                      <a:latin typeface="Myriad Pro" panose="020B0502040204020203" pitchFamily="34" charset="0"/>
                      <a:ea typeface="Segoe UI" panose="020B0502040204020203" pitchFamily="34" charset="0"/>
                      <a:cs typeface="Segoe UI" panose="020B0502040204020203" pitchFamily="34" charset="0"/>
                    </a:rPr>
                    <a:t>M</a:t>
                  </a:r>
                  <a:endParaRPr lang="zh-CN" altLang="en-US" sz="1755" dirty="0">
                    <a:solidFill>
                      <a:prstClr val="black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  <p:grpSp>
              <p:nvGrpSpPr>
                <p:cNvPr id="76" name="组合 75"/>
                <p:cNvGrpSpPr/>
                <p:nvPr/>
              </p:nvGrpSpPr>
              <p:grpSpPr>
                <a:xfrm>
                  <a:off x="6230224" y="2811092"/>
                  <a:ext cx="375100" cy="736775"/>
                  <a:chOff x="6230224" y="2811092"/>
                  <a:chExt cx="375100" cy="736775"/>
                </a:xfrm>
              </p:grpSpPr>
              <p:sp>
                <p:nvSpPr>
                  <p:cNvPr id="85" name="椭圆 84"/>
                  <p:cNvSpPr/>
                  <p:nvPr/>
                </p:nvSpPr>
                <p:spPr bwMode="auto">
                  <a:xfrm>
                    <a:off x="6230224" y="3457868"/>
                    <a:ext cx="89999" cy="89999"/>
                  </a:xfrm>
                  <a:prstGeom prst="ellipse">
                    <a:avLst/>
                  </a:prstGeom>
                  <a:solidFill>
                    <a:schemeClr val="bg1">
                      <a:lumMod val="50000"/>
                    </a:schemeClr>
                  </a:solidFill>
                  <a:ln w="3175" cap="flat" cmpd="sng" algn="ctr">
                    <a:solidFill>
                      <a:schemeClr val="bg1">
                        <a:lumMod val="50000"/>
                      </a:schemeClr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52261" tIns="26131" rIns="52261" bIns="26131" numCol="1" rtlCol="0" anchor="t" anchorCtr="0" compatLnSpc="1"/>
                  <a:lstStyle/>
                  <a:p>
                    <a:pPr defTabSz="696595" fontAlgn="t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zh-CN" altLang="en-US" sz="840" dirty="0">
                      <a:solidFill>
                        <a:prstClr val="black"/>
                      </a:solidFill>
                      <a:latin typeface="Segoe UI" panose="020B0502040204020203" pitchFamily="34" charset="0"/>
                      <a:cs typeface="Segoe UI" panose="020B0502040204020203" pitchFamily="34" charset="0"/>
                    </a:endParaRPr>
                  </a:p>
                </p:txBody>
              </p:sp>
              <p:cxnSp>
                <p:nvCxnSpPr>
                  <p:cNvPr id="89" name="连接符: 肘形 19"/>
                  <p:cNvCxnSpPr/>
                  <p:nvPr/>
                </p:nvCxnSpPr>
                <p:spPr>
                  <a:xfrm rot="16200000" flipH="1">
                    <a:off x="6251825" y="3162396"/>
                    <a:ext cx="704803" cy="2195"/>
                  </a:xfrm>
                  <a:prstGeom prst="bentConnector3">
                    <a:avLst>
                      <a:gd name="adj1" fmla="val 50000"/>
                    </a:avLst>
                  </a:prstGeom>
                  <a:ln w="9525">
                    <a:solidFill>
                      <a:schemeClr val="bg1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77" name="组合 76"/>
                <p:cNvGrpSpPr/>
                <p:nvPr/>
              </p:nvGrpSpPr>
              <p:grpSpPr>
                <a:xfrm>
                  <a:off x="5490671" y="3533042"/>
                  <a:ext cx="1268569" cy="475568"/>
                  <a:chOff x="6308225" y="2426583"/>
                  <a:chExt cx="1268569" cy="475568"/>
                </a:xfrm>
              </p:grpSpPr>
              <p:sp>
                <p:nvSpPr>
                  <p:cNvPr id="78" name="TextBox 108"/>
                  <p:cNvSpPr txBox="1"/>
                  <p:nvPr/>
                </p:nvSpPr>
                <p:spPr>
                  <a:xfrm>
                    <a:off x="6308225" y="2426583"/>
                    <a:ext cx="1268569" cy="275118"/>
                  </a:xfrm>
                  <a:prstGeom prst="rect">
                    <a:avLst/>
                  </a:prstGeom>
                  <a:noFill/>
                </p:spPr>
                <p:txBody>
                  <a:bodyPr wrap="none" lIns="68306" tIns="34152" rIns="68306" bIns="34152" rtlCol="0">
                    <a:spAutoFit/>
                  </a:bodyPr>
                  <a:lstStyle/>
                  <a:p>
                    <a:r>
                      <a:rPr lang="en-US" altLang="zh-CN" sz="915" b="1" dirty="0">
                        <a:solidFill>
                          <a:srgbClr val="FF0000"/>
                        </a:solidFill>
                        <a:latin typeface="Myriad Pro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rPr>
                      <a:t>Pour le cordon de brassage :</a:t>
                    </a:r>
                  </a:p>
                </p:txBody>
              </p:sp>
              <p:sp>
                <p:nvSpPr>
                  <p:cNvPr id="81" name="TextBox 108"/>
                  <p:cNvSpPr txBox="1"/>
                  <p:nvPr/>
                </p:nvSpPr>
                <p:spPr>
                  <a:xfrm>
                    <a:off x="6345681" y="2627032"/>
                    <a:ext cx="690087" cy="275119"/>
                  </a:xfrm>
                  <a:prstGeom prst="rect">
                    <a:avLst/>
                  </a:prstGeom>
                  <a:noFill/>
                </p:spPr>
                <p:txBody>
                  <a:bodyPr wrap="none" lIns="68306" tIns="34152" rIns="68306" bIns="34152" rtlCol="0">
                    <a:spAutoFit/>
                  </a:bodyPr>
                  <a:lstStyle/>
                  <a:p>
                    <a:r>
                      <a:rPr lang="en-US" altLang="zh-CN" sz="915" dirty="0">
                        <a:latin typeface="Myriad Pro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rPr>
                      <a:t>3 : LSZH</a:t>
                    </a:r>
                  </a:p>
                </p:txBody>
              </p:sp>
            </p:grpSp>
          </p:grpSp>
          <p:grpSp>
            <p:nvGrpSpPr>
              <p:cNvPr id="90" name="组合 89"/>
              <p:cNvGrpSpPr/>
              <p:nvPr/>
            </p:nvGrpSpPr>
            <p:grpSpPr>
              <a:xfrm>
                <a:off x="7702347" y="2823541"/>
                <a:ext cx="90001" cy="536276"/>
                <a:chOff x="5106359" y="2807581"/>
                <a:chExt cx="90001" cy="536276"/>
              </a:xfrm>
            </p:grpSpPr>
            <p:cxnSp>
              <p:nvCxnSpPr>
                <p:cNvPr id="91" name="直接连接符 90"/>
                <p:cNvCxnSpPr>
                  <a:endCxn id="92" idx="0"/>
                </p:cNvCxnSpPr>
                <p:nvPr/>
              </p:nvCxnSpPr>
              <p:spPr bwMode="auto">
                <a:xfrm>
                  <a:off x="5140891" y="2807581"/>
                  <a:ext cx="10468" cy="446277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sp>
              <p:nvSpPr>
                <p:cNvPr id="92" name="椭圆 91"/>
                <p:cNvSpPr/>
                <p:nvPr/>
              </p:nvSpPr>
              <p:spPr bwMode="auto">
                <a:xfrm>
                  <a:off x="5106359" y="3253858"/>
                  <a:ext cx="90001" cy="89999"/>
                </a:xfrm>
                <a:prstGeom prst="ellipse">
                  <a:avLst/>
                </a:prstGeom>
                <a:solidFill>
                  <a:schemeClr val="bg1">
                    <a:lumMod val="50000"/>
                  </a:schemeClr>
                </a:solidFill>
                <a:ln w="317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52261" tIns="26131" rIns="52261" bIns="26131" numCol="1" rtlCol="0" anchor="t" anchorCtr="0" compatLnSpc="1"/>
                <a:lstStyle/>
                <a:p>
                  <a:pPr defTabSz="696595" fontAlgn="t">
                    <a:spcBef>
                      <a:spcPct val="0"/>
                    </a:spcBef>
                    <a:spcAft>
                      <a:spcPct val="0"/>
                    </a:spcAft>
                  </a:pPr>
                  <a:endParaRPr lang="zh-CN" altLang="en-US" sz="840" dirty="0">
                    <a:solidFill>
                      <a:prstClr val="black"/>
                    </a:solidFill>
                    <a:latin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</p:grpSp>
          <p:sp>
            <p:nvSpPr>
              <p:cNvPr id="93" name="TextBox 108"/>
              <p:cNvSpPr txBox="1"/>
              <p:nvPr/>
            </p:nvSpPr>
            <p:spPr>
              <a:xfrm>
                <a:off x="7201033" y="3402884"/>
                <a:ext cx="877305" cy="275118"/>
              </a:xfrm>
              <a:prstGeom prst="rect">
                <a:avLst/>
              </a:prstGeom>
              <a:noFill/>
            </p:spPr>
            <p:txBody>
              <a:bodyPr wrap="none" lIns="68306" tIns="34152" rIns="68306" bIns="34152" rtlCol="0">
                <a:spAutoFit/>
              </a:bodyPr>
              <a:lstStyle/>
              <a:p>
                <a:r>
                  <a:rPr lang="en-US" altLang="zh-CN" sz="915" b="1" dirty="0">
                    <a:solidFill>
                      <a:srgbClr val="00B0F0"/>
                    </a:solidFill>
                    <a:latin typeface="Myriad Pro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Catégorie:</a:t>
                </a:r>
              </a:p>
            </p:txBody>
          </p:sp>
          <p:sp>
            <p:nvSpPr>
              <p:cNvPr id="94" name="TextBox 108"/>
              <p:cNvSpPr txBox="1"/>
              <p:nvPr/>
            </p:nvSpPr>
            <p:spPr>
              <a:xfrm>
                <a:off x="7201034" y="3596338"/>
                <a:ext cx="849958" cy="1198165"/>
              </a:xfrm>
              <a:prstGeom prst="rect">
                <a:avLst/>
              </a:prstGeom>
              <a:noFill/>
            </p:spPr>
            <p:txBody>
              <a:bodyPr wrap="none" lIns="68306" tIns="34152" rIns="68306" bIns="34152" rtlCol="0">
                <a:spAutoFit/>
              </a:bodyPr>
              <a:lstStyle/>
              <a:p>
                <a:r>
                  <a:rPr lang="en-US" altLang="zh-CN" sz="915" dirty="0">
                    <a:latin typeface="Myriad Pro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6 : CAT6</a:t>
                </a:r>
              </a:p>
              <a:p>
                <a:r>
                  <a:rPr lang="en-US" altLang="zh-CN" sz="915" dirty="0">
                    <a:latin typeface="Myriad Pro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5E : CAT5E</a:t>
                </a:r>
              </a:p>
              <a:p>
                <a:r>
                  <a:rPr lang="en-US" altLang="zh-CN" sz="915" dirty="0">
                    <a:latin typeface="Myriad Pro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59=RG59</a:t>
                </a:r>
              </a:p>
              <a:p>
                <a:r>
                  <a:rPr lang="en-US" altLang="zh-CN" sz="915" dirty="0">
                    <a:latin typeface="Myriad Pro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60=RG60</a:t>
                </a:r>
              </a:p>
              <a:p>
                <a:r>
                  <a:rPr lang="en-US" altLang="zh-CN" sz="915" dirty="0">
                    <a:latin typeface="Myriad Pro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73=75-3</a:t>
                </a:r>
              </a:p>
              <a:p>
                <a:r>
                  <a:rPr lang="en-US" altLang="zh-CN" sz="915" dirty="0">
                    <a:latin typeface="Myriad Pro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75=75-5</a:t>
                </a:r>
              </a:p>
            </p:txBody>
          </p:sp>
          <p:grpSp>
            <p:nvGrpSpPr>
              <p:cNvPr id="119" name="组合 118"/>
              <p:cNvGrpSpPr/>
              <p:nvPr/>
            </p:nvGrpSpPr>
            <p:grpSpPr>
              <a:xfrm>
                <a:off x="8898128" y="3711373"/>
                <a:ext cx="2240746" cy="857104"/>
                <a:chOff x="9741500" y="3512017"/>
                <a:chExt cx="2240746" cy="857104"/>
              </a:xfrm>
            </p:grpSpPr>
            <p:sp>
              <p:nvSpPr>
                <p:cNvPr id="97" name="TextBox 108"/>
                <p:cNvSpPr txBox="1"/>
                <p:nvPr/>
              </p:nvSpPr>
              <p:spPr>
                <a:xfrm>
                  <a:off x="9741500" y="3512017"/>
                  <a:ext cx="2240746" cy="459728"/>
                </a:xfrm>
                <a:prstGeom prst="rect">
                  <a:avLst/>
                </a:prstGeom>
                <a:noFill/>
              </p:spPr>
              <p:txBody>
                <a:bodyPr wrap="square" lIns="68306" tIns="34152" rIns="68306" bIns="34152" rtlCol="0">
                  <a:spAutoFit/>
                </a:bodyPr>
                <a:lstStyle/>
                <a:p>
                  <a:r>
                    <a:rPr lang="en-US" altLang="zh-CN" sz="915" b="1" dirty="0">
                      <a:solidFill>
                        <a:srgbClr val="00B050"/>
                      </a:solidFill>
                      <a:latin typeface="Myriad Pro" panose="020B0502040204020203" pitchFamily="34" charset="0"/>
                      <a:ea typeface="Segoe UI" panose="020B0502040204020203" pitchFamily="34" charset="0"/>
                      <a:cs typeface="Segoe UI" panose="020B0502040204020203" pitchFamily="34" charset="0"/>
                    </a:rPr>
                    <a:t>Pour le module, le répartiteur et le cordon de brassage :</a:t>
                  </a:r>
                </a:p>
              </p:txBody>
            </p:sp>
            <p:sp>
              <p:nvSpPr>
                <p:cNvPr id="98" name="TextBox 108"/>
                <p:cNvSpPr txBox="1"/>
                <p:nvPr/>
              </p:nvSpPr>
              <p:spPr>
                <a:xfrm>
                  <a:off x="9771869" y="3909393"/>
                  <a:ext cx="633302" cy="459728"/>
                </a:xfrm>
                <a:prstGeom prst="rect">
                  <a:avLst/>
                </a:prstGeom>
                <a:noFill/>
              </p:spPr>
              <p:txBody>
                <a:bodyPr wrap="none" lIns="68306" tIns="34152" rIns="68306" bIns="34152" rtlCol="0">
                  <a:spAutoFit/>
                </a:bodyPr>
                <a:lstStyle/>
                <a:p>
                  <a:r>
                    <a:rPr lang="en-US" altLang="zh-CN" sz="915" dirty="0">
                      <a:latin typeface="Myriad Pro" panose="020B0502040204020203" pitchFamily="34" charset="0"/>
                      <a:ea typeface="Segoe UI" panose="020B0502040204020203" pitchFamily="34" charset="0"/>
                      <a:cs typeface="Segoe UI" panose="020B0502040204020203" pitchFamily="34" charset="0"/>
                    </a:rPr>
                    <a:t>U: UTP</a:t>
                  </a:r>
                </a:p>
                <a:p>
                  <a:r>
                    <a:rPr lang="en-US" altLang="zh-CN" sz="915" dirty="0">
                      <a:latin typeface="Myriad Pro" panose="020B0502040204020203" pitchFamily="34" charset="0"/>
                      <a:ea typeface="Segoe UI" panose="020B0502040204020203" pitchFamily="34" charset="0"/>
                      <a:cs typeface="Segoe UI" panose="020B0502040204020203" pitchFamily="34" charset="0"/>
                    </a:rPr>
                    <a:t>F: FTP</a:t>
                  </a:r>
                </a:p>
              </p:txBody>
            </p:sp>
          </p:grpSp>
          <p:cxnSp>
            <p:nvCxnSpPr>
              <p:cNvPr id="100" name="连接符: 肘形 19"/>
              <p:cNvCxnSpPr>
                <a:stCxn id="79" idx="2"/>
              </p:cNvCxnSpPr>
              <p:nvPr/>
            </p:nvCxnSpPr>
            <p:spPr>
              <a:xfrm rot="5400000">
                <a:off x="8516318" y="3225295"/>
                <a:ext cx="803509" cy="1"/>
              </a:xfrm>
              <a:prstGeom prst="bentConnector3">
                <a:avLst>
                  <a:gd name="adj1" fmla="val 50000"/>
                </a:avLst>
              </a:prstGeom>
              <a:ln w="9525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4" name="椭圆 103"/>
              <p:cNvSpPr/>
              <p:nvPr/>
            </p:nvSpPr>
            <p:spPr bwMode="auto">
              <a:xfrm>
                <a:off x="11652562" y="3688497"/>
                <a:ext cx="90001" cy="90000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52261" tIns="26131" rIns="52261" bIns="26131" numCol="1" rtlCol="0" anchor="t" anchorCtr="0" compatLnSpc="1"/>
              <a:lstStyle/>
              <a:p>
                <a:pPr defTabSz="696595" fontAlgn="t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840" dirty="0">
                  <a:solidFill>
                    <a:prstClr val="black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grpSp>
            <p:nvGrpSpPr>
              <p:cNvPr id="24" name="组合 23"/>
              <p:cNvGrpSpPr/>
              <p:nvPr/>
            </p:nvGrpSpPr>
            <p:grpSpPr>
              <a:xfrm>
                <a:off x="11190911" y="3759288"/>
                <a:ext cx="1299009" cy="487801"/>
                <a:chOff x="11191318" y="2834479"/>
                <a:chExt cx="1299009" cy="487801"/>
              </a:xfrm>
            </p:grpSpPr>
            <p:sp>
              <p:nvSpPr>
                <p:cNvPr id="105" name="TextBox 108"/>
                <p:cNvSpPr txBox="1"/>
                <p:nvPr/>
              </p:nvSpPr>
              <p:spPr>
                <a:xfrm>
                  <a:off x="11191318" y="2834479"/>
                  <a:ext cx="1268568" cy="275119"/>
                </a:xfrm>
                <a:prstGeom prst="rect">
                  <a:avLst/>
                </a:prstGeom>
                <a:noFill/>
              </p:spPr>
              <p:txBody>
                <a:bodyPr wrap="none" lIns="68306" tIns="34152" rIns="68306" bIns="34152" rtlCol="0">
                  <a:spAutoFit/>
                </a:bodyPr>
                <a:lstStyle/>
                <a:p>
                  <a:r>
                    <a:rPr lang="en-US" altLang="zh-CN" sz="915" b="1" dirty="0">
                      <a:latin typeface="Myriad Pro" panose="020B0502040204020203" pitchFamily="34" charset="0"/>
                      <a:ea typeface="Segoe UI" panose="020B0502040204020203" pitchFamily="34" charset="0"/>
                      <a:cs typeface="Segoe UI" panose="020B0502040204020203" pitchFamily="34" charset="0"/>
                    </a:rPr>
                    <a:t>Pour le cordon de brassage :</a:t>
                  </a:r>
                </a:p>
              </p:txBody>
            </p:sp>
            <p:sp>
              <p:nvSpPr>
                <p:cNvPr id="106" name="TextBox 108"/>
                <p:cNvSpPr txBox="1"/>
                <p:nvPr/>
              </p:nvSpPr>
              <p:spPr>
                <a:xfrm>
                  <a:off x="11211241" y="3047161"/>
                  <a:ext cx="1279086" cy="275119"/>
                </a:xfrm>
                <a:prstGeom prst="rect">
                  <a:avLst/>
                </a:prstGeom>
                <a:noFill/>
              </p:spPr>
              <p:txBody>
                <a:bodyPr wrap="none" lIns="68306" tIns="34152" rIns="68306" bIns="34152" rtlCol="0">
                  <a:spAutoFit/>
                </a:bodyPr>
                <a:lstStyle/>
                <a:p>
                  <a:r>
                    <a:rPr lang="en-US" altLang="zh-CN" sz="915" dirty="0">
                      <a:latin typeface="Myriad Pro" panose="020B0502040204020203" pitchFamily="34" charset="0"/>
                      <a:ea typeface="Segoe UI" panose="020B0502040204020203" pitchFamily="34" charset="0"/>
                      <a:cs typeface="Segoe UI" panose="020B0502040204020203" pitchFamily="34" charset="0"/>
                    </a:rPr>
                    <a:t>1/2/3 : longueur (m)</a:t>
                  </a:r>
                </a:p>
              </p:txBody>
            </p:sp>
          </p:grpSp>
          <p:sp>
            <p:nvSpPr>
              <p:cNvPr id="108" name="椭圆 107"/>
              <p:cNvSpPr/>
              <p:nvPr/>
            </p:nvSpPr>
            <p:spPr bwMode="auto">
              <a:xfrm>
                <a:off x="8865027" y="3587789"/>
                <a:ext cx="90001" cy="89999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52261" tIns="26131" rIns="52261" bIns="26131" numCol="1" rtlCol="0" anchor="t" anchorCtr="0" compatLnSpc="1"/>
              <a:lstStyle/>
              <a:p>
                <a:pPr defTabSz="696595" fontAlgn="t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840" dirty="0">
                  <a:solidFill>
                    <a:prstClr val="black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109" name="椭圆 108"/>
              <p:cNvSpPr/>
              <p:nvPr/>
            </p:nvSpPr>
            <p:spPr bwMode="auto">
              <a:xfrm>
                <a:off x="1421266" y="3512382"/>
                <a:ext cx="90001" cy="90001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52261" tIns="26131" rIns="52261" bIns="26131" numCol="1" rtlCol="0" anchor="t" anchorCtr="0" compatLnSpc="1"/>
              <a:lstStyle/>
              <a:p>
                <a:pPr defTabSz="696595" fontAlgn="t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840" dirty="0">
                  <a:solidFill>
                    <a:prstClr val="black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cxnSp>
            <p:nvCxnSpPr>
              <p:cNvPr id="117" name="直接连接符 116"/>
              <p:cNvCxnSpPr/>
              <p:nvPr/>
            </p:nvCxnSpPr>
            <p:spPr bwMode="auto">
              <a:xfrm flipH="1">
                <a:off x="9507876" y="2451193"/>
                <a:ext cx="224897" cy="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66" name="矩形 65"/>
              <p:cNvSpPr/>
              <p:nvPr/>
            </p:nvSpPr>
            <p:spPr bwMode="auto">
              <a:xfrm>
                <a:off x="-670947" y="2122683"/>
                <a:ext cx="720000" cy="720000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9671" tIns="34840" rIns="69671" bIns="34840" numCol="1" rtlCol="0" anchor="ctr" anchorCtr="0" compatLnSpc="1"/>
              <a:lstStyle/>
              <a:p>
                <a:pPr algn="ctr" defTabSz="696595" fontAlgn="t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zh-CN" sz="1755" dirty="0">
                    <a:solidFill>
                      <a:prstClr val="black"/>
                    </a:solidFill>
                    <a:latin typeface="Myriad Pro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DH</a:t>
                </a:r>
                <a:endParaRPr lang="zh-CN" altLang="en-US" sz="1755" dirty="0">
                  <a:solidFill>
                    <a:prstClr val="black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67" name="矩形 66"/>
              <p:cNvSpPr/>
              <p:nvPr/>
            </p:nvSpPr>
            <p:spPr bwMode="auto">
              <a:xfrm>
                <a:off x="489122" y="2122683"/>
                <a:ext cx="822256" cy="720000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9671" tIns="34840" rIns="69671" bIns="34840" numCol="1" rtlCol="0" anchor="ctr" anchorCtr="0" compatLnSpc="1"/>
              <a:lstStyle/>
              <a:p>
                <a:pPr algn="ctr" defTabSz="696595" fontAlgn="t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zh-CN" sz="1755" dirty="0">
                    <a:solidFill>
                      <a:prstClr val="black"/>
                    </a:solidFill>
                    <a:latin typeface="Myriad Pro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PF</a:t>
                </a:r>
                <a:endParaRPr lang="zh-CN" altLang="en-US" sz="1755" dirty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cxnSp>
            <p:nvCxnSpPr>
              <p:cNvPr id="68" name="直接连接符 67"/>
              <p:cNvCxnSpPr/>
              <p:nvPr/>
            </p:nvCxnSpPr>
            <p:spPr bwMode="auto">
              <a:xfrm flipH="1">
                <a:off x="136514" y="2482782"/>
                <a:ext cx="224897" cy="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99" name="TextBox 25"/>
              <p:cNvSpPr txBox="1"/>
              <p:nvPr/>
            </p:nvSpPr>
            <p:spPr>
              <a:xfrm>
                <a:off x="-518619" y="3038875"/>
                <a:ext cx="1903376" cy="275118"/>
              </a:xfrm>
              <a:prstGeom prst="rect">
                <a:avLst/>
              </a:prstGeom>
              <a:noFill/>
            </p:spPr>
            <p:txBody>
              <a:bodyPr wrap="square" lIns="68306" tIns="34152" rIns="68306" bIns="34152" rtlCol="0">
                <a:spAutoFit/>
              </a:bodyPr>
              <a:lstStyle/>
              <a:p>
                <a:pPr algn="ctr"/>
                <a:r>
                  <a:rPr lang="en-US" altLang="zh-CN" sz="915" b="1" dirty="0">
                    <a:latin typeface="Myriad Pro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Installations publiques</a:t>
                </a:r>
                <a:endParaRPr lang="zh-CN" altLang="en-US" sz="915" b="1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grpSp>
            <p:nvGrpSpPr>
              <p:cNvPr id="118" name="组合 117"/>
              <p:cNvGrpSpPr/>
              <p:nvPr/>
            </p:nvGrpSpPr>
            <p:grpSpPr>
              <a:xfrm>
                <a:off x="834048" y="2833445"/>
                <a:ext cx="89999" cy="250432"/>
                <a:chOff x="1622984" y="1515322"/>
                <a:chExt cx="67500" cy="187824"/>
              </a:xfrm>
            </p:grpSpPr>
            <p:cxnSp>
              <p:nvCxnSpPr>
                <p:cNvPr id="120" name="直接连接符 119"/>
                <p:cNvCxnSpPr/>
                <p:nvPr/>
              </p:nvCxnSpPr>
              <p:spPr bwMode="auto">
                <a:xfrm>
                  <a:off x="1663535" y="1515322"/>
                  <a:ext cx="0" cy="180000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sp>
              <p:nvSpPr>
                <p:cNvPr id="121" name="椭圆 120"/>
                <p:cNvSpPr/>
                <p:nvPr/>
              </p:nvSpPr>
              <p:spPr bwMode="auto">
                <a:xfrm>
                  <a:off x="1622984" y="1635646"/>
                  <a:ext cx="67500" cy="67500"/>
                </a:xfrm>
                <a:prstGeom prst="ellipse">
                  <a:avLst/>
                </a:prstGeom>
                <a:solidFill>
                  <a:schemeClr val="bg1">
                    <a:lumMod val="50000"/>
                  </a:schemeClr>
                </a:solidFill>
                <a:ln w="317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52261" tIns="26131" rIns="52261" bIns="26131" numCol="1" rtlCol="0" anchor="t" anchorCtr="0" compatLnSpc="1"/>
                <a:lstStyle/>
                <a:p>
                  <a:pPr defTabSz="696595" fontAlgn="t">
                    <a:spcBef>
                      <a:spcPct val="0"/>
                    </a:spcBef>
                    <a:spcAft>
                      <a:spcPct val="0"/>
                    </a:spcAft>
                  </a:pPr>
                  <a:endParaRPr lang="zh-CN" altLang="en-US" sz="840" dirty="0">
                    <a:solidFill>
                      <a:prstClr val="black"/>
                    </a:solidFill>
                    <a:latin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</p:grpSp>
        </p:grpSp>
        <p:sp>
          <p:nvSpPr>
            <p:cNvPr id="188" name="矩形 187"/>
            <p:cNvSpPr/>
            <p:nvPr/>
          </p:nvSpPr>
          <p:spPr bwMode="auto">
            <a:xfrm>
              <a:off x="9827074" y="1537008"/>
              <a:ext cx="720521" cy="72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9671" tIns="34840" rIns="69671" bIns="34840" numCol="1" rtlCol="0" anchor="ctr" anchorCtr="0" compatLnSpc="1"/>
            <a:lstStyle/>
            <a:p>
              <a:pPr algn="ctr" defTabSz="696595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755" dirty="0">
                  <a:solidFill>
                    <a:prstClr val="black"/>
                  </a:solidFill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2</a:t>
              </a:r>
              <a:endParaRPr lang="zh-CN" altLang="en-US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189" name="矩形 188"/>
          <p:cNvSpPr/>
          <p:nvPr/>
        </p:nvSpPr>
        <p:spPr bwMode="auto">
          <a:xfrm>
            <a:off x="4833161" y="1423159"/>
            <a:ext cx="548668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90" name="直接连接符 189"/>
          <p:cNvCxnSpPr>
            <a:stCxn id="189" idx="2"/>
          </p:cNvCxnSpPr>
          <p:nvPr/>
        </p:nvCxnSpPr>
        <p:spPr bwMode="auto">
          <a:xfrm flipH="1">
            <a:off x="5104236" y="1971827"/>
            <a:ext cx="3259" cy="41033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91" name="椭圆 190"/>
          <p:cNvSpPr/>
          <p:nvPr/>
        </p:nvSpPr>
        <p:spPr bwMode="auto">
          <a:xfrm>
            <a:off x="4415079" y="2352680"/>
            <a:ext cx="68582" cy="68583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52261" tIns="26131" rIns="52261" bIns="26131" numCol="1" rtlCol="0" anchor="t" anchorCtr="0" compatLnSpc="1"/>
          <a:lstStyle/>
          <a:p>
            <a:pPr defTabSz="696595" fontAlgn="t">
              <a:spcBef>
                <a:spcPct val="0"/>
              </a:spcBef>
              <a:spcAft>
                <a:spcPct val="0"/>
              </a:spcAft>
            </a:pPr>
            <a:endParaRPr lang="zh-CN" altLang="en-US" sz="84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92" name="TextBox 29"/>
          <p:cNvSpPr txBox="1"/>
          <p:nvPr/>
        </p:nvSpPr>
        <p:spPr>
          <a:xfrm>
            <a:off x="3841518" y="2412053"/>
            <a:ext cx="1613466" cy="1335087"/>
          </a:xfrm>
          <a:prstGeom prst="rect">
            <a:avLst/>
          </a:prstGeom>
          <a:noFill/>
        </p:spPr>
        <p:txBody>
          <a:bodyPr wrap="square" lIns="68306" tIns="34152" rIns="68306" bIns="34152" rtlCol="0">
            <a:spAutoFit/>
          </a:bodyPr>
          <a:lstStyle/>
          <a:p>
            <a:r>
              <a:rPr lang="en-US" altLang="zh-CN" sz="915" b="1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Pour les séries :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 : Module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 : Panneau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 : Cordon de raccordement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 : Cadre de distribution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 : Cadre de gestion des câbles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5 : Panneau de montage pour fibres optiques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6 : Connecteur</a:t>
            </a:r>
          </a:p>
        </p:txBody>
      </p:sp>
      <p:sp>
        <p:nvSpPr>
          <p:cNvPr id="199" name="TextBox 108"/>
          <p:cNvSpPr txBox="1"/>
          <p:nvPr/>
        </p:nvSpPr>
        <p:spPr>
          <a:xfrm>
            <a:off x="6738511" y="3409503"/>
            <a:ext cx="684571" cy="209651"/>
          </a:xfrm>
          <a:prstGeom prst="rect">
            <a:avLst/>
          </a:prstGeom>
          <a:noFill/>
        </p:spPr>
        <p:txBody>
          <a:bodyPr wrap="none" lIns="68306" tIns="34152" rIns="68306" bIns="34152" rtlCol="0">
            <a:spAutoFit/>
          </a:bodyPr>
          <a:lstStyle/>
          <a:p>
            <a:r>
              <a:rPr lang="en-US" altLang="zh-CN" sz="915" b="1" dirty="0">
                <a:solidFill>
                  <a:srgbClr val="00B0F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Pour le panel :</a:t>
            </a:r>
          </a:p>
        </p:txBody>
      </p:sp>
      <p:sp>
        <p:nvSpPr>
          <p:cNvPr id="200" name="TextBox 108"/>
          <p:cNvSpPr txBox="1"/>
          <p:nvPr/>
        </p:nvSpPr>
        <p:spPr>
          <a:xfrm>
            <a:off x="6741797" y="3582813"/>
            <a:ext cx="1412334" cy="1335087"/>
          </a:xfrm>
          <a:prstGeom prst="rect">
            <a:avLst/>
          </a:prstGeom>
          <a:noFill/>
        </p:spPr>
        <p:txBody>
          <a:bodyPr wrap="none" lIns="68306" tIns="34152" rIns="68306" bIns="34152" rtlCol="0">
            <a:spAutoFit/>
          </a:bodyPr>
          <a:lstStyle/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EN : Norme européenne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BS : Norme britannique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États-Unis : Norme américaine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AS : Norme australienne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JA : Norme japonaise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KS : norme coréenne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IS : norme italienne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ARG : Norme argentine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IN : Norme indienne</a:t>
            </a:r>
          </a:p>
        </p:txBody>
      </p:sp>
      <p:cxnSp>
        <p:nvCxnSpPr>
          <p:cNvPr id="201" name="直接连接符 200"/>
          <p:cNvCxnSpPr>
            <a:endCxn id="191" idx="6"/>
          </p:cNvCxnSpPr>
          <p:nvPr/>
        </p:nvCxnSpPr>
        <p:spPr bwMode="auto">
          <a:xfrm flipH="1">
            <a:off x="4483661" y="2386972"/>
            <a:ext cx="62057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02" name="TextBox 108"/>
          <p:cNvSpPr txBox="1"/>
          <p:nvPr/>
        </p:nvSpPr>
        <p:spPr>
          <a:xfrm>
            <a:off x="5276565" y="2844148"/>
            <a:ext cx="684571" cy="209651"/>
          </a:xfrm>
          <a:prstGeom prst="rect">
            <a:avLst/>
          </a:prstGeom>
          <a:noFill/>
        </p:spPr>
        <p:txBody>
          <a:bodyPr wrap="none" lIns="68306" tIns="34152" rIns="68306" bIns="34152" rtlCol="0">
            <a:spAutoFit/>
          </a:bodyPr>
          <a:lstStyle/>
          <a:p>
            <a:r>
              <a:rPr lang="en-US" altLang="zh-CN" sz="915" b="1" dirty="0">
                <a:solidFill>
                  <a:srgbClr val="FF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Pour le panel :</a:t>
            </a:r>
          </a:p>
        </p:txBody>
      </p:sp>
      <p:sp>
        <p:nvSpPr>
          <p:cNvPr id="203" name="TextBox 108"/>
          <p:cNvSpPr txBox="1"/>
          <p:nvPr/>
        </p:nvSpPr>
        <p:spPr>
          <a:xfrm>
            <a:off x="5305108" y="2996898"/>
            <a:ext cx="997156" cy="772369"/>
          </a:xfrm>
          <a:prstGeom prst="rect">
            <a:avLst/>
          </a:prstGeom>
          <a:noFill/>
        </p:spPr>
        <p:txBody>
          <a:bodyPr wrap="none" lIns="68306" tIns="34152" rIns="68306" bIns="34152" rtlCol="0">
            <a:spAutoFit/>
          </a:bodyPr>
          <a:lstStyle/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/: Plat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 : Biseau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 : Fonction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 : Sol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 : Boîtier de montage</a:t>
            </a:r>
          </a:p>
        </p:txBody>
      </p:sp>
      <p:sp>
        <p:nvSpPr>
          <p:cNvPr id="204" name="TextBox 108"/>
          <p:cNvSpPr txBox="1"/>
          <p:nvPr/>
        </p:nvSpPr>
        <p:spPr>
          <a:xfrm>
            <a:off x="5303313" y="3747140"/>
            <a:ext cx="1260048" cy="209651"/>
          </a:xfrm>
          <a:prstGeom prst="rect">
            <a:avLst/>
          </a:prstGeom>
          <a:noFill/>
        </p:spPr>
        <p:txBody>
          <a:bodyPr wrap="none" lIns="68306" tIns="34152" rIns="68306" bIns="34152" rtlCol="0">
            <a:spAutoFit/>
          </a:bodyPr>
          <a:lstStyle/>
          <a:p>
            <a:r>
              <a:rPr lang="en-US" altLang="zh-CN" sz="915" b="1" dirty="0">
                <a:solidFill>
                  <a:srgbClr val="FF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Pour cordon de brassage à fibre optique :</a:t>
            </a:r>
          </a:p>
        </p:txBody>
      </p:sp>
      <p:sp>
        <p:nvSpPr>
          <p:cNvPr id="205" name="TextBox 108"/>
          <p:cNvSpPr txBox="1"/>
          <p:nvPr/>
        </p:nvSpPr>
        <p:spPr>
          <a:xfrm>
            <a:off x="5320353" y="3902257"/>
            <a:ext cx="888151" cy="350330"/>
          </a:xfrm>
          <a:prstGeom prst="rect">
            <a:avLst/>
          </a:prstGeom>
          <a:noFill/>
        </p:spPr>
        <p:txBody>
          <a:bodyPr wrap="none" lIns="68306" tIns="34152" rIns="68306" bIns="34152" rtlCol="0">
            <a:spAutoFit/>
          </a:bodyPr>
          <a:lstStyle/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/: Mode unique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 : Multimode</a:t>
            </a:r>
          </a:p>
        </p:txBody>
      </p:sp>
      <p:sp>
        <p:nvSpPr>
          <p:cNvPr id="206" name="TextBox 108"/>
          <p:cNvSpPr txBox="1"/>
          <p:nvPr/>
        </p:nvSpPr>
        <p:spPr>
          <a:xfrm>
            <a:off x="5310458" y="4215190"/>
            <a:ext cx="1399510" cy="209651"/>
          </a:xfrm>
          <a:prstGeom prst="rect">
            <a:avLst/>
          </a:prstGeom>
          <a:noFill/>
        </p:spPr>
        <p:txBody>
          <a:bodyPr wrap="none" lIns="68306" tIns="34152" rIns="68306" bIns="34152" rtlCol="0">
            <a:spAutoFit/>
          </a:bodyPr>
          <a:lstStyle/>
          <a:p>
            <a:r>
              <a:rPr lang="en-US" altLang="zh-CN" sz="915" b="1" dirty="0">
                <a:solidFill>
                  <a:srgbClr val="FF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Pour le répartiteur de distribution :</a:t>
            </a:r>
          </a:p>
        </p:txBody>
      </p:sp>
      <p:sp>
        <p:nvSpPr>
          <p:cNvPr id="207" name="TextBox 108"/>
          <p:cNvSpPr txBox="1"/>
          <p:nvPr/>
        </p:nvSpPr>
        <p:spPr>
          <a:xfrm>
            <a:off x="5339001" y="4367940"/>
            <a:ext cx="950669" cy="491010"/>
          </a:xfrm>
          <a:prstGeom prst="rect">
            <a:avLst/>
          </a:prstGeom>
          <a:noFill/>
        </p:spPr>
        <p:txBody>
          <a:bodyPr wrap="none" lIns="68306" tIns="34152" rIns="68306" bIns="34152" rtlCol="0">
            <a:spAutoFit/>
          </a:bodyPr>
          <a:lstStyle/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/: Aucun module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 : Module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U : Unitaire</a:t>
            </a:r>
          </a:p>
        </p:txBody>
      </p:sp>
      <p:sp>
        <p:nvSpPr>
          <p:cNvPr id="208" name="TextBox 108"/>
          <p:cNvSpPr txBox="1"/>
          <p:nvPr/>
        </p:nvSpPr>
        <p:spPr>
          <a:xfrm>
            <a:off x="6770340" y="4844997"/>
            <a:ext cx="1260048" cy="209651"/>
          </a:xfrm>
          <a:prstGeom prst="rect">
            <a:avLst/>
          </a:prstGeom>
          <a:noFill/>
        </p:spPr>
        <p:txBody>
          <a:bodyPr wrap="none" lIns="68306" tIns="34152" rIns="68306" bIns="34152" rtlCol="0">
            <a:spAutoFit/>
          </a:bodyPr>
          <a:lstStyle/>
          <a:p>
            <a:r>
              <a:rPr lang="en-US" altLang="zh-CN" sz="915" b="1" dirty="0">
                <a:solidFill>
                  <a:srgbClr val="00B0F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Pour cordon de brassage à fibre optique :</a:t>
            </a:r>
          </a:p>
        </p:txBody>
      </p:sp>
      <p:sp>
        <p:nvSpPr>
          <p:cNvPr id="209" name="TextBox 108"/>
          <p:cNvSpPr txBox="1"/>
          <p:nvPr/>
        </p:nvSpPr>
        <p:spPr>
          <a:xfrm>
            <a:off x="6773626" y="5018307"/>
            <a:ext cx="820825" cy="1053728"/>
          </a:xfrm>
          <a:prstGeom prst="rect">
            <a:avLst/>
          </a:prstGeom>
          <a:noFill/>
        </p:spPr>
        <p:txBody>
          <a:bodyPr wrap="none" lIns="68306" tIns="34152" rIns="68306" bIns="34152" rtlCol="0">
            <a:spAutoFit/>
          </a:bodyPr>
          <a:lstStyle/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LN : queue de cochon LC</a:t>
            </a:r>
            <a:endParaRPr lang="zh-CN" altLang="en-US" sz="91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LF : LC/FC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LS : LC/SC</a:t>
            </a:r>
            <a:endParaRPr lang="zh-CN" altLang="en-US" sz="91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LL : LC/LC</a:t>
            </a:r>
            <a:endParaRPr lang="zh-CN" altLang="en-US" sz="91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LT : LC/ST</a:t>
            </a:r>
            <a:endParaRPr lang="zh-CN" altLang="en-US" sz="91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SC : SC/SC</a:t>
            </a:r>
            <a:endParaRPr lang="zh-CN" altLang="en-US" sz="91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FC : FC/FC</a:t>
            </a:r>
          </a:p>
        </p:txBody>
      </p:sp>
      <p:sp>
        <p:nvSpPr>
          <p:cNvPr id="210" name="TextBox 108"/>
          <p:cNvSpPr txBox="1"/>
          <p:nvPr/>
        </p:nvSpPr>
        <p:spPr>
          <a:xfrm>
            <a:off x="9778991" y="3030384"/>
            <a:ext cx="1385082" cy="209651"/>
          </a:xfrm>
          <a:prstGeom prst="rect">
            <a:avLst/>
          </a:prstGeom>
          <a:noFill/>
        </p:spPr>
        <p:txBody>
          <a:bodyPr wrap="none" lIns="68306" tIns="34152" rIns="68306" bIns="34152" rtlCol="0">
            <a:spAutoFit/>
          </a:bodyPr>
          <a:lstStyle/>
          <a:p>
            <a:r>
              <a:rPr lang="en-US" altLang="zh-CN" sz="915" b="1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Pour le cadre de distribution :</a:t>
            </a:r>
          </a:p>
        </p:txBody>
      </p:sp>
      <p:sp>
        <p:nvSpPr>
          <p:cNvPr id="211" name="TextBox 108"/>
          <p:cNvSpPr txBox="1"/>
          <p:nvPr/>
        </p:nvSpPr>
        <p:spPr>
          <a:xfrm>
            <a:off x="9794173" y="3192456"/>
            <a:ext cx="1425158" cy="209651"/>
          </a:xfrm>
          <a:prstGeom prst="rect">
            <a:avLst/>
          </a:prstGeom>
          <a:noFill/>
        </p:spPr>
        <p:txBody>
          <a:bodyPr wrap="none" lIns="68306" tIns="34152" rIns="68306" bIns="34152" rtlCol="0">
            <a:spAutoFit/>
          </a:bodyPr>
          <a:lstStyle/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12/24/48 : ports 12/24/48</a:t>
            </a:r>
          </a:p>
        </p:txBody>
      </p:sp>
      <p:sp>
        <p:nvSpPr>
          <p:cNvPr id="212" name="TextBox 108"/>
          <p:cNvSpPr txBox="1"/>
          <p:nvPr/>
        </p:nvSpPr>
        <p:spPr>
          <a:xfrm>
            <a:off x="9786841" y="3372326"/>
            <a:ext cx="2121043" cy="631689"/>
          </a:xfrm>
          <a:prstGeom prst="rect">
            <a:avLst/>
          </a:prstGeom>
          <a:noFill/>
        </p:spPr>
        <p:txBody>
          <a:bodyPr wrap="square" lIns="68306" tIns="34152" rIns="68306" bIns="34152" rtlCol="0">
            <a:spAutoFit/>
          </a:bodyPr>
          <a:lstStyle/>
          <a:p>
            <a:r>
              <a:rPr lang="en-US" altLang="zh-CN" sz="915" b="1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Pour panneau de montage à fibre optique :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Adaptateur 8 ports</a:t>
            </a:r>
            <a:endParaRPr lang="zh-CN" altLang="en-US" sz="91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Adaptateur 12 ports</a:t>
            </a:r>
            <a:endParaRPr lang="zh-CN" altLang="en-US" sz="91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Adaptateur 16 ports</a:t>
            </a:r>
            <a:endParaRPr lang="zh-CN" altLang="en-US" sz="91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214" name="直接连接符 213"/>
          <p:cNvCxnSpPr/>
          <p:nvPr/>
        </p:nvCxnSpPr>
        <p:spPr bwMode="auto">
          <a:xfrm flipH="1">
            <a:off x="5857875" y="2501695"/>
            <a:ext cx="248602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15" name="连接符: 肘形 19"/>
          <p:cNvCxnSpPr/>
          <p:nvPr/>
        </p:nvCxnSpPr>
        <p:spPr>
          <a:xfrm rot="5400000">
            <a:off x="3472576" y="2085965"/>
            <a:ext cx="576224" cy="341266"/>
          </a:xfrm>
          <a:prstGeom prst="bentConnector3">
            <a:avLst>
              <a:gd name="adj1" fmla="val 50000"/>
            </a:avLst>
          </a:prstGeom>
          <a:ln w="952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6" name="TextBox 108"/>
          <p:cNvSpPr txBox="1"/>
          <p:nvPr/>
        </p:nvSpPr>
        <p:spPr>
          <a:xfrm>
            <a:off x="8061484" y="3240035"/>
            <a:ext cx="934639" cy="772369"/>
          </a:xfrm>
          <a:prstGeom prst="rect">
            <a:avLst/>
          </a:prstGeom>
          <a:noFill/>
        </p:spPr>
        <p:txBody>
          <a:bodyPr wrap="none" lIns="68306" tIns="34152" rIns="68306" bIns="34152" rtlCol="0">
            <a:spAutoFit/>
          </a:bodyPr>
          <a:lstStyle/>
          <a:p>
            <a:r>
              <a:rPr lang="en-US" altLang="zh-CN" sz="915" b="1" dirty="0">
                <a:solidFill>
                  <a:srgbClr val="00B05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Pour le connecteur :</a:t>
            </a:r>
          </a:p>
          <a:p>
            <a:r>
              <a:rPr lang="el-GR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0: 3μ</a:t>
            </a:r>
            <a:endParaRPr lang="en-US" altLang="zh-CN" sz="91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l-GR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1: 15μ</a:t>
            </a:r>
            <a:endParaRPr lang="en-US" altLang="zh-CN" sz="91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l-GR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2: 50μ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 : 1 μ</a:t>
            </a:r>
            <a:endParaRPr lang="en-US" altLang="zh-CN" sz="91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219" name="直接连接符 218"/>
          <p:cNvCxnSpPr/>
          <p:nvPr/>
        </p:nvCxnSpPr>
        <p:spPr bwMode="auto">
          <a:xfrm flipH="1">
            <a:off x="9140343" y="2281617"/>
            <a:ext cx="1024737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21" name="直接连接符 220"/>
          <p:cNvCxnSpPr/>
          <p:nvPr/>
        </p:nvCxnSpPr>
        <p:spPr bwMode="auto">
          <a:xfrm flipV="1">
            <a:off x="10165080" y="2281617"/>
            <a:ext cx="1" cy="396804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57" name="直接连接符 256"/>
          <p:cNvCxnSpPr/>
          <p:nvPr/>
        </p:nvCxnSpPr>
        <p:spPr bwMode="auto">
          <a:xfrm flipV="1">
            <a:off x="9134605" y="1988858"/>
            <a:ext cx="0" cy="29275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3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>
                <a:latin typeface="+mn-lt"/>
                <a:cs typeface="Segoe UI" panose="020B0502040204020203" pitchFamily="34" charset="0"/>
              </a:rPr>
              <a:t>Câblage d'accessoires</a:t>
            </a:r>
            <a:endParaRPr lang="zh-CN" altLang="en-US" sz="3600" dirty="0">
              <a:latin typeface="+mn-lt"/>
              <a:cs typeface="Segoe UI" panose="020B0502040204020203" pitchFamily="34" charset="0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C9032438-DE07-4A89-8954-F08D4F958B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>
                <a:latin typeface="Myriad Pro"/>
              </a:rPr>
              <a:t>23</a:t>
            </a:fld>
            <a:endParaRPr lang="zh-CN" alt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矩形 32"/>
          <p:cNvSpPr/>
          <p:nvPr/>
        </p:nvSpPr>
        <p:spPr bwMode="auto">
          <a:xfrm>
            <a:off x="3525932" y="1456715"/>
            <a:ext cx="548668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710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4" name="矩形 33"/>
          <p:cNvSpPr/>
          <p:nvPr/>
        </p:nvSpPr>
        <p:spPr bwMode="auto">
          <a:xfrm>
            <a:off x="526165" y="1456715"/>
            <a:ext cx="626591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9" name="矩形 38"/>
          <p:cNvSpPr/>
          <p:nvPr/>
        </p:nvSpPr>
        <p:spPr bwMode="auto">
          <a:xfrm>
            <a:off x="4589121" y="1456715"/>
            <a:ext cx="549065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40" name="直接连接符 39"/>
          <p:cNvCxnSpPr/>
          <p:nvPr/>
        </p:nvCxnSpPr>
        <p:spPr bwMode="auto">
          <a:xfrm flipH="1">
            <a:off x="1404074" y="1729455"/>
            <a:ext cx="17138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2" name="直接连接符 41"/>
          <p:cNvCxnSpPr>
            <a:stCxn id="33" idx="2"/>
          </p:cNvCxnSpPr>
          <p:nvPr/>
        </p:nvCxnSpPr>
        <p:spPr bwMode="auto">
          <a:xfrm flipH="1">
            <a:off x="3799021" y="2005383"/>
            <a:ext cx="1245" cy="36078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3" name="椭圆 42"/>
          <p:cNvSpPr/>
          <p:nvPr/>
        </p:nvSpPr>
        <p:spPr bwMode="auto">
          <a:xfrm>
            <a:off x="3757109" y="2301320"/>
            <a:ext cx="68584" cy="64852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52261" tIns="26131" rIns="52261" bIns="26131" numCol="1" rtlCol="0" anchor="t" anchorCtr="0" compatLnSpc="1"/>
          <a:lstStyle/>
          <a:p>
            <a:pPr defTabSz="696595" fontAlgn="t">
              <a:spcBef>
                <a:spcPct val="0"/>
              </a:spcBef>
              <a:spcAft>
                <a:spcPct val="0"/>
              </a:spcAft>
            </a:pPr>
            <a:endParaRPr lang="zh-CN" altLang="en-US" sz="84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4" name="TextBox 108"/>
          <p:cNvSpPr txBox="1"/>
          <p:nvPr/>
        </p:nvSpPr>
        <p:spPr>
          <a:xfrm>
            <a:off x="3036740" y="2324591"/>
            <a:ext cx="495416" cy="209651"/>
          </a:xfrm>
          <a:prstGeom prst="rect">
            <a:avLst/>
          </a:prstGeom>
          <a:noFill/>
        </p:spPr>
        <p:txBody>
          <a:bodyPr wrap="none" lIns="68306" tIns="34152" rIns="68306" bIns="34152" rtlCol="0">
            <a:spAutoFit/>
          </a:bodyPr>
          <a:lstStyle/>
          <a:p>
            <a:r>
              <a:rPr lang="en-US" altLang="zh-CN" sz="915" b="1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Série:</a:t>
            </a:r>
          </a:p>
        </p:txBody>
      </p:sp>
      <p:sp>
        <p:nvSpPr>
          <p:cNvPr id="45" name="TextBox 108"/>
          <p:cNvSpPr txBox="1"/>
          <p:nvPr/>
        </p:nvSpPr>
        <p:spPr>
          <a:xfrm>
            <a:off x="3020242" y="2450597"/>
            <a:ext cx="1518435" cy="1194407"/>
          </a:xfrm>
          <a:prstGeom prst="rect">
            <a:avLst/>
          </a:prstGeom>
          <a:noFill/>
        </p:spPr>
        <p:txBody>
          <a:bodyPr wrap="square" lIns="68306" tIns="34152" rIns="68306" bIns="34152" rtlCol="0">
            <a:spAutoFit/>
          </a:bodyPr>
          <a:lstStyle/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710 : Panneau solaire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720 : Batterie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730 : Support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750 : Contrôleur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760 : Dispositif de conversion d’alimentation électrique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770 : Pour les autres gammes de produits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790 : Autre accessoire</a:t>
            </a:r>
          </a:p>
        </p:txBody>
      </p:sp>
      <p:sp>
        <p:nvSpPr>
          <p:cNvPr id="48" name="椭圆 47"/>
          <p:cNvSpPr/>
          <p:nvPr/>
        </p:nvSpPr>
        <p:spPr bwMode="auto">
          <a:xfrm>
            <a:off x="4832597" y="2209990"/>
            <a:ext cx="68584" cy="68584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52261" tIns="26131" rIns="52261" bIns="26131" numCol="1" rtlCol="0" anchor="t" anchorCtr="0" compatLnSpc="1"/>
          <a:lstStyle/>
          <a:p>
            <a:pPr defTabSz="696595" fontAlgn="t">
              <a:spcBef>
                <a:spcPct val="0"/>
              </a:spcBef>
              <a:spcAft>
                <a:spcPct val="0"/>
              </a:spcAft>
            </a:pPr>
            <a:endParaRPr lang="zh-CN" altLang="en-US" sz="84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1" name="矩形 60"/>
          <p:cNvSpPr/>
          <p:nvPr/>
        </p:nvSpPr>
        <p:spPr bwMode="auto">
          <a:xfrm>
            <a:off x="5680283" y="1431670"/>
            <a:ext cx="608759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18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62" name="组合 61"/>
          <p:cNvGrpSpPr/>
          <p:nvPr/>
        </p:nvGrpSpPr>
        <p:grpSpPr>
          <a:xfrm>
            <a:off x="5872375" y="2701084"/>
            <a:ext cx="1212387" cy="3916306"/>
            <a:chOff x="7713905" y="3539767"/>
            <a:chExt cx="7355482" cy="5139248"/>
          </a:xfrm>
        </p:grpSpPr>
        <p:sp>
          <p:nvSpPr>
            <p:cNvPr id="63" name="TextBox 108"/>
            <p:cNvSpPr txBox="1"/>
            <p:nvPr/>
          </p:nvSpPr>
          <p:spPr>
            <a:xfrm>
              <a:off x="7849513" y="3539767"/>
              <a:ext cx="7219874" cy="828946"/>
            </a:xfrm>
            <a:prstGeom prst="rect">
              <a:avLst/>
            </a:prstGeom>
            <a:noFill/>
          </p:spPr>
          <p:txBody>
            <a:bodyPr wrap="square" lIns="68306" tIns="34152" rIns="68306" bIns="34152" rtlCol="0">
              <a:spAutoFit/>
            </a:bodyPr>
            <a:lstStyle/>
            <a:p>
              <a:r>
                <a:rPr lang="en-US" altLang="zh-CN" sz="915" b="1" dirty="0">
                  <a:solidFill>
                    <a:srgbClr val="FF0000"/>
                  </a:solidFill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Pour la conversion de panneaux solaires, de batteries, de contrôleurs et d'alimentations électriques :</a:t>
              </a:r>
            </a:p>
          </p:txBody>
        </p:sp>
        <p:sp>
          <p:nvSpPr>
            <p:cNvPr id="64" name="TextBox 108"/>
            <p:cNvSpPr txBox="1"/>
            <p:nvPr/>
          </p:nvSpPr>
          <p:spPr>
            <a:xfrm>
              <a:off x="7713905" y="7850069"/>
              <a:ext cx="5941339" cy="828946"/>
            </a:xfrm>
            <a:prstGeom prst="rect">
              <a:avLst/>
            </a:prstGeom>
            <a:noFill/>
          </p:spPr>
          <p:txBody>
            <a:bodyPr wrap="square" lIns="68306" tIns="34152" rIns="68306" bIns="34152" rtlCol="0">
              <a:spAutoFit/>
            </a:bodyPr>
            <a:lstStyle/>
            <a:p>
              <a:r>
                <a:rPr lang="en-US" altLang="zh-CN" sz="915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12 : CC 12 V</a:t>
              </a:r>
            </a:p>
            <a:p>
              <a:r>
                <a:rPr lang="en-US" altLang="zh-CN" sz="915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18 : CC 18 V</a:t>
              </a:r>
            </a:p>
            <a:p>
              <a:r>
                <a:rPr lang="en-US" altLang="zh-CN" sz="915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24 : CC 24 V</a:t>
              </a:r>
            </a:p>
            <a:p>
              <a:r>
                <a:rPr lang="en-US" altLang="zh-CN" sz="915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60 : 36 V CC</a:t>
              </a:r>
            </a:p>
          </p:txBody>
        </p:sp>
      </p:grpSp>
      <p:sp>
        <p:nvSpPr>
          <p:cNvPr id="66" name="椭圆 65"/>
          <p:cNvSpPr/>
          <p:nvPr/>
        </p:nvSpPr>
        <p:spPr bwMode="auto">
          <a:xfrm>
            <a:off x="6271463" y="2232335"/>
            <a:ext cx="68584" cy="68584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52261" tIns="26131" rIns="52261" bIns="26131" numCol="1" rtlCol="0" anchor="t" anchorCtr="0" compatLnSpc="1"/>
          <a:lstStyle/>
          <a:p>
            <a:pPr defTabSz="696595" fontAlgn="t">
              <a:spcBef>
                <a:spcPct val="0"/>
              </a:spcBef>
              <a:spcAft>
                <a:spcPct val="0"/>
              </a:spcAft>
            </a:pPr>
            <a:endParaRPr lang="zh-CN" altLang="en-US" sz="84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3" name="矩形 72"/>
          <p:cNvSpPr/>
          <p:nvPr/>
        </p:nvSpPr>
        <p:spPr bwMode="auto">
          <a:xfrm>
            <a:off x="2613188" y="1456715"/>
            <a:ext cx="626591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4" name="矩形 73"/>
          <p:cNvSpPr/>
          <p:nvPr/>
        </p:nvSpPr>
        <p:spPr bwMode="auto">
          <a:xfrm>
            <a:off x="1796288" y="1456715"/>
            <a:ext cx="626591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PF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5" name="TextBox 26"/>
          <p:cNvSpPr txBox="1"/>
          <p:nvPr/>
        </p:nvSpPr>
        <p:spPr>
          <a:xfrm>
            <a:off x="2004588" y="2309917"/>
            <a:ext cx="788416" cy="491010"/>
          </a:xfrm>
          <a:prstGeom prst="rect">
            <a:avLst/>
          </a:prstGeom>
          <a:noFill/>
        </p:spPr>
        <p:txBody>
          <a:bodyPr wrap="square" lIns="68306" tIns="34152" rIns="68306" bIns="34152" rtlCol="0">
            <a:spAutoFit/>
          </a:bodyPr>
          <a:lstStyle/>
          <a:p>
            <a:r>
              <a:rPr lang="en-US" altLang="zh-CN" sz="915" b="1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Catalogue: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 = Solaire</a:t>
            </a:r>
          </a:p>
          <a:p>
            <a:endParaRPr lang="en-US" altLang="zh-CN" sz="915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76" name="直接连接符 75"/>
          <p:cNvCxnSpPr>
            <a:endCxn id="73" idx="2"/>
          </p:cNvCxnSpPr>
          <p:nvPr/>
        </p:nvCxnSpPr>
        <p:spPr bwMode="auto">
          <a:xfrm flipV="1">
            <a:off x="2926484" y="2005383"/>
            <a:ext cx="0" cy="32904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7" name="直接连接符 76"/>
          <p:cNvCxnSpPr/>
          <p:nvPr/>
        </p:nvCxnSpPr>
        <p:spPr bwMode="auto">
          <a:xfrm flipH="1">
            <a:off x="2313519" y="2325495"/>
            <a:ext cx="608571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8" name="椭圆 77"/>
          <p:cNvSpPr/>
          <p:nvPr/>
        </p:nvSpPr>
        <p:spPr bwMode="auto">
          <a:xfrm>
            <a:off x="2257111" y="2283163"/>
            <a:ext cx="68584" cy="68584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52261" tIns="26131" rIns="52261" bIns="26131" numCol="1" rtlCol="0" anchor="t" anchorCtr="0" compatLnSpc="1"/>
          <a:lstStyle/>
          <a:p>
            <a:pPr defTabSz="696595" fontAlgn="t">
              <a:spcBef>
                <a:spcPct val="0"/>
              </a:spcBef>
              <a:spcAft>
                <a:spcPct val="0"/>
              </a:spcAft>
            </a:pPr>
            <a:endParaRPr lang="zh-CN" altLang="en-US" sz="84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79" name="直接连接符 78"/>
          <p:cNvCxnSpPr/>
          <p:nvPr/>
        </p:nvCxnSpPr>
        <p:spPr bwMode="auto">
          <a:xfrm flipH="1">
            <a:off x="4233246" y="1729455"/>
            <a:ext cx="17138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8" name="TextBox 108"/>
          <p:cNvSpPr txBox="1"/>
          <p:nvPr/>
        </p:nvSpPr>
        <p:spPr>
          <a:xfrm>
            <a:off x="4453481" y="2345771"/>
            <a:ext cx="989141" cy="209651"/>
          </a:xfrm>
          <a:prstGeom prst="rect">
            <a:avLst/>
          </a:prstGeom>
          <a:noFill/>
        </p:spPr>
        <p:txBody>
          <a:bodyPr wrap="none" lIns="68306" tIns="34152" rIns="68306" bIns="34152" rtlCol="0">
            <a:spAutoFit/>
          </a:bodyPr>
          <a:lstStyle/>
          <a:p>
            <a:r>
              <a:rPr lang="en-US" altLang="zh-CN" sz="915" b="1" dirty="0">
                <a:solidFill>
                  <a:schemeClr val="accent6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Pour un système à faire soi-même :</a:t>
            </a:r>
          </a:p>
        </p:txBody>
      </p:sp>
      <p:cxnSp>
        <p:nvCxnSpPr>
          <p:cNvPr id="101" name="直接连接符 100"/>
          <p:cNvCxnSpPr/>
          <p:nvPr/>
        </p:nvCxnSpPr>
        <p:spPr bwMode="auto">
          <a:xfrm flipH="1">
            <a:off x="5405778" y="1713827"/>
            <a:ext cx="17138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7" name="直接连接符 116"/>
          <p:cNvCxnSpPr/>
          <p:nvPr/>
        </p:nvCxnSpPr>
        <p:spPr bwMode="auto">
          <a:xfrm>
            <a:off x="5984662" y="1980338"/>
            <a:ext cx="0" cy="28628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9" name="直接连接符 118"/>
          <p:cNvCxnSpPr>
            <a:stCxn id="39" idx="2"/>
          </p:cNvCxnSpPr>
          <p:nvPr/>
        </p:nvCxnSpPr>
        <p:spPr bwMode="auto">
          <a:xfrm>
            <a:off x="4863654" y="2005383"/>
            <a:ext cx="6688" cy="22695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23" name="矩形 122"/>
          <p:cNvSpPr/>
          <p:nvPr/>
        </p:nvSpPr>
        <p:spPr bwMode="auto">
          <a:xfrm>
            <a:off x="6796149" y="1458938"/>
            <a:ext cx="608759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100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4" name="椭圆 123"/>
          <p:cNvSpPr/>
          <p:nvPr/>
        </p:nvSpPr>
        <p:spPr bwMode="auto">
          <a:xfrm>
            <a:off x="7236396" y="2209990"/>
            <a:ext cx="68584" cy="68584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52261" tIns="26131" rIns="52261" bIns="26131" numCol="1" rtlCol="0" anchor="t" anchorCtr="0" compatLnSpc="1"/>
          <a:lstStyle/>
          <a:p>
            <a:pPr defTabSz="696595" fontAlgn="t">
              <a:spcBef>
                <a:spcPct val="0"/>
              </a:spcBef>
              <a:spcAft>
                <a:spcPct val="0"/>
              </a:spcAft>
            </a:pPr>
            <a:endParaRPr lang="zh-CN" altLang="en-US" sz="84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25" name="直接连接符 124"/>
          <p:cNvCxnSpPr/>
          <p:nvPr/>
        </p:nvCxnSpPr>
        <p:spPr bwMode="auto">
          <a:xfrm>
            <a:off x="7009959" y="2003409"/>
            <a:ext cx="4178" cy="24247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8" name="TextBox 108"/>
          <p:cNvSpPr txBox="1"/>
          <p:nvPr/>
        </p:nvSpPr>
        <p:spPr>
          <a:xfrm>
            <a:off x="4450481" y="2503277"/>
            <a:ext cx="1476270" cy="2601203"/>
          </a:xfrm>
          <a:prstGeom prst="rect">
            <a:avLst/>
          </a:prstGeom>
          <a:noFill/>
        </p:spPr>
        <p:txBody>
          <a:bodyPr wrap="square" lIns="68306" tIns="34152" rIns="68306" bIns="34152" rtlCol="0">
            <a:spAutoFit/>
          </a:bodyPr>
          <a:lstStyle/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 : Panneau solaire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Q : Batterie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 : Système de batterie au lithium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 = phosphate de fer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 = lithium ternaire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 : Support</a:t>
            </a:r>
          </a:p>
          <a:p>
            <a:r>
              <a:rPr lang="en-US" altLang="zh-CN" sz="915" b="1" dirty="0">
                <a:solidFill>
                  <a:schemeClr val="accent6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Pour la manette :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CP : PWM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CM : MPPT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CE : Énergie hybride photovoltaïque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UPS : Boîtier d'alimentation de secours</a:t>
            </a:r>
          </a:p>
          <a:p>
            <a:r>
              <a:rPr lang="en-US" altLang="zh-CN" sz="915" b="1" dirty="0">
                <a:solidFill>
                  <a:schemeClr val="accent6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Pour la conversion de l'alimentation électrique :</a:t>
            </a:r>
            <a:endParaRPr lang="en-US" altLang="zh-CN" sz="91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 : Onduleur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 : Alimentation CC-CC</a:t>
            </a:r>
          </a:p>
          <a:p>
            <a:r>
              <a:rPr lang="en-US" altLang="zh-CN" sz="915" b="1" dirty="0">
                <a:solidFill>
                  <a:schemeClr val="accent6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Autres: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 = Boîtier de batterie</a:t>
            </a:r>
          </a:p>
        </p:txBody>
      </p:sp>
      <p:cxnSp>
        <p:nvCxnSpPr>
          <p:cNvPr id="115" name="直接连接符 114"/>
          <p:cNvCxnSpPr/>
          <p:nvPr/>
        </p:nvCxnSpPr>
        <p:spPr bwMode="auto">
          <a:xfrm flipH="1">
            <a:off x="5984662" y="2266627"/>
            <a:ext cx="30438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20" name="TextBox 108"/>
          <p:cNvSpPr txBox="1"/>
          <p:nvPr/>
        </p:nvSpPr>
        <p:spPr>
          <a:xfrm>
            <a:off x="5926750" y="4200386"/>
            <a:ext cx="820875" cy="491010"/>
          </a:xfrm>
          <a:prstGeom prst="rect">
            <a:avLst/>
          </a:prstGeom>
          <a:noFill/>
        </p:spPr>
        <p:txBody>
          <a:bodyPr wrap="square" lIns="68306" tIns="34152" rIns="68306" bIns="34152" rtlCol="0">
            <a:spAutoFit/>
          </a:bodyPr>
          <a:lstStyle/>
          <a:p>
            <a:r>
              <a:rPr lang="en-US" altLang="zh-CN" sz="915" b="1" dirty="0">
                <a:solidFill>
                  <a:srgbClr val="FF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Pour le support, panneau solaire disponible :</a:t>
            </a:r>
          </a:p>
        </p:txBody>
      </p:sp>
      <p:sp>
        <p:nvSpPr>
          <p:cNvPr id="121" name="TextBox 108"/>
          <p:cNvSpPr txBox="1"/>
          <p:nvPr/>
        </p:nvSpPr>
        <p:spPr>
          <a:xfrm>
            <a:off x="5944865" y="3990735"/>
            <a:ext cx="900455" cy="209651"/>
          </a:xfrm>
          <a:prstGeom prst="rect">
            <a:avLst/>
          </a:prstGeom>
          <a:noFill/>
        </p:spPr>
        <p:txBody>
          <a:bodyPr wrap="square" lIns="68306" tIns="34152" rIns="68306" bIns="34152" rtlCol="0">
            <a:spAutoFit/>
          </a:bodyPr>
          <a:lstStyle/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100 : 100 W</a:t>
            </a:r>
          </a:p>
        </p:txBody>
      </p:sp>
      <p:sp>
        <p:nvSpPr>
          <p:cNvPr id="122" name="TextBox 108"/>
          <p:cNvSpPr txBox="1"/>
          <p:nvPr/>
        </p:nvSpPr>
        <p:spPr>
          <a:xfrm>
            <a:off x="5926751" y="4911656"/>
            <a:ext cx="820875" cy="350330"/>
          </a:xfrm>
          <a:prstGeom prst="rect">
            <a:avLst/>
          </a:prstGeom>
          <a:noFill/>
        </p:spPr>
        <p:txBody>
          <a:bodyPr wrap="square" lIns="68306" tIns="34152" rIns="68306" bIns="34152" rtlCol="0">
            <a:spAutoFit/>
          </a:bodyPr>
          <a:lstStyle/>
          <a:p>
            <a:r>
              <a:rPr lang="en-US" altLang="zh-CN" sz="915" b="1" dirty="0">
                <a:solidFill>
                  <a:srgbClr val="FF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Pour le boîtier de batterie :</a:t>
            </a:r>
          </a:p>
        </p:txBody>
      </p:sp>
      <p:sp>
        <p:nvSpPr>
          <p:cNvPr id="170" name="TextBox 108"/>
          <p:cNvSpPr txBox="1"/>
          <p:nvPr/>
        </p:nvSpPr>
        <p:spPr>
          <a:xfrm>
            <a:off x="5872375" y="5486011"/>
            <a:ext cx="900455" cy="350330"/>
          </a:xfrm>
          <a:prstGeom prst="rect">
            <a:avLst/>
          </a:prstGeom>
          <a:noFill/>
        </p:spPr>
        <p:txBody>
          <a:bodyPr wrap="square" lIns="68306" tIns="34152" rIns="68306" bIns="34152" rtlCol="0">
            <a:spAutoFit/>
          </a:bodyPr>
          <a:lstStyle/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400 : Batterie disponible de 400 Ah</a:t>
            </a:r>
          </a:p>
        </p:txBody>
      </p:sp>
      <p:cxnSp>
        <p:nvCxnSpPr>
          <p:cNvPr id="171" name="直接连接符 170"/>
          <p:cNvCxnSpPr/>
          <p:nvPr/>
        </p:nvCxnSpPr>
        <p:spPr bwMode="auto">
          <a:xfrm>
            <a:off x="7009959" y="2244280"/>
            <a:ext cx="235302" cy="324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20" name="组合 19"/>
          <p:cNvGrpSpPr/>
          <p:nvPr/>
        </p:nvGrpSpPr>
        <p:grpSpPr>
          <a:xfrm>
            <a:off x="7078596" y="2300919"/>
            <a:ext cx="1072054" cy="2917073"/>
            <a:chOff x="7127610" y="2324591"/>
            <a:chExt cx="1072054" cy="2917073"/>
          </a:xfrm>
        </p:grpSpPr>
        <p:grpSp>
          <p:nvGrpSpPr>
            <p:cNvPr id="126" name="组合 125"/>
            <p:cNvGrpSpPr/>
            <p:nvPr/>
          </p:nvGrpSpPr>
          <p:grpSpPr>
            <a:xfrm>
              <a:off x="7127610" y="2324591"/>
              <a:ext cx="698554" cy="661578"/>
              <a:chOff x="8313216" y="3840137"/>
              <a:chExt cx="916689" cy="868168"/>
            </a:xfrm>
          </p:grpSpPr>
          <p:sp>
            <p:nvSpPr>
              <p:cNvPr id="127" name="TextBox 108"/>
              <p:cNvSpPr txBox="1"/>
              <p:nvPr/>
            </p:nvSpPr>
            <p:spPr>
              <a:xfrm>
                <a:off x="8313216" y="3840137"/>
                <a:ext cx="679568" cy="275119"/>
              </a:xfrm>
              <a:prstGeom prst="rect">
                <a:avLst/>
              </a:prstGeom>
              <a:noFill/>
            </p:spPr>
            <p:txBody>
              <a:bodyPr wrap="none" lIns="68306" tIns="34152" rIns="68306" bIns="34152" rtlCol="0">
                <a:spAutoFit/>
              </a:bodyPr>
              <a:lstStyle/>
              <a:p>
                <a:r>
                  <a:rPr lang="en-US" altLang="zh-CN" sz="915" b="1" dirty="0">
                    <a:solidFill>
                      <a:srgbClr val="00B0F0"/>
                    </a:solidFill>
                    <a:latin typeface="Myriad Pro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Pouvoir:</a:t>
                </a:r>
              </a:p>
            </p:txBody>
          </p:sp>
          <p:sp>
            <p:nvSpPr>
              <p:cNvPr id="128" name="TextBox 108"/>
              <p:cNvSpPr txBox="1"/>
              <p:nvPr/>
            </p:nvSpPr>
            <p:spPr>
              <a:xfrm>
                <a:off x="8337877" y="4063968"/>
                <a:ext cx="892028" cy="644337"/>
              </a:xfrm>
              <a:prstGeom prst="rect">
                <a:avLst/>
              </a:prstGeom>
              <a:noFill/>
            </p:spPr>
            <p:txBody>
              <a:bodyPr wrap="none" lIns="68306" tIns="34152" rIns="68306" bIns="34152" rtlCol="0">
                <a:spAutoFit/>
              </a:bodyPr>
              <a:lstStyle/>
              <a:p>
                <a:r>
                  <a:rPr lang="en-US" altLang="zh-CN" sz="915" dirty="0">
                    <a:latin typeface="Myriad Pro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60 : 60 W</a:t>
                </a:r>
              </a:p>
              <a:p>
                <a:r>
                  <a:rPr lang="en-US" altLang="zh-CN" sz="915" dirty="0">
                    <a:latin typeface="Myriad Pro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100 : 100 W</a:t>
                </a:r>
              </a:p>
              <a:p>
                <a:r>
                  <a:rPr lang="en-US" altLang="zh-CN" sz="915" dirty="0">
                    <a:latin typeface="Myriad Pro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200 : 200 W</a:t>
                </a:r>
              </a:p>
            </p:txBody>
          </p:sp>
        </p:grpSp>
        <p:grpSp>
          <p:nvGrpSpPr>
            <p:cNvPr id="172" name="组合 171"/>
            <p:cNvGrpSpPr/>
            <p:nvPr/>
          </p:nvGrpSpPr>
          <p:grpSpPr>
            <a:xfrm>
              <a:off x="7146403" y="2999626"/>
              <a:ext cx="1053261" cy="661578"/>
              <a:chOff x="8313216" y="3840137"/>
              <a:chExt cx="1382159" cy="868168"/>
            </a:xfrm>
          </p:grpSpPr>
          <p:sp>
            <p:nvSpPr>
              <p:cNvPr id="173" name="TextBox 108"/>
              <p:cNvSpPr txBox="1"/>
              <p:nvPr/>
            </p:nvSpPr>
            <p:spPr>
              <a:xfrm>
                <a:off x="8313216" y="3840137"/>
                <a:ext cx="1382159" cy="275118"/>
              </a:xfrm>
              <a:prstGeom prst="rect">
                <a:avLst/>
              </a:prstGeom>
              <a:noFill/>
            </p:spPr>
            <p:txBody>
              <a:bodyPr wrap="none" lIns="68306" tIns="34152" rIns="68306" bIns="34152" rtlCol="0">
                <a:spAutoFit/>
              </a:bodyPr>
              <a:lstStyle/>
              <a:p>
                <a:r>
                  <a:rPr lang="en-US" altLang="zh-CN" sz="915" b="1" dirty="0">
                    <a:solidFill>
                      <a:srgbClr val="00B0F0"/>
                    </a:solidFill>
                    <a:latin typeface="Myriad Pro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Capacité de la batterie :</a:t>
                </a:r>
              </a:p>
            </p:txBody>
          </p:sp>
          <p:sp>
            <p:nvSpPr>
              <p:cNvPr id="178" name="TextBox 108"/>
              <p:cNvSpPr txBox="1"/>
              <p:nvPr/>
            </p:nvSpPr>
            <p:spPr>
              <a:xfrm>
                <a:off x="8337877" y="4063968"/>
                <a:ext cx="934099" cy="644337"/>
              </a:xfrm>
              <a:prstGeom prst="rect">
                <a:avLst/>
              </a:prstGeom>
              <a:noFill/>
            </p:spPr>
            <p:txBody>
              <a:bodyPr wrap="none" lIns="68306" tIns="34152" rIns="68306" bIns="34152" rtlCol="0">
                <a:spAutoFit/>
              </a:bodyPr>
              <a:lstStyle/>
              <a:p>
                <a:r>
                  <a:rPr lang="en-US" altLang="zh-CN" sz="915" dirty="0">
                    <a:latin typeface="Myriad Pro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20: 20Ah</a:t>
                </a:r>
              </a:p>
              <a:p>
                <a:r>
                  <a:rPr lang="en-US" altLang="zh-CN" sz="915" dirty="0">
                    <a:latin typeface="Myriad Pro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40: 40Ah</a:t>
                </a:r>
              </a:p>
              <a:p>
                <a:r>
                  <a:rPr lang="en-US" altLang="zh-CN" sz="915" dirty="0">
                    <a:latin typeface="Myriad Pro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100 : 100 Ah</a:t>
                </a:r>
              </a:p>
            </p:txBody>
          </p:sp>
        </p:grpSp>
        <p:sp>
          <p:nvSpPr>
            <p:cNvPr id="179" name="TextBox 108"/>
            <p:cNvSpPr txBox="1"/>
            <p:nvPr/>
          </p:nvSpPr>
          <p:spPr>
            <a:xfrm>
              <a:off x="7165196" y="3645004"/>
              <a:ext cx="820875" cy="491010"/>
            </a:xfrm>
            <a:prstGeom prst="rect">
              <a:avLst/>
            </a:prstGeom>
            <a:noFill/>
          </p:spPr>
          <p:txBody>
            <a:bodyPr wrap="square" lIns="68306" tIns="34152" rIns="68306" bIns="34152" rtlCol="0">
              <a:spAutoFit/>
            </a:bodyPr>
            <a:lstStyle/>
            <a:p>
              <a:r>
                <a:rPr lang="en-US" altLang="zh-CN" sz="915" b="1" dirty="0">
                  <a:solidFill>
                    <a:srgbClr val="00B0F0"/>
                  </a:solidFill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Pour le support, panneau solaire disponible :</a:t>
              </a:r>
            </a:p>
          </p:txBody>
        </p:sp>
        <p:sp>
          <p:nvSpPr>
            <p:cNvPr id="180" name="TextBox 108"/>
            <p:cNvSpPr txBox="1"/>
            <p:nvPr/>
          </p:nvSpPr>
          <p:spPr>
            <a:xfrm>
              <a:off x="7165196" y="4096931"/>
              <a:ext cx="900455" cy="350330"/>
            </a:xfrm>
            <a:prstGeom prst="rect">
              <a:avLst/>
            </a:prstGeom>
            <a:noFill/>
          </p:spPr>
          <p:txBody>
            <a:bodyPr wrap="square" lIns="68306" tIns="34152" rIns="68306" bIns="34152" rtlCol="0">
              <a:spAutoFit/>
            </a:bodyPr>
            <a:lstStyle/>
            <a:p>
              <a:r>
                <a:rPr lang="en-US" altLang="zh-CN" sz="915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x1 : 1 panneau</a:t>
              </a:r>
            </a:p>
            <a:p>
              <a:r>
                <a:rPr lang="en-US" altLang="zh-CN" sz="915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X2 : 2 panneaux</a:t>
              </a:r>
            </a:p>
          </p:txBody>
        </p:sp>
        <p:sp>
          <p:nvSpPr>
            <p:cNvPr id="181" name="TextBox 108"/>
            <p:cNvSpPr txBox="1"/>
            <p:nvPr/>
          </p:nvSpPr>
          <p:spPr>
            <a:xfrm>
              <a:off x="7195240" y="4431061"/>
              <a:ext cx="820875" cy="350330"/>
            </a:xfrm>
            <a:prstGeom prst="rect">
              <a:avLst/>
            </a:prstGeom>
            <a:noFill/>
          </p:spPr>
          <p:txBody>
            <a:bodyPr wrap="square" lIns="68306" tIns="34152" rIns="68306" bIns="34152" rtlCol="0">
              <a:spAutoFit/>
            </a:bodyPr>
            <a:lstStyle/>
            <a:p>
              <a:r>
                <a:rPr lang="en-US" altLang="zh-CN" sz="915" b="1" dirty="0">
                  <a:solidFill>
                    <a:srgbClr val="00B0F0"/>
                  </a:solidFill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Pour l'alimentation CC/CC :</a:t>
              </a:r>
            </a:p>
          </p:txBody>
        </p:sp>
        <p:sp>
          <p:nvSpPr>
            <p:cNvPr id="182" name="TextBox 108"/>
            <p:cNvSpPr txBox="1"/>
            <p:nvPr/>
          </p:nvSpPr>
          <p:spPr>
            <a:xfrm>
              <a:off x="7183400" y="4750654"/>
              <a:ext cx="900455" cy="491010"/>
            </a:xfrm>
            <a:prstGeom prst="rect">
              <a:avLst/>
            </a:prstGeom>
            <a:noFill/>
          </p:spPr>
          <p:txBody>
            <a:bodyPr wrap="square" lIns="68306" tIns="34152" rIns="68306" bIns="34152" rtlCol="0">
              <a:spAutoFit/>
            </a:bodyPr>
            <a:lstStyle/>
            <a:p>
              <a:r>
                <a:rPr lang="en-US" altLang="zh-CN" sz="915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15: 15A</a:t>
              </a:r>
            </a:p>
            <a:p>
              <a:r>
                <a:rPr lang="en-US" altLang="zh-CN" sz="915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20: 20A</a:t>
              </a:r>
            </a:p>
            <a:p>
              <a:r>
                <a:rPr lang="en-US" altLang="zh-CN" sz="915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30:30A</a:t>
              </a:r>
            </a:p>
          </p:txBody>
        </p:sp>
      </p:grpSp>
      <p:sp>
        <p:nvSpPr>
          <p:cNvPr id="183" name="矩形 182"/>
          <p:cNvSpPr/>
          <p:nvPr/>
        </p:nvSpPr>
        <p:spPr bwMode="auto">
          <a:xfrm>
            <a:off x="7840940" y="1456715"/>
            <a:ext cx="589264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D1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88" name="椭圆 187"/>
          <p:cNvSpPr/>
          <p:nvPr/>
        </p:nvSpPr>
        <p:spPr bwMode="auto">
          <a:xfrm>
            <a:off x="8305735" y="2206664"/>
            <a:ext cx="68584" cy="68584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52261" tIns="26131" rIns="52261" bIns="26131" numCol="1" rtlCol="0" anchor="t" anchorCtr="0" compatLnSpc="1"/>
          <a:lstStyle/>
          <a:p>
            <a:pPr defTabSz="696595" fontAlgn="t">
              <a:spcBef>
                <a:spcPct val="0"/>
              </a:spcBef>
              <a:spcAft>
                <a:spcPct val="0"/>
              </a:spcAft>
            </a:pPr>
            <a:endParaRPr lang="zh-CN" altLang="en-US" sz="84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90" name="组合 189"/>
          <p:cNvGrpSpPr/>
          <p:nvPr/>
        </p:nvGrpSpPr>
        <p:grpSpPr>
          <a:xfrm>
            <a:off x="8146040" y="2319898"/>
            <a:ext cx="779147" cy="520898"/>
            <a:chOff x="8313213" y="3840137"/>
            <a:chExt cx="1022448" cy="683558"/>
          </a:xfrm>
        </p:grpSpPr>
        <p:sp>
          <p:nvSpPr>
            <p:cNvPr id="191" name="TextBox 108"/>
            <p:cNvSpPr txBox="1"/>
            <p:nvPr/>
          </p:nvSpPr>
          <p:spPr>
            <a:xfrm>
              <a:off x="8313213" y="3840137"/>
              <a:ext cx="1022448" cy="275118"/>
            </a:xfrm>
            <a:prstGeom prst="rect">
              <a:avLst/>
            </a:prstGeom>
            <a:noFill/>
          </p:spPr>
          <p:txBody>
            <a:bodyPr wrap="none" lIns="68306" tIns="34152" rIns="68306" bIns="34152" rtlCol="0">
              <a:spAutoFit/>
            </a:bodyPr>
            <a:lstStyle/>
            <a:p>
              <a:r>
                <a:rPr lang="en-US" altLang="zh-CN" sz="915" b="1" dirty="0">
                  <a:solidFill>
                    <a:srgbClr val="FF0000"/>
                  </a:solidFill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Pour la batterie :</a:t>
              </a:r>
            </a:p>
          </p:txBody>
        </p:sp>
        <p:sp>
          <p:nvSpPr>
            <p:cNvPr id="192" name="TextBox 108"/>
            <p:cNvSpPr txBox="1"/>
            <p:nvPr/>
          </p:nvSpPr>
          <p:spPr>
            <a:xfrm>
              <a:off x="8337877" y="4063968"/>
              <a:ext cx="955134" cy="459727"/>
            </a:xfrm>
            <a:prstGeom prst="rect">
              <a:avLst/>
            </a:prstGeom>
            <a:noFill/>
          </p:spPr>
          <p:txBody>
            <a:bodyPr wrap="none" lIns="68306" tIns="34152" rIns="68306" bIns="34152" rtlCol="0">
              <a:spAutoFit/>
            </a:bodyPr>
            <a:lstStyle/>
            <a:p>
              <a:r>
                <a:rPr lang="en-US" altLang="zh-CN" sz="915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L : Terminal</a:t>
              </a:r>
            </a:p>
            <a:p>
              <a:r>
                <a:rPr lang="en-US" altLang="zh-CN" sz="915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/: Doubler</a:t>
              </a:r>
            </a:p>
          </p:txBody>
        </p:sp>
      </p:grpSp>
      <p:grpSp>
        <p:nvGrpSpPr>
          <p:cNvPr id="196" name="组合 195"/>
          <p:cNvGrpSpPr/>
          <p:nvPr/>
        </p:nvGrpSpPr>
        <p:grpSpPr>
          <a:xfrm>
            <a:off x="8146040" y="2796523"/>
            <a:ext cx="1219531" cy="942937"/>
            <a:chOff x="8313216" y="3840137"/>
            <a:chExt cx="1600349" cy="1237387"/>
          </a:xfrm>
        </p:grpSpPr>
        <p:sp>
          <p:nvSpPr>
            <p:cNvPr id="197" name="TextBox 108"/>
            <p:cNvSpPr txBox="1"/>
            <p:nvPr/>
          </p:nvSpPr>
          <p:spPr>
            <a:xfrm>
              <a:off x="8313216" y="3840137"/>
              <a:ext cx="1041381" cy="275119"/>
            </a:xfrm>
            <a:prstGeom prst="rect">
              <a:avLst/>
            </a:prstGeom>
            <a:noFill/>
          </p:spPr>
          <p:txBody>
            <a:bodyPr wrap="none" lIns="68306" tIns="34152" rIns="68306" bIns="34152" rtlCol="0">
              <a:spAutoFit/>
            </a:bodyPr>
            <a:lstStyle/>
            <a:p>
              <a:r>
                <a:rPr lang="en-US" altLang="zh-CN" sz="915" b="1" dirty="0">
                  <a:solidFill>
                    <a:srgbClr val="FF0000"/>
                  </a:solidFill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Pour le support :</a:t>
              </a:r>
            </a:p>
          </p:txBody>
        </p:sp>
        <p:sp>
          <p:nvSpPr>
            <p:cNvPr id="198" name="TextBox 108"/>
            <p:cNvSpPr txBox="1"/>
            <p:nvPr/>
          </p:nvSpPr>
          <p:spPr>
            <a:xfrm>
              <a:off x="8337877" y="4063968"/>
              <a:ext cx="1575688" cy="1013556"/>
            </a:xfrm>
            <a:prstGeom prst="rect">
              <a:avLst/>
            </a:prstGeom>
            <a:noFill/>
          </p:spPr>
          <p:txBody>
            <a:bodyPr wrap="none" lIns="68306" tIns="34152" rIns="68306" bIns="34152" rtlCol="0">
              <a:spAutoFit/>
            </a:bodyPr>
            <a:lstStyle/>
            <a:p>
              <a:r>
                <a:rPr lang="en-US" altLang="zh-CN" sz="915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A : Angle réglable</a:t>
              </a:r>
            </a:p>
            <a:p>
              <a:r>
                <a:rPr lang="en-US" altLang="zh-CN" sz="915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P : Pôle</a:t>
              </a:r>
            </a:p>
            <a:p>
              <a:r>
                <a:rPr lang="en-US" altLang="zh-CN" sz="915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G : Sol</a:t>
              </a:r>
            </a:p>
            <a:p>
              <a:r>
                <a:rPr lang="en-US" altLang="zh-CN" sz="915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F : Raccord à bride</a:t>
              </a:r>
            </a:p>
            <a:p>
              <a:r>
                <a:rPr lang="en-US" altLang="zh-CN" sz="915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T : Tour</a:t>
              </a:r>
            </a:p>
          </p:txBody>
        </p:sp>
      </p:grpSp>
      <p:grpSp>
        <p:nvGrpSpPr>
          <p:cNvPr id="19" name="组合 18"/>
          <p:cNvGrpSpPr/>
          <p:nvPr/>
        </p:nvGrpSpPr>
        <p:grpSpPr>
          <a:xfrm>
            <a:off x="8135572" y="2005383"/>
            <a:ext cx="195525" cy="242472"/>
            <a:chOff x="8135572" y="2005383"/>
            <a:chExt cx="195525" cy="242472"/>
          </a:xfrm>
        </p:grpSpPr>
        <p:cxnSp>
          <p:nvCxnSpPr>
            <p:cNvPr id="184" name="直接连接符 183"/>
            <p:cNvCxnSpPr>
              <a:stCxn id="183" idx="2"/>
            </p:cNvCxnSpPr>
            <p:nvPr/>
          </p:nvCxnSpPr>
          <p:spPr bwMode="auto">
            <a:xfrm>
              <a:off x="8135572" y="2005383"/>
              <a:ext cx="4178" cy="242472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99" name="直接连接符 198"/>
            <p:cNvCxnSpPr/>
            <p:nvPr/>
          </p:nvCxnSpPr>
          <p:spPr bwMode="auto">
            <a:xfrm flipH="1">
              <a:off x="8146040" y="2242097"/>
              <a:ext cx="185057" cy="357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60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>
                <a:latin typeface="+mn-lt"/>
                <a:cs typeface="Segoe UI" panose="020B0502040204020203" pitchFamily="34" charset="0"/>
              </a:rPr>
              <a:t>Accessoire solaire</a:t>
            </a:r>
            <a:endParaRPr lang="zh-CN" altLang="en-US" sz="3600" dirty="0">
              <a:latin typeface="+mn-lt"/>
              <a:cs typeface="Segoe UI" panose="020B0502040204020203" pitchFamily="34" charset="0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A838FD54-1407-4F24-8100-0C178FCD5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>
                <a:latin typeface="Myriad Pro"/>
              </a:rPr>
              <a:t>24</a:t>
            </a:fld>
            <a:endParaRPr lang="zh-CN" alt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矩形 32"/>
          <p:cNvSpPr/>
          <p:nvPr/>
        </p:nvSpPr>
        <p:spPr bwMode="auto">
          <a:xfrm>
            <a:off x="3525932" y="1456715"/>
            <a:ext cx="548668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100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4" name="矩形 33"/>
          <p:cNvSpPr/>
          <p:nvPr/>
        </p:nvSpPr>
        <p:spPr bwMode="auto">
          <a:xfrm>
            <a:off x="526165" y="1456715"/>
            <a:ext cx="626591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9" name="矩形 38"/>
          <p:cNvSpPr/>
          <p:nvPr/>
        </p:nvSpPr>
        <p:spPr bwMode="auto">
          <a:xfrm>
            <a:off x="7316275" y="1474700"/>
            <a:ext cx="549065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CP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40" name="直接连接符 39"/>
          <p:cNvCxnSpPr/>
          <p:nvPr/>
        </p:nvCxnSpPr>
        <p:spPr bwMode="auto">
          <a:xfrm flipH="1">
            <a:off x="1404074" y="1729455"/>
            <a:ext cx="17138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41" name="组合 40"/>
          <p:cNvGrpSpPr/>
          <p:nvPr/>
        </p:nvGrpSpPr>
        <p:grpSpPr>
          <a:xfrm>
            <a:off x="3766062" y="1998323"/>
            <a:ext cx="68584" cy="199090"/>
            <a:chOff x="4468971" y="2807581"/>
            <a:chExt cx="90000" cy="276293"/>
          </a:xfrm>
        </p:grpSpPr>
        <p:cxnSp>
          <p:nvCxnSpPr>
            <p:cNvPr id="42" name="直接连接符 41"/>
            <p:cNvCxnSpPr>
              <a:endCxn id="43" idx="4"/>
            </p:cNvCxnSpPr>
            <p:nvPr/>
          </p:nvCxnSpPr>
          <p:spPr bwMode="auto">
            <a:xfrm>
              <a:off x="4511415" y="2807581"/>
              <a:ext cx="2556" cy="276293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3" name="椭圆 42"/>
            <p:cNvSpPr/>
            <p:nvPr/>
          </p:nvSpPr>
          <p:spPr bwMode="auto">
            <a:xfrm>
              <a:off x="4468971" y="2993874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2261" tIns="26131" rIns="52261" bIns="26131" numCol="1" rtlCol="0" anchor="t" anchorCtr="0" compatLnSpc="1"/>
            <a:lstStyle/>
            <a:p>
              <a:pPr defTabSz="696595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84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44" name="TextBox 108"/>
          <p:cNvSpPr txBox="1"/>
          <p:nvPr/>
        </p:nvSpPr>
        <p:spPr>
          <a:xfrm>
            <a:off x="3404553" y="2181380"/>
            <a:ext cx="495416" cy="209651"/>
          </a:xfrm>
          <a:prstGeom prst="rect">
            <a:avLst/>
          </a:prstGeom>
          <a:noFill/>
        </p:spPr>
        <p:txBody>
          <a:bodyPr wrap="none" lIns="68306" tIns="34152" rIns="68306" bIns="34152" rtlCol="0">
            <a:spAutoFit/>
          </a:bodyPr>
          <a:lstStyle/>
          <a:p>
            <a:r>
              <a:rPr lang="en-US" altLang="zh-CN" sz="915" b="1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Série:</a:t>
            </a:r>
          </a:p>
        </p:txBody>
      </p:sp>
      <p:sp>
        <p:nvSpPr>
          <p:cNvPr id="45" name="TextBox 108"/>
          <p:cNvSpPr txBox="1"/>
          <p:nvPr/>
        </p:nvSpPr>
        <p:spPr>
          <a:xfrm>
            <a:off x="3404552" y="2328799"/>
            <a:ext cx="1593473" cy="772369"/>
          </a:xfrm>
          <a:prstGeom prst="rect">
            <a:avLst/>
          </a:prstGeom>
          <a:noFill/>
        </p:spPr>
        <p:txBody>
          <a:bodyPr wrap="none" lIns="68306" tIns="34152" rIns="68306" bIns="34152" rtlCol="0">
            <a:spAutoFit/>
          </a:bodyPr>
          <a:lstStyle/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100 : appareil photo non pris en charge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200 : balle de soutien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220 : dôme de soutien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310 : panneau solaire intégré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320 : batterie solaire intégrée</a:t>
            </a:r>
          </a:p>
        </p:txBody>
      </p:sp>
      <p:sp>
        <p:nvSpPr>
          <p:cNvPr id="48" name="椭圆 47"/>
          <p:cNvSpPr/>
          <p:nvPr/>
        </p:nvSpPr>
        <p:spPr bwMode="auto">
          <a:xfrm>
            <a:off x="7563204" y="2697519"/>
            <a:ext cx="68584" cy="68584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52261" tIns="26131" rIns="52261" bIns="26131" numCol="1" rtlCol="0" anchor="t" anchorCtr="0" compatLnSpc="1"/>
          <a:lstStyle/>
          <a:p>
            <a:pPr defTabSz="696595" fontAlgn="t">
              <a:spcBef>
                <a:spcPct val="0"/>
              </a:spcBef>
              <a:spcAft>
                <a:spcPct val="0"/>
              </a:spcAft>
            </a:pPr>
            <a:endParaRPr lang="zh-CN" altLang="en-US" sz="84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1" name="矩形 60"/>
          <p:cNvSpPr/>
          <p:nvPr/>
        </p:nvSpPr>
        <p:spPr bwMode="auto">
          <a:xfrm>
            <a:off x="8407437" y="1449655"/>
            <a:ext cx="608759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M18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62" name="组合 61"/>
          <p:cNvGrpSpPr/>
          <p:nvPr/>
        </p:nvGrpSpPr>
        <p:grpSpPr>
          <a:xfrm>
            <a:off x="8188284" y="2270290"/>
            <a:ext cx="1120587" cy="1083616"/>
            <a:chOff x="8313216" y="3840137"/>
            <a:chExt cx="1470510" cy="1421996"/>
          </a:xfrm>
        </p:grpSpPr>
        <p:sp>
          <p:nvSpPr>
            <p:cNvPr id="63" name="TextBox 108"/>
            <p:cNvSpPr txBox="1"/>
            <p:nvPr/>
          </p:nvSpPr>
          <p:spPr>
            <a:xfrm>
              <a:off x="8313216" y="3840137"/>
              <a:ext cx="1470510" cy="275118"/>
            </a:xfrm>
            <a:prstGeom prst="rect">
              <a:avLst/>
            </a:prstGeom>
            <a:noFill/>
          </p:spPr>
          <p:txBody>
            <a:bodyPr wrap="none" lIns="68306" tIns="34152" rIns="68306" bIns="34152" rtlCol="0">
              <a:spAutoFit/>
            </a:bodyPr>
            <a:lstStyle/>
            <a:p>
              <a:r>
                <a:rPr lang="en-US" altLang="zh-CN" sz="915" b="1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Type et tension :</a:t>
              </a:r>
            </a:p>
          </p:txBody>
        </p:sp>
        <p:sp>
          <p:nvSpPr>
            <p:cNvPr id="64" name="TextBox 108"/>
            <p:cNvSpPr txBox="1"/>
            <p:nvPr/>
          </p:nvSpPr>
          <p:spPr>
            <a:xfrm>
              <a:off x="8337877" y="4063968"/>
              <a:ext cx="1232807" cy="1198165"/>
            </a:xfrm>
            <a:prstGeom prst="rect">
              <a:avLst/>
            </a:prstGeom>
            <a:noFill/>
          </p:spPr>
          <p:txBody>
            <a:bodyPr wrap="none" lIns="68306" tIns="34152" rIns="68306" bIns="34152" rtlCol="0">
              <a:spAutoFit/>
            </a:bodyPr>
            <a:lstStyle/>
            <a:p>
              <a:r>
                <a:rPr lang="en-US" altLang="zh-CN" sz="915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M : Monocristal</a:t>
              </a:r>
              <a:endPara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  <a:p>
              <a:r>
                <a:rPr lang="en-US" altLang="zh-CN" sz="915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/: Polycristal</a:t>
              </a:r>
              <a:endPara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  <a:p>
              <a:endPara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  <a:p>
              <a:r>
                <a:rPr lang="en-US" altLang="zh-CN" sz="915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05 : CC 5 V</a:t>
              </a:r>
            </a:p>
            <a:p>
              <a:r>
                <a:rPr lang="en-US" altLang="zh-CN" sz="915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18 : CC 18 V</a:t>
              </a:r>
            </a:p>
            <a:p>
              <a:r>
                <a:rPr lang="en-US" altLang="zh-CN" sz="915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60 : 36 V CC</a:t>
              </a:r>
            </a:p>
          </p:txBody>
        </p:sp>
      </p:grpSp>
      <p:sp>
        <p:nvSpPr>
          <p:cNvPr id="66" name="椭圆 65"/>
          <p:cNvSpPr/>
          <p:nvPr/>
        </p:nvSpPr>
        <p:spPr bwMode="auto">
          <a:xfrm>
            <a:off x="8686842" y="2226869"/>
            <a:ext cx="68584" cy="68584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52261" tIns="26131" rIns="52261" bIns="26131" numCol="1" rtlCol="0" anchor="t" anchorCtr="0" compatLnSpc="1"/>
          <a:lstStyle/>
          <a:p>
            <a:pPr defTabSz="696595" fontAlgn="t">
              <a:spcBef>
                <a:spcPct val="0"/>
              </a:spcBef>
              <a:spcAft>
                <a:spcPct val="0"/>
              </a:spcAft>
            </a:pPr>
            <a:endParaRPr lang="zh-CN" altLang="en-US" sz="84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67" name="组合 66"/>
          <p:cNvGrpSpPr/>
          <p:nvPr/>
        </p:nvGrpSpPr>
        <p:grpSpPr>
          <a:xfrm>
            <a:off x="5003272" y="2880682"/>
            <a:ext cx="1495064" cy="1083616"/>
            <a:chOff x="8313216" y="3840137"/>
            <a:chExt cx="1961932" cy="1421996"/>
          </a:xfrm>
        </p:grpSpPr>
        <p:sp>
          <p:nvSpPr>
            <p:cNvPr id="68" name="TextBox 108"/>
            <p:cNvSpPr txBox="1"/>
            <p:nvPr/>
          </p:nvSpPr>
          <p:spPr>
            <a:xfrm>
              <a:off x="8313216" y="3840137"/>
              <a:ext cx="574392" cy="275119"/>
            </a:xfrm>
            <a:prstGeom prst="rect">
              <a:avLst/>
            </a:prstGeom>
            <a:noFill/>
          </p:spPr>
          <p:txBody>
            <a:bodyPr wrap="none" lIns="68306" tIns="34152" rIns="68306" bIns="34152" rtlCol="0">
              <a:spAutoFit/>
            </a:bodyPr>
            <a:lstStyle/>
            <a:p>
              <a:r>
                <a:rPr lang="en-US" altLang="zh-CN" sz="915" b="1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Taper:</a:t>
              </a:r>
            </a:p>
          </p:txBody>
        </p:sp>
        <p:sp>
          <p:nvSpPr>
            <p:cNvPr id="69" name="TextBox 108"/>
            <p:cNvSpPr txBox="1"/>
            <p:nvPr/>
          </p:nvSpPr>
          <p:spPr>
            <a:xfrm>
              <a:off x="8337879" y="4063968"/>
              <a:ext cx="1937269" cy="1198165"/>
            </a:xfrm>
            <a:prstGeom prst="rect">
              <a:avLst/>
            </a:prstGeom>
            <a:noFill/>
          </p:spPr>
          <p:txBody>
            <a:bodyPr wrap="square" lIns="68306" tIns="34152" rIns="68306" bIns="34152" rtlCol="0">
              <a:spAutoFit/>
            </a:bodyPr>
            <a:lstStyle/>
            <a:p>
              <a:r>
                <a:rPr lang="en-US" altLang="zh-CN" sz="915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L : Système de batterie au lithium</a:t>
              </a:r>
            </a:p>
            <a:p>
              <a:r>
                <a:rPr lang="en-US" altLang="zh-CN" sz="915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P = phosphate de fer</a:t>
              </a:r>
            </a:p>
            <a:p>
              <a:r>
                <a:rPr lang="en-US" altLang="zh-CN" sz="915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S = lithium ternaire</a:t>
              </a:r>
            </a:p>
            <a:p>
              <a:r>
                <a:rPr lang="en-US" altLang="zh-CN" sz="915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Q : Système de batterie au plomb-acide/système de batterie colloïdale</a:t>
              </a:r>
            </a:p>
          </p:txBody>
        </p:sp>
      </p:grpSp>
      <p:sp>
        <p:nvSpPr>
          <p:cNvPr id="73" name="矩形 72"/>
          <p:cNvSpPr/>
          <p:nvPr/>
        </p:nvSpPr>
        <p:spPr bwMode="auto">
          <a:xfrm>
            <a:off x="2613188" y="1456715"/>
            <a:ext cx="626591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4" name="矩形 73"/>
          <p:cNvSpPr/>
          <p:nvPr/>
        </p:nvSpPr>
        <p:spPr bwMode="auto">
          <a:xfrm>
            <a:off x="1796288" y="1456715"/>
            <a:ext cx="626591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PF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5" name="TextBox 26"/>
          <p:cNvSpPr txBox="1"/>
          <p:nvPr/>
        </p:nvSpPr>
        <p:spPr>
          <a:xfrm>
            <a:off x="2092547" y="2566595"/>
            <a:ext cx="788416" cy="491010"/>
          </a:xfrm>
          <a:prstGeom prst="rect">
            <a:avLst/>
          </a:prstGeom>
          <a:noFill/>
        </p:spPr>
        <p:txBody>
          <a:bodyPr wrap="square" lIns="68306" tIns="34152" rIns="68306" bIns="34152" rtlCol="0">
            <a:spAutoFit/>
          </a:bodyPr>
          <a:lstStyle/>
          <a:p>
            <a:r>
              <a:rPr lang="en-US" altLang="zh-CN" sz="915" b="1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Catalogue: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 = Solaire</a:t>
            </a:r>
          </a:p>
          <a:p>
            <a:endParaRPr lang="en-US" altLang="zh-CN" sz="915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76" name="直接连接符 75"/>
          <p:cNvCxnSpPr>
            <a:endCxn id="73" idx="2"/>
          </p:cNvCxnSpPr>
          <p:nvPr/>
        </p:nvCxnSpPr>
        <p:spPr bwMode="auto">
          <a:xfrm flipV="1">
            <a:off x="2923366" y="2005383"/>
            <a:ext cx="3118" cy="5490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7" name="直接连接符 76"/>
          <p:cNvCxnSpPr/>
          <p:nvPr/>
        </p:nvCxnSpPr>
        <p:spPr bwMode="auto">
          <a:xfrm flipH="1">
            <a:off x="2563762" y="2554095"/>
            <a:ext cx="358327" cy="75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8" name="椭圆 77"/>
          <p:cNvSpPr/>
          <p:nvPr/>
        </p:nvSpPr>
        <p:spPr bwMode="auto">
          <a:xfrm>
            <a:off x="2500951" y="2511763"/>
            <a:ext cx="68584" cy="68584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52261" tIns="26131" rIns="52261" bIns="26131" numCol="1" rtlCol="0" anchor="t" anchorCtr="0" compatLnSpc="1"/>
          <a:lstStyle/>
          <a:p>
            <a:pPr defTabSz="696595" fontAlgn="t">
              <a:spcBef>
                <a:spcPct val="0"/>
              </a:spcBef>
              <a:spcAft>
                <a:spcPct val="0"/>
              </a:spcAft>
            </a:pPr>
            <a:endParaRPr lang="zh-CN" altLang="en-US" sz="84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79" name="直接连接符 78"/>
          <p:cNvCxnSpPr/>
          <p:nvPr/>
        </p:nvCxnSpPr>
        <p:spPr bwMode="auto">
          <a:xfrm flipH="1">
            <a:off x="4233246" y="1729455"/>
            <a:ext cx="17138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1" name="连接符: 肘形 19"/>
          <p:cNvCxnSpPr/>
          <p:nvPr/>
        </p:nvCxnSpPr>
        <p:spPr>
          <a:xfrm rot="16200000" flipH="1">
            <a:off x="4517270" y="2209969"/>
            <a:ext cx="1066717" cy="233382"/>
          </a:xfrm>
          <a:prstGeom prst="bentConnector3">
            <a:avLst>
              <a:gd name="adj1" fmla="val 50000"/>
            </a:avLst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矩形 81"/>
          <p:cNvSpPr/>
          <p:nvPr/>
        </p:nvSpPr>
        <p:spPr bwMode="auto">
          <a:xfrm>
            <a:off x="4612346" y="1462335"/>
            <a:ext cx="589264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LS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83" name="连接符: 肘形 19"/>
          <p:cNvCxnSpPr/>
          <p:nvPr/>
        </p:nvCxnSpPr>
        <p:spPr>
          <a:xfrm rot="16200000" flipH="1">
            <a:off x="5570445" y="2020937"/>
            <a:ext cx="444767" cy="81"/>
          </a:xfrm>
          <a:prstGeom prst="bentConnector3">
            <a:avLst>
              <a:gd name="adj1" fmla="val 50000"/>
            </a:avLst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矩形 83"/>
          <p:cNvSpPr/>
          <p:nvPr/>
        </p:nvSpPr>
        <p:spPr bwMode="auto">
          <a:xfrm>
            <a:off x="5471197" y="1467630"/>
            <a:ext cx="589264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12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7" name="椭圆 86"/>
          <p:cNvSpPr/>
          <p:nvPr/>
        </p:nvSpPr>
        <p:spPr bwMode="auto">
          <a:xfrm>
            <a:off x="5128530" y="2812098"/>
            <a:ext cx="68584" cy="68584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52261" tIns="26131" rIns="52261" bIns="26131" numCol="1" rtlCol="0" anchor="t" anchorCtr="0" compatLnSpc="1"/>
          <a:lstStyle/>
          <a:p>
            <a:pPr defTabSz="696595" fontAlgn="t">
              <a:spcBef>
                <a:spcPct val="0"/>
              </a:spcBef>
              <a:spcAft>
                <a:spcPct val="0"/>
              </a:spcAft>
            </a:pPr>
            <a:endParaRPr lang="zh-CN" altLang="en-US" sz="84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8" name="椭圆 87"/>
          <p:cNvSpPr/>
          <p:nvPr/>
        </p:nvSpPr>
        <p:spPr bwMode="auto">
          <a:xfrm>
            <a:off x="5760201" y="2212299"/>
            <a:ext cx="68584" cy="68584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52261" tIns="26131" rIns="52261" bIns="26131" numCol="1" rtlCol="0" anchor="t" anchorCtr="0" compatLnSpc="1"/>
          <a:lstStyle/>
          <a:p>
            <a:pPr defTabSz="696595" fontAlgn="t">
              <a:spcBef>
                <a:spcPct val="0"/>
              </a:spcBef>
              <a:spcAft>
                <a:spcPct val="0"/>
              </a:spcAft>
            </a:pPr>
            <a:endParaRPr lang="zh-CN" altLang="en-US" sz="84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90" name="组合 89"/>
          <p:cNvGrpSpPr/>
          <p:nvPr/>
        </p:nvGrpSpPr>
        <p:grpSpPr>
          <a:xfrm>
            <a:off x="5287679" y="2280883"/>
            <a:ext cx="1268156" cy="520898"/>
            <a:chOff x="8313216" y="3840137"/>
            <a:chExt cx="1961932" cy="683558"/>
          </a:xfrm>
        </p:grpSpPr>
        <p:sp>
          <p:nvSpPr>
            <p:cNvPr id="91" name="TextBox 108"/>
            <p:cNvSpPr txBox="1"/>
            <p:nvPr/>
          </p:nvSpPr>
          <p:spPr>
            <a:xfrm>
              <a:off x="8313216" y="3840137"/>
              <a:ext cx="925163" cy="275118"/>
            </a:xfrm>
            <a:prstGeom prst="rect">
              <a:avLst/>
            </a:prstGeom>
            <a:noFill/>
          </p:spPr>
          <p:txBody>
            <a:bodyPr wrap="none" lIns="68306" tIns="34152" rIns="68306" bIns="34152" rtlCol="0">
              <a:spAutoFit/>
            </a:bodyPr>
            <a:lstStyle/>
            <a:p>
              <a:r>
                <a:rPr lang="en-US" altLang="zh-CN" sz="915" b="1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tension:</a:t>
              </a:r>
            </a:p>
          </p:txBody>
        </p:sp>
        <p:sp>
          <p:nvSpPr>
            <p:cNvPr id="92" name="TextBox 108"/>
            <p:cNvSpPr txBox="1"/>
            <p:nvPr/>
          </p:nvSpPr>
          <p:spPr>
            <a:xfrm>
              <a:off x="8337879" y="4063968"/>
              <a:ext cx="1937269" cy="459727"/>
            </a:xfrm>
            <a:prstGeom prst="rect">
              <a:avLst/>
            </a:prstGeom>
            <a:noFill/>
          </p:spPr>
          <p:txBody>
            <a:bodyPr wrap="square" lIns="68306" tIns="34152" rIns="68306" bIns="34152" rtlCol="0">
              <a:spAutoFit/>
            </a:bodyPr>
            <a:lstStyle/>
            <a:p>
              <a:r>
                <a:rPr lang="en-US" altLang="zh-CN" sz="915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12 : CC 12 V</a:t>
              </a:r>
            </a:p>
            <a:p>
              <a:r>
                <a:rPr lang="en-US" altLang="zh-CN" sz="915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24 : CC 24 V</a:t>
              </a:r>
            </a:p>
          </p:txBody>
        </p:sp>
      </p:grpSp>
      <p:sp>
        <p:nvSpPr>
          <p:cNvPr id="94" name="矩形 93"/>
          <p:cNvSpPr/>
          <p:nvPr/>
        </p:nvSpPr>
        <p:spPr bwMode="auto">
          <a:xfrm>
            <a:off x="6405144" y="1470021"/>
            <a:ext cx="589264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20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95" name="组合 94"/>
          <p:cNvGrpSpPr/>
          <p:nvPr/>
        </p:nvGrpSpPr>
        <p:grpSpPr>
          <a:xfrm>
            <a:off x="6468805" y="2297683"/>
            <a:ext cx="1042610" cy="661578"/>
            <a:chOff x="8313216" y="3840137"/>
            <a:chExt cx="1961932" cy="868168"/>
          </a:xfrm>
        </p:grpSpPr>
        <p:sp>
          <p:nvSpPr>
            <p:cNvPr id="96" name="TextBox 108"/>
            <p:cNvSpPr txBox="1"/>
            <p:nvPr/>
          </p:nvSpPr>
          <p:spPr>
            <a:xfrm>
              <a:off x="8313216" y="3840137"/>
              <a:ext cx="987162" cy="275118"/>
            </a:xfrm>
            <a:prstGeom prst="rect">
              <a:avLst/>
            </a:prstGeom>
            <a:noFill/>
          </p:spPr>
          <p:txBody>
            <a:bodyPr wrap="none" lIns="68306" tIns="34152" rIns="68306" bIns="34152" rtlCol="0">
              <a:spAutoFit/>
            </a:bodyPr>
            <a:lstStyle/>
            <a:p>
              <a:r>
                <a:rPr lang="en-US" altLang="zh-CN" sz="915" b="1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Capacité:</a:t>
              </a:r>
            </a:p>
          </p:txBody>
        </p:sp>
        <p:sp>
          <p:nvSpPr>
            <p:cNvPr id="97" name="TextBox 108"/>
            <p:cNvSpPr txBox="1"/>
            <p:nvPr/>
          </p:nvSpPr>
          <p:spPr>
            <a:xfrm>
              <a:off x="8337879" y="4063968"/>
              <a:ext cx="1937269" cy="644337"/>
            </a:xfrm>
            <a:prstGeom prst="rect">
              <a:avLst/>
            </a:prstGeom>
            <a:noFill/>
          </p:spPr>
          <p:txBody>
            <a:bodyPr wrap="square" lIns="68306" tIns="34152" rIns="68306" bIns="34152" rtlCol="0">
              <a:spAutoFit/>
            </a:bodyPr>
            <a:lstStyle/>
            <a:p>
              <a:r>
                <a:rPr lang="en-US" altLang="zh-CN" sz="915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20: 20Ah</a:t>
              </a:r>
            </a:p>
            <a:p>
              <a:r>
                <a:rPr lang="en-US" altLang="zh-CN" sz="915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40: 40Ah</a:t>
              </a:r>
            </a:p>
            <a:p>
              <a:r>
                <a:rPr lang="en-US" altLang="zh-CN" sz="915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60: 60Ah</a:t>
              </a:r>
            </a:p>
          </p:txBody>
        </p:sp>
      </p:grpSp>
      <p:sp>
        <p:nvSpPr>
          <p:cNvPr id="98" name="TextBox 108"/>
          <p:cNvSpPr txBox="1"/>
          <p:nvPr/>
        </p:nvSpPr>
        <p:spPr>
          <a:xfrm>
            <a:off x="7315088" y="2812098"/>
            <a:ext cx="727851" cy="209651"/>
          </a:xfrm>
          <a:prstGeom prst="rect">
            <a:avLst/>
          </a:prstGeom>
          <a:noFill/>
        </p:spPr>
        <p:txBody>
          <a:bodyPr wrap="none" lIns="68306" tIns="34152" rIns="68306" bIns="34152" rtlCol="0">
            <a:spAutoFit/>
          </a:bodyPr>
          <a:lstStyle/>
          <a:p>
            <a:r>
              <a:rPr lang="en-US" altLang="zh-CN" sz="915" b="1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Contrôleur:</a:t>
            </a:r>
          </a:p>
        </p:txBody>
      </p:sp>
      <p:sp>
        <p:nvSpPr>
          <p:cNvPr id="99" name="TextBox 108"/>
          <p:cNvSpPr txBox="1"/>
          <p:nvPr/>
        </p:nvSpPr>
        <p:spPr>
          <a:xfrm>
            <a:off x="7333882" y="2982666"/>
            <a:ext cx="937206" cy="772369"/>
          </a:xfrm>
          <a:prstGeom prst="rect">
            <a:avLst/>
          </a:prstGeom>
          <a:noFill/>
        </p:spPr>
        <p:txBody>
          <a:bodyPr wrap="square" lIns="68306" tIns="34152" rIns="68306" bIns="34152" rtlCol="0">
            <a:spAutoFit/>
          </a:bodyPr>
          <a:lstStyle/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CP : PWM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CM : MPPT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CE : Énergie hybride photovoltaïque</a:t>
            </a:r>
          </a:p>
        </p:txBody>
      </p:sp>
      <p:cxnSp>
        <p:nvCxnSpPr>
          <p:cNvPr id="101" name="直接连接符 100"/>
          <p:cNvCxnSpPr/>
          <p:nvPr/>
        </p:nvCxnSpPr>
        <p:spPr bwMode="auto">
          <a:xfrm flipH="1">
            <a:off x="8132932" y="1731812"/>
            <a:ext cx="17138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2" name="直接连接符 101"/>
          <p:cNvCxnSpPr/>
          <p:nvPr/>
        </p:nvCxnSpPr>
        <p:spPr bwMode="auto">
          <a:xfrm flipH="1">
            <a:off x="4968438" y="1283044"/>
            <a:ext cx="16487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4" name="直接连接符 103"/>
          <p:cNvCxnSpPr/>
          <p:nvPr/>
        </p:nvCxnSpPr>
        <p:spPr bwMode="auto">
          <a:xfrm flipH="1" flipV="1">
            <a:off x="4968438" y="1279989"/>
            <a:ext cx="1569" cy="13444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6" name="直接连接符 105"/>
          <p:cNvCxnSpPr/>
          <p:nvPr/>
        </p:nvCxnSpPr>
        <p:spPr bwMode="auto">
          <a:xfrm flipH="1" flipV="1">
            <a:off x="6615569" y="1276933"/>
            <a:ext cx="1569" cy="13444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7" name="TextBox 108"/>
          <p:cNvSpPr txBox="1"/>
          <p:nvPr/>
        </p:nvSpPr>
        <p:spPr>
          <a:xfrm>
            <a:off x="5433582" y="1023671"/>
            <a:ext cx="747087" cy="209651"/>
          </a:xfrm>
          <a:prstGeom prst="rect">
            <a:avLst/>
          </a:prstGeom>
          <a:noFill/>
        </p:spPr>
        <p:txBody>
          <a:bodyPr wrap="none" lIns="68306" tIns="34152" rIns="68306" bIns="34152" rtlCol="0">
            <a:spAutoFit/>
          </a:bodyPr>
          <a:lstStyle/>
          <a:p>
            <a:r>
              <a:rPr lang="en-US" altLang="zh-CN" sz="915" b="1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Pour la batterie</a:t>
            </a:r>
          </a:p>
        </p:txBody>
      </p:sp>
      <p:cxnSp>
        <p:nvCxnSpPr>
          <p:cNvPr id="113" name="直接连接符 112"/>
          <p:cNvCxnSpPr>
            <a:stCxn id="94" idx="2"/>
            <a:endCxn id="114" idx="4"/>
          </p:cNvCxnSpPr>
          <p:nvPr/>
        </p:nvCxnSpPr>
        <p:spPr bwMode="auto">
          <a:xfrm>
            <a:off x="6699776" y="2018689"/>
            <a:ext cx="4178" cy="24247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4" name="椭圆 113"/>
          <p:cNvSpPr/>
          <p:nvPr/>
        </p:nvSpPr>
        <p:spPr bwMode="auto">
          <a:xfrm>
            <a:off x="6669662" y="2196309"/>
            <a:ext cx="68584" cy="64852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52261" tIns="26131" rIns="52261" bIns="26131" numCol="1" rtlCol="0" anchor="t" anchorCtr="0" compatLnSpc="1"/>
          <a:lstStyle/>
          <a:p>
            <a:pPr defTabSz="696595" fontAlgn="t">
              <a:spcBef>
                <a:spcPct val="0"/>
              </a:spcBef>
              <a:spcAft>
                <a:spcPct val="0"/>
              </a:spcAft>
            </a:pPr>
            <a:endParaRPr lang="zh-CN" altLang="en-US" sz="84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17" name="直接连接符 116"/>
          <p:cNvCxnSpPr/>
          <p:nvPr/>
        </p:nvCxnSpPr>
        <p:spPr bwMode="auto">
          <a:xfrm>
            <a:off x="8711816" y="1998323"/>
            <a:ext cx="4178" cy="24247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9" name="直接连接符 118"/>
          <p:cNvCxnSpPr>
            <a:stCxn id="39" idx="2"/>
          </p:cNvCxnSpPr>
          <p:nvPr/>
        </p:nvCxnSpPr>
        <p:spPr bwMode="auto">
          <a:xfrm>
            <a:off x="7590808" y="2023368"/>
            <a:ext cx="6688" cy="69674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23" name="矩形 122"/>
          <p:cNvSpPr/>
          <p:nvPr/>
        </p:nvSpPr>
        <p:spPr bwMode="auto">
          <a:xfrm>
            <a:off x="9393658" y="1455121"/>
            <a:ext cx="608759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60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4" name="椭圆 123"/>
          <p:cNvSpPr/>
          <p:nvPr/>
        </p:nvSpPr>
        <p:spPr bwMode="auto">
          <a:xfrm>
            <a:off x="9673063" y="2232335"/>
            <a:ext cx="68584" cy="68584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52261" tIns="26131" rIns="52261" bIns="26131" numCol="1" rtlCol="0" anchor="t" anchorCtr="0" compatLnSpc="1"/>
          <a:lstStyle/>
          <a:p>
            <a:pPr defTabSz="696595" fontAlgn="t">
              <a:spcBef>
                <a:spcPct val="0"/>
              </a:spcBef>
              <a:spcAft>
                <a:spcPct val="0"/>
              </a:spcAft>
            </a:pPr>
            <a:endParaRPr lang="zh-CN" altLang="en-US" sz="84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25" name="直接连接符 124"/>
          <p:cNvCxnSpPr/>
          <p:nvPr/>
        </p:nvCxnSpPr>
        <p:spPr bwMode="auto">
          <a:xfrm>
            <a:off x="9698037" y="2003789"/>
            <a:ext cx="4178" cy="24247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126" name="组合 125"/>
          <p:cNvGrpSpPr/>
          <p:nvPr/>
        </p:nvGrpSpPr>
        <p:grpSpPr>
          <a:xfrm>
            <a:off x="9375552" y="2268400"/>
            <a:ext cx="698554" cy="661578"/>
            <a:chOff x="8313216" y="3840137"/>
            <a:chExt cx="916689" cy="868168"/>
          </a:xfrm>
        </p:grpSpPr>
        <p:sp>
          <p:nvSpPr>
            <p:cNvPr id="127" name="TextBox 108"/>
            <p:cNvSpPr txBox="1"/>
            <p:nvPr/>
          </p:nvSpPr>
          <p:spPr>
            <a:xfrm>
              <a:off x="8313216" y="3840137"/>
              <a:ext cx="679568" cy="275119"/>
            </a:xfrm>
            <a:prstGeom prst="rect">
              <a:avLst/>
            </a:prstGeom>
            <a:noFill/>
          </p:spPr>
          <p:txBody>
            <a:bodyPr wrap="none" lIns="68306" tIns="34152" rIns="68306" bIns="34152" rtlCol="0">
              <a:spAutoFit/>
            </a:bodyPr>
            <a:lstStyle/>
            <a:p>
              <a:r>
                <a:rPr lang="en-US" altLang="zh-CN" sz="915" b="1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Pouvoir:</a:t>
              </a:r>
            </a:p>
          </p:txBody>
        </p:sp>
        <p:sp>
          <p:nvSpPr>
            <p:cNvPr id="128" name="TextBox 108"/>
            <p:cNvSpPr txBox="1"/>
            <p:nvPr/>
          </p:nvSpPr>
          <p:spPr>
            <a:xfrm>
              <a:off x="8337877" y="4063968"/>
              <a:ext cx="892028" cy="644337"/>
            </a:xfrm>
            <a:prstGeom prst="rect">
              <a:avLst/>
            </a:prstGeom>
            <a:noFill/>
          </p:spPr>
          <p:txBody>
            <a:bodyPr wrap="none" lIns="68306" tIns="34152" rIns="68306" bIns="34152" rtlCol="0">
              <a:spAutoFit/>
            </a:bodyPr>
            <a:lstStyle/>
            <a:p>
              <a:r>
                <a:rPr lang="en-US" altLang="zh-CN" sz="915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60 : 60 W</a:t>
              </a:r>
            </a:p>
            <a:p>
              <a:r>
                <a:rPr lang="en-US" altLang="zh-CN" sz="915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100 : 100 W</a:t>
              </a:r>
            </a:p>
            <a:p>
              <a:r>
                <a:rPr lang="en-US" altLang="zh-CN" sz="915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200 : 200 W</a:t>
              </a:r>
            </a:p>
          </p:txBody>
        </p:sp>
      </p:grpSp>
      <p:sp>
        <p:nvSpPr>
          <p:cNvPr id="129" name="矩形 128"/>
          <p:cNvSpPr/>
          <p:nvPr/>
        </p:nvSpPr>
        <p:spPr bwMode="auto">
          <a:xfrm>
            <a:off x="3619124" y="4118229"/>
            <a:ext cx="548668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400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0" name="矩形 129"/>
          <p:cNvSpPr/>
          <p:nvPr/>
        </p:nvSpPr>
        <p:spPr bwMode="auto">
          <a:xfrm>
            <a:off x="619357" y="4118229"/>
            <a:ext cx="626591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1" name="矩形 130"/>
          <p:cNvSpPr/>
          <p:nvPr/>
        </p:nvSpPr>
        <p:spPr bwMode="auto">
          <a:xfrm>
            <a:off x="7409467" y="4136214"/>
            <a:ext cx="549065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CP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32" name="直接连接符 131"/>
          <p:cNvCxnSpPr/>
          <p:nvPr/>
        </p:nvCxnSpPr>
        <p:spPr bwMode="auto">
          <a:xfrm flipH="1">
            <a:off x="1497266" y="4390969"/>
            <a:ext cx="17138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133" name="组合 132"/>
          <p:cNvGrpSpPr/>
          <p:nvPr/>
        </p:nvGrpSpPr>
        <p:grpSpPr>
          <a:xfrm>
            <a:off x="3859254" y="4659837"/>
            <a:ext cx="68584" cy="199090"/>
            <a:chOff x="4468971" y="2807581"/>
            <a:chExt cx="90000" cy="276293"/>
          </a:xfrm>
        </p:grpSpPr>
        <p:cxnSp>
          <p:nvCxnSpPr>
            <p:cNvPr id="134" name="直接连接符 133"/>
            <p:cNvCxnSpPr>
              <a:endCxn id="135" idx="4"/>
            </p:cNvCxnSpPr>
            <p:nvPr/>
          </p:nvCxnSpPr>
          <p:spPr bwMode="auto">
            <a:xfrm>
              <a:off x="4511415" y="2807581"/>
              <a:ext cx="2556" cy="276293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35" name="椭圆 134"/>
            <p:cNvSpPr/>
            <p:nvPr/>
          </p:nvSpPr>
          <p:spPr bwMode="auto">
            <a:xfrm>
              <a:off x="4468971" y="2993874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2261" tIns="26131" rIns="52261" bIns="26131" numCol="1" rtlCol="0" anchor="t" anchorCtr="0" compatLnSpc="1"/>
            <a:lstStyle/>
            <a:p>
              <a:pPr defTabSz="696595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84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136" name="TextBox 108"/>
          <p:cNvSpPr txBox="1"/>
          <p:nvPr/>
        </p:nvSpPr>
        <p:spPr>
          <a:xfrm>
            <a:off x="3497745" y="4842894"/>
            <a:ext cx="495416" cy="209651"/>
          </a:xfrm>
          <a:prstGeom prst="rect">
            <a:avLst/>
          </a:prstGeom>
          <a:noFill/>
        </p:spPr>
        <p:txBody>
          <a:bodyPr wrap="none" lIns="68306" tIns="34152" rIns="68306" bIns="34152" rtlCol="0">
            <a:spAutoFit/>
          </a:bodyPr>
          <a:lstStyle/>
          <a:p>
            <a:r>
              <a:rPr lang="en-US" altLang="zh-CN" sz="915" b="1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Série:</a:t>
            </a:r>
          </a:p>
        </p:txBody>
      </p:sp>
      <p:sp>
        <p:nvSpPr>
          <p:cNvPr id="137" name="TextBox 108"/>
          <p:cNvSpPr txBox="1"/>
          <p:nvPr/>
        </p:nvSpPr>
        <p:spPr>
          <a:xfrm>
            <a:off x="3282476" y="4988174"/>
            <a:ext cx="1816291" cy="350330"/>
          </a:xfrm>
          <a:prstGeom prst="rect">
            <a:avLst/>
          </a:prstGeom>
          <a:noFill/>
        </p:spPr>
        <p:txBody>
          <a:bodyPr wrap="none" lIns="68306" tIns="34152" rIns="68306" bIns="34152" rtlCol="0">
            <a:spAutoFit/>
          </a:bodyPr>
          <a:lstStyle/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400 : Système général intégré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500 : Système industriel intégré</a:t>
            </a:r>
          </a:p>
        </p:txBody>
      </p:sp>
      <p:sp>
        <p:nvSpPr>
          <p:cNvPr id="138" name="椭圆 137"/>
          <p:cNvSpPr/>
          <p:nvPr/>
        </p:nvSpPr>
        <p:spPr bwMode="auto">
          <a:xfrm>
            <a:off x="7656396" y="5359033"/>
            <a:ext cx="68584" cy="68584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52261" tIns="26131" rIns="52261" bIns="26131" numCol="1" rtlCol="0" anchor="t" anchorCtr="0" compatLnSpc="1"/>
          <a:lstStyle/>
          <a:p>
            <a:pPr defTabSz="696595" fontAlgn="t">
              <a:spcBef>
                <a:spcPct val="0"/>
              </a:spcBef>
              <a:spcAft>
                <a:spcPct val="0"/>
              </a:spcAft>
            </a:pPr>
            <a:endParaRPr lang="zh-CN" altLang="en-US" sz="84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9" name="矩形 138"/>
          <p:cNvSpPr/>
          <p:nvPr/>
        </p:nvSpPr>
        <p:spPr bwMode="auto">
          <a:xfrm>
            <a:off x="8500629" y="4111169"/>
            <a:ext cx="608759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AP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40" name="组合 139"/>
          <p:cNvGrpSpPr/>
          <p:nvPr/>
        </p:nvGrpSpPr>
        <p:grpSpPr>
          <a:xfrm>
            <a:off x="8281484" y="4931805"/>
            <a:ext cx="1219531" cy="942937"/>
            <a:chOff x="8313216" y="3840137"/>
            <a:chExt cx="1600349" cy="1237387"/>
          </a:xfrm>
        </p:grpSpPr>
        <p:sp>
          <p:nvSpPr>
            <p:cNvPr id="141" name="TextBox 108"/>
            <p:cNvSpPr txBox="1"/>
            <p:nvPr/>
          </p:nvSpPr>
          <p:spPr>
            <a:xfrm>
              <a:off x="8313216" y="3840137"/>
              <a:ext cx="1470510" cy="275118"/>
            </a:xfrm>
            <a:prstGeom prst="rect">
              <a:avLst/>
            </a:prstGeom>
            <a:noFill/>
          </p:spPr>
          <p:txBody>
            <a:bodyPr wrap="none" lIns="68306" tIns="34152" rIns="68306" bIns="34152" rtlCol="0">
              <a:spAutoFit/>
            </a:bodyPr>
            <a:lstStyle/>
            <a:p>
              <a:r>
                <a:rPr lang="en-US" altLang="zh-CN" sz="915" b="1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Type et tension :</a:t>
              </a:r>
            </a:p>
          </p:txBody>
        </p:sp>
        <p:sp>
          <p:nvSpPr>
            <p:cNvPr id="142" name="TextBox 108"/>
            <p:cNvSpPr txBox="1"/>
            <p:nvPr/>
          </p:nvSpPr>
          <p:spPr>
            <a:xfrm>
              <a:off x="8337877" y="4063968"/>
              <a:ext cx="1575688" cy="1013556"/>
            </a:xfrm>
            <a:prstGeom prst="rect">
              <a:avLst/>
            </a:prstGeom>
            <a:noFill/>
          </p:spPr>
          <p:txBody>
            <a:bodyPr wrap="none" lIns="68306" tIns="34152" rIns="68306" bIns="34152" rtlCol="0">
              <a:spAutoFit/>
            </a:bodyPr>
            <a:lstStyle/>
            <a:p>
              <a:r>
                <a:rPr lang="en-US" altLang="zh-CN" sz="915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A : Angle réglable</a:t>
              </a:r>
            </a:p>
            <a:p>
              <a:r>
                <a:rPr lang="en-US" altLang="zh-CN" sz="915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P : Pôle</a:t>
              </a:r>
            </a:p>
            <a:p>
              <a:r>
                <a:rPr lang="en-US" altLang="zh-CN" sz="915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G : Sol</a:t>
              </a:r>
            </a:p>
            <a:p>
              <a:r>
                <a:rPr lang="en-US" altLang="zh-CN" sz="915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F : Raccord à bride</a:t>
              </a:r>
            </a:p>
            <a:p>
              <a:r>
                <a:rPr lang="en-US" altLang="zh-CN" sz="915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T : Tour</a:t>
              </a:r>
            </a:p>
          </p:txBody>
        </p:sp>
      </p:grpSp>
      <p:sp>
        <p:nvSpPr>
          <p:cNvPr id="143" name="椭圆 142"/>
          <p:cNvSpPr/>
          <p:nvPr/>
        </p:nvSpPr>
        <p:spPr bwMode="auto">
          <a:xfrm>
            <a:off x="8780034" y="4888383"/>
            <a:ext cx="68584" cy="68584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52261" tIns="26131" rIns="52261" bIns="26131" numCol="1" rtlCol="0" anchor="t" anchorCtr="0" compatLnSpc="1"/>
          <a:lstStyle/>
          <a:p>
            <a:pPr defTabSz="696595" fontAlgn="t">
              <a:spcBef>
                <a:spcPct val="0"/>
              </a:spcBef>
              <a:spcAft>
                <a:spcPct val="0"/>
              </a:spcAft>
            </a:pPr>
            <a:endParaRPr lang="zh-CN" altLang="en-US" sz="84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44" name="组合 143"/>
          <p:cNvGrpSpPr/>
          <p:nvPr/>
        </p:nvGrpSpPr>
        <p:grpSpPr>
          <a:xfrm>
            <a:off x="4121170" y="5400638"/>
            <a:ext cx="1495064" cy="1364975"/>
            <a:chOff x="8313216" y="3840137"/>
            <a:chExt cx="1961932" cy="1791216"/>
          </a:xfrm>
        </p:grpSpPr>
        <p:sp>
          <p:nvSpPr>
            <p:cNvPr id="145" name="TextBox 108"/>
            <p:cNvSpPr txBox="1"/>
            <p:nvPr/>
          </p:nvSpPr>
          <p:spPr>
            <a:xfrm>
              <a:off x="8313216" y="3840137"/>
              <a:ext cx="1203362" cy="275119"/>
            </a:xfrm>
            <a:prstGeom prst="rect">
              <a:avLst/>
            </a:prstGeom>
            <a:noFill/>
          </p:spPr>
          <p:txBody>
            <a:bodyPr wrap="none" lIns="68306" tIns="34152" rIns="68306" bIns="34152" rtlCol="0">
              <a:spAutoFit/>
            </a:bodyPr>
            <a:lstStyle/>
            <a:p>
              <a:r>
                <a:rPr lang="en-US" altLang="zh-CN" sz="915" b="1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Caractéristiques:</a:t>
              </a:r>
            </a:p>
          </p:txBody>
        </p:sp>
        <p:sp>
          <p:nvSpPr>
            <p:cNvPr id="146" name="TextBox 108"/>
            <p:cNvSpPr txBox="1"/>
            <p:nvPr/>
          </p:nvSpPr>
          <p:spPr>
            <a:xfrm>
              <a:off x="8337879" y="4063968"/>
              <a:ext cx="1937269" cy="1567385"/>
            </a:xfrm>
            <a:prstGeom prst="rect">
              <a:avLst/>
            </a:prstGeom>
            <a:noFill/>
          </p:spPr>
          <p:txBody>
            <a:bodyPr wrap="square" lIns="68306" tIns="34152" rIns="68306" bIns="34152" rtlCol="0">
              <a:spAutoFit/>
            </a:bodyPr>
            <a:lstStyle/>
            <a:p>
              <a:r>
                <a:rPr lang="en-US" altLang="zh-CN" sz="915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M : Panneau solaire</a:t>
              </a:r>
            </a:p>
            <a:p>
              <a:r>
                <a:rPr lang="en-US" altLang="zh-CN" sz="915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L : Système de batterie au lithium</a:t>
              </a:r>
            </a:p>
            <a:p>
              <a:r>
                <a:rPr lang="en-US" altLang="zh-CN" sz="915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P = phosphate de fer</a:t>
              </a:r>
            </a:p>
            <a:p>
              <a:r>
                <a:rPr lang="en-US" altLang="zh-CN" sz="915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S = lithium ternaire</a:t>
              </a:r>
            </a:p>
            <a:p>
              <a:r>
                <a:rPr lang="en-US" altLang="zh-CN" sz="915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Q : Système de batterie au plomb-acide/système de batterie colloïdale</a:t>
              </a:r>
            </a:p>
            <a:p>
              <a:r>
                <a:rPr lang="en-US" altLang="zh-CN" sz="915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B : Support</a:t>
              </a:r>
            </a:p>
          </p:txBody>
        </p:sp>
      </p:grpSp>
      <p:sp>
        <p:nvSpPr>
          <p:cNvPr id="147" name="矩形 146"/>
          <p:cNvSpPr/>
          <p:nvPr/>
        </p:nvSpPr>
        <p:spPr bwMode="auto">
          <a:xfrm>
            <a:off x="2706380" y="4118229"/>
            <a:ext cx="626591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8" name="矩形 147"/>
          <p:cNvSpPr/>
          <p:nvPr/>
        </p:nvSpPr>
        <p:spPr bwMode="auto">
          <a:xfrm>
            <a:off x="1889480" y="4118229"/>
            <a:ext cx="626591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PF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9" name="TextBox 26"/>
          <p:cNvSpPr txBox="1"/>
          <p:nvPr/>
        </p:nvSpPr>
        <p:spPr>
          <a:xfrm>
            <a:off x="2185739" y="5228109"/>
            <a:ext cx="788416" cy="491010"/>
          </a:xfrm>
          <a:prstGeom prst="rect">
            <a:avLst/>
          </a:prstGeom>
          <a:noFill/>
        </p:spPr>
        <p:txBody>
          <a:bodyPr wrap="square" lIns="68306" tIns="34152" rIns="68306" bIns="34152" rtlCol="0">
            <a:spAutoFit/>
          </a:bodyPr>
          <a:lstStyle/>
          <a:p>
            <a:r>
              <a:rPr lang="en-US" altLang="zh-CN" sz="915" b="1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Catalogue: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 = Solaire</a:t>
            </a:r>
          </a:p>
          <a:p>
            <a:endParaRPr lang="en-US" altLang="zh-CN" sz="915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50" name="直接连接符 149"/>
          <p:cNvCxnSpPr>
            <a:endCxn id="147" idx="2"/>
          </p:cNvCxnSpPr>
          <p:nvPr/>
        </p:nvCxnSpPr>
        <p:spPr bwMode="auto">
          <a:xfrm flipV="1">
            <a:off x="3016558" y="4666897"/>
            <a:ext cx="3118" cy="5490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1" name="直接连接符 150"/>
          <p:cNvCxnSpPr/>
          <p:nvPr/>
        </p:nvCxnSpPr>
        <p:spPr bwMode="auto">
          <a:xfrm flipH="1">
            <a:off x="2656954" y="5215609"/>
            <a:ext cx="358327" cy="75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52" name="椭圆 151"/>
          <p:cNvSpPr/>
          <p:nvPr/>
        </p:nvSpPr>
        <p:spPr bwMode="auto">
          <a:xfrm>
            <a:off x="2594143" y="5173277"/>
            <a:ext cx="68584" cy="68584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52261" tIns="26131" rIns="52261" bIns="26131" numCol="1" rtlCol="0" anchor="t" anchorCtr="0" compatLnSpc="1"/>
          <a:lstStyle/>
          <a:p>
            <a:pPr defTabSz="696595" fontAlgn="t">
              <a:spcBef>
                <a:spcPct val="0"/>
              </a:spcBef>
              <a:spcAft>
                <a:spcPct val="0"/>
              </a:spcAft>
            </a:pPr>
            <a:endParaRPr lang="zh-CN" altLang="en-US" sz="84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53" name="直接连接符 152"/>
          <p:cNvCxnSpPr/>
          <p:nvPr/>
        </p:nvCxnSpPr>
        <p:spPr bwMode="auto">
          <a:xfrm flipH="1">
            <a:off x="4326438" y="4390969"/>
            <a:ext cx="17138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4" name="连接符: 肘形 19"/>
          <p:cNvCxnSpPr/>
          <p:nvPr/>
        </p:nvCxnSpPr>
        <p:spPr>
          <a:xfrm rot="16200000" flipH="1">
            <a:off x="4543627" y="4938318"/>
            <a:ext cx="968974" cy="1968"/>
          </a:xfrm>
          <a:prstGeom prst="bentConnector3">
            <a:avLst>
              <a:gd name="adj1" fmla="val 50000"/>
            </a:avLst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5" name="矩形 154"/>
          <p:cNvSpPr/>
          <p:nvPr/>
        </p:nvSpPr>
        <p:spPr bwMode="auto">
          <a:xfrm>
            <a:off x="4705538" y="4123849"/>
            <a:ext cx="589264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LP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56" name="连接符: 肘形 19"/>
          <p:cNvCxnSpPr/>
          <p:nvPr/>
        </p:nvCxnSpPr>
        <p:spPr>
          <a:xfrm rot="16200000" flipH="1">
            <a:off x="5663637" y="4682451"/>
            <a:ext cx="444767" cy="81"/>
          </a:xfrm>
          <a:prstGeom prst="bentConnector3">
            <a:avLst>
              <a:gd name="adj1" fmla="val 50000"/>
            </a:avLst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7" name="矩形 156"/>
          <p:cNvSpPr/>
          <p:nvPr/>
        </p:nvSpPr>
        <p:spPr bwMode="auto">
          <a:xfrm>
            <a:off x="5564389" y="4129144"/>
            <a:ext cx="589264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12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8" name="椭圆 157"/>
          <p:cNvSpPr/>
          <p:nvPr/>
        </p:nvSpPr>
        <p:spPr bwMode="auto">
          <a:xfrm>
            <a:off x="4989652" y="5363555"/>
            <a:ext cx="68584" cy="68584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52261" tIns="26131" rIns="52261" bIns="26131" numCol="1" rtlCol="0" anchor="t" anchorCtr="0" compatLnSpc="1"/>
          <a:lstStyle/>
          <a:p>
            <a:pPr defTabSz="696595" fontAlgn="t">
              <a:spcBef>
                <a:spcPct val="0"/>
              </a:spcBef>
              <a:spcAft>
                <a:spcPct val="0"/>
              </a:spcAft>
            </a:pPr>
            <a:endParaRPr lang="zh-CN" altLang="en-US" sz="84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9" name="椭圆 158"/>
          <p:cNvSpPr/>
          <p:nvPr/>
        </p:nvSpPr>
        <p:spPr bwMode="auto">
          <a:xfrm>
            <a:off x="5853393" y="4873813"/>
            <a:ext cx="68584" cy="68584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52261" tIns="26131" rIns="52261" bIns="26131" numCol="1" rtlCol="0" anchor="t" anchorCtr="0" compatLnSpc="1"/>
          <a:lstStyle/>
          <a:p>
            <a:pPr defTabSz="696595" fontAlgn="t">
              <a:spcBef>
                <a:spcPct val="0"/>
              </a:spcBef>
              <a:spcAft>
                <a:spcPct val="0"/>
              </a:spcAft>
            </a:pPr>
            <a:endParaRPr lang="zh-CN" altLang="en-US" sz="84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60" name="组合 159"/>
          <p:cNvGrpSpPr/>
          <p:nvPr/>
        </p:nvGrpSpPr>
        <p:grpSpPr>
          <a:xfrm>
            <a:off x="5498207" y="4937375"/>
            <a:ext cx="911920" cy="949371"/>
            <a:chOff x="8313216" y="3840137"/>
            <a:chExt cx="1961932" cy="1200543"/>
          </a:xfrm>
        </p:grpSpPr>
        <p:sp>
          <p:nvSpPr>
            <p:cNvPr id="161" name="TextBox 108"/>
            <p:cNvSpPr txBox="1"/>
            <p:nvPr/>
          </p:nvSpPr>
          <p:spPr>
            <a:xfrm>
              <a:off x="8313216" y="3840137"/>
              <a:ext cx="1286572" cy="275119"/>
            </a:xfrm>
            <a:prstGeom prst="rect">
              <a:avLst/>
            </a:prstGeom>
            <a:noFill/>
          </p:spPr>
          <p:txBody>
            <a:bodyPr wrap="none" lIns="68306" tIns="34152" rIns="68306" bIns="34152" rtlCol="0">
              <a:spAutoFit/>
            </a:bodyPr>
            <a:lstStyle/>
            <a:p>
              <a:r>
                <a:rPr lang="en-US" altLang="zh-CN" sz="915" b="1" dirty="0">
                  <a:solidFill>
                    <a:srgbClr val="FF0000"/>
                  </a:solidFill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tension:</a:t>
              </a:r>
            </a:p>
          </p:txBody>
        </p:sp>
        <p:sp>
          <p:nvSpPr>
            <p:cNvPr id="162" name="TextBox 108"/>
            <p:cNvSpPr txBox="1"/>
            <p:nvPr/>
          </p:nvSpPr>
          <p:spPr>
            <a:xfrm>
              <a:off x="8337880" y="4063968"/>
              <a:ext cx="1937268" cy="976712"/>
            </a:xfrm>
            <a:prstGeom prst="rect">
              <a:avLst/>
            </a:prstGeom>
            <a:noFill/>
          </p:spPr>
          <p:txBody>
            <a:bodyPr wrap="square" lIns="68306" tIns="34152" rIns="68306" bIns="34152" rtlCol="0">
              <a:spAutoFit/>
            </a:bodyPr>
            <a:lstStyle/>
            <a:p>
              <a:r>
                <a:rPr lang="en-US" altLang="zh-CN" sz="915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12 : CC 12 V</a:t>
              </a:r>
            </a:p>
            <a:p>
              <a:r>
                <a:rPr lang="en-US" altLang="zh-CN" sz="915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24 : CC 24 V</a:t>
              </a:r>
            </a:p>
            <a:p>
              <a:r>
                <a:rPr lang="en-US" altLang="zh-CN" sz="915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36 : CC 36 V</a:t>
              </a:r>
            </a:p>
            <a:p>
              <a:r>
                <a:rPr lang="en-US" altLang="zh-CN" sz="915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100 : 100 W</a:t>
              </a:r>
            </a:p>
            <a:p>
              <a:endPara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163" name="矩形 162"/>
          <p:cNvSpPr/>
          <p:nvPr/>
        </p:nvSpPr>
        <p:spPr bwMode="auto">
          <a:xfrm>
            <a:off x="6498336" y="4131535"/>
            <a:ext cx="589264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100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64" name="组合 163"/>
          <p:cNvGrpSpPr/>
          <p:nvPr/>
        </p:nvGrpSpPr>
        <p:grpSpPr>
          <a:xfrm>
            <a:off x="6561996" y="4959195"/>
            <a:ext cx="1042611" cy="1787014"/>
            <a:chOff x="8313216" y="3840137"/>
            <a:chExt cx="1961934" cy="2345044"/>
          </a:xfrm>
        </p:grpSpPr>
        <p:sp>
          <p:nvSpPr>
            <p:cNvPr id="165" name="TextBox 108"/>
            <p:cNvSpPr txBox="1"/>
            <p:nvPr/>
          </p:nvSpPr>
          <p:spPr>
            <a:xfrm>
              <a:off x="8313216" y="3840137"/>
              <a:ext cx="1849251" cy="275118"/>
            </a:xfrm>
            <a:prstGeom prst="rect">
              <a:avLst/>
            </a:prstGeom>
            <a:noFill/>
          </p:spPr>
          <p:txBody>
            <a:bodyPr wrap="none" lIns="68306" tIns="34152" rIns="68306" bIns="34152" rtlCol="0">
              <a:spAutoFit/>
            </a:bodyPr>
            <a:lstStyle/>
            <a:p>
              <a:r>
                <a:rPr lang="en-US" altLang="zh-CN" sz="915" b="1" dirty="0">
                  <a:solidFill>
                    <a:srgbClr val="00B050"/>
                  </a:solidFill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Pour les panneaux solaires :</a:t>
              </a:r>
            </a:p>
          </p:txBody>
        </p:sp>
        <p:sp>
          <p:nvSpPr>
            <p:cNvPr id="166" name="TextBox 108"/>
            <p:cNvSpPr txBox="1"/>
            <p:nvPr/>
          </p:nvSpPr>
          <p:spPr>
            <a:xfrm>
              <a:off x="8337880" y="4063968"/>
              <a:ext cx="1937270" cy="2121213"/>
            </a:xfrm>
            <a:prstGeom prst="rect">
              <a:avLst/>
            </a:prstGeom>
            <a:noFill/>
          </p:spPr>
          <p:txBody>
            <a:bodyPr wrap="square" lIns="68306" tIns="34152" rIns="68306" bIns="34152" rtlCol="0">
              <a:spAutoFit/>
            </a:bodyPr>
            <a:lstStyle/>
            <a:p>
              <a:r>
                <a:rPr lang="en-US" altLang="zh-CN" sz="915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100 : 100 W</a:t>
              </a:r>
            </a:p>
            <a:p>
              <a:r>
                <a:rPr lang="en-US" altLang="zh-CN" sz="915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150 : 150 W</a:t>
              </a:r>
            </a:p>
            <a:p>
              <a:r>
                <a:rPr lang="en-US" altLang="zh-CN" sz="915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200 : 200 W</a:t>
              </a:r>
            </a:p>
            <a:p>
              <a:r>
                <a:rPr lang="en-US" altLang="zh-CN" sz="915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275 : 275W</a:t>
              </a:r>
            </a:p>
            <a:p>
              <a:endPara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  <a:p>
              <a:r>
                <a:rPr lang="en-US" altLang="zh-CN" sz="915" b="1" dirty="0">
                  <a:solidFill>
                    <a:srgbClr val="00B050"/>
                  </a:solidFill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Pour la capacité de la batterie :</a:t>
              </a:r>
            </a:p>
            <a:p>
              <a:r>
                <a:rPr lang="en-US" altLang="zh-CN" sz="915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20: 20Ah</a:t>
              </a:r>
            </a:p>
            <a:p>
              <a:r>
                <a:rPr lang="en-US" altLang="zh-CN" sz="915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100 : 100 Ah</a:t>
              </a:r>
            </a:p>
            <a:p>
              <a:r>
                <a:rPr lang="en-US" altLang="zh-CN" sz="915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200 : 200 Ah</a:t>
              </a:r>
            </a:p>
            <a:p>
              <a:endPara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167" name="TextBox 108"/>
          <p:cNvSpPr txBox="1"/>
          <p:nvPr/>
        </p:nvSpPr>
        <p:spPr>
          <a:xfrm>
            <a:off x="7408280" y="5473612"/>
            <a:ext cx="727851" cy="209651"/>
          </a:xfrm>
          <a:prstGeom prst="rect">
            <a:avLst/>
          </a:prstGeom>
          <a:noFill/>
        </p:spPr>
        <p:txBody>
          <a:bodyPr wrap="none" lIns="68306" tIns="34152" rIns="68306" bIns="34152" rtlCol="0">
            <a:spAutoFit/>
          </a:bodyPr>
          <a:lstStyle/>
          <a:p>
            <a:r>
              <a:rPr lang="en-US" altLang="zh-CN" sz="915" b="1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Contrôleur:</a:t>
            </a:r>
          </a:p>
        </p:txBody>
      </p:sp>
      <p:sp>
        <p:nvSpPr>
          <p:cNvPr id="168" name="TextBox 108"/>
          <p:cNvSpPr txBox="1"/>
          <p:nvPr/>
        </p:nvSpPr>
        <p:spPr>
          <a:xfrm>
            <a:off x="7427074" y="5644180"/>
            <a:ext cx="937206" cy="772369"/>
          </a:xfrm>
          <a:prstGeom prst="rect">
            <a:avLst/>
          </a:prstGeom>
          <a:noFill/>
        </p:spPr>
        <p:txBody>
          <a:bodyPr wrap="square" lIns="68306" tIns="34152" rIns="68306" bIns="34152" rtlCol="0">
            <a:spAutoFit/>
          </a:bodyPr>
          <a:lstStyle/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CP : PWM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CM : MPPT</a:t>
            </a:r>
          </a:p>
          <a:p>
            <a:r>
              <a:rPr lang="en-US" altLang="zh-CN" sz="91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CE : Énergie hybride photovoltaïque</a:t>
            </a:r>
          </a:p>
        </p:txBody>
      </p:sp>
      <p:cxnSp>
        <p:nvCxnSpPr>
          <p:cNvPr id="169" name="直接连接符 168"/>
          <p:cNvCxnSpPr/>
          <p:nvPr/>
        </p:nvCxnSpPr>
        <p:spPr bwMode="auto">
          <a:xfrm flipH="1">
            <a:off x="8226124" y="4393326"/>
            <a:ext cx="17138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4" name="直接连接符 173"/>
          <p:cNvCxnSpPr>
            <a:stCxn id="163" idx="2"/>
            <a:endCxn id="175" idx="4"/>
          </p:cNvCxnSpPr>
          <p:nvPr/>
        </p:nvCxnSpPr>
        <p:spPr bwMode="auto">
          <a:xfrm>
            <a:off x="6792968" y="4680203"/>
            <a:ext cx="4178" cy="24247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75" name="椭圆 174"/>
          <p:cNvSpPr/>
          <p:nvPr/>
        </p:nvSpPr>
        <p:spPr bwMode="auto">
          <a:xfrm>
            <a:off x="6762854" y="4857823"/>
            <a:ext cx="68584" cy="64852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52261" tIns="26131" rIns="52261" bIns="26131" numCol="1" rtlCol="0" anchor="t" anchorCtr="0" compatLnSpc="1"/>
          <a:lstStyle/>
          <a:p>
            <a:pPr defTabSz="696595" fontAlgn="t">
              <a:spcBef>
                <a:spcPct val="0"/>
              </a:spcBef>
              <a:spcAft>
                <a:spcPct val="0"/>
              </a:spcAft>
            </a:pPr>
            <a:endParaRPr lang="zh-CN" altLang="en-US" sz="84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76" name="直接连接符 175"/>
          <p:cNvCxnSpPr/>
          <p:nvPr/>
        </p:nvCxnSpPr>
        <p:spPr bwMode="auto">
          <a:xfrm>
            <a:off x="8805008" y="4659837"/>
            <a:ext cx="4178" cy="24247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7" name="直接连接符 176"/>
          <p:cNvCxnSpPr>
            <a:stCxn id="131" idx="2"/>
          </p:cNvCxnSpPr>
          <p:nvPr/>
        </p:nvCxnSpPr>
        <p:spPr bwMode="auto">
          <a:xfrm>
            <a:off x="7684000" y="4684882"/>
            <a:ext cx="6688" cy="69674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185" name="组合 184"/>
          <p:cNvGrpSpPr/>
          <p:nvPr/>
        </p:nvGrpSpPr>
        <p:grpSpPr>
          <a:xfrm>
            <a:off x="5499762" y="5674367"/>
            <a:ext cx="900455" cy="650952"/>
            <a:chOff x="8276136" y="3733540"/>
            <a:chExt cx="1937268" cy="823173"/>
          </a:xfrm>
        </p:grpSpPr>
        <p:sp>
          <p:nvSpPr>
            <p:cNvPr id="186" name="TextBox 108"/>
            <p:cNvSpPr txBox="1"/>
            <p:nvPr/>
          </p:nvSpPr>
          <p:spPr>
            <a:xfrm>
              <a:off x="8313214" y="3733540"/>
              <a:ext cx="1766057" cy="620915"/>
            </a:xfrm>
            <a:prstGeom prst="rect">
              <a:avLst/>
            </a:prstGeom>
            <a:noFill/>
          </p:spPr>
          <p:txBody>
            <a:bodyPr wrap="square" lIns="68306" tIns="34152" rIns="68306" bIns="34152" rtlCol="0">
              <a:spAutoFit/>
            </a:bodyPr>
            <a:lstStyle/>
            <a:p>
              <a:r>
                <a:rPr lang="en-US" altLang="zh-CN" sz="915" b="1" dirty="0">
                  <a:solidFill>
                    <a:srgbClr val="FF0000"/>
                  </a:solidFill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Pour le support, panneau solaire disponible :</a:t>
              </a:r>
            </a:p>
          </p:txBody>
        </p:sp>
        <p:sp>
          <p:nvSpPr>
            <p:cNvPr id="187" name="TextBox 108"/>
            <p:cNvSpPr txBox="1"/>
            <p:nvPr/>
          </p:nvSpPr>
          <p:spPr>
            <a:xfrm>
              <a:off x="8276136" y="4291595"/>
              <a:ext cx="1937268" cy="265118"/>
            </a:xfrm>
            <a:prstGeom prst="rect">
              <a:avLst/>
            </a:prstGeom>
            <a:noFill/>
          </p:spPr>
          <p:txBody>
            <a:bodyPr wrap="square" lIns="68306" tIns="34152" rIns="68306" bIns="34152" rtlCol="0">
              <a:spAutoFit/>
            </a:bodyPr>
            <a:lstStyle/>
            <a:p>
              <a:r>
                <a:rPr lang="en-US" altLang="zh-CN" sz="915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100 : 100 W</a:t>
              </a:r>
            </a:p>
          </p:txBody>
        </p:sp>
      </p:grpSp>
      <p:sp>
        <p:nvSpPr>
          <p:cNvPr id="108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>
                <a:latin typeface="+mn-lt"/>
                <a:cs typeface="Segoe UI" panose="020B0502040204020203" pitchFamily="34" charset="0"/>
              </a:rPr>
              <a:t>Accessoire solaire</a:t>
            </a:r>
            <a:endParaRPr lang="zh-CN" altLang="en-US" sz="3600" dirty="0">
              <a:latin typeface="+mn-lt"/>
              <a:cs typeface="Segoe UI" panose="020B0502040204020203" pitchFamily="34" charset="0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21171F65-55EF-48AF-A413-A285FCB34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>
                <a:latin typeface="Myriad Pro"/>
              </a:rPr>
              <a:t>25</a:t>
            </a:fld>
            <a:endParaRPr lang="zh-CN" alt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矩形 38"/>
          <p:cNvSpPr/>
          <p:nvPr/>
        </p:nvSpPr>
        <p:spPr bwMode="auto">
          <a:xfrm>
            <a:off x="5951645" y="1931670"/>
            <a:ext cx="753745" cy="72009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HS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0" name="矩形 39"/>
          <p:cNvSpPr/>
          <p:nvPr/>
        </p:nvSpPr>
        <p:spPr bwMode="auto">
          <a:xfrm>
            <a:off x="7257205" y="1931670"/>
            <a:ext cx="753745" cy="72009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4" name="矩形 43"/>
          <p:cNvSpPr/>
          <p:nvPr/>
        </p:nvSpPr>
        <p:spPr bwMode="auto">
          <a:xfrm>
            <a:off x="8562130" y="1931670"/>
            <a:ext cx="753745" cy="72009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4K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6" name="矩形 45"/>
          <p:cNvSpPr/>
          <p:nvPr/>
        </p:nvSpPr>
        <p:spPr bwMode="auto">
          <a:xfrm>
            <a:off x="9475260" y="1931670"/>
            <a:ext cx="753745" cy="72009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S2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7" name="TextBox 69"/>
          <p:cNvSpPr>
            <a:spLocks noChangeArrowheads="1"/>
          </p:cNvSpPr>
          <p:nvPr/>
        </p:nvSpPr>
        <p:spPr bwMode="auto">
          <a:xfrm>
            <a:off x="808145" y="3239135"/>
            <a:ext cx="1264285" cy="238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等线 Light" panose="02010600030101010101" charset="-122"/>
                <a:cs typeface="Segoe UI" panose="020B0502040204020203" pitchFamily="34" charset="0"/>
                <a:sym typeface="Calibri" panose="020F0502020204030204" charset="0"/>
              </a:rPr>
              <a:t>Marque : Dahua</a:t>
            </a:r>
            <a:endParaRPr kumimoji="0" lang="zh-CN" alt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等线 Light" panose="02010600030101010101" charset="-122"/>
              <a:cs typeface="Segoe UI" panose="020B0502040204020203" pitchFamily="34" charset="0"/>
              <a:sym typeface="文泉驿微米黑" charset="-122"/>
            </a:endParaRPr>
          </a:p>
        </p:txBody>
      </p:sp>
      <p:sp>
        <p:nvSpPr>
          <p:cNvPr id="49" name="TextBox 69"/>
          <p:cNvSpPr>
            <a:spLocks noChangeArrowheads="1"/>
          </p:cNvSpPr>
          <p:nvPr/>
        </p:nvSpPr>
        <p:spPr bwMode="auto">
          <a:xfrm>
            <a:off x="1991150" y="3245485"/>
            <a:ext cx="1221740" cy="4078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CN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等线 Light" panose="02010600030101010101" charset="-122"/>
                <a:cs typeface="Segoe UI" panose="020B0502040204020203" pitchFamily="34" charset="0"/>
                <a:sym typeface="文泉驿微米黑" charset="-122"/>
              </a:rPr>
              <a:t>Enregistrement vidéo réseau</a:t>
            </a:r>
          </a:p>
        </p:txBody>
      </p:sp>
      <p:sp>
        <p:nvSpPr>
          <p:cNvPr id="51" name="矩形 50"/>
          <p:cNvSpPr/>
          <p:nvPr/>
        </p:nvSpPr>
        <p:spPr bwMode="auto">
          <a:xfrm>
            <a:off x="3212890" y="1931670"/>
            <a:ext cx="753745" cy="72009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2" name="矩形 51"/>
          <p:cNvSpPr/>
          <p:nvPr/>
        </p:nvSpPr>
        <p:spPr bwMode="auto">
          <a:xfrm>
            <a:off x="994835" y="1931670"/>
            <a:ext cx="753745" cy="72009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DHI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anose="02010600030101010101" pitchFamily="2" charset="-122"/>
              <a:cs typeface="Segoe UI" panose="020B0502040204020203" pitchFamily="34" charset="0"/>
            </a:endParaRPr>
          </a:p>
        </p:txBody>
      </p:sp>
      <p:sp>
        <p:nvSpPr>
          <p:cNvPr id="53" name="矩形 52"/>
          <p:cNvSpPr/>
          <p:nvPr/>
        </p:nvSpPr>
        <p:spPr bwMode="auto">
          <a:xfrm>
            <a:off x="4126020" y="1931670"/>
            <a:ext cx="753745" cy="72009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54" name="直接连接符 53"/>
          <p:cNvCxnSpPr/>
          <p:nvPr/>
        </p:nvCxnSpPr>
        <p:spPr bwMode="auto">
          <a:xfrm flipV="1">
            <a:off x="1907965" y="2291715"/>
            <a:ext cx="23304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1" name="直接连接符 80"/>
          <p:cNvCxnSpPr/>
          <p:nvPr/>
        </p:nvCxnSpPr>
        <p:spPr bwMode="auto">
          <a:xfrm>
            <a:off x="1380915" y="2648585"/>
            <a:ext cx="0" cy="4318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2" name="椭圆 81"/>
          <p:cNvSpPr/>
          <p:nvPr/>
        </p:nvSpPr>
        <p:spPr bwMode="auto">
          <a:xfrm>
            <a:off x="1333925" y="3070225"/>
            <a:ext cx="93980" cy="9017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等线 Light" panose="02010600030101010101" charset="-122"/>
              <a:cs typeface="Segoe UI" panose="020B0502040204020203" pitchFamily="34" charset="0"/>
            </a:endParaRPr>
          </a:p>
        </p:txBody>
      </p:sp>
      <p:sp>
        <p:nvSpPr>
          <p:cNvPr id="56" name="矩形 55"/>
          <p:cNvSpPr/>
          <p:nvPr/>
        </p:nvSpPr>
        <p:spPr bwMode="auto">
          <a:xfrm>
            <a:off x="2300395" y="1931670"/>
            <a:ext cx="753745" cy="72009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NVR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3" name="矩形 62"/>
          <p:cNvSpPr/>
          <p:nvPr/>
        </p:nvSpPr>
        <p:spPr bwMode="auto">
          <a:xfrm>
            <a:off x="5039150" y="1931670"/>
            <a:ext cx="753745" cy="72009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16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65" name="直接连接符 64"/>
          <p:cNvCxnSpPr/>
          <p:nvPr/>
        </p:nvCxnSpPr>
        <p:spPr bwMode="auto">
          <a:xfrm flipV="1">
            <a:off x="8169700" y="2291715"/>
            <a:ext cx="23304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6" name="直接连接符 65"/>
          <p:cNvCxnSpPr/>
          <p:nvPr/>
        </p:nvCxnSpPr>
        <p:spPr bwMode="auto">
          <a:xfrm flipV="1">
            <a:off x="6864775" y="2291715"/>
            <a:ext cx="23304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7" name="TextBox 16"/>
          <p:cNvSpPr txBox="1"/>
          <p:nvPr/>
        </p:nvSpPr>
        <p:spPr>
          <a:xfrm>
            <a:off x="4021880" y="3245485"/>
            <a:ext cx="1017270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等线 Light" panose="02010600030101010101" charset="-122"/>
                <a:cs typeface="Segoe UI" panose="020B0502040204020203" pitchFamily="34" charset="0"/>
              </a:rPr>
              <a:t>disque dur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等线 Light" panose="02010600030101010101" charset="-122"/>
                <a:cs typeface="Segoe UI" panose="020B0502040204020203" pitchFamily="34" charset="0"/>
              </a:rPr>
              <a:t>1: 1 disque dur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等线 Light" panose="02010600030101010101" charset="-122"/>
                <a:cs typeface="Segoe UI" panose="020B0502040204020203" pitchFamily="34" charset="0"/>
              </a:rPr>
              <a:t>2: 2HDD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等线 Light" panose="02010600030101010101" charset="-122"/>
                <a:cs typeface="Segoe UI" panose="020B0502040204020203" pitchFamily="34" charset="0"/>
              </a:rPr>
              <a:t>4: 4HDD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等线 Light" panose="02010600030101010101" charset="-122"/>
                <a:cs typeface="Segoe UI" panose="020B0502040204020203" pitchFamily="34" charset="0"/>
              </a:rPr>
              <a:t>8: 8HDD</a:t>
            </a:r>
          </a:p>
        </p:txBody>
      </p:sp>
      <p:sp>
        <p:nvSpPr>
          <p:cNvPr id="91" name="TextBox 19"/>
          <p:cNvSpPr txBox="1"/>
          <p:nvPr/>
        </p:nvSpPr>
        <p:spPr>
          <a:xfrm>
            <a:off x="5038515" y="3245485"/>
            <a:ext cx="1113790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等线 Light" panose="02010600030101010101" charset="-122"/>
                <a:cs typeface="Segoe UI" panose="020B0502040204020203" pitchFamily="34" charset="0"/>
              </a:rPr>
              <a:t>Canal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等线 Light" panose="02010600030101010101" charset="-122"/>
                <a:cs typeface="Segoe UI" panose="020B0502040204020203" pitchFamily="34" charset="0"/>
              </a:rPr>
              <a:t>04: 4CH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等线 Light" panose="02010600030101010101" charset="-122"/>
                <a:cs typeface="Segoe UI" panose="020B0502040204020203" pitchFamily="34" charset="0"/>
              </a:rPr>
              <a:t>08:8CH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等线 Light" panose="02010600030101010101" charset="-122"/>
                <a:cs typeface="Segoe UI" panose="020B0502040204020203" pitchFamily="34" charset="0"/>
              </a:rPr>
              <a:t>16: 16CH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等线 Light" panose="02010600030101010101" charset="-122"/>
                <a:cs typeface="Segoe UI" panose="020B0502040204020203" pitchFamily="34" charset="0"/>
              </a:rPr>
              <a:t>32: 32CH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等线 Light" panose="02010600030101010101" charset="-122"/>
                <a:cs typeface="Segoe UI" panose="020B0502040204020203" pitchFamily="34" charset="0"/>
              </a:rPr>
              <a:t>64 : 64CH</a:t>
            </a:r>
          </a:p>
        </p:txBody>
      </p:sp>
      <p:sp>
        <p:nvSpPr>
          <p:cNvPr id="94" name="TextBox 26"/>
          <p:cNvSpPr txBox="1"/>
          <p:nvPr/>
        </p:nvSpPr>
        <p:spPr>
          <a:xfrm>
            <a:off x="6055785" y="3245485"/>
            <a:ext cx="1638935" cy="430887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等线 Light" panose="02010600030101010101" charset="-122"/>
                <a:cs typeface="Segoe UI" panose="020B0502040204020203" pitchFamily="34" charset="0"/>
              </a:rPr>
              <a:t>Cas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等线 Light" panose="02010600030101010101" charset="-122"/>
                <a:cs typeface="Segoe UI" panose="020B0502040204020203" pitchFamily="34" charset="0"/>
              </a:rPr>
              <a:t>HS : Compact 1U</a:t>
            </a:r>
          </a:p>
        </p:txBody>
      </p:sp>
      <p:sp>
        <p:nvSpPr>
          <p:cNvPr id="97" name="TextBox 18"/>
          <p:cNvSpPr txBox="1"/>
          <p:nvPr/>
        </p:nvSpPr>
        <p:spPr>
          <a:xfrm>
            <a:off x="7432465" y="3245485"/>
            <a:ext cx="137795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等线 Light" panose="02010600030101010101" charset="-122"/>
                <a:cs typeface="Segoe UI" panose="020B0502040204020203" pitchFamily="34" charset="0"/>
              </a:rPr>
              <a:t>Fonction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等线 Light" panose="02010600030101010101" charset="-122"/>
                <a:cs typeface="Segoe UI" panose="020B0502040204020203" pitchFamily="34" charset="0"/>
              </a:rPr>
              <a:t>P: PoE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等线 Light" panose="02010600030101010101" charset="-122"/>
                <a:cs typeface="Segoe UI" panose="020B0502040204020203" pitchFamily="34" charset="0"/>
              </a:rPr>
              <a:t>W : Wi-Fi</a:t>
            </a:r>
            <a:endParaRPr kumimoji="0" lang="en-US" altLang="zh-CN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等线 Light" panose="02010600030101010101" charset="-122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等线 Light" panose="02010600030101010101" charset="-122"/>
              <a:cs typeface="Segoe UI" panose="020B0502040204020203" pitchFamily="34" charset="0"/>
            </a:endParaRPr>
          </a:p>
        </p:txBody>
      </p:sp>
      <p:sp>
        <p:nvSpPr>
          <p:cNvPr id="100" name="TextBox 48"/>
          <p:cNvSpPr txBox="1"/>
          <p:nvPr/>
        </p:nvSpPr>
        <p:spPr>
          <a:xfrm>
            <a:off x="8513235" y="3275965"/>
            <a:ext cx="1647190" cy="2616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等线 Light" panose="02010600030101010101" charset="-122"/>
                <a:cs typeface="Segoe UI" panose="020B0502040204020203" pitchFamily="34" charset="0"/>
                <a:sym typeface="+mn-ea"/>
              </a:rPr>
              <a:t>Résolution </a:t>
            </a:r>
          </a:p>
        </p:txBody>
      </p:sp>
      <p:sp>
        <p:nvSpPr>
          <p:cNvPr id="105" name="TextBox 52"/>
          <p:cNvSpPr txBox="1"/>
          <p:nvPr/>
        </p:nvSpPr>
        <p:spPr>
          <a:xfrm>
            <a:off x="9489865" y="3275965"/>
            <a:ext cx="122428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等线 Light" panose="02010600030101010101" charset="-122"/>
                <a:cs typeface="Segoe UI" panose="020B0502040204020203" pitchFamily="34" charset="0"/>
              </a:rPr>
              <a:t>Génération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等线 Light" panose="02010600030101010101" charset="-122"/>
                <a:cs typeface="Segoe UI" panose="020B0502040204020203" pitchFamily="34" charset="0"/>
              </a:rPr>
              <a:t>S2 : Génération 2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等线 Light" panose="02010600030101010101" charset="-122"/>
                <a:cs typeface="Segoe UI" panose="020B0502040204020203" pitchFamily="34" charset="0"/>
              </a:rPr>
              <a:t>S3 : génération 3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等线 Light" panose="02010600030101010101" charset="-122"/>
                <a:cs typeface="Segoe UI" panose="020B0502040204020203" pitchFamily="34" charset="0"/>
                <a:sym typeface="+mn-ea"/>
              </a:rPr>
              <a:t>S4 : Génération 4</a:t>
            </a:r>
            <a:endParaRPr kumimoji="0" lang="en-US" altLang="zh-CN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等线 Light" panose="02010600030101010101" charset="-122"/>
              <a:cs typeface="Segoe UI" panose="020B0502040204020203" pitchFamily="34" charset="0"/>
            </a:endParaRPr>
          </a:p>
        </p:txBody>
      </p:sp>
      <p:sp>
        <p:nvSpPr>
          <p:cNvPr id="45" name="TextBox 69"/>
          <p:cNvSpPr>
            <a:spLocks noChangeArrowheads="1"/>
          </p:cNvSpPr>
          <p:nvPr/>
        </p:nvSpPr>
        <p:spPr bwMode="auto">
          <a:xfrm>
            <a:off x="3299250" y="3246755"/>
            <a:ext cx="1410970" cy="238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CN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等线 Light" panose="02010600030101010101" charset="-122"/>
                <a:cs typeface="Segoe UI" panose="020B0502040204020203" pitchFamily="34" charset="0"/>
                <a:sym typeface="文泉驿微米黑" charset="-122"/>
              </a:rPr>
              <a:t>Série</a:t>
            </a:r>
          </a:p>
        </p:txBody>
      </p:sp>
      <p:cxnSp>
        <p:nvCxnSpPr>
          <p:cNvPr id="108" name="直接连接符 107"/>
          <p:cNvCxnSpPr/>
          <p:nvPr/>
        </p:nvCxnSpPr>
        <p:spPr bwMode="auto">
          <a:xfrm>
            <a:off x="2676950" y="2648585"/>
            <a:ext cx="0" cy="4318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9" name="椭圆 108"/>
          <p:cNvSpPr/>
          <p:nvPr/>
        </p:nvSpPr>
        <p:spPr bwMode="auto">
          <a:xfrm>
            <a:off x="2629960" y="3070225"/>
            <a:ext cx="93980" cy="9017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等线 Light" panose="02010600030101010101" charset="-122"/>
              <a:cs typeface="Segoe UI" panose="020B0502040204020203" pitchFamily="34" charset="0"/>
            </a:endParaRPr>
          </a:p>
        </p:txBody>
      </p:sp>
      <p:cxnSp>
        <p:nvCxnSpPr>
          <p:cNvPr id="112" name="直接连接符 111"/>
          <p:cNvCxnSpPr/>
          <p:nvPr/>
        </p:nvCxnSpPr>
        <p:spPr bwMode="auto">
          <a:xfrm>
            <a:off x="3590080" y="2648585"/>
            <a:ext cx="0" cy="4318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3" name="椭圆 112"/>
          <p:cNvSpPr/>
          <p:nvPr/>
        </p:nvSpPr>
        <p:spPr bwMode="auto">
          <a:xfrm>
            <a:off x="3543090" y="3070225"/>
            <a:ext cx="93980" cy="9017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等线 Light" panose="02010600030101010101" charset="-122"/>
              <a:cs typeface="Segoe UI" panose="020B0502040204020203" pitchFamily="34" charset="0"/>
            </a:endParaRPr>
          </a:p>
        </p:txBody>
      </p:sp>
      <p:cxnSp>
        <p:nvCxnSpPr>
          <p:cNvPr id="115" name="直接连接符 114"/>
          <p:cNvCxnSpPr/>
          <p:nvPr/>
        </p:nvCxnSpPr>
        <p:spPr bwMode="auto">
          <a:xfrm>
            <a:off x="4512100" y="2648585"/>
            <a:ext cx="0" cy="4318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6" name="椭圆 115"/>
          <p:cNvSpPr/>
          <p:nvPr/>
        </p:nvSpPr>
        <p:spPr bwMode="auto">
          <a:xfrm>
            <a:off x="4465110" y="3070225"/>
            <a:ext cx="93980" cy="9017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等线 Light" panose="02010600030101010101" charset="-122"/>
              <a:cs typeface="Segoe UI" panose="020B0502040204020203" pitchFamily="34" charset="0"/>
            </a:endParaRPr>
          </a:p>
        </p:txBody>
      </p:sp>
      <p:cxnSp>
        <p:nvCxnSpPr>
          <p:cNvPr id="118" name="直接连接符 117"/>
          <p:cNvCxnSpPr/>
          <p:nvPr/>
        </p:nvCxnSpPr>
        <p:spPr bwMode="auto">
          <a:xfrm>
            <a:off x="5427770" y="2648585"/>
            <a:ext cx="0" cy="4318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9" name="椭圆 118"/>
          <p:cNvSpPr/>
          <p:nvPr/>
        </p:nvSpPr>
        <p:spPr bwMode="auto">
          <a:xfrm>
            <a:off x="5380780" y="3070225"/>
            <a:ext cx="93980" cy="9017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等线 Light" panose="02010600030101010101" charset="-122"/>
              <a:cs typeface="Segoe UI" panose="020B0502040204020203" pitchFamily="34" charset="0"/>
            </a:endParaRPr>
          </a:p>
        </p:txBody>
      </p:sp>
      <p:cxnSp>
        <p:nvCxnSpPr>
          <p:cNvPr id="121" name="直接连接符 120"/>
          <p:cNvCxnSpPr/>
          <p:nvPr/>
        </p:nvCxnSpPr>
        <p:spPr bwMode="auto">
          <a:xfrm>
            <a:off x="6343440" y="2648585"/>
            <a:ext cx="0" cy="4318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22" name="椭圆 121"/>
          <p:cNvSpPr/>
          <p:nvPr/>
        </p:nvSpPr>
        <p:spPr bwMode="auto">
          <a:xfrm>
            <a:off x="6296450" y="3070225"/>
            <a:ext cx="93980" cy="9017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等线 Light" panose="02010600030101010101" charset="-122"/>
              <a:cs typeface="Segoe UI" panose="020B0502040204020203" pitchFamily="34" charset="0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7629315" y="2648585"/>
            <a:ext cx="93980" cy="511810"/>
            <a:chOff x="11350" y="3051"/>
            <a:chExt cx="148" cy="806"/>
          </a:xfrm>
        </p:grpSpPr>
        <p:cxnSp>
          <p:nvCxnSpPr>
            <p:cNvPr id="124" name="直接连接符 123"/>
            <p:cNvCxnSpPr/>
            <p:nvPr/>
          </p:nvCxnSpPr>
          <p:spPr bwMode="auto">
            <a:xfrm>
              <a:off x="11424" y="3051"/>
              <a:ext cx="0" cy="68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25" name="椭圆 124"/>
            <p:cNvSpPr/>
            <p:nvPr/>
          </p:nvSpPr>
          <p:spPr bwMode="auto">
            <a:xfrm>
              <a:off x="11350" y="3715"/>
              <a:ext cx="148" cy="142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等线 Light" panose="02010600030101010101" charset="-122"/>
                <a:cs typeface="Segoe UI" panose="020B0502040204020203" pitchFamily="34" charset="0"/>
              </a:endParaRPr>
            </a:p>
          </p:txBody>
        </p:sp>
      </p:grpSp>
      <p:cxnSp>
        <p:nvCxnSpPr>
          <p:cNvPr id="130" name="直接连接符 129"/>
          <p:cNvCxnSpPr/>
          <p:nvPr/>
        </p:nvCxnSpPr>
        <p:spPr bwMode="auto">
          <a:xfrm>
            <a:off x="9889915" y="2648585"/>
            <a:ext cx="0" cy="4318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1" name="椭圆 130"/>
          <p:cNvSpPr/>
          <p:nvPr/>
        </p:nvSpPr>
        <p:spPr bwMode="auto">
          <a:xfrm>
            <a:off x="9842925" y="3070225"/>
            <a:ext cx="93980" cy="9017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等线 Light" panose="02010600030101010101" charset="-122"/>
              <a:cs typeface="Segoe UI" panose="020B0502040204020203" pitchFamily="34" charset="0"/>
            </a:endParaRPr>
          </a:p>
        </p:txBody>
      </p:sp>
      <p:sp>
        <p:nvSpPr>
          <p:cNvPr id="83" name="矩形 82"/>
          <p:cNvSpPr/>
          <p:nvPr/>
        </p:nvSpPr>
        <p:spPr bwMode="auto">
          <a:xfrm>
            <a:off x="10383310" y="1931670"/>
            <a:ext cx="753745" cy="72009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/L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4" name="TextBox 52"/>
          <p:cNvSpPr txBox="1"/>
          <p:nvPr/>
        </p:nvSpPr>
        <p:spPr>
          <a:xfrm>
            <a:off x="10471575" y="3275965"/>
            <a:ext cx="1377950" cy="767715"/>
          </a:xfrm>
          <a:prstGeom prst="rect">
            <a:avLst/>
          </a:prstGeom>
          <a:noFill/>
        </p:spPr>
        <p:txBody>
          <a:bodyPr wrap="square" lIns="91440" tIns="45720" rIns="91440" bIns="4572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宋体" panose="02010600030101010101" pitchFamily="2" charset="-122"/>
                <a:cs typeface="Segoe UI" panose="020B0502040204020203" pitchFamily="34" charset="0"/>
              </a:rPr>
              <a:t>Fonctionnalité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宋体" panose="02010600030101010101" pitchFamily="2" charset="-122"/>
                <a:cs typeface="Segoe UI" panose="020B0502040204020203" pitchFamily="34" charset="0"/>
              </a:rPr>
              <a:t>/L : Version allégée</a:t>
            </a:r>
          </a:p>
        </p:txBody>
      </p:sp>
      <p:grpSp>
        <p:nvGrpSpPr>
          <p:cNvPr id="7" name="组合 6"/>
          <p:cNvGrpSpPr/>
          <p:nvPr/>
        </p:nvGrpSpPr>
        <p:grpSpPr>
          <a:xfrm>
            <a:off x="8892330" y="2638425"/>
            <a:ext cx="93980" cy="511810"/>
            <a:chOff x="11350" y="3051"/>
            <a:chExt cx="148" cy="806"/>
          </a:xfrm>
        </p:grpSpPr>
        <p:cxnSp>
          <p:nvCxnSpPr>
            <p:cNvPr id="8" name="直接连接符 7"/>
            <p:cNvCxnSpPr/>
            <p:nvPr/>
          </p:nvCxnSpPr>
          <p:spPr bwMode="auto">
            <a:xfrm>
              <a:off x="11424" y="3051"/>
              <a:ext cx="0" cy="68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9" name="椭圆 8"/>
            <p:cNvSpPr/>
            <p:nvPr/>
          </p:nvSpPr>
          <p:spPr bwMode="auto">
            <a:xfrm>
              <a:off x="11350" y="3715"/>
              <a:ext cx="148" cy="142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等线 Light" panose="02010600030101010101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10713510" y="2648585"/>
            <a:ext cx="93980" cy="511810"/>
            <a:chOff x="11350" y="3051"/>
            <a:chExt cx="148" cy="806"/>
          </a:xfrm>
        </p:grpSpPr>
        <p:cxnSp>
          <p:nvCxnSpPr>
            <p:cNvPr id="11" name="直接连接符 10"/>
            <p:cNvCxnSpPr/>
            <p:nvPr/>
          </p:nvCxnSpPr>
          <p:spPr bwMode="auto">
            <a:xfrm>
              <a:off x="11424" y="3051"/>
              <a:ext cx="0" cy="68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2" name="椭圆 11"/>
            <p:cNvSpPr/>
            <p:nvPr/>
          </p:nvSpPr>
          <p:spPr bwMode="auto">
            <a:xfrm>
              <a:off x="11350" y="3715"/>
              <a:ext cx="148" cy="142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等线 Light" panose="02010600030101010101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50" name="标题 1"/>
          <p:cNvSpPr txBox="1">
            <a:spLocks/>
          </p:cNvSpPr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 Light"/>
                <a:cs typeface="Segoe UI" panose="020B0502040204020203" pitchFamily="34" charset="0"/>
              </a:rPr>
              <a:t>NVR général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 Light"/>
              <a:cs typeface="Segoe UI" panose="020B0502040204020203" pitchFamily="34" charset="0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FB2B9BAD-4AA1-42C8-8C9A-4592A23080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>
                <a:latin typeface="Myriad Pro"/>
              </a:rPr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6107556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TextBox 69"/>
          <p:cNvSpPr>
            <a:spLocks noChangeArrowheads="1"/>
          </p:cNvSpPr>
          <p:nvPr/>
        </p:nvSpPr>
        <p:spPr bwMode="auto">
          <a:xfrm>
            <a:off x="1390015" y="5471795"/>
            <a:ext cx="1264285" cy="238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等线 Light"/>
                <a:cs typeface="Segoe UI" panose="020B0502040204020203" pitchFamily="34" charset="0"/>
                <a:sym typeface="Calibri" panose="020F0502020204030204" charset="0"/>
              </a:rPr>
              <a:t>Marque : Dahua</a:t>
            </a:r>
            <a:endParaRPr kumimoji="0" lang="zh-CN" alt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等线 Light"/>
              <a:cs typeface="Segoe UI" panose="020B0502040204020203" pitchFamily="34" charset="0"/>
              <a:sym typeface="文泉驿微米黑" charset="-122"/>
            </a:endParaRPr>
          </a:p>
        </p:txBody>
      </p:sp>
      <p:sp>
        <p:nvSpPr>
          <p:cNvPr id="139" name="矩形 138"/>
          <p:cNvSpPr/>
          <p:nvPr/>
        </p:nvSpPr>
        <p:spPr bwMode="auto">
          <a:xfrm>
            <a:off x="1635125" y="4214495"/>
            <a:ext cx="753745" cy="72009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DHI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anose="02010600030101010101" pitchFamily="2" charset="-122"/>
              <a:cs typeface="Segoe UI" panose="020B0502040204020203" pitchFamily="34" charset="0"/>
            </a:endParaRPr>
          </a:p>
        </p:txBody>
      </p:sp>
      <p:cxnSp>
        <p:nvCxnSpPr>
          <p:cNvPr id="141" name="直接连接符 140"/>
          <p:cNvCxnSpPr/>
          <p:nvPr/>
        </p:nvCxnSpPr>
        <p:spPr bwMode="auto">
          <a:xfrm flipV="1">
            <a:off x="2616835" y="4574540"/>
            <a:ext cx="23304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2" name="直接连接符 141"/>
          <p:cNvCxnSpPr/>
          <p:nvPr/>
        </p:nvCxnSpPr>
        <p:spPr bwMode="auto">
          <a:xfrm>
            <a:off x="2021840" y="4931410"/>
            <a:ext cx="0" cy="4318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43" name="椭圆 142"/>
          <p:cNvSpPr/>
          <p:nvPr/>
        </p:nvSpPr>
        <p:spPr bwMode="auto">
          <a:xfrm>
            <a:off x="1974850" y="5352415"/>
            <a:ext cx="93980" cy="9017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anose="02010600030101010101" pitchFamily="2" charset="-122"/>
              <a:cs typeface="Segoe UI" panose="020B0502040204020203" pitchFamily="34" charset="0"/>
            </a:endParaRPr>
          </a:p>
        </p:txBody>
      </p:sp>
      <p:sp>
        <p:nvSpPr>
          <p:cNvPr id="133" name="矩形 132"/>
          <p:cNvSpPr/>
          <p:nvPr/>
        </p:nvSpPr>
        <p:spPr bwMode="auto">
          <a:xfrm>
            <a:off x="7870190" y="4215130"/>
            <a:ext cx="753745" cy="72009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128</a:t>
            </a:r>
          </a:p>
        </p:txBody>
      </p:sp>
      <p:sp>
        <p:nvSpPr>
          <p:cNvPr id="134" name="矩形 133"/>
          <p:cNvSpPr/>
          <p:nvPr/>
        </p:nvSpPr>
        <p:spPr bwMode="auto">
          <a:xfrm>
            <a:off x="9175750" y="4215130"/>
            <a:ext cx="873760" cy="72009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XI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46" name="直接连接符 145"/>
          <p:cNvCxnSpPr/>
          <p:nvPr/>
        </p:nvCxnSpPr>
        <p:spPr bwMode="auto">
          <a:xfrm flipV="1">
            <a:off x="8783320" y="4575175"/>
            <a:ext cx="23304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51" name="TextBox 18"/>
          <p:cNvSpPr txBox="1"/>
          <p:nvPr/>
        </p:nvSpPr>
        <p:spPr>
          <a:xfrm>
            <a:off x="7857490" y="5474335"/>
            <a:ext cx="1320165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+mj-lt"/>
                <a:cs typeface="Segoe UI" panose="020B0502040204020203" pitchFamily="34" charset="0"/>
              </a:rPr>
              <a:t>Canal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+mj-lt"/>
                <a:cs typeface="Segoe UI" panose="020B0502040204020203" pitchFamily="34" charset="0"/>
              </a:rPr>
              <a:t>32: 32CH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+mj-lt"/>
                <a:cs typeface="Segoe UI" panose="020B0502040204020203" pitchFamily="34" charset="0"/>
              </a:rPr>
              <a:t>64 : 64CH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+mj-lt"/>
                <a:cs typeface="Segoe UI" panose="020B0502040204020203" pitchFamily="34" charset="0"/>
              </a:rPr>
              <a:t>128 : 128CH</a:t>
            </a:r>
          </a:p>
        </p:txBody>
      </p:sp>
      <p:sp>
        <p:nvSpPr>
          <p:cNvPr id="152" name="TextBox 48"/>
          <p:cNvSpPr txBox="1"/>
          <p:nvPr/>
        </p:nvSpPr>
        <p:spPr>
          <a:xfrm>
            <a:off x="9283700" y="5474335"/>
            <a:ext cx="2575560" cy="43088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宋体" panose="02010600030101010101" pitchFamily="2" charset="-122"/>
                <a:cs typeface="Segoe UI" panose="020B0502040204020203" pitchFamily="34" charset="0"/>
              </a:rPr>
              <a:t>Version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宋体" panose="02010600030101010101" pitchFamily="2" charset="-122"/>
                <a:cs typeface="Segoe UI" panose="020B0502040204020203" pitchFamily="34" charset="0"/>
              </a:rPr>
              <a:t>XI : NVR IA</a:t>
            </a:r>
          </a:p>
        </p:txBody>
      </p:sp>
      <p:cxnSp>
        <p:nvCxnSpPr>
          <p:cNvPr id="165" name="直接连接符 164"/>
          <p:cNvCxnSpPr/>
          <p:nvPr/>
        </p:nvCxnSpPr>
        <p:spPr bwMode="auto">
          <a:xfrm>
            <a:off x="8289290" y="4932045"/>
            <a:ext cx="0" cy="4318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66" name="椭圆 165"/>
          <p:cNvSpPr/>
          <p:nvPr/>
        </p:nvSpPr>
        <p:spPr bwMode="auto">
          <a:xfrm>
            <a:off x="8242300" y="5353050"/>
            <a:ext cx="93980" cy="9017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anose="02010600030101010101" pitchFamily="2" charset="-122"/>
              <a:cs typeface="Segoe UI" panose="020B0502040204020203" pitchFamily="34" charset="0"/>
            </a:endParaRPr>
          </a:p>
        </p:txBody>
      </p:sp>
      <p:cxnSp>
        <p:nvCxnSpPr>
          <p:cNvPr id="167" name="直接连接符 166"/>
          <p:cNvCxnSpPr/>
          <p:nvPr/>
        </p:nvCxnSpPr>
        <p:spPr bwMode="auto">
          <a:xfrm>
            <a:off x="9566910" y="4932045"/>
            <a:ext cx="0" cy="4318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68" name="椭圆 167"/>
          <p:cNvSpPr/>
          <p:nvPr/>
        </p:nvSpPr>
        <p:spPr bwMode="auto">
          <a:xfrm>
            <a:off x="9519920" y="5353050"/>
            <a:ext cx="93980" cy="9017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anose="02010600030101010101" pitchFamily="2" charset="-122"/>
              <a:cs typeface="Segoe UI" panose="020B0502040204020203" pitchFamily="34" charset="0"/>
            </a:endParaRPr>
          </a:p>
        </p:txBody>
      </p:sp>
      <p:sp>
        <p:nvSpPr>
          <p:cNvPr id="137" name="TextBox 69"/>
          <p:cNvSpPr>
            <a:spLocks noChangeArrowheads="1"/>
          </p:cNvSpPr>
          <p:nvPr/>
        </p:nvSpPr>
        <p:spPr bwMode="auto">
          <a:xfrm>
            <a:off x="3006090" y="5472430"/>
            <a:ext cx="1221740" cy="4078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CN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等线 Light"/>
                <a:cs typeface="Segoe UI" panose="020B0502040204020203" pitchFamily="34" charset="0"/>
                <a:sym typeface="文泉驿微米黑" charset="-122"/>
              </a:rPr>
              <a:t>Enregistrement vidéo réseau</a:t>
            </a:r>
          </a:p>
        </p:txBody>
      </p:sp>
      <p:sp>
        <p:nvSpPr>
          <p:cNvPr id="138" name="矩形 137"/>
          <p:cNvSpPr/>
          <p:nvPr/>
        </p:nvSpPr>
        <p:spPr bwMode="auto">
          <a:xfrm>
            <a:off x="4292600" y="4215130"/>
            <a:ext cx="753745" cy="720090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6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0" name="矩形 139"/>
          <p:cNvSpPr/>
          <p:nvPr/>
        </p:nvSpPr>
        <p:spPr bwMode="auto">
          <a:xfrm>
            <a:off x="5205095" y="4215130"/>
            <a:ext cx="753745" cy="72009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08</a:t>
            </a:r>
          </a:p>
        </p:txBody>
      </p:sp>
      <p:sp>
        <p:nvSpPr>
          <p:cNvPr id="144" name="矩形 143"/>
          <p:cNvSpPr/>
          <p:nvPr/>
        </p:nvSpPr>
        <p:spPr bwMode="auto">
          <a:xfrm>
            <a:off x="3290570" y="4215130"/>
            <a:ext cx="753745" cy="72009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NVR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5" name="矩形 144"/>
          <p:cNvSpPr/>
          <p:nvPr/>
        </p:nvSpPr>
        <p:spPr bwMode="auto">
          <a:xfrm>
            <a:off x="6118225" y="4215130"/>
            <a:ext cx="753745" cy="72009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</a:t>
            </a:r>
          </a:p>
        </p:txBody>
      </p:sp>
      <p:sp>
        <p:nvSpPr>
          <p:cNvPr id="148" name="TextBox 16"/>
          <p:cNvSpPr txBox="1"/>
          <p:nvPr/>
        </p:nvSpPr>
        <p:spPr>
          <a:xfrm>
            <a:off x="5046345" y="5472430"/>
            <a:ext cx="1078865" cy="6001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宋体" panose="02010600030101010101" pitchFamily="2" charset="-122"/>
                <a:cs typeface="Segoe UI" panose="020B0502040204020203" pitchFamily="34" charset="0"/>
              </a:rPr>
              <a:t>disque dur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</a:rPr>
              <a:t>08:8 Disque dur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</a:rPr>
              <a:t>16: 16HDD</a:t>
            </a:r>
          </a:p>
        </p:txBody>
      </p:sp>
      <p:sp>
        <p:nvSpPr>
          <p:cNvPr id="154" name="TextBox 69"/>
          <p:cNvSpPr>
            <a:spLocks noChangeArrowheads="1"/>
          </p:cNvSpPr>
          <p:nvPr/>
        </p:nvSpPr>
        <p:spPr bwMode="auto">
          <a:xfrm>
            <a:off x="4259580" y="5472430"/>
            <a:ext cx="818515" cy="284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no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CN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等线 Light"/>
                <a:cs typeface="Segoe UI" panose="020B0502040204020203" pitchFamily="34" charset="0"/>
                <a:sym typeface="文泉驿微米黑" charset="-122"/>
              </a:rPr>
              <a:t>Série</a:t>
            </a:r>
          </a:p>
        </p:txBody>
      </p:sp>
      <p:cxnSp>
        <p:nvCxnSpPr>
          <p:cNvPr id="155" name="直接连接符 154"/>
          <p:cNvCxnSpPr/>
          <p:nvPr/>
        </p:nvCxnSpPr>
        <p:spPr bwMode="auto">
          <a:xfrm>
            <a:off x="3681730" y="4932045"/>
            <a:ext cx="0" cy="4318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56" name="椭圆 155"/>
          <p:cNvSpPr/>
          <p:nvPr/>
        </p:nvSpPr>
        <p:spPr bwMode="auto">
          <a:xfrm>
            <a:off x="3634740" y="5353050"/>
            <a:ext cx="93980" cy="9017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anose="02010600030101010101" pitchFamily="2" charset="-122"/>
              <a:cs typeface="Segoe UI" panose="020B0502040204020203" pitchFamily="34" charset="0"/>
            </a:endParaRPr>
          </a:p>
        </p:txBody>
      </p:sp>
      <p:cxnSp>
        <p:nvCxnSpPr>
          <p:cNvPr id="157" name="直接连接符 156"/>
          <p:cNvCxnSpPr/>
          <p:nvPr/>
        </p:nvCxnSpPr>
        <p:spPr bwMode="auto">
          <a:xfrm>
            <a:off x="4669155" y="4932045"/>
            <a:ext cx="0" cy="4318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58" name="椭圆 157"/>
          <p:cNvSpPr/>
          <p:nvPr/>
        </p:nvSpPr>
        <p:spPr bwMode="auto">
          <a:xfrm>
            <a:off x="4622165" y="5353050"/>
            <a:ext cx="93980" cy="9017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anose="02010600030101010101" pitchFamily="2" charset="-122"/>
              <a:cs typeface="Segoe UI" panose="020B0502040204020203" pitchFamily="34" charset="0"/>
            </a:endParaRPr>
          </a:p>
        </p:txBody>
      </p:sp>
      <p:cxnSp>
        <p:nvCxnSpPr>
          <p:cNvPr id="159" name="直接连接符 158"/>
          <p:cNvCxnSpPr/>
          <p:nvPr/>
        </p:nvCxnSpPr>
        <p:spPr bwMode="auto">
          <a:xfrm>
            <a:off x="5591810" y="4932045"/>
            <a:ext cx="0" cy="4318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60" name="椭圆 159"/>
          <p:cNvSpPr/>
          <p:nvPr/>
        </p:nvSpPr>
        <p:spPr bwMode="auto">
          <a:xfrm>
            <a:off x="5544820" y="5353050"/>
            <a:ext cx="93980" cy="9017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anose="02010600030101010101" pitchFamily="2" charset="-122"/>
              <a:cs typeface="Segoe UI" panose="020B0502040204020203" pitchFamily="34" charset="0"/>
            </a:endParaRPr>
          </a:p>
        </p:txBody>
      </p:sp>
      <p:cxnSp>
        <p:nvCxnSpPr>
          <p:cNvPr id="161" name="直接连接符 160"/>
          <p:cNvCxnSpPr/>
          <p:nvPr/>
        </p:nvCxnSpPr>
        <p:spPr bwMode="auto">
          <a:xfrm>
            <a:off x="6507480" y="4932045"/>
            <a:ext cx="0" cy="4318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62" name="椭圆 161"/>
          <p:cNvSpPr/>
          <p:nvPr/>
        </p:nvSpPr>
        <p:spPr bwMode="auto">
          <a:xfrm>
            <a:off x="6459855" y="5353050"/>
            <a:ext cx="93980" cy="9017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anose="02010600030101010101" pitchFamily="2" charset="-122"/>
              <a:cs typeface="Segoe UI" panose="020B0502040204020203" pitchFamily="34" charset="0"/>
            </a:endParaRPr>
          </a:p>
        </p:txBody>
      </p:sp>
      <p:sp>
        <p:nvSpPr>
          <p:cNvPr id="171" name="TextBox 36"/>
          <p:cNvSpPr txBox="1"/>
          <p:nvPr/>
        </p:nvSpPr>
        <p:spPr>
          <a:xfrm>
            <a:off x="6077585" y="5471795"/>
            <a:ext cx="2258695" cy="6001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宋体" panose="02010600030101010101" pitchFamily="2" charset="-122"/>
                <a:cs typeface="Segoe UI" panose="020B0502040204020203" pitchFamily="34" charset="0"/>
              </a:rPr>
              <a:t>Fonction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宋体" panose="02010600030101010101" pitchFamily="2" charset="-122"/>
                <a:cs typeface="Segoe UI" panose="020B0502040204020203" pitchFamily="34" charset="0"/>
              </a:rPr>
              <a:t>R : Puissance redondante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宋体" panose="02010600030101010101" pitchFamily="2" charset="-122"/>
                <a:cs typeface="Segoe UI" panose="020B0502040204020203" pitchFamily="34" charset="0"/>
              </a:rPr>
              <a:t>H : Châssis en forme de tiroir</a:t>
            </a:r>
          </a:p>
        </p:txBody>
      </p:sp>
      <p:cxnSp>
        <p:nvCxnSpPr>
          <p:cNvPr id="3" name="直接连接符 2"/>
          <p:cNvCxnSpPr/>
          <p:nvPr/>
        </p:nvCxnSpPr>
        <p:spPr bwMode="auto">
          <a:xfrm flipV="1">
            <a:off x="7322185" y="4574540"/>
            <a:ext cx="23304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9" name="矩形 38"/>
          <p:cNvSpPr/>
          <p:nvPr/>
        </p:nvSpPr>
        <p:spPr bwMode="auto">
          <a:xfrm>
            <a:off x="6596697" y="1216980"/>
            <a:ext cx="753745" cy="72009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HS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7" name="TextBox 69"/>
          <p:cNvSpPr>
            <a:spLocks noChangeArrowheads="1"/>
          </p:cNvSpPr>
          <p:nvPr/>
        </p:nvSpPr>
        <p:spPr bwMode="auto">
          <a:xfrm>
            <a:off x="1453197" y="2524445"/>
            <a:ext cx="1264285" cy="2539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等线 Light" panose="02010600030101010101" charset="-122"/>
                <a:cs typeface="Segoe UI" panose="020B0502040204020203" pitchFamily="34" charset="0"/>
                <a:sym typeface="Calibri" panose="020F0502020204030204" charset="0"/>
              </a:rPr>
              <a:t>Marque : Dahua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等线 Light" panose="02010600030101010101" charset="-122"/>
              <a:cs typeface="Segoe UI" panose="020B0502040204020203" pitchFamily="34" charset="0"/>
              <a:sym typeface="文泉驿微米黑" charset="-122"/>
            </a:endParaRPr>
          </a:p>
        </p:txBody>
      </p:sp>
      <p:sp>
        <p:nvSpPr>
          <p:cNvPr id="49" name="TextBox 69"/>
          <p:cNvSpPr>
            <a:spLocks noChangeArrowheads="1"/>
          </p:cNvSpPr>
          <p:nvPr/>
        </p:nvSpPr>
        <p:spPr bwMode="auto">
          <a:xfrm>
            <a:off x="2636202" y="2530795"/>
            <a:ext cx="1221740" cy="438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等线 Light" panose="02010600030101010101" charset="-122"/>
                <a:cs typeface="Segoe UI" panose="020B0502040204020203" pitchFamily="34" charset="0"/>
                <a:sym typeface="文泉驿微米黑" charset="-122"/>
              </a:rPr>
              <a:t>Enregistrement vidéo réseau</a:t>
            </a:r>
          </a:p>
        </p:txBody>
      </p:sp>
      <p:sp>
        <p:nvSpPr>
          <p:cNvPr id="51" name="矩形 50"/>
          <p:cNvSpPr/>
          <p:nvPr/>
        </p:nvSpPr>
        <p:spPr bwMode="auto">
          <a:xfrm>
            <a:off x="3857942" y="1216980"/>
            <a:ext cx="753745" cy="72009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</a:t>
            </a:r>
          </a:p>
        </p:txBody>
      </p:sp>
      <p:sp>
        <p:nvSpPr>
          <p:cNvPr id="52" name="矩形 51"/>
          <p:cNvSpPr/>
          <p:nvPr/>
        </p:nvSpPr>
        <p:spPr bwMode="auto">
          <a:xfrm>
            <a:off x="1639887" y="1216980"/>
            <a:ext cx="753745" cy="72009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DHI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anose="02010600030101010101" pitchFamily="2" charset="-122"/>
              <a:cs typeface="Segoe UI" panose="020B0502040204020203" pitchFamily="34" charset="0"/>
            </a:endParaRPr>
          </a:p>
        </p:txBody>
      </p:sp>
      <p:sp>
        <p:nvSpPr>
          <p:cNvPr id="53" name="矩形 52"/>
          <p:cNvSpPr/>
          <p:nvPr/>
        </p:nvSpPr>
        <p:spPr bwMode="auto">
          <a:xfrm>
            <a:off x="4771072" y="1216980"/>
            <a:ext cx="753745" cy="72009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54" name="直接连接符 53"/>
          <p:cNvCxnSpPr/>
          <p:nvPr/>
        </p:nvCxnSpPr>
        <p:spPr bwMode="auto">
          <a:xfrm flipV="1">
            <a:off x="2553017" y="1577025"/>
            <a:ext cx="23304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1" name="直接连接符 80"/>
          <p:cNvCxnSpPr/>
          <p:nvPr/>
        </p:nvCxnSpPr>
        <p:spPr bwMode="auto">
          <a:xfrm>
            <a:off x="2025967" y="1933895"/>
            <a:ext cx="0" cy="4318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2" name="椭圆 81"/>
          <p:cNvSpPr/>
          <p:nvPr/>
        </p:nvSpPr>
        <p:spPr bwMode="auto">
          <a:xfrm>
            <a:off x="1978977" y="2355535"/>
            <a:ext cx="93980" cy="9017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等线 Light" panose="02010600030101010101" charset="-122"/>
              <a:cs typeface="Segoe UI" panose="020B0502040204020203" pitchFamily="34" charset="0"/>
            </a:endParaRPr>
          </a:p>
        </p:txBody>
      </p:sp>
      <p:sp>
        <p:nvSpPr>
          <p:cNvPr id="56" name="矩形 55"/>
          <p:cNvSpPr/>
          <p:nvPr/>
        </p:nvSpPr>
        <p:spPr bwMode="auto">
          <a:xfrm>
            <a:off x="2945447" y="1216980"/>
            <a:ext cx="753745" cy="72009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NVR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3" name="矩形 62"/>
          <p:cNvSpPr/>
          <p:nvPr/>
        </p:nvSpPr>
        <p:spPr bwMode="auto">
          <a:xfrm>
            <a:off x="5684202" y="1216980"/>
            <a:ext cx="753745" cy="72009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08</a:t>
            </a:r>
          </a:p>
        </p:txBody>
      </p:sp>
      <p:sp>
        <p:nvSpPr>
          <p:cNvPr id="87" name="TextBox 16"/>
          <p:cNvSpPr txBox="1"/>
          <p:nvPr/>
        </p:nvSpPr>
        <p:spPr>
          <a:xfrm>
            <a:off x="4666932" y="2530795"/>
            <a:ext cx="101727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等线 Light" panose="02010600030101010101" charset="-122"/>
                <a:cs typeface="Segoe UI" panose="020B0502040204020203" pitchFamily="34" charset="0"/>
              </a:rPr>
              <a:t>disque dur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等线 Light" panose="02010600030101010101" charset="-122"/>
                <a:cs typeface="Segoe UI" panose="020B0502040204020203" pitchFamily="34" charset="0"/>
              </a:rPr>
              <a:t>1: 1 disque dur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等线 Light" panose="02010600030101010101" charset="-122"/>
                <a:cs typeface="Segoe UI" panose="020B0502040204020203" pitchFamily="34" charset="0"/>
              </a:rPr>
              <a:t>2: 2HDD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等线 Light" panose="02010600030101010101" charset="-122"/>
                <a:cs typeface="Segoe UI" panose="020B0502040204020203" pitchFamily="34" charset="0"/>
              </a:rPr>
              <a:t>4: 4HDD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等线 Light" panose="02010600030101010101" charset="-122"/>
                <a:cs typeface="Segoe UI" panose="020B0502040204020203" pitchFamily="34" charset="0"/>
              </a:rPr>
              <a:t>8: 8HDD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等线 Light" panose="02010600030101010101" charset="-122"/>
                <a:cs typeface="Segoe UI" panose="020B0502040204020203" pitchFamily="34" charset="0"/>
              </a:rPr>
              <a:t>0: 16HDD</a:t>
            </a:r>
          </a:p>
        </p:txBody>
      </p:sp>
      <p:sp>
        <p:nvSpPr>
          <p:cNvPr id="91" name="TextBox 19"/>
          <p:cNvSpPr txBox="1"/>
          <p:nvPr/>
        </p:nvSpPr>
        <p:spPr>
          <a:xfrm>
            <a:off x="5683567" y="2530795"/>
            <a:ext cx="111379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等线 Light" panose="02010600030101010101" charset="-122"/>
                <a:cs typeface="Segoe UI" panose="020B0502040204020203" pitchFamily="34" charset="0"/>
              </a:rPr>
              <a:t>Canal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等线 Light" panose="02010600030101010101" charset="-122"/>
                <a:cs typeface="Segoe UI" panose="020B0502040204020203" pitchFamily="34" charset="0"/>
              </a:rPr>
              <a:t>04: 4CH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等线 Light" panose="02010600030101010101" charset="-122"/>
                <a:cs typeface="Segoe UI" panose="020B0502040204020203" pitchFamily="34" charset="0"/>
              </a:rPr>
              <a:t>08:8CH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等线 Light" panose="02010600030101010101" charset="-122"/>
                <a:cs typeface="Segoe UI" panose="020B0502040204020203" pitchFamily="34" charset="0"/>
              </a:rPr>
              <a:t>16: 16CH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等线 Light" panose="02010600030101010101" charset="-122"/>
                <a:cs typeface="Segoe UI" panose="020B0502040204020203" pitchFamily="34" charset="0"/>
              </a:rPr>
              <a:t>32: 32CH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等线 Light" panose="02010600030101010101" charset="-122"/>
                <a:cs typeface="Segoe UI" panose="020B0502040204020203" pitchFamily="34" charset="0"/>
              </a:rPr>
              <a:t>64 : 64CH</a:t>
            </a:r>
          </a:p>
        </p:txBody>
      </p:sp>
      <p:sp>
        <p:nvSpPr>
          <p:cNvPr id="94" name="TextBox 26"/>
          <p:cNvSpPr txBox="1"/>
          <p:nvPr/>
        </p:nvSpPr>
        <p:spPr>
          <a:xfrm>
            <a:off x="6700837" y="2530795"/>
            <a:ext cx="1638935" cy="461665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等线 Light" panose="02010600030101010101" charset="-122"/>
                <a:cs typeface="Segoe UI" panose="020B0502040204020203" pitchFamily="34" charset="0"/>
              </a:rPr>
              <a:t>Cas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等线 Light" panose="02010600030101010101" charset="-122"/>
                <a:cs typeface="Segoe UI" panose="020B0502040204020203" pitchFamily="34" charset="0"/>
              </a:rPr>
              <a:t>HS : Compact 1U</a:t>
            </a:r>
          </a:p>
        </p:txBody>
      </p:sp>
      <p:sp>
        <p:nvSpPr>
          <p:cNvPr id="45" name="TextBox 69"/>
          <p:cNvSpPr>
            <a:spLocks noChangeArrowheads="1"/>
          </p:cNvSpPr>
          <p:nvPr/>
        </p:nvSpPr>
        <p:spPr bwMode="auto">
          <a:xfrm>
            <a:off x="3857942" y="2524445"/>
            <a:ext cx="1410970" cy="2539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等线 Light" panose="02010600030101010101" charset="-122"/>
                <a:cs typeface="Segoe UI" panose="020B0502040204020203" pitchFamily="34" charset="0"/>
                <a:sym typeface="文泉驿微米黑" charset="-122"/>
              </a:rPr>
              <a:t>Série</a:t>
            </a:r>
          </a:p>
        </p:txBody>
      </p:sp>
      <p:cxnSp>
        <p:nvCxnSpPr>
          <p:cNvPr id="108" name="直接连接符 107"/>
          <p:cNvCxnSpPr/>
          <p:nvPr/>
        </p:nvCxnSpPr>
        <p:spPr bwMode="auto">
          <a:xfrm>
            <a:off x="3322002" y="1933895"/>
            <a:ext cx="0" cy="4318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9" name="椭圆 108"/>
          <p:cNvSpPr/>
          <p:nvPr/>
        </p:nvSpPr>
        <p:spPr bwMode="auto">
          <a:xfrm>
            <a:off x="3275012" y="2355535"/>
            <a:ext cx="93980" cy="9017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等线 Light" panose="02010600030101010101" charset="-122"/>
              <a:cs typeface="Segoe UI" panose="020B0502040204020203" pitchFamily="34" charset="0"/>
            </a:endParaRPr>
          </a:p>
        </p:txBody>
      </p:sp>
      <p:cxnSp>
        <p:nvCxnSpPr>
          <p:cNvPr id="112" name="直接连接符 111"/>
          <p:cNvCxnSpPr/>
          <p:nvPr/>
        </p:nvCxnSpPr>
        <p:spPr bwMode="auto">
          <a:xfrm>
            <a:off x="4235132" y="1933895"/>
            <a:ext cx="0" cy="4318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3" name="椭圆 112"/>
          <p:cNvSpPr/>
          <p:nvPr/>
        </p:nvSpPr>
        <p:spPr bwMode="auto">
          <a:xfrm>
            <a:off x="4188142" y="2355535"/>
            <a:ext cx="93980" cy="9017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等线 Light" panose="02010600030101010101" charset="-122"/>
              <a:cs typeface="Segoe UI" panose="020B0502040204020203" pitchFamily="34" charset="0"/>
            </a:endParaRPr>
          </a:p>
        </p:txBody>
      </p:sp>
      <p:cxnSp>
        <p:nvCxnSpPr>
          <p:cNvPr id="115" name="直接连接符 114"/>
          <p:cNvCxnSpPr/>
          <p:nvPr/>
        </p:nvCxnSpPr>
        <p:spPr bwMode="auto">
          <a:xfrm>
            <a:off x="5157152" y="1933895"/>
            <a:ext cx="0" cy="4318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6" name="椭圆 115"/>
          <p:cNvSpPr/>
          <p:nvPr/>
        </p:nvSpPr>
        <p:spPr bwMode="auto">
          <a:xfrm>
            <a:off x="5110162" y="2355535"/>
            <a:ext cx="93980" cy="9017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等线 Light" panose="02010600030101010101" charset="-122"/>
              <a:cs typeface="Segoe UI" panose="020B0502040204020203" pitchFamily="34" charset="0"/>
            </a:endParaRPr>
          </a:p>
        </p:txBody>
      </p:sp>
      <p:cxnSp>
        <p:nvCxnSpPr>
          <p:cNvPr id="118" name="直接连接符 117"/>
          <p:cNvCxnSpPr/>
          <p:nvPr/>
        </p:nvCxnSpPr>
        <p:spPr bwMode="auto">
          <a:xfrm>
            <a:off x="6072822" y="1933895"/>
            <a:ext cx="0" cy="4318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9" name="椭圆 118"/>
          <p:cNvSpPr/>
          <p:nvPr/>
        </p:nvSpPr>
        <p:spPr bwMode="auto">
          <a:xfrm>
            <a:off x="6025832" y="2355535"/>
            <a:ext cx="93980" cy="9017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等线 Light" panose="02010600030101010101" charset="-122"/>
              <a:cs typeface="Segoe UI" panose="020B0502040204020203" pitchFamily="34" charset="0"/>
            </a:endParaRPr>
          </a:p>
        </p:txBody>
      </p:sp>
      <p:cxnSp>
        <p:nvCxnSpPr>
          <p:cNvPr id="121" name="直接连接符 120"/>
          <p:cNvCxnSpPr/>
          <p:nvPr/>
        </p:nvCxnSpPr>
        <p:spPr bwMode="auto">
          <a:xfrm>
            <a:off x="6988492" y="1933895"/>
            <a:ext cx="0" cy="4318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22" name="椭圆 121"/>
          <p:cNvSpPr/>
          <p:nvPr/>
        </p:nvSpPr>
        <p:spPr bwMode="auto">
          <a:xfrm>
            <a:off x="6941502" y="2355535"/>
            <a:ext cx="93980" cy="9017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等线 Light" panose="02010600030101010101" charset="-122"/>
              <a:cs typeface="Segoe UI" panose="020B0502040204020203" pitchFamily="34" charset="0"/>
            </a:endParaRPr>
          </a:p>
        </p:txBody>
      </p:sp>
      <p:grpSp>
        <p:nvGrpSpPr>
          <p:cNvPr id="20" name="组合 19"/>
          <p:cNvGrpSpPr/>
          <p:nvPr/>
        </p:nvGrpSpPr>
        <p:grpSpPr>
          <a:xfrm>
            <a:off x="7632382" y="1216980"/>
            <a:ext cx="1981835" cy="2041525"/>
            <a:chOff x="10146" y="1922"/>
            <a:chExt cx="3121" cy="3215"/>
          </a:xfrm>
        </p:grpSpPr>
        <p:sp>
          <p:nvSpPr>
            <p:cNvPr id="40" name="矩形 39"/>
            <p:cNvSpPr/>
            <p:nvPr/>
          </p:nvSpPr>
          <p:spPr bwMode="auto">
            <a:xfrm>
              <a:off x="10764" y="1922"/>
              <a:ext cx="1187" cy="1134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P</a:t>
              </a: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cxnSp>
          <p:nvCxnSpPr>
            <p:cNvPr id="65" name="直接连接符 64"/>
            <p:cNvCxnSpPr/>
            <p:nvPr/>
          </p:nvCxnSpPr>
          <p:spPr bwMode="auto">
            <a:xfrm flipV="1">
              <a:off x="12201" y="2489"/>
              <a:ext cx="367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6" name="直接连接符 65"/>
            <p:cNvCxnSpPr/>
            <p:nvPr/>
          </p:nvCxnSpPr>
          <p:spPr bwMode="auto">
            <a:xfrm flipV="1">
              <a:off x="10146" y="2489"/>
              <a:ext cx="367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97" name="TextBox 18"/>
            <p:cNvSpPr txBox="1"/>
            <p:nvPr/>
          </p:nvSpPr>
          <p:spPr>
            <a:xfrm>
              <a:off x="10688" y="3991"/>
              <a:ext cx="2579" cy="114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等线 Light" panose="02010600030101010101" charset="-122"/>
                  <a:cs typeface="Segoe UI" panose="020B0502040204020203" pitchFamily="34" charset="0"/>
                </a:rPr>
                <a:t>Fonction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等线 Light" panose="02010600030101010101" charset="-122"/>
                  <a:cs typeface="Segoe UI" panose="020B0502040204020203" pitchFamily="34" charset="0"/>
                </a:rPr>
                <a:t>P: PoE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等线 Light" panose="02010600030101010101" charset="-122"/>
                  <a:cs typeface="Segoe UI" panose="020B0502040204020203" pitchFamily="34" charset="0"/>
                </a:rPr>
                <a:t>FP : POE avant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等线 Light" panose="02010600030101010101" charset="-122"/>
                  <a:cs typeface="Segoe UI" panose="020B0502040204020203" pitchFamily="34" charset="0"/>
                </a:rPr>
                <a:t>Puissance PoE : 200 W</a:t>
              </a:r>
              <a:endPara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等线 Light" panose="02010600030101010101" charset="-122"/>
                <a:cs typeface="Segoe UI" panose="020B0502040204020203" pitchFamily="34" charset="0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等线 Light" panose="02010600030101010101" charset="-122"/>
                  <a:cs typeface="Segoe UI" panose="020B0502040204020203" pitchFamily="34" charset="0"/>
                </a:rPr>
                <a:t>2N : 2 ports réseau</a:t>
              </a:r>
              <a:endPara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等线 Light" panose="02010600030101010101" charset="-122"/>
                <a:cs typeface="Segoe UI" panose="020B0502040204020203" pitchFamily="34" charset="0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等线 Light" panose="02010600030101010101" charset="-122"/>
                <a:cs typeface="Segoe UI" panose="020B0502040204020203" pitchFamily="34" charset="0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zh-CN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等线 Light" panose="02010600030101010101" charset="-122"/>
                <a:cs typeface="Segoe UI" panose="020B0502040204020203" pitchFamily="34" charset="0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等线 Light" panose="02010600030101010101" charset="-122"/>
                <a:cs typeface="Segoe UI" panose="020B0502040204020203" pitchFamily="34" charset="0"/>
              </a:endParaRPr>
            </a:p>
          </p:txBody>
        </p:sp>
        <p:grpSp>
          <p:nvGrpSpPr>
            <p:cNvPr id="6" name="组合 5"/>
            <p:cNvGrpSpPr/>
            <p:nvPr/>
          </p:nvGrpSpPr>
          <p:grpSpPr>
            <a:xfrm>
              <a:off x="11350" y="3051"/>
              <a:ext cx="148" cy="806"/>
              <a:chOff x="11350" y="3051"/>
              <a:chExt cx="148" cy="806"/>
            </a:xfrm>
          </p:grpSpPr>
          <p:cxnSp>
            <p:nvCxnSpPr>
              <p:cNvPr id="124" name="直接连接符 123"/>
              <p:cNvCxnSpPr/>
              <p:nvPr/>
            </p:nvCxnSpPr>
            <p:spPr bwMode="auto">
              <a:xfrm>
                <a:off x="11424" y="3051"/>
                <a:ext cx="0" cy="68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125" name="椭圆 124"/>
              <p:cNvSpPr/>
              <p:nvPr/>
            </p:nvSpPr>
            <p:spPr bwMode="auto">
              <a:xfrm>
                <a:off x="11350" y="3715"/>
                <a:ext cx="148" cy="142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/>
              <a:lstStyle/>
              <a:p>
                <a:pPr marL="0" marR="0" lvl="0" indent="0" algn="l" defTabSz="914400" rtl="0" eaLnBrk="1" fontAlgn="t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等线 Light" panose="02010600030101010101" charset="-122"/>
                  <a:cs typeface="Segoe UI" panose="020B0502040204020203" pitchFamily="34" charset="0"/>
                </a:endParaRPr>
              </a:p>
            </p:txBody>
          </p:sp>
        </p:grpSp>
      </p:grpSp>
      <p:grpSp>
        <p:nvGrpSpPr>
          <p:cNvPr id="19" name="组合 18"/>
          <p:cNvGrpSpPr/>
          <p:nvPr/>
        </p:nvGrpSpPr>
        <p:grpSpPr>
          <a:xfrm>
            <a:off x="9403397" y="1230315"/>
            <a:ext cx="2456180" cy="2341245"/>
            <a:chOff x="12819" y="1922"/>
            <a:chExt cx="3868" cy="3687"/>
          </a:xfrm>
        </p:grpSpPr>
        <p:sp>
          <p:nvSpPr>
            <p:cNvPr id="44" name="矩形 43"/>
            <p:cNvSpPr/>
            <p:nvPr/>
          </p:nvSpPr>
          <p:spPr bwMode="auto">
            <a:xfrm>
              <a:off x="12819" y="1922"/>
              <a:ext cx="1187" cy="1134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je</a:t>
              </a: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00" name="TextBox 48"/>
            <p:cNvSpPr txBox="1"/>
            <p:nvPr/>
          </p:nvSpPr>
          <p:spPr>
            <a:xfrm>
              <a:off x="13001" y="3981"/>
              <a:ext cx="3686" cy="1628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等线 Light" panose="02010600030101010101" charset="-122"/>
                  <a:cs typeface="Segoe UI" panose="020B0502040204020203" pitchFamily="34" charset="0"/>
                  <a:sym typeface="+mn-ea"/>
                </a:rPr>
                <a:t>Fonctionnalité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等线 Light" panose="02010600030101010101" charset="-122"/>
                  <a:cs typeface="Segoe UI" panose="020B0502040204020203" pitchFamily="34" charset="0"/>
                  <a:sym typeface="+mn-ea"/>
                </a:rPr>
                <a:t>I/EI/EI2/XI : IA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等线 Light" panose="02010600030101010101" charset="-122"/>
                  <a:cs typeface="Segoe UI" panose="020B0502040204020203" pitchFamily="34" charset="0"/>
                  <a:sym typeface="+mn-ea"/>
                </a:rPr>
                <a:t>Avantage : Modèle grand format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等线 Light" panose="02010600030101010101" charset="-122"/>
                  <a:cs typeface="Segoe UI" panose="020B0502040204020203" pitchFamily="34" charset="0"/>
                </a:rPr>
                <a:t>WT : Large plage de températures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等线 Light" panose="02010600030101010101" charset="-122"/>
                  <a:cs typeface="Segoe UI" panose="020B0502040204020203" pitchFamily="34" charset="0"/>
                </a:rPr>
                <a:t>4G : Avec module 4G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等线 Light" panose="02010600030101010101" charset="-122"/>
                  <a:cs typeface="Segoe UI" panose="020B0502040204020203" pitchFamily="34" charset="0"/>
                  <a:sym typeface="+mn-ea"/>
                </a:rPr>
                <a:t> 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等线 Light" panose="02010600030101010101" charset="-122"/>
                  <a:cs typeface="Segoe UI" panose="020B0502040204020203" pitchFamily="34" charset="0"/>
                  <a:sym typeface="+mn-ea"/>
                </a:rPr>
                <a:t> </a:t>
              </a:r>
            </a:p>
          </p:txBody>
        </p:sp>
        <p:grpSp>
          <p:nvGrpSpPr>
            <p:cNvPr id="7" name="组合 6"/>
            <p:cNvGrpSpPr/>
            <p:nvPr/>
          </p:nvGrpSpPr>
          <p:grpSpPr>
            <a:xfrm>
              <a:off x="13339" y="3035"/>
              <a:ext cx="148" cy="806"/>
              <a:chOff x="11350" y="3051"/>
              <a:chExt cx="148" cy="806"/>
            </a:xfrm>
          </p:grpSpPr>
          <p:cxnSp>
            <p:nvCxnSpPr>
              <p:cNvPr id="8" name="直接连接符 7"/>
              <p:cNvCxnSpPr/>
              <p:nvPr/>
            </p:nvCxnSpPr>
            <p:spPr bwMode="auto">
              <a:xfrm>
                <a:off x="11424" y="3051"/>
                <a:ext cx="0" cy="68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9" name="椭圆 8"/>
              <p:cNvSpPr/>
              <p:nvPr/>
            </p:nvSpPr>
            <p:spPr bwMode="auto">
              <a:xfrm>
                <a:off x="11350" y="3715"/>
                <a:ext cx="148" cy="142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/>
              <a:lstStyle/>
              <a:p>
                <a:pPr marL="0" marR="0" lvl="0" indent="0" algn="l" defTabSz="914400" rtl="0" eaLnBrk="1" fontAlgn="t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等线 Light" panose="02010600030101010101" charset="-122"/>
                  <a:cs typeface="Segoe UI" panose="020B0502040204020203" pitchFamily="34" charset="0"/>
                </a:endParaRPr>
              </a:p>
            </p:txBody>
          </p:sp>
        </p:grpSp>
      </p:grpSp>
      <p:sp>
        <p:nvSpPr>
          <p:cNvPr id="76" name="标题 1"/>
          <p:cNvSpPr txBox="1">
            <a:spLocks/>
          </p:cNvSpPr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等线 Light"/>
                <a:cs typeface="Segoe UI" panose="020B0502040204020203" pitchFamily="34" charset="0"/>
              </a:rPr>
              <a:t>NVR IA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等线 Light"/>
              <a:cs typeface="Segoe UI" panose="020B0502040204020203" pitchFamily="34" charset="0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18943399-EA57-4ED1-B1E2-320BB62E5C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>
                <a:latin typeface="Myriad Pro"/>
              </a:rPr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66182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29"/>
          <p:cNvSpPr txBox="1"/>
          <p:nvPr/>
        </p:nvSpPr>
        <p:spPr>
          <a:xfrm>
            <a:off x="8086205" y="2964848"/>
            <a:ext cx="318583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b="1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Numéros des caméras :</a:t>
            </a:r>
          </a:p>
          <a:p>
            <a:r>
              <a:rPr lang="en-US" altLang="zh-CN" sz="1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 : deux caméras</a:t>
            </a:r>
          </a:p>
          <a:p>
            <a:r>
              <a:rPr lang="en-US" altLang="zh-CN" sz="1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4:quatre caméras</a:t>
            </a:r>
          </a:p>
          <a:p>
            <a:r>
              <a:rPr lang="en-US" altLang="zh-CN" sz="1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8:huit caméras</a:t>
            </a:r>
          </a:p>
          <a:p>
            <a:endParaRPr lang="en-US" altLang="zh-CN" sz="1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endParaRPr lang="en-US" altLang="zh-CN" sz="1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endParaRPr lang="en-US" altLang="zh-CN" sz="1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8" name="矩形 37"/>
          <p:cNvSpPr/>
          <p:nvPr/>
        </p:nvSpPr>
        <p:spPr bwMode="auto">
          <a:xfrm>
            <a:off x="4799902" y="1558572"/>
            <a:ext cx="3120967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376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HFW1220SP-0360B-S2</a:t>
            </a:r>
          </a:p>
        </p:txBody>
      </p:sp>
      <p:sp>
        <p:nvSpPr>
          <p:cNvPr id="39" name="矩形 38"/>
          <p:cNvSpPr/>
          <p:nvPr/>
        </p:nvSpPr>
        <p:spPr bwMode="auto">
          <a:xfrm>
            <a:off x="31033" y="1558572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376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0" name="矩形 39"/>
          <p:cNvSpPr/>
          <p:nvPr/>
        </p:nvSpPr>
        <p:spPr bwMode="auto">
          <a:xfrm>
            <a:off x="8829471" y="1558572"/>
            <a:ext cx="3310013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376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HDW1220SP-0360B-S2</a:t>
            </a:r>
          </a:p>
        </p:txBody>
      </p:sp>
      <p:sp>
        <p:nvSpPr>
          <p:cNvPr id="48" name="矩形 47"/>
          <p:cNvSpPr/>
          <p:nvPr/>
        </p:nvSpPr>
        <p:spPr bwMode="auto">
          <a:xfrm>
            <a:off x="944965" y="1558572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376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300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TROUSSE</a:t>
            </a:r>
          </a:p>
        </p:txBody>
      </p:sp>
      <p:cxnSp>
        <p:nvCxnSpPr>
          <p:cNvPr id="49" name="直接连接符 48"/>
          <p:cNvCxnSpPr/>
          <p:nvPr/>
        </p:nvCxnSpPr>
        <p:spPr bwMode="auto">
          <a:xfrm flipH="1">
            <a:off x="735552" y="1918572"/>
            <a:ext cx="224897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0" name="TextBox 26"/>
          <p:cNvSpPr txBox="1"/>
          <p:nvPr/>
        </p:nvSpPr>
        <p:spPr>
          <a:xfrm>
            <a:off x="2386098" y="2964848"/>
            <a:ext cx="1527493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zh-CN" sz="1200" b="1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Modèle de stockage :
Série NVR</a:t>
            </a:r>
            <a:br>
              <a:rPr lang="en-US" altLang="zh-CN" sz="1200" b="1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endParaRPr lang="en-US" altLang="zh-CN" sz="1200" b="1" dirty="0">
              <a:latin typeface="Myriad Pro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altLang="zh-CN" sz="1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Série HCVR</a:t>
            </a:r>
          </a:p>
          <a:p>
            <a:endParaRPr lang="en-US" altLang="zh-CN" sz="1200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altLang="zh-CN" sz="1200" b="1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</a:p>
          <a:p>
            <a:endParaRPr lang="en-US" altLang="zh-CN" sz="1200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51" name="组合 50"/>
          <p:cNvGrpSpPr/>
          <p:nvPr/>
        </p:nvGrpSpPr>
        <p:grpSpPr>
          <a:xfrm>
            <a:off x="3070843" y="2255584"/>
            <a:ext cx="90000" cy="732840"/>
            <a:chOff x="2686859" y="2857598"/>
            <a:chExt cx="90000" cy="732840"/>
          </a:xfrm>
        </p:grpSpPr>
        <p:cxnSp>
          <p:nvCxnSpPr>
            <p:cNvPr id="52" name="直接连接符 51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3" name="椭圆 52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defTabSz="913765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1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55" name="组合 54"/>
          <p:cNvGrpSpPr/>
          <p:nvPr/>
        </p:nvGrpSpPr>
        <p:grpSpPr>
          <a:xfrm>
            <a:off x="8398871" y="2288233"/>
            <a:ext cx="90000" cy="732840"/>
            <a:chOff x="2686859" y="2857598"/>
            <a:chExt cx="90000" cy="732840"/>
          </a:xfrm>
        </p:grpSpPr>
        <p:cxnSp>
          <p:nvCxnSpPr>
            <p:cNvPr id="56" name="直接连接符 55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7" name="椭圆 56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defTabSz="913765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1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61" name="矩形 60"/>
          <p:cNvSpPr/>
          <p:nvPr/>
        </p:nvSpPr>
        <p:spPr bwMode="auto">
          <a:xfrm>
            <a:off x="8251540" y="1558572"/>
            <a:ext cx="384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376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3" name="矩形 62"/>
          <p:cNvSpPr/>
          <p:nvPr/>
        </p:nvSpPr>
        <p:spPr>
          <a:xfrm>
            <a:off x="1751739" y="1679533"/>
            <a:ext cx="300082" cy="44736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30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/</a:t>
            </a:r>
            <a:endParaRPr lang="zh-CN" altLang="en-US" sz="2305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4" name="矩形 63"/>
          <p:cNvSpPr/>
          <p:nvPr/>
        </p:nvSpPr>
        <p:spPr>
          <a:xfrm>
            <a:off x="7905386" y="1679533"/>
            <a:ext cx="300082" cy="44736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30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/</a:t>
            </a:r>
            <a:endParaRPr lang="zh-CN" altLang="en-US" sz="2305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65" name="直接连接符 64"/>
          <p:cNvCxnSpPr/>
          <p:nvPr/>
        </p:nvCxnSpPr>
        <p:spPr bwMode="auto">
          <a:xfrm flipH="1">
            <a:off x="8620058" y="1918572"/>
            <a:ext cx="224897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7" name="矩形 66"/>
          <p:cNvSpPr/>
          <p:nvPr/>
        </p:nvSpPr>
        <p:spPr bwMode="auto">
          <a:xfrm>
            <a:off x="2097894" y="1558572"/>
            <a:ext cx="1793404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376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NVR4104-P</a:t>
            </a:r>
          </a:p>
        </p:txBody>
      </p:sp>
      <p:sp>
        <p:nvSpPr>
          <p:cNvPr id="68" name="矩形 67"/>
          <p:cNvSpPr/>
          <p:nvPr/>
        </p:nvSpPr>
        <p:spPr bwMode="auto">
          <a:xfrm>
            <a:off x="4221969" y="1558572"/>
            <a:ext cx="384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376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9" name="矩形 68"/>
          <p:cNvSpPr/>
          <p:nvPr/>
        </p:nvSpPr>
        <p:spPr>
          <a:xfrm>
            <a:off x="3875815" y="1679533"/>
            <a:ext cx="300082" cy="44736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30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/</a:t>
            </a:r>
            <a:endParaRPr lang="zh-CN" altLang="en-US" sz="2305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70" name="组合 69"/>
          <p:cNvGrpSpPr/>
          <p:nvPr/>
        </p:nvGrpSpPr>
        <p:grpSpPr>
          <a:xfrm>
            <a:off x="10425447" y="2284040"/>
            <a:ext cx="90000" cy="732840"/>
            <a:chOff x="2686859" y="2857598"/>
            <a:chExt cx="90000" cy="732840"/>
          </a:xfrm>
        </p:grpSpPr>
        <p:cxnSp>
          <p:nvCxnSpPr>
            <p:cNvPr id="71" name="直接连接符 70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72" name="椭圆 71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defTabSz="913765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1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73" name="TextBox 29"/>
          <p:cNvSpPr txBox="1"/>
          <p:nvPr/>
        </p:nvSpPr>
        <p:spPr>
          <a:xfrm>
            <a:off x="9915543" y="2964848"/>
            <a:ext cx="1891320" cy="644507"/>
          </a:xfrm>
          <a:prstGeom prst="rect">
            <a:avLst/>
          </a:prstGeom>
          <a:noFill/>
        </p:spPr>
        <p:txBody>
          <a:bodyPr wrap="square" lIns="89636" tIns="44817" rIns="89636" bIns="44817" rtlCol="0">
            <a:spAutoFit/>
          </a:bodyPr>
          <a:lstStyle>
            <a:defPPr>
              <a:defRPr lang="zh-CN"/>
            </a:defPPr>
            <a:lvl1pPr>
              <a:defRPr sz="1200" b="1">
                <a:solidFill>
                  <a:srgbClr val="194BA5"/>
                </a:solidFill>
                <a:latin typeface="+mj-lt"/>
                <a:cs typeface="Segoe UI" panose="020B0502040204020203" pitchFamily="34" charset="0"/>
              </a:defRPr>
            </a:lvl1pPr>
          </a:lstStyle>
          <a:p>
            <a:r>
              <a:rPr lang="it-IT" altLang="zh-CN" dirty="0">
                <a:solidFill>
                  <a:schemeClr val="tx1"/>
                </a:solidFill>
                <a:latin typeface="Myriad Pro" panose="020B0502040204020203" pitchFamily="34" charset="0"/>
                <a:ea typeface="Segoe UI" panose="020B0502040204020203" pitchFamily="34" charset="0"/>
              </a:rPr>
              <a:t>Modèle de caméra :</a:t>
            </a:r>
          </a:p>
          <a:p>
            <a:r>
              <a:rPr lang="it-IT" altLang="zh-CN" b="0" dirty="0">
                <a:solidFill>
                  <a:schemeClr val="tx1"/>
                </a:solidFill>
                <a:latin typeface="Myriad Pro" panose="020B0502040204020203" pitchFamily="34" charset="0"/>
                <a:ea typeface="Segoe UI" panose="020B0502040204020203" pitchFamily="34" charset="0"/>
              </a:rPr>
              <a:t>Série IPC</a:t>
            </a:r>
          </a:p>
          <a:p>
            <a:r>
              <a:rPr lang="it-IT" altLang="zh-CN" b="0" dirty="0">
                <a:solidFill>
                  <a:schemeClr val="tx1"/>
                </a:solidFill>
                <a:latin typeface="Myriad Pro" panose="020B0502040204020203" pitchFamily="34" charset="0"/>
                <a:ea typeface="Segoe UI" panose="020B0502040204020203" pitchFamily="34" charset="0"/>
              </a:rPr>
              <a:t>Série HDCVI</a:t>
            </a:r>
          </a:p>
        </p:txBody>
      </p:sp>
      <p:sp>
        <p:nvSpPr>
          <p:cNvPr id="74" name="TextBox 29"/>
          <p:cNvSpPr txBox="1"/>
          <p:nvPr/>
        </p:nvSpPr>
        <p:spPr>
          <a:xfrm>
            <a:off x="4093554" y="2964848"/>
            <a:ext cx="318583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b="1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Numéros des caméras :</a:t>
            </a:r>
          </a:p>
          <a:p>
            <a:r>
              <a:rPr lang="en-US" altLang="zh-CN" sz="1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 : deux caméras</a:t>
            </a:r>
          </a:p>
          <a:p>
            <a:r>
              <a:rPr lang="en-US" altLang="zh-CN" sz="1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4:quatre caméras</a:t>
            </a:r>
          </a:p>
          <a:p>
            <a:r>
              <a:rPr lang="en-US" altLang="zh-CN" sz="1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8:huit caméras</a:t>
            </a:r>
          </a:p>
          <a:p>
            <a:endParaRPr lang="en-US" altLang="zh-CN" sz="1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endParaRPr lang="en-US" altLang="zh-CN" sz="1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endParaRPr lang="en-US" altLang="zh-CN" sz="1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75" name="组合 74"/>
          <p:cNvGrpSpPr/>
          <p:nvPr/>
        </p:nvGrpSpPr>
        <p:grpSpPr>
          <a:xfrm>
            <a:off x="4367808" y="2287576"/>
            <a:ext cx="90000" cy="732840"/>
            <a:chOff x="2686859" y="2857598"/>
            <a:chExt cx="90000" cy="732840"/>
          </a:xfrm>
        </p:grpSpPr>
        <p:cxnSp>
          <p:nvCxnSpPr>
            <p:cNvPr id="76" name="直接连接符 75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77" name="椭圆 76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defTabSz="913765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1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78" name="组合 77"/>
          <p:cNvGrpSpPr/>
          <p:nvPr/>
        </p:nvGrpSpPr>
        <p:grpSpPr>
          <a:xfrm>
            <a:off x="6442776" y="2283382"/>
            <a:ext cx="90000" cy="732840"/>
            <a:chOff x="2686859" y="2857598"/>
            <a:chExt cx="90000" cy="732840"/>
          </a:xfrm>
        </p:grpSpPr>
        <p:cxnSp>
          <p:nvCxnSpPr>
            <p:cNvPr id="79" name="直接连接符 78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80" name="椭圆 79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defTabSz="913765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1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81" name="TextBox 29"/>
          <p:cNvSpPr txBox="1"/>
          <p:nvPr/>
        </p:nvSpPr>
        <p:spPr>
          <a:xfrm>
            <a:off x="5932872" y="2964848"/>
            <a:ext cx="1891320" cy="644507"/>
          </a:xfrm>
          <a:prstGeom prst="rect">
            <a:avLst/>
          </a:prstGeom>
          <a:noFill/>
        </p:spPr>
        <p:txBody>
          <a:bodyPr wrap="square" lIns="89636" tIns="44817" rIns="89636" bIns="44817" rtlCol="0">
            <a:spAutoFit/>
          </a:bodyPr>
          <a:lstStyle>
            <a:defPPr>
              <a:defRPr lang="zh-CN"/>
            </a:defPPr>
            <a:lvl1pPr>
              <a:defRPr sz="1200" b="1">
                <a:solidFill>
                  <a:srgbClr val="194BA5"/>
                </a:solidFill>
                <a:latin typeface="+mj-lt"/>
                <a:cs typeface="Segoe UI" panose="020B0502040204020203" pitchFamily="34" charset="0"/>
              </a:defRPr>
            </a:lvl1pPr>
          </a:lstStyle>
          <a:p>
            <a:r>
              <a:rPr lang="it-IT" altLang="zh-CN" dirty="0">
                <a:solidFill>
                  <a:schemeClr val="tx1"/>
                </a:solidFill>
                <a:latin typeface="Myriad Pro" panose="020B0502040204020203" pitchFamily="34" charset="0"/>
                <a:ea typeface="Segoe UI" panose="020B0502040204020203" pitchFamily="34" charset="0"/>
              </a:rPr>
              <a:t>Modèle de caméra :</a:t>
            </a:r>
          </a:p>
          <a:p>
            <a:r>
              <a:rPr lang="it-IT" altLang="zh-CN" b="0" dirty="0">
                <a:solidFill>
                  <a:schemeClr val="tx1"/>
                </a:solidFill>
                <a:latin typeface="Myriad Pro" panose="020B0502040204020203" pitchFamily="34" charset="0"/>
                <a:ea typeface="Segoe UI" panose="020B0502040204020203" pitchFamily="34" charset="0"/>
              </a:rPr>
              <a:t>Série IPC</a:t>
            </a:r>
          </a:p>
          <a:p>
            <a:r>
              <a:rPr lang="it-IT" altLang="zh-CN" b="0" dirty="0">
                <a:solidFill>
                  <a:schemeClr val="tx1"/>
                </a:solidFill>
                <a:latin typeface="Myriad Pro" panose="020B0502040204020203" pitchFamily="34" charset="0"/>
                <a:ea typeface="Segoe UI" panose="020B0502040204020203" pitchFamily="34" charset="0"/>
              </a:rPr>
              <a:t>Série HDCVI</a:t>
            </a:r>
          </a:p>
        </p:txBody>
      </p:sp>
      <p:cxnSp>
        <p:nvCxnSpPr>
          <p:cNvPr id="82" name="直接连接符 81"/>
          <p:cNvCxnSpPr/>
          <p:nvPr/>
        </p:nvCxnSpPr>
        <p:spPr bwMode="auto">
          <a:xfrm flipH="1">
            <a:off x="4590488" y="1918572"/>
            <a:ext cx="224897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6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>
                <a:latin typeface="+mn-lt"/>
                <a:cs typeface="Segoe UI" panose="020B0502040204020203" pitchFamily="34" charset="0"/>
              </a:rPr>
              <a:t>Kit NVR</a:t>
            </a:r>
            <a:endParaRPr lang="zh-CN" altLang="en-US" sz="3600" dirty="0">
              <a:latin typeface="+mn-lt"/>
              <a:cs typeface="Segoe UI" panose="020B0502040204020203" pitchFamily="34" charset="0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CD1275BC-9AD5-441F-BBD3-38E7448886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>
                <a:latin typeface="Myriad Pro"/>
              </a:rPr>
              <a:t>28</a:t>
            </a:fld>
            <a:endParaRPr lang="zh-CN" altLang="en-US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69"/>
          <p:cNvSpPr>
            <a:spLocks noChangeArrowheads="1"/>
          </p:cNvSpPr>
          <p:nvPr/>
        </p:nvSpPr>
        <p:spPr bwMode="auto">
          <a:xfrm>
            <a:off x="200872" y="2945131"/>
            <a:ext cx="1208617" cy="500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eaLnBrk="1" fontAlgn="base" hangingPunct="1">
              <a:spcBef>
                <a:spcPct val="0"/>
              </a:spcBef>
              <a:buFontTx/>
              <a:buNone/>
            </a:pPr>
            <a:r>
              <a:rPr lang="en-US" altLang="zh-CN" sz="1400" b="1" noProof="1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Marque : Dahua</a:t>
            </a:r>
            <a:endParaRPr lang="zh-CN" altLang="en-US" sz="1400" noProof="1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27" name="TextBox 70"/>
          <p:cNvSpPr>
            <a:spLocks noChangeArrowheads="1"/>
          </p:cNvSpPr>
          <p:nvPr/>
        </p:nvSpPr>
        <p:spPr bwMode="auto">
          <a:xfrm>
            <a:off x="3034974" y="2945131"/>
            <a:ext cx="1284817" cy="961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fontAlgn="base">
              <a:spcBef>
                <a:spcPct val="0"/>
              </a:spcBef>
              <a:buNone/>
            </a:pPr>
            <a:r>
              <a:rPr lang="en-US" altLang="zh-CN" sz="1400" b="1" noProof="1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Disque dur :</a:t>
            </a:r>
          </a:p>
          <a:p>
            <a:pPr fontAlgn="base">
              <a:spcBef>
                <a:spcPct val="0"/>
              </a:spcBef>
              <a:buNone/>
            </a:pPr>
            <a:r>
              <a:rPr lang="en-US" altLang="zh-CN" sz="1100" noProof="1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1: 1 disque dur</a:t>
            </a:r>
          </a:p>
          <a:p>
            <a:pPr fontAlgn="base">
              <a:spcBef>
                <a:spcPct val="0"/>
              </a:spcBef>
              <a:buNone/>
            </a:pPr>
            <a:r>
              <a:rPr lang="en-US" altLang="zh-CN" sz="1100" noProof="1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2: 2HDD</a:t>
            </a:r>
          </a:p>
          <a:p>
            <a:pPr fontAlgn="base">
              <a:spcBef>
                <a:spcPct val="0"/>
              </a:spcBef>
              <a:buNone/>
            </a:pPr>
            <a:r>
              <a:rPr lang="en-US" altLang="zh-CN" sz="1100" noProof="1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4: 4HDD</a:t>
            </a:r>
          </a:p>
          <a:p>
            <a:pPr fontAlgn="base">
              <a:spcBef>
                <a:spcPct val="0"/>
              </a:spcBef>
              <a:buNone/>
            </a:pPr>
            <a:r>
              <a:rPr lang="en-US" altLang="zh-CN" sz="1100" noProof="1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8: 8HDD</a:t>
            </a:r>
          </a:p>
        </p:txBody>
      </p:sp>
      <p:sp>
        <p:nvSpPr>
          <p:cNvPr id="28" name="TextBox 72"/>
          <p:cNvSpPr>
            <a:spLocks noChangeArrowheads="1"/>
          </p:cNvSpPr>
          <p:nvPr/>
        </p:nvSpPr>
        <p:spPr bwMode="auto">
          <a:xfrm>
            <a:off x="4866128" y="4245207"/>
            <a:ext cx="2774951" cy="18081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eaLnBrk="1" fontAlgn="base" hangingPunct="1">
              <a:spcBef>
                <a:spcPct val="0"/>
              </a:spcBef>
              <a:buFontTx/>
              <a:buNone/>
            </a:pPr>
            <a:r>
              <a:rPr lang="en-US" altLang="zh-CN" sz="1400" b="1" noProof="1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Cas:</a:t>
            </a:r>
            <a:endParaRPr lang="zh-CN" altLang="en-US" sz="1400" b="1" noProof="1">
              <a:solidFill>
                <a:srgbClr val="000000"/>
              </a:solidFill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fontAlgn="base">
              <a:spcBef>
                <a:spcPct val="0"/>
              </a:spcBef>
              <a:buNone/>
            </a:pPr>
            <a:r>
              <a:rPr lang="en-US" altLang="zh-CN" sz="1100" noProof="1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C: intelligent 1U</a:t>
            </a:r>
          </a:p>
          <a:p>
            <a:pPr fontAlgn="base">
              <a:spcBef>
                <a:spcPct val="0"/>
              </a:spcBef>
              <a:buNone/>
            </a:pPr>
            <a:r>
              <a:rPr lang="en-US" altLang="zh-CN" sz="1100" noProof="1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E : élégant 1U</a:t>
            </a:r>
          </a:p>
          <a:p>
            <a:pPr fontAlgn="base">
              <a:spcBef>
                <a:spcPct val="0"/>
              </a:spcBef>
              <a:buNone/>
            </a:pPr>
            <a:r>
              <a:rPr lang="en-US" altLang="zh-CN" sz="1100" noProof="1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HS : compact 1U</a:t>
            </a:r>
          </a:p>
          <a:p>
            <a:pPr fontAlgn="base">
              <a:spcBef>
                <a:spcPct val="0"/>
              </a:spcBef>
              <a:buNone/>
            </a:pPr>
            <a:r>
              <a:rPr lang="en-US" altLang="zh-CN" sz="1100" noProof="1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H : mini 1U</a:t>
            </a:r>
          </a:p>
          <a:p>
            <a:pPr fontAlgn="base">
              <a:spcBef>
                <a:spcPct val="0"/>
              </a:spcBef>
              <a:buNone/>
            </a:pPr>
            <a:r>
              <a:rPr lang="en-US" altLang="zh-CN" sz="1100" noProof="1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HE : mini 1U</a:t>
            </a:r>
          </a:p>
          <a:p>
            <a:pPr fontAlgn="base">
              <a:spcBef>
                <a:spcPct val="0"/>
              </a:spcBef>
              <a:buNone/>
            </a:pPr>
            <a:r>
              <a:rPr lang="en-US" altLang="zh-CN" sz="1100" noProof="1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A: 1U</a:t>
            </a:r>
          </a:p>
          <a:p>
            <a:pPr fontAlgn="base">
              <a:spcBef>
                <a:spcPct val="0"/>
              </a:spcBef>
              <a:buNone/>
            </a:pPr>
            <a:r>
              <a:rPr lang="en-US" altLang="zh-CN" sz="1100" noProof="1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AN : 1U</a:t>
            </a:r>
          </a:p>
          <a:p>
            <a:pPr fontAlgn="base">
              <a:spcBef>
                <a:spcPct val="0"/>
              </a:spcBef>
              <a:buNone/>
            </a:pPr>
            <a:r>
              <a:rPr lang="en-US" altLang="zh-CN" sz="1100" noProof="1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L : 1,5U</a:t>
            </a:r>
          </a:p>
          <a:p>
            <a:pPr fontAlgn="base">
              <a:spcBef>
                <a:spcPct val="0"/>
              </a:spcBef>
              <a:buNone/>
            </a:pPr>
            <a:r>
              <a:rPr lang="en-US" altLang="zh-CN" sz="1100" noProof="1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S:2U</a:t>
            </a:r>
          </a:p>
        </p:txBody>
      </p:sp>
      <p:sp>
        <p:nvSpPr>
          <p:cNvPr id="29" name="TextBox 76"/>
          <p:cNvSpPr>
            <a:spLocks noChangeArrowheads="1"/>
          </p:cNvSpPr>
          <p:nvPr/>
        </p:nvSpPr>
        <p:spPr bwMode="auto">
          <a:xfrm>
            <a:off x="5707772" y="2945131"/>
            <a:ext cx="1619251" cy="961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eaLnBrk="1" fontAlgn="base" hangingPunct="1">
              <a:spcBef>
                <a:spcPct val="0"/>
              </a:spcBef>
              <a:buFontTx/>
              <a:buNone/>
            </a:pPr>
            <a:r>
              <a:rPr lang="en-US" altLang="zh-CN" sz="1400" b="1" noProof="1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Résolution:</a:t>
            </a:r>
            <a:endParaRPr lang="zh-CN" altLang="en-US" sz="1400" b="1" noProof="1">
              <a:solidFill>
                <a:srgbClr val="000000"/>
              </a:solidFill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fontAlgn="base">
              <a:spcBef>
                <a:spcPct val="0"/>
              </a:spcBef>
              <a:buNone/>
            </a:pPr>
            <a:r>
              <a:rPr lang="pt-BR" altLang="zh-CN" sz="1100" noProof="1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4M : 4M à 15 images/seconde</a:t>
            </a:r>
          </a:p>
          <a:p>
            <a:pPr fontAlgn="base">
              <a:spcBef>
                <a:spcPct val="0"/>
              </a:spcBef>
              <a:buNone/>
            </a:pPr>
            <a:r>
              <a:rPr lang="pt-BR" altLang="zh-CN" sz="1100" noProof="1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5M : 5MP à 12 images/s</a:t>
            </a:r>
          </a:p>
          <a:p>
            <a:pPr fontAlgn="base">
              <a:spcBef>
                <a:spcPct val="0"/>
              </a:spcBef>
              <a:buNone/>
            </a:pPr>
            <a:r>
              <a:rPr lang="pt-BR" altLang="zh-CN" sz="1100" noProof="1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4KL : 4K à 7 images/s</a:t>
            </a:r>
          </a:p>
          <a:p>
            <a:pPr fontAlgn="base">
              <a:spcBef>
                <a:spcPct val="0"/>
              </a:spcBef>
              <a:buNone/>
            </a:pPr>
            <a:r>
              <a:rPr lang="en-US" altLang="zh-CN" sz="1100" noProof="1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4K : 4K à 15 images/s</a:t>
            </a:r>
          </a:p>
        </p:txBody>
      </p:sp>
      <p:sp>
        <p:nvSpPr>
          <p:cNvPr id="30" name="TextBox 69"/>
          <p:cNvSpPr>
            <a:spLocks noChangeArrowheads="1"/>
          </p:cNvSpPr>
          <p:nvPr/>
        </p:nvSpPr>
        <p:spPr bwMode="auto">
          <a:xfrm>
            <a:off x="2171159" y="3843933"/>
            <a:ext cx="1888067" cy="62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fontAlgn="base">
              <a:spcBef>
                <a:spcPct val="0"/>
              </a:spcBef>
              <a:buNone/>
            </a:pPr>
            <a:r>
              <a:rPr lang="en-US" altLang="zh-CN" sz="1400" b="1" noProof="1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Série:</a:t>
            </a:r>
          </a:p>
          <a:p>
            <a:pPr fontAlgn="base">
              <a:spcBef>
                <a:spcPct val="0"/>
              </a:spcBef>
              <a:buNone/>
            </a:pPr>
            <a:r>
              <a:rPr lang="it-IT" altLang="zh-CN" sz="1100" noProof="1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4/5/7 : WizSense</a:t>
            </a:r>
          </a:p>
          <a:p>
            <a:pPr fontAlgn="base">
              <a:spcBef>
                <a:spcPct val="0"/>
              </a:spcBef>
              <a:buNone/>
            </a:pPr>
            <a:r>
              <a:rPr lang="it-IT" altLang="zh-CN" sz="1100" noProof="1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8 : WizMind</a:t>
            </a:r>
            <a:endParaRPr lang="en-US" altLang="it-IT" sz="1100" noProof="1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</p:txBody>
      </p:sp>
      <p:sp>
        <p:nvSpPr>
          <p:cNvPr id="31" name="TextBox 78"/>
          <p:cNvSpPr>
            <a:spLocks noChangeArrowheads="1"/>
          </p:cNvSpPr>
          <p:nvPr/>
        </p:nvSpPr>
        <p:spPr bwMode="auto">
          <a:xfrm>
            <a:off x="4059535" y="2945131"/>
            <a:ext cx="1335617" cy="961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eaLnBrk="1" fontAlgn="base" hangingPunct="1">
              <a:spcBef>
                <a:spcPct val="0"/>
              </a:spcBef>
              <a:buFontTx/>
              <a:buNone/>
            </a:pPr>
            <a:r>
              <a:rPr lang="en-US" altLang="zh-CN" sz="1400" b="1" noProof="1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Canal:</a:t>
            </a:r>
            <a:endParaRPr lang="en-US" altLang="zh-CN" sz="1400" b="1" noProof="1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fontAlgn="base">
              <a:spcBef>
                <a:spcPct val="0"/>
              </a:spcBef>
              <a:buNone/>
            </a:pPr>
            <a:r>
              <a:rPr lang="pl-PL" altLang="zh-CN" sz="1100" noProof="1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04: 4CH</a:t>
            </a:r>
          </a:p>
          <a:p>
            <a:pPr fontAlgn="base">
              <a:spcBef>
                <a:spcPct val="0"/>
              </a:spcBef>
              <a:buNone/>
            </a:pPr>
            <a:r>
              <a:rPr lang="pl-PL" altLang="zh-CN" sz="1100" noProof="1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08:8CH</a:t>
            </a:r>
          </a:p>
          <a:p>
            <a:pPr fontAlgn="base">
              <a:spcBef>
                <a:spcPct val="0"/>
              </a:spcBef>
              <a:buNone/>
            </a:pPr>
            <a:r>
              <a:rPr lang="pl-PL" altLang="zh-CN" sz="1100" noProof="1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16: 16CH</a:t>
            </a:r>
          </a:p>
          <a:p>
            <a:pPr fontAlgn="base">
              <a:spcBef>
                <a:spcPct val="0"/>
              </a:spcBef>
              <a:buNone/>
            </a:pPr>
            <a:r>
              <a:rPr lang="pl-PL" altLang="zh-CN" sz="1100" noProof="1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32: 32CH</a:t>
            </a:r>
          </a:p>
        </p:txBody>
      </p:sp>
      <p:sp>
        <p:nvSpPr>
          <p:cNvPr id="32" name="矩形 31"/>
          <p:cNvSpPr/>
          <p:nvPr/>
        </p:nvSpPr>
        <p:spPr bwMode="auto">
          <a:xfrm>
            <a:off x="1336691" y="1480397"/>
            <a:ext cx="823384" cy="719667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noProof="1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XVR</a:t>
            </a:r>
            <a:endParaRPr lang="zh-CN" altLang="en-US" sz="2200" noProof="1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3" name="矩形 32"/>
          <p:cNvSpPr/>
          <p:nvPr/>
        </p:nvSpPr>
        <p:spPr bwMode="auto">
          <a:xfrm>
            <a:off x="433705" y="1480397"/>
            <a:ext cx="721784" cy="719667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noProof="1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</a:t>
            </a:r>
            <a:endParaRPr lang="zh-CN" altLang="en-US" sz="2200" noProof="1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34" name="矩形 33"/>
          <p:cNvSpPr/>
          <p:nvPr/>
        </p:nvSpPr>
        <p:spPr bwMode="auto">
          <a:xfrm>
            <a:off x="2307930" y="1480397"/>
            <a:ext cx="719667" cy="719667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noProof="1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5</a:t>
            </a:r>
            <a:endParaRPr lang="zh-CN" altLang="en-US" sz="2200" noProof="1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5" name="矩形 34"/>
          <p:cNvSpPr/>
          <p:nvPr/>
        </p:nvSpPr>
        <p:spPr bwMode="auto">
          <a:xfrm>
            <a:off x="3229707" y="1480397"/>
            <a:ext cx="719667" cy="719667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noProof="1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</a:t>
            </a:r>
            <a:endParaRPr lang="zh-CN" altLang="en-US" sz="2200" noProof="1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6" name="矩形 35"/>
          <p:cNvSpPr/>
          <p:nvPr/>
        </p:nvSpPr>
        <p:spPr bwMode="auto">
          <a:xfrm>
            <a:off x="4182301" y="1480397"/>
            <a:ext cx="719667" cy="719667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noProof="1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08</a:t>
            </a:r>
            <a:endParaRPr lang="zh-CN" altLang="en-US" sz="2200" noProof="1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7" name="矩形 36"/>
          <p:cNvSpPr/>
          <p:nvPr/>
        </p:nvSpPr>
        <p:spPr bwMode="auto">
          <a:xfrm>
            <a:off x="5062976" y="1480397"/>
            <a:ext cx="719667" cy="719667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noProof="1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IL</a:t>
            </a:r>
            <a:endParaRPr lang="zh-CN" altLang="en-US" sz="2200" noProof="1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8" name="矩形 37"/>
          <p:cNvSpPr/>
          <p:nvPr/>
        </p:nvSpPr>
        <p:spPr bwMode="auto">
          <a:xfrm>
            <a:off x="9932461" y="1480397"/>
            <a:ext cx="544535" cy="719667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noProof="1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8P</a:t>
            </a:r>
            <a:endParaRPr lang="zh-CN" altLang="en-US" sz="2200" noProof="1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39" name="直接连接符 103"/>
          <p:cNvCxnSpPr/>
          <p:nvPr/>
        </p:nvCxnSpPr>
        <p:spPr>
          <a:xfrm>
            <a:off x="1164005" y="1840231"/>
            <a:ext cx="154516" cy="0"/>
          </a:xfrm>
          <a:prstGeom prst="line">
            <a:avLst/>
          </a:prstGeom>
          <a:ln w="9525" cap="flat" cmpd="sng">
            <a:solidFill>
              <a:srgbClr val="7F7F7F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40" name="组合 109"/>
          <p:cNvGrpSpPr/>
          <p:nvPr/>
        </p:nvGrpSpPr>
        <p:grpSpPr>
          <a:xfrm>
            <a:off x="761789" y="2212764"/>
            <a:ext cx="88900" cy="726016"/>
            <a:chOff x="2686859" y="2864898"/>
            <a:chExt cx="90000" cy="725540"/>
          </a:xfrm>
        </p:grpSpPr>
        <p:cxnSp>
          <p:nvCxnSpPr>
            <p:cNvPr id="44" name="直接连接符 107"/>
            <p:cNvCxnSpPr/>
            <p:nvPr/>
          </p:nvCxnSpPr>
          <p:spPr>
            <a:xfrm>
              <a:off x="2731859" y="2864898"/>
              <a:ext cx="0" cy="642840"/>
            </a:xfrm>
            <a:prstGeom prst="line">
              <a:avLst/>
            </a:prstGeom>
            <a:ln w="9525" cap="flat" cmpd="sng">
              <a:solidFill>
                <a:srgbClr val="7F7F7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45" name="椭圆 44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noProof="1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cxnSp>
        <p:nvCxnSpPr>
          <p:cNvPr id="47" name="直接连接符 125"/>
          <p:cNvCxnSpPr/>
          <p:nvPr/>
        </p:nvCxnSpPr>
        <p:spPr>
          <a:xfrm>
            <a:off x="5439743" y="2166197"/>
            <a:ext cx="0" cy="2009958"/>
          </a:xfrm>
          <a:prstGeom prst="line">
            <a:avLst/>
          </a:prstGeom>
          <a:ln w="9525" cap="flat" cmpd="sng">
            <a:solidFill>
              <a:srgbClr val="7F7F7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8" name="椭圆 47"/>
          <p:cNvSpPr/>
          <p:nvPr/>
        </p:nvSpPr>
        <p:spPr bwMode="auto">
          <a:xfrm>
            <a:off x="5393713" y="4087255"/>
            <a:ext cx="91017" cy="889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1000" noProof="1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grpSp>
        <p:nvGrpSpPr>
          <p:cNvPr id="51" name="组合 130"/>
          <p:cNvGrpSpPr/>
          <p:nvPr/>
        </p:nvGrpSpPr>
        <p:grpSpPr>
          <a:xfrm>
            <a:off x="6497290" y="2181014"/>
            <a:ext cx="88900" cy="732367"/>
            <a:chOff x="2686859" y="2857598"/>
            <a:chExt cx="90000" cy="732840"/>
          </a:xfrm>
        </p:grpSpPr>
        <p:cxnSp>
          <p:nvCxnSpPr>
            <p:cNvPr id="52" name="直接连接符 131"/>
            <p:cNvCxnSpPr/>
            <p:nvPr/>
          </p:nvCxnSpPr>
          <p:spPr>
            <a:xfrm>
              <a:off x="2731859" y="2857598"/>
              <a:ext cx="0" cy="642840"/>
            </a:xfrm>
            <a:prstGeom prst="line">
              <a:avLst/>
            </a:prstGeom>
            <a:ln w="9525" cap="flat" cmpd="sng">
              <a:solidFill>
                <a:srgbClr val="7F7F7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65" name="椭圆 64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noProof="1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70" name="矩形 69"/>
          <p:cNvSpPr/>
          <p:nvPr/>
        </p:nvSpPr>
        <p:spPr bwMode="auto">
          <a:xfrm>
            <a:off x="6196722" y="1480397"/>
            <a:ext cx="719667" cy="719667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noProof="1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4KL</a:t>
            </a:r>
            <a:endParaRPr lang="zh-CN" altLang="en-US" sz="2200" noProof="1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88" name="直接连接符 53"/>
          <p:cNvCxnSpPr/>
          <p:nvPr/>
        </p:nvCxnSpPr>
        <p:spPr>
          <a:xfrm>
            <a:off x="7047260" y="1840231"/>
            <a:ext cx="154516" cy="0"/>
          </a:xfrm>
          <a:prstGeom prst="line">
            <a:avLst/>
          </a:prstGeom>
          <a:ln w="9525" cap="flat" cmpd="sng">
            <a:solidFill>
              <a:srgbClr val="7F7F7F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89" name="组合 65"/>
          <p:cNvGrpSpPr/>
          <p:nvPr/>
        </p:nvGrpSpPr>
        <p:grpSpPr>
          <a:xfrm>
            <a:off x="3545091" y="2212765"/>
            <a:ext cx="88900" cy="732367"/>
            <a:chOff x="2686859" y="2857598"/>
            <a:chExt cx="90000" cy="732840"/>
          </a:xfrm>
        </p:grpSpPr>
        <p:cxnSp>
          <p:nvCxnSpPr>
            <p:cNvPr id="91" name="直接连接符 66"/>
            <p:cNvCxnSpPr/>
            <p:nvPr/>
          </p:nvCxnSpPr>
          <p:spPr>
            <a:xfrm>
              <a:off x="2731859" y="2857598"/>
              <a:ext cx="0" cy="642840"/>
            </a:xfrm>
            <a:prstGeom prst="line">
              <a:avLst/>
            </a:prstGeom>
            <a:ln w="9525" cap="flat" cmpd="sng">
              <a:solidFill>
                <a:srgbClr val="7F7F7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92" name="椭圆 91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noProof="1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cxnSp>
        <p:nvCxnSpPr>
          <p:cNvPr id="105" name="直接连接符 7"/>
          <p:cNvCxnSpPr/>
          <p:nvPr/>
        </p:nvCxnSpPr>
        <p:spPr>
          <a:xfrm>
            <a:off x="5902457" y="1840231"/>
            <a:ext cx="154517" cy="0"/>
          </a:xfrm>
          <a:prstGeom prst="line">
            <a:avLst/>
          </a:prstGeom>
          <a:ln w="9525" cap="flat" cmpd="sng">
            <a:solidFill>
              <a:srgbClr val="7F7F7F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106" name="组合 43"/>
          <p:cNvGrpSpPr/>
          <p:nvPr/>
        </p:nvGrpSpPr>
        <p:grpSpPr>
          <a:xfrm>
            <a:off x="4497686" y="2200065"/>
            <a:ext cx="88900" cy="732367"/>
            <a:chOff x="2686859" y="2857598"/>
            <a:chExt cx="90000" cy="732840"/>
          </a:xfrm>
        </p:grpSpPr>
        <p:cxnSp>
          <p:nvCxnSpPr>
            <p:cNvPr id="107" name="直接连接符 44"/>
            <p:cNvCxnSpPr/>
            <p:nvPr/>
          </p:nvCxnSpPr>
          <p:spPr>
            <a:xfrm>
              <a:off x="2731859" y="2857598"/>
              <a:ext cx="0" cy="642840"/>
            </a:xfrm>
            <a:prstGeom prst="line">
              <a:avLst/>
            </a:prstGeom>
            <a:ln w="9525" cap="flat" cmpd="sng">
              <a:solidFill>
                <a:srgbClr val="7F7F7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11" name="椭圆 110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noProof="1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cxnSp>
        <p:nvCxnSpPr>
          <p:cNvPr id="112" name="直接连接符 62"/>
          <p:cNvCxnSpPr/>
          <p:nvPr/>
        </p:nvCxnSpPr>
        <p:spPr>
          <a:xfrm flipH="1">
            <a:off x="2675173" y="2212765"/>
            <a:ext cx="1059" cy="1504268"/>
          </a:xfrm>
          <a:prstGeom prst="line">
            <a:avLst/>
          </a:prstGeom>
          <a:ln w="9525" cap="flat" cmpd="sng">
            <a:solidFill>
              <a:srgbClr val="7F7F7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13" name="TextBox 76"/>
          <p:cNvSpPr>
            <a:spLocks noChangeArrowheads="1"/>
          </p:cNvSpPr>
          <p:nvPr/>
        </p:nvSpPr>
        <p:spPr bwMode="auto">
          <a:xfrm>
            <a:off x="9964213" y="2945131"/>
            <a:ext cx="2227788" cy="19005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eaLnBrk="1" fontAlgn="base" hangingPunct="1">
              <a:spcBef>
                <a:spcPct val="0"/>
              </a:spcBef>
              <a:buFontTx/>
              <a:buNone/>
            </a:pPr>
            <a:r>
              <a:rPr lang="en-US" altLang="zh-CN" sz="1400" b="1" noProof="1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Fonction:</a:t>
            </a:r>
            <a:endParaRPr lang="zh-CN" altLang="en-US" sz="1400" b="1" noProof="1">
              <a:solidFill>
                <a:srgbClr val="000000"/>
              </a:solidFill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fontAlgn="base">
              <a:spcBef>
                <a:spcPct val="0"/>
              </a:spcBef>
              <a:buNone/>
            </a:pPr>
            <a:r>
              <a:rPr lang="pt-BR" altLang="zh-CN" sz="1100" noProof="1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4P：4POC</a:t>
            </a:r>
            <a:endParaRPr lang="pt-BR" altLang="zh-CN" sz="1100" noProof="1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fontAlgn="base">
              <a:spcBef>
                <a:spcPct val="0"/>
              </a:spcBef>
              <a:buNone/>
            </a:pPr>
            <a:r>
              <a:rPr lang="pt-BR" altLang="zh-CN" sz="1100" noProof="1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8P : 8POC</a:t>
            </a:r>
          </a:p>
          <a:p>
            <a:pPr fontAlgn="base">
              <a:spcBef>
                <a:spcPct val="0"/>
              </a:spcBef>
              <a:buNone/>
            </a:pPr>
            <a:r>
              <a:rPr lang="pt-BR" altLang="zh-CN" sz="1100" noProof="1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16P : 16POC</a:t>
            </a:r>
          </a:p>
          <a:p>
            <a:pPr fontAlgn="base">
              <a:spcBef>
                <a:spcPct val="0"/>
              </a:spcBef>
              <a:buNone/>
            </a:pPr>
            <a:r>
              <a:rPr lang="en-US" altLang="pt-BR" sz="1100" noProof="1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LP : Boucle</a:t>
            </a:r>
          </a:p>
          <a:p>
            <a:pPr fontAlgn="base">
              <a:spcBef>
                <a:spcPct val="0"/>
              </a:spcBef>
              <a:buNone/>
            </a:pPr>
            <a:r>
              <a:rPr lang="en-US" altLang="zh-CN" sz="1100" noProof="1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SSD : SSD interne de 512 Go</a:t>
            </a:r>
          </a:p>
          <a:p>
            <a:pPr fontAlgn="base">
              <a:spcBef>
                <a:spcPct val="0"/>
              </a:spcBef>
              <a:buNone/>
            </a:pPr>
            <a:r>
              <a:rPr lang="en-US" altLang="zh-CN" sz="1100" noProof="1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SSD1T : SSD interne de 1 To</a:t>
            </a:r>
          </a:p>
          <a:p>
            <a:pPr fontAlgn="base">
              <a:spcBef>
                <a:spcPct val="0"/>
              </a:spcBef>
              <a:buNone/>
            </a:pPr>
            <a:r>
              <a:rPr lang="en-US" altLang="zh-CN" sz="1100" noProof="1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1×1T/SSD : disque SSD interne de 1 To</a:t>
            </a:r>
          </a:p>
          <a:p>
            <a:pPr fontAlgn="base">
              <a:spcBef>
                <a:spcPct val="0"/>
              </a:spcBef>
              <a:buNone/>
            </a:pPr>
            <a:endParaRPr lang="en-US" altLang="zh-CN" sz="1400" noProof="1">
              <a:solidFill>
                <a:srgbClr val="FF0000"/>
              </a:solidFill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fontAlgn="base">
              <a:spcBef>
                <a:spcPct val="0"/>
              </a:spcBef>
              <a:buNone/>
            </a:pPr>
            <a:endParaRPr lang="zh-CN" altLang="en-US" sz="1400" noProof="1">
              <a:solidFill>
                <a:srgbClr val="000000"/>
              </a:solidFill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anose="020F0502020204030204" pitchFamily="34" charset="0"/>
            </a:endParaRPr>
          </a:p>
        </p:txBody>
      </p:sp>
      <p:grpSp>
        <p:nvGrpSpPr>
          <p:cNvPr id="114" name="组合 50"/>
          <p:cNvGrpSpPr/>
          <p:nvPr/>
        </p:nvGrpSpPr>
        <p:grpSpPr>
          <a:xfrm>
            <a:off x="10269013" y="2208531"/>
            <a:ext cx="67266" cy="732367"/>
            <a:chOff x="2686859" y="2857598"/>
            <a:chExt cx="90000" cy="732840"/>
          </a:xfrm>
        </p:grpSpPr>
        <p:cxnSp>
          <p:nvCxnSpPr>
            <p:cNvPr id="115" name="直接连接符 54"/>
            <p:cNvCxnSpPr/>
            <p:nvPr/>
          </p:nvCxnSpPr>
          <p:spPr>
            <a:xfrm>
              <a:off x="2731859" y="2857598"/>
              <a:ext cx="0" cy="642840"/>
            </a:xfrm>
            <a:prstGeom prst="line">
              <a:avLst/>
            </a:prstGeom>
            <a:ln w="9525" cap="flat" cmpd="sng">
              <a:solidFill>
                <a:srgbClr val="7F7F7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16" name="椭圆 115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noProof="1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128" name="TextBox 76"/>
          <p:cNvSpPr>
            <a:spLocks noChangeArrowheads="1"/>
          </p:cNvSpPr>
          <p:nvPr/>
        </p:nvSpPr>
        <p:spPr bwMode="auto">
          <a:xfrm>
            <a:off x="7176639" y="2962064"/>
            <a:ext cx="1619251" cy="1131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eaLnBrk="1" fontAlgn="base" hangingPunct="1">
              <a:spcBef>
                <a:spcPct val="0"/>
              </a:spcBef>
              <a:buFontTx/>
              <a:buNone/>
            </a:pPr>
            <a:r>
              <a:rPr lang="en-US" altLang="zh-CN" sz="1400" b="1" noProof="1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Génération:</a:t>
            </a:r>
            <a:endParaRPr lang="zh-CN" altLang="en-US" sz="1400" b="1" noProof="1">
              <a:solidFill>
                <a:srgbClr val="000000"/>
              </a:solidFill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fontAlgn="base">
              <a:spcBef>
                <a:spcPct val="0"/>
              </a:spcBef>
              <a:buNone/>
            </a:pPr>
            <a:r>
              <a:rPr lang="pt-BR" altLang="zh-CN" sz="1100" noProof="1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S2 : 2e génération</a:t>
            </a:r>
          </a:p>
          <a:p>
            <a:pPr fontAlgn="base">
              <a:spcBef>
                <a:spcPct val="0"/>
              </a:spcBef>
              <a:buNone/>
            </a:pPr>
            <a:r>
              <a:rPr lang="pt-BR" altLang="zh-CN" sz="1100" noProof="1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X : H.265</a:t>
            </a:r>
          </a:p>
          <a:p>
            <a:pPr fontAlgn="base">
              <a:spcBef>
                <a:spcPct val="0"/>
              </a:spcBef>
              <a:buNone/>
            </a:pPr>
            <a:r>
              <a:rPr lang="en-US" altLang="pt-BR" sz="1100" noProof="1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Je : IA</a:t>
            </a:r>
          </a:p>
          <a:p>
            <a:pPr fontAlgn="base">
              <a:spcBef>
                <a:spcPct val="0"/>
              </a:spcBef>
              <a:buNone/>
            </a:pPr>
            <a:r>
              <a:rPr lang="en-US" altLang="pt-BR" sz="1100" noProof="1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I2 : IA de 2e génération</a:t>
            </a:r>
          </a:p>
          <a:p>
            <a:pPr fontAlgn="base">
              <a:spcBef>
                <a:spcPct val="0"/>
              </a:spcBef>
              <a:buNone/>
            </a:pPr>
            <a:r>
              <a:rPr lang="en-US" altLang="pt-BR" sz="1100" noProof="1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I3 : IA de 3e génération</a:t>
            </a:r>
          </a:p>
        </p:txBody>
      </p:sp>
      <p:grpSp>
        <p:nvGrpSpPr>
          <p:cNvPr id="129" name="组合 90"/>
          <p:cNvGrpSpPr/>
          <p:nvPr/>
        </p:nvGrpSpPr>
        <p:grpSpPr>
          <a:xfrm>
            <a:off x="7735440" y="2181014"/>
            <a:ext cx="88900" cy="734484"/>
            <a:chOff x="2686859" y="2857598"/>
            <a:chExt cx="90000" cy="732840"/>
          </a:xfrm>
        </p:grpSpPr>
        <p:cxnSp>
          <p:nvCxnSpPr>
            <p:cNvPr id="130" name="直接连接符 91"/>
            <p:cNvCxnSpPr/>
            <p:nvPr/>
          </p:nvCxnSpPr>
          <p:spPr>
            <a:xfrm>
              <a:off x="2731859" y="2857598"/>
              <a:ext cx="0" cy="642840"/>
            </a:xfrm>
            <a:prstGeom prst="line">
              <a:avLst/>
            </a:prstGeom>
            <a:ln w="9525" cap="flat" cmpd="sng">
              <a:solidFill>
                <a:srgbClr val="7F7F7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34" name="椭圆 133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noProof="1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135" name="矩形 134"/>
          <p:cNvSpPr/>
          <p:nvPr/>
        </p:nvSpPr>
        <p:spPr bwMode="auto">
          <a:xfrm>
            <a:off x="7434872" y="1480397"/>
            <a:ext cx="719667" cy="719667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noProof="1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i3</a:t>
            </a:r>
            <a:endParaRPr lang="zh-CN" altLang="en-US" sz="2200" noProof="1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6" name="TextBox 72"/>
          <p:cNvSpPr>
            <a:spLocks noChangeArrowheads="1"/>
          </p:cNvSpPr>
          <p:nvPr/>
        </p:nvSpPr>
        <p:spPr bwMode="auto">
          <a:xfrm>
            <a:off x="5645061" y="5556608"/>
            <a:ext cx="3881967" cy="931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eaLnBrk="1" fontAlgn="base" hangingPunct="1">
              <a:spcBef>
                <a:spcPct val="0"/>
              </a:spcBef>
              <a:buFontTx/>
              <a:buNone/>
            </a:pPr>
            <a:r>
              <a:rPr lang="en-US" altLang="zh-CN" sz="1400" b="1" noProof="1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Note:</a:t>
            </a:r>
            <a:endParaRPr lang="zh-CN" altLang="en-US" sz="1400" b="1" noProof="1">
              <a:solidFill>
                <a:srgbClr val="000000"/>
              </a:solidFill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fontAlgn="base">
              <a:spcBef>
                <a:spcPct val="0"/>
              </a:spcBef>
              <a:buNone/>
            </a:pPr>
            <a:r>
              <a:rPr lang="es-ES" altLang="zh-CN" sz="1400" noProof="1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Tous les modèles prennent en charge l'entrée/sortie audio et la communication bidirectionnelle.</a:t>
            </a:r>
            <a:endParaRPr lang="pt-BR" altLang="zh-CN" sz="1400" noProof="1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fontAlgn="base">
              <a:spcBef>
                <a:spcPct val="0"/>
              </a:spcBef>
              <a:buNone/>
            </a:pPr>
            <a:r>
              <a:rPr lang="es-ES" altLang="zh-CN" sz="1400" noProof="1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S, L, HE, A modèle supporte l'alarme entrée/sortie</a:t>
            </a:r>
          </a:p>
          <a:p>
            <a:pPr fontAlgn="base">
              <a:spcBef>
                <a:spcPct val="0"/>
              </a:spcBef>
              <a:buNone/>
            </a:pPr>
            <a:endParaRPr lang="es-ES" altLang="zh-CN" sz="1400" noProof="1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</p:txBody>
      </p:sp>
      <p:sp>
        <p:nvSpPr>
          <p:cNvPr id="137" name="任意多边形 136"/>
          <p:cNvSpPr/>
          <p:nvPr/>
        </p:nvSpPr>
        <p:spPr>
          <a:xfrm>
            <a:off x="4796447" y="4223553"/>
            <a:ext cx="4660900" cy="2279651"/>
          </a:xfrm>
          <a:custGeom>
            <a:avLst/>
            <a:gdLst>
              <a:gd name="connsiteX0" fmla="*/ 0 w 3223152"/>
              <a:gd name="connsiteY0" fmla="*/ 0 h 1847278"/>
              <a:gd name="connsiteX1" fmla="*/ 1127588 w 3223152"/>
              <a:gd name="connsiteY1" fmla="*/ 0 h 1847278"/>
              <a:gd name="connsiteX2" fmla="*/ 1127588 w 3223152"/>
              <a:gd name="connsiteY2" fmla="*/ 952620 h 1847278"/>
              <a:gd name="connsiteX3" fmla="*/ 3223152 w 3223152"/>
              <a:gd name="connsiteY3" fmla="*/ 952620 h 1847278"/>
              <a:gd name="connsiteX4" fmla="*/ 3223152 w 3223152"/>
              <a:gd name="connsiteY4" fmla="*/ 1846717 h 1847278"/>
              <a:gd name="connsiteX5" fmla="*/ 1127588 w 3223152"/>
              <a:gd name="connsiteY5" fmla="*/ 1846717 h 1847278"/>
              <a:gd name="connsiteX6" fmla="*/ 1127588 w 3223152"/>
              <a:gd name="connsiteY6" fmla="*/ 1847278 h 1847278"/>
              <a:gd name="connsiteX7" fmla="*/ 0 w 3223152"/>
              <a:gd name="connsiteY7" fmla="*/ 1847278 h 1847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223152" h="1847278">
                <a:moveTo>
                  <a:pt x="0" y="0"/>
                </a:moveTo>
                <a:lnTo>
                  <a:pt x="1127588" y="0"/>
                </a:lnTo>
                <a:lnTo>
                  <a:pt x="1127588" y="952620"/>
                </a:lnTo>
                <a:lnTo>
                  <a:pt x="3223152" y="952620"/>
                </a:lnTo>
                <a:lnTo>
                  <a:pt x="3223152" y="1846717"/>
                </a:lnTo>
                <a:lnTo>
                  <a:pt x="1127588" y="1846717"/>
                </a:lnTo>
                <a:lnTo>
                  <a:pt x="1127588" y="1847278"/>
                </a:lnTo>
                <a:lnTo>
                  <a:pt x="0" y="1847278"/>
                </a:lnTo>
                <a:close/>
              </a:path>
            </a:pathLst>
          </a:custGeom>
          <a:noFill/>
          <a:ln w="1270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2400" noProof="1"/>
          </a:p>
        </p:txBody>
      </p:sp>
      <p:sp>
        <p:nvSpPr>
          <p:cNvPr id="138" name="TextBox 69"/>
          <p:cNvSpPr/>
          <p:nvPr/>
        </p:nvSpPr>
        <p:spPr>
          <a:xfrm>
            <a:off x="1258375" y="3059431"/>
            <a:ext cx="878416" cy="479492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1" rIns="68580" bIns="34291" anchor="t">
            <a:spAutoFit/>
          </a:bodyPr>
          <a:lstStyle/>
          <a:p>
            <a:r>
              <a:rPr lang="en-US" altLang="zh-CN" sz="1335" dirty="0">
                <a:solidFill>
                  <a:srgbClr val="000000"/>
                </a:solidFill>
                <a:latin typeface="Myriad Pro" panose="020B0502040204020203" pitchFamily="34" charset="0"/>
                <a:ea typeface="宋体" pitchFamily="2" charset="-122"/>
                <a:sym typeface="Calibri" panose="020F0502020204030204" pitchFamily="34" charset="0"/>
              </a:rPr>
              <a:t>HDCVI</a:t>
            </a:r>
          </a:p>
          <a:p>
            <a:r>
              <a:rPr lang="en-US" altLang="zh-CN" sz="1335" dirty="0">
                <a:solidFill>
                  <a:srgbClr val="000000"/>
                </a:solidFill>
                <a:latin typeface="Myriad Pro" panose="020B0502040204020203" pitchFamily="34" charset="0"/>
                <a:ea typeface="宋体" pitchFamily="2" charset="-122"/>
                <a:sym typeface="Calibri" panose="020F0502020204030204" pitchFamily="34" charset="0"/>
              </a:rPr>
              <a:t>Enregistreur</a:t>
            </a:r>
            <a:endParaRPr lang="en-US" altLang="zh-CN" sz="1335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sym typeface="Calibri" panose="020F0502020204030204" pitchFamily="34" charset="0"/>
            </a:endParaRPr>
          </a:p>
        </p:txBody>
      </p:sp>
      <p:grpSp>
        <p:nvGrpSpPr>
          <p:cNvPr id="139" name="组合 117"/>
          <p:cNvGrpSpPr/>
          <p:nvPr/>
        </p:nvGrpSpPr>
        <p:grpSpPr>
          <a:xfrm>
            <a:off x="1702875" y="2193714"/>
            <a:ext cx="88900" cy="732367"/>
            <a:chOff x="2686859" y="2857598"/>
            <a:chExt cx="90000" cy="732840"/>
          </a:xfrm>
        </p:grpSpPr>
        <p:cxnSp>
          <p:nvCxnSpPr>
            <p:cNvPr id="140" name="直接连接符 118"/>
            <p:cNvCxnSpPr/>
            <p:nvPr/>
          </p:nvCxnSpPr>
          <p:spPr>
            <a:xfrm>
              <a:off x="2731859" y="2857598"/>
              <a:ext cx="0" cy="642840"/>
            </a:xfrm>
            <a:prstGeom prst="line">
              <a:avLst/>
            </a:prstGeom>
            <a:ln w="9525" cap="flat" cmpd="sng">
              <a:solidFill>
                <a:srgbClr val="7F7F7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41" name="椭圆 140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3765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noProof="1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142" name="椭圆 141"/>
          <p:cNvSpPr/>
          <p:nvPr/>
        </p:nvSpPr>
        <p:spPr bwMode="auto">
          <a:xfrm>
            <a:off x="2622973" y="3671524"/>
            <a:ext cx="91017" cy="91017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1000" noProof="1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8229185" y="1618169"/>
            <a:ext cx="5558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latin typeface="Myriad Pro"/>
              </a:rPr>
              <a:t>/</a:t>
            </a:r>
            <a:endParaRPr lang="zh-CN" altLang="en-US" sz="2800" dirty="0"/>
          </a:p>
        </p:txBody>
      </p:sp>
      <p:sp>
        <p:nvSpPr>
          <p:cNvPr id="54" name="矩形 53"/>
          <p:cNvSpPr/>
          <p:nvPr/>
        </p:nvSpPr>
        <p:spPr bwMode="auto">
          <a:xfrm>
            <a:off x="8636449" y="1488403"/>
            <a:ext cx="719667" cy="719667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noProof="1">
                <a:solidFill>
                  <a:srgbClr val="FF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</a:t>
            </a:r>
            <a:endParaRPr lang="zh-CN" altLang="en-US" sz="2200" noProof="1">
              <a:solidFill>
                <a:srgbClr val="FF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5" name="TextBox 76"/>
          <p:cNvSpPr>
            <a:spLocks noChangeArrowheads="1"/>
          </p:cNvSpPr>
          <p:nvPr/>
        </p:nvSpPr>
        <p:spPr bwMode="auto">
          <a:xfrm>
            <a:off x="8555187" y="2953137"/>
            <a:ext cx="2944282" cy="62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eaLnBrk="1" fontAlgn="base" hangingPunct="1">
              <a:spcBef>
                <a:spcPct val="0"/>
              </a:spcBef>
              <a:buFontTx/>
              <a:buNone/>
            </a:pPr>
            <a:r>
              <a:rPr lang="en-US" altLang="zh-CN" sz="1400" b="1" noProof="1">
                <a:solidFill>
                  <a:srgbClr val="FF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Fonction:</a:t>
            </a:r>
            <a:endParaRPr lang="zh-CN" altLang="en-US" sz="1400" b="1" noProof="1">
              <a:solidFill>
                <a:srgbClr val="FF0000"/>
              </a:solidFill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fontAlgn="base">
              <a:spcBef>
                <a:spcPct val="0"/>
              </a:spcBef>
              <a:buNone/>
            </a:pPr>
            <a:r>
              <a:rPr lang="pt-BR" altLang="zh-CN" sz="1100" noProof="1">
                <a:solidFill>
                  <a:srgbClr val="FF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T : conversation </a:t>
            </a:r>
          </a:p>
          <a:p>
            <a:pPr fontAlgn="base">
              <a:spcBef>
                <a:spcPct val="0"/>
              </a:spcBef>
              <a:buNone/>
            </a:pPr>
            <a:r>
              <a:rPr lang="pt-BR" altLang="zh-CN" sz="1100" noProof="1">
                <a:solidFill>
                  <a:srgbClr val="FF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bidirectionnelle</a:t>
            </a:r>
            <a:endParaRPr lang="pt-BR" altLang="zh-CN" sz="1100" noProof="1">
              <a:solidFill>
                <a:srgbClr val="FF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</p:txBody>
      </p:sp>
      <p:grpSp>
        <p:nvGrpSpPr>
          <p:cNvPr id="56" name="组合 50"/>
          <p:cNvGrpSpPr/>
          <p:nvPr/>
        </p:nvGrpSpPr>
        <p:grpSpPr>
          <a:xfrm>
            <a:off x="8973001" y="2216537"/>
            <a:ext cx="88900" cy="732367"/>
            <a:chOff x="2686859" y="2857598"/>
            <a:chExt cx="90000" cy="732840"/>
          </a:xfrm>
        </p:grpSpPr>
        <p:cxnSp>
          <p:nvCxnSpPr>
            <p:cNvPr id="57" name="直接连接符 54"/>
            <p:cNvCxnSpPr/>
            <p:nvPr/>
          </p:nvCxnSpPr>
          <p:spPr>
            <a:xfrm>
              <a:off x="2731859" y="2857598"/>
              <a:ext cx="0" cy="642840"/>
            </a:xfrm>
            <a:prstGeom prst="line">
              <a:avLst/>
            </a:prstGeom>
            <a:ln w="9525" cap="flat" cmpd="sng">
              <a:solidFill>
                <a:srgbClr val="7F7F7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58" name="椭圆 57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noProof="1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cxnSp>
        <p:nvCxnSpPr>
          <p:cNvPr id="59" name="直接连接符 53"/>
          <p:cNvCxnSpPr/>
          <p:nvPr/>
        </p:nvCxnSpPr>
        <p:spPr>
          <a:xfrm>
            <a:off x="9511344" y="1879617"/>
            <a:ext cx="154516" cy="0"/>
          </a:xfrm>
          <a:prstGeom prst="line">
            <a:avLst/>
          </a:prstGeom>
          <a:ln w="9525" cap="flat" cmpd="sng">
            <a:solidFill>
              <a:srgbClr val="7F7F7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0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 err="1">
                <a:latin typeface="+mn-lt"/>
                <a:cs typeface="Segoe UI" panose="020B0502040204020203" pitchFamily="34" charset="0"/>
              </a:rPr>
              <a:t>Enregistreur HDCVI (XVR)</a:t>
            </a:r>
            <a:endParaRPr lang="zh-CN" altLang="en-US" sz="3600" dirty="0">
              <a:latin typeface="+mn-lt"/>
              <a:cs typeface="Segoe UI" panose="020B0502040204020203" pitchFamily="34" charset="0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E1165928-213B-4DE0-8286-A1B03D30F3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>
                <a:latin typeface="Myriad Pro"/>
              </a:rPr>
              <a:t>29</a:t>
            </a:fld>
            <a:endParaRPr lang="zh-CN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17"/>
          <p:cNvSpPr/>
          <p:nvPr/>
        </p:nvSpPr>
        <p:spPr bwMode="auto">
          <a:xfrm>
            <a:off x="5317505" y="1373803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9" name="矩形 18"/>
          <p:cNvSpPr/>
          <p:nvPr/>
        </p:nvSpPr>
        <p:spPr bwMode="auto">
          <a:xfrm>
            <a:off x="6212011" y="1373803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6" name="椭圆 35"/>
          <p:cNvSpPr/>
          <p:nvPr/>
        </p:nvSpPr>
        <p:spPr bwMode="auto">
          <a:xfrm>
            <a:off x="9728570" y="2941104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47" name="矩形 46"/>
          <p:cNvSpPr/>
          <p:nvPr/>
        </p:nvSpPr>
        <p:spPr bwMode="auto">
          <a:xfrm>
            <a:off x="7106516" y="1373803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9" name="矩形 48"/>
          <p:cNvSpPr/>
          <p:nvPr/>
        </p:nvSpPr>
        <p:spPr bwMode="auto">
          <a:xfrm>
            <a:off x="10187240" y="1373803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Z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0" name="矩形 49"/>
          <p:cNvSpPr/>
          <p:nvPr/>
        </p:nvSpPr>
        <p:spPr bwMode="auto">
          <a:xfrm>
            <a:off x="8001021" y="1373803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" name="矩形 14"/>
          <p:cNvSpPr/>
          <p:nvPr/>
        </p:nvSpPr>
        <p:spPr bwMode="auto">
          <a:xfrm>
            <a:off x="447769" y="1373803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16" name="矩形 15"/>
          <p:cNvSpPr/>
          <p:nvPr/>
        </p:nvSpPr>
        <p:spPr bwMode="auto">
          <a:xfrm>
            <a:off x="3270738" y="1373803"/>
            <a:ext cx="912597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HFW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21" name="直接连接符 20"/>
          <p:cNvCxnSpPr/>
          <p:nvPr/>
        </p:nvCxnSpPr>
        <p:spPr bwMode="auto">
          <a:xfrm flipV="1">
            <a:off x="1342275" y="1700809"/>
            <a:ext cx="222704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" name="矩形 12"/>
          <p:cNvSpPr/>
          <p:nvPr/>
        </p:nvSpPr>
        <p:spPr bwMode="auto">
          <a:xfrm>
            <a:off x="1739484" y="1373803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IPC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7" name="矩形 16"/>
          <p:cNvSpPr/>
          <p:nvPr/>
        </p:nvSpPr>
        <p:spPr bwMode="auto">
          <a:xfrm>
            <a:off x="4423000" y="1373803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5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86" name="直接连接符 85"/>
          <p:cNvCxnSpPr/>
          <p:nvPr/>
        </p:nvCxnSpPr>
        <p:spPr bwMode="auto">
          <a:xfrm flipV="1">
            <a:off x="9790032" y="1796818"/>
            <a:ext cx="222704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1" name="矩形 50"/>
          <p:cNvSpPr/>
          <p:nvPr/>
        </p:nvSpPr>
        <p:spPr bwMode="auto">
          <a:xfrm>
            <a:off x="8895527" y="1373803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6" name="TextBox 4095"/>
          <p:cNvSpPr txBox="1"/>
          <p:nvPr/>
        </p:nvSpPr>
        <p:spPr>
          <a:xfrm>
            <a:off x="70842" y="2448631"/>
            <a:ext cx="5029359" cy="40925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9pPr>
          </a:lstStyle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Apparence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 : Bullet/Mini Dôme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 : Balle / Dôme / Œil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E1 : Dôme en plastique et métal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TC : Metal Bullet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EM : Œil métallique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 : Caméra dôme / Box / Bullet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G : Dôme intérieur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 : VF Bullet (avec boîte de jonction) / Dôme (avec boîte de jonction)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/ globe oculaire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M/M1 : Balle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 : Dôme métallique antivandale / Balle métallique / Œil métallique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R1 : Dôme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 : Œil / Balle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S1 : S1 Œil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 : Balle / Œil</a:t>
            </a:r>
            <a:endParaRPr kumimoji="0" lang="en-US" altLang="zh-CN" sz="1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T1 : Balle T1/Yeux T1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T2 : T2 Bullet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MC : Œil de métal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X : Appareil photo à double objectif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DS1 : Balle S1 non PoE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DV : Non-PoE Eyeball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DG : Balle G non PoE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DF : Balle F non PoE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TH : TH Balle Métallique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1" name="椭圆 100"/>
          <p:cNvSpPr/>
          <p:nvPr/>
        </p:nvSpPr>
        <p:spPr bwMode="auto">
          <a:xfrm>
            <a:off x="724720" y="2377117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103" name="TextBox 70"/>
          <p:cNvSpPr txBox="1"/>
          <p:nvPr/>
        </p:nvSpPr>
        <p:spPr>
          <a:xfrm>
            <a:off x="4690053" y="2568640"/>
            <a:ext cx="1649710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9pPr>
          </a:lstStyle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Format vidéo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P: PAL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N: NTSC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Myriad Pro" panose="020B0502040204020203" pitchFamily="34" charset="0"/>
                <a:cs typeface="Segoe UI" panose="020B0502040204020203" pitchFamily="34" charset="0"/>
              </a:rPr>
              <a:t>(Suppression de la référence produit pour les modèles externes des produits commercialisés après 2021)</a:t>
            </a:r>
            <a:endParaRPr kumimoji="0" lang="en-US" altLang="zh-CN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05" name="肘形连接符 141"/>
          <p:cNvCxnSpPr/>
          <p:nvPr/>
        </p:nvCxnSpPr>
        <p:spPr bwMode="auto">
          <a:xfrm rot="5400000">
            <a:off x="9681707" y="2174263"/>
            <a:ext cx="930853" cy="782832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3" name="TextBox 55"/>
          <p:cNvSpPr txBox="1">
            <a:spLocks noChangeArrowheads="1"/>
          </p:cNvSpPr>
          <p:nvPr/>
        </p:nvSpPr>
        <p:spPr bwMode="auto">
          <a:xfrm>
            <a:off x="9508488" y="3796319"/>
            <a:ext cx="2060120" cy="276999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9pPr>
          </a:lstStyle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61" name="组合 60"/>
          <p:cNvGrpSpPr/>
          <p:nvPr/>
        </p:nvGrpSpPr>
        <p:grpSpPr>
          <a:xfrm>
            <a:off x="6776875" y="2983125"/>
            <a:ext cx="4576925" cy="4124206"/>
            <a:chOff x="3746517" y="745741"/>
            <a:chExt cx="4258596" cy="4488971"/>
          </a:xfrm>
        </p:grpSpPr>
        <p:sp>
          <p:nvSpPr>
            <p:cNvPr id="62" name="矩形 61"/>
            <p:cNvSpPr/>
            <p:nvPr/>
          </p:nvSpPr>
          <p:spPr>
            <a:xfrm>
              <a:off x="3785059" y="768759"/>
              <a:ext cx="3725924" cy="4075228"/>
            </a:xfrm>
            <a:prstGeom prst="rect">
              <a:avLst/>
            </a:prstGeom>
            <a:noFill/>
            <a:ln w="63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3" name="矩形 62"/>
            <p:cNvSpPr/>
            <p:nvPr/>
          </p:nvSpPr>
          <p:spPr>
            <a:xfrm>
              <a:off x="3746517" y="745741"/>
              <a:ext cx="2340744" cy="4488971"/>
            </a:xfrm>
            <a:prstGeom prst="rect">
              <a:avLst/>
            </a:prstGeom>
            <a:ln w="6350">
              <a:noFill/>
            </a:ln>
          </p:spPr>
          <p:txBody>
            <a:bodyPr wrap="square">
              <a:sp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1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Fonction commune :</a:t>
              </a:r>
            </a:p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BV : Comportements</a:t>
              </a:r>
            </a:p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W : Wi-Fi</a:t>
              </a:r>
            </a:p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AW : Caméra audio/alarme/SD Wi-Fi</a:t>
              </a:r>
            </a:p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E: E PoE</a:t>
              </a:r>
              <a:endParaRPr kumimoji="0" lang="en-US" altLang="zh-CN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M/M12 : Mobile</a:t>
              </a:r>
            </a:p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F : Interface fibre</a:t>
              </a:r>
            </a:p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H : Chauffage</a:t>
              </a:r>
            </a:p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A : Microphone </a:t>
              </a:r>
              <a:r>
                <a:rPr kumimoji="0" lang="en-US" altLang="zh-CN" sz="9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intégré </a:t>
              </a:r>
              <a:br>
                <a:rPr kumimoji="0" lang="en-US" altLang="zh-CN" sz="9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</a:br>
              <a:r>
                <a:rPr kumimoji="0" lang="en-US" altLang="zh-CN" sz="9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(</a:t>
              </a: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uniquement pour la </a:t>
              </a:r>
              <a:r>
                <a:rPr kumimoji="0" lang="en-US" altLang="zh-CN" sz="9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série </a:t>
              </a:r>
              <a:br>
                <a:rPr kumimoji="0" lang="en-US" altLang="zh-CN" sz="9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</a:br>
              <a:r>
                <a:rPr kumimoji="0" lang="en-US" altLang="zh-CN" sz="9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d'entrée </a:t>
              </a: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de gamme)</a:t>
              </a:r>
            </a:p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A2 : Double audio</a:t>
              </a:r>
            </a:p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PT : panoramique et inclinaison</a:t>
              </a:r>
            </a:p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S : Carte SD</a:t>
              </a:r>
            </a:p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AS : Audio, alarme et carte SD</a:t>
              </a:r>
            </a:p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VF : Varifocal</a:t>
              </a:r>
            </a:p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T : Micro et haut-parleur intégrés</a:t>
              </a:r>
            </a:p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Z : Objectif motorisé</a:t>
              </a:r>
            </a:p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Ix : Numéros IR</a:t>
              </a:r>
            </a:p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NI : Couleurs vives, sans IR</a:t>
              </a:r>
            </a:p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LED : Éclairage à lumière blanche</a:t>
              </a:r>
            </a:p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Z4/5/12 : zoom 4/5/12x</a:t>
              </a:r>
            </a:p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L1/L2/L3/L4/L5 : Objectif</a:t>
              </a:r>
            </a:p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MF : Cadre haut</a:t>
              </a:r>
            </a:p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SFC : Couverture avant séparée</a:t>
              </a:r>
            </a:p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3D : Tridimensionnel</a:t>
              </a:r>
            </a:p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LI : Double fusion de lumière</a:t>
              </a:r>
            </a:p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PV : Vigilance périmétrique</a:t>
              </a:r>
            </a:p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5G : 5G</a:t>
              </a:r>
            </a:p>
          </p:txBody>
        </p:sp>
        <p:sp>
          <p:nvSpPr>
            <p:cNvPr id="64" name="矩形 63"/>
            <p:cNvSpPr/>
            <p:nvPr/>
          </p:nvSpPr>
          <p:spPr>
            <a:xfrm>
              <a:off x="5586031" y="966713"/>
              <a:ext cx="2419082" cy="4019974"/>
            </a:xfrm>
            <a:prstGeom prst="rect">
              <a:avLst/>
            </a:prstGeom>
            <a:ln w="6350">
              <a:noFill/>
            </a:ln>
          </p:spPr>
          <p:txBody>
            <a:bodyPr wrap="square">
              <a:sp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4G : 4G</a:t>
              </a:r>
            </a:p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WG : Wi-Fi et GPS</a:t>
              </a:r>
            </a:p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FD : Détection des visages</a:t>
              </a:r>
            </a:p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FR : Reconnaissance faciale</a:t>
              </a:r>
            </a:p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MOI : Dôme mobile</a:t>
              </a:r>
            </a:p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U:USB</a:t>
              </a:r>
            </a:p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D2 : Double capteur</a:t>
              </a:r>
            </a:p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IL : Double éclairage intelligent</a:t>
              </a:r>
            </a:p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P : Grand angle</a:t>
              </a:r>
            </a:p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SP : Panneau solaire</a:t>
              </a:r>
            </a:p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+mn-ea"/>
                </a:rPr>
                <a:t>180: 180˚</a:t>
              </a:r>
            </a:p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E2 : 2 objectifs</a:t>
              </a:r>
            </a:p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E3 : 3 objectifs</a:t>
              </a:r>
            </a:p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HDMI : Port HDMI</a:t>
              </a:r>
            </a:p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PRO : WizColor</a:t>
              </a:r>
            </a:p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9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PROX : WizColor 2.0</a:t>
              </a:r>
              <a:endParaRPr kumimoji="0" lang="en-US" altLang="zh-CN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BAT : Batterie</a:t>
              </a:r>
            </a:p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MAX : Version améliorée, fait généralement référence à la capacité de la batterie</a:t>
              </a:r>
            </a:p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ATC : Anticorrosion</a:t>
              </a:r>
            </a:p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PD : Détection de l'état des places de stationnement</a:t>
              </a:r>
            </a:p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+mn-ea"/>
                </a:rPr>
                <a:t>A : Épissure</a:t>
              </a:r>
              <a:endParaRPr kumimoji="0" lang="en-US" altLang="zh-CN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+mn-ea"/>
                </a:rPr>
                <a:t>B : Sans épissure</a:t>
              </a:r>
              <a:endParaRPr kumimoji="0" lang="en-US" altLang="zh-CN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Alimentation CA : 220 V CA</a:t>
              </a:r>
            </a:p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SC : Autonettoyant</a:t>
              </a:r>
            </a:p>
          </p:txBody>
        </p:sp>
      </p:grpSp>
      <p:cxnSp>
        <p:nvCxnSpPr>
          <p:cNvPr id="66" name="肘形连接符 144"/>
          <p:cNvCxnSpPr>
            <a:stCxn id="50" idx="2"/>
          </p:cNvCxnSpPr>
          <p:nvPr/>
        </p:nvCxnSpPr>
        <p:spPr bwMode="auto">
          <a:xfrm rot="5400000">
            <a:off x="4401221" y="-1526313"/>
            <a:ext cx="339684" cy="7579916"/>
          </a:xfrm>
          <a:prstGeom prst="bentConnector2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7" name="肘形连接符 141"/>
          <p:cNvCxnSpPr>
            <a:stCxn id="51" idx="2"/>
          </p:cNvCxnSpPr>
          <p:nvPr/>
        </p:nvCxnSpPr>
        <p:spPr bwMode="auto">
          <a:xfrm rot="5400000">
            <a:off x="7258855" y="658233"/>
            <a:ext cx="561103" cy="3432243"/>
          </a:xfrm>
          <a:prstGeom prst="bentConnector2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2" name="椭圆 81"/>
          <p:cNvSpPr/>
          <p:nvPr/>
        </p:nvSpPr>
        <p:spPr bwMode="auto">
          <a:xfrm>
            <a:off x="5801096" y="2603404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31" name="矩形 30"/>
          <p:cNvSpPr/>
          <p:nvPr/>
        </p:nvSpPr>
        <p:spPr bwMode="auto">
          <a:xfrm>
            <a:off x="11376587" y="1360280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S2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32" name="直接连接符 31"/>
          <p:cNvCxnSpPr/>
          <p:nvPr/>
        </p:nvCxnSpPr>
        <p:spPr bwMode="auto">
          <a:xfrm flipV="1">
            <a:off x="10979379" y="1783296"/>
            <a:ext cx="222704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3" name="肘形连接符 141"/>
          <p:cNvCxnSpPr/>
          <p:nvPr/>
        </p:nvCxnSpPr>
        <p:spPr bwMode="auto">
          <a:xfrm rot="5400000">
            <a:off x="11227851" y="2689355"/>
            <a:ext cx="1132984" cy="4351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4" name="椭圆 33"/>
          <p:cNvSpPr/>
          <p:nvPr/>
        </p:nvSpPr>
        <p:spPr bwMode="auto">
          <a:xfrm>
            <a:off x="11747275" y="3186161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35" name="矩形 34"/>
          <p:cNvSpPr/>
          <p:nvPr/>
        </p:nvSpPr>
        <p:spPr>
          <a:xfrm>
            <a:off x="10822733" y="3337006"/>
            <a:ext cx="2029083" cy="379463"/>
          </a:xfrm>
          <a:prstGeom prst="rect">
            <a:avLst/>
          </a:prstGeom>
          <a:ln w="6350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3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S2 : Deuxième génération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3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Sn : Nème génération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2229411" y="4902280"/>
            <a:ext cx="2742144" cy="163890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DK1 : Balle K1 non PoE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DR1 : Dôme R1 non PoE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QM : Œilleton métallique à installation rapide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TL : TL Balle Métallique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</a:rPr>
              <a:t>HA : Caméra d'apparence PT A intérieure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</a:rPr>
              <a:t>PA : Caméra d'apparence extérieure PT A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</a:rPr>
              <a:t>Z : Dôme PTRZ et balle de type Z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</a:rPr>
              <a:t>Z1 : Bullet de type Z1 avec boîte de jonction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</a:rPr>
              <a:t>J : Balle autonettoyante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yriad Pro" panose="020B0502040204020203" pitchFamily="34" charset="0"/>
                <a:ea typeface="等线" charset="0"/>
                <a:cs typeface="Segoe UI" panose="020B0502040204020203" pitchFamily="34" charset="0"/>
              </a:rPr>
              <a:t>TD : Œil de métal TD</a:t>
            </a:r>
            <a:endParaRPr kumimoji="0" lang="en-US" altLang="zh-CN" sz="9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Segoe UI" panose="020B0502040204020203" pitchFamily="34" charset="0"/>
              <a:ea typeface="等线"/>
              <a:cs typeface="Segoe UI" panose="020B0502040204020203" pitchFamily="34" charset="0"/>
            </a:endParaRPr>
          </a:p>
        </p:txBody>
      </p:sp>
      <p:sp>
        <p:nvSpPr>
          <p:cNvPr id="37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 Light"/>
                <a:cs typeface="Segoe UI" panose="020B0502040204020203" pitchFamily="34" charset="0"/>
              </a:rPr>
              <a:t>Caméra réseau (2/2)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 Light"/>
              <a:cs typeface="Segoe UI" panose="020B0502040204020203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51A614-8966-44D8-8BE8-82D5C6659FD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  <p:cxnSp>
        <p:nvCxnSpPr>
          <p:cNvPr id="38" name="直接连接符 37"/>
          <p:cNvCxnSpPr/>
          <p:nvPr/>
        </p:nvCxnSpPr>
        <p:spPr bwMode="auto">
          <a:xfrm flipV="1">
            <a:off x="2753759" y="1720279"/>
            <a:ext cx="222704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TextBox 69"/>
          <p:cNvSpPr>
            <a:spLocks noChangeArrowheads="1"/>
          </p:cNvSpPr>
          <p:nvPr/>
        </p:nvSpPr>
        <p:spPr bwMode="auto">
          <a:xfrm>
            <a:off x="332046" y="2887310"/>
            <a:ext cx="1206500" cy="500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eaLnBrk="1" fontAlgn="base" hangingPunct="1">
              <a:spcBef>
                <a:spcPct val="0"/>
              </a:spcBef>
              <a:buFontTx/>
              <a:buNone/>
            </a:pPr>
            <a:r>
              <a:rPr lang="en-US" altLang="zh-CN" sz="1400" b="1" noProof="1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Marque : Dahua</a:t>
            </a:r>
            <a:endParaRPr lang="zh-CN" altLang="en-US" sz="1400" noProof="1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160" name="TextBox 70"/>
          <p:cNvSpPr>
            <a:spLocks noChangeArrowheads="1"/>
          </p:cNvSpPr>
          <p:nvPr/>
        </p:nvSpPr>
        <p:spPr bwMode="auto">
          <a:xfrm>
            <a:off x="3168770" y="4130492"/>
            <a:ext cx="1270587" cy="62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fontAlgn="base">
              <a:spcBef>
                <a:spcPct val="0"/>
              </a:spcBef>
              <a:buFontTx/>
              <a:buNone/>
              <a:defRPr/>
            </a:pPr>
            <a:r>
              <a:rPr lang="en-US" altLang="zh-CN" sz="1400" b="1" noProof="1">
                <a:solidFill>
                  <a:schemeClr val="tx1">
                    <a:lumMod val="95000"/>
                    <a:lumOff val="5000"/>
                  </a:schemeClr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Génération:</a:t>
            </a:r>
            <a:endParaRPr lang="en-US" altLang="zh-CN" sz="1400" b="1" noProof="1">
              <a:solidFill>
                <a:schemeClr val="tx1">
                  <a:lumMod val="95000"/>
                  <a:lumOff val="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fontAlgn="base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en-US" altLang="zh-CN" sz="1100" noProof="1">
                <a:solidFill>
                  <a:schemeClr val="tx1">
                    <a:lumMod val="95000"/>
                    <a:lumOff val="5000"/>
                  </a:schemeClr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A : 1er (H.264)</a:t>
            </a:r>
            <a:endParaRPr lang="en-US" altLang="zh-CN" sz="1100" noProof="1">
              <a:solidFill>
                <a:schemeClr val="tx1">
                  <a:lumMod val="95000"/>
                  <a:lumOff val="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fontAlgn="base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en-US" altLang="zh-CN" sz="1100" noProof="1">
                <a:solidFill>
                  <a:schemeClr val="tx1">
                    <a:lumMod val="95000"/>
                    <a:lumOff val="5000"/>
                  </a:schemeClr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B : 2e (H.265)</a:t>
            </a:r>
            <a:endParaRPr lang="en-US" altLang="zh-CN" sz="1100" noProof="1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</p:txBody>
      </p:sp>
      <p:sp>
        <p:nvSpPr>
          <p:cNvPr id="163" name="TextBox 69"/>
          <p:cNvSpPr>
            <a:spLocks noChangeArrowheads="1"/>
          </p:cNvSpPr>
          <p:nvPr/>
        </p:nvSpPr>
        <p:spPr bwMode="auto">
          <a:xfrm>
            <a:off x="2299439" y="2887310"/>
            <a:ext cx="1420284" cy="4693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fontAlgn="base">
              <a:spcBef>
                <a:spcPct val="0"/>
              </a:spcBef>
              <a:buNone/>
            </a:pPr>
            <a:r>
              <a:rPr lang="en-US" altLang="zh-CN" sz="1400" b="1" noProof="1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Disque dur :</a:t>
            </a:r>
          </a:p>
          <a:p>
            <a:pPr fontAlgn="base">
              <a:spcBef>
                <a:spcPct val="0"/>
              </a:spcBef>
              <a:buNone/>
            </a:pPr>
            <a:r>
              <a:rPr lang="en-US" altLang="it-IT" sz="1100" noProof="1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1 : 1 disque dur</a:t>
            </a:r>
          </a:p>
        </p:txBody>
      </p:sp>
      <p:sp>
        <p:nvSpPr>
          <p:cNvPr id="164" name="TextBox 78"/>
          <p:cNvSpPr>
            <a:spLocks noChangeArrowheads="1"/>
          </p:cNvSpPr>
          <p:nvPr/>
        </p:nvSpPr>
        <p:spPr bwMode="auto">
          <a:xfrm>
            <a:off x="4299708" y="3413252"/>
            <a:ext cx="1335617" cy="7925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eaLnBrk="1" fontAlgn="base" hangingPunct="1">
              <a:spcBef>
                <a:spcPct val="0"/>
              </a:spcBef>
              <a:buFontTx/>
              <a:buNone/>
            </a:pPr>
            <a:r>
              <a:rPr lang="en-US" altLang="zh-CN" sz="1400" b="1" noProof="1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Canal:</a:t>
            </a:r>
            <a:endParaRPr lang="en-US" altLang="zh-CN" sz="1400" b="1" noProof="1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fontAlgn="base">
              <a:spcBef>
                <a:spcPct val="0"/>
              </a:spcBef>
              <a:buNone/>
            </a:pPr>
            <a:r>
              <a:rPr lang="pl-PL" altLang="zh-CN" sz="1100" noProof="1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04: 4CH</a:t>
            </a:r>
          </a:p>
          <a:p>
            <a:pPr fontAlgn="base">
              <a:spcBef>
                <a:spcPct val="0"/>
              </a:spcBef>
              <a:buNone/>
            </a:pPr>
            <a:r>
              <a:rPr lang="pl-PL" altLang="zh-CN" sz="1100" noProof="1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08:8CH</a:t>
            </a:r>
          </a:p>
          <a:p>
            <a:pPr fontAlgn="base">
              <a:spcBef>
                <a:spcPct val="0"/>
              </a:spcBef>
              <a:buNone/>
            </a:pPr>
            <a:r>
              <a:rPr lang="pl-PL" altLang="zh-CN" sz="1100" noProof="1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16: 16CH</a:t>
            </a:r>
          </a:p>
        </p:txBody>
      </p:sp>
      <p:sp>
        <p:nvSpPr>
          <p:cNvPr id="165" name="矩形 164"/>
          <p:cNvSpPr/>
          <p:nvPr/>
        </p:nvSpPr>
        <p:spPr bwMode="auto">
          <a:xfrm>
            <a:off x="1388263" y="1420460"/>
            <a:ext cx="821267" cy="719667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noProof="1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XVR</a:t>
            </a:r>
            <a:endParaRPr lang="zh-CN" altLang="en-US" sz="2200" noProof="1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66" name="矩形 165"/>
          <p:cNvSpPr/>
          <p:nvPr/>
        </p:nvSpPr>
        <p:spPr bwMode="auto">
          <a:xfrm>
            <a:off x="372263" y="1420460"/>
            <a:ext cx="719667" cy="719667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noProof="1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</a:t>
            </a:r>
            <a:endParaRPr lang="zh-CN" altLang="en-US" sz="2200" noProof="1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167" name="矩形 166"/>
          <p:cNvSpPr/>
          <p:nvPr/>
        </p:nvSpPr>
        <p:spPr bwMode="auto">
          <a:xfrm>
            <a:off x="2349230" y="1420460"/>
            <a:ext cx="719667" cy="719667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sz="2200" noProof="1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</a:t>
            </a:r>
          </a:p>
        </p:txBody>
      </p:sp>
      <p:sp>
        <p:nvSpPr>
          <p:cNvPr id="168" name="矩形 167"/>
          <p:cNvSpPr/>
          <p:nvPr/>
        </p:nvSpPr>
        <p:spPr bwMode="auto">
          <a:xfrm>
            <a:off x="3342923" y="1420460"/>
            <a:ext cx="719667" cy="719667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noProof="1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</a:t>
            </a:r>
          </a:p>
        </p:txBody>
      </p:sp>
      <p:sp>
        <p:nvSpPr>
          <p:cNvPr id="169" name="矩形 168"/>
          <p:cNvSpPr/>
          <p:nvPr/>
        </p:nvSpPr>
        <p:spPr bwMode="auto">
          <a:xfrm>
            <a:off x="4387986" y="1420460"/>
            <a:ext cx="719667" cy="719667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noProof="1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04</a:t>
            </a:r>
            <a:endParaRPr lang="zh-CN" altLang="en-US" sz="2200" noProof="1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70" name="矩形 169"/>
          <p:cNvSpPr/>
          <p:nvPr/>
        </p:nvSpPr>
        <p:spPr bwMode="auto">
          <a:xfrm>
            <a:off x="5562946" y="1420460"/>
            <a:ext cx="719667" cy="719667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sz="2200" noProof="1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</a:t>
            </a:r>
          </a:p>
        </p:txBody>
      </p:sp>
      <p:sp>
        <p:nvSpPr>
          <p:cNvPr id="187" name="椭圆 186"/>
          <p:cNvSpPr/>
          <p:nvPr/>
        </p:nvSpPr>
        <p:spPr bwMode="auto">
          <a:xfrm>
            <a:off x="5845696" y="2607910"/>
            <a:ext cx="88900" cy="889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1000" noProof="1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5192" name="TextBox 69"/>
          <p:cNvSpPr/>
          <p:nvPr/>
        </p:nvSpPr>
        <p:spPr>
          <a:xfrm>
            <a:off x="1309947" y="2907957"/>
            <a:ext cx="878417" cy="479492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1" rIns="68580" bIns="34291" anchor="t">
            <a:spAutoFit/>
          </a:bodyPr>
          <a:lstStyle/>
          <a:p>
            <a:r>
              <a:rPr lang="en-US" altLang="zh-CN" sz="1335" dirty="0">
                <a:solidFill>
                  <a:srgbClr val="000000"/>
                </a:solidFill>
                <a:latin typeface="Myriad Pro" panose="020B0502040204020203" pitchFamily="34" charset="0"/>
                <a:ea typeface="宋体" pitchFamily="2" charset="-122"/>
                <a:sym typeface="Calibri" panose="020F0502020204030204" pitchFamily="34" charset="0"/>
              </a:rPr>
              <a:t>HDCVI</a:t>
            </a:r>
          </a:p>
          <a:p>
            <a:r>
              <a:rPr lang="en-US" altLang="zh-CN" sz="1335" dirty="0">
                <a:solidFill>
                  <a:srgbClr val="000000"/>
                </a:solidFill>
                <a:latin typeface="Myriad Pro" panose="020B0502040204020203" pitchFamily="34" charset="0"/>
                <a:ea typeface="宋体" pitchFamily="2" charset="-122"/>
                <a:sym typeface="Calibri" panose="020F0502020204030204" pitchFamily="34" charset="0"/>
              </a:rPr>
              <a:t>Enregistreur</a:t>
            </a:r>
            <a:endParaRPr lang="en-US" altLang="zh-CN" sz="1335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sym typeface="Calibri" panose="020F0502020204030204" pitchFamily="34" charset="0"/>
            </a:endParaRPr>
          </a:p>
        </p:txBody>
      </p:sp>
      <p:sp>
        <p:nvSpPr>
          <p:cNvPr id="225" name="TextBox 78"/>
          <p:cNvSpPr>
            <a:spLocks noChangeArrowheads="1"/>
          </p:cNvSpPr>
          <p:nvPr/>
        </p:nvSpPr>
        <p:spPr bwMode="auto">
          <a:xfrm>
            <a:off x="5007102" y="2708367"/>
            <a:ext cx="2353733" cy="605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35" tIns="25717" rIns="51435" bIns="25717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fontAlgn="base">
              <a:spcBef>
                <a:spcPct val="0"/>
              </a:spcBef>
              <a:buFontTx/>
              <a:buNone/>
              <a:defRPr/>
            </a:pPr>
            <a:r>
              <a:rPr lang="en-US" altLang="zh-CN" sz="1400" b="1" noProof="1">
                <a:solidFill>
                  <a:schemeClr val="tx1">
                    <a:lumMod val="95000"/>
                    <a:lumOff val="5000"/>
                  </a:schemeClr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Résolution d'enregistrement :</a:t>
            </a:r>
            <a:endParaRPr lang="en-US" altLang="zh-CN" sz="1400" b="1" noProof="1">
              <a:solidFill>
                <a:schemeClr val="tx1">
                  <a:lumMod val="95000"/>
                  <a:lumOff val="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fontAlgn="base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en-US" altLang="zh-CN" sz="1100" noProof="1">
                <a:solidFill>
                  <a:schemeClr val="tx1">
                    <a:lumMod val="95000"/>
                    <a:lumOff val="5000"/>
                  </a:schemeClr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Par défaut : 1080p et 720p</a:t>
            </a:r>
          </a:p>
          <a:p>
            <a:pPr fontAlgn="base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en-US" altLang="zh-CN" sz="1100" noProof="1">
                <a:solidFill>
                  <a:schemeClr val="tx1">
                    <a:lumMod val="95000"/>
                    <a:lumOff val="5000"/>
                  </a:schemeClr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H: 5M-N&amp;4M-N&amp;1080P</a:t>
            </a:r>
          </a:p>
        </p:txBody>
      </p:sp>
      <p:cxnSp>
        <p:nvCxnSpPr>
          <p:cNvPr id="5197" name="直接连接符 58"/>
          <p:cNvCxnSpPr/>
          <p:nvPr/>
        </p:nvCxnSpPr>
        <p:spPr>
          <a:xfrm>
            <a:off x="744796" y="2131661"/>
            <a:ext cx="0" cy="641349"/>
          </a:xfrm>
          <a:prstGeom prst="line">
            <a:avLst/>
          </a:prstGeom>
          <a:ln w="9525" cap="flat" cmpd="sng">
            <a:solidFill>
              <a:srgbClr val="7F7F7F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198" name="直接连接符 58"/>
          <p:cNvCxnSpPr/>
          <p:nvPr/>
        </p:nvCxnSpPr>
        <p:spPr>
          <a:xfrm>
            <a:off x="1798896" y="2140127"/>
            <a:ext cx="0" cy="643467"/>
          </a:xfrm>
          <a:prstGeom prst="line">
            <a:avLst/>
          </a:prstGeom>
          <a:ln w="9525" cap="flat" cmpd="sng">
            <a:solidFill>
              <a:srgbClr val="7F7F7F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199" name="直接连接符 58"/>
          <p:cNvCxnSpPr/>
          <p:nvPr/>
        </p:nvCxnSpPr>
        <p:spPr>
          <a:xfrm>
            <a:off x="2709063" y="2157061"/>
            <a:ext cx="0" cy="641349"/>
          </a:xfrm>
          <a:prstGeom prst="line">
            <a:avLst/>
          </a:prstGeom>
          <a:ln w="9525" cap="flat" cmpd="sng">
            <a:solidFill>
              <a:srgbClr val="7F7F7F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200" name="直接连接符 58"/>
          <p:cNvCxnSpPr>
            <a:endCxn id="58" idx="4"/>
          </p:cNvCxnSpPr>
          <p:nvPr/>
        </p:nvCxnSpPr>
        <p:spPr>
          <a:xfrm flipH="1">
            <a:off x="3694886" y="2148594"/>
            <a:ext cx="7870" cy="1885933"/>
          </a:xfrm>
          <a:prstGeom prst="line">
            <a:avLst/>
          </a:prstGeom>
          <a:ln w="9525" cap="flat" cmpd="sng">
            <a:solidFill>
              <a:srgbClr val="7F7F7F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201" name="直接连接符 58"/>
          <p:cNvCxnSpPr>
            <a:endCxn id="59" idx="4"/>
          </p:cNvCxnSpPr>
          <p:nvPr/>
        </p:nvCxnSpPr>
        <p:spPr>
          <a:xfrm>
            <a:off x="4747820" y="2135894"/>
            <a:ext cx="3589" cy="1261867"/>
          </a:xfrm>
          <a:prstGeom prst="line">
            <a:avLst/>
          </a:prstGeom>
          <a:ln w="9525" cap="flat" cmpd="sng">
            <a:solidFill>
              <a:srgbClr val="7F7F7F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202" name="直接连接符 58"/>
          <p:cNvCxnSpPr/>
          <p:nvPr/>
        </p:nvCxnSpPr>
        <p:spPr>
          <a:xfrm>
            <a:off x="5900421" y="2161294"/>
            <a:ext cx="0" cy="440267"/>
          </a:xfrm>
          <a:prstGeom prst="line">
            <a:avLst/>
          </a:prstGeom>
          <a:ln w="9525" cap="flat" cmpd="sng">
            <a:solidFill>
              <a:srgbClr val="7F7F7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6" name="TextBox 76"/>
          <p:cNvSpPr>
            <a:spLocks noChangeArrowheads="1"/>
          </p:cNvSpPr>
          <p:nvPr/>
        </p:nvSpPr>
        <p:spPr bwMode="auto">
          <a:xfrm>
            <a:off x="6977647" y="2793832"/>
            <a:ext cx="1619251" cy="4693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eaLnBrk="1" fontAlgn="base" hangingPunct="1">
              <a:spcBef>
                <a:spcPct val="0"/>
              </a:spcBef>
              <a:buFontTx/>
              <a:buNone/>
            </a:pPr>
            <a:r>
              <a:rPr lang="en-US" altLang="zh-CN" sz="1400" b="1" noProof="1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Génération:</a:t>
            </a:r>
            <a:endParaRPr lang="zh-CN" altLang="en-US" sz="1400" b="1" noProof="1">
              <a:solidFill>
                <a:srgbClr val="000000"/>
              </a:solidFill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fontAlgn="base">
              <a:spcBef>
                <a:spcPct val="0"/>
              </a:spcBef>
              <a:buNone/>
            </a:pPr>
            <a:r>
              <a:rPr lang="en-US" altLang="pt-BR" sz="1100" noProof="1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Je : IA</a:t>
            </a:r>
          </a:p>
        </p:txBody>
      </p:sp>
      <p:grpSp>
        <p:nvGrpSpPr>
          <p:cNvPr id="87" name="组合 90"/>
          <p:cNvGrpSpPr/>
          <p:nvPr/>
        </p:nvGrpSpPr>
        <p:grpSpPr>
          <a:xfrm>
            <a:off x="7278695" y="2064085"/>
            <a:ext cx="88900" cy="734484"/>
            <a:chOff x="2686859" y="2857598"/>
            <a:chExt cx="90000" cy="732840"/>
          </a:xfrm>
        </p:grpSpPr>
        <p:cxnSp>
          <p:nvCxnSpPr>
            <p:cNvPr id="88" name="直接连接符 91"/>
            <p:cNvCxnSpPr/>
            <p:nvPr/>
          </p:nvCxnSpPr>
          <p:spPr>
            <a:xfrm>
              <a:off x="2731859" y="2857598"/>
              <a:ext cx="0" cy="642840"/>
            </a:xfrm>
            <a:prstGeom prst="line">
              <a:avLst/>
            </a:prstGeom>
            <a:ln w="9525" cap="flat" cmpd="sng">
              <a:solidFill>
                <a:srgbClr val="7F7F7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89" name="椭圆 88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noProof="1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90" name="矩形 89"/>
          <p:cNvSpPr/>
          <p:nvPr/>
        </p:nvSpPr>
        <p:spPr bwMode="auto">
          <a:xfrm>
            <a:off x="7007761" y="1389939"/>
            <a:ext cx="719667" cy="719667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noProof="1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je</a:t>
            </a:r>
            <a:endParaRPr lang="zh-CN" altLang="en-US" sz="2200" noProof="1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3" name="TextBox 76"/>
          <p:cNvSpPr>
            <a:spLocks noChangeArrowheads="1"/>
          </p:cNvSpPr>
          <p:nvPr/>
        </p:nvSpPr>
        <p:spPr bwMode="auto">
          <a:xfrm>
            <a:off x="9968603" y="2767432"/>
            <a:ext cx="2768120" cy="7925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eaLnBrk="1" fontAlgn="base" hangingPunct="1">
              <a:spcBef>
                <a:spcPct val="0"/>
              </a:spcBef>
              <a:buFontTx/>
              <a:buNone/>
            </a:pPr>
            <a:r>
              <a:rPr lang="en-US" altLang="zh-CN" sz="1400" b="1" noProof="1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SSD :</a:t>
            </a:r>
            <a:endParaRPr lang="zh-CN" altLang="en-US" sz="1400" b="1" noProof="1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fontAlgn="base">
              <a:spcBef>
                <a:spcPct val="0"/>
              </a:spcBef>
              <a:buNone/>
            </a:pPr>
            <a:r>
              <a:rPr lang="en-US" altLang="zh-CN" sz="1100" noProof="1">
                <a:latin typeface="Myriad Pro" panose="020B0502040204020203" pitchFamily="34" charset="0"/>
                <a:ea typeface="宋体" pitchFamily="2" charset="-122"/>
                <a:cs typeface="Segoe UI" panose="020B0502040204020203" pitchFamily="34" charset="0"/>
                <a:sym typeface="Calibri" panose="020F0502020204030204" pitchFamily="34" charset="0"/>
              </a:rPr>
              <a:t>SSD : SSD interne de 512 Go</a:t>
            </a:r>
          </a:p>
          <a:p>
            <a:pPr fontAlgn="base">
              <a:spcBef>
                <a:spcPct val="0"/>
              </a:spcBef>
              <a:buNone/>
            </a:pPr>
            <a:r>
              <a:rPr lang="en-US" altLang="zh-CN" sz="1100" noProof="1">
                <a:latin typeface="Myriad Pro" panose="020B0502040204020203" pitchFamily="34" charset="0"/>
                <a:ea typeface="宋体" pitchFamily="2" charset="-122"/>
                <a:cs typeface="Segoe UI" panose="020B0502040204020203" pitchFamily="34" charset="0"/>
                <a:sym typeface="Calibri" panose="020F0502020204030204" pitchFamily="34" charset="0"/>
              </a:rPr>
              <a:t>SSD1T : SSD interne de 1 To</a:t>
            </a:r>
          </a:p>
          <a:p>
            <a:pPr fontAlgn="base">
              <a:spcBef>
                <a:spcPct val="0"/>
              </a:spcBef>
              <a:buNone/>
            </a:pPr>
            <a:r>
              <a:rPr lang="en-US" altLang="zh-CN" sz="1100" noProof="1">
                <a:latin typeface="Myriad Pro" panose="020B0502040204020203" pitchFamily="34" charset="0"/>
                <a:ea typeface="宋体" pitchFamily="2" charset="-122"/>
                <a:cs typeface="Segoe UI" panose="020B0502040204020203" pitchFamily="34" charset="0"/>
                <a:sym typeface="Calibri" panose="020F0502020204030204" pitchFamily="34" charset="0"/>
              </a:rPr>
              <a:t>1×1T/SSD : SSD interne de 1 To</a:t>
            </a:r>
          </a:p>
        </p:txBody>
      </p:sp>
      <p:grpSp>
        <p:nvGrpSpPr>
          <p:cNvPr id="94" name="组合 90"/>
          <p:cNvGrpSpPr/>
          <p:nvPr/>
        </p:nvGrpSpPr>
        <p:grpSpPr>
          <a:xfrm>
            <a:off x="10459289" y="2037614"/>
            <a:ext cx="88900" cy="734484"/>
            <a:chOff x="2686859" y="2857598"/>
            <a:chExt cx="90000" cy="732840"/>
          </a:xfrm>
        </p:grpSpPr>
        <p:cxnSp>
          <p:nvCxnSpPr>
            <p:cNvPr id="95" name="直接连接符 91"/>
            <p:cNvCxnSpPr/>
            <p:nvPr/>
          </p:nvCxnSpPr>
          <p:spPr>
            <a:xfrm>
              <a:off x="2731859" y="2857598"/>
              <a:ext cx="0" cy="642840"/>
            </a:xfrm>
            <a:prstGeom prst="line">
              <a:avLst/>
            </a:prstGeom>
            <a:ln w="9525" cap="flat" cmpd="sng">
              <a:solidFill>
                <a:srgbClr val="7F7F7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96" name="椭圆 95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noProof="1">
                <a:solidFill>
                  <a:srgbClr val="FF0000"/>
                </a:solidFill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97" name="矩形 96"/>
          <p:cNvSpPr/>
          <p:nvPr/>
        </p:nvSpPr>
        <p:spPr bwMode="auto">
          <a:xfrm>
            <a:off x="10188355" y="1363468"/>
            <a:ext cx="719667" cy="719667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noProof="1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SSD</a:t>
            </a:r>
            <a:endParaRPr lang="zh-CN" altLang="en-US" sz="2200" noProof="1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54" name="直接连接符 53"/>
          <p:cNvCxnSpPr/>
          <p:nvPr/>
        </p:nvCxnSpPr>
        <p:spPr>
          <a:xfrm>
            <a:off x="6615747" y="1840231"/>
            <a:ext cx="154516" cy="0"/>
          </a:xfrm>
          <a:prstGeom prst="line">
            <a:avLst/>
          </a:prstGeom>
          <a:ln w="9525" cap="flat" cmpd="sng">
            <a:solidFill>
              <a:srgbClr val="7F7F7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5" name="椭圆 54"/>
          <p:cNvSpPr/>
          <p:nvPr/>
        </p:nvSpPr>
        <p:spPr bwMode="auto">
          <a:xfrm>
            <a:off x="706904" y="2750036"/>
            <a:ext cx="88900" cy="889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1000" noProof="1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56" name="椭圆 55"/>
          <p:cNvSpPr/>
          <p:nvPr/>
        </p:nvSpPr>
        <p:spPr bwMode="auto">
          <a:xfrm>
            <a:off x="1753149" y="2799696"/>
            <a:ext cx="88900" cy="889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1000" noProof="1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57" name="椭圆 56"/>
          <p:cNvSpPr/>
          <p:nvPr/>
        </p:nvSpPr>
        <p:spPr bwMode="auto">
          <a:xfrm>
            <a:off x="2665833" y="2777438"/>
            <a:ext cx="88900" cy="889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1000" noProof="1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58" name="椭圆 57"/>
          <p:cNvSpPr/>
          <p:nvPr/>
        </p:nvSpPr>
        <p:spPr bwMode="auto">
          <a:xfrm>
            <a:off x="3650436" y="3945627"/>
            <a:ext cx="88900" cy="889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1000" noProof="1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59" name="椭圆 58"/>
          <p:cNvSpPr/>
          <p:nvPr/>
        </p:nvSpPr>
        <p:spPr bwMode="auto">
          <a:xfrm>
            <a:off x="4706959" y="3308861"/>
            <a:ext cx="88900" cy="889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1000" noProof="1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60" name="文本框 59"/>
          <p:cNvSpPr txBox="1"/>
          <p:nvPr/>
        </p:nvSpPr>
        <p:spPr>
          <a:xfrm>
            <a:off x="7879833" y="1508068"/>
            <a:ext cx="5558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latin typeface="Myriad Pro"/>
              </a:rPr>
              <a:t>/</a:t>
            </a:r>
            <a:endParaRPr lang="zh-CN" altLang="en-US" sz="2800" dirty="0"/>
          </a:p>
        </p:txBody>
      </p:sp>
      <p:sp>
        <p:nvSpPr>
          <p:cNvPr id="61" name="矩形 60"/>
          <p:cNvSpPr/>
          <p:nvPr/>
        </p:nvSpPr>
        <p:spPr bwMode="auto">
          <a:xfrm>
            <a:off x="8287097" y="1378302"/>
            <a:ext cx="719667" cy="719667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noProof="1">
                <a:solidFill>
                  <a:srgbClr val="FF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</a:t>
            </a:r>
            <a:endParaRPr lang="zh-CN" altLang="en-US" sz="2200" noProof="1">
              <a:solidFill>
                <a:srgbClr val="FF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2" name="TextBox 76"/>
          <p:cNvSpPr>
            <a:spLocks noChangeArrowheads="1"/>
          </p:cNvSpPr>
          <p:nvPr/>
        </p:nvSpPr>
        <p:spPr bwMode="auto">
          <a:xfrm>
            <a:off x="8205835" y="2843036"/>
            <a:ext cx="1418928" cy="4693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eaLnBrk="1" fontAlgn="base" hangingPunct="1">
              <a:spcBef>
                <a:spcPct val="0"/>
              </a:spcBef>
              <a:buFontTx/>
              <a:buNone/>
            </a:pPr>
            <a:r>
              <a:rPr lang="en-US" altLang="zh-CN" sz="1400" b="1" noProof="1">
                <a:solidFill>
                  <a:srgbClr val="FF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Fonction:</a:t>
            </a:r>
            <a:endParaRPr lang="zh-CN" altLang="en-US" sz="1400" b="1" noProof="1">
              <a:solidFill>
                <a:srgbClr val="FF0000"/>
              </a:solidFill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fontAlgn="base">
              <a:spcBef>
                <a:spcPct val="0"/>
              </a:spcBef>
              <a:buNone/>
            </a:pPr>
            <a:r>
              <a:rPr lang="pt-BR" altLang="zh-CN" sz="1100" noProof="1">
                <a:solidFill>
                  <a:srgbClr val="FF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T : conversation bidirectionnelle</a:t>
            </a:r>
            <a:endParaRPr lang="pt-BR" altLang="zh-CN" sz="1100" noProof="1">
              <a:solidFill>
                <a:srgbClr val="FF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</p:txBody>
      </p:sp>
      <p:grpSp>
        <p:nvGrpSpPr>
          <p:cNvPr id="63" name="组合 50"/>
          <p:cNvGrpSpPr/>
          <p:nvPr/>
        </p:nvGrpSpPr>
        <p:grpSpPr>
          <a:xfrm>
            <a:off x="8623649" y="2106436"/>
            <a:ext cx="88900" cy="732367"/>
            <a:chOff x="2686859" y="2857598"/>
            <a:chExt cx="90000" cy="732840"/>
          </a:xfrm>
        </p:grpSpPr>
        <p:cxnSp>
          <p:nvCxnSpPr>
            <p:cNvPr id="64" name="直接连接符 54"/>
            <p:cNvCxnSpPr/>
            <p:nvPr/>
          </p:nvCxnSpPr>
          <p:spPr>
            <a:xfrm>
              <a:off x="2731859" y="2857598"/>
              <a:ext cx="0" cy="642840"/>
            </a:xfrm>
            <a:prstGeom prst="line">
              <a:avLst/>
            </a:prstGeom>
            <a:ln w="9525" cap="flat" cmpd="sng">
              <a:solidFill>
                <a:srgbClr val="7F7F7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65" name="椭圆 64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noProof="1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cxnSp>
        <p:nvCxnSpPr>
          <p:cNvPr id="66" name="直接连接符 65"/>
          <p:cNvCxnSpPr/>
          <p:nvPr/>
        </p:nvCxnSpPr>
        <p:spPr>
          <a:xfrm>
            <a:off x="9470247" y="1776877"/>
            <a:ext cx="154516" cy="0"/>
          </a:xfrm>
          <a:prstGeom prst="line">
            <a:avLst/>
          </a:prstGeom>
          <a:ln w="9525" cap="flat" cmpd="sng">
            <a:solidFill>
              <a:srgbClr val="7F7F7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7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 err="1">
                <a:latin typeface="+mn-lt"/>
                <a:cs typeface="Segoe UI" panose="020B0502040204020203" pitchFamily="34" charset="0"/>
              </a:rPr>
              <a:t>Série HDCVI Cooper (enregistreur)</a:t>
            </a:r>
            <a:endParaRPr lang="zh-CN" altLang="en-US" sz="3600" dirty="0">
              <a:latin typeface="+mn-lt"/>
              <a:cs typeface="Segoe UI" panose="020B0502040204020203" pitchFamily="34" charset="0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A3E3CDD2-D1A7-4126-AD1E-EEFA26065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>
                <a:latin typeface="Myriad Pro"/>
              </a:rPr>
              <a:t>30</a:t>
            </a:fld>
            <a:endParaRPr lang="zh-CN" altLang="en-US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矩形 79"/>
          <p:cNvSpPr/>
          <p:nvPr/>
        </p:nvSpPr>
        <p:spPr bwMode="auto">
          <a:xfrm>
            <a:off x="3553608" y="1369153"/>
            <a:ext cx="2611344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376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XVR5104HS-X1</a:t>
            </a:r>
          </a:p>
        </p:txBody>
      </p:sp>
      <p:sp>
        <p:nvSpPr>
          <p:cNvPr id="81" name="矩形 80"/>
          <p:cNvSpPr/>
          <p:nvPr/>
        </p:nvSpPr>
        <p:spPr bwMode="auto">
          <a:xfrm>
            <a:off x="913986" y="1369153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376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2" name="矩形 81"/>
          <p:cNvSpPr/>
          <p:nvPr/>
        </p:nvSpPr>
        <p:spPr bwMode="auto">
          <a:xfrm>
            <a:off x="8084572" y="1369153"/>
            <a:ext cx="3524679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376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HFW1200RP-0360B-S4</a:t>
            </a:r>
          </a:p>
        </p:txBody>
      </p:sp>
      <p:sp>
        <p:nvSpPr>
          <p:cNvPr id="83" name="矩形 82"/>
          <p:cNvSpPr/>
          <p:nvPr/>
        </p:nvSpPr>
        <p:spPr bwMode="auto">
          <a:xfrm>
            <a:off x="2114299" y="1369153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376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TROUSSE</a:t>
            </a:r>
          </a:p>
        </p:txBody>
      </p:sp>
      <p:cxnSp>
        <p:nvCxnSpPr>
          <p:cNvPr id="84" name="直接连接符 83"/>
          <p:cNvCxnSpPr/>
          <p:nvPr/>
        </p:nvCxnSpPr>
        <p:spPr bwMode="auto">
          <a:xfrm flipH="1">
            <a:off x="1761695" y="1729153"/>
            <a:ext cx="224897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5" name="TextBox 26"/>
          <p:cNvSpPr txBox="1"/>
          <p:nvPr/>
        </p:nvSpPr>
        <p:spPr>
          <a:xfrm>
            <a:off x="4200099" y="2821769"/>
            <a:ext cx="1527493" cy="132343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Modèle de stockage :
Série NVR</a:t>
            </a:r>
            <a:br>
              <a:rPr lang="en-US" altLang="zh-CN" sz="1400" b="1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endParaRPr lang="en-US" altLang="zh-CN" sz="1400" b="1" dirty="0">
              <a:latin typeface="Myriad Pro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altLang="zh-CN" sz="11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Série HCVR</a:t>
            </a:r>
          </a:p>
          <a:p>
            <a:endParaRPr lang="en-US" altLang="zh-CN" sz="1400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altLang="zh-CN" sz="1400" b="1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</a:p>
          <a:p>
            <a:endParaRPr lang="en-US" altLang="zh-CN" sz="1400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91" name="组合 90"/>
          <p:cNvGrpSpPr/>
          <p:nvPr/>
        </p:nvGrpSpPr>
        <p:grpSpPr>
          <a:xfrm>
            <a:off x="4884844" y="2088929"/>
            <a:ext cx="90000" cy="732840"/>
            <a:chOff x="2686859" y="2857598"/>
            <a:chExt cx="90000" cy="732840"/>
          </a:xfrm>
        </p:grpSpPr>
        <p:cxnSp>
          <p:nvCxnSpPr>
            <p:cNvPr id="92" name="直接连接符 91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21" name="椭圆 120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defTabSz="913765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1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146" name="TextBox 29"/>
          <p:cNvSpPr txBox="1"/>
          <p:nvPr/>
        </p:nvSpPr>
        <p:spPr>
          <a:xfrm>
            <a:off x="6363948" y="2790714"/>
            <a:ext cx="3185839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Numéros des caméras :</a:t>
            </a:r>
          </a:p>
          <a:p>
            <a:r>
              <a:rPr lang="en-US" altLang="zh-CN" sz="11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 : deux caméras</a:t>
            </a:r>
          </a:p>
          <a:p>
            <a:r>
              <a:rPr lang="en-US" altLang="zh-CN" sz="11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4:quatre caméras</a:t>
            </a:r>
          </a:p>
          <a:p>
            <a:r>
              <a:rPr lang="en-US" altLang="zh-CN" sz="11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8:huit caméras</a:t>
            </a:r>
          </a:p>
          <a:p>
            <a:endParaRPr lang="en-US" altLang="zh-CN" sz="14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endParaRPr lang="en-US" altLang="zh-CN" sz="14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endParaRPr lang="en-US" altLang="zh-CN" sz="14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47" name="组合 146"/>
          <p:cNvGrpSpPr/>
          <p:nvPr/>
        </p:nvGrpSpPr>
        <p:grpSpPr>
          <a:xfrm>
            <a:off x="7148134" y="2090523"/>
            <a:ext cx="90000" cy="732840"/>
            <a:chOff x="2686859" y="2857598"/>
            <a:chExt cx="90000" cy="732840"/>
          </a:xfrm>
        </p:grpSpPr>
        <p:cxnSp>
          <p:nvCxnSpPr>
            <p:cNvPr id="148" name="直接连接符 147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49" name="椭圆 148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defTabSz="913765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1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150" name="组合 149"/>
          <p:cNvGrpSpPr/>
          <p:nvPr/>
        </p:nvGrpSpPr>
        <p:grpSpPr>
          <a:xfrm>
            <a:off x="9921327" y="2089370"/>
            <a:ext cx="90000" cy="732840"/>
            <a:chOff x="2686859" y="2857598"/>
            <a:chExt cx="90000" cy="732840"/>
          </a:xfrm>
        </p:grpSpPr>
        <p:cxnSp>
          <p:nvCxnSpPr>
            <p:cNvPr id="151" name="直接连接符 150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52" name="椭圆 151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defTabSz="913765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1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153" name="矩形 152"/>
          <p:cNvSpPr/>
          <p:nvPr/>
        </p:nvSpPr>
        <p:spPr bwMode="auto">
          <a:xfrm>
            <a:off x="6782006" y="1369153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376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4" name="TextBox 29"/>
          <p:cNvSpPr txBox="1"/>
          <p:nvPr/>
        </p:nvSpPr>
        <p:spPr>
          <a:xfrm>
            <a:off x="9411423" y="2793755"/>
            <a:ext cx="1891320" cy="644507"/>
          </a:xfrm>
          <a:prstGeom prst="rect">
            <a:avLst/>
          </a:prstGeom>
          <a:noFill/>
        </p:spPr>
        <p:txBody>
          <a:bodyPr wrap="square" lIns="89636" tIns="44817" rIns="89636" bIns="44817" rtlCol="0">
            <a:spAutoFit/>
          </a:bodyPr>
          <a:lstStyle>
            <a:defPPr>
              <a:defRPr lang="zh-CN"/>
            </a:defPPr>
            <a:lvl1pPr>
              <a:defRPr sz="1200" b="1">
                <a:solidFill>
                  <a:srgbClr val="194BA5"/>
                </a:solidFill>
                <a:latin typeface="+mj-lt"/>
                <a:cs typeface="Segoe UI" panose="020B0502040204020203" pitchFamily="34" charset="0"/>
              </a:defRPr>
            </a:lvl1pPr>
          </a:lstStyle>
          <a:p>
            <a:r>
              <a:rPr lang="it-IT" altLang="zh-CN" sz="1400" dirty="0">
                <a:solidFill>
                  <a:schemeClr val="tx1"/>
                </a:solidFill>
                <a:latin typeface="Myriad Pro" panose="020B0502040204020203" pitchFamily="34" charset="0"/>
                <a:ea typeface="Segoe UI" panose="020B0502040204020203" pitchFamily="34" charset="0"/>
              </a:rPr>
              <a:t>Modèle de caméra :</a:t>
            </a:r>
          </a:p>
          <a:p>
            <a:r>
              <a:rPr lang="it-IT" altLang="zh-CN" sz="1100" b="0" dirty="0">
                <a:solidFill>
                  <a:schemeClr val="tx1"/>
                </a:solidFill>
                <a:latin typeface="Myriad Pro" panose="020B0502040204020203" pitchFamily="34" charset="0"/>
                <a:ea typeface="Segoe UI" panose="020B0502040204020203" pitchFamily="34" charset="0"/>
              </a:rPr>
              <a:t>Série IPC</a:t>
            </a:r>
          </a:p>
          <a:p>
            <a:r>
              <a:rPr lang="it-IT" altLang="zh-CN" sz="1100" b="0" dirty="0">
                <a:solidFill>
                  <a:schemeClr val="tx1"/>
                </a:solidFill>
                <a:latin typeface="Myriad Pro" panose="020B0502040204020203" pitchFamily="34" charset="0"/>
                <a:ea typeface="Segoe UI" panose="020B0502040204020203" pitchFamily="34" charset="0"/>
              </a:rPr>
              <a:t>Série HDCVI</a:t>
            </a:r>
          </a:p>
        </p:txBody>
      </p:sp>
      <p:sp>
        <p:nvSpPr>
          <p:cNvPr id="155" name="矩形 154"/>
          <p:cNvSpPr/>
          <p:nvPr/>
        </p:nvSpPr>
        <p:spPr>
          <a:xfrm>
            <a:off x="3064263" y="1490114"/>
            <a:ext cx="300082" cy="44736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30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/</a:t>
            </a:r>
            <a:endParaRPr lang="zh-CN" altLang="en-US" sz="2305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6" name="矩形 155"/>
          <p:cNvSpPr/>
          <p:nvPr/>
        </p:nvSpPr>
        <p:spPr>
          <a:xfrm>
            <a:off x="6292661" y="1490114"/>
            <a:ext cx="300082" cy="44736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30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/</a:t>
            </a:r>
            <a:endParaRPr lang="zh-CN" altLang="en-US" sz="2305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57" name="直接连接符 156"/>
          <p:cNvCxnSpPr/>
          <p:nvPr/>
        </p:nvCxnSpPr>
        <p:spPr bwMode="auto">
          <a:xfrm flipH="1">
            <a:off x="7731971" y="1729153"/>
            <a:ext cx="224897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7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 err="1">
                <a:latin typeface="+mn-lt"/>
                <a:cs typeface="Segoe UI" panose="020B0502040204020203" pitchFamily="34" charset="0"/>
              </a:rPr>
              <a:t>Kit XVR</a:t>
            </a:r>
            <a:endParaRPr lang="zh-CN" altLang="en-US" sz="3600" dirty="0">
              <a:latin typeface="+mn-lt"/>
              <a:cs typeface="Segoe UI" panose="020B0502040204020203" pitchFamily="34" charset="0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1392098B-2D09-4991-927F-96456AABDC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>
                <a:latin typeface="Myriad Pro"/>
              </a:rPr>
              <a:t>31</a:t>
            </a:fld>
            <a:endParaRPr lang="zh-CN" altLang="en-US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1" name="组合 150"/>
          <p:cNvGrpSpPr/>
          <p:nvPr/>
        </p:nvGrpSpPr>
        <p:grpSpPr>
          <a:xfrm>
            <a:off x="5120501" y="2876242"/>
            <a:ext cx="90000" cy="456285"/>
            <a:chOff x="2877841" y="1508514"/>
            <a:chExt cx="67500" cy="342214"/>
          </a:xfrm>
        </p:grpSpPr>
        <p:cxnSp>
          <p:nvCxnSpPr>
            <p:cNvPr id="152" name="直接连接符 151"/>
            <p:cNvCxnSpPr/>
            <p:nvPr/>
          </p:nvCxnSpPr>
          <p:spPr bwMode="auto">
            <a:xfrm>
              <a:off x="2911591" y="1508514"/>
              <a:ext cx="0" cy="27114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53" name="椭圆 152"/>
            <p:cNvSpPr/>
            <p:nvPr/>
          </p:nvSpPr>
          <p:spPr bwMode="auto">
            <a:xfrm>
              <a:off x="2877841" y="1783228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154" name="组合 153"/>
          <p:cNvGrpSpPr/>
          <p:nvPr/>
        </p:nvGrpSpPr>
        <p:grpSpPr>
          <a:xfrm>
            <a:off x="5984597" y="2876242"/>
            <a:ext cx="90000" cy="1860983"/>
            <a:chOff x="2877841" y="1508514"/>
            <a:chExt cx="67500" cy="1395737"/>
          </a:xfrm>
        </p:grpSpPr>
        <p:cxnSp>
          <p:nvCxnSpPr>
            <p:cNvPr id="155" name="直接连接符 154"/>
            <p:cNvCxnSpPr/>
            <p:nvPr/>
          </p:nvCxnSpPr>
          <p:spPr bwMode="auto">
            <a:xfrm>
              <a:off x="2911591" y="1508514"/>
              <a:ext cx="0" cy="1368964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56" name="椭圆 155"/>
            <p:cNvSpPr/>
            <p:nvPr/>
          </p:nvSpPr>
          <p:spPr bwMode="auto">
            <a:xfrm>
              <a:off x="2877841" y="2836751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157" name="组合 156"/>
          <p:cNvGrpSpPr/>
          <p:nvPr/>
        </p:nvGrpSpPr>
        <p:grpSpPr>
          <a:xfrm>
            <a:off x="7093876" y="2876242"/>
            <a:ext cx="90000" cy="456285"/>
            <a:chOff x="2877841" y="1508514"/>
            <a:chExt cx="67500" cy="342214"/>
          </a:xfrm>
        </p:grpSpPr>
        <p:cxnSp>
          <p:nvCxnSpPr>
            <p:cNvPr id="158" name="直接连接符 157"/>
            <p:cNvCxnSpPr/>
            <p:nvPr/>
          </p:nvCxnSpPr>
          <p:spPr bwMode="auto">
            <a:xfrm>
              <a:off x="2913204" y="1508514"/>
              <a:ext cx="0" cy="27114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59" name="椭圆 158"/>
            <p:cNvSpPr/>
            <p:nvPr/>
          </p:nvSpPr>
          <p:spPr bwMode="auto">
            <a:xfrm>
              <a:off x="2877841" y="1783228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57" name="矩形 56"/>
          <p:cNvSpPr/>
          <p:nvPr/>
        </p:nvSpPr>
        <p:spPr bwMode="auto">
          <a:xfrm>
            <a:off x="5652735" y="2162875"/>
            <a:ext cx="753725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9" name="矩形 58"/>
          <p:cNvSpPr/>
          <p:nvPr/>
        </p:nvSpPr>
        <p:spPr bwMode="auto">
          <a:xfrm>
            <a:off x="6746672" y="2162875"/>
            <a:ext cx="753725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0" name="矩形 59"/>
          <p:cNvSpPr/>
          <p:nvPr/>
        </p:nvSpPr>
        <p:spPr bwMode="auto">
          <a:xfrm>
            <a:off x="8568972" y="2162875"/>
            <a:ext cx="753725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3" name="矩形 62"/>
          <p:cNvSpPr/>
          <p:nvPr/>
        </p:nvSpPr>
        <p:spPr bwMode="auto">
          <a:xfrm>
            <a:off x="2913963" y="2162875"/>
            <a:ext cx="753725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04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4" name="矩形 63"/>
          <p:cNvSpPr/>
          <p:nvPr/>
        </p:nvSpPr>
        <p:spPr bwMode="auto">
          <a:xfrm>
            <a:off x="695784" y="2162875"/>
            <a:ext cx="753725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</a:t>
            </a:r>
            <a:endParaRPr lang="zh-CN" altLang="en-US" sz="22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65" name="矩形 64"/>
          <p:cNvSpPr/>
          <p:nvPr/>
        </p:nvSpPr>
        <p:spPr bwMode="auto">
          <a:xfrm>
            <a:off x="3826887" y="2162875"/>
            <a:ext cx="753725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04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66" name="直接连接符 65"/>
          <p:cNvCxnSpPr/>
          <p:nvPr/>
        </p:nvCxnSpPr>
        <p:spPr bwMode="auto">
          <a:xfrm flipV="1">
            <a:off x="1545699" y="2529744"/>
            <a:ext cx="233136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7" name="矩形 66"/>
          <p:cNvSpPr/>
          <p:nvPr/>
        </p:nvSpPr>
        <p:spPr bwMode="auto">
          <a:xfrm>
            <a:off x="1846388" y="2162875"/>
            <a:ext cx="917899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HCVR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8" name="矩形 67"/>
          <p:cNvSpPr/>
          <p:nvPr/>
        </p:nvSpPr>
        <p:spPr bwMode="auto">
          <a:xfrm>
            <a:off x="4739811" y="2162875"/>
            <a:ext cx="753725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UN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70" name="直接连接符 69"/>
          <p:cNvCxnSpPr/>
          <p:nvPr/>
        </p:nvCxnSpPr>
        <p:spPr bwMode="auto">
          <a:xfrm flipV="1">
            <a:off x="6470687" y="2529744"/>
            <a:ext cx="233136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72" name="组合 71"/>
          <p:cNvGrpSpPr/>
          <p:nvPr/>
        </p:nvGrpSpPr>
        <p:grpSpPr>
          <a:xfrm>
            <a:off x="1058300" y="2879757"/>
            <a:ext cx="94216" cy="725540"/>
            <a:chOff x="2686859" y="2864898"/>
            <a:chExt cx="90000" cy="725540"/>
          </a:xfrm>
        </p:grpSpPr>
        <p:cxnSp>
          <p:nvCxnSpPr>
            <p:cNvPr id="73" name="直接连接符 72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74" name="椭圆 73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75" name="TextBox 69"/>
          <p:cNvSpPr>
            <a:spLocks noChangeArrowheads="1"/>
          </p:cNvSpPr>
          <p:nvPr/>
        </p:nvSpPr>
        <p:spPr bwMode="auto">
          <a:xfrm>
            <a:off x="385433" y="3621815"/>
            <a:ext cx="1290988" cy="438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Marque: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DH : Dahua</a:t>
            </a:r>
            <a:endParaRPr lang="zh-CN" altLang="en-US" sz="11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6" name="TextBox 69"/>
          <p:cNvSpPr>
            <a:spLocks noChangeArrowheads="1"/>
          </p:cNvSpPr>
          <p:nvPr/>
        </p:nvSpPr>
        <p:spPr bwMode="auto">
          <a:xfrm>
            <a:off x="1389809" y="3571091"/>
            <a:ext cx="1601440" cy="931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en-US" altLang="zh-CN" sz="1200" b="1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Taper: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HCVR : DVR HDCVI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DVR : DVR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NVR : NVR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XVR : XVR</a:t>
            </a:r>
          </a:p>
        </p:txBody>
      </p:sp>
      <p:grpSp>
        <p:nvGrpSpPr>
          <p:cNvPr id="79" name="组合 78"/>
          <p:cNvGrpSpPr/>
          <p:nvPr/>
        </p:nvGrpSpPr>
        <p:grpSpPr>
          <a:xfrm>
            <a:off x="8944665" y="2876242"/>
            <a:ext cx="90000" cy="456285"/>
            <a:chOff x="2877841" y="1508514"/>
            <a:chExt cx="67500" cy="342214"/>
          </a:xfrm>
        </p:grpSpPr>
        <p:cxnSp>
          <p:nvCxnSpPr>
            <p:cNvPr id="80" name="直接连接符 79"/>
            <p:cNvCxnSpPr/>
            <p:nvPr/>
          </p:nvCxnSpPr>
          <p:spPr bwMode="auto">
            <a:xfrm>
              <a:off x="2911591" y="1508514"/>
              <a:ext cx="0" cy="27114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81" name="椭圆 80"/>
            <p:cNvSpPr/>
            <p:nvPr/>
          </p:nvSpPr>
          <p:spPr bwMode="auto">
            <a:xfrm>
              <a:off x="2877841" y="1783228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85" name="组合 84"/>
          <p:cNvGrpSpPr/>
          <p:nvPr/>
        </p:nvGrpSpPr>
        <p:grpSpPr>
          <a:xfrm>
            <a:off x="3248448" y="2877498"/>
            <a:ext cx="90000" cy="456285"/>
            <a:chOff x="2877841" y="1508514"/>
            <a:chExt cx="67500" cy="342214"/>
          </a:xfrm>
        </p:grpSpPr>
        <p:cxnSp>
          <p:nvCxnSpPr>
            <p:cNvPr id="86" name="直接连接符 85"/>
            <p:cNvCxnSpPr/>
            <p:nvPr/>
          </p:nvCxnSpPr>
          <p:spPr bwMode="auto">
            <a:xfrm>
              <a:off x="2911591" y="1508514"/>
              <a:ext cx="0" cy="27114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87" name="椭圆 86"/>
            <p:cNvSpPr/>
            <p:nvPr/>
          </p:nvSpPr>
          <p:spPr bwMode="auto">
            <a:xfrm>
              <a:off x="2877841" y="1783228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91" name="TextBox 90"/>
          <p:cNvSpPr txBox="1"/>
          <p:nvPr/>
        </p:nvSpPr>
        <p:spPr>
          <a:xfrm>
            <a:off x="2886078" y="3277610"/>
            <a:ext cx="1322901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Canal:</a:t>
            </a:r>
          </a:p>
          <a:p>
            <a:pPr>
              <a:spcBef>
                <a:spcPct val="0"/>
              </a:spcBef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04=4ch</a:t>
            </a:r>
          </a:p>
          <a:p>
            <a:pPr>
              <a:spcBef>
                <a:spcPct val="0"/>
              </a:spcBef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08=8ch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3529478" y="3967531"/>
            <a:ext cx="2086468" cy="10310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b="1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Compression:</a:t>
            </a:r>
          </a:p>
          <a:p>
            <a:pPr>
              <a:spcBef>
                <a:spcPct val="0"/>
              </a:spcBef>
            </a:pPr>
            <a:r>
              <a:rPr lang="en-US" altLang="zh-CN" sz="11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04 : H.264/MPEG</a:t>
            </a:r>
          </a:p>
          <a:p>
            <a:pPr>
              <a:spcBef>
                <a:spcPct val="0"/>
              </a:spcBef>
            </a:pPr>
            <a:r>
              <a:rPr lang="en-US" altLang="zh-CN" sz="11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(Prise en charge HCVR H.264H)</a:t>
            </a:r>
          </a:p>
          <a:p>
            <a:pPr>
              <a:spcBef>
                <a:spcPct val="0"/>
              </a:spcBef>
            </a:pPr>
            <a:r>
              <a:rPr lang="en-US" altLang="zh-CN" sz="11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05 : H.265</a:t>
            </a:r>
          </a:p>
          <a:p>
            <a:pPr>
              <a:spcBef>
                <a:spcPct val="0"/>
              </a:spcBef>
            </a:pPr>
            <a:endParaRPr lang="zh-CN" altLang="en-US" sz="1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文泉驿微米黑" charset="-122"/>
            </a:endParaRPr>
          </a:p>
        </p:txBody>
      </p:sp>
      <p:sp>
        <p:nvSpPr>
          <p:cNvPr id="97" name="TextBox 96"/>
          <p:cNvSpPr txBox="1"/>
          <p:nvPr/>
        </p:nvSpPr>
        <p:spPr>
          <a:xfrm>
            <a:off x="4800225" y="3363436"/>
            <a:ext cx="91510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Série:</a:t>
            </a:r>
          </a:p>
          <a:p>
            <a:pPr>
              <a:spcBef>
                <a:spcPct val="0"/>
              </a:spcBef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A: Distributeur automatique de billets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5532966" y="4701527"/>
            <a:ext cx="197369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Résolution:</a:t>
            </a:r>
          </a:p>
          <a:p>
            <a:pPr>
              <a:spcBef>
                <a:spcPct val="0"/>
              </a:spcBef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S: 2HDD</a:t>
            </a:r>
          </a:p>
          <a:p>
            <a:pPr>
              <a:spcBef>
                <a:spcPct val="0"/>
              </a:spcBef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 = CIF</a:t>
            </a:r>
          </a:p>
          <a:p>
            <a:pPr>
              <a:spcBef>
                <a:spcPct val="0"/>
              </a:spcBef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 = D1 et plus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G : Personnalisé</a:t>
            </a:r>
          </a:p>
          <a:p>
            <a:pPr>
              <a:spcBef>
                <a:spcPct val="0"/>
              </a:spcBef>
            </a:pPr>
            <a:endParaRPr lang="en-US" altLang="zh-CN" sz="12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文泉驿微米黑" charset="-122"/>
            </a:endParaRPr>
          </a:p>
        </p:txBody>
      </p:sp>
      <p:grpSp>
        <p:nvGrpSpPr>
          <p:cNvPr id="98" name="组合 97"/>
          <p:cNvGrpSpPr/>
          <p:nvPr/>
        </p:nvGrpSpPr>
        <p:grpSpPr>
          <a:xfrm>
            <a:off x="4256405" y="2914095"/>
            <a:ext cx="90000" cy="937007"/>
            <a:chOff x="2954357" y="1535962"/>
            <a:chExt cx="67500" cy="702755"/>
          </a:xfrm>
        </p:grpSpPr>
        <p:cxnSp>
          <p:nvCxnSpPr>
            <p:cNvPr id="99" name="直接连接符 98"/>
            <p:cNvCxnSpPr/>
            <p:nvPr/>
          </p:nvCxnSpPr>
          <p:spPr bwMode="auto">
            <a:xfrm flipH="1">
              <a:off x="2973714" y="1535962"/>
              <a:ext cx="14393" cy="635255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02" name="椭圆 101"/>
            <p:cNvSpPr/>
            <p:nvPr/>
          </p:nvSpPr>
          <p:spPr bwMode="auto">
            <a:xfrm>
              <a:off x="2954357" y="2171217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113" name="TextBox 112"/>
          <p:cNvSpPr txBox="1"/>
          <p:nvPr/>
        </p:nvSpPr>
        <p:spPr>
          <a:xfrm>
            <a:off x="6635254" y="3332527"/>
            <a:ext cx="1673157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zh-CN" sz="12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Taille:</a:t>
            </a:r>
          </a:p>
          <a:p>
            <a:pPr>
              <a:spcBef>
                <a:spcPct val="0"/>
              </a:spcBef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U : écran LCD de 5,6 pouces</a:t>
            </a:r>
          </a:p>
          <a:p>
            <a:pPr>
              <a:spcBef>
                <a:spcPct val="0"/>
              </a:spcBef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V: Écran LCD 7 pouces</a:t>
            </a:r>
            <a:endParaRPr lang="zh-CN" altLang="en-US" sz="11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文泉驿微米黑" charset="-122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8698629" y="3332527"/>
            <a:ext cx="8537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zh-CN" sz="12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Écran LCD :</a:t>
            </a:r>
          </a:p>
          <a:p>
            <a:pPr>
              <a:spcBef>
                <a:spcPct val="0"/>
              </a:spcBef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 : LCD</a:t>
            </a:r>
          </a:p>
        </p:txBody>
      </p:sp>
      <p:sp>
        <p:nvSpPr>
          <p:cNvPr id="83" name="矩形 82"/>
          <p:cNvSpPr/>
          <p:nvPr/>
        </p:nvSpPr>
        <p:spPr bwMode="auto">
          <a:xfrm>
            <a:off x="7671108" y="2162875"/>
            <a:ext cx="753725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89" name="组合 88"/>
          <p:cNvGrpSpPr/>
          <p:nvPr/>
        </p:nvGrpSpPr>
        <p:grpSpPr>
          <a:xfrm>
            <a:off x="9986721" y="2867230"/>
            <a:ext cx="90000" cy="456285"/>
            <a:chOff x="2877841" y="1508514"/>
            <a:chExt cx="67500" cy="342214"/>
          </a:xfrm>
        </p:grpSpPr>
        <p:cxnSp>
          <p:nvCxnSpPr>
            <p:cNvPr id="90" name="直接连接符 89"/>
            <p:cNvCxnSpPr/>
            <p:nvPr/>
          </p:nvCxnSpPr>
          <p:spPr bwMode="auto">
            <a:xfrm>
              <a:off x="2913204" y="1508514"/>
              <a:ext cx="0" cy="27114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93" name="椭圆 92"/>
            <p:cNvSpPr/>
            <p:nvPr/>
          </p:nvSpPr>
          <p:spPr bwMode="auto">
            <a:xfrm>
              <a:off x="2877841" y="1783228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94" name="矩形 93"/>
          <p:cNvSpPr/>
          <p:nvPr/>
        </p:nvSpPr>
        <p:spPr bwMode="auto">
          <a:xfrm>
            <a:off x="9639518" y="2162875"/>
            <a:ext cx="753725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UN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96" name="直接连接符 95"/>
          <p:cNvCxnSpPr/>
          <p:nvPr/>
        </p:nvCxnSpPr>
        <p:spPr bwMode="auto">
          <a:xfrm flipV="1">
            <a:off x="9363532" y="2520732"/>
            <a:ext cx="233136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5" name="TextBox 112"/>
          <p:cNvSpPr txBox="1"/>
          <p:nvPr/>
        </p:nvSpPr>
        <p:spPr>
          <a:xfrm>
            <a:off x="9538509" y="3323415"/>
            <a:ext cx="265349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zh-CN" sz="12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Extension:</a:t>
            </a:r>
          </a:p>
          <a:p>
            <a:pPr>
              <a:spcBef>
                <a:spcPct val="0"/>
              </a:spcBef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 : Prend uniquement en charge les entrées analogiques</a:t>
            </a:r>
          </a:p>
          <a:p>
            <a:pPr>
              <a:spcBef>
                <a:spcPct val="0"/>
              </a:spcBef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P: 4ch POE</a:t>
            </a:r>
          </a:p>
          <a:p>
            <a:pPr>
              <a:spcBef>
                <a:spcPct val="0"/>
              </a:spcBef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8P : 8ch POE</a:t>
            </a:r>
          </a:p>
          <a:p>
            <a:pPr>
              <a:spcBef>
                <a:spcPct val="0"/>
              </a:spcBef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F: 4G</a:t>
            </a:r>
          </a:p>
          <a:p>
            <a:pPr>
              <a:spcBef>
                <a:spcPct val="0"/>
              </a:spcBef>
            </a:pPr>
            <a:endParaRPr lang="en-US" altLang="zh-CN" sz="12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23" name="组合 122"/>
          <p:cNvGrpSpPr/>
          <p:nvPr/>
        </p:nvGrpSpPr>
        <p:grpSpPr>
          <a:xfrm>
            <a:off x="2212481" y="2905666"/>
            <a:ext cx="94216" cy="725540"/>
            <a:chOff x="2686859" y="2864898"/>
            <a:chExt cx="90000" cy="725540"/>
          </a:xfrm>
        </p:grpSpPr>
        <p:cxnSp>
          <p:nvCxnSpPr>
            <p:cNvPr id="124" name="直接连接符 123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25" name="椭圆 124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132" name="TextBox 112"/>
          <p:cNvSpPr txBox="1"/>
          <p:nvPr/>
        </p:nvSpPr>
        <p:spPr>
          <a:xfrm>
            <a:off x="7395383" y="4844960"/>
            <a:ext cx="20847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zh-CN" sz="12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Compression 1080p sur l'ensemble du canal</a:t>
            </a:r>
            <a:endParaRPr lang="zh-CN" altLang="en-US" sz="12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文泉驿微米黑" charset="-122"/>
            </a:endParaRPr>
          </a:p>
        </p:txBody>
      </p:sp>
      <p:grpSp>
        <p:nvGrpSpPr>
          <p:cNvPr id="136" name="组合 135"/>
          <p:cNvGrpSpPr/>
          <p:nvPr/>
        </p:nvGrpSpPr>
        <p:grpSpPr>
          <a:xfrm>
            <a:off x="8046644" y="2888487"/>
            <a:ext cx="90000" cy="1860983"/>
            <a:chOff x="2877841" y="1508514"/>
            <a:chExt cx="67500" cy="1395737"/>
          </a:xfrm>
        </p:grpSpPr>
        <p:cxnSp>
          <p:nvCxnSpPr>
            <p:cNvPr id="137" name="直接连接符 136"/>
            <p:cNvCxnSpPr/>
            <p:nvPr/>
          </p:nvCxnSpPr>
          <p:spPr bwMode="auto">
            <a:xfrm>
              <a:off x="2911591" y="1508514"/>
              <a:ext cx="0" cy="1368964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38" name="椭圆 137"/>
            <p:cNvSpPr/>
            <p:nvPr/>
          </p:nvSpPr>
          <p:spPr bwMode="auto">
            <a:xfrm>
              <a:off x="2877841" y="2836751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56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>
                <a:latin typeface="+mn-lt"/>
                <a:cs typeface="Segoe UI" panose="020B0502040204020203" pitchFamily="34" charset="0"/>
              </a:rPr>
              <a:t>DVR/NVR de distributeur automatique de billets</a:t>
            </a:r>
            <a:endParaRPr lang="zh-CN" altLang="en-US" sz="3600" dirty="0">
              <a:latin typeface="+mn-lt"/>
              <a:cs typeface="Segoe UI" panose="020B0502040204020203" pitchFamily="34" charset="0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93116B12-C6BD-4FC9-A93E-27DD8C3C1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>
                <a:latin typeface="Myriad Pro"/>
              </a:rPr>
              <a:t>32</a:t>
            </a:fld>
            <a:endParaRPr lang="zh-CN" altLang="en-US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extBox 72"/>
          <p:cNvSpPr>
            <a:spLocks noChangeArrowheads="1"/>
          </p:cNvSpPr>
          <p:nvPr/>
        </p:nvSpPr>
        <p:spPr bwMode="auto">
          <a:xfrm>
            <a:off x="5142576" y="2209748"/>
            <a:ext cx="1284141" cy="915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Baie pour disque dur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08: 8 disques durs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12:12 Disques durs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16: 16HDDs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24: 24HDDs</a:t>
            </a:r>
          </a:p>
        </p:txBody>
      </p:sp>
      <p:sp>
        <p:nvSpPr>
          <p:cNvPr id="71" name="TextBox 76"/>
          <p:cNvSpPr>
            <a:spLocks noChangeArrowheads="1"/>
          </p:cNvSpPr>
          <p:nvPr/>
        </p:nvSpPr>
        <p:spPr bwMode="auto">
          <a:xfrm>
            <a:off x="7989693" y="2209278"/>
            <a:ext cx="2542966" cy="1254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Carte IA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Quantité: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1:1 carte IA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2: 2 cartes IA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4: 4 cartes IA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8: 8 cartes IA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16: 16 cartes IA</a:t>
            </a:r>
          </a:p>
        </p:txBody>
      </p:sp>
      <p:sp>
        <p:nvSpPr>
          <p:cNvPr id="72" name="TextBox 69"/>
          <p:cNvSpPr>
            <a:spLocks noChangeArrowheads="1"/>
          </p:cNvSpPr>
          <p:nvPr/>
        </p:nvSpPr>
        <p:spPr bwMode="auto">
          <a:xfrm>
            <a:off x="2990658" y="2254136"/>
            <a:ext cx="1047942" cy="577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Série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5: 5 séries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7: 7 séries</a:t>
            </a:r>
          </a:p>
        </p:txBody>
      </p:sp>
      <p:sp>
        <p:nvSpPr>
          <p:cNvPr id="73" name="TextBox 78"/>
          <p:cNvSpPr>
            <a:spLocks noChangeArrowheads="1"/>
          </p:cNvSpPr>
          <p:nvPr/>
        </p:nvSpPr>
        <p:spPr bwMode="auto">
          <a:xfrm>
            <a:off x="3922984" y="2199256"/>
            <a:ext cx="1334286" cy="577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Génération:</a:t>
            </a:r>
            <a:endParaRPr kumimoji="0" lang="en-US" altLang="zh-CN" sz="11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0 : 1er</a:t>
            </a:r>
            <a:endParaRPr kumimoji="0" lang="en-US" altLang="zh-CN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1 : 2e</a:t>
            </a:r>
            <a:endParaRPr kumimoji="0" lang="zh-CN" altLang="en-US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</p:txBody>
      </p:sp>
      <p:sp>
        <p:nvSpPr>
          <p:cNvPr id="74" name="矩形 73"/>
          <p:cNvSpPr/>
          <p:nvPr/>
        </p:nvSpPr>
        <p:spPr bwMode="auto">
          <a:xfrm>
            <a:off x="1635248" y="1043629"/>
            <a:ext cx="822255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</a:rPr>
              <a:t>IVSS</a:t>
            </a:r>
          </a:p>
        </p:txBody>
      </p:sp>
      <p:sp>
        <p:nvSpPr>
          <p:cNvPr id="75" name="矩形 74"/>
          <p:cNvSpPr/>
          <p:nvPr/>
        </p:nvSpPr>
        <p:spPr bwMode="auto">
          <a:xfrm>
            <a:off x="5178950" y="1043629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</a:rPr>
              <a:t>24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等线"/>
              <a:cs typeface="Segoe UI" panose="020B0502040204020203" pitchFamily="34" charset="0"/>
            </a:endParaRPr>
          </a:p>
        </p:txBody>
      </p:sp>
      <p:sp>
        <p:nvSpPr>
          <p:cNvPr id="76" name="矩形 75"/>
          <p:cNvSpPr/>
          <p:nvPr/>
        </p:nvSpPr>
        <p:spPr bwMode="auto">
          <a:xfrm>
            <a:off x="6426715" y="1043629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</a:rPr>
              <a:t>DR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等线"/>
              <a:cs typeface="Segoe UI" panose="020B0502040204020203" pitchFamily="34" charset="0"/>
            </a:endParaRPr>
          </a:p>
        </p:txBody>
      </p:sp>
      <p:sp>
        <p:nvSpPr>
          <p:cNvPr id="77" name="矩形 76"/>
          <p:cNvSpPr/>
          <p:nvPr/>
        </p:nvSpPr>
        <p:spPr bwMode="auto">
          <a:xfrm>
            <a:off x="8345698" y="1043629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</a:rPr>
              <a:t>16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等线"/>
              <a:cs typeface="Segoe UI" panose="020B0502040204020203" pitchFamily="34" charset="0"/>
            </a:endParaRPr>
          </a:p>
        </p:txBody>
      </p:sp>
      <p:sp>
        <p:nvSpPr>
          <p:cNvPr id="78" name="矩形 77"/>
          <p:cNvSpPr/>
          <p:nvPr/>
        </p:nvSpPr>
        <p:spPr bwMode="auto">
          <a:xfrm>
            <a:off x="4055476" y="1043629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</a:rPr>
              <a:t>1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等线"/>
              <a:cs typeface="Segoe UI" panose="020B0502040204020203" pitchFamily="34" charset="0"/>
            </a:endParaRPr>
          </a:p>
        </p:txBody>
      </p:sp>
      <p:sp>
        <p:nvSpPr>
          <p:cNvPr id="79" name="矩形 78"/>
          <p:cNvSpPr/>
          <p:nvPr/>
        </p:nvSpPr>
        <p:spPr bwMode="auto">
          <a:xfrm>
            <a:off x="2834342" y="1043629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</a:rPr>
              <a:t>7</a:t>
            </a:r>
          </a:p>
        </p:txBody>
      </p:sp>
      <p:cxnSp>
        <p:nvCxnSpPr>
          <p:cNvPr id="80" name="直接连接符 79"/>
          <p:cNvCxnSpPr/>
          <p:nvPr/>
        </p:nvCxnSpPr>
        <p:spPr bwMode="auto">
          <a:xfrm>
            <a:off x="7707177" y="1403629"/>
            <a:ext cx="15517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1" name="TextBox 78"/>
          <p:cNvSpPr>
            <a:spLocks noChangeArrowheads="1"/>
          </p:cNvSpPr>
          <p:nvPr/>
        </p:nvSpPr>
        <p:spPr bwMode="auto">
          <a:xfrm>
            <a:off x="6233335" y="2204993"/>
            <a:ext cx="2070233" cy="1254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Fonction: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R : Puissance redondante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D : Écran LCD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C : Compression vidéo intelligente</a:t>
            </a:r>
            <a:endParaRPr kumimoji="0" lang="zh-CN" altLang="en-US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Null : Valeur par défaut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H : Haute performance</a:t>
            </a:r>
          </a:p>
        </p:txBody>
      </p:sp>
      <p:grpSp>
        <p:nvGrpSpPr>
          <p:cNvPr id="82" name="组合 81"/>
          <p:cNvGrpSpPr/>
          <p:nvPr/>
        </p:nvGrpSpPr>
        <p:grpSpPr>
          <a:xfrm>
            <a:off x="3172601" y="1769201"/>
            <a:ext cx="90000" cy="456285"/>
            <a:chOff x="2991038" y="1508514"/>
            <a:chExt cx="67500" cy="342214"/>
          </a:xfrm>
        </p:grpSpPr>
        <p:cxnSp>
          <p:nvCxnSpPr>
            <p:cNvPr id="83" name="直接连接符 82"/>
            <p:cNvCxnSpPr/>
            <p:nvPr/>
          </p:nvCxnSpPr>
          <p:spPr bwMode="auto">
            <a:xfrm>
              <a:off x="3024788" y="1508514"/>
              <a:ext cx="0" cy="27114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84" name="椭圆 83"/>
            <p:cNvSpPr/>
            <p:nvPr/>
          </p:nvSpPr>
          <p:spPr bwMode="auto">
            <a:xfrm>
              <a:off x="2991038" y="1783228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85" name="组合 84"/>
          <p:cNvGrpSpPr/>
          <p:nvPr/>
        </p:nvGrpSpPr>
        <p:grpSpPr>
          <a:xfrm>
            <a:off x="4354744" y="1769201"/>
            <a:ext cx="90000" cy="456285"/>
            <a:chOff x="2971067" y="1508514"/>
            <a:chExt cx="67500" cy="342214"/>
          </a:xfrm>
        </p:grpSpPr>
        <p:cxnSp>
          <p:nvCxnSpPr>
            <p:cNvPr id="86" name="直接连接符 85"/>
            <p:cNvCxnSpPr/>
            <p:nvPr/>
          </p:nvCxnSpPr>
          <p:spPr bwMode="auto">
            <a:xfrm>
              <a:off x="3004817" y="1508514"/>
              <a:ext cx="0" cy="27114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87" name="椭圆 86"/>
            <p:cNvSpPr/>
            <p:nvPr/>
          </p:nvSpPr>
          <p:spPr bwMode="auto">
            <a:xfrm>
              <a:off x="2971067" y="1783228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88" name="组合 87"/>
          <p:cNvGrpSpPr/>
          <p:nvPr/>
        </p:nvGrpSpPr>
        <p:grpSpPr>
          <a:xfrm>
            <a:off x="5478581" y="1769201"/>
            <a:ext cx="90000" cy="456285"/>
            <a:chOff x="2877841" y="1508514"/>
            <a:chExt cx="67500" cy="342214"/>
          </a:xfrm>
        </p:grpSpPr>
        <p:cxnSp>
          <p:nvCxnSpPr>
            <p:cNvPr id="89" name="直接连接符 88"/>
            <p:cNvCxnSpPr/>
            <p:nvPr/>
          </p:nvCxnSpPr>
          <p:spPr bwMode="auto">
            <a:xfrm>
              <a:off x="2911591" y="1508514"/>
              <a:ext cx="0" cy="27114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90" name="椭圆 89"/>
            <p:cNvSpPr/>
            <p:nvPr/>
          </p:nvSpPr>
          <p:spPr bwMode="auto">
            <a:xfrm>
              <a:off x="2877841" y="1783228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91" name="组合 90"/>
          <p:cNvGrpSpPr/>
          <p:nvPr/>
        </p:nvGrpSpPr>
        <p:grpSpPr>
          <a:xfrm>
            <a:off x="6737185" y="1769201"/>
            <a:ext cx="90000" cy="456285"/>
            <a:chOff x="2877841" y="1508514"/>
            <a:chExt cx="67500" cy="342214"/>
          </a:xfrm>
        </p:grpSpPr>
        <p:cxnSp>
          <p:nvCxnSpPr>
            <p:cNvPr id="92" name="直接连接符 91"/>
            <p:cNvCxnSpPr/>
            <p:nvPr/>
          </p:nvCxnSpPr>
          <p:spPr bwMode="auto">
            <a:xfrm>
              <a:off x="2911591" y="1508514"/>
              <a:ext cx="0" cy="27114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93" name="椭圆 92"/>
            <p:cNvSpPr/>
            <p:nvPr/>
          </p:nvSpPr>
          <p:spPr bwMode="auto">
            <a:xfrm>
              <a:off x="2877841" y="1783228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94" name="组合 93"/>
          <p:cNvGrpSpPr/>
          <p:nvPr/>
        </p:nvGrpSpPr>
        <p:grpSpPr>
          <a:xfrm>
            <a:off x="8656159" y="1769201"/>
            <a:ext cx="90000" cy="456285"/>
            <a:chOff x="2869044" y="1508514"/>
            <a:chExt cx="67500" cy="342214"/>
          </a:xfrm>
        </p:grpSpPr>
        <p:cxnSp>
          <p:nvCxnSpPr>
            <p:cNvPr id="95" name="直接连接符 94"/>
            <p:cNvCxnSpPr/>
            <p:nvPr/>
          </p:nvCxnSpPr>
          <p:spPr bwMode="auto">
            <a:xfrm>
              <a:off x="2902796" y="1508514"/>
              <a:ext cx="0" cy="27114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96" name="椭圆 95"/>
            <p:cNvSpPr/>
            <p:nvPr/>
          </p:nvSpPr>
          <p:spPr bwMode="auto">
            <a:xfrm>
              <a:off x="2869044" y="1783228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31" name="组合 30"/>
          <p:cNvGrpSpPr/>
          <p:nvPr/>
        </p:nvGrpSpPr>
        <p:grpSpPr>
          <a:xfrm>
            <a:off x="2002648" y="1781269"/>
            <a:ext cx="90000" cy="456285"/>
            <a:chOff x="3104227" y="1508514"/>
            <a:chExt cx="67500" cy="342214"/>
          </a:xfrm>
        </p:grpSpPr>
        <p:cxnSp>
          <p:nvCxnSpPr>
            <p:cNvPr id="32" name="直接连接符 31"/>
            <p:cNvCxnSpPr/>
            <p:nvPr/>
          </p:nvCxnSpPr>
          <p:spPr bwMode="auto">
            <a:xfrm>
              <a:off x="3137976" y="1508514"/>
              <a:ext cx="0" cy="27114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3" name="椭圆 32"/>
            <p:cNvSpPr/>
            <p:nvPr/>
          </p:nvSpPr>
          <p:spPr bwMode="auto">
            <a:xfrm>
              <a:off x="3104227" y="1783228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34" name="TextBox 35"/>
          <p:cNvSpPr txBox="1"/>
          <p:nvPr/>
        </p:nvSpPr>
        <p:spPr>
          <a:xfrm>
            <a:off x="1417105" y="2235881"/>
            <a:ext cx="1868971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Serveur de vidéosurveillance intelligent</a:t>
            </a:r>
          </a:p>
        </p:txBody>
      </p:sp>
      <p:sp>
        <p:nvSpPr>
          <p:cNvPr id="42" name="矩形 41"/>
          <p:cNvSpPr/>
          <p:nvPr/>
        </p:nvSpPr>
        <p:spPr bwMode="auto">
          <a:xfrm>
            <a:off x="9359161" y="1043629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</a:rPr>
              <a:t>je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等线"/>
              <a:cs typeface="Segoe UI" panose="020B0502040204020203" pitchFamily="34" charset="0"/>
            </a:endParaRPr>
          </a:p>
        </p:txBody>
      </p:sp>
      <p:cxnSp>
        <p:nvCxnSpPr>
          <p:cNvPr id="44" name="直接连接符 43"/>
          <p:cNvCxnSpPr/>
          <p:nvPr/>
        </p:nvCxnSpPr>
        <p:spPr bwMode="auto">
          <a:xfrm>
            <a:off x="9713697" y="1763629"/>
            <a:ext cx="0" cy="3744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5" name="椭圆 44"/>
          <p:cNvSpPr/>
          <p:nvPr/>
        </p:nvSpPr>
        <p:spPr bwMode="auto">
          <a:xfrm>
            <a:off x="9668703" y="2147554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46" name="TextBox 76"/>
          <p:cNvSpPr>
            <a:spLocks noChangeArrowheads="1"/>
          </p:cNvSpPr>
          <p:nvPr/>
        </p:nvSpPr>
        <p:spPr bwMode="auto">
          <a:xfrm>
            <a:off x="9341210" y="2245214"/>
            <a:ext cx="2542968" cy="10849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Carte IA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Génération: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T : 1er</a:t>
            </a:r>
            <a:endParaRPr kumimoji="0" lang="en-US" altLang="zh-CN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I : 2e</a:t>
            </a:r>
            <a:endParaRPr kumimoji="0" lang="en-US" altLang="zh-CN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 : 3e</a:t>
            </a:r>
            <a:endParaRPr kumimoji="0" lang="en-US" altLang="zh-CN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51/71-I : 4e</a:t>
            </a:r>
            <a:endParaRPr kumimoji="0" lang="en-US" altLang="zh-CN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</p:txBody>
      </p:sp>
      <p:sp>
        <p:nvSpPr>
          <p:cNvPr id="47" name="TextBox 69"/>
          <p:cNvSpPr>
            <a:spLocks noChangeArrowheads="1"/>
          </p:cNvSpPr>
          <p:nvPr/>
        </p:nvSpPr>
        <p:spPr bwMode="auto">
          <a:xfrm>
            <a:off x="133858" y="2271735"/>
            <a:ext cx="1323467" cy="715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Marque: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DHI : Dahua outre-mer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Null : Neutre d'outre-mer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文泉驿微米黑" charset="-122"/>
            </a:endParaRPr>
          </a:p>
        </p:txBody>
      </p:sp>
      <p:sp>
        <p:nvSpPr>
          <p:cNvPr id="48" name="矩形 47"/>
          <p:cNvSpPr/>
          <p:nvPr/>
        </p:nvSpPr>
        <p:spPr bwMode="auto">
          <a:xfrm>
            <a:off x="261774" y="1043629"/>
            <a:ext cx="753725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DHI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49" name="直接连接符 48"/>
          <p:cNvCxnSpPr/>
          <p:nvPr/>
        </p:nvCxnSpPr>
        <p:spPr bwMode="auto">
          <a:xfrm flipV="1">
            <a:off x="1174698" y="1403630"/>
            <a:ext cx="233136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0" name="直接连接符 49"/>
          <p:cNvCxnSpPr/>
          <p:nvPr/>
        </p:nvCxnSpPr>
        <p:spPr bwMode="auto">
          <a:xfrm>
            <a:off x="648095" y="1760437"/>
            <a:ext cx="0" cy="4320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1" name="椭圆 50"/>
          <p:cNvSpPr/>
          <p:nvPr/>
        </p:nvSpPr>
        <p:spPr bwMode="auto">
          <a:xfrm>
            <a:off x="600987" y="2181735"/>
            <a:ext cx="94216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54" name="TextBox 72"/>
          <p:cNvSpPr>
            <a:spLocks noChangeArrowheads="1"/>
          </p:cNvSpPr>
          <p:nvPr/>
        </p:nvSpPr>
        <p:spPr bwMode="auto">
          <a:xfrm>
            <a:off x="5482102" y="5106887"/>
            <a:ext cx="1284141" cy="577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Canal: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16: 16 CH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48: 48 CH</a:t>
            </a:r>
          </a:p>
        </p:txBody>
      </p:sp>
      <p:sp>
        <p:nvSpPr>
          <p:cNvPr id="55" name="TextBox 76"/>
          <p:cNvSpPr>
            <a:spLocks noChangeArrowheads="1"/>
          </p:cNvSpPr>
          <p:nvPr/>
        </p:nvSpPr>
        <p:spPr bwMode="auto">
          <a:xfrm>
            <a:off x="8487219" y="5125910"/>
            <a:ext cx="994901" cy="10849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Carte IA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Quantité: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1:1 carte IA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2: 2 cartes IA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3: 3 cartes IA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4: 4 cartes IA</a:t>
            </a:r>
          </a:p>
        </p:txBody>
      </p:sp>
      <p:sp>
        <p:nvSpPr>
          <p:cNvPr id="56" name="TextBox 69"/>
          <p:cNvSpPr>
            <a:spLocks noChangeArrowheads="1"/>
          </p:cNvSpPr>
          <p:nvPr/>
        </p:nvSpPr>
        <p:spPr bwMode="auto">
          <a:xfrm>
            <a:off x="3022210" y="5151275"/>
            <a:ext cx="1220842" cy="577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Série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3:3 séries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5: 5 séries</a:t>
            </a:r>
            <a:endParaRPr kumimoji="0" lang="zh-CN" altLang="en-US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</p:txBody>
      </p:sp>
      <p:sp>
        <p:nvSpPr>
          <p:cNvPr id="57" name="TextBox 78"/>
          <p:cNvSpPr>
            <a:spLocks noChangeArrowheads="1"/>
          </p:cNvSpPr>
          <p:nvPr/>
        </p:nvSpPr>
        <p:spPr bwMode="auto">
          <a:xfrm>
            <a:off x="4043436" y="5096395"/>
            <a:ext cx="1334286" cy="700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Génération:</a:t>
            </a:r>
            <a:endParaRPr kumimoji="0" lang="en-US" altLang="zh-CN" sz="11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1:1 HDD/SSD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(Pour un modèle différent)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3 : 3 disques durs</a:t>
            </a:r>
          </a:p>
        </p:txBody>
      </p:sp>
      <p:sp>
        <p:nvSpPr>
          <p:cNvPr id="58" name="矩形 57"/>
          <p:cNvSpPr/>
          <p:nvPr/>
        </p:nvSpPr>
        <p:spPr bwMode="auto">
          <a:xfrm>
            <a:off x="1755700" y="3940768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</a:rPr>
              <a:t>DIV</a:t>
            </a:r>
          </a:p>
        </p:txBody>
      </p:sp>
      <p:sp>
        <p:nvSpPr>
          <p:cNvPr id="59" name="矩形 58"/>
          <p:cNvSpPr/>
          <p:nvPr/>
        </p:nvSpPr>
        <p:spPr bwMode="auto">
          <a:xfrm>
            <a:off x="5518477" y="3940768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</a:rPr>
              <a:t>48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等线"/>
              <a:cs typeface="Segoe UI" panose="020B0502040204020203" pitchFamily="34" charset="0"/>
            </a:endParaRPr>
          </a:p>
        </p:txBody>
      </p:sp>
      <p:sp>
        <p:nvSpPr>
          <p:cNvPr id="60" name="矩形 59"/>
          <p:cNvSpPr/>
          <p:nvPr/>
        </p:nvSpPr>
        <p:spPr bwMode="auto">
          <a:xfrm>
            <a:off x="6766242" y="3940768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</a:rPr>
              <a:t>WT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等线"/>
              <a:cs typeface="Segoe UI" panose="020B0502040204020203" pitchFamily="34" charset="0"/>
            </a:endParaRPr>
          </a:p>
        </p:txBody>
      </p:sp>
      <p:sp>
        <p:nvSpPr>
          <p:cNvPr id="62" name="矩形 61"/>
          <p:cNvSpPr/>
          <p:nvPr/>
        </p:nvSpPr>
        <p:spPr bwMode="auto">
          <a:xfrm>
            <a:off x="4175928" y="3940768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</a:rPr>
              <a:t>1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等线"/>
              <a:cs typeface="Segoe UI" panose="020B0502040204020203" pitchFamily="34" charset="0"/>
            </a:endParaRPr>
          </a:p>
        </p:txBody>
      </p:sp>
      <p:sp>
        <p:nvSpPr>
          <p:cNvPr id="63" name="矩形 62"/>
          <p:cNvSpPr/>
          <p:nvPr/>
        </p:nvSpPr>
        <p:spPr bwMode="auto">
          <a:xfrm>
            <a:off x="2954794" y="3940768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</a:rPr>
              <a:t>5</a:t>
            </a:r>
          </a:p>
        </p:txBody>
      </p:sp>
      <p:cxnSp>
        <p:nvCxnSpPr>
          <p:cNvPr id="64" name="直接连接符 63"/>
          <p:cNvCxnSpPr/>
          <p:nvPr/>
        </p:nvCxnSpPr>
        <p:spPr bwMode="auto">
          <a:xfrm>
            <a:off x="7834614" y="4300768"/>
            <a:ext cx="15517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5" name="TextBox 78"/>
          <p:cNvSpPr>
            <a:spLocks noChangeArrowheads="1"/>
          </p:cNvSpPr>
          <p:nvPr/>
        </p:nvSpPr>
        <p:spPr bwMode="auto">
          <a:xfrm>
            <a:off x="6398948" y="5089576"/>
            <a:ext cx="2174622" cy="9541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Fonction: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Null : Valeur par défaut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WT : Large plage de températures</a:t>
            </a:r>
            <a:endParaRPr kumimoji="0" lang="en-US" altLang="zh-CN" sz="10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C : Compression vidéo intelligente</a:t>
            </a:r>
            <a:endParaRPr kumimoji="0" lang="zh-CN" altLang="en-US" sz="10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</p:txBody>
      </p:sp>
      <p:grpSp>
        <p:nvGrpSpPr>
          <p:cNvPr id="66" name="组合 65"/>
          <p:cNvGrpSpPr/>
          <p:nvPr/>
        </p:nvGrpSpPr>
        <p:grpSpPr>
          <a:xfrm>
            <a:off x="3293053" y="4666340"/>
            <a:ext cx="90000" cy="456285"/>
            <a:chOff x="2991038" y="1508514"/>
            <a:chExt cx="67500" cy="342214"/>
          </a:xfrm>
        </p:grpSpPr>
        <p:cxnSp>
          <p:nvCxnSpPr>
            <p:cNvPr id="109" name="直接连接符 108"/>
            <p:cNvCxnSpPr/>
            <p:nvPr/>
          </p:nvCxnSpPr>
          <p:spPr bwMode="auto">
            <a:xfrm>
              <a:off x="3024788" y="1508514"/>
              <a:ext cx="0" cy="27114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10" name="椭圆 109"/>
            <p:cNvSpPr/>
            <p:nvPr/>
          </p:nvSpPr>
          <p:spPr bwMode="auto">
            <a:xfrm>
              <a:off x="2991038" y="1783228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67" name="组合 66"/>
          <p:cNvGrpSpPr/>
          <p:nvPr/>
        </p:nvGrpSpPr>
        <p:grpSpPr>
          <a:xfrm>
            <a:off x="4475196" y="4666340"/>
            <a:ext cx="90000" cy="456285"/>
            <a:chOff x="2971067" y="1508514"/>
            <a:chExt cx="67500" cy="342214"/>
          </a:xfrm>
        </p:grpSpPr>
        <p:cxnSp>
          <p:nvCxnSpPr>
            <p:cNvPr id="107" name="直接连接符 106"/>
            <p:cNvCxnSpPr/>
            <p:nvPr/>
          </p:nvCxnSpPr>
          <p:spPr bwMode="auto">
            <a:xfrm>
              <a:off x="3004817" y="1508514"/>
              <a:ext cx="0" cy="27114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08" name="椭圆 107"/>
            <p:cNvSpPr/>
            <p:nvPr/>
          </p:nvSpPr>
          <p:spPr bwMode="auto">
            <a:xfrm>
              <a:off x="2971067" y="1783228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68" name="组合 67"/>
          <p:cNvGrpSpPr/>
          <p:nvPr/>
        </p:nvGrpSpPr>
        <p:grpSpPr>
          <a:xfrm>
            <a:off x="5818108" y="4666340"/>
            <a:ext cx="90000" cy="456285"/>
            <a:chOff x="2877841" y="1508514"/>
            <a:chExt cx="67500" cy="342214"/>
          </a:xfrm>
        </p:grpSpPr>
        <p:cxnSp>
          <p:nvCxnSpPr>
            <p:cNvPr id="105" name="直接连接符 104"/>
            <p:cNvCxnSpPr/>
            <p:nvPr/>
          </p:nvCxnSpPr>
          <p:spPr bwMode="auto">
            <a:xfrm>
              <a:off x="2911591" y="1508514"/>
              <a:ext cx="0" cy="27114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06" name="椭圆 105"/>
            <p:cNvSpPr/>
            <p:nvPr/>
          </p:nvSpPr>
          <p:spPr bwMode="auto">
            <a:xfrm>
              <a:off x="2877841" y="1783228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69" name="组合 68"/>
          <p:cNvGrpSpPr/>
          <p:nvPr/>
        </p:nvGrpSpPr>
        <p:grpSpPr>
          <a:xfrm>
            <a:off x="7076712" y="4666340"/>
            <a:ext cx="90000" cy="456285"/>
            <a:chOff x="2877841" y="1508514"/>
            <a:chExt cx="67500" cy="342214"/>
          </a:xfrm>
        </p:grpSpPr>
        <p:cxnSp>
          <p:nvCxnSpPr>
            <p:cNvPr id="103" name="直接连接符 102"/>
            <p:cNvCxnSpPr/>
            <p:nvPr/>
          </p:nvCxnSpPr>
          <p:spPr bwMode="auto">
            <a:xfrm>
              <a:off x="2911591" y="1508514"/>
              <a:ext cx="0" cy="27114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04" name="椭圆 103"/>
            <p:cNvSpPr/>
            <p:nvPr/>
          </p:nvSpPr>
          <p:spPr bwMode="auto">
            <a:xfrm>
              <a:off x="2877841" y="1783228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8486932" y="3940768"/>
            <a:ext cx="720000" cy="1181857"/>
            <a:chOff x="8478677" y="4550166"/>
            <a:chExt cx="720000" cy="1181857"/>
          </a:xfrm>
        </p:grpSpPr>
        <p:sp>
          <p:nvSpPr>
            <p:cNvPr id="61" name="矩形 60"/>
            <p:cNvSpPr/>
            <p:nvPr/>
          </p:nvSpPr>
          <p:spPr bwMode="auto">
            <a:xfrm>
              <a:off x="8478677" y="4550166"/>
              <a:ext cx="720000" cy="72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yriad Pro" panose="020B0502040204020203" pitchFamily="34" charset="0"/>
                  <a:ea typeface="等线"/>
                  <a:cs typeface="Segoe UI" panose="020B0502040204020203" pitchFamily="34" charset="0"/>
                </a:rPr>
                <a:t>1</a:t>
              </a:r>
              <a:endPara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</a:endParaRPr>
            </a:p>
          </p:txBody>
        </p:sp>
        <p:grpSp>
          <p:nvGrpSpPr>
            <p:cNvPr id="70" name="组合 69"/>
            <p:cNvGrpSpPr/>
            <p:nvPr/>
          </p:nvGrpSpPr>
          <p:grpSpPr>
            <a:xfrm>
              <a:off x="8789138" y="5275738"/>
              <a:ext cx="90000" cy="456285"/>
              <a:chOff x="2869044" y="1508514"/>
              <a:chExt cx="67500" cy="342214"/>
            </a:xfrm>
          </p:grpSpPr>
          <p:cxnSp>
            <p:nvCxnSpPr>
              <p:cNvPr id="101" name="直接连接符 100"/>
              <p:cNvCxnSpPr/>
              <p:nvPr/>
            </p:nvCxnSpPr>
            <p:spPr bwMode="auto">
              <a:xfrm>
                <a:off x="2902796" y="1508514"/>
                <a:ext cx="0" cy="271148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102" name="椭圆 101"/>
              <p:cNvSpPr/>
              <p:nvPr/>
            </p:nvSpPr>
            <p:spPr bwMode="auto">
              <a:xfrm>
                <a:off x="2869044" y="1783228"/>
                <a:ext cx="67500" cy="67500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/>
              <a:lstStyle/>
              <a:p>
                <a:pPr marL="0" marR="0" lvl="0" indent="0" algn="l" defTabSz="914400" rtl="0" eaLnBrk="1" fontAlgn="t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宋体" pitchFamily="2" charset="-122"/>
                  <a:cs typeface="Segoe UI" panose="020B0502040204020203" pitchFamily="34" charset="0"/>
                </a:endParaRPr>
              </a:p>
            </p:txBody>
          </p:sp>
        </p:grpSp>
      </p:grpSp>
      <p:grpSp>
        <p:nvGrpSpPr>
          <p:cNvPr id="97" name="组合 96"/>
          <p:cNvGrpSpPr/>
          <p:nvPr/>
        </p:nvGrpSpPr>
        <p:grpSpPr>
          <a:xfrm>
            <a:off x="2123100" y="4678408"/>
            <a:ext cx="90000" cy="456285"/>
            <a:chOff x="3104227" y="1508514"/>
            <a:chExt cx="67500" cy="342214"/>
          </a:xfrm>
        </p:grpSpPr>
        <p:cxnSp>
          <p:nvCxnSpPr>
            <p:cNvPr id="99" name="直接连接符 98"/>
            <p:cNvCxnSpPr/>
            <p:nvPr/>
          </p:nvCxnSpPr>
          <p:spPr bwMode="auto">
            <a:xfrm>
              <a:off x="3137976" y="1508514"/>
              <a:ext cx="0" cy="27114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00" name="椭圆 99"/>
            <p:cNvSpPr/>
            <p:nvPr/>
          </p:nvSpPr>
          <p:spPr bwMode="auto">
            <a:xfrm>
              <a:off x="3104227" y="1783228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98" name="TextBox 35"/>
          <p:cNvSpPr txBox="1"/>
          <p:nvPr/>
        </p:nvSpPr>
        <p:spPr>
          <a:xfrm>
            <a:off x="1409043" y="5142353"/>
            <a:ext cx="1460994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Dispositif vidéo intelligent</a:t>
            </a:r>
          </a:p>
        </p:txBody>
      </p:sp>
      <p:sp>
        <p:nvSpPr>
          <p:cNvPr id="111" name="矩形 110"/>
          <p:cNvSpPr/>
          <p:nvPr/>
        </p:nvSpPr>
        <p:spPr bwMode="auto">
          <a:xfrm>
            <a:off x="9713337" y="3940768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</a:rPr>
              <a:t>je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等线"/>
              <a:cs typeface="Segoe UI" panose="020B0502040204020203" pitchFamily="34" charset="0"/>
            </a:endParaRPr>
          </a:p>
        </p:txBody>
      </p:sp>
      <p:cxnSp>
        <p:nvCxnSpPr>
          <p:cNvPr id="112" name="直接连接符 111"/>
          <p:cNvCxnSpPr/>
          <p:nvPr/>
        </p:nvCxnSpPr>
        <p:spPr bwMode="auto">
          <a:xfrm>
            <a:off x="10067873" y="4660768"/>
            <a:ext cx="0" cy="3744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3" name="椭圆 112"/>
          <p:cNvSpPr/>
          <p:nvPr/>
        </p:nvSpPr>
        <p:spPr bwMode="auto">
          <a:xfrm>
            <a:off x="10022879" y="5044693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114" name="TextBox 69"/>
          <p:cNvSpPr>
            <a:spLocks noChangeArrowheads="1"/>
          </p:cNvSpPr>
          <p:nvPr/>
        </p:nvSpPr>
        <p:spPr bwMode="auto">
          <a:xfrm>
            <a:off x="254310" y="5168874"/>
            <a:ext cx="1841190" cy="746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Marque: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DHI : Dahua outre-mer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Null : Neutre d'outre-mer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1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</p:txBody>
      </p:sp>
      <p:sp>
        <p:nvSpPr>
          <p:cNvPr id="115" name="矩形 114"/>
          <p:cNvSpPr/>
          <p:nvPr/>
        </p:nvSpPr>
        <p:spPr bwMode="auto">
          <a:xfrm>
            <a:off x="382226" y="3940768"/>
            <a:ext cx="753725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DHI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116" name="直接连接符 115"/>
          <p:cNvCxnSpPr/>
          <p:nvPr/>
        </p:nvCxnSpPr>
        <p:spPr bwMode="auto">
          <a:xfrm flipV="1">
            <a:off x="1295150" y="4300769"/>
            <a:ext cx="233136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7" name="直接连接符 116"/>
          <p:cNvCxnSpPr/>
          <p:nvPr/>
        </p:nvCxnSpPr>
        <p:spPr bwMode="auto">
          <a:xfrm>
            <a:off x="768547" y="4657576"/>
            <a:ext cx="0" cy="4320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8" name="椭圆 117"/>
          <p:cNvSpPr/>
          <p:nvPr/>
        </p:nvSpPr>
        <p:spPr bwMode="auto">
          <a:xfrm>
            <a:off x="721439" y="5078874"/>
            <a:ext cx="94216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9572625" y="5077662"/>
            <a:ext cx="1183624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Carte IA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Génération: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I : 1er</a:t>
            </a:r>
            <a:endParaRPr kumimoji="0" lang="en-US" altLang="zh-CN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 : 2e</a:t>
            </a:r>
            <a:endParaRPr kumimoji="0" lang="en-US" altLang="zh-CN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31/51-I : 3e</a:t>
            </a:r>
            <a:endParaRPr kumimoji="0" lang="en-US" altLang="zh-CN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</p:txBody>
      </p:sp>
      <p:cxnSp>
        <p:nvCxnSpPr>
          <p:cNvPr id="6" name="直接连接符 5"/>
          <p:cNvCxnSpPr/>
          <p:nvPr/>
        </p:nvCxnSpPr>
        <p:spPr bwMode="auto">
          <a:xfrm>
            <a:off x="10756249" y="4300768"/>
            <a:ext cx="15517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" name="矩形 6"/>
          <p:cNvSpPr/>
          <p:nvPr/>
        </p:nvSpPr>
        <p:spPr bwMode="auto">
          <a:xfrm>
            <a:off x="11109702" y="3936958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</a:rPr>
              <a:t>4G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等线"/>
              <a:cs typeface="Segoe UI" panose="020B0502040204020203" pitchFamily="34" charset="0"/>
            </a:endParaRPr>
          </a:p>
        </p:txBody>
      </p:sp>
      <p:cxnSp>
        <p:nvCxnSpPr>
          <p:cNvPr id="8" name="直接连接符 7"/>
          <p:cNvCxnSpPr/>
          <p:nvPr/>
        </p:nvCxnSpPr>
        <p:spPr bwMode="auto">
          <a:xfrm>
            <a:off x="11464238" y="4656958"/>
            <a:ext cx="0" cy="3744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" name="椭圆 8"/>
          <p:cNvSpPr/>
          <p:nvPr/>
        </p:nvSpPr>
        <p:spPr bwMode="auto">
          <a:xfrm>
            <a:off x="11419308" y="5052310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10882630" y="5122747"/>
            <a:ext cx="118300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4G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Module 4G</a:t>
            </a:r>
          </a:p>
        </p:txBody>
      </p:sp>
      <p:sp>
        <p:nvSpPr>
          <p:cNvPr id="119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等线 Light"/>
                <a:cs typeface="Segoe UI" panose="020B0502040204020203" pitchFamily="34" charset="0"/>
              </a:rPr>
              <a:t>IVSS et IVD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等线 Light"/>
              <a:cs typeface="Segoe UI" panose="020B0502040204020203" pitchFamily="34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Box 73"/>
          <p:cNvSpPr>
            <a:spLocks noChangeArrowheads="1"/>
          </p:cNvSpPr>
          <p:nvPr/>
        </p:nvSpPr>
        <p:spPr bwMode="auto">
          <a:xfrm>
            <a:off x="6445668" y="3870190"/>
            <a:ext cx="2330032" cy="1254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zh-CN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Extension 1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x : Nombre de GPU</a:t>
            </a:r>
            <a:endParaRPr kumimoji="0" lang="de-DE" altLang="zh-CN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zh-CN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A : carte de développement personnel</a:t>
            </a:r>
            <a:endParaRPr kumimoji="0" lang="de-DE" altLang="zh-CN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zh-CN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P : Carte graphique NVIDIA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ZE : GPU série ZE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EA : GPU de la série EA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K : GPU série K</a:t>
            </a:r>
          </a:p>
        </p:txBody>
      </p:sp>
      <p:sp>
        <p:nvSpPr>
          <p:cNvPr id="53" name="TextBox 76"/>
          <p:cNvSpPr>
            <a:spLocks noChangeArrowheads="1"/>
          </p:cNvSpPr>
          <p:nvPr/>
        </p:nvSpPr>
        <p:spPr bwMode="auto">
          <a:xfrm>
            <a:off x="4406074" y="4433395"/>
            <a:ext cx="1345136" cy="746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Série: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7: 7 séries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Série 8:8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Série 9:9</a:t>
            </a:r>
          </a:p>
        </p:txBody>
      </p:sp>
      <p:sp>
        <p:nvSpPr>
          <p:cNvPr id="95" name="矩形 94"/>
          <p:cNvSpPr/>
          <p:nvPr/>
        </p:nvSpPr>
        <p:spPr bwMode="auto">
          <a:xfrm>
            <a:off x="9236815" y="1274432"/>
            <a:ext cx="8208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TS2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Segoe UI" panose="020B0502040204020203" pitchFamily="34" charset="0"/>
              <a:cs typeface="Arial" panose="020B0604020202020204" pitchFamily="34" charset="0"/>
            </a:endParaRPr>
          </a:p>
        </p:txBody>
      </p:sp>
      <p:sp>
        <p:nvSpPr>
          <p:cNvPr id="101" name="矩形 100"/>
          <p:cNvSpPr/>
          <p:nvPr/>
        </p:nvSpPr>
        <p:spPr bwMode="auto">
          <a:xfrm>
            <a:off x="7747704" y="1274432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xK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Segoe UI" panose="020B0502040204020203" pitchFamily="34" charset="0"/>
              <a:cs typeface="Arial" panose="020B0604020202020204" pitchFamily="34" charset="0"/>
            </a:endParaRPr>
          </a:p>
        </p:txBody>
      </p:sp>
      <p:grpSp>
        <p:nvGrpSpPr>
          <p:cNvPr id="131" name="组合 130"/>
          <p:cNvGrpSpPr/>
          <p:nvPr/>
        </p:nvGrpSpPr>
        <p:grpSpPr>
          <a:xfrm>
            <a:off x="9615291" y="1988221"/>
            <a:ext cx="90000" cy="732840"/>
            <a:chOff x="2686859" y="2857598"/>
            <a:chExt cx="90000" cy="732840"/>
          </a:xfrm>
        </p:grpSpPr>
        <p:cxnSp>
          <p:nvCxnSpPr>
            <p:cNvPr id="132" name="直接连接符 131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33" name="椭圆 132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Arial" panose="020B0604020202020204" pitchFamily="34" charset="0"/>
              </a:endParaRPr>
            </a:p>
          </p:txBody>
        </p:sp>
      </p:grpSp>
      <p:cxnSp>
        <p:nvCxnSpPr>
          <p:cNvPr id="57" name="直接连接符 56"/>
          <p:cNvCxnSpPr/>
          <p:nvPr/>
        </p:nvCxnSpPr>
        <p:spPr bwMode="auto">
          <a:xfrm>
            <a:off x="7262702" y="1634432"/>
            <a:ext cx="15517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9" name="直接连接符 58"/>
          <p:cNvCxnSpPr/>
          <p:nvPr/>
        </p:nvCxnSpPr>
        <p:spPr bwMode="auto">
          <a:xfrm>
            <a:off x="8784833" y="1634432"/>
            <a:ext cx="15517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1" name="TextBox 73"/>
          <p:cNvSpPr>
            <a:spLocks noChangeArrowheads="1"/>
          </p:cNvSpPr>
          <p:nvPr/>
        </p:nvSpPr>
        <p:spPr bwMode="auto">
          <a:xfrm>
            <a:off x="8821035" y="2750586"/>
            <a:ext cx="2240665" cy="1254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zh-CN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Extension 2 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PRO : édition logicielle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Licence : licence logicielle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RM1 : serveur 1U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GU2 : serveur 2U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TS2 : Serveur 2U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</p:txBody>
      </p:sp>
      <p:grpSp>
        <p:nvGrpSpPr>
          <p:cNvPr id="88" name="组合 87"/>
          <p:cNvGrpSpPr/>
          <p:nvPr/>
        </p:nvGrpSpPr>
        <p:grpSpPr>
          <a:xfrm>
            <a:off x="7286229" y="1977888"/>
            <a:ext cx="872241" cy="1908633"/>
            <a:chOff x="2794433" y="1855847"/>
            <a:chExt cx="654181" cy="1431475"/>
          </a:xfrm>
        </p:grpSpPr>
        <p:sp>
          <p:nvSpPr>
            <p:cNvPr id="89" name="椭圆 88"/>
            <p:cNvSpPr/>
            <p:nvPr/>
          </p:nvSpPr>
          <p:spPr bwMode="auto">
            <a:xfrm>
              <a:off x="2794433" y="3219822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Arial" panose="020B0604020202020204" pitchFamily="34" charset="0"/>
              </a:endParaRPr>
            </a:p>
          </p:txBody>
        </p:sp>
        <p:cxnSp>
          <p:nvCxnSpPr>
            <p:cNvPr id="90" name="肘形连接符 141"/>
            <p:cNvCxnSpPr/>
            <p:nvPr/>
          </p:nvCxnSpPr>
          <p:spPr bwMode="auto">
            <a:xfrm rot="5400000">
              <a:off x="2431470" y="2240936"/>
              <a:ext cx="1402234" cy="632055"/>
            </a:xfrm>
            <a:prstGeom prst="bentConnector3">
              <a:avLst>
                <a:gd name="adj1" fmla="val 76567"/>
              </a:avLst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41" name="TextBox 69"/>
          <p:cNvSpPr>
            <a:spLocks noChangeArrowheads="1"/>
          </p:cNvSpPr>
          <p:nvPr/>
        </p:nvSpPr>
        <p:spPr bwMode="auto">
          <a:xfrm>
            <a:off x="264021" y="2739632"/>
            <a:ext cx="2135563" cy="4078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Marque: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DHI : Dahua outre-mer</a:t>
            </a:r>
          </a:p>
        </p:txBody>
      </p:sp>
      <p:sp>
        <p:nvSpPr>
          <p:cNvPr id="42" name="TextBox 70"/>
          <p:cNvSpPr>
            <a:spLocks noChangeArrowheads="1"/>
          </p:cNvSpPr>
          <p:nvPr/>
        </p:nvSpPr>
        <p:spPr bwMode="auto">
          <a:xfrm>
            <a:off x="4992653" y="2739633"/>
            <a:ext cx="1284191" cy="4078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Génération: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0-9</a:t>
            </a:r>
          </a:p>
        </p:txBody>
      </p:sp>
      <p:sp>
        <p:nvSpPr>
          <p:cNvPr id="51" name="TextBox 69"/>
          <p:cNvSpPr>
            <a:spLocks noChangeArrowheads="1"/>
          </p:cNvSpPr>
          <p:nvPr/>
        </p:nvSpPr>
        <p:spPr bwMode="auto">
          <a:xfrm>
            <a:off x="1398872" y="5206744"/>
            <a:ext cx="1926923" cy="238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IVS : Serveur vidéo intelligent</a:t>
            </a:r>
          </a:p>
        </p:txBody>
      </p:sp>
      <p:sp>
        <p:nvSpPr>
          <p:cNvPr id="58" name="TextBox 78"/>
          <p:cNvSpPr>
            <a:spLocks noChangeArrowheads="1"/>
          </p:cNvSpPr>
          <p:nvPr/>
        </p:nvSpPr>
        <p:spPr bwMode="auto">
          <a:xfrm>
            <a:off x="6272501" y="2739633"/>
            <a:ext cx="953473" cy="4078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Réservé pour l'avenir</a:t>
            </a:r>
          </a:p>
        </p:txBody>
      </p:sp>
      <p:sp>
        <p:nvSpPr>
          <p:cNvPr id="94" name="矩形 93"/>
          <p:cNvSpPr/>
          <p:nvPr/>
        </p:nvSpPr>
        <p:spPr bwMode="auto">
          <a:xfrm>
            <a:off x="1959703" y="1274432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IVS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Segoe UI" panose="020B0502040204020203" pitchFamily="34" charset="0"/>
              <a:cs typeface="Arial" panose="020B0604020202020204" pitchFamily="34" charset="0"/>
            </a:endParaRPr>
          </a:p>
        </p:txBody>
      </p:sp>
      <p:sp>
        <p:nvSpPr>
          <p:cNvPr id="97" name="矩形 96"/>
          <p:cNvSpPr/>
          <p:nvPr/>
        </p:nvSpPr>
        <p:spPr bwMode="auto">
          <a:xfrm>
            <a:off x="678872" y="1274432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DHI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itchFamily="2" charset="-122"/>
              <a:cs typeface="Arial" panose="020B0604020202020204" pitchFamily="34" charset="0"/>
            </a:endParaRPr>
          </a:p>
        </p:txBody>
      </p:sp>
      <p:sp>
        <p:nvSpPr>
          <p:cNvPr id="98" name="矩形 97"/>
          <p:cNvSpPr/>
          <p:nvPr/>
        </p:nvSpPr>
        <p:spPr bwMode="auto">
          <a:xfrm>
            <a:off x="5188445" y="1274432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0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Segoe UI" panose="020B0502040204020203" pitchFamily="34" charset="0"/>
              <a:cs typeface="Arial" panose="020B0604020202020204" pitchFamily="34" charset="0"/>
            </a:endParaRPr>
          </a:p>
        </p:txBody>
      </p:sp>
      <p:cxnSp>
        <p:nvCxnSpPr>
          <p:cNvPr id="104" name="直接连接符 103"/>
          <p:cNvCxnSpPr/>
          <p:nvPr/>
        </p:nvCxnSpPr>
        <p:spPr bwMode="auto">
          <a:xfrm>
            <a:off x="1601701" y="1634432"/>
            <a:ext cx="15517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110" name="组合 109"/>
          <p:cNvGrpSpPr/>
          <p:nvPr/>
        </p:nvGrpSpPr>
        <p:grpSpPr>
          <a:xfrm>
            <a:off x="993872" y="1977887"/>
            <a:ext cx="90000" cy="725540"/>
            <a:chOff x="2686859" y="2864898"/>
            <a:chExt cx="90000" cy="725540"/>
          </a:xfrm>
        </p:grpSpPr>
        <p:cxnSp>
          <p:nvCxnSpPr>
            <p:cNvPr id="108" name="直接连接符 107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09" name="椭圆 108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Arial" panose="020B0604020202020204" pitchFamily="34" charset="0"/>
              </a:endParaRPr>
            </a:p>
          </p:txBody>
        </p:sp>
      </p:grpSp>
      <p:sp>
        <p:nvSpPr>
          <p:cNvPr id="45" name="矩形 44"/>
          <p:cNvSpPr/>
          <p:nvPr/>
        </p:nvSpPr>
        <p:spPr bwMode="auto">
          <a:xfrm>
            <a:off x="4265617" y="1274432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9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Segoe UI" panose="020B0502040204020203" pitchFamily="34" charset="0"/>
              <a:cs typeface="Arial" panose="020B0604020202020204" pitchFamily="34" charset="0"/>
            </a:endParaRPr>
          </a:p>
        </p:txBody>
      </p:sp>
      <p:sp>
        <p:nvSpPr>
          <p:cNvPr id="46" name="矩形 45"/>
          <p:cNvSpPr/>
          <p:nvPr/>
        </p:nvSpPr>
        <p:spPr bwMode="auto">
          <a:xfrm>
            <a:off x="3342789" y="1274432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TB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Segoe UI" panose="020B0502040204020203" pitchFamily="34" charset="0"/>
              <a:cs typeface="Arial" panose="020B0604020202020204" pitchFamily="34" charset="0"/>
            </a:endParaRPr>
          </a:p>
        </p:txBody>
      </p:sp>
      <p:cxnSp>
        <p:nvCxnSpPr>
          <p:cNvPr id="50" name="直接连接符 49"/>
          <p:cNvCxnSpPr/>
          <p:nvPr/>
        </p:nvCxnSpPr>
        <p:spPr bwMode="auto">
          <a:xfrm>
            <a:off x="2984787" y="1634432"/>
            <a:ext cx="15517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5" name="TextBox 69"/>
          <p:cNvSpPr>
            <a:spLocks noChangeArrowheads="1"/>
          </p:cNvSpPr>
          <p:nvPr/>
        </p:nvSpPr>
        <p:spPr bwMode="auto">
          <a:xfrm>
            <a:off x="2606560" y="2731695"/>
            <a:ext cx="2506972" cy="22698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Fonction: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PB : Détection </a:t>
            </a:r>
            <a:r>
              <a:rPr kumimoji="0" lang="en-US" altLang="zh-CN" sz="11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du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comportement </a:t>
            </a:r>
            <a:r>
              <a:rPr kumimoji="0" lang="en-US" altLang="zh-CN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humain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TB : Détection </a:t>
            </a:r>
            <a:r>
              <a:rPr kumimoji="0" lang="en-US" altLang="zh-CN" sz="11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du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comportement </a:t>
            </a:r>
            <a:r>
              <a:rPr kumimoji="0" lang="en-US" altLang="zh-CN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du trafic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F : Reconnaissance faciale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T : Lié au trafic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V : Diagnostic de la qualité vidéo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VS : Structuration vidéo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IP : Prison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FC : Comparaison des fonctionnalités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GS : Sens général</a:t>
            </a:r>
          </a:p>
        </p:txBody>
      </p:sp>
      <p:grpSp>
        <p:nvGrpSpPr>
          <p:cNvPr id="66" name="组合 65"/>
          <p:cNvGrpSpPr/>
          <p:nvPr/>
        </p:nvGrpSpPr>
        <p:grpSpPr>
          <a:xfrm>
            <a:off x="5492092" y="1977887"/>
            <a:ext cx="90000" cy="732840"/>
            <a:chOff x="2686859" y="2857598"/>
            <a:chExt cx="90000" cy="732840"/>
          </a:xfrm>
        </p:grpSpPr>
        <p:cxnSp>
          <p:nvCxnSpPr>
            <p:cNvPr id="67" name="直接连接符 66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68" name="椭圆 67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92" name="组合 91"/>
          <p:cNvGrpSpPr/>
          <p:nvPr/>
        </p:nvGrpSpPr>
        <p:grpSpPr>
          <a:xfrm>
            <a:off x="3646876" y="1988221"/>
            <a:ext cx="90000" cy="732840"/>
            <a:chOff x="2686859" y="2857598"/>
            <a:chExt cx="90000" cy="732840"/>
          </a:xfrm>
        </p:grpSpPr>
        <p:cxnSp>
          <p:nvCxnSpPr>
            <p:cNvPr id="93" name="直接连接符 92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96" name="椭圆 95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Arial" panose="020B0604020202020204" pitchFamily="34" charset="0"/>
              </a:endParaRPr>
            </a:p>
          </p:txBody>
        </p:sp>
      </p:grpSp>
      <p:sp>
        <p:nvSpPr>
          <p:cNvPr id="61" name="椭圆 60"/>
          <p:cNvSpPr/>
          <p:nvPr/>
        </p:nvSpPr>
        <p:spPr bwMode="auto">
          <a:xfrm>
            <a:off x="2333671" y="5089755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62" name="直接连接符 61"/>
          <p:cNvCxnSpPr/>
          <p:nvPr/>
        </p:nvCxnSpPr>
        <p:spPr bwMode="auto">
          <a:xfrm>
            <a:off x="2364949" y="1977887"/>
            <a:ext cx="0" cy="311238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72" name="组合 71"/>
          <p:cNvGrpSpPr/>
          <p:nvPr/>
        </p:nvGrpSpPr>
        <p:grpSpPr>
          <a:xfrm>
            <a:off x="4706043" y="1991475"/>
            <a:ext cx="90000" cy="2344301"/>
            <a:chOff x="5977938" y="1859421"/>
            <a:chExt cx="67500" cy="1758226"/>
          </a:xfrm>
        </p:grpSpPr>
        <p:sp>
          <p:nvSpPr>
            <p:cNvPr id="73" name="椭圆 72"/>
            <p:cNvSpPr/>
            <p:nvPr/>
          </p:nvSpPr>
          <p:spPr bwMode="auto">
            <a:xfrm>
              <a:off x="5977938" y="3550147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Arial" panose="020B0604020202020204" pitchFamily="34" charset="0"/>
              </a:endParaRPr>
            </a:p>
          </p:txBody>
        </p:sp>
        <p:cxnSp>
          <p:nvCxnSpPr>
            <p:cNvPr id="74" name="直接连接符 73"/>
            <p:cNvCxnSpPr>
              <a:endCxn id="73" idx="0"/>
            </p:cNvCxnSpPr>
            <p:nvPr/>
          </p:nvCxnSpPr>
          <p:spPr bwMode="auto">
            <a:xfrm>
              <a:off x="6006391" y="1859421"/>
              <a:ext cx="5297" cy="1690726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77" name="组合 76"/>
          <p:cNvGrpSpPr/>
          <p:nvPr/>
        </p:nvGrpSpPr>
        <p:grpSpPr>
          <a:xfrm>
            <a:off x="6420953" y="1988221"/>
            <a:ext cx="90000" cy="732840"/>
            <a:chOff x="2686859" y="2857598"/>
            <a:chExt cx="90000" cy="732840"/>
          </a:xfrm>
        </p:grpSpPr>
        <p:cxnSp>
          <p:nvCxnSpPr>
            <p:cNvPr id="78" name="直接连接符 77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80" name="椭圆 79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Arial" panose="020B0604020202020204" pitchFamily="34" charset="0"/>
              </a:endParaRPr>
            </a:p>
          </p:txBody>
        </p:sp>
      </p:grpSp>
      <p:sp>
        <p:nvSpPr>
          <p:cNvPr id="106" name="矩形 105"/>
          <p:cNvSpPr/>
          <p:nvPr/>
        </p:nvSpPr>
        <p:spPr bwMode="auto">
          <a:xfrm>
            <a:off x="6111273" y="1274432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00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Segoe UI" panose="020B0502040204020203" pitchFamily="34" charset="0"/>
              <a:cs typeface="Arial" panose="020B0604020202020204" pitchFamily="34" charset="0"/>
            </a:endParaRPr>
          </a:p>
        </p:txBody>
      </p:sp>
      <p:sp>
        <p:nvSpPr>
          <p:cNvPr id="56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 Light"/>
                <a:cs typeface="Segoe UI" panose="020B0502040204020203" pitchFamily="34" charset="0"/>
              </a:rPr>
              <a:t>IVS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 Light"/>
              <a:cs typeface="Segoe UI" panose="020B0502040204020203" pitchFamily="34" charset="0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extBox 72"/>
          <p:cNvSpPr>
            <a:spLocks noChangeArrowheads="1"/>
          </p:cNvSpPr>
          <p:nvPr/>
        </p:nvSpPr>
        <p:spPr bwMode="auto">
          <a:xfrm>
            <a:off x="5769694" y="2414127"/>
            <a:ext cx="1868972" cy="1146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/>
                <a:ea typeface="Segoe UI" panose="020B0502040204020203" pitchFamily="34" charset="0"/>
                <a:cs typeface="Arial" panose="020B0604020202020204" pitchFamily="34" charset="0"/>
                <a:sym typeface="Calibri" panose="020F0502020204030204" pitchFamily="34" charset="0"/>
              </a:rPr>
              <a:t>Baie pour disque dur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/>
                <a:ea typeface="Segoe UI" panose="020B0502040204020203" pitchFamily="34" charset="0"/>
                <a:cs typeface="Arial" panose="020B0604020202020204" pitchFamily="34" charset="0"/>
                <a:sym typeface="Calibri" panose="020F0502020204030204" pitchFamily="34" charset="0"/>
              </a:rPr>
              <a:t>16: 16HDDs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/>
                <a:ea typeface="Segoe UI" panose="020B0502040204020203" pitchFamily="34" charset="0"/>
                <a:cs typeface="Arial" panose="020B0604020202020204" pitchFamily="34" charset="0"/>
                <a:sym typeface="Calibri" panose="020F0502020204030204" pitchFamily="34" charset="0"/>
              </a:rPr>
              <a:t>24: 24HDDs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/>
                <a:ea typeface="Segoe UI" panose="020B0502040204020203" pitchFamily="34" charset="0"/>
                <a:cs typeface="Arial" panose="020B0604020202020204" pitchFamily="34" charset="0"/>
                <a:sym typeface="Calibri" panose="020F0502020204030204" pitchFamily="34" charset="0"/>
              </a:rPr>
              <a:t>36 : 36 disques durs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/>
                <a:ea typeface="Segoe UI" panose="020B0502040204020203" pitchFamily="34" charset="0"/>
                <a:cs typeface="Arial" panose="020B0604020202020204" pitchFamily="34" charset="0"/>
                <a:sym typeface="Calibri" panose="020F0502020204030204" pitchFamily="34" charset="0"/>
              </a:rPr>
              <a:t>48 : 48 disques durs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/>
                <a:ea typeface="Segoe UI" panose="020B0502040204020203" pitchFamily="34" charset="0"/>
                <a:cs typeface="Arial" panose="020B0604020202020204" pitchFamily="34" charset="0"/>
                <a:sym typeface="Calibri" panose="020F0502020204030204" pitchFamily="34" charset="0"/>
              </a:rPr>
              <a:t>75 : 75HDD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/>
                <a:ea typeface="Segoe UI" panose="020B0502040204020203" pitchFamily="34" charset="0"/>
                <a:cs typeface="Arial" panose="020B0604020202020204" pitchFamily="34" charset="0"/>
                <a:sym typeface="Calibri" panose="020F0502020204030204" pitchFamily="34" charset="0"/>
              </a:rPr>
              <a:t>85 : 85HDD</a:t>
            </a:r>
          </a:p>
        </p:txBody>
      </p:sp>
      <p:sp>
        <p:nvSpPr>
          <p:cNvPr id="53" name="TextBox 76"/>
          <p:cNvSpPr>
            <a:spLocks noChangeArrowheads="1"/>
          </p:cNvSpPr>
          <p:nvPr/>
        </p:nvSpPr>
        <p:spPr bwMode="auto">
          <a:xfrm>
            <a:off x="8749610" y="2406375"/>
            <a:ext cx="1580499" cy="1054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/>
                <a:ea typeface="Segoe UI" panose="020B0502040204020203" pitchFamily="34" charset="0"/>
                <a:cs typeface="Arial" panose="020B0604020202020204" pitchFamily="34" charset="0"/>
                <a:sym typeface="Calibri" panose="020F0502020204030204" pitchFamily="34" charset="0"/>
              </a:rPr>
              <a:t>Pouvoir:</a:t>
            </a:r>
            <a:endParaRPr kumimoji="0" lang="zh-CN" altLang="en-US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/>
              <a:ea typeface="宋体" pitchFamily="2" charset="-122"/>
              <a:cs typeface="Arial" panose="020B0604020202020204" pitchFamily="34" charset="0"/>
              <a:sym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/>
                <a:ea typeface="Segoe UI" panose="020B0502040204020203" pitchFamily="34" charset="0"/>
                <a:cs typeface="Arial" panose="020B0604020202020204" pitchFamily="34" charset="0"/>
                <a:sym typeface="Calibri" panose="020F0502020204030204" pitchFamily="34" charset="0"/>
              </a:rPr>
              <a:t>R : Puissance redondante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Segoe UI" panose="020B0502040204020203" pitchFamily="34" charset="0"/>
                <a:cs typeface="Arial" panose="020B0604020202020204" pitchFamily="34" charset="0"/>
                <a:sym typeface="Calibri" panose="020F0502020204030204" pitchFamily="34" charset="0"/>
              </a:rPr>
              <a:t>(Uniquement pour la série EVS50, les autres modèles sont équipés d'une alimentation redondante par défaut)</a:t>
            </a:r>
          </a:p>
        </p:txBody>
      </p:sp>
      <p:sp>
        <p:nvSpPr>
          <p:cNvPr id="56" name="TextBox 69"/>
          <p:cNvSpPr>
            <a:spLocks noChangeArrowheads="1"/>
          </p:cNvSpPr>
          <p:nvPr/>
        </p:nvSpPr>
        <p:spPr bwMode="auto">
          <a:xfrm>
            <a:off x="3663994" y="2412184"/>
            <a:ext cx="978903" cy="992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/>
                <a:ea typeface="Segoe UI" panose="020B0502040204020203" pitchFamily="34" charset="0"/>
                <a:cs typeface="Arial" panose="020B0604020202020204" pitchFamily="34" charset="0"/>
                <a:sym typeface="Calibri" panose="020F0502020204030204" pitchFamily="34" charset="0"/>
              </a:rPr>
              <a:t>Série: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/>
                <a:ea typeface="Segoe UI" panose="020B0502040204020203" pitchFamily="34" charset="0"/>
                <a:cs typeface="Arial" panose="020B0604020202020204" pitchFamily="34" charset="0"/>
                <a:sym typeface="Calibri" panose="020F0502020204030204" pitchFamily="34" charset="0"/>
              </a:rPr>
              <a:t>3:3 séries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/>
                <a:ea typeface="Segoe UI" panose="020B0502040204020203" pitchFamily="34" charset="0"/>
                <a:cs typeface="Arial" panose="020B0604020202020204" pitchFamily="34" charset="0"/>
                <a:sym typeface="Calibri" panose="020F0502020204030204" pitchFamily="34" charset="0"/>
              </a:rPr>
              <a:t>5: 5 séries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/>
                <a:ea typeface="Segoe UI" panose="020B0502040204020203" pitchFamily="34" charset="0"/>
                <a:cs typeface="Arial" panose="020B0604020202020204" pitchFamily="34" charset="0"/>
                <a:sym typeface="Calibri" panose="020F0502020204030204" pitchFamily="34" charset="0"/>
              </a:rPr>
              <a:t>7: 7 séries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/>
                <a:ea typeface="Segoe UI" panose="020B0502040204020203" pitchFamily="34" charset="0"/>
                <a:cs typeface="Arial" panose="020B0604020202020204" pitchFamily="34" charset="0"/>
                <a:sym typeface="Calibri" panose="020F0502020204030204" pitchFamily="34" charset="0"/>
              </a:rPr>
              <a:t>Série 8:8</a:t>
            </a:r>
          </a:p>
        </p:txBody>
      </p:sp>
      <p:sp>
        <p:nvSpPr>
          <p:cNvPr id="58" name="TextBox 78"/>
          <p:cNvSpPr>
            <a:spLocks noChangeArrowheads="1"/>
          </p:cNvSpPr>
          <p:nvPr/>
        </p:nvSpPr>
        <p:spPr bwMode="auto">
          <a:xfrm>
            <a:off x="4687919" y="2412184"/>
            <a:ext cx="1334287" cy="807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/>
                <a:ea typeface="Segoe UI" panose="020B0502040204020203" pitchFamily="34" charset="0"/>
                <a:cs typeface="Arial" panose="020B0604020202020204" pitchFamily="34" charset="0"/>
                <a:sym typeface="Calibri" panose="020F0502020204030204" pitchFamily="34" charset="0"/>
              </a:rPr>
              <a:t>Génération:</a:t>
            </a:r>
            <a:endParaRPr kumimoji="0" lang="en-US" altLang="zh-CN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/>
              <a:ea typeface="Segoe UI" panose="020B0502040204020203" pitchFamily="34" charset="0"/>
              <a:cs typeface="Arial" panose="020B0604020202020204" pitchFamily="34" charset="0"/>
              <a:sym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/>
                <a:ea typeface="Segoe UI" panose="020B0502040204020203" pitchFamily="34" charset="0"/>
                <a:cs typeface="Arial" panose="020B0604020202020204" pitchFamily="34" charset="0"/>
                <a:sym typeface="Calibri" panose="020F0502020204030204" pitchFamily="34" charset="0"/>
              </a:rPr>
              <a:t>0 : 1er</a:t>
            </a: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/>
              <a:ea typeface="Segoe UI" panose="020B0502040204020203" pitchFamily="34" charset="0"/>
              <a:cs typeface="Arial" panose="020B0604020202020204" pitchFamily="34" charset="0"/>
              <a:sym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/>
                <a:ea typeface="Segoe UI" panose="020B0502040204020203" pitchFamily="34" charset="0"/>
                <a:cs typeface="Arial" panose="020B0604020202020204" pitchFamily="34" charset="0"/>
                <a:sym typeface="Calibri" panose="020F0502020204030204" pitchFamily="34" charset="0"/>
              </a:rPr>
              <a:t>1 : 2e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/>
                <a:ea typeface="Segoe UI" panose="020B0502040204020203" pitchFamily="34" charset="0"/>
                <a:cs typeface="Arial" panose="020B0604020202020204" pitchFamily="34" charset="0"/>
                <a:sym typeface="Calibri" panose="020F0502020204030204" pitchFamily="34" charset="0"/>
              </a:rPr>
              <a:t>2 : 3e</a:t>
            </a: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/>
              <a:ea typeface="Segoe UI" panose="020B0502040204020203" pitchFamily="34" charset="0"/>
              <a:cs typeface="Arial" panose="020B0604020202020204" pitchFamily="34" charset="0"/>
              <a:sym typeface="Calibri" panose="020F0502020204030204" pitchFamily="34" charset="0"/>
            </a:endParaRPr>
          </a:p>
        </p:txBody>
      </p:sp>
      <p:sp>
        <p:nvSpPr>
          <p:cNvPr id="98" name="矩形 97"/>
          <p:cNvSpPr/>
          <p:nvPr/>
        </p:nvSpPr>
        <p:spPr bwMode="auto">
          <a:xfrm>
            <a:off x="6068176" y="1256557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Segoe UI" panose="020B0502040204020203" pitchFamily="34" charset="0"/>
                <a:cs typeface="Arial" panose="020B0604020202020204" pitchFamily="34" charset="0"/>
              </a:rPr>
              <a:t>16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Segoe UI" panose="020B0502040204020203" pitchFamily="34" charset="0"/>
              <a:cs typeface="Arial" panose="020B0604020202020204" pitchFamily="34" charset="0"/>
            </a:endParaRPr>
          </a:p>
        </p:txBody>
      </p:sp>
      <p:sp>
        <p:nvSpPr>
          <p:cNvPr id="99" name="矩形 98"/>
          <p:cNvSpPr/>
          <p:nvPr/>
        </p:nvSpPr>
        <p:spPr bwMode="auto">
          <a:xfrm>
            <a:off x="7315941" y="1256557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Segoe UI" panose="020B0502040204020203" pitchFamily="34" charset="0"/>
                <a:cs typeface="Arial" panose="020B0604020202020204" pitchFamily="34" charset="0"/>
              </a:rPr>
              <a:t>S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Segoe UI" panose="020B0502040204020203" pitchFamily="34" charset="0"/>
              <a:cs typeface="Arial" panose="020B0604020202020204" pitchFamily="34" charset="0"/>
            </a:endParaRPr>
          </a:p>
        </p:txBody>
      </p:sp>
      <p:sp>
        <p:nvSpPr>
          <p:cNvPr id="102" name="矩形 101"/>
          <p:cNvSpPr/>
          <p:nvPr/>
        </p:nvSpPr>
        <p:spPr bwMode="auto">
          <a:xfrm>
            <a:off x="8843522" y="1256557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Segoe UI" panose="020B0502040204020203" pitchFamily="34" charset="0"/>
                <a:cs typeface="Arial" panose="020B0604020202020204" pitchFamily="34" charset="0"/>
              </a:rPr>
              <a:t>R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Segoe UI" panose="020B0502040204020203" pitchFamily="34" charset="0"/>
              <a:cs typeface="Arial" panose="020B0604020202020204" pitchFamily="34" charset="0"/>
            </a:endParaRPr>
          </a:p>
        </p:txBody>
      </p:sp>
      <p:sp>
        <p:nvSpPr>
          <p:cNvPr id="45" name="矩形 44"/>
          <p:cNvSpPr/>
          <p:nvPr/>
        </p:nvSpPr>
        <p:spPr bwMode="auto">
          <a:xfrm>
            <a:off x="4820411" y="1256557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Segoe UI" panose="020B0502040204020203" pitchFamily="34" charset="0"/>
                <a:cs typeface="Arial" panose="020B0604020202020204" pitchFamily="34" charset="0"/>
              </a:rPr>
              <a:t>0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Segoe UI" panose="020B0502040204020203" pitchFamily="34" charset="0"/>
              <a:cs typeface="Arial" panose="020B0604020202020204" pitchFamily="34" charset="0"/>
            </a:endParaRPr>
          </a:p>
        </p:txBody>
      </p:sp>
      <p:sp>
        <p:nvSpPr>
          <p:cNvPr id="46" name="矩形 45"/>
          <p:cNvSpPr/>
          <p:nvPr/>
        </p:nvSpPr>
        <p:spPr bwMode="auto">
          <a:xfrm>
            <a:off x="3572645" y="1256557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Segoe UI" panose="020B0502040204020203" pitchFamily="34" charset="0"/>
                <a:cs typeface="Arial" panose="020B0604020202020204" pitchFamily="34" charset="0"/>
              </a:rPr>
              <a:t>5</a:t>
            </a:r>
          </a:p>
        </p:txBody>
      </p:sp>
      <p:cxnSp>
        <p:nvCxnSpPr>
          <p:cNvPr id="54" name="直接连接符 53"/>
          <p:cNvCxnSpPr/>
          <p:nvPr/>
        </p:nvCxnSpPr>
        <p:spPr bwMode="auto">
          <a:xfrm>
            <a:off x="8563707" y="1655408"/>
            <a:ext cx="15517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2" name="TextBox 78"/>
          <p:cNvSpPr>
            <a:spLocks noChangeArrowheads="1"/>
          </p:cNvSpPr>
          <p:nvPr/>
        </p:nvSpPr>
        <p:spPr bwMode="auto">
          <a:xfrm>
            <a:off x="7215774" y="2412184"/>
            <a:ext cx="1682715" cy="807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/>
                <a:ea typeface="Segoe UI" panose="020B0502040204020203" pitchFamily="34" charset="0"/>
                <a:cs typeface="Arial" panose="020B0604020202020204" pitchFamily="34" charset="0"/>
                <a:sym typeface="Calibri" panose="020F0502020204030204" pitchFamily="34" charset="0"/>
              </a:rPr>
              <a:t>Fonction: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/>
                <a:ea typeface="Segoe UI" panose="020B0502040204020203" pitchFamily="34" charset="0"/>
                <a:cs typeface="Arial" panose="020B0604020202020204" pitchFamily="34" charset="0"/>
                <a:sym typeface="Calibri" panose="020F0502020204030204" pitchFamily="34" charset="0"/>
              </a:rPr>
              <a:t>S : Contrôleur unique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/>
                <a:ea typeface="Segoe UI" panose="020B0502040204020203" pitchFamily="34" charset="0"/>
                <a:cs typeface="Arial" panose="020B0604020202020204" pitchFamily="34" charset="0"/>
                <a:sym typeface="Calibri" panose="020F0502020204030204" pitchFamily="34" charset="0"/>
              </a:rPr>
              <a:t>D : Double manette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/>
                <a:ea typeface="Segoe UI" panose="020B0502040204020203" pitchFamily="34" charset="0"/>
                <a:cs typeface="Arial" panose="020B0604020202020204" pitchFamily="34" charset="0"/>
                <a:sym typeface="Calibri" panose="020F0502020204030204" pitchFamily="34" charset="0"/>
              </a:rPr>
              <a:t>X : Double processeur</a:t>
            </a:r>
          </a:p>
        </p:txBody>
      </p:sp>
      <p:grpSp>
        <p:nvGrpSpPr>
          <p:cNvPr id="11" name="组合 10"/>
          <p:cNvGrpSpPr/>
          <p:nvPr/>
        </p:nvGrpSpPr>
        <p:grpSpPr>
          <a:xfrm>
            <a:off x="3910896" y="1982129"/>
            <a:ext cx="90000" cy="456285"/>
            <a:chOff x="2877841" y="1508514"/>
            <a:chExt cx="67500" cy="342214"/>
          </a:xfrm>
        </p:grpSpPr>
        <p:cxnSp>
          <p:nvCxnSpPr>
            <p:cNvPr id="77" name="直接连接符 76"/>
            <p:cNvCxnSpPr/>
            <p:nvPr/>
          </p:nvCxnSpPr>
          <p:spPr bwMode="auto">
            <a:xfrm>
              <a:off x="2911591" y="1508514"/>
              <a:ext cx="0" cy="27114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78" name="椭圆 77"/>
            <p:cNvSpPr/>
            <p:nvPr/>
          </p:nvSpPr>
          <p:spPr bwMode="auto">
            <a:xfrm>
              <a:off x="2877841" y="1783228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宋体" pitchFamily="2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51" name="组合 150"/>
          <p:cNvGrpSpPr/>
          <p:nvPr/>
        </p:nvGrpSpPr>
        <p:grpSpPr>
          <a:xfrm>
            <a:off x="5119668" y="1982129"/>
            <a:ext cx="90000" cy="456285"/>
            <a:chOff x="2877841" y="1508514"/>
            <a:chExt cx="67500" cy="342214"/>
          </a:xfrm>
        </p:grpSpPr>
        <p:cxnSp>
          <p:nvCxnSpPr>
            <p:cNvPr id="152" name="直接连接符 151"/>
            <p:cNvCxnSpPr/>
            <p:nvPr/>
          </p:nvCxnSpPr>
          <p:spPr bwMode="auto">
            <a:xfrm>
              <a:off x="2911591" y="1508514"/>
              <a:ext cx="0" cy="27114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53" name="椭圆 152"/>
            <p:cNvSpPr/>
            <p:nvPr/>
          </p:nvSpPr>
          <p:spPr bwMode="auto">
            <a:xfrm>
              <a:off x="2877841" y="1783228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宋体" pitchFamily="2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54" name="组合 153"/>
          <p:cNvGrpSpPr/>
          <p:nvPr/>
        </p:nvGrpSpPr>
        <p:grpSpPr>
          <a:xfrm>
            <a:off x="6367807" y="1982129"/>
            <a:ext cx="90000" cy="456285"/>
            <a:chOff x="2877841" y="1508514"/>
            <a:chExt cx="67500" cy="342214"/>
          </a:xfrm>
        </p:grpSpPr>
        <p:cxnSp>
          <p:nvCxnSpPr>
            <p:cNvPr id="155" name="直接连接符 154"/>
            <p:cNvCxnSpPr/>
            <p:nvPr/>
          </p:nvCxnSpPr>
          <p:spPr bwMode="auto">
            <a:xfrm>
              <a:off x="2911591" y="1508514"/>
              <a:ext cx="0" cy="27114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56" name="椭圆 155"/>
            <p:cNvSpPr/>
            <p:nvPr/>
          </p:nvSpPr>
          <p:spPr bwMode="auto">
            <a:xfrm>
              <a:off x="2877841" y="1783228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宋体" pitchFamily="2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57" name="组合 156"/>
          <p:cNvGrpSpPr/>
          <p:nvPr/>
        </p:nvGrpSpPr>
        <p:grpSpPr>
          <a:xfrm>
            <a:off x="7626412" y="1982129"/>
            <a:ext cx="90000" cy="456285"/>
            <a:chOff x="2877841" y="1508514"/>
            <a:chExt cx="67500" cy="342214"/>
          </a:xfrm>
        </p:grpSpPr>
        <p:cxnSp>
          <p:nvCxnSpPr>
            <p:cNvPr id="158" name="直接连接符 157"/>
            <p:cNvCxnSpPr/>
            <p:nvPr/>
          </p:nvCxnSpPr>
          <p:spPr bwMode="auto">
            <a:xfrm>
              <a:off x="2911591" y="1508514"/>
              <a:ext cx="0" cy="27114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59" name="椭圆 158"/>
            <p:cNvSpPr/>
            <p:nvPr/>
          </p:nvSpPr>
          <p:spPr bwMode="auto">
            <a:xfrm>
              <a:off x="2877841" y="1783228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宋体" pitchFamily="2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60" name="组合 159"/>
          <p:cNvGrpSpPr/>
          <p:nvPr/>
        </p:nvGrpSpPr>
        <p:grpSpPr>
          <a:xfrm>
            <a:off x="9153993" y="1982129"/>
            <a:ext cx="90000" cy="456285"/>
            <a:chOff x="2877841" y="1508514"/>
            <a:chExt cx="67500" cy="342214"/>
          </a:xfrm>
        </p:grpSpPr>
        <p:cxnSp>
          <p:nvCxnSpPr>
            <p:cNvPr id="161" name="直接连接符 160"/>
            <p:cNvCxnSpPr/>
            <p:nvPr/>
          </p:nvCxnSpPr>
          <p:spPr bwMode="auto">
            <a:xfrm>
              <a:off x="2911591" y="1508514"/>
              <a:ext cx="0" cy="27114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62" name="椭圆 161"/>
            <p:cNvSpPr/>
            <p:nvPr/>
          </p:nvSpPr>
          <p:spPr bwMode="auto">
            <a:xfrm>
              <a:off x="2877841" y="1783228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宋体" pitchFamily="2" charset="-122"/>
                <a:cs typeface="Arial" panose="020B0604020202020204" pitchFamily="34" charset="0"/>
              </a:endParaRPr>
            </a:p>
          </p:txBody>
        </p:sp>
      </p:grpSp>
      <p:sp>
        <p:nvSpPr>
          <p:cNvPr id="64" name="TextBox 69"/>
          <p:cNvSpPr>
            <a:spLocks noChangeArrowheads="1"/>
          </p:cNvSpPr>
          <p:nvPr/>
        </p:nvSpPr>
        <p:spPr bwMode="auto">
          <a:xfrm>
            <a:off x="596105" y="2487761"/>
            <a:ext cx="1802315" cy="62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/>
                <a:ea typeface="等线"/>
                <a:cs typeface="Arial" panose="020B0604020202020204" pitchFamily="34" charset="0"/>
                <a:sym typeface="Calibri" panose="020F0502020204030204" pitchFamily="34" charset="0"/>
              </a:rPr>
              <a:t>Marque: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/>
                <a:ea typeface="等线"/>
                <a:cs typeface="Arial" panose="020B0604020202020204" pitchFamily="34" charset="0"/>
                <a:sym typeface="Calibri" panose="020F0502020204030204" pitchFamily="34" charset="0"/>
              </a:rPr>
              <a:t>DHI : Dahua à l'étranger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/>
                <a:ea typeface="Segoe UI" panose="020B0502040204020203" pitchFamily="34" charset="0"/>
                <a:cs typeface="Arial" panose="020B0604020202020204" pitchFamily="34" charset="0"/>
                <a:sym typeface="Calibri" panose="020F0502020204030204" pitchFamily="34" charset="0"/>
              </a:rPr>
              <a:t>Null : Neutre d'outre-mer</a:t>
            </a:r>
          </a:p>
        </p:txBody>
      </p:sp>
      <p:sp>
        <p:nvSpPr>
          <p:cNvPr id="65" name="矩形 64"/>
          <p:cNvSpPr/>
          <p:nvPr/>
        </p:nvSpPr>
        <p:spPr bwMode="auto">
          <a:xfrm>
            <a:off x="1029452" y="1257567"/>
            <a:ext cx="753725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Segoe UI" panose="020B0502040204020203" pitchFamily="34" charset="0"/>
                <a:cs typeface="Arial" panose="020B0604020202020204" pitchFamily="34" charset="0"/>
              </a:rPr>
              <a:t>DHI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宋体" pitchFamily="2" charset="-122"/>
              <a:cs typeface="Arial" panose="020B0604020202020204" pitchFamily="34" charset="0"/>
            </a:endParaRPr>
          </a:p>
        </p:txBody>
      </p:sp>
      <p:cxnSp>
        <p:nvCxnSpPr>
          <p:cNvPr id="66" name="直接连接符 65"/>
          <p:cNvCxnSpPr/>
          <p:nvPr/>
        </p:nvCxnSpPr>
        <p:spPr bwMode="auto">
          <a:xfrm>
            <a:off x="1415773" y="1974375"/>
            <a:ext cx="0" cy="4320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4" name="组合 3"/>
          <p:cNvGrpSpPr/>
          <p:nvPr/>
        </p:nvGrpSpPr>
        <p:grpSpPr>
          <a:xfrm>
            <a:off x="2222624" y="1256557"/>
            <a:ext cx="822256" cy="1151906"/>
            <a:chOff x="2557236" y="2615338"/>
            <a:chExt cx="822256" cy="1151906"/>
          </a:xfrm>
        </p:grpSpPr>
        <p:sp>
          <p:nvSpPr>
            <p:cNvPr id="94" name="矩形 93"/>
            <p:cNvSpPr/>
            <p:nvPr/>
          </p:nvSpPr>
          <p:spPr bwMode="auto">
            <a:xfrm>
              <a:off x="2557236" y="2615338"/>
              <a:ext cx="822256" cy="72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/>
                  <a:ea typeface="Segoe UI" panose="020B0502040204020203" pitchFamily="34" charset="0"/>
                  <a:cs typeface="Arial" panose="020B0604020202020204" pitchFamily="34" charset="0"/>
                </a:rPr>
                <a:t>VE</a:t>
              </a:r>
              <a:endPara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Segoe UI" panose="020B0502040204020203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67" name="直接连接符 66"/>
            <p:cNvCxnSpPr/>
            <p:nvPr/>
          </p:nvCxnSpPr>
          <p:spPr bwMode="auto">
            <a:xfrm>
              <a:off x="2954972" y="3335244"/>
              <a:ext cx="0" cy="4320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68" name="TextBox 69"/>
          <p:cNvSpPr>
            <a:spLocks noChangeArrowheads="1"/>
          </p:cNvSpPr>
          <p:nvPr/>
        </p:nvSpPr>
        <p:spPr bwMode="auto">
          <a:xfrm>
            <a:off x="2194850" y="2487761"/>
            <a:ext cx="1264208" cy="438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/>
                <a:ea typeface="等线"/>
                <a:cs typeface="Arial" panose="020B0604020202020204" pitchFamily="34" charset="0"/>
                <a:sym typeface="Calibri" panose="020F0502020204030204" pitchFamily="34" charset="0"/>
              </a:rPr>
              <a:t>Serveur vidéo intégré</a:t>
            </a:r>
            <a:endParaRPr kumimoji="0" lang="zh-CN" altLang="en-US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/>
              <a:ea typeface="等线"/>
              <a:cs typeface="Arial" panose="020B0604020202020204" pitchFamily="34" charset="0"/>
              <a:sym typeface="文泉驿微米黑" charset="-122"/>
            </a:endParaRPr>
          </a:p>
        </p:txBody>
      </p:sp>
      <p:cxnSp>
        <p:nvCxnSpPr>
          <p:cNvPr id="69" name="直接连接符 68"/>
          <p:cNvCxnSpPr/>
          <p:nvPr/>
        </p:nvCxnSpPr>
        <p:spPr bwMode="auto">
          <a:xfrm flipV="1">
            <a:off x="1868786" y="1655407"/>
            <a:ext cx="233136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0" name="直接连接符 69"/>
          <p:cNvCxnSpPr/>
          <p:nvPr/>
        </p:nvCxnSpPr>
        <p:spPr bwMode="auto">
          <a:xfrm flipV="1">
            <a:off x="3202286" y="1655407"/>
            <a:ext cx="233136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1" name="直接连接符 70"/>
          <p:cNvCxnSpPr/>
          <p:nvPr/>
        </p:nvCxnSpPr>
        <p:spPr bwMode="auto">
          <a:xfrm flipV="1">
            <a:off x="4440536" y="1655407"/>
            <a:ext cx="233136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2" name="直接连接符 71"/>
          <p:cNvCxnSpPr/>
          <p:nvPr/>
        </p:nvCxnSpPr>
        <p:spPr bwMode="auto">
          <a:xfrm flipV="1">
            <a:off x="5681333" y="1655407"/>
            <a:ext cx="233136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3" name="直接连接符 72"/>
          <p:cNvCxnSpPr/>
          <p:nvPr/>
        </p:nvCxnSpPr>
        <p:spPr bwMode="auto">
          <a:xfrm flipV="1">
            <a:off x="6917036" y="1655407"/>
            <a:ext cx="233136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9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 Light"/>
                <a:cs typeface="Segoe UI" panose="020B0502040204020203" pitchFamily="34" charset="0"/>
              </a:rPr>
              <a:t>EVS et CSS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 Light"/>
              <a:cs typeface="Segoe UI" panose="020B0502040204020203" pitchFamily="34" charset="0"/>
            </a:endParaRPr>
          </a:p>
        </p:txBody>
      </p:sp>
      <p:sp>
        <p:nvSpPr>
          <p:cNvPr id="83" name="TextBox 76"/>
          <p:cNvSpPr>
            <a:spLocks noChangeArrowheads="1"/>
          </p:cNvSpPr>
          <p:nvPr/>
        </p:nvSpPr>
        <p:spPr bwMode="auto">
          <a:xfrm>
            <a:off x="10541001" y="2406375"/>
            <a:ext cx="1387380" cy="438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/>
                <a:ea typeface="Segoe UI" panose="020B0502040204020203" pitchFamily="34" charset="0"/>
                <a:cs typeface="Arial" panose="020B0604020202020204" pitchFamily="34" charset="0"/>
                <a:sym typeface="Calibri" panose="020F0502020204030204" pitchFamily="34" charset="0"/>
              </a:rPr>
              <a:t>Pouvoir:</a:t>
            </a:r>
            <a:endParaRPr kumimoji="0" lang="zh-CN" altLang="en-US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/>
              <a:ea typeface="宋体" pitchFamily="2" charset="-122"/>
              <a:cs typeface="Arial" panose="020B0604020202020204" pitchFamily="34" charset="0"/>
              <a:sym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/>
                <a:ea typeface="Segoe UI" panose="020B0502040204020203" pitchFamily="34" charset="0"/>
                <a:cs typeface="Arial" panose="020B0604020202020204" pitchFamily="34" charset="0"/>
                <a:sym typeface="Calibri" panose="020F0502020204030204" pitchFamily="34" charset="0"/>
              </a:rPr>
              <a:t>V2 : Version 2</a:t>
            </a:r>
          </a:p>
        </p:txBody>
      </p:sp>
      <p:sp>
        <p:nvSpPr>
          <p:cNvPr id="90" name="矩形 89"/>
          <p:cNvSpPr/>
          <p:nvPr/>
        </p:nvSpPr>
        <p:spPr bwMode="auto">
          <a:xfrm>
            <a:off x="10477528" y="1250748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Segoe UI" panose="020B0502040204020203" pitchFamily="34" charset="0"/>
                <a:cs typeface="Arial" panose="020B0604020202020204" pitchFamily="34" charset="0"/>
              </a:rPr>
              <a:t>V2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Segoe UI" panose="020B0502040204020203" pitchFamily="34" charset="0"/>
              <a:cs typeface="Arial" panose="020B0604020202020204" pitchFamily="34" charset="0"/>
            </a:endParaRPr>
          </a:p>
        </p:txBody>
      </p:sp>
      <p:cxnSp>
        <p:nvCxnSpPr>
          <p:cNvPr id="91" name="直接连接符 90"/>
          <p:cNvCxnSpPr/>
          <p:nvPr/>
        </p:nvCxnSpPr>
        <p:spPr bwMode="auto">
          <a:xfrm>
            <a:off x="10197713" y="1649599"/>
            <a:ext cx="15517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92" name="组合 91"/>
          <p:cNvGrpSpPr/>
          <p:nvPr/>
        </p:nvGrpSpPr>
        <p:grpSpPr>
          <a:xfrm>
            <a:off x="10787999" y="1976320"/>
            <a:ext cx="90000" cy="456285"/>
            <a:chOff x="2877841" y="1508514"/>
            <a:chExt cx="67500" cy="342214"/>
          </a:xfrm>
        </p:grpSpPr>
        <p:cxnSp>
          <p:nvCxnSpPr>
            <p:cNvPr id="93" name="直接连接符 92"/>
            <p:cNvCxnSpPr/>
            <p:nvPr/>
          </p:nvCxnSpPr>
          <p:spPr bwMode="auto">
            <a:xfrm>
              <a:off x="2911591" y="1508514"/>
              <a:ext cx="0" cy="27114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95" name="椭圆 94"/>
            <p:cNvSpPr/>
            <p:nvPr/>
          </p:nvSpPr>
          <p:spPr bwMode="auto">
            <a:xfrm>
              <a:off x="2877841" y="1783228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宋体" pitchFamily="2" charset="-122"/>
                <a:cs typeface="Arial" panose="020B0604020202020204" pitchFamily="34" charset="0"/>
              </a:endParaRPr>
            </a:p>
          </p:txBody>
        </p:sp>
      </p:grpSp>
      <p:sp>
        <p:nvSpPr>
          <p:cNvPr id="47" name="TextBox 76">
            <a:extLst>
              <a:ext uri="{FF2B5EF4-FFF2-40B4-BE49-F238E27FC236}">
                <a16:creationId xmlns:a16="http://schemas.microsoft.com/office/drawing/2014/main" id="{B501EF09-9796-45E2-9281-5AF3024415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84429" y="5108913"/>
            <a:ext cx="1833690" cy="992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/>
                <a:ea typeface="Segoe UI" panose="020B0502040204020203" pitchFamily="34" charset="0"/>
                <a:cs typeface="Arial" panose="020B0604020202020204" pitchFamily="34" charset="0"/>
                <a:sym typeface="Calibri" panose="020F0502020204030204" pitchFamily="34" charset="0"/>
              </a:rPr>
              <a:t>Réseau:</a:t>
            </a:r>
            <a:endParaRPr kumimoji="0" lang="zh-CN" altLang="en-US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/>
              <a:ea typeface="宋体" pitchFamily="2" charset="-122"/>
              <a:cs typeface="Arial" panose="020B0604020202020204" pitchFamily="34" charset="0"/>
              <a:sym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/>
                <a:ea typeface="Segoe UI" panose="020B0502040204020203" pitchFamily="34" charset="0"/>
                <a:cs typeface="Arial" panose="020B0604020202020204" pitchFamily="34" charset="0"/>
                <a:sym typeface="Calibri" panose="020F0502020204030204" pitchFamily="34" charset="0"/>
              </a:rPr>
              <a:t>10G : Réseau Ethernet 10 gigabits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/>
                <a:ea typeface="Segoe UI" panose="020B0502040204020203" pitchFamily="34" charset="0"/>
                <a:cs typeface="Arial" panose="020B0604020202020204" pitchFamily="34" charset="0"/>
                <a:sym typeface="Calibri" panose="020F0502020204030204" pitchFamily="34" charset="0"/>
              </a:rPr>
              <a:t>Null : Réseau Ethernet 1 Gigabit</a:t>
            </a:r>
            <a:endParaRPr kumimoji="0" lang="en-US" altLang="zh-CN" sz="1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Segoe UI"/>
              <a:ea typeface="Segoe UI" panose="020B0502040204020203" pitchFamily="34" charset="0"/>
              <a:cs typeface="Arial" panose="020B0604020202020204" pitchFamily="34" charset="0"/>
              <a:sym typeface="Calibri" panose="020F0502020204030204" pitchFamily="34" charset="0"/>
            </a:endParaRPr>
          </a:p>
        </p:txBody>
      </p:sp>
      <p:sp>
        <p:nvSpPr>
          <p:cNvPr id="48" name="TextBox 69">
            <a:extLst>
              <a:ext uri="{FF2B5EF4-FFF2-40B4-BE49-F238E27FC236}">
                <a16:creationId xmlns:a16="http://schemas.microsoft.com/office/drawing/2014/main" id="{318ADB75-D207-4FE1-BD97-BDEDD439BD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3574" y="5088492"/>
            <a:ext cx="978903" cy="62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/>
                <a:ea typeface="Segoe UI" panose="020B0502040204020203" pitchFamily="34" charset="0"/>
                <a:cs typeface="Arial" panose="020B0604020202020204" pitchFamily="34" charset="0"/>
                <a:sym typeface="Calibri" panose="020F0502020204030204" pitchFamily="34" charset="0"/>
              </a:rPr>
              <a:t>Série: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/>
                <a:ea typeface="Segoe UI" panose="020B0502040204020203" pitchFamily="34" charset="0"/>
                <a:cs typeface="Arial" panose="020B0604020202020204" pitchFamily="34" charset="0"/>
                <a:sym typeface="Calibri" panose="020F0502020204030204" pitchFamily="34" charset="0"/>
              </a:rPr>
              <a:t>7: 7 séries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/>
                <a:ea typeface="Segoe UI" panose="020B0502040204020203" pitchFamily="34" charset="0"/>
                <a:cs typeface="Arial" panose="020B0604020202020204" pitchFamily="34" charset="0"/>
                <a:sym typeface="Calibri" panose="020F0502020204030204" pitchFamily="34" charset="0"/>
              </a:rPr>
              <a:t>Série 8:8</a:t>
            </a:r>
          </a:p>
        </p:txBody>
      </p:sp>
      <p:sp>
        <p:nvSpPr>
          <p:cNvPr id="49" name="TextBox 78">
            <a:extLst>
              <a:ext uri="{FF2B5EF4-FFF2-40B4-BE49-F238E27FC236}">
                <a16:creationId xmlns:a16="http://schemas.microsoft.com/office/drawing/2014/main" id="{61DF5DB1-A4E1-49CE-A11C-3DB70CFD4E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47499" y="5088492"/>
            <a:ext cx="1334287" cy="992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/>
                <a:ea typeface="Segoe UI" panose="020B0502040204020203" pitchFamily="34" charset="0"/>
                <a:cs typeface="Arial" panose="020B0604020202020204" pitchFamily="34" charset="0"/>
                <a:sym typeface="Calibri" panose="020F0502020204030204" pitchFamily="34" charset="0"/>
              </a:rPr>
              <a:t>Génération:</a:t>
            </a:r>
            <a:endParaRPr kumimoji="0" lang="en-US" altLang="zh-CN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/>
              <a:ea typeface="Segoe UI" panose="020B0502040204020203" pitchFamily="34" charset="0"/>
              <a:cs typeface="Arial" panose="020B0604020202020204" pitchFamily="34" charset="0"/>
              <a:sym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/>
                <a:ea typeface="Segoe UI" panose="020B0502040204020203" pitchFamily="34" charset="0"/>
                <a:cs typeface="Arial" panose="020B0604020202020204" pitchFamily="34" charset="0"/>
                <a:sym typeface="Calibri" panose="020F0502020204030204" pitchFamily="34" charset="0"/>
              </a:rPr>
              <a:t>0 : 1er</a:t>
            </a: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/>
              <a:ea typeface="Segoe UI" panose="020B0502040204020203" pitchFamily="34" charset="0"/>
              <a:cs typeface="Arial" panose="020B0604020202020204" pitchFamily="34" charset="0"/>
              <a:sym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/>
                <a:ea typeface="Segoe UI" panose="020B0502040204020203" pitchFamily="34" charset="0"/>
                <a:cs typeface="Arial" panose="020B0604020202020204" pitchFamily="34" charset="0"/>
                <a:sym typeface="Calibri" panose="020F0502020204030204" pitchFamily="34" charset="0"/>
              </a:rPr>
              <a:t>1 : 2e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/>
                <a:ea typeface="Segoe UI" panose="020B0502040204020203" pitchFamily="34" charset="0"/>
                <a:cs typeface="Arial" panose="020B0604020202020204" pitchFamily="34" charset="0"/>
                <a:sym typeface="Calibri" panose="020F0502020204030204" pitchFamily="34" charset="0"/>
              </a:rPr>
              <a:t>2 : 3e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/>
                <a:ea typeface="Segoe UI" panose="020B0502040204020203" pitchFamily="34" charset="0"/>
                <a:cs typeface="Arial" panose="020B0604020202020204" pitchFamily="34" charset="0"/>
                <a:sym typeface="Calibri" panose="020F0502020204030204" pitchFamily="34" charset="0"/>
              </a:rPr>
              <a:t>3 : 4e</a:t>
            </a:r>
          </a:p>
        </p:txBody>
      </p:sp>
      <p:sp>
        <p:nvSpPr>
          <p:cNvPr id="50" name="矩形 49">
            <a:extLst>
              <a:ext uri="{FF2B5EF4-FFF2-40B4-BE49-F238E27FC236}">
                <a16:creationId xmlns:a16="http://schemas.microsoft.com/office/drawing/2014/main" id="{CF29D091-CBB7-4E8A-8B79-062482920BF6}"/>
              </a:ext>
            </a:extLst>
          </p:cNvPr>
          <p:cNvSpPr/>
          <p:nvPr/>
        </p:nvSpPr>
        <p:spPr bwMode="auto">
          <a:xfrm>
            <a:off x="5627756" y="3932865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Segoe UI" panose="020B0502040204020203" pitchFamily="34" charset="0"/>
                <a:cs typeface="Arial" panose="020B0604020202020204" pitchFamily="34" charset="0"/>
              </a:rPr>
              <a:t>48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Segoe UI" panose="020B0502040204020203" pitchFamily="34" charset="0"/>
              <a:cs typeface="Arial" panose="020B0604020202020204" pitchFamily="34" charset="0"/>
            </a:endParaRPr>
          </a:p>
        </p:txBody>
      </p:sp>
      <p:sp>
        <p:nvSpPr>
          <p:cNvPr id="51" name="矩形 50">
            <a:extLst>
              <a:ext uri="{FF2B5EF4-FFF2-40B4-BE49-F238E27FC236}">
                <a16:creationId xmlns:a16="http://schemas.microsoft.com/office/drawing/2014/main" id="{198136C2-FF72-4AFE-9508-1503CF7969B7}"/>
              </a:ext>
            </a:extLst>
          </p:cNvPr>
          <p:cNvSpPr/>
          <p:nvPr/>
        </p:nvSpPr>
        <p:spPr bwMode="auto">
          <a:xfrm>
            <a:off x="6875521" y="3932865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Segoe UI" panose="020B0502040204020203" pitchFamily="34" charset="0"/>
                <a:cs typeface="Arial" panose="020B0604020202020204" pitchFamily="34" charset="0"/>
              </a:rPr>
              <a:t>S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Segoe UI" panose="020B0502040204020203" pitchFamily="34" charset="0"/>
              <a:cs typeface="Arial" panose="020B0604020202020204" pitchFamily="34" charset="0"/>
            </a:endParaRPr>
          </a:p>
        </p:txBody>
      </p:sp>
      <p:sp>
        <p:nvSpPr>
          <p:cNvPr id="52" name="矩形 51">
            <a:extLst>
              <a:ext uri="{FF2B5EF4-FFF2-40B4-BE49-F238E27FC236}">
                <a16:creationId xmlns:a16="http://schemas.microsoft.com/office/drawing/2014/main" id="{780F1D37-A21E-4E04-9797-F05C942C8EC8}"/>
              </a:ext>
            </a:extLst>
          </p:cNvPr>
          <p:cNvSpPr/>
          <p:nvPr/>
        </p:nvSpPr>
        <p:spPr bwMode="auto">
          <a:xfrm>
            <a:off x="8403102" y="3932865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Segoe UI" panose="020B0502040204020203" pitchFamily="34" charset="0"/>
                <a:cs typeface="Arial" panose="020B0604020202020204" pitchFamily="34" charset="0"/>
              </a:rPr>
              <a:t>10G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Segoe UI" panose="020B0502040204020203" pitchFamily="34" charset="0"/>
              <a:cs typeface="Arial" panose="020B0604020202020204" pitchFamily="34" charset="0"/>
            </a:endParaRPr>
          </a:p>
        </p:txBody>
      </p:sp>
      <p:sp>
        <p:nvSpPr>
          <p:cNvPr id="55" name="矩形 54">
            <a:extLst>
              <a:ext uri="{FF2B5EF4-FFF2-40B4-BE49-F238E27FC236}">
                <a16:creationId xmlns:a16="http://schemas.microsoft.com/office/drawing/2014/main" id="{BCFF19F6-91A7-46CF-A78A-8A60093B9C0E}"/>
              </a:ext>
            </a:extLst>
          </p:cNvPr>
          <p:cNvSpPr/>
          <p:nvPr/>
        </p:nvSpPr>
        <p:spPr bwMode="auto">
          <a:xfrm>
            <a:off x="4379991" y="3932865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Segoe UI" panose="020B0502040204020203" pitchFamily="34" charset="0"/>
                <a:cs typeface="Arial" panose="020B0604020202020204" pitchFamily="34" charset="0"/>
              </a:rPr>
              <a:t>1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Segoe UI" panose="020B0502040204020203" pitchFamily="34" charset="0"/>
              <a:cs typeface="Arial" panose="020B0604020202020204" pitchFamily="34" charset="0"/>
            </a:endParaRPr>
          </a:p>
        </p:txBody>
      </p:sp>
      <p:sp>
        <p:nvSpPr>
          <p:cNvPr id="57" name="矩形 56">
            <a:extLst>
              <a:ext uri="{FF2B5EF4-FFF2-40B4-BE49-F238E27FC236}">
                <a16:creationId xmlns:a16="http://schemas.microsoft.com/office/drawing/2014/main" id="{EC6D84A4-54DC-4569-922E-F0B330E7C25E}"/>
              </a:ext>
            </a:extLst>
          </p:cNvPr>
          <p:cNvSpPr/>
          <p:nvPr/>
        </p:nvSpPr>
        <p:spPr bwMode="auto">
          <a:xfrm>
            <a:off x="3132225" y="3932865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Segoe UI" panose="020B0502040204020203" pitchFamily="34" charset="0"/>
                <a:cs typeface="Arial" panose="020B0604020202020204" pitchFamily="34" charset="0"/>
              </a:rPr>
              <a:t>8</a:t>
            </a:r>
          </a:p>
        </p:txBody>
      </p:sp>
      <p:cxnSp>
        <p:nvCxnSpPr>
          <p:cNvPr id="59" name="直接连接符 58">
            <a:extLst>
              <a:ext uri="{FF2B5EF4-FFF2-40B4-BE49-F238E27FC236}">
                <a16:creationId xmlns:a16="http://schemas.microsoft.com/office/drawing/2014/main" id="{6D615EC1-9B86-4096-A0D9-B0041E89897E}"/>
              </a:ext>
            </a:extLst>
          </p:cNvPr>
          <p:cNvCxnSpPr/>
          <p:nvPr/>
        </p:nvCxnSpPr>
        <p:spPr bwMode="auto">
          <a:xfrm>
            <a:off x="8123287" y="4331716"/>
            <a:ext cx="15517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0" name="TextBox 78">
            <a:extLst>
              <a:ext uri="{FF2B5EF4-FFF2-40B4-BE49-F238E27FC236}">
                <a16:creationId xmlns:a16="http://schemas.microsoft.com/office/drawing/2014/main" id="{FE3A5560-188F-438A-9896-56F6C3A87C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36860" y="5090436"/>
            <a:ext cx="1682715" cy="438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/>
                <a:ea typeface="Segoe UI" panose="020B0502040204020203" pitchFamily="34" charset="0"/>
                <a:cs typeface="Arial" panose="020B0604020202020204" pitchFamily="34" charset="0"/>
                <a:sym typeface="Calibri" panose="020F0502020204030204" pitchFamily="34" charset="0"/>
              </a:rPr>
              <a:t>Fonction: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/>
                <a:ea typeface="Segoe UI" panose="020B0502040204020203" pitchFamily="34" charset="0"/>
                <a:cs typeface="Arial" panose="020B0604020202020204" pitchFamily="34" charset="0"/>
                <a:sym typeface="Calibri" panose="020F0502020204030204" pitchFamily="34" charset="0"/>
              </a:rPr>
              <a:t>S : Contrôleur unique</a:t>
            </a:r>
          </a:p>
        </p:txBody>
      </p:sp>
      <p:grpSp>
        <p:nvGrpSpPr>
          <p:cNvPr id="61" name="组合 60">
            <a:extLst>
              <a:ext uri="{FF2B5EF4-FFF2-40B4-BE49-F238E27FC236}">
                <a16:creationId xmlns:a16="http://schemas.microsoft.com/office/drawing/2014/main" id="{6C9D7B60-086B-4E55-AB46-76CB28A23FCF}"/>
              </a:ext>
            </a:extLst>
          </p:cNvPr>
          <p:cNvGrpSpPr/>
          <p:nvPr/>
        </p:nvGrpSpPr>
        <p:grpSpPr>
          <a:xfrm>
            <a:off x="3470476" y="4658437"/>
            <a:ext cx="90000" cy="456285"/>
            <a:chOff x="2877841" y="1508514"/>
            <a:chExt cx="67500" cy="342214"/>
          </a:xfrm>
        </p:grpSpPr>
        <p:cxnSp>
          <p:nvCxnSpPr>
            <p:cNvPr id="63" name="直接连接符 62">
              <a:extLst>
                <a:ext uri="{FF2B5EF4-FFF2-40B4-BE49-F238E27FC236}">
                  <a16:creationId xmlns:a16="http://schemas.microsoft.com/office/drawing/2014/main" id="{85E3B498-7BC1-482A-B4F9-CA6FCB3CE15B}"/>
                </a:ext>
              </a:extLst>
            </p:cNvPr>
            <p:cNvCxnSpPr/>
            <p:nvPr/>
          </p:nvCxnSpPr>
          <p:spPr bwMode="auto">
            <a:xfrm>
              <a:off x="2911591" y="1508514"/>
              <a:ext cx="0" cy="27114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74" name="椭圆 73">
              <a:extLst>
                <a:ext uri="{FF2B5EF4-FFF2-40B4-BE49-F238E27FC236}">
                  <a16:creationId xmlns:a16="http://schemas.microsoft.com/office/drawing/2014/main" id="{350A1151-C16A-4E17-BCC9-52B81790C9CD}"/>
                </a:ext>
              </a:extLst>
            </p:cNvPr>
            <p:cNvSpPr/>
            <p:nvPr/>
          </p:nvSpPr>
          <p:spPr bwMode="auto">
            <a:xfrm>
              <a:off x="2877841" y="1783228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宋体" pitchFamily="2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75" name="组合 74">
            <a:extLst>
              <a:ext uri="{FF2B5EF4-FFF2-40B4-BE49-F238E27FC236}">
                <a16:creationId xmlns:a16="http://schemas.microsoft.com/office/drawing/2014/main" id="{02EF5A9A-2F93-4123-AA1C-4F72CA83DEA3}"/>
              </a:ext>
            </a:extLst>
          </p:cNvPr>
          <p:cNvGrpSpPr/>
          <p:nvPr/>
        </p:nvGrpSpPr>
        <p:grpSpPr>
          <a:xfrm>
            <a:off x="4679248" y="4658437"/>
            <a:ext cx="90000" cy="456285"/>
            <a:chOff x="2877841" y="1508514"/>
            <a:chExt cx="67500" cy="342214"/>
          </a:xfrm>
        </p:grpSpPr>
        <p:cxnSp>
          <p:nvCxnSpPr>
            <p:cNvPr id="76" name="直接连接符 75">
              <a:extLst>
                <a:ext uri="{FF2B5EF4-FFF2-40B4-BE49-F238E27FC236}">
                  <a16:creationId xmlns:a16="http://schemas.microsoft.com/office/drawing/2014/main" id="{2940C29A-BD62-4BB9-97C2-834894D7790D}"/>
                </a:ext>
              </a:extLst>
            </p:cNvPr>
            <p:cNvCxnSpPr/>
            <p:nvPr/>
          </p:nvCxnSpPr>
          <p:spPr bwMode="auto">
            <a:xfrm>
              <a:off x="2911591" y="1508514"/>
              <a:ext cx="0" cy="27114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79" name="椭圆 78">
              <a:extLst>
                <a:ext uri="{FF2B5EF4-FFF2-40B4-BE49-F238E27FC236}">
                  <a16:creationId xmlns:a16="http://schemas.microsoft.com/office/drawing/2014/main" id="{12F74D19-CF40-48BF-AEF9-C53AD460EA48}"/>
                </a:ext>
              </a:extLst>
            </p:cNvPr>
            <p:cNvSpPr/>
            <p:nvPr/>
          </p:nvSpPr>
          <p:spPr bwMode="auto">
            <a:xfrm>
              <a:off x="2877841" y="1783228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宋体" pitchFamily="2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80" name="组合 79">
            <a:extLst>
              <a:ext uri="{FF2B5EF4-FFF2-40B4-BE49-F238E27FC236}">
                <a16:creationId xmlns:a16="http://schemas.microsoft.com/office/drawing/2014/main" id="{34B9FC21-8EA9-4689-A8E6-9D56A67431CC}"/>
              </a:ext>
            </a:extLst>
          </p:cNvPr>
          <p:cNvGrpSpPr/>
          <p:nvPr/>
        </p:nvGrpSpPr>
        <p:grpSpPr>
          <a:xfrm>
            <a:off x="5927387" y="4658437"/>
            <a:ext cx="90000" cy="456285"/>
            <a:chOff x="2877841" y="1508514"/>
            <a:chExt cx="67500" cy="342214"/>
          </a:xfrm>
        </p:grpSpPr>
        <p:cxnSp>
          <p:nvCxnSpPr>
            <p:cNvPr id="81" name="直接连接符 80">
              <a:extLst>
                <a:ext uri="{FF2B5EF4-FFF2-40B4-BE49-F238E27FC236}">
                  <a16:creationId xmlns:a16="http://schemas.microsoft.com/office/drawing/2014/main" id="{2423D8A9-C46C-4392-BFA5-D1F7DE9A77A4}"/>
                </a:ext>
              </a:extLst>
            </p:cNvPr>
            <p:cNvCxnSpPr/>
            <p:nvPr/>
          </p:nvCxnSpPr>
          <p:spPr bwMode="auto">
            <a:xfrm>
              <a:off x="2911591" y="1508514"/>
              <a:ext cx="0" cy="27114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82" name="椭圆 81">
              <a:extLst>
                <a:ext uri="{FF2B5EF4-FFF2-40B4-BE49-F238E27FC236}">
                  <a16:creationId xmlns:a16="http://schemas.microsoft.com/office/drawing/2014/main" id="{69B6A6A1-6539-4FFE-A4CD-B6AA1FDAFAF4}"/>
                </a:ext>
              </a:extLst>
            </p:cNvPr>
            <p:cNvSpPr/>
            <p:nvPr/>
          </p:nvSpPr>
          <p:spPr bwMode="auto">
            <a:xfrm>
              <a:off x="2877841" y="1783228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宋体" pitchFamily="2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84" name="组合 83">
            <a:extLst>
              <a:ext uri="{FF2B5EF4-FFF2-40B4-BE49-F238E27FC236}">
                <a16:creationId xmlns:a16="http://schemas.microsoft.com/office/drawing/2014/main" id="{14C13CAD-14EB-44A3-81D2-F8F4F4B1CEDA}"/>
              </a:ext>
            </a:extLst>
          </p:cNvPr>
          <p:cNvGrpSpPr/>
          <p:nvPr/>
        </p:nvGrpSpPr>
        <p:grpSpPr>
          <a:xfrm>
            <a:off x="7185992" y="4658437"/>
            <a:ext cx="90000" cy="456285"/>
            <a:chOff x="2877841" y="1508514"/>
            <a:chExt cx="67500" cy="342214"/>
          </a:xfrm>
        </p:grpSpPr>
        <p:cxnSp>
          <p:nvCxnSpPr>
            <p:cNvPr id="85" name="直接连接符 84">
              <a:extLst>
                <a:ext uri="{FF2B5EF4-FFF2-40B4-BE49-F238E27FC236}">
                  <a16:creationId xmlns:a16="http://schemas.microsoft.com/office/drawing/2014/main" id="{2D1CAA56-4FA9-493D-8C94-6C1979D8DFE8}"/>
                </a:ext>
              </a:extLst>
            </p:cNvPr>
            <p:cNvCxnSpPr/>
            <p:nvPr/>
          </p:nvCxnSpPr>
          <p:spPr bwMode="auto">
            <a:xfrm>
              <a:off x="2911591" y="1508514"/>
              <a:ext cx="0" cy="27114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86" name="椭圆 85">
              <a:extLst>
                <a:ext uri="{FF2B5EF4-FFF2-40B4-BE49-F238E27FC236}">
                  <a16:creationId xmlns:a16="http://schemas.microsoft.com/office/drawing/2014/main" id="{97128108-CA82-4312-8055-BB6E549A5DB0}"/>
                </a:ext>
              </a:extLst>
            </p:cNvPr>
            <p:cNvSpPr/>
            <p:nvPr/>
          </p:nvSpPr>
          <p:spPr bwMode="auto">
            <a:xfrm>
              <a:off x="2877841" y="1783228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宋体" pitchFamily="2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87" name="组合 86">
            <a:extLst>
              <a:ext uri="{FF2B5EF4-FFF2-40B4-BE49-F238E27FC236}">
                <a16:creationId xmlns:a16="http://schemas.microsoft.com/office/drawing/2014/main" id="{0FA06725-A940-450C-9689-4E1DB51986D0}"/>
              </a:ext>
            </a:extLst>
          </p:cNvPr>
          <p:cNvGrpSpPr/>
          <p:nvPr/>
        </p:nvGrpSpPr>
        <p:grpSpPr>
          <a:xfrm>
            <a:off x="8713573" y="4658437"/>
            <a:ext cx="90000" cy="456285"/>
            <a:chOff x="2877841" y="1508514"/>
            <a:chExt cx="67500" cy="342214"/>
          </a:xfrm>
        </p:grpSpPr>
        <p:cxnSp>
          <p:nvCxnSpPr>
            <p:cNvPr id="88" name="直接连接符 87">
              <a:extLst>
                <a:ext uri="{FF2B5EF4-FFF2-40B4-BE49-F238E27FC236}">
                  <a16:creationId xmlns:a16="http://schemas.microsoft.com/office/drawing/2014/main" id="{65C6490D-DF4D-4087-96EF-A8EBD2567B6B}"/>
                </a:ext>
              </a:extLst>
            </p:cNvPr>
            <p:cNvCxnSpPr/>
            <p:nvPr/>
          </p:nvCxnSpPr>
          <p:spPr bwMode="auto">
            <a:xfrm>
              <a:off x="2911591" y="1508514"/>
              <a:ext cx="0" cy="27114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96" name="椭圆 95">
              <a:extLst>
                <a:ext uri="{FF2B5EF4-FFF2-40B4-BE49-F238E27FC236}">
                  <a16:creationId xmlns:a16="http://schemas.microsoft.com/office/drawing/2014/main" id="{E9F0C54B-63A6-4257-A15F-16F05F6E40E5}"/>
                </a:ext>
              </a:extLst>
            </p:cNvPr>
            <p:cNvSpPr/>
            <p:nvPr/>
          </p:nvSpPr>
          <p:spPr bwMode="auto">
            <a:xfrm>
              <a:off x="2877841" y="1783228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宋体" pitchFamily="2" charset="-122"/>
                <a:cs typeface="Arial" panose="020B0604020202020204" pitchFamily="34" charset="0"/>
              </a:endParaRPr>
            </a:p>
          </p:txBody>
        </p:sp>
      </p:grpSp>
      <p:sp>
        <p:nvSpPr>
          <p:cNvPr id="97" name="TextBox 69">
            <a:extLst>
              <a:ext uri="{FF2B5EF4-FFF2-40B4-BE49-F238E27FC236}">
                <a16:creationId xmlns:a16="http://schemas.microsoft.com/office/drawing/2014/main" id="{924F93A8-A7F5-430A-BBCC-FFCCC2E783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685" y="5164069"/>
            <a:ext cx="1802315" cy="438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/>
                <a:ea typeface="等线"/>
                <a:cs typeface="Arial" panose="020B0604020202020204" pitchFamily="34" charset="0"/>
                <a:sym typeface="Calibri" panose="020F0502020204030204" pitchFamily="34" charset="0"/>
              </a:rPr>
              <a:t>Marque: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/>
                <a:ea typeface="等线"/>
                <a:cs typeface="Arial" panose="020B0604020202020204" pitchFamily="34" charset="0"/>
                <a:sym typeface="Calibri" panose="020F0502020204030204" pitchFamily="34" charset="0"/>
              </a:rPr>
              <a:t>DHI : Dahua à l'étranger</a:t>
            </a:r>
          </a:p>
        </p:txBody>
      </p:sp>
      <p:sp>
        <p:nvSpPr>
          <p:cNvPr id="100" name="矩形 99">
            <a:extLst>
              <a:ext uri="{FF2B5EF4-FFF2-40B4-BE49-F238E27FC236}">
                <a16:creationId xmlns:a16="http://schemas.microsoft.com/office/drawing/2014/main" id="{BCC13301-E245-49B8-8531-F6DBA1D0EC40}"/>
              </a:ext>
            </a:extLst>
          </p:cNvPr>
          <p:cNvSpPr/>
          <p:nvPr/>
        </p:nvSpPr>
        <p:spPr bwMode="auto">
          <a:xfrm>
            <a:off x="589032" y="3933875"/>
            <a:ext cx="753725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Segoe UI" panose="020B0502040204020203" pitchFamily="34" charset="0"/>
                <a:cs typeface="Arial" panose="020B0604020202020204" pitchFamily="34" charset="0"/>
              </a:rPr>
              <a:t>DHI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宋体" pitchFamily="2" charset="-122"/>
              <a:cs typeface="Arial" panose="020B0604020202020204" pitchFamily="34" charset="0"/>
            </a:endParaRPr>
          </a:p>
        </p:txBody>
      </p:sp>
      <p:cxnSp>
        <p:nvCxnSpPr>
          <p:cNvPr id="101" name="直接连接符 100">
            <a:extLst>
              <a:ext uri="{FF2B5EF4-FFF2-40B4-BE49-F238E27FC236}">
                <a16:creationId xmlns:a16="http://schemas.microsoft.com/office/drawing/2014/main" id="{21090117-DD74-494D-AAEA-D8B8D48703DF}"/>
              </a:ext>
            </a:extLst>
          </p:cNvPr>
          <p:cNvCxnSpPr/>
          <p:nvPr/>
        </p:nvCxnSpPr>
        <p:spPr bwMode="auto">
          <a:xfrm>
            <a:off x="975353" y="4650683"/>
            <a:ext cx="0" cy="4320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103" name="组合 102">
            <a:extLst>
              <a:ext uri="{FF2B5EF4-FFF2-40B4-BE49-F238E27FC236}">
                <a16:creationId xmlns:a16="http://schemas.microsoft.com/office/drawing/2014/main" id="{FADB2FB0-3F46-49BA-88DD-991539CA2BFB}"/>
              </a:ext>
            </a:extLst>
          </p:cNvPr>
          <p:cNvGrpSpPr/>
          <p:nvPr/>
        </p:nvGrpSpPr>
        <p:grpSpPr>
          <a:xfrm>
            <a:off x="1782204" y="3932865"/>
            <a:ext cx="822256" cy="1151906"/>
            <a:chOff x="2557236" y="2615338"/>
            <a:chExt cx="822256" cy="1151906"/>
          </a:xfrm>
        </p:grpSpPr>
        <p:sp>
          <p:nvSpPr>
            <p:cNvPr id="104" name="矩形 103">
              <a:extLst>
                <a:ext uri="{FF2B5EF4-FFF2-40B4-BE49-F238E27FC236}">
                  <a16:creationId xmlns:a16="http://schemas.microsoft.com/office/drawing/2014/main" id="{4184D5AA-2D4A-4C49-8BCA-43FF24B0D119}"/>
                </a:ext>
              </a:extLst>
            </p:cNvPr>
            <p:cNvSpPr/>
            <p:nvPr/>
          </p:nvSpPr>
          <p:spPr bwMode="auto">
            <a:xfrm>
              <a:off x="2557236" y="2615338"/>
              <a:ext cx="822256" cy="72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/>
                  <a:ea typeface="Segoe UI" panose="020B0502040204020203" pitchFamily="34" charset="0"/>
                  <a:cs typeface="Arial" panose="020B0604020202020204" pitchFamily="34" charset="0"/>
                </a:rPr>
                <a:t>CSS</a:t>
              </a:r>
              <a:endPara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Segoe UI" panose="020B0502040204020203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05" name="直接连接符 104">
              <a:extLst>
                <a:ext uri="{FF2B5EF4-FFF2-40B4-BE49-F238E27FC236}">
                  <a16:creationId xmlns:a16="http://schemas.microsoft.com/office/drawing/2014/main" id="{384E56DA-D775-4AF6-9D7F-A5F2E3F9E6DA}"/>
                </a:ext>
              </a:extLst>
            </p:cNvPr>
            <p:cNvCxnSpPr/>
            <p:nvPr/>
          </p:nvCxnSpPr>
          <p:spPr bwMode="auto">
            <a:xfrm>
              <a:off x="2954972" y="3335244"/>
              <a:ext cx="0" cy="4320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106" name="TextBox 69">
            <a:extLst>
              <a:ext uri="{FF2B5EF4-FFF2-40B4-BE49-F238E27FC236}">
                <a16:creationId xmlns:a16="http://schemas.microsoft.com/office/drawing/2014/main" id="{FA37D316-B780-4720-ADAC-C5CBD9CB9A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4430" y="5164069"/>
            <a:ext cx="1264208" cy="438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/>
                <a:ea typeface="等线"/>
                <a:cs typeface="Arial" panose="020B0604020202020204" pitchFamily="34" charset="0"/>
                <a:sym typeface="Calibri" panose="020F0502020204030204" pitchFamily="34" charset="0"/>
              </a:rPr>
              <a:t>Serveur de stockage cloud</a:t>
            </a:r>
            <a:endParaRPr kumimoji="0" lang="zh-CN" altLang="en-US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/>
              <a:ea typeface="等线"/>
              <a:cs typeface="Arial" panose="020B0604020202020204" pitchFamily="34" charset="0"/>
              <a:sym typeface="文泉驿微米黑" charset="-122"/>
            </a:endParaRPr>
          </a:p>
        </p:txBody>
      </p:sp>
      <p:cxnSp>
        <p:nvCxnSpPr>
          <p:cNvPr id="107" name="直接连接符 106">
            <a:extLst>
              <a:ext uri="{FF2B5EF4-FFF2-40B4-BE49-F238E27FC236}">
                <a16:creationId xmlns:a16="http://schemas.microsoft.com/office/drawing/2014/main" id="{4ED355EB-63D4-476F-9A1E-CFEE5B15DCE4}"/>
              </a:ext>
            </a:extLst>
          </p:cNvPr>
          <p:cNvCxnSpPr/>
          <p:nvPr/>
        </p:nvCxnSpPr>
        <p:spPr bwMode="auto">
          <a:xfrm flipV="1">
            <a:off x="1428366" y="4331715"/>
            <a:ext cx="233136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8" name="直接连接符 107">
            <a:extLst>
              <a:ext uri="{FF2B5EF4-FFF2-40B4-BE49-F238E27FC236}">
                <a16:creationId xmlns:a16="http://schemas.microsoft.com/office/drawing/2014/main" id="{B2636873-28F9-432D-BE2B-9DDAF07C7F76}"/>
              </a:ext>
            </a:extLst>
          </p:cNvPr>
          <p:cNvCxnSpPr/>
          <p:nvPr/>
        </p:nvCxnSpPr>
        <p:spPr bwMode="auto">
          <a:xfrm flipV="1">
            <a:off x="2761866" y="4331715"/>
            <a:ext cx="233136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9" name="直接连接符 108">
            <a:extLst>
              <a:ext uri="{FF2B5EF4-FFF2-40B4-BE49-F238E27FC236}">
                <a16:creationId xmlns:a16="http://schemas.microsoft.com/office/drawing/2014/main" id="{D8660064-2507-4257-B117-825AED992CFF}"/>
              </a:ext>
            </a:extLst>
          </p:cNvPr>
          <p:cNvCxnSpPr/>
          <p:nvPr/>
        </p:nvCxnSpPr>
        <p:spPr bwMode="auto">
          <a:xfrm flipV="1">
            <a:off x="4000116" y="4331715"/>
            <a:ext cx="233136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0" name="直接连接符 109">
            <a:extLst>
              <a:ext uri="{FF2B5EF4-FFF2-40B4-BE49-F238E27FC236}">
                <a16:creationId xmlns:a16="http://schemas.microsoft.com/office/drawing/2014/main" id="{6F156855-432A-4EAA-B7E3-C292859DA8AC}"/>
              </a:ext>
            </a:extLst>
          </p:cNvPr>
          <p:cNvCxnSpPr/>
          <p:nvPr/>
        </p:nvCxnSpPr>
        <p:spPr bwMode="auto">
          <a:xfrm flipV="1">
            <a:off x="5240913" y="4331715"/>
            <a:ext cx="233136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1" name="直接连接符 110">
            <a:extLst>
              <a:ext uri="{FF2B5EF4-FFF2-40B4-BE49-F238E27FC236}">
                <a16:creationId xmlns:a16="http://schemas.microsoft.com/office/drawing/2014/main" id="{A2AC34E6-0715-4A0D-9841-AA5B6798CC15}"/>
              </a:ext>
            </a:extLst>
          </p:cNvPr>
          <p:cNvCxnSpPr/>
          <p:nvPr/>
        </p:nvCxnSpPr>
        <p:spPr bwMode="auto">
          <a:xfrm flipV="1">
            <a:off x="6476616" y="4331715"/>
            <a:ext cx="233136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2" name="矩形 111">
            <a:extLst>
              <a:ext uri="{FF2B5EF4-FFF2-40B4-BE49-F238E27FC236}">
                <a16:creationId xmlns:a16="http://schemas.microsoft.com/office/drawing/2014/main" id="{67FB48BA-DCA8-4571-99D0-A193749F60AE}"/>
              </a:ext>
            </a:extLst>
          </p:cNvPr>
          <p:cNvSpPr/>
          <p:nvPr/>
        </p:nvSpPr>
        <p:spPr bwMode="auto">
          <a:xfrm>
            <a:off x="9791042" y="3933523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Segoe UI" panose="020B0502040204020203" pitchFamily="34" charset="0"/>
                <a:cs typeface="Arial" panose="020B0604020202020204" pitchFamily="34" charset="0"/>
              </a:rPr>
              <a:t>VR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Segoe UI" panose="020B0502040204020203" pitchFamily="34" charset="0"/>
              <a:cs typeface="Arial" panose="020B0604020202020204" pitchFamily="34" charset="0"/>
            </a:endParaRPr>
          </a:p>
        </p:txBody>
      </p:sp>
      <p:cxnSp>
        <p:nvCxnSpPr>
          <p:cNvPr id="113" name="直接连接符 112">
            <a:extLst>
              <a:ext uri="{FF2B5EF4-FFF2-40B4-BE49-F238E27FC236}">
                <a16:creationId xmlns:a16="http://schemas.microsoft.com/office/drawing/2014/main" id="{06D59D7A-EF17-4340-BD27-29C2E695D709}"/>
              </a:ext>
            </a:extLst>
          </p:cNvPr>
          <p:cNvCxnSpPr/>
          <p:nvPr/>
        </p:nvCxnSpPr>
        <p:spPr bwMode="auto">
          <a:xfrm>
            <a:off x="9366781" y="4333652"/>
            <a:ext cx="15517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7" name="TextBox 72">
            <a:extLst>
              <a:ext uri="{FF2B5EF4-FFF2-40B4-BE49-F238E27FC236}">
                <a16:creationId xmlns:a16="http://schemas.microsoft.com/office/drawing/2014/main" id="{CD5C4A39-ADB1-48CC-ADA7-16543E1D08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57490" y="5095785"/>
            <a:ext cx="1868972" cy="807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/>
                <a:ea typeface="Segoe UI" panose="020B0502040204020203" pitchFamily="34" charset="0"/>
                <a:cs typeface="Arial" panose="020B0604020202020204" pitchFamily="34" charset="0"/>
                <a:sym typeface="Calibri" panose="020F0502020204030204" pitchFamily="34" charset="0"/>
              </a:rPr>
              <a:t>Baie pour disque dur :</a:t>
            </a: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/>
              <a:ea typeface="Segoe UI" panose="020B0502040204020203" pitchFamily="34" charset="0"/>
              <a:cs typeface="Arial" panose="020B0604020202020204" pitchFamily="34" charset="0"/>
              <a:sym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/>
                <a:ea typeface="Segoe UI" panose="020B0502040204020203" pitchFamily="34" charset="0"/>
                <a:cs typeface="Arial" panose="020B0604020202020204" pitchFamily="34" charset="0"/>
                <a:sym typeface="Calibri" panose="020F0502020204030204" pitchFamily="34" charset="0"/>
              </a:rPr>
              <a:t>24: 24HDDs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/>
                <a:ea typeface="Segoe UI" panose="020B0502040204020203" pitchFamily="34" charset="0"/>
                <a:cs typeface="Arial" panose="020B0604020202020204" pitchFamily="34" charset="0"/>
                <a:sym typeface="Calibri" panose="020F0502020204030204" pitchFamily="34" charset="0"/>
              </a:rPr>
              <a:t>36 : 36 disques durs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/>
                <a:ea typeface="Segoe UI" panose="020B0502040204020203" pitchFamily="34" charset="0"/>
                <a:cs typeface="Arial" panose="020B0604020202020204" pitchFamily="34" charset="0"/>
                <a:sym typeface="Calibri" panose="020F0502020204030204" pitchFamily="34" charset="0"/>
              </a:rPr>
              <a:t>48 : 48 disques durs</a:t>
            </a:r>
          </a:p>
        </p:txBody>
      </p:sp>
      <p:sp>
        <p:nvSpPr>
          <p:cNvPr id="118" name="TextBox 76">
            <a:extLst>
              <a:ext uri="{FF2B5EF4-FFF2-40B4-BE49-F238E27FC236}">
                <a16:creationId xmlns:a16="http://schemas.microsoft.com/office/drawing/2014/main" id="{3757EE64-8278-4ABB-8DE1-F5A6F50C48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42307" y="5971752"/>
            <a:ext cx="2337469" cy="807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/>
                <a:ea typeface="文泉驿微米黑" charset="-122"/>
                <a:cs typeface="Arial" panose="020B0604020202020204" pitchFamily="34" charset="0"/>
                <a:sym typeface="文泉驿微米黑" charset="-122"/>
              </a:rPr>
              <a:t>Fonction de service :</a:t>
            </a:r>
            <a:endParaRPr kumimoji="0" lang="zh-CN" altLang="en-US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/>
              <a:ea typeface="宋体" pitchFamily="2" charset="-122"/>
              <a:cs typeface="Arial" panose="020B0604020202020204" pitchFamily="34" charset="0"/>
              <a:sym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/>
                <a:ea typeface="Segoe UI" panose="020B0502040204020203" pitchFamily="34" charset="0"/>
                <a:cs typeface="Arial" panose="020B0604020202020204" pitchFamily="34" charset="0"/>
                <a:sym typeface="Calibri" panose="020F0502020204030204" pitchFamily="34" charset="0"/>
              </a:rPr>
              <a:t>VR : Nœud de stockage vidéo dans le cloud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/>
                <a:ea typeface="Segoe UI" panose="020B0502040204020203" pitchFamily="34" charset="0"/>
                <a:cs typeface="Arial" panose="020B0604020202020204" pitchFamily="34" charset="0"/>
                <a:sym typeface="Calibri" panose="020F0502020204030204" pitchFamily="34" charset="0"/>
              </a:rPr>
              <a:t>IR : Nœud de stockage cloud ICC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/>
                <a:ea typeface="Segoe UI" panose="020B0502040204020203" pitchFamily="34" charset="0"/>
                <a:cs typeface="Arial" panose="020B0604020202020204" pitchFamily="34" charset="0"/>
                <a:sym typeface="Calibri" panose="020F0502020204030204" pitchFamily="34" charset="0"/>
              </a:rPr>
              <a:t>M : Nœud de stockage micro-cloud</a:t>
            </a:r>
            <a:endParaRPr kumimoji="0" lang="en-US" altLang="zh-CN" sz="1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Segoe UI"/>
              <a:ea typeface="Segoe UI" panose="020B0502040204020203" pitchFamily="34" charset="0"/>
              <a:cs typeface="Arial" panose="020B0604020202020204" pitchFamily="34" charset="0"/>
              <a:sym typeface="Calibri" panose="020F0502020204030204" pitchFamily="34" charset="0"/>
            </a:endParaRPr>
          </a:p>
        </p:txBody>
      </p:sp>
      <p:sp>
        <p:nvSpPr>
          <p:cNvPr id="119" name="矩形 118">
            <a:extLst>
              <a:ext uri="{FF2B5EF4-FFF2-40B4-BE49-F238E27FC236}">
                <a16:creationId xmlns:a16="http://schemas.microsoft.com/office/drawing/2014/main" id="{5A1592D5-4E7C-426B-BC36-2C8C2A83F21C}"/>
              </a:ext>
            </a:extLst>
          </p:cNvPr>
          <p:cNvSpPr/>
          <p:nvPr/>
        </p:nvSpPr>
        <p:spPr bwMode="auto">
          <a:xfrm>
            <a:off x="11059834" y="3930683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Segoe UI" panose="020B0502040204020203" pitchFamily="34" charset="0"/>
                <a:cs typeface="Arial" panose="020B0604020202020204" pitchFamily="34" charset="0"/>
              </a:rPr>
              <a:t>E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Segoe UI" panose="020B0502040204020203" pitchFamily="34" charset="0"/>
              <a:cs typeface="Arial" panose="020B0604020202020204" pitchFamily="34" charset="0"/>
            </a:endParaRPr>
          </a:p>
        </p:txBody>
      </p:sp>
      <p:cxnSp>
        <p:nvCxnSpPr>
          <p:cNvPr id="120" name="直接连接符 119">
            <a:extLst>
              <a:ext uri="{FF2B5EF4-FFF2-40B4-BE49-F238E27FC236}">
                <a16:creationId xmlns:a16="http://schemas.microsoft.com/office/drawing/2014/main" id="{92B047E5-0A8D-4E9C-A1D8-1A03123C068B}"/>
              </a:ext>
            </a:extLst>
          </p:cNvPr>
          <p:cNvCxnSpPr/>
          <p:nvPr/>
        </p:nvCxnSpPr>
        <p:spPr bwMode="auto">
          <a:xfrm>
            <a:off x="10778214" y="4323350"/>
            <a:ext cx="15517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121" name="组合 120">
            <a:extLst>
              <a:ext uri="{FF2B5EF4-FFF2-40B4-BE49-F238E27FC236}">
                <a16:creationId xmlns:a16="http://schemas.microsoft.com/office/drawing/2014/main" id="{EA3C0DD0-2CDF-404B-AD49-5D195FCF04DC}"/>
              </a:ext>
            </a:extLst>
          </p:cNvPr>
          <p:cNvGrpSpPr/>
          <p:nvPr/>
        </p:nvGrpSpPr>
        <p:grpSpPr>
          <a:xfrm>
            <a:off x="10106042" y="4653523"/>
            <a:ext cx="90000" cy="1291265"/>
            <a:chOff x="2877841" y="882280"/>
            <a:chExt cx="67500" cy="968448"/>
          </a:xfrm>
        </p:grpSpPr>
        <p:cxnSp>
          <p:nvCxnSpPr>
            <p:cNvPr id="122" name="直接连接符 121">
              <a:extLst>
                <a:ext uri="{FF2B5EF4-FFF2-40B4-BE49-F238E27FC236}">
                  <a16:creationId xmlns:a16="http://schemas.microsoft.com/office/drawing/2014/main" id="{37B1786F-AB28-470A-85F8-15ED6772BC3C}"/>
                </a:ext>
              </a:extLst>
            </p:cNvPr>
            <p:cNvCxnSpPr>
              <a:cxnSpLocks/>
              <a:stCxn id="112" idx="2"/>
            </p:cNvCxnSpPr>
            <p:nvPr/>
          </p:nvCxnSpPr>
          <p:spPr bwMode="auto">
            <a:xfrm>
              <a:off x="2911591" y="882280"/>
              <a:ext cx="0" cy="897383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23" name="椭圆 122">
              <a:extLst>
                <a:ext uri="{FF2B5EF4-FFF2-40B4-BE49-F238E27FC236}">
                  <a16:creationId xmlns:a16="http://schemas.microsoft.com/office/drawing/2014/main" id="{E5CBB069-FCB8-4077-9161-41A919B7EF16}"/>
                </a:ext>
              </a:extLst>
            </p:cNvPr>
            <p:cNvSpPr/>
            <p:nvPr/>
          </p:nvSpPr>
          <p:spPr bwMode="auto">
            <a:xfrm>
              <a:off x="2877841" y="1783228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宋体" pitchFamily="2" charset="-122"/>
                <a:cs typeface="Arial" panose="020B0604020202020204" pitchFamily="34" charset="0"/>
              </a:endParaRPr>
            </a:p>
          </p:txBody>
        </p:sp>
      </p:grpSp>
      <p:sp>
        <p:nvSpPr>
          <p:cNvPr id="124" name="TextBox 78">
            <a:extLst>
              <a:ext uri="{FF2B5EF4-FFF2-40B4-BE49-F238E27FC236}">
                <a16:creationId xmlns:a16="http://schemas.microsoft.com/office/drawing/2014/main" id="{6468828F-D78D-4B4B-9A7A-F19445E22F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60298" y="5032487"/>
            <a:ext cx="1682715" cy="438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/>
                <a:ea typeface="Segoe UI" panose="020B0502040204020203" pitchFamily="34" charset="0"/>
                <a:cs typeface="Arial" panose="020B0604020202020204" pitchFamily="34" charset="0"/>
                <a:sym typeface="Calibri" panose="020F0502020204030204" pitchFamily="34" charset="0"/>
              </a:rPr>
              <a:t>Système d'exploitation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/>
                <a:ea typeface="Segoe UI" panose="020B0502040204020203" pitchFamily="34" charset="0"/>
                <a:cs typeface="Arial" panose="020B0604020202020204" pitchFamily="34" charset="0"/>
                <a:sym typeface="Calibri" panose="020F0502020204030204" pitchFamily="34" charset="0"/>
              </a:rPr>
              <a:t>E: openEuler</a:t>
            </a: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/>
              <a:ea typeface="Segoe UI" panose="020B0502040204020203" pitchFamily="34" charset="0"/>
              <a:cs typeface="Arial" panose="020B0604020202020204" pitchFamily="34" charset="0"/>
              <a:sym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69"/>
          <p:cNvSpPr>
            <a:spLocks noChangeArrowheads="1"/>
          </p:cNvSpPr>
          <p:nvPr/>
        </p:nvSpPr>
        <p:spPr bwMode="auto">
          <a:xfrm>
            <a:off x="617174" y="2710401"/>
            <a:ext cx="2061028" cy="62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defTabSz="1219200">
              <a:spcBef>
                <a:spcPct val="0"/>
              </a:spcBef>
              <a:buNone/>
            </a:pPr>
            <a:r>
              <a:rPr lang="en-US" altLang="zh-CN" sz="12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Marque: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DH-Dahua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Null-Outre-mer neutre</a:t>
            </a:r>
            <a:endParaRPr lang="zh-CN" altLang="en-US" sz="12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2" name="TextBox 70"/>
          <p:cNvSpPr>
            <a:spLocks noChangeArrowheads="1"/>
          </p:cNvSpPr>
          <p:nvPr/>
        </p:nvSpPr>
        <p:spPr bwMode="auto">
          <a:xfrm>
            <a:off x="5025498" y="2826338"/>
            <a:ext cx="1743547" cy="136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defTabSz="1219200">
              <a:spcBef>
                <a:spcPct val="0"/>
              </a:spcBef>
              <a:buNone/>
            </a:pPr>
            <a:r>
              <a:rPr lang="en-US" altLang="zh-CN" sz="12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Numéro du port fibre optique de liaison montante :</a:t>
            </a:r>
            <a:endParaRPr lang="zh-CN" altLang="en-US" sz="1200" b="1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0: 0 port fibre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1: 1 port fibre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4: 4 ports fibre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8: 8 ports fibre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9: 16 ports fibre</a:t>
            </a:r>
          </a:p>
        </p:txBody>
      </p:sp>
      <p:sp>
        <p:nvSpPr>
          <p:cNvPr id="43" name="TextBox 72"/>
          <p:cNvSpPr>
            <a:spLocks noChangeArrowheads="1"/>
          </p:cNvSpPr>
          <p:nvPr/>
        </p:nvSpPr>
        <p:spPr bwMode="auto">
          <a:xfrm>
            <a:off x="8068392" y="2805360"/>
            <a:ext cx="1330761" cy="62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defTabSz="1219200">
              <a:spcBef>
                <a:spcPct val="0"/>
              </a:spcBef>
              <a:buNone/>
            </a:pPr>
            <a:r>
              <a:rPr lang="en-US" altLang="zh-CN" sz="12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Nombre de ports d'accès :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01-99</a:t>
            </a:r>
          </a:p>
        </p:txBody>
      </p:sp>
      <p:sp>
        <p:nvSpPr>
          <p:cNvPr id="51" name="TextBox 69"/>
          <p:cNvSpPr>
            <a:spLocks noChangeArrowheads="1"/>
          </p:cNvSpPr>
          <p:nvPr/>
        </p:nvSpPr>
        <p:spPr bwMode="auto">
          <a:xfrm>
            <a:off x="3353547" y="4669503"/>
            <a:ext cx="2022881" cy="136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defTabSz="1219200">
              <a:spcBef>
                <a:spcPct val="0"/>
              </a:spcBef>
              <a:buNone/>
            </a:pPr>
            <a:r>
              <a:rPr lang="en-US" altLang="zh-CN" sz="12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Pour Switch :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 : Couche 2 non gérée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 : Gestion de couche 2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5 : Gestion de couche 2+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6 : Gestion de couche 3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7 : Commutateur principal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8 : Commutateur principal</a:t>
            </a:r>
          </a:p>
        </p:txBody>
      </p:sp>
      <p:sp>
        <p:nvSpPr>
          <p:cNvPr id="94" name="矩形 93"/>
          <p:cNvSpPr/>
          <p:nvPr/>
        </p:nvSpPr>
        <p:spPr bwMode="auto">
          <a:xfrm>
            <a:off x="3484204" y="1336225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7" name="矩形 96"/>
          <p:cNvSpPr/>
          <p:nvPr/>
        </p:nvSpPr>
        <p:spPr bwMode="auto">
          <a:xfrm>
            <a:off x="966082" y="1336225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8" name="矩形 97"/>
          <p:cNvSpPr/>
          <p:nvPr/>
        </p:nvSpPr>
        <p:spPr bwMode="auto">
          <a:xfrm>
            <a:off x="6599684" y="1336225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10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11" name="组合 110"/>
          <p:cNvGrpSpPr/>
          <p:nvPr/>
        </p:nvGrpSpPr>
        <p:grpSpPr>
          <a:xfrm>
            <a:off x="10951117" y="2041501"/>
            <a:ext cx="90000" cy="732840"/>
            <a:chOff x="2686859" y="2857598"/>
            <a:chExt cx="90000" cy="732840"/>
          </a:xfrm>
        </p:grpSpPr>
        <p:cxnSp>
          <p:nvCxnSpPr>
            <p:cNvPr id="112" name="直接连接符 111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13" name="椭圆 112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1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45" name="矩形 44"/>
          <p:cNvSpPr/>
          <p:nvPr/>
        </p:nvSpPr>
        <p:spPr bwMode="auto">
          <a:xfrm>
            <a:off x="5629361" y="1336225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66" name="组合 65"/>
          <p:cNvGrpSpPr/>
          <p:nvPr/>
        </p:nvGrpSpPr>
        <p:grpSpPr>
          <a:xfrm>
            <a:off x="5930168" y="2079660"/>
            <a:ext cx="90000" cy="732840"/>
            <a:chOff x="2686859" y="2857598"/>
            <a:chExt cx="90000" cy="732840"/>
          </a:xfrm>
        </p:grpSpPr>
        <p:cxnSp>
          <p:nvCxnSpPr>
            <p:cNvPr id="67" name="直接连接符 66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68" name="椭圆 67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1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96" name="椭圆 95"/>
          <p:cNvSpPr/>
          <p:nvPr/>
        </p:nvSpPr>
        <p:spPr bwMode="auto">
          <a:xfrm>
            <a:off x="4616066" y="4755025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10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10208411" y="2882938"/>
            <a:ext cx="128894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19200">
              <a:spcBef>
                <a:spcPct val="0"/>
              </a:spcBef>
            </a:pPr>
            <a:r>
              <a:rPr lang="en-US" altLang="zh-CN" sz="12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Pour commutateur PoE :</a:t>
            </a:r>
          </a:p>
          <a:p>
            <a:pPr defTabSz="1219200"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0-999 : Pour PoE</a:t>
            </a:r>
          </a:p>
          <a:p>
            <a:pPr defTabSz="1219200"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Puissance de sortie</a:t>
            </a:r>
          </a:p>
          <a:p>
            <a:pPr defTabSz="1219200"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DP : PoE sur rail DIN</a:t>
            </a:r>
            <a:endParaRPr lang="en-US" altLang="zh-CN" sz="12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69" name="组合 68"/>
          <p:cNvGrpSpPr/>
          <p:nvPr/>
        </p:nvGrpSpPr>
        <p:grpSpPr>
          <a:xfrm>
            <a:off x="8535192" y="2061166"/>
            <a:ext cx="90000" cy="732840"/>
            <a:chOff x="2686859" y="2857598"/>
            <a:chExt cx="90000" cy="732840"/>
          </a:xfrm>
        </p:grpSpPr>
        <p:cxnSp>
          <p:nvCxnSpPr>
            <p:cNvPr id="72" name="直接连接符 71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73" name="椭圆 72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1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31" name="矩形 30"/>
          <p:cNvSpPr/>
          <p:nvPr/>
        </p:nvSpPr>
        <p:spPr bwMode="auto">
          <a:xfrm>
            <a:off x="4556782" y="1336225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2" name="矩形 31"/>
          <p:cNvSpPr/>
          <p:nvPr/>
        </p:nvSpPr>
        <p:spPr bwMode="auto">
          <a:xfrm>
            <a:off x="8141618" y="1336225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8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3" name="矩形 32"/>
          <p:cNvSpPr/>
          <p:nvPr/>
        </p:nvSpPr>
        <p:spPr bwMode="auto">
          <a:xfrm>
            <a:off x="2411625" y="1336225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PF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36" name="组合 35"/>
          <p:cNvGrpSpPr/>
          <p:nvPr/>
        </p:nvGrpSpPr>
        <p:grpSpPr>
          <a:xfrm>
            <a:off x="1296571" y="2024037"/>
            <a:ext cx="90000" cy="725540"/>
            <a:chOff x="2686859" y="2864898"/>
            <a:chExt cx="90000" cy="725540"/>
          </a:xfrm>
        </p:grpSpPr>
        <p:cxnSp>
          <p:nvCxnSpPr>
            <p:cNvPr id="37" name="直接连接符 36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8" name="椭圆 37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1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47" name="矩形 46"/>
          <p:cNvSpPr/>
          <p:nvPr/>
        </p:nvSpPr>
        <p:spPr bwMode="auto">
          <a:xfrm>
            <a:off x="9117805" y="1336225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ET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6396216" y="4694851"/>
            <a:ext cx="224636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2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Nombre total de ports :</a:t>
            </a:r>
            <a:endParaRPr lang="en-US" altLang="zh-CN" sz="1200" dirty="0">
              <a:cs typeface="Segoe UI" panose="020B0502040204020203" pitchFamily="34" charset="0"/>
            </a:endParaRPr>
          </a:p>
          <a:p>
            <a:r>
              <a:rPr lang="en-US" altLang="zh-CN" sz="1200" dirty="0">
                <a:latin typeface="Myriad Pro"/>
                <a:cs typeface="Segoe UI" panose="020B0502040204020203" pitchFamily="34" charset="0"/>
              </a:rPr>
              <a:t>01-99</a:t>
            </a:r>
          </a:p>
          <a:p>
            <a:r>
              <a:rPr lang="en-US" altLang="zh-CN" sz="1200" dirty="0">
                <a:latin typeface="Myriad Pro"/>
                <a:cs typeface="Segoe UI" panose="020B0502040204020203" pitchFamily="34" charset="0"/>
              </a:rPr>
              <a:t>Un port combiné est comptabilisé comme un seul port.</a:t>
            </a:r>
          </a:p>
        </p:txBody>
      </p:sp>
      <p:sp>
        <p:nvSpPr>
          <p:cNvPr id="16" name="矩形 15"/>
          <p:cNvSpPr/>
          <p:nvPr/>
        </p:nvSpPr>
        <p:spPr>
          <a:xfrm>
            <a:off x="8642585" y="4589241"/>
            <a:ext cx="211773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200">
              <a:spcBef>
                <a:spcPct val="0"/>
              </a:spcBef>
            </a:pPr>
            <a:r>
              <a:rPr lang="en-US" altLang="zh-CN" sz="12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Propriété du port d'accès</a:t>
            </a:r>
            <a:endParaRPr lang="zh-CN" altLang="en-US" sz="1200" b="1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文泉驿微米黑" charset="-122"/>
            </a:endParaRPr>
          </a:p>
          <a:p>
            <a:pPr defTabSz="1219200"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ET=RJ45/100M</a:t>
            </a:r>
            <a:endParaRPr lang="zh-CN" altLang="en-US" sz="12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文泉驿微米黑" charset="-122"/>
            </a:endParaRPr>
          </a:p>
          <a:p>
            <a:pPr defTabSz="1219200"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GT=RJ45/1000M</a:t>
            </a:r>
            <a:endParaRPr lang="zh-CN" altLang="en-US" sz="12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文泉驿微米黑" charset="-122"/>
            </a:endParaRPr>
          </a:p>
          <a:p>
            <a:pPr defTabSz="1219200"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EF = Port fibre / 100 Mbit/s</a:t>
            </a:r>
            <a:endParaRPr lang="zh-CN" altLang="en-US" sz="12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文泉驿微米黑" charset="-122"/>
            </a:endParaRPr>
          </a:p>
          <a:p>
            <a:pPr defTabSz="1219200"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GF = Port fibre / 1000 M</a:t>
            </a:r>
          </a:p>
          <a:p>
            <a:pPr defTabSz="1219200">
              <a:spcBef>
                <a:spcPct val="0"/>
              </a:spcBef>
            </a:pPr>
            <a:endParaRPr lang="en-US" altLang="zh-CN" sz="12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文泉驿微米黑" charset="-122"/>
            </a:endParaRPr>
          </a:p>
        </p:txBody>
      </p:sp>
      <p:grpSp>
        <p:nvGrpSpPr>
          <p:cNvPr id="55" name="组合 54"/>
          <p:cNvGrpSpPr/>
          <p:nvPr/>
        </p:nvGrpSpPr>
        <p:grpSpPr>
          <a:xfrm>
            <a:off x="6905569" y="2043465"/>
            <a:ext cx="90000" cy="2577174"/>
            <a:chOff x="2686859" y="1013264"/>
            <a:chExt cx="90000" cy="2577174"/>
          </a:xfrm>
        </p:grpSpPr>
        <p:cxnSp>
          <p:nvCxnSpPr>
            <p:cNvPr id="56" name="直接连接符 55"/>
            <p:cNvCxnSpPr/>
            <p:nvPr/>
          </p:nvCxnSpPr>
          <p:spPr bwMode="auto">
            <a:xfrm flipH="1">
              <a:off x="2731859" y="1013264"/>
              <a:ext cx="10938" cy="2487174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7" name="椭圆 56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1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cxnSp>
        <p:nvCxnSpPr>
          <p:cNvPr id="60" name="直接连接符 59"/>
          <p:cNvCxnSpPr/>
          <p:nvPr/>
        </p:nvCxnSpPr>
        <p:spPr bwMode="auto">
          <a:xfrm flipH="1">
            <a:off x="1936405" y="1696225"/>
            <a:ext cx="224897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6" name="矩形 45"/>
          <p:cNvSpPr/>
          <p:nvPr/>
        </p:nvSpPr>
        <p:spPr bwMode="auto">
          <a:xfrm>
            <a:off x="10563353" y="1336225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96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9" name="TextBox 70"/>
          <p:cNvSpPr>
            <a:spLocks noChangeArrowheads="1"/>
          </p:cNvSpPr>
          <p:nvPr/>
        </p:nvSpPr>
        <p:spPr bwMode="auto">
          <a:xfrm>
            <a:off x="3473308" y="2830874"/>
            <a:ext cx="1051927" cy="2539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defTabSz="1219200">
              <a:spcBef>
                <a:spcPct val="0"/>
              </a:spcBef>
              <a:buNone/>
            </a:pPr>
            <a:r>
              <a:rPr lang="en-US" altLang="zh-CN" sz="12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Interrupteur S</a:t>
            </a:r>
            <a:endParaRPr lang="zh-CN" altLang="en-US" sz="12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61" name="组合 60"/>
          <p:cNvGrpSpPr/>
          <p:nvPr/>
        </p:nvGrpSpPr>
        <p:grpSpPr>
          <a:xfrm>
            <a:off x="3822886" y="2034660"/>
            <a:ext cx="90000" cy="732840"/>
            <a:chOff x="2686859" y="2857598"/>
            <a:chExt cx="90000" cy="732840"/>
          </a:xfrm>
        </p:grpSpPr>
        <p:cxnSp>
          <p:nvCxnSpPr>
            <p:cNvPr id="65" name="直接连接符 64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70" name="椭圆 69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1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cxnSp>
        <p:nvCxnSpPr>
          <p:cNvPr id="7" name="肘形连接符 6"/>
          <p:cNvCxnSpPr/>
          <p:nvPr/>
        </p:nvCxnSpPr>
        <p:spPr>
          <a:xfrm rot="5400000">
            <a:off x="3456420" y="3293112"/>
            <a:ext cx="2756560" cy="257267"/>
          </a:xfrm>
          <a:prstGeom prst="bentConnector2">
            <a:avLst/>
          </a:prstGeom>
          <a:ln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接连接符 61"/>
          <p:cNvCxnSpPr/>
          <p:nvPr/>
        </p:nvCxnSpPr>
        <p:spPr bwMode="auto">
          <a:xfrm flipH="1">
            <a:off x="7555532" y="1696225"/>
            <a:ext cx="224897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3" name="直接连接符 62"/>
          <p:cNvCxnSpPr/>
          <p:nvPr/>
        </p:nvCxnSpPr>
        <p:spPr bwMode="auto">
          <a:xfrm flipH="1">
            <a:off x="10088128" y="1696225"/>
            <a:ext cx="224897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1" name="直接连接符 70"/>
          <p:cNvCxnSpPr/>
          <p:nvPr/>
        </p:nvCxnSpPr>
        <p:spPr bwMode="auto">
          <a:xfrm flipH="1">
            <a:off x="9477805" y="2043465"/>
            <a:ext cx="1124" cy="246795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4" name="椭圆 73"/>
          <p:cNvSpPr/>
          <p:nvPr/>
        </p:nvSpPr>
        <p:spPr bwMode="auto">
          <a:xfrm>
            <a:off x="9477805" y="4499059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10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8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>
                <a:latin typeface="+mn-lt"/>
                <a:cs typeface="Segoe UI" panose="020B0502040204020203" pitchFamily="34" charset="0"/>
              </a:rPr>
              <a:t>Changer</a:t>
            </a:r>
            <a:endParaRPr lang="zh-CN" altLang="en-US" sz="3600" dirty="0">
              <a:latin typeface="+mn-lt"/>
              <a:cs typeface="Segoe UI" panose="020B0502040204020203" pitchFamily="34" charset="0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D72226C9-7DB9-40BE-846A-34821E0B59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>
                <a:latin typeface="Myriad Pro"/>
              </a:rPr>
              <a:t>36</a:t>
            </a:fld>
            <a:endParaRPr lang="zh-CN" altLang="en-US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69"/>
          <p:cNvSpPr>
            <a:spLocks noChangeArrowheads="1"/>
          </p:cNvSpPr>
          <p:nvPr/>
        </p:nvSpPr>
        <p:spPr bwMode="auto">
          <a:xfrm>
            <a:off x="577418" y="2750158"/>
            <a:ext cx="2061028" cy="62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defTabSz="1219200">
              <a:spcBef>
                <a:spcPct val="0"/>
              </a:spcBef>
              <a:buNone/>
            </a:pPr>
            <a:r>
              <a:rPr lang="en-US" altLang="zh-CN" sz="12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Marque: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DH-Dahua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Null-Outre-mer neutre</a:t>
            </a:r>
            <a:endParaRPr lang="zh-CN" altLang="en-US" sz="12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2" name="TextBox 70"/>
          <p:cNvSpPr>
            <a:spLocks noChangeArrowheads="1"/>
          </p:cNvSpPr>
          <p:nvPr/>
        </p:nvSpPr>
        <p:spPr bwMode="auto">
          <a:xfrm>
            <a:off x="4816381" y="2922695"/>
            <a:ext cx="1743547" cy="136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defTabSz="1219200">
              <a:spcBef>
                <a:spcPct val="0"/>
              </a:spcBef>
              <a:buNone/>
            </a:pPr>
            <a:r>
              <a:rPr lang="en-US" altLang="zh-CN" sz="12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Numéro du port fibre optique de liaison montante :</a:t>
            </a:r>
            <a:endParaRPr lang="zh-CN" altLang="en-US" sz="1200" b="1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0: 0 port fibre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1: 1 port fibre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4: 4 ports fibre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8: 8 ports fibre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9: 16 ports fibre</a:t>
            </a:r>
          </a:p>
        </p:txBody>
      </p:sp>
      <p:sp>
        <p:nvSpPr>
          <p:cNvPr id="43" name="TextBox 72"/>
          <p:cNvSpPr>
            <a:spLocks noChangeArrowheads="1"/>
          </p:cNvSpPr>
          <p:nvPr/>
        </p:nvSpPr>
        <p:spPr bwMode="auto">
          <a:xfrm>
            <a:off x="8028636" y="2845117"/>
            <a:ext cx="1330761" cy="62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defTabSz="1219200">
              <a:spcBef>
                <a:spcPct val="0"/>
              </a:spcBef>
              <a:buNone/>
            </a:pPr>
            <a:r>
              <a:rPr lang="en-US" altLang="zh-CN" sz="12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Nombre de ports d'accès :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01-99</a:t>
            </a:r>
          </a:p>
        </p:txBody>
      </p:sp>
      <p:sp>
        <p:nvSpPr>
          <p:cNvPr id="51" name="TextBox 69"/>
          <p:cNvSpPr>
            <a:spLocks noChangeArrowheads="1"/>
          </p:cNvSpPr>
          <p:nvPr/>
        </p:nvSpPr>
        <p:spPr bwMode="auto">
          <a:xfrm>
            <a:off x="3269895" y="4588413"/>
            <a:ext cx="2022881" cy="136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defTabSz="1219200">
              <a:spcBef>
                <a:spcPct val="0"/>
              </a:spcBef>
              <a:buNone/>
            </a:pPr>
            <a:r>
              <a:rPr lang="en-US" altLang="zh-CN" sz="12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Pour Switch :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 : Couche 2 non gérée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 : Gestion de couche 2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5 : Gestion de couche 2+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6 : Gestion de couche 3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7 : Commutateur principal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8 : Commutateur principal</a:t>
            </a:r>
          </a:p>
        </p:txBody>
      </p:sp>
      <p:sp>
        <p:nvSpPr>
          <p:cNvPr id="94" name="矩形 93"/>
          <p:cNvSpPr/>
          <p:nvPr/>
        </p:nvSpPr>
        <p:spPr bwMode="auto">
          <a:xfrm>
            <a:off x="2393510" y="1375982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7" name="矩形 96"/>
          <p:cNvSpPr/>
          <p:nvPr/>
        </p:nvSpPr>
        <p:spPr bwMode="auto">
          <a:xfrm>
            <a:off x="926326" y="1375982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8" name="矩形 97"/>
          <p:cNvSpPr/>
          <p:nvPr/>
        </p:nvSpPr>
        <p:spPr bwMode="auto">
          <a:xfrm>
            <a:off x="6483713" y="1375982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10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11" name="组合 110"/>
          <p:cNvGrpSpPr/>
          <p:nvPr/>
        </p:nvGrpSpPr>
        <p:grpSpPr>
          <a:xfrm>
            <a:off x="10911361" y="2081258"/>
            <a:ext cx="90000" cy="732840"/>
            <a:chOff x="2686859" y="2857598"/>
            <a:chExt cx="90000" cy="732840"/>
          </a:xfrm>
        </p:grpSpPr>
        <p:cxnSp>
          <p:nvCxnSpPr>
            <p:cNvPr id="112" name="直接连接符 111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13" name="椭圆 112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1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45" name="矩形 44"/>
          <p:cNvSpPr/>
          <p:nvPr/>
        </p:nvSpPr>
        <p:spPr bwMode="auto">
          <a:xfrm>
            <a:off x="5200559" y="1375982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66" name="组合 65"/>
          <p:cNvGrpSpPr/>
          <p:nvPr/>
        </p:nvGrpSpPr>
        <p:grpSpPr>
          <a:xfrm>
            <a:off x="5548948" y="2087543"/>
            <a:ext cx="90000" cy="732840"/>
            <a:chOff x="2686859" y="2857598"/>
            <a:chExt cx="90000" cy="732840"/>
          </a:xfrm>
        </p:grpSpPr>
        <p:cxnSp>
          <p:nvCxnSpPr>
            <p:cNvPr id="67" name="直接连接符 66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68" name="椭圆 67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1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96" name="椭圆 95"/>
          <p:cNvSpPr/>
          <p:nvPr/>
        </p:nvSpPr>
        <p:spPr bwMode="auto">
          <a:xfrm>
            <a:off x="4210550" y="4108982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10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10168655" y="2922695"/>
            <a:ext cx="128894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19200">
              <a:spcBef>
                <a:spcPct val="0"/>
              </a:spcBef>
            </a:pPr>
            <a:r>
              <a:rPr lang="en-US" altLang="zh-CN" sz="12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Pour commutateur PoE :</a:t>
            </a:r>
          </a:p>
          <a:p>
            <a:pPr defTabSz="1219200"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0-999 : Pour PoE</a:t>
            </a:r>
          </a:p>
          <a:p>
            <a:pPr defTabSz="1219200"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Puissance de sortie</a:t>
            </a:r>
          </a:p>
        </p:txBody>
      </p:sp>
      <p:grpSp>
        <p:nvGrpSpPr>
          <p:cNvPr id="69" name="组合 68"/>
          <p:cNvGrpSpPr/>
          <p:nvPr/>
        </p:nvGrpSpPr>
        <p:grpSpPr>
          <a:xfrm>
            <a:off x="8495436" y="2100923"/>
            <a:ext cx="90000" cy="732840"/>
            <a:chOff x="2686859" y="2857598"/>
            <a:chExt cx="90000" cy="732840"/>
          </a:xfrm>
        </p:grpSpPr>
        <p:cxnSp>
          <p:nvCxnSpPr>
            <p:cNvPr id="72" name="直接连接符 71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73" name="椭圆 72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1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31" name="矩形 30"/>
          <p:cNvSpPr/>
          <p:nvPr/>
        </p:nvSpPr>
        <p:spPr bwMode="auto">
          <a:xfrm>
            <a:off x="3796832" y="1375982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2" name="矩形 31"/>
          <p:cNvSpPr/>
          <p:nvPr/>
        </p:nvSpPr>
        <p:spPr bwMode="auto">
          <a:xfrm>
            <a:off x="8101862" y="1375982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8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36" name="组合 35"/>
          <p:cNvGrpSpPr/>
          <p:nvPr/>
        </p:nvGrpSpPr>
        <p:grpSpPr>
          <a:xfrm>
            <a:off x="1256815" y="2063794"/>
            <a:ext cx="90000" cy="725540"/>
            <a:chOff x="2686859" y="2864898"/>
            <a:chExt cx="90000" cy="725540"/>
          </a:xfrm>
        </p:grpSpPr>
        <p:cxnSp>
          <p:nvCxnSpPr>
            <p:cNvPr id="37" name="直接连接符 36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8" name="椭圆 37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1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47" name="矩形 46"/>
          <p:cNvSpPr/>
          <p:nvPr/>
        </p:nvSpPr>
        <p:spPr bwMode="auto">
          <a:xfrm>
            <a:off x="9078049" y="1375982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ET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5920559" y="4791716"/>
            <a:ext cx="224636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200">
              <a:spcBef>
                <a:spcPct val="0"/>
              </a:spcBef>
            </a:pPr>
            <a:r>
              <a:rPr lang="en-US" altLang="zh-CN" sz="12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Nombre total de ports :</a:t>
            </a:r>
            <a:endParaRPr lang="en-US" altLang="zh-CN" sz="1200" b="1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defTabSz="1219200"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01-99</a:t>
            </a:r>
          </a:p>
          <a:p>
            <a:pPr defTabSz="1219200"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Un port combiné est comptabilisé comme un seul port.</a:t>
            </a:r>
          </a:p>
        </p:txBody>
      </p:sp>
      <p:sp>
        <p:nvSpPr>
          <p:cNvPr id="16" name="矩形 15"/>
          <p:cNvSpPr/>
          <p:nvPr/>
        </p:nvSpPr>
        <p:spPr>
          <a:xfrm>
            <a:off x="8602829" y="4628998"/>
            <a:ext cx="211773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200">
              <a:spcBef>
                <a:spcPct val="0"/>
              </a:spcBef>
            </a:pPr>
            <a:r>
              <a:rPr lang="en-US" altLang="zh-CN" sz="12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Propriété du port d'accès</a:t>
            </a:r>
            <a:endParaRPr lang="zh-CN" altLang="en-US" sz="1200" b="1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文泉驿微米黑" charset="-122"/>
            </a:endParaRPr>
          </a:p>
          <a:p>
            <a:pPr defTabSz="1219200"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ET=RJ45/100M</a:t>
            </a:r>
            <a:endParaRPr lang="zh-CN" altLang="en-US" sz="12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文泉驿微米黑" charset="-122"/>
            </a:endParaRPr>
          </a:p>
          <a:p>
            <a:pPr defTabSz="1219200"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GT=RJ45/1000M</a:t>
            </a:r>
            <a:endParaRPr lang="zh-CN" altLang="en-US" sz="12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文泉驿微米黑" charset="-122"/>
            </a:endParaRPr>
          </a:p>
          <a:p>
            <a:pPr defTabSz="1219200"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GF = Fibre/1000 m</a:t>
            </a:r>
          </a:p>
          <a:p>
            <a:pPr defTabSz="1219200"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MGT=RJ45/2,5G, 5G</a:t>
            </a:r>
          </a:p>
          <a:p>
            <a:pPr defTabSz="1219200"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XF = Fibre / 10G</a:t>
            </a:r>
          </a:p>
          <a:p>
            <a:pPr defTabSz="1219200"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QF = Fibre/40G</a:t>
            </a:r>
          </a:p>
          <a:p>
            <a:pPr defTabSz="1219200"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CF = Fibre/100 g</a:t>
            </a:r>
          </a:p>
        </p:txBody>
      </p:sp>
      <p:grpSp>
        <p:nvGrpSpPr>
          <p:cNvPr id="55" name="组合 54"/>
          <p:cNvGrpSpPr/>
          <p:nvPr/>
        </p:nvGrpSpPr>
        <p:grpSpPr>
          <a:xfrm>
            <a:off x="6784039" y="2094016"/>
            <a:ext cx="90000" cy="2577175"/>
            <a:chOff x="2686859" y="1013264"/>
            <a:chExt cx="90000" cy="2577174"/>
          </a:xfrm>
        </p:grpSpPr>
        <p:cxnSp>
          <p:nvCxnSpPr>
            <p:cNvPr id="56" name="直接连接符 55"/>
            <p:cNvCxnSpPr/>
            <p:nvPr/>
          </p:nvCxnSpPr>
          <p:spPr bwMode="auto">
            <a:xfrm flipH="1">
              <a:off x="2731859" y="1013264"/>
              <a:ext cx="10938" cy="2487174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7" name="椭圆 56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1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cxnSp>
        <p:nvCxnSpPr>
          <p:cNvPr id="60" name="直接连接符 59"/>
          <p:cNvCxnSpPr/>
          <p:nvPr/>
        </p:nvCxnSpPr>
        <p:spPr bwMode="auto">
          <a:xfrm flipH="1">
            <a:off x="1896649" y="1735982"/>
            <a:ext cx="224897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6" name="矩形 45"/>
          <p:cNvSpPr/>
          <p:nvPr/>
        </p:nvSpPr>
        <p:spPr bwMode="auto">
          <a:xfrm>
            <a:off x="10523597" y="1375982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96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9" name="TextBox 70"/>
          <p:cNvSpPr>
            <a:spLocks noChangeArrowheads="1"/>
          </p:cNvSpPr>
          <p:nvPr/>
        </p:nvSpPr>
        <p:spPr bwMode="auto">
          <a:xfrm>
            <a:off x="1515040" y="3562731"/>
            <a:ext cx="2477560" cy="992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defTabSz="1219200">
              <a:spcBef>
                <a:spcPct val="0"/>
              </a:spcBef>
              <a:buNone/>
            </a:pPr>
            <a:r>
              <a:rPr lang="en-US" altLang="zh-CN" sz="12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Type de commutateur :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S- Switch</a:t>
            </a:r>
            <a:endParaRPr lang="en-US" altLang="zh-CN" sz="12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Commutateur géré par le cloud CS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Interrupteur renforcé HS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IS - Interrupteur industriel</a:t>
            </a:r>
          </a:p>
        </p:txBody>
      </p:sp>
      <p:cxnSp>
        <p:nvCxnSpPr>
          <p:cNvPr id="65" name="直接连接符 64"/>
          <p:cNvCxnSpPr/>
          <p:nvPr/>
        </p:nvCxnSpPr>
        <p:spPr bwMode="auto">
          <a:xfrm>
            <a:off x="2787826" y="2081258"/>
            <a:ext cx="0" cy="134926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0" name="椭圆 69"/>
          <p:cNvSpPr/>
          <p:nvPr/>
        </p:nvSpPr>
        <p:spPr bwMode="auto">
          <a:xfrm>
            <a:off x="2763093" y="3385526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10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7" name="肘形连接符 6"/>
          <p:cNvCxnSpPr/>
          <p:nvPr/>
        </p:nvCxnSpPr>
        <p:spPr>
          <a:xfrm rot="16200000" flipH="1">
            <a:off x="3220345" y="3090438"/>
            <a:ext cx="1990281" cy="3898"/>
          </a:xfrm>
          <a:prstGeom prst="bentConnector3">
            <a:avLst>
              <a:gd name="adj1" fmla="val 50000"/>
            </a:avLst>
          </a:prstGeom>
          <a:ln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接连接符 61"/>
          <p:cNvCxnSpPr/>
          <p:nvPr/>
        </p:nvCxnSpPr>
        <p:spPr bwMode="auto">
          <a:xfrm flipH="1">
            <a:off x="7515776" y="1735982"/>
            <a:ext cx="224897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3" name="直接连接符 62"/>
          <p:cNvCxnSpPr/>
          <p:nvPr/>
        </p:nvCxnSpPr>
        <p:spPr bwMode="auto">
          <a:xfrm flipH="1">
            <a:off x="10048372" y="1735982"/>
            <a:ext cx="224897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1" name="直接连接符 70"/>
          <p:cNvCxnSpPr/>
          <p:nvPr/>
        </p:nvCxnSpPr>
        <p:spPr bwMode="auto">
          <a:xfrm flipH="1">
            <a:off x="9438049" y="2083222"/>
            <a:ext cx="1124" cy="246795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4" name="椭圆 73"/>
          <p:cNvSpPr/>
          <p:nvPr/>
        </p:nvSpPr>
        <p:spPr bwMode="auto">
          <a:xfrm>
            <a:off x="9438049" y="4538817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10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4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>
                <a:latin typeface="+mn-lt"/>
                <a:cs typeface="Segoe UI" panose="020B0502040204020203" pitchFamily="34" charset="0"/>
              </a:rPr>
              <a:t>Interrupteur (nouveau, vidéosurveillance)</a:t>
            </a: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AE8C1799-058D-48B8-AFAE-257E8C3B27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>
                <a:latin typeface="Myriad Pro"/>
              </a:rPr>
              <a:t>37</a:t>
            </a:fld>
            <a:endParaRPr lang="zh-CN" altLang="en-US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69"/>
          <p:cNvSpPr>
            <a:spLocks noChangeArrowheads="1"/>
          </p:cNvSpPr>
          <p:nvPr/>
        </p:nvSpPr>
        <p:spPr bwMode="auto">
          <a:xfrm>
            <a:off x="577418" y="2750158"/>
            <a:ext cx="2061028" cy="62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defTabSz="1219200">
              <a:spcBef>
                <a:spcPct val="0"/>
              </a:spcBef>
              <a:buNone/>
            </a:pPr>
            <a:r>
              <a:rPr lang="en-US" altLang="zh-CN" sz="12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Marque: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DH-Dahua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Null-Outre-mer neutre</a:t>
            </a:r>
            <a:endParaRPr lang="zh-CN" altLang="en-US" sz="12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2" name="TextBox 70"/>
          <p:cNvSpPr>
            <a:spLocks noChangeArrowheads="1"/>
          </p:cNvSpPr>
          <p:nvPr/>
        </p:nvSpPr>
        <p:spPr bwMode="auto">
          <a:xfrm>
            <a:off x="4673659" y="2836575"/>
            <a:ext cx="1828562" cy="1546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defTabSz="1219200">
              <a:spcBef>
                <a:spcPct val="0"/>
              </a:spcBef>
              <a:buNone/>
            </a:pPr>
            <a:r>
              <a:rPr lang="en-US" altLang="zh-CN" sz="12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Type de gestion :</a:t>
            </a:r>
            <a:endParaRPr lang="zh-CN" altLang="en-US" sz="1200" b="1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 : Non géré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 : Réservé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 : Réservé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 : Gestion de niveau 2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5 : Gestion L2+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6 : Gestion de niveau 3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7 : Commutateur de châssis L3</a:t>
            </a:r>
          </a:p>
        </p:txBody>
      </p:sp>
      <p:sp>
        <p:nvSpPr>
          <p:cNvPr id="43" name="TextBox 72"/>
          <p:cNvSpPr>
            <a:spLocks noChangeArrowheads="1"/>
          </p:cNvSpPr>
          <p:nvPr/>
        </p:nvSpPr>
        <p:spPr bwMode="auto">
          <a:xfrm>
            <a:off x="7060276" y="2824346"/>
            <a:ext cx="2182377" cy="438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defTabSz="1219200">
              <a:spcBef>
                <a:spcPct val="0"/>
              </a:spcBef>
              <a:buNone/>
            </a:pPr>
            <a:r>
              <a:rPr lang="en-US" altLang="zh-CN" sz="12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Nombre total de ports :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01-99</a:t>
            </a:r>
          </a:p>
        </p:txBody>
      </p:sp>
      <p:sp>
        <p:nvSpPr>
          <p:cNvPr id="51" name="TextBox 69"/>
          <p:cNvSpPr>
            <a:spLocks noChangeArrowheads="1"/>
          </p:cNvSpPr>
          <p:nvPr/>
        </p:nvSpPr>
        <p:spPr bwMode="auto">
          <a:xfrm>
            <a:off x="3290442" y="4732274"/>
            <a:ext cx="2022881" cy="11772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defTabSz="1219200">
              <a:spcBef>
                <a:spcPct val="0"/>
              </a:spcBef>
              <a:buNone/>
            </a:pPr>
            <a:r>
              <a:rPr lang="en-US" altLang="zh-CN" sz="12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Vitesse du port principal :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 : 100 Mbps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G : 1000 Mbps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MG : 2,5 Gbit/s / 5 Gbit/s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X : 10 Gbit/s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Q : 40 Gbit/s</a:t>
            </a:r>
          </a:p>
        </p:txBody>
      </p:sp>
      <p:sp>
        <p:nvSpPr>
          <p:cNvPr id="94" name="矩形 93"/>
          <p:cNvSpPr/>
          <p:nvPr/>
        </p:nvSpPr>
        <p:spPr bwMode="auto">
          <a:xfrm>
            <a:off x="2393510" y="1375982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7" name="矩形 96"/>
          <p:cNvSpPr/>
          <p:nvPr/>
        </p:nvSpPr>
        <p:spPr bwMode="auto">
          <a:xfrm>
            <a:off x="926326" y="1375982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8" name="矩形 97"/>
          <p:cNvSpPr/>
          <p:nvPr/>
        </p:nvSpPr>
        <p:spPr bwMode="auto">
          <a:xfrm>
            <a:off x="6483713" y="1375982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11" name="组合 110"/>
          <p:cNvGrpSpPr/>
          <p:nvPr/>
        </p:nvGrpSpPr>
        <p:grpSpPr>
          <a:xfrm>
            <a:off x="10911361" y="2081258"/>
            <a:ext cx="90000" cy="732840"/>
            <a:chOff x="2686859" y="2857598"/>
            <a:chExt cx="90000" cy="732840"/>
          </a:xfrm>
        </p:grpSpPr>
        <p:cxnSp>
          <p:nvCxnSpPr>
            <p:cNvPr id="112" name="直接连接符 111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13" name="椭圆 112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1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45" name="矩形 44"/>
          <p:cNvSpPr/>
          <p:nvPr/>
        </p:nvSpPr>
        <p:spPr bwMode="auto">
          <a:xfrm>
            <a:off x="5200559" y="1375982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66" name="组合 65"/>
          <p:cNvGrpSpPr/>
          <p:nvPr/>
        </p:nvGrpSpPr>
        <p:grpSpPr>
          <a:xfrm>
            <a:off x="5548948" y="2087543"/>
            <a:ext cx="90000" cy="732840"/>
            <a:chOff x="2686859" y="2857598"/>
            <a:chExt cx="90000" cy="732840"/>
          </a:xfrm>
        </p:grpSpPr>
        <p:cxnSp>
          <p:nvCxnSpPr>
            <p:cNvPr id="67" name="直接连接符 66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68" name="椭圆 67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1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96" name="椭圆 95"/>
          <p:cNvSpPr/>
          <p:nvPr/>
        </p:nvSpPr>
        <p:spPr bwMode="auto">
          <a:xfrm>
            <a:off x="4160936" y="4566101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10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9706070" y="2775133"/>
            <a:ext cx="166904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19200">
              <a:spcBef>
                <a:spcPct val="0"/>
              </a:spcBef>
            </a:pPr>
            <a:r>
              <a:rPr lang="en-US" altLang="zh-CN" sz="12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Spécifications spéciales</a:t>
            </a:r>
          </a:p>
          <a:p>
            <a:pPr defTabSz="1219200"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F : Liaison montante fibre optique</a:t>
            </a:r>
          </a:p>
          <a:p>
            <a:pPr defTabSz="1219200"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2F : 2 ports fibre</a:t>
            </a:r>
          </a:p>
          <a:p>
            <a:pPr defTabSz="1219200"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C : Liaison montante combinée</a:t>
            </a:r>
          </a:p>
          <a:p>
            <a:pPr defTabSz="1219200"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MG : Liaison montante multi-gigabit</a:t>
            </a:r>
          </a:p>
        </p:txBody>
      </p:sp>
      <p:grpSp>
        <p:nvGrpSpPr>
          <p:cNvPr id="69" name="组合 68"/>
          <p:cNvGrpSpPr/>
          <p:nvPr/>
        </p:nvGrpSpPr>
        <p:grpSpPr>
          <a:xfrm>
            <a:off x="8115368" y="2079447"/>
            <a:ext cx="90000" cy="732840"/>
            <a:chOff x="2686859" y="2857598"/>
            <a:chExt cx="90000" cy="732840"/>
          </a:xfrm>
        </p:grpSpPr>
        <p:cxnSp>
          <p:nvCxnSpPr>
            <p:cNvPr id="72" name="直接连接符 71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73" name="椭圆 72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1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31" name="矩形 30"/>
          <p:cNvSpPr/>
          <p:nvPr/>
        </p:nvSpPr>
        <p:spPr bwMode="auto">
          <a:xfrm>
            <a:off x="3796832" y="1375982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2" name="矩形 31"/>
          <p:cNvSpPr/>
          <p:nvPr/>
        </p:nvSpPr>
        <p:spPr bwMode="auto">
          <a:xfrm>
            <a:off x="7791464" y="1374016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18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36" name="组合 35"/>
          <p:cNvGrpSpPr/>
          <p:nvPr/>
        </p:nvGrpSpPr>
        <p:grpSpPr>
          <a:xfrm>
            <a:off x="1256815" y="2063794"/>
            <a:ext cx="90000" cy="725540"/>
            <a:chOff x="2686859" y="2864898"/>
            <a:chExt cx="90000" cy="725540"/>
          </a:xfrm>
        </p:grpSpPr>
        <p:cxnSp>
          <p:nvCxnSpPr>
            <p:cNvPr id="37" name="直接连接符 36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8" name="椭圆 37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1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47" name="矩形 46"/>
          <p:cNvSpPr/>
          <p:nvPr/>
        </p:nvSpPr>
        <p:spPr bwMode="auto">
          <a:xfrm>
            <a:off x="9085346" y="1374016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6270093" y="4752486"/>
            <a:ext cx="130970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200">
              <a:spcBef>
                <a:spcPct val="0"/>
              </a:spcBef>
            </a:pPr>
            <a:r>
              <a:rPr lang="en-US" altLang="zh-CN" sz="12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Réservé</a:t>
            </a:r>
            <a:endParaRPr lang="en-US" altLang="zh-CN" sz="1200" b="1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8357588" y="3824470"/>
            <a:ext cx="228270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200">
              <a:spcBef>
                <a:spcPct val="0"/>
              </a:spcBef>
            </a:pPr>
            <a:r>
              <a:rPr lang="en-US" altLang="zh-CN" sz="12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Caractéristiques:</a:t>
            </a:r>
          </a:p>
          <a:p>
            <a:pPr defTabSz="1219200"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L: Lite</a:t>
            </a:r>
          </a:p>
          <a:p>
            <a:pPr defTabSz="1219200"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P: PoE</a:t>
            </a:r>
          </a:p>
          <a:p>
            <a:pPr defTabSz="1219200"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LP : Puissance légère</a:t>
            </a:r>
          </a:p>
          <a:p>
            <a:pPr defTabSz="1219200"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HP : Haute puissance</a:t>
            </a:r>
          </a:p>
          <a:p>
            <a:pPr defTabSz="1219200"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UP : Ultra Power</a:t>
            </a:r>
          </a:p>
          <a:p>
            <a:pPr defTabSz="1219200"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G : Liaison montante de 1 Gbit/s</a:t>
            </a:r>
          </a:p>
          <a:p>
            <a:pPr defTabSz="1219200"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FX : Port fibre + liaison montante XF</a:t>
            </a:r>
          </a:p>
          <a:p>
            <a:pPr defTabSz="1219200"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X : Liaison montante RJ45+XF</a:t>
            </a:r>
          </a:p>
        </p:txBody>
      </p:sp>
      <p:grpSp>
        <p:nvGrpSpPr>
          <p:cNvPr id="55" name="组合 54"/>
          <p:cNvGrpSpPr/>
          <p:nvPr/>
        </p:nvGrpSpPr>
        <p:grpSpPr>
          <a:xfrm>
            <a:off x="6784039" y="2094016"/>
            <a:ext cx="90000" cy="2577175"/>
            <a:chOff x="2686859" y="1013264"/>
            <a:chExt cx="90000" cy="2577174"/>
          </a:xfrm>
        </p:grpSpPr>
        <p:cxnSp>
          <p:nvCxnSpPr>
            <p:cNvPr id="56" name="直接连接符 55"/>
            <p:cNvCxnSpPr/>
            <p:nvPr/>
          </p:nvCxnSpPr>
          <p:spPr bwMode="auto">
            <a:xfrm flipH="1">
              <a:off x="2731859" y="1013264"/>
              <a:ext cx="10938" cy="2487174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7" name="椭圆 56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1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cxnSp>
        <p:nvCxnSpPr>
          <p:cNvPr id="60" name="直接连接符 59"/>
          <p:cNvCxnSpPr/>
          <p:nvPr/>
        </p:nvCxnSpPr>
        <p:spPr bwMode="auto">
          <a:xfrm flipH="1">
            <a:off x="1896649" y="1735982"/>
            <a:ext cx="224897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6" name="矩形 45"/>
          <p:cNvSpPr/>
          <p:nvPr/>
        </p:nvSpPr>
        <p:spPr bwMode="auto">
          <a:xfrm>
            <a:off x="10540594" y="1347879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9" name="TextBox 70"/>
          <p:cNvSpPr>
            <a:spLocks noChangeArrowheads="1"/>
          </p:cNvSpPr>
          <p:nvPr/>
        </p:nvSpPr>
        <p:spPr bwMode="auto">
          <a:xfrm>
            <a:off x="2296867" y="3530016"/>
            <a:ext cx="993575" cy="2539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defTabSz="1219200">
              <a:spcBef>
                <a:spcPct val="0"/>
              </a:spcBef>
              <a:buNone/>
            </a:pPr>
            <a:r>
              <a:rPr lang="en-US" altLang="zh-CN" sz="12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S- Switch</a:t>
            </a:r>
          </a:p>
        </p:txBody>
      </p:sp>
      <p:cxnSp>
        <p:nvCxnSpPr>
          <p:cNvPr id="65" name="直接连接符 64"/>
          <p:cNvCxnSpPr/>
          <p:nvPr/>
        </p:nvCxnSpPr>
        <p:spPr bwMode="auto">
          <a:xfrm>
            <a:off x="2787826" y="2081258"/>
            <a:ext cx="0" cy="134926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0" name="椭圆 69"/>
          <p:cNvSpPr/>
          <p:nvPr/>
        </p:nvSpPr>
        <p:spPr bwMode="auto">
          <a:xfrm>
            <a:off x="2738131" y="3380561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10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71" name="直接连接符 70"/>
          <p:cNvCxnSpPr/>
          <p:nvPr/>
        </p:nvCxnSpPr>
        <p:spPr bwMode="auto">
          <a:xfrm>
            <a:off x="9439173" y="2083222"/>
            <a:ext cx="0" cy="165966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4" name="椭圆 73"/>
          <p:cNvSpPr/>
          <p:nvPr/>
        </p:nvSpPr>
        <p:spPr bwMode="auto">
          <a:xfrm>
            <a:off x="9394173" y="3707525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10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5" name="直接连接符 4"/>
          <p:cNvCxnSpPr/>
          <p:nvPr/>
        </p:nvCxnSpPr>
        <p:spPr>
          <a:xfrm>
            <a:off x="4204138" y="2100923"/>
            <a:ext cx="0" cy="248520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8" name="直接连接符 47"/>
          <p:cNvCxnSpPr/>
          <p:nvPr/>
        </p:nvCxnSpPr>
        <p:spPr bwMode="auto">
          <a:xfrm flipH="1">
            <a:off x="10056206" y="1734016"/>
            <a:ext cx="224897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4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>
                <a:latin typeface="+mn-lt"/>
                <a:cs typeface="Segoe UI" panose="020B0502040204020203" pitchFamily="34" charset="0"/>
              </a:rPr>
              <a:t>Commutateur (nouveau, informatique)</a:t>
            </a: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239AAE6C-B68E-43AA-A9A2-49B6ABE48E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>
                <a:latin typeface="Myriad Pro"/>
              </a:rPr>
              <a:t>38</a:t>
            </a:fld>
            <a:endParaRPr lang="zh-CN" altLang="en-US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69"/>
          <p:cNvSpPr>
            <a:spLocks noChangeArrowheads="1"/>
          </p:cNvSpPr>
          <p:nvPr/>
        </p:nvSpPr>
        <p:spPr bwMode="auto">
          <a:xfrm>
            <a:off x="577418" y="2750158"/>
            <a:ext cx="2061028" cy="62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defTabSz="1219200">
              <a:spcBef>
                <a:spcPct val="0"/>
              </a:spcBef>
              <a:buNone/>
            </a:pPr>
            <a:r>
              <a:rPr lang="en-US" altLang="zh-CN" sz="12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Marque: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DH-Dahua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Null-Outre-mer neutre</a:t>
            </a:r>
            <a:endParaRPr lang="zh-CN" altLang="en-US" sz="12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2" name="TextBox 70"/>
          <p:cNvSpPr>
            <a:spLocks noChangeArrowheads="1"/>
          </p:cNvSpPr>
          <p:nvPr/>
        </p:nvSpPr>
        <p:spPr bwMode="auto">
          <a:xfrm>
            <a:off x="5698145" y="2862302"/>
            <a:ext cx="1491229" cy="1398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buNone/>
            </a:pPr>
            <a:r>
              <a:rPr lang="en-US" altLang="zh-CN" sz="1200" b="1" dirty="0">
                <a:solidFill>
                  <a:srgbClr val="000000"/>
                </a:solidFill>
                <a:latin typeface="Myriad Pro" panose="020B0502040204020203" pitchFamily="34" charset="0"/>
                <a:cs typeface="Segoe UI" panose="020B0502040204020203" pitchFamily="34" charset="0"/>
              </a:rPr>
              <a:t>Vitesse:</a:t>
            </a:r>
          </a:p>
          <a:p>
            <a:pPr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 : 300 Mbps</a:t>
            </a:r>
            <a:endParaRPr lang="en-US" altLang="zh-CN" sz="1200" dirty="0">
              <a:cs typeface="Segoe UI" panose="020B0502040204020203" pitchFamily="34" charset="0"/>
            </a:endParaRP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12 : 1200 Mbps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15 : 1500 Mbps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18 : 1 800 Mbps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30 : 3 000 Mbps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60 : 6 000 Mbps</a:t>
            </a:r>
          </a:p>
        </p:txBody>
      </p:sp>
      <p:sp>
        <p:nvSpPr>
          <p:cNvPr id="94" name="矩形 93"/>
          <p:cNvSpPr/>
          <p:nvPr/>
        </p:nvSpPr>
        <p:spPr bwMode="auto">
          <a:xfrm>
            <a:off x="2475895" y="1344188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7" name="矩形 96"/>
          <p:cNvSpPr/>
          <p:nvPr/>
        </p:nvSpPr>
        <p:spPr bwMode="auto">
          <a:xfrm>
            <a:off x="926326" y="1375982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11" name="组合 110"/>
          <p:cNvGrpSpPr/>
          <p:nvPr/>
        </p:nvGrpSpPr>
        <p:grpSpPr>
          <a:xfrm>
            <a:off x="8324373" y="2049464"/>
            <a:ext cx="90000" cy="732840"/>
            <a:chOff x="2686859" y="2857598"/>
            <a:chExt cx="90000" cy="732840"/>
          </a:xfrm>
        </p:grpSpPr>
        <p:cxnSp>
          <p:nvCxnSpPr>
            <p:cNvPr id="112" name="直接连接符 111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13" name="椭圆 112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1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45" name="矩形 44"/>
          <p:cNvSpPr/>
          <p:nvPr/>
        </p:nvSpPr>
        <p:spPr bwMode="auto">
          <a:xfrm>
            <a:off x="5967269" y="1374016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18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66" name="组合 65"/>
          <p:cNvGrpSpPr/>
          <p:nvPr/>
        </p:nvGrpSpPr>
        <p:grpSpPr>
          <a:xfrm>
            <a:off x="6315658" y="2085577"/>
            <a:ext cx="90000" cy="732840"/>
            <a:chOff x="2686859" y="2857598"/>
            <a:chExt cx="90000" cy="732840"/>
          </a:xfrm>
        </p:grpSpPr>
        <p:cxnSp>
          <p:nvCxnSpPr>
            <p:cNvPr id="67" name="直接连接符 66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68" name="椭圆 67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1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96" name="椭圆 95"/>
          <p:cNvSpPr/>
          <p:nvPr/>
        </p:nvSpPr>
        <p:spPr bwMode="auto">
          <a:xfrm>
            <a:off x="4624187" y="4062464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10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7214189" y="2862302"/>
            <a:ext cx="203215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19200">
              <a:spcBef>
                <a:spcPct val="0"/>
              </a:spcBef>
            </a:pPr>
            <a:r>
              <a:rPr lang="en-US" altLang="zh-CN" sz="12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Réservé à des spécifications spéciales</a:t>
            </a:r>
          </a:p>
        </p:txBody>
      </p:sp>
      <p:sp>
        <p:nvSpPr>
          <p:cNvPr id="31" name="矩形 30"/>
          <p:cNvSpPr/>
          <p:nvPr/>
        </p:nvSpPr>
        <p:spPr bwMode="auto">
          <a:xfrm>
            <a:off x="4128084" y="1361258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HACHE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36" name="组合 35"/>
          <p:cNvGrpSpPr/>
          <p:nvPr/>
        </p:nvGrpSpPr>
        <p:grpSpPr>
          <a:xfrm>
            <a:off x="1258490" y="2094016"/>
            <a:ext cx="90000" cy="725540"/>
            <a:chOff x="2686859" y="2864898"/>
            <a:chExt cx="90000" cy="725540"/>
          </a:xfrm>
        </p:grpSpPr>
        <p:cxnSp>
          <p:nvCxnSpPr>
            <p:cNvPr id="37" name="直接连接符 36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8" name="椭圆 37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1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cxnSp>
        <p:nvCxnSpPr>
          <p:cNvPr id="60" name="直接连接符 59"/>
          <p:cNvCxnSpPr/>
          <p:nvPr/>
        </p:nvCxnSpPr>
        <p:spPr bwMode="auto">
          <a:xfrm flipH="1">
            <a:off x="1970539" y="1735982"/>
            <a:ext cx="224897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6" name="矩形 45"/>
          <p:cNvSpPr/>
          <p:nvPr/>
        </p:nvSpPr>
        <p:spPr bwMode="auto">
          <a:xfrm>
            <a:off x="7936609" y="1344188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9" name="TextBox 70"/>
          <p:cNvSpPr>
            <a:spLocks noChangeArrowheads="1"/>
          </p:cNvSpPr>
          <p:nvPr/>
        </p:nvSpPr>
        <p:spPr bwMode="auto">
          <a:xfrm>
            <a:off x="1896573" y="3515345"/>
            <a:ext cx="1950116" cy="62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defTabSz="1219200">
              <a:spcBef>
                <a:spcPct val="0"/>
              </a:spcBef>
              <a:buNone/>
            </a:pPr>
            <a:r>
              <a:rPr lang="en-US" altLang="zh-CN" sz="12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Type de routeur :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Routeur normal nul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Routeur M-Mesh</a:t>
            </a:r>
          </a:p>
        </p:txBody>
      </p:sp>
      <p:cxnSp>
        <p:nvCxnSpPr>
          <p:cNvPr id="65" name="直接连接符 64"/>
          <p:cNvCxnSpPr/>
          <p:nvPr/>
        </p:nvCxnSpPr>
        <p:spPr bwMode="auto">
          <a:xfrm>
            <a:off x="2871631" y="2062222"/>
            <a:ext cx="0" cy="134926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0" name="椭圆 69"/>
          <p:cNvSpPr/>
          <p:nvPr/>
        </p:nvSpPr>
        <p:spPr bwMode="auto">
          <a:xfrm>
            <a:off x="2826631" y="3390113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10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7" name="肘形连接符 6"/>
          <p:cNvCxnSpPr/>
          <p:nvPr/>
        </p:nvCxnSpPr>
        <p:spPr>
          <a:xfrm rot="16200000" flipH="1">
            <a:off x="3551597" y="3075714"/>
            <a:ext cx="1990281" cy="3898"/>
          </a:xfrm>
          <a:prstGeom prst="bentConnector3">
            <a:avLst>
              <a:gd name="adj1" fmla="val 50000"/>
            </a:avLst>
          </a:prstGeom>
          <a:ln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接连接符 62"/>
          <p:cNvCxnSpPr/>
          <p:nvPr/>
        </p:nvCxnSpPr>
        <p:spPr bwMode="auto">
          <a:xfrm flipH="1">
            <a:off x="7214189" y="1748740"/>
            <a:ext cx="224897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4" name="TextBox 29"/>
          <p:cNvSpPr txBox="1"/>
          <p:nvPr/>
        </p:nvSpPr>
        <p:spPr>
          <a:xfrm>
            <a:off x="3607301" y="4196349"/>
            <a:ext cx="2172185" cy="136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defPPr>
              <a:defRPr lang="zh-CN"/>
            </a:defPPr>
            <a:lvl1pPr defTabSz="914400">
              <a:spcBef>
                <a:spcPct val="0"/>
              </a:spcBef>
              <a:buNone/>
              <a:defRPr sz="1125" b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latin typeface="文泉驿微米黑" charset="-122"/>
                <a:ea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latin typeface="文泉驿微米黑" charset="-122"/>
                <a:ea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latin typeface="文泉驿微米黑" charset="-122"/>
                <a:ea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latin typeface="文泉驿微米黑" charset="-122"/>
                <a:ea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latin typeface="文泉驿微米黑" charset="-122"/>
                <a:ea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latin typeface="文泉驿微米黑" charset="-122"/>
                <a:ea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latin typeface="文泉驿微米黑" charset="-122"/>
                <a:ea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latin typeface="文泉驿微米黑" charset="-122"/>
                <a:ea typeface="文泉驿微米黑" charset="-122"/>
              </a:defRPr>
            </a:lvl9pPr>
          </a:lstStyle>
          <a:p>
            <a:r>
              <a:rPr lang="en-US" altLang="zh-CN" sz="1200" dirty="0">
                <a:latin typeface="Myriad Pro"/>
              </a:rPr>
              <a:t>Norme sans fil :</a:t>
            </a:r>
          </a:p>
          <a:p>
            <a:r>
              <a:rPr lang="en-US" altLang="zh-CN" sz="1200" b="0" dirty="0">
                <a:latin typeface="Myriad Pro"/>
              </a:rPr>
              <a:t>N : IEEE 802.11n (WiFi4)</a:t>
            </a:r>
          </a:p>
          <a:p>
            <a:r>
              <a:rPr lang="en-US" altLang="zh-CN" sz="1200" b="0" dirty="0">
                <a:latin typeface="Myriad Pro"/>
              </a:rPr>
              <a:t>AC : IEEE 802.11ac (WiFi 5)</a:t>
            </a:r>
          </a:p>
          <a:p>
            <a:r>
              <a:rPr lang="en-US" altLang="zh-CN" sz="1200" b="0" dirty="0">
                <a:latin typeface="Myriad Pro"/>
              </a:rPr>
              <a:t>AX : IEEE 802.11ax (WiFi 6)</a:t>
            </a:r>
          </a:p>
          <a:p>
            <a:r>
              <a:rPr lang="en-US" altLang="zh-CN" sz="1200" b="0" dirty="0">
                <a:latin typeface="Myriad Pro"/>
              </a:rPr>
              <a:t>BE : IEEE 802.11be (WiFi 7)</a:t>
            </a:r>
          </a:p>
          <a:p>
            <a:endParaRPr lang="en-US" altLang="zh-CN" sz="1200" b="0" dirty="0"/>
          </a:p>
          <a:p>
            <a:endParaRPr lang="en-US" altLang="zh-CN" sz="1200" b="0" dirty="0"/>
          </a:p>
        </p:txBody>
      </p:sp>
      <p:sp>
        <p:nvSpPr>
          <p:cNvPr id="28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HK" sz="3600" dirty="0">
                <a:latin typeface="+mn-lt"/>
                <a:cs typeface="Segoe UI" panose="020B0502040204020203" pitchFamily="34" charset="0"/>
                <a:sym typeface="+mn-lt"/>
              </a:rPr>
              <a:t>Routeur sans fil</a:t>
            </a:r>
            <a:endParaRPr lang="zh-CN" altLang="en-US" sz="3600" dirty="0">
              <a:latin typeface="+mn-lt"/>
              <a:cs typeface="Segoe UI" panose="020B0502040204020203" pitchFamily="34" charset="0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926B9B46-C7E0-456F-A745-2558D14EC1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>
                <a:latin typeface="Myriad Pro"/>
              </a:rPr>
              <a:t>39</a:t>
            </a:fld>
            <a:endParaRPr lang="zh-CN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 Light"/>
                <a:cs typeface="Segoe UI" panose="020B0502040204020203" pitchFamily="34" charset="0"/>
              </a:rPr>
              <a:t>Caméra réseau (série Multi-vues)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 Light"/>
              <a:cs typeface="Segoe UI" panose="020B0502040204020203" pitchFamily="34" charset="0"/>
            </a:endParaRPr>
          </a:p>
        </p:txBody>
      </p:sp>
      <p:sp>
        <p:nvSpPr>
          <p:cNvPr id="62" name="TextBox 30"/>
          <p:cNvSpPr txBox="1">
            <a:spLocks noChangeArrowheads="1"/>
          </p:cNvSpPr>
          <p:nvPr/>
        </p:nvSpPr>
        <p:spPr bwMode="auto">
          <a:xfrm>
            <a:off x="4847208" y="3874348"/>
            <a:ext cx="1238695" cy="80021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9pPr>
          </a:lstStyle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Génération:</a:t>
            </a:r>
            <a:endParaRPr kumimoji="0" lang="it-IT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 = IA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+mn-ea"/>
              </a:rPr>
              <a:t>5 = Modèles de vision Xinphan</a:t>
            </a:r>
          </a:p>
        </p:txBody>
      </p:sp>
      <p:sp>
        <p:nvSpPr>
          <p:cNvPr id="63" name="TextBox 33"/>
          <p:cNvSpPr txBox="1"/>
          <p:nvPr/>
        </p:nvSpPr>
        <p:spPr>
          <a:xfrm>
            <a:off x="639861" y="3238152"/>
            <a:ext cx="1838813" cy="44089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1001">
            <a:schemeClr val="lt1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Type d'appareil photo</a:t>
            </a:r>
            <a:endParaRPr kumimoji="0" lang="en-US" altLang="zh-CN" sz="10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MFW : Balle à visée multiple</a:t>
            </a:r>
          </a:p>
        </p:txBody>
      </p:sp>
      <p:sp>
        <p:nvSpPr>
          <p:cNvPr id="64" name="矩形 63"/>
          <p:cNvSpPr/>
          <p:nvPr/>
        </p:nvSpPr>
        <p:spPr bwMode="auto">
          <a:xfrm>
            <a:off x="5002471" y="1373803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8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5" name="矩形 64"/>
          <p:cNvSpPr/>
          <p:nvPr/>
        </p:nvSpPr>
        <p:spPr bwMode="auto">
          <a:xfrm>
            <a:off x="5872932" y="1373803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6" name="矩形 65"/>
          <p:cNvSpPr/>
          <p:nvPr/>
        </p:nvSpPr>
        <p:spPr bwMode="auto">
          <a:xfrm>
            <a:off x="6743393" y="1373803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8" name="矩形 67"/>
          <p:cNvSpPr/>
          <p:nvPr/>
        </p:nvSpPr>
        <p:spPr bwMode="auto">
          <a:xfrm>
            <a:off x="9855484" y="1373803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T47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9" name="矩形 68"/>
          <p:cNvSpPr/>
          <p:nvPr/>
        </p:nvSpPr>
        <p:spPr bwMode="auto">
          <a:xfrm>
            <a:off x="7613856" y="1373803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K1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0" name="TextBox 69"/>
          <p:cNvSpPr>
            <a:spLocks noChangeArrowheads="1"/>
          </p:cNvSpPr>
          <p:nvPr/>
        </p:nvSpPr>
        <p:spPr bwMode="auto">
          <a:xfrm>
            <a:off x="624060" y="2604655"/>
            <a:ext cx="758232" cy="438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Marque : Dahua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文泉驿微米黑" charset="-122"/>
            </a:endParaRPr>
          </a:p>
        </p:txBody>
      </p:sp>
      <p:sp>
        <p:nvSpPr>
          <p:cNvPr id="73" name="矩形 72"/>
          <p:cNvSpPr/>
          <p:nvPr/>
        </p:nvSpPr>
        <p:spPr bwMode="auto">
          <a:xfrm>
            <a:off x="596309" y="1373803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74" name="矩形 73"/>
          <p:cNvSpPr/>
          <p:nvPr/>
        </p:nvSpPr>
        <p:spPr bwMode="auto">
          <a:xfrm>
            <a:off x="2573754" y="1363887"/>
            <a:ext cx="1407795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MFW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75" name="直接连接符 74"/>
          <p:cNvCxnSpPr/>
          <p:nvPr/>
        </p:nvCxnSpPr>
        <p:spPr bwMode="auto">
          <a:xfrm flipV="1">
            <a:off x="1398450" y="1700809"/>
            <a:ext cx="222704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8" name="矩形 77"/>
          <p:cNvSpPr/>
          <p:nvPr/>
        </p:nvSpPr>
        <p:spPr bwMode="auto">
          <a:xfrm>
            <a:off x="1703293" y="1373803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IPC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0" name="椭圆 79"/>
          <p:cNvSpPr/>
          <p:nvPr/>
        </p:nvSpPr>
        <p:spPr bwMode="auto">
          <a:xfrm flipH="1">
            <a:off x="1985488" y="3076918"/>
            <a:ext cx="131633" cy="117857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87" name="矩形 86"/>
          <p:cNvSpPr/>
          <p:nvPr/>
        </p:nvSpPr>
        <p:spPr bwMode="auto">
          <a:xfrm>
            <a:off x="4132010" y="1373803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7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9" name="椭圆 88"/>
          <p:cNvSpPr/>
          <p:nvPr/>
        </p:nvSpPr>
        <p:spPr bwMode="auto">
          <a:xfrm>
            <a:off x="3588998" y="3295164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90" name="直接连接符 89"/>
          <p:cNvCxnSpPr/>
          <p:nvPr/>
        </p:nvCxnSpPr>
        <p:spPr bwMode="auto">
          <a:xfrm flipV="1">
            <a:off x="9550642" y="1796818"/>
            <a:ext cx="222704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3" name="肘形连接符 141"/>
          <p:cNvCxnSpPr>
            <a:endCxn id="106" idx="0"/>
          </p:cNvCxnSpPr>
          <p:nvPr/>
        </p:nvCxnSpPr>
        <p:spPr bwMode="auto">
          <a:xfrm rot="5400000">
            <a:off x="4884376" y="2621986"/>
            <a:ext cx="1751318" cy="663407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5" name="肘形连接符 141"/>
          <p:cNvCxnSpPr/>
          <p:nvPr/>
        </p:nvCxnSpPr>
        <p:spPr bwMode="auto">
          <a:xfrm rot="5400000">
            <a:off x="5129054" y="3175666"/>
            <a:ext cx="2908673" cy="751186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6" name="矩形 95"/>
          <p:cNvSpPr/>
          <p:nvPr/>
        </p:nvSpPr>
        <p:spPr bwMode="auto">
          <a:xfrm>
            <a:off x="8720793" y="1373803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Z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7" name="TextBox 22"/>
          <p:cNvSpPr txBox="1">
            <a:spLocks noChangeArrowheads="1"/>
          </p:cNvSpPr>
          <p:nvPr/>
        </p:nvSpPr>
        <p:spPr bwMode="auto">
          <a:xfrm>
            <a:off x="1367273" y="2522920"/>
            <a:ext cx="1370696" cy="27699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9pPr>
          </a:lstStyle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IPC : Réseau</a:t>
            </a:r>
          </a:p>
        </p:txBody>
      </p:sp>
      <p:cxnSp>
        <p:nvCxnSpPr>
          <p:cNvPr id="98" name="直接连接符 97"/>
          <p:cNvCxnSpPr/>
          <p:nvPr/>
        </p:nvCxnSpPr>
        <p:spPr bwMode="auto">
          <a:xfrm flipH="1">
            <a:off x="2030679" y="2093803"/>
            <a:ext cx="4909" cy="35957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9" name="直接连接符 98"/>
          <p:cNvCxnSpPr/>
          <p:nvPr/>
        </p:nvCxnSpPr>
        <p:spPr bwMode="auto">
          <a:xfrm>
            <a:off x="947072" y="2113856"/>
            <a:ext cx="0" cy="38364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0" name="椭圆 99"/>
          <p:cNvSpPr/>
          <p:nvPr/>
        </p:nvSpPr>
        <p:spPr bwMode="auto">
          <a:xfrm>
            <a:off x="1984494" y="2408376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101" name="椭圆 100"/>
          <p:cNvSpPr/>
          <p:nvPr/>
        </p:nvSpPr>
        <p:spPr bwMode="auto">
          <a:xfrm>
            <a:off x="907389" y="2468893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102" name="肘形连接符 144"/>
          <p:cNvCxnSpPr>
            <a:endCxn id="80" idx="2"/>
          </p:cNvCxnSpPr>
          <p:nvPr/>
        </p:nvCxnSpPr>
        <p:spPr bwMode="auto">
          <a:xfrm rot="10800000" flipV="1">
            <a:off x="2117121" y="2083885"/>
            <a:ext cx="1256896" cy="1051961"/>
          </a:xfrm>
          <a:prstGeom prst="bentConnector3">
            <a:avLst>
              <a:gd name="adj1" fmla="val 11053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3" name="TextBox 66"/>
          <p:cNvSpPr txBox="1">
            <a:spLocks noChangeArrowheads="1"/>
          </p:cNvSpPr>
          <p:nvPr/>
        </p:nvSpPr>
        <p:spPr bwMode="auto">
          <a:xfrm>
            <a:off x="2745568" y="3287662"/>
            <a:ext cx="2368925" cy="6463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9pPr>
          </a:lstStyle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Plate-forme 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7 : Série WizMind 7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5 : Série WizMind 5</a:t>
            </a:r>
          </a:p>
        </p:txBody>
      </p:sp>
      <p:sp>
        <p:nvSpPr>
          <p:cNvPr id="105" name="TextBox 50"/>
          <p:cNvSpPr txBox="1"/>
          <p:nvPr/>
        </p:nvSpPr>
        <p:spPr>
          <a:xfrm>
            <a:off x="1728565" y="4117276"/>
            <a:ext cx="228366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9pPr>
          </a:lstStyle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Résolution du premier canal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2:2Méga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4:4Méga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8:8Méga</a:t>
            </a:r>
          </a:p>
        </p:txBody>
      </p:sp>
      <p:sp>
        <p:nvSpPr>
          <p:cNvPr id="106" name="椭圆 105"/>
          <p:cNvSpPr/>
          <p:nvPr/>
        </p:nvSpPr>
        <p:spPr bwMode="auto">
          <a:xfrm>
            <a:off x="5383331" y="3829348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107" name="TextBox 52"/>
          <p:cNvSpPr txBox="1"/>
          <p:nvPr/>
        </p:nvSpPr>
        <p:spPr>
          <a:xfrm>
            <a:off x="5349474" y="5022595"/>
            <a:ext cx="216406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9pPr>
          </a:lstStyle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Fonction du premier canal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 : WDR/Starlight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 : Starlight+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9 : Pleine couleur</a:t>
            </a: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8" name="椭圆 107"/>
          <p:cNvSpPr/>
          <p:nvPr/>
        </p:nvSpPr>
        <p:spPr bwMode="auto">
          <a:xfrm>
            <a:off x="2412786" y="4095592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109" name="直接连接符 108"/>
          <p:cNvCxnSpPr/>
          <p:nvPr/>
        </p:nvCxnSpPr>
        <p:spPr bwMode="auto">
          <a:xfrm flipV="1">
            <a:off x="8428419" y="1801439"/>
            <a:ext cx="222704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0" name="肘形连接符 144"/>
          <p:cNvCxnSpPr/>
          <p:nvPr/>
        </p:nvCxnSpPr>
        <p:spPr bwMode="auto">
          <a:xfrm rot="5400000">
            <a:off x="3478772" y="2242603"/>
            <a:ext cx="1217135" cy="887991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1" name="肘形连接符 144"/>
          <p:cNvCxnSpPr/>
          <p:nvPr/>
        </p:nvCxnSpPr>
        <p:spPr bwMode="auto">
          <a:xfrm rot="10800000" flipV="1">
            <a:off x="2512420" y="2830697"/>
            <a:ext cx="2689868" cy="1293434"/>
          </a:xfrm>
          <a:prstGeom prst="bentConnector3">
            <a:avLst>
              <a:gd name="adj1" fmla="val 19783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2" name="椭圆 111"/>
          <p:cNvSpPr/>
          <p:nvPr/>
        </p:nvSpPr>
        <p:spPr bwMode="auto">
          <a:xfrm>
            <a:off x="7249161" y="2932810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113" name="肘形连接符 141"/>
          <p:cNvCxnSpPr/>
          <p:nvPr/>
        </p:nvCxnSpPr>
        <p:spPr bwMode="auto">
          <a:xfrm rot="5400000">
            <a:off x="8001002" y="2658274"/>
            <a:ext cx="1805492" cy="716657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4" name="TextBox 4095"/>
          <p:cNvSpPr txBox="1"/>
          <p:nvPr/>
        </p:nvSpPr>
        <p:spPr>
          <a:xfrm>
            <a:off x="6958984" y="2949809"/>
            <a:ext cx="129625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9pPr>
          </a:lstStyle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Apparence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Y : Double micro PTZ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K1 : Balle K1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T2 : T2 Bullet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K2 : Balle K2</a:t>
            </a:r>
          </a:p>
        </p:txBody>
      </p:sp>
      <p:sp>
        <p:nvSpPr>
          <p:cNvPr id="115" name="TextBox 52"/>
          <p:cNvSpPr txBox="1"/>
          <p:nvPr/>
        </p:nvSpPr>
        <p:spPr>
          <a:xfrm>
            <a:off x="7513536" y="3989751"/>
            <a:ext cx="1748539" cy="130805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9pPr>
          </a:lstStyle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Objectif du premier canal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Z : Lentille motorisée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Zoom Z4:4x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Zoom Z7:7x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Modèle à focale fixe :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E3 : Trois lentilles à focale fixe</a:t>
            </a:r>
          </a:p>
        </p:txBody>
      </p:sp>
      <p:sp>
        <p:nvSpPr>
          <p:cNvPr id="116" name="椭圆 115"/>
          <p:cNvSpPr/>
          <p:nvPr/>
        </p:nvSpPr>
        <p:spPr bwMode="auto">
          <a:xfrm>
            <a:off x="8499343" y="3874348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117" name="肘形连接符 144"/>
          <p:cNvCxnSpPr/>
          <p:nvPr/>
        </p:nvCxnSpPr>
        <p:spPr bwMode="auto">
          <a:xfrm rot="5400000">
            <a:off x="7243460" y="2105106"/>
            <a:ext cx="878265" cy="809107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8" name="TextBox 52"/>
          <p:cNvSpPr txBox="1"/>
          <p:nvPr/>
        </p:nvSpPr>
        <p:spPr>
          <a:xfrm>
            <a:off x="9222563" y="5068464"/>
            <a:ext cx="2705842" cy="164660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9pPr>
          </a:lstStyle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Objectif à deuxième canal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T44 : Objectif varifocal, 4 MP, zoom 4x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T47 : Objectif varifocal, 4 MP, zoom 7x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T20 : Objectif à focale fixe, 2 MP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T40 : Objectif à focale fixe, 4 MP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T8A : Objectif à focale fixe à double fusion, 8 MP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Modèle à focale fixe :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ASE : Audio/Alarme, carte SD, ePOE</a:t>
            </a:r>
            <a:endParaRPr kumimoji="0" lang="en-US" altLang="zh-CN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19" name="直接连接符 118"/>
          <p:cNvCxnSpPr/>
          <p:nvPr/>
        </p:nvCxnSpPr>
        <p:spPr bwMode="auto">
          <a:xfrm flipH="1">
            <a:off x="5197595" y="2111122"/>
            <a:ext cx="4909" cy="7200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0" name="直接连接符 119"/>
          <p:cNvCxnSpPr/>
          <p:nvPr/>
        </p:nvCxnSpPr>
        <p:spPr bwMode="auto">
          <a:xfrm>
            <a:off x="10250653" y="2110244"/>
            <a:ext cx="1" cy="285433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21" name="椭圆 120"/>
          <p:cNvSpPr/>
          <p:nvPr/>
        </p:nvSpPr>
        <p:spPr bwMode="auto">
          <a:xfrm>
            <a:off x="10204468" y="4919581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122" name="椭圆 121"/>
          <p:cNvSpPr/>
          <p:nvPr/>
        </p:nvSpPr>
        <p:spPr bwMode="auto">
          <a:xfrm>
            <a:off x="6162796" y="4956462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26"/>
          <p:cNvSpPr txBox="1"/>
          <p:nvPr/>
        </p:nvSpPr>
        <p:spPr>
          <a:xfrm>
            <a:off x="1113753" y="3717033"/>
            <a:ext cx="1941131" cy="2539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defPPr>
              <a:defRPr lang="zh-CN"/>
            </a:defPPr>
            <a:lvl1pPr defTabSz="914400">
              <a:spcBef>
                <a:spcPct val="0"/>
              </a:spcBef>
              <a:buNone/>
              <a:defRPr sz="1125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latin typeface="文泉驿微米黑" charset="-122"/>
                <a:ea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latin typeface="文泉驿微米黑" charset="-122"/>
                <a:ea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latin typeface="文泉驿微米黑" charset="-122"/>
                <a:ea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latin typeface="文泉驿微米黑" charset="-122"/>
                <a:ea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latin typeface="文泉驿微米黑" charset="-122"/>
                <a:ea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latin typeface="文泉驿微米黑" charset="-122"/>
                <a:ea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latin typeface="文泉驿微米黑" charset="-122"/>
                <a:ea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latin typeface="文泉驿微米黑" charset="-122"/>
                <a:ea typeface="文泉驿微米黑" charset="-122"/>
              </a:defRPr>
            </a:lvl9pPr>
          </a:lstStyle>
          <a:p>
            <a:r>
              <a:rPr lang="en-US" altLang="zh-CN" sz="1200" b="1" dirty="0">
                <a:latin typeface="Myriad Pro"/>
              </a:rPr>
              <a:t>WB : Pont sans fil</a:t>
            </a:r>
          </a:p>
        </p:txBody>
      </p:sp>
      <p:cxnSp>
        <p:nvCxnSpPr>
          <p:cNvPr id="14" name="肘形连接符 13"/>
          <p:cNvCxnSpPr>
            <a:stCxn id="11" idx="2"/>
          </p:cNvCxnSpPr>
          <p:nvPr/>
        </p:nvCxnSpPr>
        <p:spPr>
          <a:xfrm rot="5400000">
            <a:off x="2138769" y="2175407"/>
            <a:ext cx="386120" cy="724016"/>
          </a:xfrm>
          <a:prstGeom prst="bentConnector2">
            <a:avLst/>
          </a:prstGeom>
          <a:ln w="12700">
            <a:solidFill>
              <a:schemeClr val="bg1">
                <a:lumMod val="5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肘形连接符 16"/>
          <p:cNvCxnSpPr/>
          <p:nvPr/>
        </p:nvCxnSpPr>
        <p:spPr>
          <a:xfrm rot="5400000">
            <a:off x="4957144" y="2481349"/>
            <a:ext cx="1651901" cy="1399147"/>
          </a:xfrm>
          <a:prstGeom prst="bentConnector3">
            <a:avLst>
              <a:gd name="adj1" fmla="val 50000"/>
            </a:avLst>
          </a:prstGeom>
          <a:ln w="12700">
            <a:solidFill>
              <a:schemeClr val="bg1">
                <a:lumMod val="5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肘形连接符 23"/>
          <p:cNvCxnSpPr/>
          <p:nvPr/>
        </p:nvCxnSpPr>
        <p:spPr>
          <a:xfrm rot="10800000" flipV="1">
            <a:off x="1322355" y="2778488"/>
            <a:ext cx="3915168" cy="935177"/>
          </a:xfrm>
          <a:prstGeom prst="bentConnector3">
            <a:avLst>
              <a:gd name="adj1" fmla="val 50000"/>
            </a:avLst>
          </a:prstGeom>
          <a:ln w="12700">
            <a:solidFill>
              <a:schemeClr val="bg1">
                <a:lumMod val="5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29"/>
          <p:cNvSpPr txBox="1"/>
          <p:nvPr/>
        </p:nvSpPr>
        <p:spPr>
          <a:xfrm>
            <a:off x="4285894" y="4038151"/>
            <a:ext cx="2196775" cy="62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defPPr>
              <a:defRPr lang="zh-CN"/>
            </a:defPPr>
            <a:lvl1pPr defTabSz="914400">
              <a:spcBef>
                <a:spcPct val="0"/>
              </a:spcBef>
              <a:buNone/>
              <a:defRPr sz="1125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latin typeface="文泉驿微米黑" charset="-122"/>
                <a:ea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latin typeface="文泉驿微米黑" charset="-122"/>
                <a:ea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latin typeface="文泉驿微米黑" charset="-122"/>
                <a:ea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latin typeface="文泉驿微米黑" charset="-122"/>
                <a:ea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latin typeface="文泉驿微米黑" charset="-122"/>
                <a:ea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latin typeface="文泉驿微米黑" charset="-122"/>
                <a:ea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latin typeface="文泉驿微米黑" charset="-122"/>
                <a:ea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latin typeface="文泉驿微米黑" charset="-122"/>
                <a:ea typeface="文泉驿微米黑" charset="-122"/>
              </a:defRPr>
            </a:lvl9pPr>
          </a:lstStyle>
          <a:p>
            <a:r>
              <a:rPr lang="en-US" altLang="zh-CN" sz="1200" b="1" dirty="0">
                <a:latin typeface="Myriad Pro"/>
              </a:rPr>
              <a:t>Fréquence de fonctionnement :</a:t>
            </a:r>
          </a:p>
          <a:p>
            <a:r>
              <a:rPr lang="en-US" altLang="zh-CN" sz="1200" dirty="0">
                <a:latin typeface="Myriad Pro"/>
              </a:rPr>
              <a:t>2 : 2,4 GHz</a:t>
            </a:r>
          </a:p>
          <a:p>
            <a:r>
              <a:rPr lang="en-US" altLang="zh-CN" sz="1200" dirty="0">
                <a:latin typeface="Myriad Pro"/>
              </a:rPr>
              <a:t>5 : 5 GHz</a:t>
            </a:r>
          </a:p>
        </p:txBody>
      </p:sp>
      <p:cxnSp>
        <p:nvCxnSpPr>
          <p:cNvPr id="107" name="肘形连接符 106"/>
          <p:cNvCxnSpPr/>
          <p:nvPr/>
        </p:nvCxnSpPr>
        <p:spPr>
          <a:xfrm rot="5400000">
            <a:off x="7267212" y="3169729"/>
            <a:ext cx="1674291" cy="1"/>
          </a:xfrm>
          <a:prstGeom prst="bentConnector3">
            <a:avLst>
              <a:gd name="adj1" fmla="val 50000"/>
            </a:avLst>
          </a:prstGeom>
          <a:ln w="12700">
            <a:solidFill>
              <a:schemeClr val="bg1">
                <a:lumMod val="5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直接连接符 115"/>
          <p:cNvCxnSpPr/>
          <p:nvPr/>
        </p:nvCxnSpPr>
        <p:spPr>
          <a:xfrm flipV="1">
            <a:off x="5237523" y="2276872"/>
            <a:ext cx="0" cy="501613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矩形 11"/>
          <p:cNvSpPr/>
          <p:nvPr/>
        </p:nvSpPr>
        <p:spPr>
          <a:xfrm>
            <a:off x="3208300" y="1700808"/>
            <a:ext cx="363776" cy="477053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-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6" name="矩形 45"/>
          <p:cNvSpPr/>
          <p:nvPr/>
        </p:nvSpPr>
        <p:spPr>
          <a:xfrm>
            <a:off x="3586931" y="1652848"/>
            <a:ext cx="1017917" cy="687333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PF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7" name="矩形 46"/>
          <p:cNvSpPr/>
          <p:nvPr/>
        </p:nvSpPr>
        <p:spPr>
          <a:xfrm>
            <a:off x="4766931" y="1646108"/>
            <a:ext cx="1107695" cy="687333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WB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8" name="矩形 47"/>
          <p:cNvSpPr/>
          <p:nvPr/>
        </p:nvSpPr>
        <p:spPr>
          <a:xfrm>
            <a:off x="6008532" y="1652848"/>
            <a:ext cx="1017917" cy="687333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5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9" name="矩形 48"/>
          <p:cNvSpPr/>
          <p:nvPr/>
        </p:nvSpPr>
        <p:spPr>
          <a:xfrm>
            <a:off x="7595396" y="1642516"/>
            <a:ext cx="1017917" cy="687333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10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5" name="矩形 54"/>
          <p:cNvSpPr/>
          <p:nvPr/>
        </p:nvSpPr>
        <p:spPr>
          <a:xfrm>
            <a:off x="8804083" y="1639148"/>
            <a:ext cx="1017917" cy="687333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58" name="肘形连接符 57"/>
          <p:cNvCxnSpPr/>
          <p:nvPr/>
        </p:nvCxnSpPr>
        <p:spPr>
          <a:xfrm rot="5400000">
            <a:off x="8475896" y="3177326"/>
            <a:ext cx="1674291" cy="1"/>
          </a:xfrm>
          <a:prstGeom prst="bentConnector3">
            <a:avLst>
              <a:gd name="adj1" fmla="val 50000"/>
            </a:avLst>
          </a:prstGeom>
          <a:ln w="12700">
            <a:solidFill>
              <a:schemeClr val="bg1">
                <a:lumMod val="5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29"/>
          <p:cNvSpPr txBox="1"/>
          <p:nvPr/>
        </p:nvSpPr>
        <p:spPr>
          <a:xfrm>
            <a:off x="7026450" y="4041339"/>
            <a:ext cx="1668977" cy="992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defPPr>
              <a:defRPr lang="zh-CN"/>
            </a:defPPr>
            <a:lvl1pPr defTabSz="914400">
              <a:spcBef>
                <a:spcPct val="0"/>
              </a:spcBef>
              <a:buNone/>
              <a:defRPr sz="1125" b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latin typeface="文泉驿微米黑" charset="-122"/>
                <a:ea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latin typeface="文泉驿微米黑" charset="-122"/>
                <a:ea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latin typeface="文泉驿微米黑" charset="-122"/>
                <a:ea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latin typeface="文泉驿微米黑" charset="-122"/>
                <a:ea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latin typeface="文泉驿微米黑" charset="-122"/>
                <a:ea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latin typeface="文泉驿微米黑" charset="-122"/>
                <a:ea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latin typeface="文泉驿微米黑" charset="-122"/>
                <a:ea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latin typeface="文泉驿微米黑" charset="-122"/>
                <a:ea typeface="文泉驿微米黑" charset="-122"/>
              </a:defRPr>
            </a:lvl9pPr>
          </a:lstStyle>
          <a:p>
            <a:r>
              <a:rPr lang="en-US" altLang="zh-CN" sz="1200" dirty="0">
                <a:latin typeface="Myriad Pro"/>
              </a:rPr>
              <a:t>Angle sans fil :</a:t>
            </a:r>
          </a:p>
          <a:p>
            <a:r>
              <a:rPr lang="en-US" altLang="zh-CN" sz="1200" b="0" dirty="0">
                <a:latin typeface="Myriad Pro"/>
              </a:rPr>
              <a:t>10: 10°</a:t>
            </a:r>
          </a:p>
          <a:p>
            <a:r>
              <a:rPr lang="en-US" altLang="zh-CN" sz="1200" b="0" dirty="0">
                <a:latin typeface="Myriad Pro"/>
              </a:rPr>
              <a:t>30: 30°</a:t>
            </a:r>
          </a:p>
          <a:p>
            <a:r>
              <a:rPr lang="en-US" altLang="zh-CN" sz="1200" b="0" dirty="0">
                <a:latin typeface="Myriad Pro"/>
              </a:rPr>
              <a:t>60: 60°</a:t>
            </a:r>
          </a:p>
          <a:p>
            <a:r>
              <a:rPr lang="en-US" altLang="zh-CN" sz="1200" b="0" dirty="0">
                <a:latin typeface="Myriad Pro"/>
              </a:rPr>
              <a:t>90: 90°</a:t>
            </a:r>
          </a:p>
        </p:txBody>
      </p:sp>
      <p:sp>
        <p:nvSpPr>
          <p:cNvPr id="60" name="TextBox 29"/>
          <p:cNvSpPr txBox="1"/>
          <p:nvPr/>
        </p:nvSpPr>
        <p:spPr>
          <a:xfrm>
            <a:off x="9068036" y="4041339"/>
            <a:ext cx="2172185" cy="62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defPPr>
              <a:defRPr lang="zh-CN"/>
            </a:defPPr>
            <a:lvl1pPr defTabSz="914400">
              <a:spcBef>
                <a:spcPct val="0"/>
              </a:spcBef>
              <a:buNone/>
              <a:defRPr sz="1125" b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latin typeface="文泉驿微米黑" charset="-122"/>
                <a:ea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latin typeface="文泉驿微米黑" charset="-122"/>
                <a:ea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latin typeface="文泉驿微米黑" charset="-122"/>
                <a:ea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latin typeface="文泉驿微米黑" charset="-122"/>
                <a:ea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latin typeface="文泉驿微米黑" charset="-122"/>
                <a:ea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latin typeface="文泉驿微米黑" charset="-122"/>
                <a:ea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latin typeface="文泉驿微米黑" charset="-122"/>
                <a:ea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latin typeface="文泉驿微米黑" charset="-122"/>
                <a:ea typeface="文泉驿微米黑" charset="-122"/>
              </a:defRPr>
            </a:lvl9pPr>
          </a:lstStyle>
          <a:p>
            <a:r>
              <a:rPr lang="en-US" altLang="zh-CN" sz="1200" dirty="0">
                <a:latin typeface="Myriad Pro"/>
              </a:rPr>
              <a:t>Norme sans fil :</a:t>
            </a:r>
          </a:p>
          <a:p>
            <a:r>
              <a:rPr lang="en-US" altLang="zh-CN" sz="1200" b="0" dirty="0">
                <a:latin typeface="Myriad Pro"/>
              </a:rPr>
              <a:t>n : IEEE 802.11n</a:t>
            </a:r>
          </a:p>
          <a:p>
            <a:r>
              <a:rPr lang="en-US" altLang="zh-CN" sz="1200" b="0" dirty="0">
                <a:latin typeface="Myriad Pro"/>
              </a:rPr>
              <a:t>ac : IEEE 802.11ac</a:t>
            </a:r>
          </a:p>
        </p:txBody>
      </p:sp>
      <p:sp>
        <p:nvSpPr>
          <p:cNvPr id="22" name="矩形 21"/>
          <p:cNvSpPr/>
          <p:nvPr/>
        </p:nvSpPr>
        <p:spPr>
          <a:xfrm>
            <a:off x="7074984" y="1696968"/>
            <a:ext cx="363776" cy="477053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-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2184879" y="1657023"/>
            <a:ext cx="1017917" cy="687333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3" name="TextBox 69"/>
          <p:cNvSpPr>
            <a:spLocks noChangeArrowheads="1"/>
          </p:cNvSpPr>
          <p:nvPr/>
        </p:nvSpPr>
        <p:spPr bwMode="auto">
          <a:xfrm>
            <a:off x="497757" y="2413773"/>
            <a:ext cx="2061028" cy="62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defTabSz="1219200">
              <a:spcBef>
                <a:spcPct val="0"/>
              </a:spcBef>
              <a:buNone/>
            </a:pPr>
            <a:r>
              <a:rPr lang="en-US" altLang="zh-CN" sz="12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Marque: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DH-Dahua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Null-Outre-mer neutre</a:t>
            </a:r>
            <a:endParaRPr lang="zh-CN" altLang="en-US" sz="12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5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HK" sz="3600" dirty="0">
                <a:latin typeface="+mn-lt"/>
                <a:cs typeface="Segoe UI" panose="020B0502040204020203" pitchFamily="34" charset="0"/>
                <a:sym typeface="+mn-lt"/>
              </a:rPr>
              <a:t>Pont sans fil (uniquement pour les ponts sans fil de la série V-Radio)</a:t>
            </a:r>
            <a:endParaRPr lang="zh-CN" altLang="en-US" sz="3600" dirty="0">
              <a:latin typeface="+mn-lt"/>
              <a:cs typeface="Segoe UI" panose="020B0502040204020203" pitchFamily="34" charset="0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EFC7113D-F9BF-4E61-A2CB-945A6A283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>
                <a:latin typeface="Myriad Pro"/>
              </a:rPr>
              <a:t>40</a:t>
            </a:fld>
            <a:endParaRPr lang="zh-CN" altLang="en-US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69"/>
          <p:cNvSpPr>
            <a:spLocks noChangeArrowheads="1"/>
          </p:cNvSpPr>
          <p:nvPr/>
        </p:nvSpPr>
        <p:spPr bwMode="auto">
          <a:xfrm>
            <a:off x="577418" y="2750158"/>
            <a:ext cx="2061028" cy="62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defTabSz="1219200">
              <a:spcBef>
                <a:spcPct val="0"/>
              </a:spcBef>
              <a:buNone/>
            </a:pPr>
            <a:r>
              <a:rPr lang="en-US" altLang="zh-CN" sz="12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Marque: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DH-Dahua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Null-Outre-mer neutre</a:t>
            </a:r>
            <a:endParaRPr lang="zh-CN" altLang="en-US" sz="12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2" name="TextBox 70"/>
          <p:cNvSpPr>
            <a:spLocks noChangeArrowheads="1"/>
          </p:cNvSpPr>
          <p:nvPr/>
        </p:nvSpPr>
        <p:spPr bwMode="auto">
          <a:xfrm>
            <a:off x="5167140" y="2926506"/>
            <a:ext cx="1104178" cy="62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defTabSz="1219200">
              <a:spcBef>
                <a:spcPct val="0"/>
              </a:spcBef>
              <a:buNone/>
            </a:pPr>
            <a:r>
              <a:rPr lang="en-US" altLang="zh-CN" sz="12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Groupe:</a:t>
            </a:r>
            <a:endParaRPr lang="zh-CN" altLang="en-US" sz="1200" b="1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 : 2,4 GHz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5 : 5,8 GHz</a:t>
            </a:r>
          </a:p>
        </p:txBody>
      </p:sp>
      <p:sp>
        <p:nvSpPr>
          <p:cNvPr id="43" name="TextBox 72"/>
          <p:cNvSpPr>
            <a:spLocks noChangeArrowheads="1"/>
          </p:cNvSpPr>
          <p:nvPr/>
        </p:nvSpPr>
        <p:spPr bwMode="auto">
          <a:xfrm>
            <a:off x="7608168" y="2845117"/>
            <a:ext cx="1751230" cy="807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defTabSz="1219200">
              <a:spcBef>
                <a:spcPct val="0"/>
              </a:spcBef>
              <a:buNone/>
            </a:pPr>
            <a:r>
              <a:rPr lang="en-US" altLang="zh-CN" sz="12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Protocole sans fil :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N: 802.11n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CA : 802.11ac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AX : 802.11ax</a:t>
            </a:r>
          </a:p>
        </p:txBody>
      </p:sp>
      <p:sp>
        <p:nvSpPr>
          <p:cNvPr id="51" name="TextBox 69"/>
          <p:cNvSpPr>
            <a:spLocks noChangeArrowheads="1"/>
          </p:cNvSpPr>
          <p:nvPr/>
        </p:nvSpPr>
        <p:spPr bwMode="auto">
          <a:xfrm>
            <a:off x="3571068" y="4260094"/>
            <a:ext cx="1629492" cy="62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defTabSz="1219200">
              <a:spcBef>
                <a:spcPct val="0"/>
              </a:spcBef>
              <a:buNone/>
            </a:pPr>
            <a:r>
              <a:rPr lang="en-US" altLang="zh-CN" sz="12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Taper: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 : Pont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BS : Station de base</a:t>
            </a:r>
          </a:p>
        </p:txBody>
      </p:sp>
      <p:sp>
        <p:nvSpPr>
          <p:cNvPr id="94" name="矩形 93"/>
          <p:cNvSpPr/>
          <p:nvPr/>
        </p:nvSpPr>
        <p:spPr bwMode="auto">
          <a:xfrm>
            <a:off x="2393510" y="1375982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7" name="矩形 96"/>
          <p:cNvSpPr/>
          <p:nvPr/>
        </p:nvSpPr>
        <p:spPr bwMode="auto">
          <a:xfrm>
            <a:off x="926326" y="1375982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8" name="矩形 97"/>
          <p:cNvSpPr/>
          <p:nvPr/>
        </p:nvSpPr>
        <p:spPr bwMode="auto">
          <a:xfrm>
            <a:off x="6888167" y="1380923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10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11" name="组合 110"/>
          <p:cNvGrpSpPr/>
          <p:nvPr/>
        </p:nvGrpSpPr>
        <p:grpSpPr>
          <a:xfrm>
            <a:off x="10500233" y="2142918"/>
            <a:ext cx="90000" cy="732840"/>
            <a:chOff x="2686859" y="2857598"/>
            <a:chExt cx="90000" cy="732840"/>
          </a:xfrm>
        </p:grpSpPr>
        <p:cxnSp>
          <p:nvCxnSpPr>
            <p:cNvPr id="112" name="直接连接符 111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13" name="椭圆 112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1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45" name="矩形 44"/>
          <p:cNvSpPr/>
          <p:nvPr/>
        </p:nvSpPr>
        <p:spPr bwMode="auto">
          <a:xfrm>
            <a:off x="5200559" y="1375982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66" name="组合 65"/>
          <p:cNvGrpSpPr/>
          <p:nvPr/>
        </p:nvGrpSpPr>
        <p:grpSpPr>
          <a:xfrm>
            <a:off x="5548948" y="2087543"/>
            <a:ext cx="90000" cy="732840"/>
            <a:chOff x="2686859" y="2857598"/>
            <a:chExt cx="90000" cy="732840"/>
          </a:xfrm>
        </p:grpSpPr>
        <p:cxnSp>
          <p:nvCxnSpPr>
            <p:cNvPr id="67" name="直接连接符 66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68" name="椭圆 67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1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96" name="椭圆 95"/>
          <p:cNvSpPr/>
          <p:nvPr/>
        </p:nvSpPr>
        <p:spPr bwMode="auto">
          <a:xfrm>
            <a:off x="4180733" y="4108982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10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9807166" y="3004075"/>
            <a:ext cx="131882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19200">
              <a:spcBef>
                <a:spcPct val="0"/>
              </a:spcBef>
            </a:pPr>
            <a:r>
              <a:rPr lang="en-US" altLang="zh-CN" sz="12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Distance:</a:t>
            </a:r>
          </a:p>
          <a:p>
            <a:pPr defTabSz="1219200"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1-100; 1-100 km</a:t>
            </a:r>
          </a:p>
          <a:p>
            <a:pPr defTabSz="1219200"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 : Pont élévateur</a:t>
            </a:r>
          </a:p>
        </p:txBody>
      </p:sp>
      <p:grpSp>
        <p:nvGrpSpPr>
          <p:cNvPr id="69" name="组合 68"/>
          <p:cNvGrpSpPr/>
          <p:nvPr/>
        </p:nvGrpSpPr>
        <p:grpSpPr>
          <a:xfrm>
            <a:off x="8453893" y="2102187"/>
            <a:ext cx="90000" cy="732840"/>
            <a:chOff x="2686859" y="2857598"/>
            <a:chExt cx="90000" cy="732840"/>
          </a:xfrm>
        </p:grpSpPr>
        <p:cxnSp>
          <p:nvCxnSpPr>
            <p:cNvPr id="72" name="直接连接符 71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73" name="椭圆 72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1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31" name="矩形 30"/>
          <p:cNvSpPr/>
          <p:nvPr/>
        </p:nvSpPr>
        <p:spPr bwMode="auto">
          <a:xfrm>
            <a:off x="3796832" y="1375982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2" name="矩形 31"/>
          <p:cNvSpPr/>
          <p:nvPr/>
        </p:nvSpPr>
        <p:spPr bwMode="auto">
          <a:xfrm>
            <a:off x="8058174" y="1375982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36" name="组合 35"/>
          <p:cNvGrpSpPr/>
          <p:nvPr/>
        </p:nvGrpSpPr>
        <p:grpSpPr>
          <a:xfrm>
            <a:off x="1256815" y="2063794"/>
            <a:ext cx="90000" cy="725540"/>
            <a:chOff x="2686859" y="2864898"/>
            <a:chExt cx="90000" cy="725540"/>
          </a:xfrm>
        </p:grpSpPr>
        <p:cxnSp>
          <p:nvCxnSpPr>
            <p:cNvPr id="37" name="直接连接符 36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8" name="椭圆 37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1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15" name="矩形 14"/>
          <p:cNvSpPr/>
          <p:nvPr/>
        </p:nvSpPr>
        <p:spPr>
          <a:xfrm>
            <a:off x="6421724" y="4722099"/>
            <a:ext cx="183504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200" b="1" dirty="0">
                <a:solidFill>
                  <a:srgbClr val="000000"/>
                </a:solidFill>
                <a:latin typeface="Myriad Pro" panose="020B0502040204020203" pitchFamily="34" charset="0"/>
                <a:cs typeface="Segoe UI" panose="020B0502040204020203" pitchFamily="34" charset="0"/>
                <a:sym typeface="文泉驿微米黑" charset="-122"/>
              </a:rPr>
              <a:t>Angle des antennes :</a:t>
            </a:r>
            <a:endParaRPr lang="en-US" altLang="zh-CN" sz="1200" dirty="0">
              <a:cs typeface="Segoe UI" panose="020B0502040204020203" pitchFamily="34" charset="0"/>
            </a:endParaRPr>
          </a:p>
          <a:p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10: 10°</a:t>
            </a:r>
          </a:p>
          <a:p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20: 20°</a:t>
            </a:r>
          </a:p>
          <a:p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30: 30°</a:t>
            </a:r>
          </a:p>
          <a:p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60: 60°</a:t>
            </a:r>
          </a:p>
        </p:txBody>
      </p:sp>
      <p:grpSp>
        <p:nvGrpSpPr>
          <p:cNvPr id="55" name="组合 54"/>
          <p:cNvGrpSpPr/>
          <p:nvPr/>
        </p:nvGrpSpPr>
        <p:grpSpPr>
          <a:xfrm>
            <a:off x="7176023" y="2063794"/>
            <a:ext cx="90000" cy="2577175"/>
            <a:chOff x="2686859" y="1013264"/>
            <a:chExt cx="90000" cy="2577174"/>
          </a:xfrm>
        </p:grpSpPr>
        <p:cxnSp>
          <p:nvCxnSpPr>
            <p:cNvPr id="56" name="直接连接符 55"/>
            <p:cNvCxnSpPr/>
            <p:nvPr/>
          </p:nvCxnSpPr>
          <p:spPr bwMode="auto">
            <a:xfrm flipH="1">
              <a:off x="2731859" y="1013264"/>
              <a:ext cx="10938" cy="2487174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7" name="椭圆 56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1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cxnSp>
        <p:nvCxnSpPr>
          <p:cNvPr id="60" name="直接连接符 59"/>
          <p:cNvCxnSpPr/>
          <p:nvPr/>
        </p:nvCxnSpPr>
        <p:spPr bwMode="auto">
          <a:xfrm flipH="1">
            <a:off x="1896649" y="1735982"/>
            <a:ext cx="224897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6" name="矩形 45"/>
          <p:cNvSpPr/>
          <p:nvPr/>
        </p:nvSpPr>
        <p:spPr bwMode="auto">
          <a:xfrm>
            <a:off x="10089105" y="1375982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10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9" name="TextBox 70"/>
          <p:cNvSpPr>
            <a:spLocks noChangeArrowheads="1"/>
          </p:cNvSpPr>
          <p:nvPr/>
        </p:nvSpPr>
        <p:spPr bwMode="auto">
          <a:xfrm>
            <a:off x="2308764" y="3549462"/>
            <a:ext cx="953808" cy="2539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defTabSz="1219200">
              <a:spcBef>
                <a:spcPct val="0"/>
              </a:spcBef>
              <a:buNone/>
            </a:pPr>
            <a:r>
              <a:rPr lang="en-US" altLang="zh-CN" sz="12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Sans fil</a:t>
            </a:r>
          </a:p>
        </p:txBody>
      </p:sp>
      <p:cxnSp>
        <p:nvCxnSpPr>
          <p:cNvPr id="65" name="直接连接符 64"/>
          <p:cNvCxnSpPr/>
          <p:nvPr/>
        </p:nvCxnSpPr>
        <p:spPr bwMode="auto">
          <a:xfrm>
            <a:off x="2787826" y="2081258"/>
            <a:ext cx="0" cy="134926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0" name="椭圆 69"/>
          <p:cNvSpPr/>
          <p:nvPr/>
        </p:nvSpPr>
        <p:spPr bwMode="auto">
          <a:xfrm>
            <a:off x="2763093" y="3385526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10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7" name="肘形连接符 6"/>
          <p:cNvCxnSpPr/>
          <p:nvPr/>
        </p:nvCxnSpPr>
        <p:spPr>
          <a:xfrm rot="16200000" flipH="1">
            <a:off x="3220345" y="3090438"/>
            <a:ext cx="1990281" cy="3898"/>
          </a:xfrm>
          <a:prstGeom prst="bentConnector3">
            <a:avLst>
              <a:gd name="adj1" fmla="val 50000"/>
            </a:avLst>
          </a:prstGeom>
          <a:ln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接连接符 61"/>
          <p:cNvCxnSpPr/>
          <p:nvPr/>
        </p:nvCxnSpPr>
        <p:spPr bwMode="auto">
          <a:xfrm flipH="1">
            <a:off x="6309276" y="1782864"/>
            <a:ext cx="224897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3" name="直接连接符 62"/>
          <p:cNvCxnSpPr/>
          <p:nvPr/>
        </p:nvCxnSpPr>
        <p:spPr bwMode="auto">
          <a:xfrm flipH="1">
            <a:off x="9375272" y="1735982"/>
            <a:ext cx="224897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9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HK" sz="3600" dirty="0">
                <a:latin typeface="+mn-lt"/>
                <a:cs typeface="Segoe UI" panose="020B0502040204020203" pitchFamily="34" charset="0"/>
                <a:sym typeface="+mn-lt"/>
              </a:rPr>
              <a:t>Pont sans fil (nouveau)</a:t>
            </a:r>
            <a:endParaRPr lang="en-US" altLang="zh-CN" sz="3600" dirty="0">
              <a:latin typeface="+mn-lt"/>
              <a:cs typeface="Segoe UI" panose="020B0502040204020203" pitchFamily="34" charset="0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BA06FA10-02B4-4101-A5AF-504993DE99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>
                <a:latin typeface="Myriad Pro"/>
              </a:rPr>
              <a:t>41</a:t>
            </a:fld>
            <a:endParaRPr lang="zh-CN" altLang="en-US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69"/>
          <p:cNvSpPr>
            <a:spLocks noChangeArrowheads="1"/>
          </p:cNvSpPr>
          <p:nvPr/>
        </p:nvSpPr>
        <p:spPr bwMode="auto">
          <a:xfrm>
            <a:off x="577418" y="2750158"/>
            <a:ext cx="2061028" cy="62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defTabSz="1219200">
              <a:spcBef>
                <a:spcPct val="0"/>
              </a:spcBef>
              <a:buNone/>
            </a:pPr>
            <a:r>
              <a:rPr lang="en-US" altLang="zh-CN" sz="12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Marque: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DH-Dahua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Null-Outre-mer neutre</a:t>
            </a:r>
            <a:endParaRPr lang="zh-CN" altLang="en-US" sz="12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2" name="TextBox 70"/>
          <p:cNvSpPr>
            <a:spLocks noChangeArrowheads="1"/>
          </p:cNvSpPr>
          <p:nvPr/>
        </p:nvSpPr>
        <p:spPr bwMode="auto">
          <a:xfrm>
            <a:off x="5382461" y="2942674"/>
            <a:ext cx="1104178" cy="807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defTabSz="1219200">
              <a:spcBef>
                <a:spcPct val="0"/>
              </a:spcBef>
              <a:buNone/>
            </a:pPr>
            <a:r>
              <a:rPr lang="en-US" altLang="zh-CN" sz="12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Flux:</a:t>
            </a:r>
            <a:endParaRPr lang="zh-CN" altLang="en-US" sz="1200" b="1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2: 2x2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3: 3x3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4: 4x4</a:t>
            </a:r>
          </a:p>
        </p:txBody>
      </p:sp>
      <p:sp>
        <p:nvSpPr>
          <p:cNvPr id="51" name="TextBox 69"/>
          <p:cNvSpPr>
            <a:spLocks noChangeArrowheads="1"/>
          </p:cNvSpPr>
          <p:nvPr/>
        </p:nvSpPr>
        <p:spPr bwMode="auto">
          <a:xfrm>
            <a:off x="3584739" y="4315261"/>
            <a:ext cx="2022881" cy="807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defTabSz="1219200">
              <a:spcBef>
                <a:spcPct val="0"/>
              </a:spcBef>
              <a:buNone/>
            </a:pPr>
            <a:r>
              <a:rPr lang="en-US" altLang="zh-CN" sz="12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Génération Wi-Fi :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 : Wi-Fi 4, 802.11n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5 : Wi-Fi 5, 802.11ac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6 : Wi-Fi 6, 802.11ax</a:t>
            </a:r>
          </a:p>
        </p:txBody>
      </p:sp>
      <p:sp>
        <p:nvSpPr>
          <p:cNvPr id="94" name="矩形 93"/>
          <p:cNvSpPr/>
          <p:nvPr/>
        </p:nvSpPr>
        <p:spPr bwMode="auto">
          <a:xfrm>
            <a:off x="2393509" y="1375982"/>
            <a:ext cx="993813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Programme d'aide aux employés (PAE)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7" name="矩形 96"/>
          <p:cNvSpPr/>
          <p:nvPr/>
        </p:nvSpPr>
        <p:spPr bwMode="auto">
          <a:xfrm>
            <a:off x="926326" y="1375982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8" name="矩形 97"/>
          <p:cNvSpPr/>
          <p:nvPr/>
        </p:nvSpPr>
        <p:spPr bwMode="auto">
          <a:xfrm>
            <a:off x="6723406" y="1375982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15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11" name="组合 110"/>
          <p:cNvGrpSpPr/>
          <p:nvPr/>
        </p:nvGrpSpPr>
        <p:grpSpPr>
          <a:xfrm>
            <a:off x="9080037" y="2142918"/>
            <a:ext cx="90000" cy="732840"/>
            <a:chOff x="2686859" y="2857598"/>
            <a:chExt cx="90000" cy="732840"/>
          </a:xfrm>
        </p:grpSpPr>
        <p:cxnSp>
          <p:nvCxnSpPr>
            <p:cNvPr id="112" name="直接连接符 111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13" name="椭圆 112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1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45" name="矩形 44"/>
          <p:cNvSpPr/>
          <p:nvPr/>
        </p:nvSpPr>
        <p:spPr bwMode="auto">
          <a:xfrm>
            <a:off x="5415880" y="1384421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66" name="组合 65"/>
          <p:cNvGrpSpPr/>
          <p:nvPr/>
        </p:nvGrpSpPr>
        <p:grpSpPr>
          <a:xfrm>
            <a:off x="5764269" y="2095982"/>
            <a:ext cx="90000" cy="732840"/>
            <a:chOff x="2686859" y="2857598"/>
            <a:chExt cx="90000" cy="732840"/>
          </a:xfrm>
        </p:grpSpPr>
        <p:cxnSp>
          <p:nvCxnSpPr>
            <p:cNvPr id="67" name="直接连接符 66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68" name="椭圆 67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1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96" name="椭圆 95"/>
          <p:cNvSpPr/>
          <p:nvPr/>
        </p:nvSpPr>
        <p:spPr bwMode="auto">
          <a:xfrm>
            <a:off x="4396054" y="4117421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10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8386970" y="3004075"/>
            <a:ext cx="1844672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19200">
              <a:spcBef>
                <a:spcPct val="0"/>
              </a:spcBef>
            </a:pPr>
            <a:r>
              <a:rPr lang="en-US" altLang="zh-CN" sz="12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Méthode d'installation :</a:t>
            </a:r>
          </a:p>
          <a:p>
            <a:pPr defTabSz="1219200"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 : Plafond</a:t>
            </a:r>
          </a:p>
          <a:p>
            <a:pPr defTabSz="1219200"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 : Encastré</a:t>
            </a:r>
          </a:p>
          <a:p>
            <a:pPr defTabSz="1219200"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 : Bureau</a:t>
            </a:r>
          </a:p>
          <a:p>
            <a:pPr defTabSz="1219200"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 : Extérieur</a:t>
            </a:r>
          </a:p>
        </p:txBody>
      </p:sp>
      <p:sp>
        <p:nvSpPr>
          <p:cNvPr id="31" name="矩形 30"/>
          <p:cNvSpPr/>
          <p:nvPr/>
        </p:nvSpPr>
        <p:spPr bwMode="auto">
          <a:xfrm>
            <a:off x="4012153" y="1384421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6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36" name="组合 35"/>
          <p:cNvGrpSpPr/>
          <p:nvPr/>
        </p:nvGrpSpPr>
        <p:grpSpPr>
          <a:xfrm>
            <a:off x="1256815" y="2063794"/>
            <a:ext cx="90000" cy="725540"/>
            <a:chOff x="2686859" y="2864898"/>
            <a:chExt cx="90000" cy="725540"/>
          </a:xfrm>
        </p:grpSpPr>
        <p:cxnSp>
          <p:nvCxnSpPr>
            <p:cNvPr id="37" name="直接连接符 36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8" name="椭圆 37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1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15" name="矩形 14"/>
          <p:cNvSpPr/>
          <p:nvPr/>
        </p:nvSpPr>
        <p:spPr>
          <a:xfrm>
            <a:off x="6287299" y="3812954"/>
            <a:ext cx="191123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2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AWA :</a:t>
            </a:r>
          </a:p>
          <a:p>
            <a:r>
              <a:rPr lang="en-US" altLang="zh-CN" sz="12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Vitesse de liaison montante :</a:t>
            </a:r>
          </a:p>
          <a:p>
            <a:pPr defTabSz="1219200"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10 : 100 Mbits/s</a:t>
            </a:r>
          </a:p>
          <a:p>
            <a:pPr defTabSz="1219200"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20 : 1 000 Mbps</a:t>
            </a:r>
          </a:p>
          <a:p>
            <a:pPr defTabSz="1219200"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30 : 2,5 Gbit/s</a:t>
            </a:r>
          </a:p>
          <a:p>
            <a:r>
              <a:rPr lang="en-US" altLang="zh-CN" sz="1200" b="1" dirty="0">
                <a:solidFill>
                  <a:srgbClr val="000000"/>
                </a:solidFill>
                <a:latin typeface="Myriad Pro" panose="020B0502040204020203" pitchFamily="34" charset="0"/>
                <a:cs typeface="Segoe UI" panose="020B0502040204020203" pitchFamily="34" charset="0"/>
                <a:sym typeface="文泉驿微米黑" charset="-122"/>
              </a:rPr>
              <a:t>EAP et WAP :</a:t>
            </a:r>
          </a:p>
          <a:p>
            <a:r>
              <a:rPr lang="en-US" altLang="zh-CN" sz="1200" b="1" dirty="0">
                <a:solidFill>
                  <a:srgbClr val="000000"/>
                </a:solidFill>
                <a:latin typeface="Myriad Pro" panose="020B0502040204020203" pitchFamily="34" charset="0"/>
                <a:cs typeface="Segoe UI" panose="020B0502040204020203" pitchFamily="34" charset="0"/>
                <a:sym typeface="文泉驿微米黑" charset="-122"/>
              </a:rPr>
              <a:t>Vitesse:</a:t>
            </a:r>
            <a:endParaRPr lang="en-US" altLang="zh-CN" sz="1200" dirty="0">
              <a:cs typeface="Segoe UI" panose="020B0502040204020203" pitchFamily="34" charset="0"/>
            </a:endParaRP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12 : 1200 Mbps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15 : 1500 Mbps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18 : 1 800 Mbps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30 : 3 000 Mbps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60 : 6 000 Mbps</a:t>
            </a:r>
          </a:p>
        </p:txBody>
      </p:sp>
      <p:cxnSp>
        <p:nvCxnSpPr>
          <p:cNvPr id="56" name="直接连接符 55"/>
          <p:cNvCxnSpPr/>
          <p:nvPr/>
        </p:nvCxnSpPr>
        <p:spPr bwMode="auto">
          <a:xfrm flipH="1">
            <a:off x="7116805" y="2063794"/>
            <a:ext cx="16788" cy="168807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0" name="直接连接符 59"/>
          <p:cNvCxnSpPr/>
          <p:nvPr/>
        </p:nvCxnSpPr>
        <p:spPr bwMode="auto">
          <a:xfrm flipH="1">
            <a:off x="1896649" y="1735982"/>
            <a:ext cx="224897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6" name="矩形 45"/>
          <p:cNvSpPr/>
          <p:nvPr/>
        </p:nvSpPr>
        <p:spPr bwMode="auto">
          <a:xfrm>
            <a:off x="8668909" y="1375982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9" name="TextBox 70"/>
          <p:cNvSpPr>
            <a:spLocks noChangeArrowheads="1"/>
          </p:cNvSpPr>
          <p:nvPr/>
        </p:nvSpPr>
        <p:spPr bwMode="auto">
          <a:xfrm>
            <a:off x="2308763" y="3549462"/>
            <a:ext cx="1681405" cy="807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defTabSz="1219200">
              <a:spcBef>
                <a:spcPct val="0"/>
              </a:spcBef>
              <a:buNone/>
            </a:pPr>
            <a:r>
              <a:rPr lang="en-US" altLang="zh-CN" sz="12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Série: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AWA : AWA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EAP : EAP</a:t>
            </a:r>
            <a:endParaRPr lang="en-US" altLang="zh-CN" sz="1200" b="1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WAP : WAP</a:t>
            </a:r>
          </a:p>
        </p:txBody>
      </p:sp>
      <p:cxnSp>
        <p:nvCxnSpPr>
          <p:cNvPr id="65" name="直接连接符 64"/>
          <p:cNvCxnSpPr/>
          <p:nvPr/>
        </p:nvCxnSpPr>
        <p:spPr bwMode="auto">
          <a:xfrm>
            <a:off x="2834219" y="2095982"/>
            <a:ext cx="0" cy="134926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0" name="椭圆 69"/>
          <p:cNvSpPr/>
          <p:nvPr/>
        </p:nvSpPr>
        <p:spPr bwMode="auto">
          <a:xfrm>
            <a:off x="2763093" y="3385526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10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7" name="肘形连接符 6"/>
          <p:cNvCxnSpPr/>
          <p:nvPr/>
        </p:nvCxnSpPr>
        <p:spPr>
          <a:xfrm rot="16200000" flipH="1">
            <a:off x="3435666" y="3098877"/>
            <a:ext cx="1990281" cy="3898"/>
          </a:xfrm>
          <a:prstGeom prst="bentConnector3">
            <a:avLst>
              <a:gd name="adj1" fmla="val 50000"/>
            </a:avLst>
          </a:prstGeom>
          <a:ln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接连接符 62"/>
          <p:cNvCxnSpPr/>
          <p:nvPr/>
        </p:nvCxnSpPr>
        <p:spPr bwMode="auto">
          <a:xfrm flipH="1">
            <a:off x="7955076" y="1735982"/>
            <a:ext cx="224897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3" name="椭圆 32"/>
          <p:cNvSpPr/>
          <p:nvPr/>
        </p:nvSpPr>
        <p:spPr bwMode="auto">
          <a:xfrm>
            <a:off x="7069607" y="3726112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10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2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>
                <a:latin typeface="+mn-lt"/>
                <a:cs typeface="Segoe UI" panose="020B0502040204020203" pitchFamily="34" charset="0"/>
                <a:sym typeface="+mn-lt"/>
              </a:rPr>
              <a:t>AP</a:t>
            </a:r>
            <a:endParaRPr lang="en-US" altLang="zh-CN" sz="3600" dirty="0">
              <a:latin typeface="+mn-lt"/>
              <a:cs typeface="Segoe UI" panose="020B0502040204020203" pitchFamily="34" charset="0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9E73B55D-3546-4CAD-A668-92C417F857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>
                <a:latin typeface="Myriad Pro"/>
              </a:rPr>
              <a:t>42</a:t>
            </a:fld>
            <a:endParaRPr lang="zh-CN" altLang="en-US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69"/>
          <p:cNvSpPr>
            <a:spLocks noChangeArrowheads="1"/>
          </p:cNvSpPr>
          <p:nvPr/>
        </p:nvSpPr>
        <p:spPr bwMode="auto">
          <a:xfrm>
            <a:off x="1363795" y="3672579"/>
            <a:ext cx="1077105" cy="492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1" rIns="91440" bIns="4572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Marque: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Dahua</a:t>
            </a:r>
            <a:endParaRPr lang="zh-CN" altLang="en-US" sz="12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34" name="TextBox 69"/>
          <p:cNvSpPr>
            <a:spLocks noChangeArrowheads="1"/>
          </p:cNvSpPr>
          <p:nvPr/>
        </p:nvSpPr>
        <p:spPr bwMode="auto">
          <a:xfrm>
            <a:off x="2322674" y="3672579"/>
            <a:ext cx="1522619" cy="492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1" rIns="91440" bIns="4572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Produit MPT</a:t>
            </a:r>
          </a:p>
          <a:p>
            <a:pPr>
              <a:spcBef>
                <a:spcPct val="0"/>
              </a:spcBef>
              <a:buNone/>
            </a:pPr>
            <a:endParaRPr lang="en-US" altLang="zh-CN" sz="1200" dirty="0">
              <a:solidFill>
                <a:srgbClr val="000000"/>
              </a:solidFill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anose="020F0502020204030204" pitchFamily="34" charset="0"/>
            </a:endParaRPr>
          </a:p>
        </p:txBody>
      </p:sp>
      <p:sp>
        <p:nvSpPr>
          <p:cNvPr id="37" name="矩形 36"/>
          <p:cNvSpPr/>
          <p:nvPr/>
        </p:nvSpPr>
        <p:spPr bwMode="auto">
          <a:xfrm>
            <a:off x="2869257" y="2014709"/>
            <a:ext cx="1126787" cy="96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ctr" anchorCtr="0" compatLnSpc="1"/>
          <a:lstStyle/>
          <a:p>
            <a:pPr algn="ctr" defTabSz="121793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93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MPT</a:t>
            </a:r>
            <a:endParaRPr lang="zh-CN" altLang="en-US" sz="293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9" name="矩形 38"/>
          <p:cNvSpPr/>
          <p:nvPr/>
        </p:nvSpPr>
        <p:spPr bwMode="auto">
          <a:xfrm>
            <a:off x="1480900" y="2014709"/>
            <a:ext cx="960000" cy="96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ctr" anchorCtr="0" compatLnSpc="1"/>
          <a:lstStyle/>
          <a:p>
            <a:pPr algn="ctr" defTabSz="121793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93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</a:t>
            </a:r>
            <a:endParaRPr lang="zh-CN" altLang="en-US" sz="2935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43" name="直接连接符 42"/>
          <p:cNvCxnSpPr/>
          <p:nvPr/>
        </p:nvCxnSpPr>
        <p:spPr bwMode="auto">
          <a:xfrm>
            <a:off x="2551634" y="2494709"/>
            <a:ext cx="2069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6" name="矩形 55"/>
          <p:cNvSpPr/>
          <p:nvPr/>
        </p:nvSpPr>
        <p:spPr bwMode="auto">
          <a:xfrm>
            <a:off x="5605337" y="2014709"/>
            <a:ext cx="960000" cy="96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ctr" anchorCtr="0" compatLnSpc="1"/>
          <a:lstStyle/>
          <a:p>
            <a:pPr algn="ctr" defTabSz="121793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93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</a:t>
            </a:r>
            <a:endParaRPr lang="zh-CN" altLang="en-US" sz="293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7" name="矩形 56"/>
          <p:cNvSpPr/>
          <p:nvPr/>
        </p:nvSpPr>
        <p:spPr bwMode="auto">
          <a:xfrm>
            <a:off x="4380409" y="2014709"/>
            <a:ext cx="960000" cy="96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ctr" anchorCtr="0" compatLnSpc="1"/>
          <a:lstStyle/>
          <a:p>
            <a:pPr algn="ctr" defTabSz="121793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93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</a:t>
            </a:r>
            <a:endParaRPr lang="zh-CN" altLang="en-US" sz="293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59" name="直接连接符 58"/>
          <p:cNvCxnSpPr/>
          <p:nvPr/>
        </p:nvCxnSpPr>
        <p:spPr bwMode="auto">
          <a:xfrm>
            <a:off x="4089879" y="2494709"/>
            <a:ext cx="2069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9" name="TextBox 78"/>
          <p:cNvSpPr>
            <a:spLocks noChangeArrowheads="1"/>
          </p:cNvSpPr>
          <p:nvPr/>
        </p:nvSpPr>
        <p:spPr bwMode="auto">
          <a:xfrm>
            <a:off x="7188348" y="3672579"/>
            <a:ext cx="1524576" cy="861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1" rIns="91440" bIns="4572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Réservé:</a:t>
            </a:r>
            <a:endParaRPr lang="en-US" altLang="zh-CN" sz="1400" b="1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0: 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1: 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…</a:t>
            </a:r>
          </a:p>
        </p:txBody>
      </p:sp>
      <p:sp>
        <p:nvSpPr>
          <p:cNvPr id="53" name="TextBox 69"/>
          <p:cNvSpPr>
            <a:spLocks noChangeArrowheads="1"/>
          </p:cNvSpPr>
          <p:nvPr/>
        </p:nvSpPr>
        <p:spPr bwMode="auto">
          <a:xfrm>
            <a:off x="3693178" y="3672579"/>
            <a:ext cx="2356164" cy="861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1" rIns="91440" bIns="4572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Type de produit :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宋体" pitchFamily="2" charset="-122"/>
                <a:cs typeface="Segoe UI" panose="020B0502040204020203" pitchFamily="34" charset="0"/>
                <a:sym typeface="Calibri" panose="020F0502020204030204" pitchFamily="34" charset="0"/>
              </a:rPr>
              <a:t>1 : Caméra corporelle hors ligne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宋体" pitchFamily="2" charset="-122"/>
                <a:cs typeface="Segoe UI" panose="020B0502040204020203" pitchFamily="34" charset="0"/>
                <a:sym typeface="Calibri" panose="020F0502020204030204" pitchFamily="34" charset="0"/>
              </a:rPr>
              <a:t>2 : Caméra corporelle en ligne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宋体" pitchFamily="2" charset="-122"/>
                <a:cs typeface="Segoe UI" panose="020B0502040204020203" pitchFamily="34" charset="0"/>
                <a:sym typeface="Calibri" panose="020F0502020204030204" pitchFamily="34" charset="0"/>
              </a:rPr>
              <a:t>3 : Terminal mobile portable</a:t>
            </a:r>
            <a:endParaRPr lang="zh-CN" altLang="en-US" sz="1200" dirty="0">
              <a:solidFill>
                <a:srgbClr val="000000"/>
              </a:solidFill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anose="020F0502020204030204" pitchFamily="34" charset="0"/>
            </a:endParaRPr>
          </a:p>
        </p:txBody>
      </p:sp>
      <p:sp>
        <p:nvSpPr>
          <p:cNvPr id="54" name="TextBox 70"/>
          <p:cNvSpPr>
            <a:spLocks noChangeArrowheads="1"/>
          </p:cNvSpPr>
          <p:nvPr/>
        </p:nvSpPr>
        <p:spPr bwMode="auto">
          <a:xfrm>
            <a:off x="5898229" y="3672579"/>
            <a:ext cx="1683493" cy="677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1" rIns="91440" bIns="4572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Génération: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1 : 1er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2 : 2e</a:t>
            </a:r>
            <a:endParaRPr lang="en-US" altLang="zh-CN" sz="12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</p:txBody>
      </p:sp>
      <p:sp>
        <p:nvSpPr>
          <p:cNvPr id="67" name="椭圆 66"/>
          <p:cNvSpPr/>
          <p:nvPr/>
        </p:nvSpPr>
        <p:spPr bwMode="auto">
          <a:xfrm>
            <a:off x="1680980" y="3581638"/>
            <a:ext cx="120000" cy="12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t" anchorCtr="0" compatLnSpc="1"/>
          <a:lstStyle/>
          <a:p>
            <a:pPr defTabSz="1217930" fontAlgn="t">
              <a:spcBef>
                <a:spcPct val="0"/>
              </a:spcBef>
              <a:spcAft>
                <a:spcPct val="0"/>
              </a:spcAft>
            </a:pPr>
            <a:endParaRPr lang="zh-CN" altLang="en-US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77" name="椭圆 76"/>
          <p:cNvSpPr/>
          <p:nvPr/>
        </p:nvSpPr>
        <p:spPr bwMode="auto">
          <a:xfrm>
            <a:off x="2655013" y="3581638"/>
            <a:ext cx="120000" cy="12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t" anchorCtr="0" compatLnSpc="1"/>
          <a:lstStyle/>
          <a:p>
            <a:pPr defTabSz="1217930" fontAlgn="t">
              <a:spcBef>
                <a:spcPct val="0"/>
              </a:spcBef>
              <a:spcAft>
                <a:spcPct val="0"/>
              </a:spcAft>
            </a:pPr>
            <a:endParaRPr lang="zh-CN" altLang="en-US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83" name="椭圆 82"/>
          <p:cNvSpPr/>
          <p:nvPr/>
        </p:nvSpPr>
        <p:spPr bwMode="auto">
          <a:xfrm>
            <a:off x="4296135" y="3600684"/>
            <a:ext cx="120000" cy="12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t" anchorCtr="0" compatLnSpc="1"/>
          <a:lstStyle/>
          <a:p>
            <a:pPr defTabSz="1217930" fontAlgn="t">
              <a:spcBef>
                <a:spcPct val="0"/>
              </a:spcBef>
              <a:spcAft>
                <a:spcPct val="0"/>
              </a:spcAft>
            </a:pPr>
            <a:endParaRPr lang="zh-CN" altLang="en-US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87" name="椭圆 86"/>
          <p:cNvSpPr/>
          <p:nvPr/>
        </p:nvSpPr>
        <p:spPr bwMode="auto">
          <a:xfrm>
            <a:off x="6415440" y="3581638"/>
            <a:ext cx="120000" cy="12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t" anchorCtr="0" compatLnSpc="1"/>
          <a:lstStyle/>
          <a:p>
            <a:pPr defTabSz="1217930" fontAlgn="t">
              <a:spcBef>
                <a:spcPct val="0"/>
              </a:spcBef>
              <a:spcAft>
                <a:spcPct val="0"/>
              </a:spcAft>
            </a:pPr>
            <a:endParaRPr lang="zh-CN" altLang="en-US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92" name="椭圆 91"/>
          <p:cNvSpPr/>
          <p:nvPr/>
        </p:nvSpPr>
        <p:spPr bwMode="auto">
          <a:xfrm>
            <a:off x="7520497" y="3569265"/>
            <a:ext cx="120000" cy="12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t" anchorCtr="0" compatLnSpc="1"/>
          <a:lstStyle/>
          <a:p>
            <a:pPr defTabSz="1217930" fontAlgn="t">
              <a:spcBef>
                <a:spcPct val="0"/>
              </a:spcBef>
              <a:spcAft>
                <a:spcPct val="0"/>
              </a:spcAft>
            </a:pPr>
            <a:endParaRPr lang="zh-CN" altLang="en-US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60" name="矩形 59"/>
          <p:cNvSpPr/>
          <p:nvPr/>
        </p:nvSpPr>
        <p:spPr bwMode="auto">
          <a:xfrm>
            <a:off x="6830264" y="2014709"/>
            <a:ext cx="960000" cy="96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ctr" anchorCtr="0" compatLnSpc="1"/>
          <a:lstStyle/>
          <a:p>
            <a:pPr algn="ctr" defTabSz="121793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93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</a:t>
            </a:r>
            <a:endParaRPr lang="zh-CN" altLang="en-US" sz="293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61" name="直接连接符 60"/>
          <p:cNvCxnSpPr/>
          <p:nvPr/>
        </p:nvCxnSpPr>
        <p:spPr bwMode="auto">
          <a:xfrm>
            <a:off x="7902327" y="2494709"/>
            <a:ext cx="2069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2" name="矩形 61"/>
          <p:cNvSpPr/>
          <p:nvPr/>
        </p:nvSpPr>
        <p:spPr bwMode="auto">
          <a:xfrm>
            <a:off x="8278875" y="2014709"/>
            <a:ext cx="960000" cy="96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ctr" anchorCtr="0" compatLnSpc="1"/>
          <a:lstStyle/>
          <a:p>
            <a:pPr algn="ctr" defTabSz="121793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93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</a:t>
            </a:r>
            <a:endParaRPr lang="zh-CN" altLang="en-US" sz="293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5" name="椭圆 64"/>
          <p:cNvSpPr/>
          <p:nvPr/>
        </p:nvSpPr>
        <p:spPr bwMode="auto">
          <a:xfrm>
            <a:off x="9289125" y="3600684"/>
            <a:ext cx="119999" cy="12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t" anchorCtr="0" compatLnSpc="1"/>
          <a:lstStyle/>
          <a:p>
            <a:pPr defTabSz="1217930" fontAlgn="t">
              <a:spcBef>
                <a:spcPct val="0"/>
              </a:spcBef>
              <a:spcAft>
                <a:spcPct val="0"/>
              </a:spcAft>
            </a:pPr>
            <a:endParaRPr lang="zh-CN" altLang="en-US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66" name="TextBox 70"/>
          <p:cNvSpPr>
            <a:spLocks noChangeArrowheads="1"/>
          </p:cNvSpPr>
          <p:nvPr/>
        </p:nvSpPr>
        <p:spPr bwMode="auto">
          <a:xfrm>
            <a:off x="8790457" y="3689265"/>
            <a:ext cx="3142156" cy="677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1" rIns="91440" bIns="4572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Extension: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S : Version Super, stockage interne plus important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SA : Autonome, ne prend pas en charge le réseau 4G</a:t>
            </a:r>
          </a:p>
        </p:txBody>
      </p:sp>
      <p:cxnSp>
        <p:nvCxnSpPr>
          <p:cNvPr id="7" name="肘形连接符 6"/>
          <p:cNvCxnSpPr>
            <a:stCxn id="62" idx="2"/>
            <a:endCxn id="65" idx="0"/>
          </p:cNvCxnSpPr>
          <p:nvPr/>
        </p:nvCxnSpPr>
        <p:spPr>
          <a:xfrm rot="16200000" flipH="1">
            <a:off x="8741013" y="2992571"/>
            <a:ext cx="625975" cy="590250"/>
          </a:xfrm>
          <a:prstGeom prst="bentConnector3">
            <a:avLst>
              <a:gd name="adj1" fmla="val 50000"/>
            </a:avLst>
          </a:prstGeom>
          <a:ln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肘形连接符 10"/>
          <p:cNvCxnSpPr>
            <a:stCxn id="37" idx="2"/>
            <a:endCxn id="77" idx="0"/>
          </p:cNvCxnSpPr>
          <p:nvPr/>
        </p:nvCxnSpPr>
        <p:spPr>
          <a:xfrm rot="5400000">
            <a:off x="2770368" y="2919354"/>
            <a:ext cx="606929" cy="717638"/>
          </a:xfrm>
          <a:prstGeom prst="bentConnector3">
            <a:avLst/>
          </a:prstGeom>
          <a:ln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肘形连接符 12"/>
          <p:cNvCxnSpPr>
            <a:stCxn id="57" idx="2"/>
            <a:endCxn id="83" idx="0"/>
          </p:cNvCxnSpPr>
          <p:nvPr/>
        </p:nvCxnSpPr>
        <p:spPr>
          <a:xfrm rot="5400000">
            <a:off x="4295285" y="3035559"/>
            <a:ext cx="625975" cy="504274"/>
          </a:xfrm>
          <a:prstGeom prst="bentConnector3">
            <a:avLst/>
          </a:prstGeom>
          <a:ln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肘形连接符 14"/>
          <p:cNvCxnSpPr>
            <a:stCxn id="56" idx="2"/>
            <a:endCxn id="87" idx="0"/>
          </p:cNvCxnSpPr>
          <p:nvPr/>
        </p:nvCxnSpPr>
        <p:spPr>
          <a:xfrm rot="16200000" flipH="1">
            <a:off x="5976924" y="3083121"/>
            <a:ext cx="606929" cy="390103"/>
          </a:xfrm>
          <a:prstGeom prst="bentConnector3">
            <a:avLst/>
          </a:prstGeom>
          <a:ln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肘形连接符 16"/>
          <p:cNvCxnSpPr>
            <a:stCxn id="60" idx="2"/>
            <a:endCxn id="92" idx="0"/>
          </p:cNvCxnSpPr>
          <p:nvPr/>
        </p:nvCxnSpPr>
        <p:spPr>
          <a:xfrm rot="16200000" flipH="1">
            <a:off x="7148102" y="3136870"/>
            <a:ext cx="594556" cy="270233"/>
          </a:xfrm>
          <a:prstGeom prst="bentConnector3">
            <a:avLst/>
          </a:prstGeom>
          <a:ln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肘形连接符 18"/>
          <p:cNvCxnSpPr>
            <a:stCxn id="39" idx="2"/>
            <a:endCxn id="67" idx="0"/>
          </p:cNvCxnSpPr>
          <p:nvPr/>
        </p:nvCxnSpPr>
        <p:spPr>
          <a:xfrm rot="5400000">
            <a:off x="1547476" y="3168213"/>
            <a:ext cx="606929" cy="219920"/>
          </a:xfrm>
          <a:prstGeom prst="bentConnector3">
            <a:avLst/>
          </a:prstGeom>
          <a:ln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 err="1">
                <a:latin typeface="+mn-lt"/>
                <a:cs typeface="Segoe UI" panose="020B0502040204020203" pitchFamily="34" charset="0"/>
              </a:rPr>
              <a:t>MPT</a:t>
            </a:r>
            <a:endParaRPr lang="en-US" altLang="zh-CN" sz="3600" dirty="0">
              <a:latin typeface="+mn-lt"/>
              <a:cs typeface="Segoe UI" panose="020B0502040204020203" pitchFamily="34" charset="0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939517A3-842A-41F6-B947-6DC4823962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>
                <a:latin typeface="Myriad Pro"/>
              </a:rPr>
              <a:t>43</a:t>
            </a:fld>
            <a:endParaRPr lang="zh-CN" altLang="en-US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69"/>
          <p:cNvSpPr>
            <a:spLocks noChangeArrowheads="1"/>
          </p:cNvSpPr>
          <p:nvPr/>
        </p:nvSpPr>
        <p:spPr bwMode="auto">
          <a:xfrm>
            <a:off x="2219030" y="3937975"/>
            <a:ext cx="1077105" cy="492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1" rIns="91440" bIns="4572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Marque: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Dahua</a:t>
            </a:r>
            <a:endParaRPr lang="zh-CN" altLang="en-US" sz="12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34" name="TextBox 69"/>
          <p:cNvSpPr>
            <a:spLocks noChangeArrowheads="1"/>
          </p:cNvSpPr>
          <p:nvPr/>
        </p:nvSpPr>
        <p:spPr bwMode="auto">
          <a:xfrm>
            <a:off x="3000312" y="3950348"/>
            <a:ext cx="2070172" cy="492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1" rIns="91440" bIns="4572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Type de produit :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MEC : Caméra externe</a:t>
            </a:r>
          </a:p>
        </p:txBody>
      </p:sp>
      <p:sp>
        <p:nvSpPr>
          <p:cNvPr id="37" name="矩形 36"/>
          <p:cNvSpPr/>
          <p:nvPr/>
        </p:nvSpPr>
        <p:spPr bwMode="auto">
          <a:xfrm>
            <a:off x="3882033" y="2251046"/>
            <a:ext cx="1126787" cy="96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ctr" anchorCtr="0" compatLnSpc="1"/>
          <a:lstStyle/>
          <a:p>
            <a:pPr algn="ctr" defTabSz="121793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93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MEC</a:t>
            </a:r>
            <a:endParaRPr lang="zh-CN" altLang="en-US" sz="293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9" name="矩形 38"/>
          <p:cNvSpPr/>
          <p:nvPr/>
        </p:nvSpPr>
        <p:spPr bwMode="auto">
          <a:xfrm>
            <a:off x="2493676" y="2251046"/>
            <a:ext cx="960000" cy="96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ctr" anchorCtr="0" compatLnSpc="1"/>
          <a:lstStyle/>
          <a:p>
            <a:pPr algn="ctr" defTabSz="121793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93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</a:t>
            </a:r>
            <a:endParaRPr lang="zh-CN" altLang="en-US" sz="2935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43" name="直接连接符 42"/>
          <p:cNvCxnSpPr/>
          <p:nvPr/>
        </p:nvCxnSpPr>
        <p:spPr bwMode="auto">
          <a:xfrm>
            <a:off x="3564410" y="2731046"/>
            <a:ext cx="2069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6" name="矩形 55"/>
          <p:cNvSpPr/>
          <p:nvPr/>
        </p:nvSpPr>
        <p:spPr bwMode="auto">
          <a:xfrm>
            <a:off x="6813375" y="2251046"/>
            <a:ext cx="960000" cy="96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ctr" anchorCtr="0" compatLnSpc="1"/>
          <a:lstStyle/>
          <a:p>
            <a:pPr algn="ctr" defTabSz="121793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93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</a:t>
            </a:r>
            <a:endParaRPr lang="zh-CN" altLang="en-US" sz="293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7" name="矩形 56"/>
          <p:cNvSpPr/>
          <p:nvPr/>
        </p:nvSpPr>
        <p:spPr bwMode="auto">
          <a:xfrm>
            <a:off x="5393185" y="2251046"/>
            <a:ext cx="960000" cy="96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ctr" anchorCtr="0" compatLnSpc="1"/>
          <a:lstStyle/>
          <a:p>
            <a:pPr algn="ctr" defTabSz="121793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93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</a:t>
            </a:r>
            <a:endParaRPr lang="zh-CN" altLang="en-US" sz="293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59" name="直接连接符 58"/>
          <p:cNvCxnSpPr/>
          <p:nvPr/>
        </p:nvCxnSpPr>
        <p:spPr bwMode="auto">
          <a:xfrm>
            <a:off x="5102655" y="2731046"/>
            <a:ext cx="2069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3" name="TextBox 69"/>
          <p:cNvSpPr>
            <a:spLocks noChangeArrowheads="1"/>
          </p:cNvSpPr>
          <p:nvPr/>
        </p:nvSpPr>
        <p:spPr bwMode="auto">
          <a:xfrm>
            <a:off x="4754125" y="3977365"/>
            <a:ext cx="2112295" cy="861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1" rIns="91440" bIns="4572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Nom du type :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 : Caméra d'épaule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E : Caméra serpentine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W : Caméra de casque</a:t>
            </a:r>
          </a:p>
        </p:txBody>
      </p:sp>
      <p:sp>
        <p:nvSpPr>
          <p:cNvPr id="54" name="TextBox 70"/>
          <p:cNvSpPr>
            <a:spLocks noChangeArrowheads="1"/>
          </p:cNvSpPr>
          <p:nvPr/>
        </p:nvSpPr>
        <p:spPr bwMode="auto">
          <a:xfrm>
            <a:off x="8668601" y="3977365"/>
            <a:ext cx="1426883" cy="677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1" rIns="91440" bIns="4572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Génération: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01: 1er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02: 2ème</a:t>
            </a:r>
            <a:endParaRPr lang="en-US" altLang="zh-CN" sz="12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</p:txBody>
      </p:sp>
      <p:sp>
        <p:nvSpPr>
          <p:cNvPr id="67" name="椭圆 66"/>
          <p:cNvSpPr/>
          <p:nvPr/>
        </p:nvSpPr>
        <p:spPr bwMode="auto">
          <a:xfrm>
            <a:off x="2543200" y="3805602"/>
            <a:ext cx="120000" cy="12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t" anchorCtr="0" compatLnSpc="1"/>
          <a:lstStyle/>
          <a:p>
            <a:pPr defTabSz="1217930" fontAlgn="t">
              <a:spcBef>
                <a:spcPct val="0"/>
              </a:spcBef>
              <a:spcAft>
                <a:spcPct val="0"/>
              </a:spcAft>
            </a:pPr>
            <a:endParaRPr lang="zh-CN" altLang="en-US" sz="1865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77" name="椭圆 76"/>
          <p:cNvSpPr/>
          <p:nvPr/>
        </p:nvSpPr>
        <p:spPr bwMode="auto">
          <a:xfrm>
            <a:off x="3872762" y="3823881"/>
            <a:ext cx="120000" cy="12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t" anchorCtr="0" compatLnSpc="1"/>
          <a:lstStyle/>
          <a:p>
            <a:pPr defTabSz="1217930" fontAlgn="t">
              <a:spcBef>
                <a:spcPct val="0"/>
              </a:spcBef>
              <a:spcAft>
                <a:spcPct val="0"/>
              </a:spcAft>
            </a:pPr>
            <a:endParaRPr lang="zh-CN" altLang="en-US" sz="1865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87" name="椭圆 86"/>
          <p:cNvSpPr/>
          <p:nvPr/>
        </p:nvSpPr>
        <p:spPr bwMode="auto">
          <a:xfrm>
            <a:off x="6934153" y="3857365"/>
            <a:ext cx="120000" cy="12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t" anchorCtr="0" compatLnSpc="1"/>
          <a:lstStyle/>
          <a:p>
            <a:pPr defTabSz="1217930" fontAlgn="t">
              <a:spcBef>
                <a:spcPct val="0"/>
              </a:spcBef>
              <a:spcAft>
                <a:spcPct val="0"/>
              </a:spcAft>
            </a:pPr>
            <a:endParaRPr lang="zh-CN" altLang="en-US" sz="1865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92" name="椭圆 91"/>
          <p:cNvSpPr/>
          <p:nvPr/>
        </p:nvSpPr>
        <p:spPr bwMode="auto">
          <a:xfrm>
            <a:off x="9045646" y="3797365"/>
            <a:ext cx="120000" cy="12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t" anchorCtr="0" compatLnSpc="1"/>
          <a:lstStyle/>
          <a:p>
            <a:pPr defTabSz="1217930" fontAlgn="t">
              <a:spcBef>
                <a:spcPct val="0"/>
              </a:spcBef>
              <a:spcAft>
                <a:spcPct val="0"/>
              </a:spcAft>
            </a:pPr>
            <a:endParaRPr lang="zh-CN" altLang="en-US" sz="1865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60" name="矩形 59"/>
          <p:cNvSpPr/>
          <p:nvPr/>
        </p:nvSpPr>
        <p:spPr bwMode="auto">
          <a:xfrm>
            <a:off x="8252615" y="2251046"/>
            <a:ext cx="960000" cy="96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ctr" anchorCtr="0" compatLnSpc="1"/>
          <a:lstStyle/>
          <a:p>
            <a:pPr algn="ctr" defTabSz="121793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93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01</a:t>
            </a:r>
            <a:endParaRPr lang="zh-CN" altLang="en-US" sz="293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8" name="TextBox 70"/>
          <p:cNvSpPr>
            <a:spLocks noChangeArrowheads="1"/>
          </p:cNvSpPr>
          <p:nvPr/>
        </p:nvSpPr>
        <p:spPr bwMode="auto">
          <a:xfrm>
            <a:off x="6472122" y="3985631"/>
            <a:ext cx="2328528" cy="861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1" rIns="91440" bIns="4572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Myriad Pro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Type d'hôte :</a:t>
            </a:r>
            <a:endParaRPr lang="en-US" altLang="zh-CN" sz="1400" b="1" dirty="0">
              <a:solidFill>
                <a:srgbClr val="000000"/>
              </a:solidFill>
              <a:latin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1 : Pour caméra corporelle hors ligne</a:t>
            </a:r>
            <a:endParaRPr lang="en-US" altLang="zh-CN" sz="1200" dirty="0">
              <a:solidFill>
                <a:srgbClr val="000000"/>
              </a:solidFill>
              <a:latin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2 : Pour la caméra corporelle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3 : Pour terminal mobile portable</a:t>
            </a:r>
            <a:endParaRPr lang="en-US" altLang="zh-CN" sz="1200" dirty="0">
              <a:solidFill>
                <a:srgbClr val="000000"/>
              </a:solidFill>
              <a:latin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</p:txBody>
      </p:sp>
      <p:cxnSp>
        <p:nvCxnSpPr>
          <p:cNvPr id="6" name="肘形连接符 5"/>
          <p:cNvCxnSpPr>
            <a:stCxn id="39" idx="2"/>
            <a:endCxn id="67" idx="0"/>
          </p:cNvCxnSpPr>
          <p:nvPr/>
        </p:nvCxnSpPr>
        <p:spPr>
          <a:xfrm rot="5400000">
            <a:off x="2491160" y="3323086"/>
            <a:ext cx="594556" cy="370476"/>
          </a:xfrm>
          <a:prstGeom prst="bentConnector3">
            <a:avLst/>
          </a:prstGeom>
          <a:ln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肘形连接符 7"/>
          <p:cNvCxnSpPr>
            <a:stCxn id="37" idx="2"/>
            <a:endCxn id="77" idx="0"/>
          </p:cNvCxnSpPr>
          <p:nvPr/>
        </p:nvCxnSpPr>
        <p:spPr>
          <a:xfrm rot="5400000">
            <a:off x="3882678" y="3261131"/>
            <a:ext cx="612835" cy="512665"/>
          </a:xfrm>
          <a:prstGeom prst="bentConnector3">
            <a:avLst/>
          </a:prstGeom>
          <a:ln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肘形连接符 16"/>
          <p:cNvCxnSpPr>
            <a:stCxn id="56" idx="2"/>
            <a:endCxn id="87" idx="0"/>
          </p:cNvCxnSpPr>
          <p:nvPr/>
        </p:nvCxnSpPr>
        <p:spPr>
          <a:xfrm rot="5400000">
            <a:off x="6820605" y="3384594"/>
            <a:ext cx="646319" cy="299222"/>
          </a:xfrm>
          <a:prstGeom prst="bentConnector3">
            <a:avLst/>
          </a:prstGeom>
          <a:ln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肘形连接符 20"/>
          <p:cNvCxnSpPr>
            <a:stCxn id="60" idx="2"/>
            <a:endCxn id="92" idx="0"/>
          </p:cNvCxnSpPr>
          <p:nvPr/>
        </p:nvCxnSpPr>
        <p:spPr>
          <a:xfrm rot="16200000" flipH="1">
            <a:off x="8625971" y="3317689"/>
            <a:ext cx="586319" cy="373031"/>
          </a:xfrm>
          <a:prstGeom prst="bentConnector3">
            <a:avLst/>
          </a:prstGeom>
          <a:ln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肘形连接符 5"/>
          <p:cNvCxnSpPr>
            <a:endCxn id="42" idx="0"/>
          </p:cNvCxnSpPr>
          <p:nvPr/>
        </p:nvCxnSpPr>
        <p:spPr>
          <a:xfrm rot="5400000">
            <a:off x="5256984" y="3360845"/>
            <a:ext cx="622378" cy="375842"/>
          </a:xfrm>
          <a:prstGeom prst="bentConnector3">
            <a:avLst/>
          </a:prstGeom>
          <a:ln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椭圆 41"/>
          <p:cNvSpPr/>
          <p:nvPr/>
        </p:nvSpPr>
        <p:spPr bwMode="auto">
          <a:xfrm>
            <a:off x="5320252" y="3859955"/>
            <a:ext cx="120000" cy="12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t" anchorCtr="0" compatLnSpc="1"/>
          <a:lstStyle/>
          <a:p>
            <a:pPr defTabSz="1217930" fontAlgn="t">
              <a:spcBef>
                <a:spcPct val="0"/>
              </a:spcBef>
              <a:spcAft>
                <a:spcPct val="0"/>
              </a:spcAft>
            </a:pPr>
            <a:endParaRPr lang="zh-CN" altLang="en-US" sz="1865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25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 err="1">
                <a:latin typeface="+mn-lt"/>
                <a:cs typeface="Segoe UI" panose="020B0502040204020203" pitchFamily="34" charset="0"/>
              </a:rPr>
              <a:t>MPT</a:t>
            </a:r>
            <a:endParaRPr lang="en-US" altLang="zh-CN" sz="3600" dirty="0">
              <a:latin typeface="+mn-lt"/>
              <a:cs typeface="Segoe UI" panose="020B0502040204020203" pitchFamily="34" charset="0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268DD13F-9E86-4812-B69F-BA76A0C0F4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>
                <a:latin typeface="Myriad Pro"/>
              </a:rPr>
              <a:t>44</a:t>
            </a:fld>
            <a:endParaRPr lang="zh-CN" altLang="en-US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69"/>
          <p:cNvSpPr>
            <a:spLocks noChangeArrowheads="1"/>
          </p:cNvSpPr>
          <p:nvPr/>
        </p:nvSpPr>
        <p:spPr bwMode="auto">
          <a:xfrm>
            <a:off x="1021655" y="3442675"/>
            <a:ext cx="1077105" cy="492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1" rIns="91440" bIns="4572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Marque: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Dahua</a:t>
            </a:r>
            <a:endParaRPr lang="zh-CN" altLang="en-US" sz="12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34" name="TextBox 69"/>
          <p:cNvSpPr>
            <a:spLocks noChangeArrowheads="1"/>
          </p:cNvSpPr>
          <p:nvPr/>
        </p:nvSpPr>
        <p:spPr bwMode="auto">
          <a:xfrm>
            <a:off x="1799607" y="3452711"/>
            <a:ext cx="2070172" cy="492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1" rIns="91440" bIns="4572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Type de produit :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MAE : Autre accessoire</a:t>
            </a:r>
          </a:p>
        </p:txBody>
      </p:sp>
      <p:sp>
        <p:nvSpPr>
          <p:cNvPr id="37" name="矩形 36"/>
          <p:cNvSpPr/>
          <p:nvPr/>
        </p:nvSpPr>
        <p:spPr bwMode="auto">
          <a:xfrm>
            <a:off x="2684658" y="1755746"/>
            <a:ext cx="1126787" cy="96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ctr" anchorCtr="0" compatLnSpc="1"/>
          <a:lstStyle/>
          <a:p>
            <a:pPr algn="ctr" defTabSz="121793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93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MAE</a:t>
            </a:r>
            <a:endParaRPr lang="zh-CN" altLang="en-US" sz="293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9" name="矩形 38"/>
          <p:cNvSpPr/>
          <p:nvPr/>
        </p:nvSpPr>
        <p:spPr bwMode="auto">
          <a:xfrm>
            <a:off x="1296301" y="1755746"/>
            <a:ext cx="960000" cy="96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ctr" anchorCtr="0" compatLnSpc="1"/>
          <a:lstStyle/>
          <a:p>
            <a:pPr algn="ctr" defTabSz="121793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93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</a:t>
            </a:r>
            <a:endParaRPr lang="zh-CN" altLang="en-US" sz="2935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43" name="直接连接符 42"/>
          <p:cNvCxnSpPr/>
          <p:nvPr/>
        </p:nvCxnSpPr>
        <p:spPr bwMode="auto">
          <a:xfrm>
            <a:off x="2367035" y="2235746"/>
            <a:ext cx="2069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6" name="矩形 55"/>
          <p:cNvSpPr/>
          <p:nvPr/>
        </p:nvSpPr>
        <p:spPr bwMode="auto">
          <a:xfrm>
            <a:off x="5616000" y="1755746"/>
            <a:ext cx="960000" cy="96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ctr" anchorCtr="0" compatLnSpc="1"/>
          <a:lstStyle/>
          <a:p>
            <a:pPr algn="ctr" defTabSz="121793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93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</a:t>
            </a:r>
            <a:endParaRPr lang="zh-CN" altLang="en-US" sz="293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7" name="矩形 56"/>
          <p:cNvSpPr/>
          <p:nvPr/>
        </p:nvSpPr>
        <p:spPr bwMode="auto">
          <a:xfrm>
            <a:off x="4195810" y="1755746"/>
            <a:ext cx="960000" cy="96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ctr" anchorCtr="0" compatLnSpc="1"/>
          <a:lstStyle/>
          <a:p>
            <a:pPr algn="ctr" defTabSz="121793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93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</a:t>
            </a:r>
            <a:endParaRPr lang="zh-CN" altLang="en-US" sz="293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59" name="直接连接符 58"/>
          <p:cNvCxnSpPr/>
          <p:nvPr/>
        </p:nvCxnSpPr>
        <p:spPr bwMode="auto">
          <a:xfrm>
            <a:off x="3905280" y="2235746"/>
            <a:ext cx="2069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3" name="TextBox 69"/>
          <p:cNvSpPr>
            <a:spLocks noChangeArrowheads="1"/>
          </p:cNvSpPr>
          <p:nvPr/>
        </p:nvSpPr>
        <p:spPr bwMode="auto">
          <a:xfrm>
            <a:off x="3627487" y="3442675"/>
            <a:ext cx="2112295" cy="98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1" rIns="91440" bIns="4572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Nom du type :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D : Base de chargement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BL : Batterie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CL : Clip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ST : Ceinture</a:t>
            </a:r>
          </a:p>
        </p:txBody>
      </p:sp>
      <p:sp>
        <p:nvSpPr>
          <p:cNvPr id="54" name="TextBox 70"/>
          <p:cNvSpPr>
            <a:spLocks noChangeArrowheads="1"/>
          </p:cNvSpPr>
          <p:nvPr/>
        </p:nvSpPr>
        <p:spPr bwMode="auto">
          <a:xfrm>
            <a:off x="8030352" y="3432265"/>
            <a:ext cx="1683493" cy="646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1" rIns="91440" bIns="4572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Génération: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01: 1er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02: 2ème</a:t>
            </a:r>
            <a:endParaRPr lang="en-US" altLang="zh-CN" sz="11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</p:txBody>
      </p:sp>
      <p:sp>
        <p:nvSpPr>
          <p:cNvPr id="67" name="椭圆 66"/>
          <p:cNvSpPr/>
          <p:nvPr/>
        </p:nvSpPr>
        <p:spPr bwMode="auto">
          <a:xfrm>
            <a:off x="1345825" y="3310302"/>
            <a:ext cx="120000" cy="12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t" anchorCtr="0" compatLnSpc="1"/>
          <a:lstStyle/>
          <a:p>
            <a:pPr defTabSz="1217930" fontAlgn="t">
              <a:spcBef>
                <a:spcPct val="0"/>
              </a:spcBef>
              <a:spcAft>
                <a:spcPct val="0"/>
              </a:spcAft>
            </a:pPr>
            <a:endParaRPr lang="zh-CN" altLang="en-US" sz="1865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77" name="椭圆 76"/>
          <p:cNvSpPr/>
          <p:nvPr/>
        </p:nvSpPr>
        <p:spPr bwMode="auto">
          <a:xfrm>
            <a:off x="2526181" y="3328580"/>
            <a:ext cx="120000" cy="12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t" anchorCtr="0" compatLnSpc="1"/>
          <a:lstStyle/>
          <a:p>
            <a:pPr defTabSz="1217930" fontAlgn="t">
              <a:spcBef>
                <a:spcPct val="0"/>
              </a:spcBef>
              <a:spcAft>
                <a:spcPct val="0"/>
              </a:spcAft>
            </a:pPr>
            <a:endParaRPr lang="zh-CN" altLang="en-US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87" name="椭圆 86"/>
          <p:cNvSpPr/>
          <p:nvPr/>
        </p:nvSpPr>
        <p:spPr bwMode="auto">
          <a:xfrm>
            <a:off x="6117025" y="3322675"/>
            <a:ext cx="120000" cy="12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t" anchorCtr="0" compatLnSpc="1"/>
          <a:lstStyle/>
          <a:p>
            <a:pPr defTabSz="1217930" fontAlgn="t">
              <a:spcBef>
                <a:spcPct val="0"/>
              </a:spcBef>
              <a:spcAft>
                <a:spcPct val="0"/>
              </a:spcAft>
            </a:pPr>
            <a:endParaRPr lang="zh-CN" altLang="en-US" sz="1865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92" name="椭圆 91"/>
          <p:cNvSpPr/>
          <p:nvPr/>
        </p:nvSpPr>
        <p:spPr bwMode="auto">
          <a:xfrm>
            <a:off x="8319688" y="3310302"/>
            <a:ext cx="120000" cy="12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t" anchorCtr="0" compatLnSpc="1"/>
          <a:lstStyle/>
          <a:p>
            <a:pPr defTabSz="1217930" fontAlgn="t">
              <a:spcBef>
                <a:spcPct val="0"/>
              </a:spcBef>
              <a:spcAft>
                <a:spcPct val="0"/>
              </a:spcAft>
            </a:pPr>
            <a:endParaRPr lang="zh-CN" altLang="en-US" sz="1865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60" name="矩形 59"/>
          <p:cNvSpPr/>
          <p:nvPr/>
        </p:nvSpPr>
        <p:spPr bwMode="auto">
          <a:xfrm>
            <a:off x="7055240" y="1755746"/>
            <a:ext cx="960000" cy="96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ctr" anchorCtr="0" compatLnSpc="1"/>
          <a:lstStyle/>
          <a:p>
            <a:pPr algn="ctr" defTabSz="121793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93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01</a:t>
            </a:r>
            <a:endParaRPr lang="zh-CN" altLang="en-US" sz="293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2" name="矩形 61"/>
          <p:cNvSpPr/>
          <p:nvPr/>
        </p:nvSpPr>
        <p:spPr bwMode="auto">
          <a:xfrm>
            <a:off x="8494326" y="1755746"/>
            <a:ext cx="960000" cy="96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ctr" anchorCtr="0" compatLnSpc="1"/>
          <a:lstStyle/>
          <a:p>
            <a:pPr algn="ctr" defTabSz="121793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93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</a:t>
            </a:r>
            <a:endParaRPr lang="zh-CN" altLang="en-US" sz="293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5" name="椭圆 64"/>
          <p:cNvSpPr/>
          <p:nvPr/>
        </p:nvSpPr>
        <p:spPr bwMode="auto">
          <a:xfrm>
            <a:off x="9744913" y="3341721"/>
            <a:ext cx="120000" cy="12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t" anchorCtr="0" compatLnSpc="1"/>
          <a:lstStyle/>
          <a:p>
            <a:pPr defTabSz="1217930" fontAlgn="t">
              <a:spcBef>
                <a:spcPct val="0"/>
              </a:spcBef>
              <a:spcAft>
                <a:spcPct val="0"/>
              </a:spcAft>
            </a:pPr>
            <a:endParaRPr lang="zh-CN" altLang="en-US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66" name="TextBox 70"/>
          <p:cNvSpPr>
            <a:spLocks noChangeArrowheads="1"/>
          </p:cNvSpPr>
          <p:nvPr/>
        </p:nvSpPr>
        <p:spPr bwMode="auto">
          <a:xfrm>
            <a:off x="9536965" y="3432265"/>
            <a:ext cx="2371754" cy="646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1" rIns="91440" bIns="4572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Réservé: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D : Base de chargement montée sur la station de collecte de données</a:t>
            </a:r>
            <a:endParaRPr lang="en-US" altLang="zh-CN" sz="105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</p:txBody>
      </p:sp>
      <p:sp>
        <p:nvSpPr>
          <p:cNvPr id="58" name="TextBox 70"/>
          <p:cNvSpPr>
            <a:spLocks noChangeArrowheads="1"/>
          </p:cNvSpPr>
          <p:nvPr/>
        </p:nvSpPr>
        <p:spPr bwMode="auto">
          <a:xfrm>
            <a:off x="5485043" y="3425040"/>
            <a:ext cx="2651467" cy="2462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1" rIns="91440" bIns="4572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Type de base D (pour Base) :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1 : Pour caméra corporelle hors ligne</a:t>
            </a:r>
            <a:endParaRPr lang="en-US" altLang="zh-CN" sz="1100" dirty="0">
              <a:solidFill>
                <a:srgbClr val="000000"/>
              </a:solidFill>
              <a:latin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2 : Pour la caméra corporelle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3 : Pour terminal mobile portable</a:t>
            </a:r>
            <a:endParaRPr lang="en-US" altLang="zh-CN" sz="1100" dirty="0">
              <a:solidFill>
                <a:srgbClr val="000000"/>
              </a:solidFill>
              <a:latin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Type de clip CL (pour clip) :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1 : Clip long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2 : Court clip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3 : Clip rond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4 : Clip de fixation pour voiture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5 : Clip magnétique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Type de ceinture ST (pour ceinture) :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1 : Avec bandes réfléchissantes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2 : Sans bandes réfléchissantes</a:t>
            </a:r>
          </a:p>
        </p:txBody>
      </p:sp>
      <p:cxnSp>
        <p:nvCxnSpPr>
          <p:cNvPr id="6" name="肘形连接符 5"/>
          <p:cNvCxnSpPr>
            <a:stCxn id="39" idx="2"/>
            <a:endCxn id="67" idx="0"/>
          </p:cNvCxnSpPr>
          <p:nvPr/>
        </p:nvCxnSpPr>
        <p:spPr>
          <a:xfrm rot="5400000">
            <a:off x="1293785" y="2827786"/>
            <a:ext cx="594556" cy="370476"/>
          </a:xfrm>
          <a:prstGeom prst="bentConnector3">
            <a:avLst/>
          </a:prstGeom>
          <a:ln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肘形连接符 7"/>
          <p:cNvCxnSpPr>
            <a:stCxn id="37" idx="2"/>
            <a:endCxn id="77" idx="0"/>
          </p:cNvCxnSpPr>
          <p:nvPr/>
        </p:nvCxnSpPr>
        <p:spPr>
          <a:xfrm rot="5400000">
            <a:off x="2610700" y="2691228"/>
            <a:ext cx="612834" cy="661871"/>
          </a:xfrm>
          <a:prstGeom prst="bentConnector3">
            <a:avLst/>
          </a:prstGeom>
          <a:ln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肘形连接符 16"/>
          <p:cNvCxnSpPr>
            <a:stCxn id="56" idx="2"/>
            <a:endCxn id="87" idx="0"/>
          </p:cNvCxnSpPr>
          <p:nvPr/>
        </p:nvCxnSpPr>
        <p:spPr>
          <a:xfrm rot="16200000" flipH="1">
            <a:off x="5833048" y="2978697"/>
            <a:ext cx="606929" cy="81025"/>
          </a:xfrm>
          <a:prstGeom prst="bentConnector3">
            <a:avLst/>
          </a:prstGeom>
          <a:ln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肘形连接符 20"/>
          <p:cNvCxnSpPr>
            <a:stCxn id="60" idx="2"/>
            <a:endCxn id="92" idx="0"/>
          </p:cNvCxnSpPr>
          <p:nvPr/>
        </p:nvCxnSpPr>
        <p:spPr>
          <a:xfrm rot="16200000" flipH="1">
            <a:off x="7660186" y="2590800"/>
            <a:ext cx="594556" cy="844448"/>
          </a:xfrm>
          <a:prstGeom prst="bentConnector3">
            <a:avLst/>
          </a:prstGeom>
          <a:ln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肘形连接符 22"/>
          <p:cNvCxnSpPr>
            <a:stCxn id="62" idx="2"/>
            <a:endCxn id="65" idx="0"/>
          </p:cNvCxnSpPr>
          <p:nvPr/>
        </p:nvCxnSpPr>
        <p:spPr>
          <a:xfrm rot="16200000" flipH="1">
            <a:off x="9076632" y="2613439"/>
            <a:ext cx="625975" cy="830587"/>
          </a:xfrm>
          <a:prstGeom prst="bentConnector3">
            <a:avLst/>
          </a:prstGeom>
          <a:ln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肘形连接符 5"/>
          <p:cNvCxnSpPr/>
          <p:nvPr/>
        </p:nvCxnSpPr>
        <p:spPr>
          <a:xfrm rot="5400000">
            <a:off x="4189510" y="2833036"/>
            <a:ext cx="594556" cy="370476"/>
          </a:xfrm>
          <a:prstGeom prst="bentConnector3">
            <a:avLst/>
          </a:prstGeom>
          <a:ln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椭圆 41"/>
          <p:cNvSpPr/>
          <p:nvPr/>
        </p:nvSpPr>
        <p:spPr bwMode="auto">
          <a:xfrm>
            <a:off x="4240578" y="3307139"/>
            <a:ext cx="120000" cy="12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t" anchorCtr="0" compatLnSpc="1"/>
          <a:lstStyle/>
          <a:p>
            <a:pPr defTabSz="1217930" fontAlgn="t">
              <a:spcBef>
                <a:spcPct val="0"/>
              </a:spcBef>
              <a:spcAft>
                <a:spcPct val="0"/>
              </a:spcAft>
            </a:pPr>
            <a:endParaRPr lang="zh-CN" altLang="en-US" sz="1865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29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 err="1">
                <a:latin typeface="+mn-lt"/>
                <a:cs typeface="Segoe UI" panose="020B0502040204020203" pitchFamily="34" charset="0"/>
              </a:rPr>
              <a:t>MPT</a:t>
            </a:r>
            <a:endParaRPr lang="en-US" altLang="zh-CN" sz="3600" dirty="0">
              <a:latin typeface="+mn-lt"/>
              <a:cs typeface="Segoe UI" panose="020B0502040204020203" pitchFamily="34" charset="0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3FAE2292-B9DD-4EF6-A07D-5C589E4C1F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>
                <a:latin typeface="Myriad Pro"/>
              </a:rPr>
              <a:t>45</a:t>
            </a:fld>
            <a:endParaRPr lang="zh-CN" altLang="en-US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 Light"/>
                <a:cs typeface="Segoe UI" panose="020B0502040204020203" pitchFamily="34" charset="0"/>
              </a:rPr>
              <a:t>Ligne de base DSS</a:t>
            </a:r>
          </a:p>
        </p:txBody>
      </p:sp>
      <p:grpSp>
        <p:nvGrpSpPr>
          <p:cNvPr id="49" name="组合 48"/>
          <p:cNvGrpSpPr/>
          <p:nvPr/>
        </p:nvGrpSpPr>
        <p:grpSpPr>
          <a:xfrm>
            <a:off x="1318399" y="4101076"/>
            <a:ext cx="4609434" cy="2594923"/>
            <a:chOff x="988799" y="3174113"/>
            <a:chExt cx="3457075" cy="1946192"/>
          </a:xfrm>
        </p:grpSpPr>
        <p:sp>
          <p:nvSpPr>
            <p:cNvPr id="51" name="矩形 50"/>
            <p:cNvSpPr/>
            <p:nvPr/>
          </p:nvSpPr>
          <p:spPr bwMode="auto">
            <a:xfrm>
              <a:off x="1259786" y="3174113"/>
              <a:ext cx="855104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宋体" pitchFamily="2" charset="-122"/>
                  <a:cs typeface="Segoe UI" panose="020B0502040204020203" pitchFamily="34" charset="0"/>
                </a:rPr>
                <a:t>DSS</a:t>
              </a:r>
              <a:endPara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sp>
          <p:nvSpPr>
            <p:cNvPr id="53" name="矩形 52"/>
            <p:cNvSpPr/>
            <p:nvPr/>
          </p:nvSpPr>
          <p:spPr bwMode="auto">
            <a:xfrm>
              <a:off x="2195736" y="3174113"/>
              <a:ext cx="855104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宋体" pitchFamily="2" charset="-122"/>
                  <a:cs typeface="Segoe UI" panose="020B0502040204020203" pitchFamily="34" charset="0"/>
                </a:rPr>
                <a:t>Exprimer</a:t>
              </a:r>
            </a:p>
          </p:txBody>
        </p:sp>
        <p:cxnSp>
          <p:nvCxnSpPr>
            <p:cNvPr id="54" name="直接连接符 53"/>
            <p:cNvCxnSpPr/>
            <p:nvPr/>
          </p:nvCxnSpPr>
          <p:spPr bwMode="auto">
            <a:xfrm>
              <a:off x="1691834" y="3714113"/>
              <a:ext cx="0" cy="48213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5" name="椭圆 54"/>
            <p:cNvSpPr/>
            <p:nvPr/>
          </p:nvSpPr>
          <p:spPr bwMode="auto">
            <a:xfrm>
              <a:off x="1658084" y="4190768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cxnSp>
          <p:nvCxnSpPr>
            <p:cNvPr id="56" name="直接连接符 55"/>
            <p:cNvCxnSpPr/>
            <p:nvPr/>
          </p:nvCxnSpPr>
          <p:spPr bwMode="auto">
            <a:xfrm>
              <a:off x="2609086" y="3708638"/>
              <a:ext cx="0" cy="48213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9" name="椭圆 58"/>
            <p:cNvSpPr/>
            <p:nvPr/>
          </p:nvSpPr>
          <p:spPr bwMode="auto">
            <a:xfrm>
              <a:off x="2575336" y="4185293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sp>
          <p:nvSpPr>
            <p:cNvPr id="60" name="TextBox 33"/>
            <p:cNvSpPr txBox="1"/>
            <p:nvPr/>
          </p:nvSpPr>
          <p:spPr>
            <a:xfrm>
              <a:off x="988799" y="4284572"/>
              <a:ext cx="1237460" cy="512568"/>
            </a:xfrm>
            <a:prstGeom prst="rect">
              <a:avLst/>
            </a:prstGeom>
            <a:noFill/>
          </p:spPr>
          <p:txBody>
            <a:bodyPr wrap="square" lIns="67215" tIns="33607" rIns="67215" bIns="33607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Gamme de produits 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DSS : Système de sécurité Dahua</a:t>
              </a:r>
            </a:p>
          </p:txBody>
        </p:sp>
        <p:sp>
          <p:nvSpPr>
            <p:cNvPr id="61" name="矩形 60"/>
            <p:cNvSpPr/>
            <p:nvPr/>
          </p:nvSpPr>
          <p:spPr>
            <a:xfrm>
              <a:off x="2267743" y="4261489"/>
              <a:ext cx="2178131" cy="858816"/>
            </a:xfrm>
            <a:prstGeom prst="rect">
              <a:avLst/>
            </a:prstGeom>
            <a:noFill/>
          </p:spPr>
          <p:txBody>
            <a:bodyPr wrap="square" lIns="67215" tIns="33607" rIns="67215" bIns="33607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Série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Express : Série d'entrée de gamme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Pro : Série professionnelle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4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Ultimate : Série Ultimate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zh-CN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62" name="组合 61"/>
          <p:cNvGrpSpPr/>
          <p:nvPr/>
        </p:nvGrpSpPr>
        <p:grpSpPr>
          <a:xfrm>
            <a:off x="1318399" y="1230479"/>
            <a:ext cx="9268204" cy="3817084"/>
            <a:chOff x="392466" y="915566"/>
            <a:chExt cx="6951153" cy="2862813"/>
          </a:xfrm>
        </p:grpSpPr>
        <p:sp>
          <p:nvSpPr>
            <p:cNvPr id="63" name="TextBox 32"/>
            <p:cNvSpPr txBox="1"/>
            <p:nvPr/>
          </p:nvSpPr>
          <p:spPr>
            <a:xfrm>
              <a:off x="4439064" y="2125674"/>
              <a:ext cx="997032" cy="374069"/>
            </a:xfrm>
            <a:prstGeom prst="rect">
              <a:avLst/>
            </a:prstGeom>
            <a:noFill/>
          </p:spPr>
          <p:txBody>
            <a:bodyPr wrap="square" lIns="67215" tIns="33607" rIns="67215" bIns="33607">
              <a:spAutoFit/>
            </a:bodyPr>
            <a:lstStyle>
              <a:defPPr>
                <a:defRPr lang="zh-CN"/>
              </a:defPPr>
              <a:lvl1pPr>
                <a:defRPr sz="1400" b="1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yriad Pro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Apparence:</a:t>
              </a:r>
              <a:endPara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cs typeface="Segoe UI" panose="020B0502040204020203" pitchFamily="34" charset="0"/>
                </a:rPr>
                <a:t>D : Écran LCD</a:t>
              </a:r>
            </a:p>
          </p:txBody>
        </p:sp>
        <p:sp>
          <p:nvSpPr>
            <p:cNvPr id="64" name="矩形 63"/>
            <p:cNvSpPr/>
            <p:nvPr/>
          </p:nvSpPr>
          <p:spPr bwMode="auto">
            <a:xfrm>
              <a:off x="1925168" y="924048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7</a:t>
              </a:r>
              <a:endPara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cxnSp>
          <p:nvCxnSpPr>
            <p:cNvPr id="65" name="直接连接符 64"/>
            <p:cNvCxnSpPr/>
            <p:nvPr/>
          </p:nvCxnSpPr>
          <p:spPr bwMode="auto">
            <a:xfrm>
              <a:off x="2216260" y="1469523"/>
              <a:ext cx="0" cy="48213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66" name="椭圆 65"/>
            <p:cNvSpPr/>
            <p:nvPr/>
          </p:nvSpPr>
          <p:spPr bwMode="auto">
            <a:xfrm>
              <a:off x="2182510" y="1946178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cxnSp>
          <p:nvCxnSpPr>
            <p:cNvPr id="80" name="直接连接符 79"/>
            <p:cNvCxnSpPr/>
            <p:nvPr/>
          </p:nvCxnSpPr>
          <p:spPr bwMode="auto">
            <a:xfrm>
              <a:off x="1145090" y="1469523"/>
              <a:ext cx="0" cy="48213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81" name="椭圆 80"/>
            <p:cNvSpPr/>
            <p:nvPr/>
          </p:nvSpPr>
          <p:spPr bwMode="auto">
            <a:xfrm>
              <a:off x="1111340" y="1946178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sp>
          <p:nvSpPr>
            <p:cNvPr id="82" name="矩形 81"/>
            <p:cNvSpPr/>
            <p:nvPr/>
          </p:nvSpPr>
          <p:spPr bwMode="auto">
            <a:xfrm>
              <a:off x="718716" y="924048"/>
              <a:ext cx="855104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宋体" pitchFamily="2" charset="-122"/>
                  <a:cs typeface="Segoe UI" panose="020B0502040204020203" pitchFamily="34" charset="0"/>
                </a:rPr>
                <a:t>DSS</a:t>
              </a:r>
              <a:endPara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cxnSp>
          <p:nvCxnSpPr>
            <p:cNvPr id="83" name="直接连接符 82"/>
            <p:cNvCxnSpPr/>
            <p:nvPr/>
          </p:nvCxnSpPr>
          <p:spPr bwMode="auto">
            <a:xfrm>
              <a:off x="6697202" y="1469523"/>
              <a:ext cx="0" cy="476655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84" name="椭圆 83"/>
            <p:cNvSpPr/>
            <p:nvPr/>
          </p:nvSpPr>
          <p:spPr bwMode="auto">
            <a:xfrm>
              <a:off x="6653660" y="1900691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grpSp>
          <p:nvGrpSpPr>
            <p:cNvPr id="85" name="组合 84"/>
            <p:cNvGrpSpPr/>
            <p:nvPr/>
          </p:nvGrpSpPr>
          <p:grpSpPr>
            <a:xfrm>
              <a:off x="2854887" y="924048"/>
              <a:ext cx="540000" cy="1089630"/>
              <a:chOff x="1475362" y="1772816"/>
              <a:chExt cx="720000" cy="1452840"/>
            </a:xfrm>
          </p:grpSpPr>
          <p:sp>
            <p:nvSpPr>
              <p:cNvPr id="107" name="矩形 106"/>
              <p:cNvSpPr/>
              <p:nvPr/>
            </p:nvSpPr>
            <p:spPr bwMode="auto">
              <a:xfrm>
                <a:off x="1475362" y="1772816"/>
                <a:ext cx="720000" cy="720000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/>
              <a:lstStyle/>
              <a:p>
                <a:pPr marL="0" marR="0" lvl="0" indent="0" algn="ctr" defTabSz="914400" rtl="0" eaLnBrk="1" fontAlgn="t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yriad Pro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0</a:t>
                </a:r>
                <a:endParaRPr kumimoji="0" lang="zh-CN" alt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宋体" pitchFamily="2" charset="-122"/>
                  <a:cs typeface="Segoe UI" panose="020B0502040204020203" pitchFamily="34" charset="0"/>
                </a:endParaRPr>
              </a:p>
            </p:txBody>
          </p:sp>
          <p:grpSp>
            <p:nvGrpSpPr>
              <p:cNvPr id="108" name="组合 107"/>
              <p:cNvGrpSpPr/>
              <p:nvPr/>
            </p:nvGrpSpPr>
            <p:grpSpPr>
              <a:xfrm>
                <a:off x="1790362" y="2500116"/>
                <a:ext cx="90000" cy="725540"/>
                <a:chOff x="2509035" y="2864898"/>
                <a:chExt cx="90000" cy="725540"/>
              </a:xfrm>
            </p:grpSpPr>
            <p:cxnSp>
              <p:nvCxnSpPr>
                <p:cNvPr id="109" name="直接连接符 108"/>
                <p:cNvCxnSpPr/>
                <p:nvPr/>
              </p:nvCxnSpPr>
              <p:spPr bwMode="auto">
                <a:xfrm>
                  <a:off x="2554035" y="2864898"/>
                  <a:ext cx="0" cy="642840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sp>
              <p:nvSpPr>
                <p:cNvPr id="110" name="椭圆 109"/>
                <p:cNvSpPr/>
                <p:nvPr/>
              </p:nvSpPr>
              <p:spPr bwMode="auto">
                <a:xfrm>
                  <a:off x="2509035" y="3500438"/>
                  <a:ext cx="90000" cy="90000"/>
                </a:xfrm>
                <a:prstGeom prst="ellipse">
                  <a:avLst/>
                </a:prstGeom>
                <a:solidFill>
                  <a:schemeClr val="bg1">
                    <a:lumMod val="50000"/>
                  </a:schemeClr>
                </a:solidFill>
                <a:ln w="317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/>
                <a:lstStyle/>
                <a:p>
                  <a:pPr marL="0" marR="0" lvl="0" indent="0" algn="l" defTabSz="914400" rtl="0" eaLnBrk="1" fontAlgn="t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宋体" pitchFamily="2" charset="-122"/>
                    <a:cs typeface="Segoe UI" panose="020B0502040204020203" pitchFamily="34" charset="0"/>
                  </a:endParaRPr>
                </a:p>
              </p:txBody>
            </p:sp>
          </p:grpSp>
        </p:grpSp>
        <p:grpSp>
          <p:nvGrpSpPr>
            <p:cNvPr id="86" name="组合 85"/>
            <p:cNvGrpSpPr/>
            <p:nvPr/>
          </p:nvGrpSpPr>
          <p:grpSpPr>
            <a:xfrm>
              <a:off x="3743023" y="924048"/>
              <a:ext cx="540000" cy="2095716"/>
              <a:chOff x="1269638" y="1772816"/>
              <a:chExt cx="720000" cy="2794297"/>
            </a:xfrm>
          </p:grpSpPr>
          <p:sp>
            <p:nvSpPr>
              <p:cNvPr id="103" name="矩形 102"/>
              <p:cNvSpPr/>
              <p:nvPr/>
            </p:nvSpPr>
            <p:spPr bwMode="auto">
              <a:xfrm>
                <a:off x="1269638" y="1772816"/>
                <a:ext cx="720000" cy="720000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/>
              <a:lstStyle/>
              <a:p>
                <a:pPr marL="0" marR="0" lvl="0" indent="0" algn="ctr" defTabSz="914400" rtl="0" eaLnBrk="1" fontAlgn="t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yriad Pro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16</a:t>
                </a:r>
                <a:endParaRPr kumimoji="0" lang="zh-CN" alt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宋体" pitchFamily="2" charset="-122"/>
                  <a:cs typeface="Segoe UI" panose="020B0502040204020203" pitchFamily="34" charset="0"/>
                </a:endParaRPr>
              </a:p>
            </p:txBody>
          </p:sp>
          <p:grpSp>
            <p:nvGrpSpPr>
              <p:cNvPr id="104" name="组合 103"/>
              <p:cNvGrpSpPr/>
              <p:nvPr/>
            </p:nvGrpSpPr>
            <p:grpSpPr>
              <a:xfrm>
                <a:off x="1576964" y="2500116"/>
                <a:ext cx="90000" cy="2066997"/>
                <a:chOff x="2295637" y="2864898"/>
                <a:chExt cx="90000" cy="2066997"/>
              </a:xfrm>
            </p:grpSpPr>
            <p:cxnSp>
              <p:nvCxnSpPr>
                <p:cNvPr id="105" name="直接连接符 104"/>
                <p:cNvCxnSpPr>
                  <a:endCxn id="106" idx="4"/>
                </p:cNvCxnSpPr>
                <p:nvPr/>
              </p:nvCxnSpPr>
              <p:spPr bwMode="auto">
                <a:xfrm flipH="1">
                  <a:off x="2340637" y="2864898"/>
                  <a:ext cx="7675" cy="2066997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sp>
              <p:nvSpPr>
                <p:cNvPr id="106" name="椭圆 105"/>
                <p:cNvSpPr/>
                <p:nvPr/>
              </p:nvSpPr>
              <p:spPr bwMode="auto">
                <a:xfrm>
                  <a:off x="2295637" y="4841895"/>
                  <a:ext cx="90000" cy="90000"/>
                </a:xfrm>
                <a:prstGeom prst="ellipse">
                  <a:avLst/>
                </a:prstGeom>
                <a:solidFill>
                  <a:schemeClr val="bg1">
                    <a:lumMod val="50000"/>
                  </a:schemeClr>
                </a:solidFill>
                <a:ln w="317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/>
                <a:lstStyle/>
                <a:p>
                  <a:pPr marL="0" marR="0" lvl="0" indent="0" algn="l" defTabSz="914400" rtl="0" eaLnBrk="1" fontAlgn="t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宋体" pitchFamily="2" charset="-122"/>
                    <a:cs typeface="Segoe UI" panose="020B0502040204020203" pitchFamily="34" charset="0"/>
                  </a:endParaRPr>
                </a:p>
              </p:txBody>
            </p:sp>
          </p:grpSp>
        </p:grpSp>
        <p:grpSp>
          <p:nvGrpSpPr>
            <p:cNvPr id="87" name="组合 86"/>
            <p:cNvGrpSpPr/>
            <p:nvPr/>
          </p:nvGrpSpPr>
          <p:grpSpPr>
            <a:xfrm>
              <a:off x="4636243" y="924048"/>
              <a:ext cx="540000" cy="1218308"/>
              <a:chOff x="7348413" y="1618270"/>
              <a:chExt cx="720000" cy="1624411"/>
            </a:xfrm>
          </p:grpSpPr>
          <p:sp>
            <p:nvSpPr>
              <p:cNvPr id="99" name="矩形 98"/>
              <p:cNvSpPr/>
              <p:nvPr/>
            </p:nvSpPr>
            <p:spPr bwMode="auto">
              <a:xfrm>
                <a:off x="7348413" y="1618270"/>
                <a:ext cx="720000" cy="720000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/>
              <a:lstStyle/>
              <a:p>
                <a:pPr marL="0" marR="0" lvl="0" indent="0" algn="ctr" defTabSz="914400" rtl="0" eaLnBrk="1" fontAlgn="t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yriad Pro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D</a:t>
                </a:r>
                <a:endParaRPr kumimoji="0" lang="zh-CN" alt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宋体" pitchFamily="2" charset="-122"/>
                  <a:cs typeface="Segoe UI" panose="020B0502040204020203" pitchFamily="34" charset="0"/>
                </a:endParaRPr>
              </a:p>
            </p:txBody>
          </p:sp>
          <p:grpSp>
            <p:nvGrpSpPr>
              <p:cNvPr id="100" name="组合 99"/>
              <p:cNvGrpSpPr/>
              <p:nvPr/>
            </p:nvGrpSpPr>
            <p:grpSpPr>
              <a:xfrm>
                <a:off x="7663413" y="2338270"/>
                <a:ext cx="90000" cy="904411"/>
                <a:chOff x="2089597" y="2857598"/>
                <a:chExt cx="90000" cy="904411"/>
              </a:xfrm>
            </p:grpSpPr>
            <p:cxnSp>
              <p:nvCxnSpPr>
                <p:cNvPr id="101" name="直接连接符 100"/>
                <p:cNvCxnSpPr/>
                <p:nvPr/>
              </p:nvCxnSpPr>
              <p:spPr bwMode="auto">
                <a:xfrm>
                  <a:off x="2134597" y="2857598"/>
                  <a:ext cx="0" cy="887083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sp>
              <p:nvSpPr>
                <p:cNvPr id="102" name="椭圆 101"/>
                <p:cNvSpPr/>
                <p:nvPr/>
              </p:nvSpPr>
              <p:spPr bwMode="auto">
                <a:xfrm>
                  <a:off x="2089597" y="3672009"/>
                  <a:ext cx="90000" cy="90000"/>
                </a:xfrm>
                <a:prstGeom prst="ellipse">
                  <a:avLst/>
                </a:prstGeom>
                <a:solidFill>
                  <a:schemeClr val="bg1">
                    <a:lumMod val="50000"/>
                  </a:schemeClr>
                </a:solidFill>
                <a:ln w="317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/>
                <a:lstStyle/>
                <a:p>
                  <a:pPr marL="0" marR="0" lvl="0" indent="0" algn="l" defTabSz="914400" rtl="0" eaLnBrk="1" fontAlgn="t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宋体" pitchFamily="2" charset="-122"/>
                    <a:cs typeface="Segoe UI" panose="020B0502040204020203" pitchFamily="34" charset="0"/>
                  </a:endParaRPr>
                </a:p>
              </p:txBody>
            </p:sp>
          </p:grpSp>
        </p:grpSp>
        <p:sp>
          <p:nvSpPr>
            <p:cNvPr id="88" name="TextBox 33"/>
            <p:cNvSpPr txBox="1"/>
            <p:nvPr/>
          </p:nvSpPr>
          <p:spPr>
            <a:xfrm>
              <a:off x="392466" y="2037774"/>
              <a:ext cx="1278937" cy="512568"/>
            </a:xfrm>
            <a:prstGeom prst="rect">
              <a:avLst/>
            </a:prstGeom>
            <a:noFill/>
          </p:spPr>
          <p:txBody>
            <a:bodyPr wrap="square" lIns="67215" tIns="33607" rIns="67215" bIns="33607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Gamme de produits 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DSS : Système de sécurité Dahua</a:t>
              </a:r>
            </a:p>
          </p:txBody>
        </p:sp>
        <p:sp>
          <p:nvSpPr>
            <p:cNvPr id="89" name="矩形 88"/>
            <p:cNvSpPr/>
            <p:nvPr/>
          </p:nvSpPr>
          <p:spPr>
            <a:xfrm>
              <a:off x="1727447" y="2013678"/>
              <a:ext cx="1115360" cy="535651"/>
            </a:xfrm>
            <a:prstGeom prst="rect">
              <a:avLst/>
            </a:prstGeom>
            <a:noFill/>
          </p:spPr>
          <p:txBody>
            <a:bodyPr wrap="square" lIns="67215" tIns="33607" rIns="67215" bIns="33607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Série: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7 : Niveau élevé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4 : Niveau d'entrée</a:t>
              </a:r>
            </a:p>
          </p:txBody>
        </p:sp>
        <p:sp>
          <p:nvSpPr>
            <p:cNvPr id="90" name="TextBox 31"/>
            <p:cNvSpPr txBox="1"/>
            <p:nvPr/>
          </p:nvSpPr>
          <p:spPr>
            <a:xfrm>
              <a:off x="2704221" y="2030742"/>
              <a:ext cx="1370138" cy="535651"/>
            </a:xfrm>
            <a:prstGeom prst="rect">
              <a:avLst/>
            </a:prstGeom>
            <a:noFill/>
          </p:spPr>
          <p:txBody>
            <a:bodyPr wrap="square" lIns="67215" tIns="33607" rIns="67215" bIns="33607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Réservé: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0: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1 : Nouvelle carte mère</a:t>
              </a:r>
            </a:p>
          </p:txBody>
        </p:sp>
        <p:sp>
          <p:nvSpPr>
            <p:cNvPr id="91" name="TextBox 30"/>
            <p:cNvSpPr txBox="1"/>
            <p:nvPr/>
          </p:nvSpPr>
          <p:spPr>
            <a:xfrm>
              <a:off x="3701708" y="3081145"/>
              <a:ext cx="1088457" cy="697234"/>
            </a:xfrm>
            <a:prstGeom prst="rect">
              <a:avLst/>
            </a:prstGeom>
            <a:noFill/>
          </p:spPr>
          <p:txBody>
            <a:bodyPr wrap="square" lIns="67215" tIns="33607" rIns="67215" bIns="33607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Disque dur 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16: 16HDD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04: 4HDD*2,5’’/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4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2 disques durs de 3,5 pouces</a:t>
              </a:r>
            </a:p>
          </p:txBody>
        </p:sp>
        <p:sp>
          <p:nvSpPr>
            <p:cNvPr id="92" name="TextBox 44"/>
            <p:cNvSpPr txBox="1"/>
            <p:nvPr/>
          </p:nvSpPr>
          <p:spPr>
            <a:xfrm>
              <a:off x="6457624" y="2013678"/>
              <a:ext cx="885995" cy="374069"/>
            </a:xfrm>
            <a:prstGeom prst="rect">
              <a:avLst/>
            </a:prstGeom>
            <a:noFill/>
          </p:spPr>
          <p:txBody>
            <a:bodyPr wrap="square" lIns="67215" tIns="33607" rIns="67215" bIns="33607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Génération: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S2 : 2e</a:t>
              </a:r>
            </a:p>
          </p:txBody>
        </p:sp>
        <p:sp>
          <p:nvSpPr>
            <p:cNvPr id="93" name="矩形 92"/>
            <p:cNvSpPr/>
            <p:nvPr/>
          </p:nvSpPr>
          <p:spPr bwMode="auto">
            <a:xfrm>
              <a:off x="6444208" y="924048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宋体" pitchFamily="2" charset="-122"/>
                  <a:cs typeface="Segoe UI" panose="020B0502040204020203" pitchFamily="34" charset="0"/>
                </a:rPr>
                <a:t>S2</a:t>
              </a:r>
              <a:endPara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cxnSp>
          <p:nvCxnSpPr>
            <p:cNvPr id="94" name="直接连接符 93"/>
            <p:cNvCxnSpPr/>
            <p:nvPr/>
          </p:nvCxnSpPr>
          <p:spPr bwMode="auto">
            <a:xfrm>
              <a:off x="6183811" y="1193488"/>
              <a:ext cx="116381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95" name="TextBox 32"/>
            <p:cNvSpPr txBox="1"/>
            <p:nvPr/>
          </p:nvSpPr>
          <p:spPr>
            <a:xfrm>
              <a:off x="5364088" y="2629730"/>
              <a:ext cx="1303725" cy="374069"/>
            </a:xfrm>
            <a:prstGeom prst="rect">
              <a:avLst/>
            </a:prstGeom>
            <a:noFill/>
          </p:spPr>
          <p:txBody>
            <a:bodyPr wrap="square" lIns="67215" tIns="33607" rIns="67215" bIns="33607">
              <a:spAutoFit/>
            </a:bodyPr>
            <a:lstStyle>
              <a:defPPr>
                <a:defRPr lang="zh-CN"/>
              </a:defPPr>
              <a:lvl1pPr>
                <a:defRPr sz="1400" b="1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yriad Pro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Apparence:</a:t>
              </a:r>
              <a:endPara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cs typeface="Segoe UI" panose="020B0502040204020203" pitchFamily="34" charset="0"/>
                </a:rPr>
                <a:t>R : Puissance redondante</a:t>
              </a:r>
            </a:p>
          </p:txBody>
        </p:sp>
        <p:sp>
          <p:nvSpPr>
            <p:cNvPr id="96" name="矩形 95"/>
            <p:cNvSpPr/>
            <p:nvPr/>
          </p:nvSpPr>
          <p:spPr bwMode="auto">
            <a:xfrm>
              <a:off x="5530801" y="915566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宋体" pitchFamily="2" charset="-122"/>
                  <a:cs typeface="Segoe UI" panose="020B0502040204020203" pitchFamily="34" charset="0"/>
                </a:rPr>
                <a:t>R</a:t>
              </a:r>
              <a:endPara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cxnSp>
          <p:nvCxnSpPr>
            <p:cNvPr id="97" name="直接连接符 96"/>
            <p:cNvCxnSpPr/>
            <p:nvPr/>
          </p:nvCxnSpPr>
          <p:spPr bwMode="auto">
            <a:xfrm>
              <a:off x="5800801" y="1455566"/>
              <a:ext cx="0" cy="10080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98" name="椭圆 97"/>
            <p:cNvSpPr/>
            <p:nvPr/>
          </p:nvSpPr>
          <p:spPr bwMode="auto">
            <a:xfrm>
              <a:off x="5767051" y="2432242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03EF7ADD-5A3D-4F85-87F8-D3DC724038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51A614-8966-44D8-8BE8-82D5C6659FD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69"/>
          <p:cNvSpPr>
            <a:spLocks noChangeArrowheads="1"/>
          </p:cNvSpPr>
          <p:nvPr/>
        </p:nvSpPr>
        <p:spPr bwMode="auto">
          <a:xfrm>
            <a:off x="909942" y="3271185"/>
            <a:ext cx="905732" cy="375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35" tIns="25719" rIns="51435" bIns="25719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Marque : Dahua</a:t>
            </a:r>
            <a:endParaRPr kumimoji="0" lang="zh-CN" altLang="en-US" sz="10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文泉驿微米黑" charset="-122"/>
            </a:endParaRPr>
          </a:p>
        </p:txBody>
      </p:sp>
      <p:sp>
        <p:nvSpPr>
          <p:cNvPr id="56" name="TextBox 69"/>
          <p:cNvSpPr>
            <a:spLocks noChangeArrowheads="1"/>
          </p:cNvSpPr>
          <p:nvPr/>
        </p:nvSpPr>
        <p:spPr bwMode="auto">
          <a:xfrm>
            <a:off x="2327576" y="3298348"/>
            <a:ext cx="928603" cy="375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35" tIns="25719" rIns="51435" bIns="25719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Station extérieure</a:t>
            </a:r>
          </a:p>
        </p:txBody>
      </p:sp>
      <p:sp>
        <p:nvSpPr>
          <p:cNvPr id="94" name="矩形 93"/>
          <p:cNvSpPr/>
          <p:nvPr/>
        </p:nvSpPr>
        <p:spPr bwMode="auto">
          <a:xfrm>
            <a:off x="1743665" y="1795715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Vermont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5" name="矩形 94"/>
          <p:cNvSpPr/>
          <p:nvPr/>
        </p:nvSpPr>
        <p:spPr bwMode="auto">
          <a:xfrm>
            <a:off x="2339827" y="1795715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7" name="矩形 96"/>
          <p:cNvSpPr/>
          <p:nvPr/>
        </p:nvSpPr>
        <p:spPr bwMode="auto">
          <a:xfrm>
            <a:off x="838267" y="1795715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DHI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98" name="矩形 97"/>
          <p:cNvSpPr/>
          <p:nvPr/>
        </p:nvSpPr>
        <p:spPr bwMode="auto">
          <a:xfrm>
            <a:off x="2951955" y="1795715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9" name="矩形 98"/>
          <p:cNvSpPr/>
          <p:nvPr/>
        </p:nvSpPr>
        <p:spPr bwMode="auto">
          <a:xfrm>
            <a:off x="3552304" y="1795715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0" name="矩形 99"/>
          <p:cNvSpPr/>
          <p:nvPr/>
        </p:nvSpPr>
        <p:spPr bwMode="auto">
          <a:xfrm>
            <a:off x="4193887" y="1795715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1" name="矩形 100"/>
          <p:cNvSpPr/>
          <p:nvPr/>
        </p:nvSpPr>
        <p:spPr bwMode="auto">
          <a:xfrm>
            <a:off x="5402421" y="1790257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2" name="矩形 101"/>
          <p:cNvSpPr/>
          <p:nvPr/>
        </p:nvSpPr>
        <p:spPr bwMode="auto">
          <a:xfrm>
            <a:off x="7067950" y="1797345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04" name="直接连接符 103"/>
          <p:cNvCxnSpPr/>
          <p:nvPr/>
        </p:nvCxnSpPr>
        <p:spPr bwMode="auto">
          <a:xfrm>
            <a:off x="1378269" y="2155715"/>
            <a:ext cx="337543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5" name="直接连接符 104"/>
          <p:cNvCxnSpPr/>
          <p:nvPr/>
        </p:nvCxnSpPr>
        <p:spPr bwMode="auto">
          <a:xfrm>
            <a:off x="6707912" y="2157345"/>
            <a:ext cx="337543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110" name="组合 109"/>
          <p:cNvGrpSpPr/>
          <p:nvPr/>
        </p:nvGrpSpPr>
        <p:grpSpPr>
          <a:xfrm>
            <a:off x="1074518" y="2523015"/>
            <a:ext cx="67500" cy="725540"/>
            <a:chOff x="2686859" y="2864898"/>
            <a:chExt cx="90000" cy="725540"/>
          </a:xfrm>
        </p:grpSpPr>
        <p:cxnSp>
          <p:nvCxnSpPr>
            <p:cNvPr id="108" name="直接连接符 107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09" name="椭圆 108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111" name="组合 110"/>
          <p:cNvGrpSpPr/>
          <p:nvPr/>
        </p:nvGrpSpPr>
        <p:grpSpPr>
          <a:xfrm>
            <a:off x="1994843" y="2515715"/>
            <a:ext cx="67500" cy="732840"/>
            <a:chOff x="2686859" y="2857598"/>
            <a:chExt cx="90000" cy="732840"/>
          </a:xfrm>
        </p:grpSpPr>
        <p:cxnSp>
          <p:nvCxnSpPr>
            <p:cNvPr id="112" name="直接连接符 111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13" name="椭圆 112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121" name="椭圆 120"/>
          <p:cNvSpPr/>
          <p:nvPr/>
        </p:nvSpPr>
        <p:spPr bwMode="auto">
          <a:xfrm>
            <a:off x="2322651" y="4510515"/>
            <a:ext cx="675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7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124" name="椭圆 123"/>
          <p:cNvSpPr/>
          <p:nvPr/>
        </p:nvSpPr>
        <p:spPr bwMode="auto">
          <a:xfrm>
            <a:off x="3461494" y="4389152"/>
            <a:ext cx="675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7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grpSp>
        <p:nvGrpSpPr>
          <p:cNvPr id="125" name="组合 124"/>
          <p:cNvGrpSpPr/>
          <p:nvPr/>
        </p:nvGrpSpPr>
        <p:grpSpPr>
          <a:xfrm>
            <a:off x="4445146" y="2512587"/>
            <a:ext cx="67500" cy="732840"/>
            <a:chOff x="2686859" y="2857598"/>
            <a:chExt cx="90000" cy="732840"/>
          </a:xfrm>
        </p:grpSpPr>
        <p:cxnSp>
          <p:nvCxnSpPr>
            <p:cNvPr id="126" name="直接连接符 125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27" name="椭圆 126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130" name="椭圆 129"/>
          <p:cNvSpPr/>
          <p:nvPr/>
        </p:nvSpPr>
        <p:spPr bwMode="auto">
          <a:xfrm>
            <a:off x="5638671" y="3193896"/>
            <a:ext cx="675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7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grpSp>
        <p:nvGrpSpPr>
          <p:cNvPr id="131" name="组合 130"/>
          <p:cNvGrpSpPr/>
          <p:nvPr/>
        </p:nvGrpSpPr>
        <p:grpSpPr>
          <a:xfrm>
            <a:off x="7304201" y="2503450"/>
            <a:ext cx="67500" cy="732840"/>
            <a:chOff x="2686859" y="2857598"/>
            <a:chExt cx="90000" cy="732840"/>
          </a:xfrm>
        </p:grpSpPr>
        <p:cxnSp>
          <p:nvCxnSpPr>
            <p:cNvPr id="132" name="直接连接符 131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33" name="椭圆 132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140" name="椭圆 139"/>
          <p:cNvSpPr/>
          <p:nvPr/>
        </p:nvSpPr>
        <p:spPr bwMode="auto">
          <a:xfrm>
            <a:off x="2564867" y="3165855"/>
            <a:ext cx="675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7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142" name="肘形连接符 141"/>
          <p:cNvCxnSpPr>
            <a:stCxn id="95" idx="2"/>
          </p:cNvCxnSpPr>
          <p:nvPr/>
        </p:nvCxnSpPr>
        <p:spPr bwMode="auto">
          <a:xfrm rot="5400000">
            <a:off x="2248180" y="2873012"/>
            <a:ext cx="718945" cy="4355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5" name="肘形连接符 144"/>
          <p:cNvCxnSpPr>
            <a:stCxn id="98" idx="2"/>
          </p:cNvCxnSpPr>
          <p:nvPr/>
        </p:nvCxnSpPr>
        <p:spPr bwMode="auto">
          <a:xfrm rot="5400000">
            <a:off x="1789235" y="3090974"/>
            <a:ext cx="2007979" cy="857465"/>
          </a:xfrm>
          <a:prstGeom prst="bentConnector3">
            <a:avLst>
              <a:gd name="adj1" fmla="val 84329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2" name="肘形连接符 151"/>
          <p:cNvCxnSpPr/>
          <p:nvPr/>
        </p:nvCxnSpPr>
        <p:spPr bwMode="auto">
          <a:xfrm rot="5400000">
            <a:off x="2728083" y="3282878"/>
            <a:ext cx="1874099" cy="339777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5" name="矩形 44"/>
          <p:cNvSpPr/>
          <p:nvPr/>
        </p:nvSpPr>
        <p:spPr bwMode="auto">
          <a:xfrm>
            <a:off x="7672953" y="1797345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671656" y="3212977"/>
            <a:ext cx="956203" cy="6697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itchFamily="34" charset="0"/>
                <a:ea typeface="等线"/>
                <a:cs typeface="Calibri" pitchFamily="34" charset="0"/>
                <a:sym typeface="Calibri" pitchFamily="34" charset="0"/>
              </a:rPr>
              <a:t>Interphone vidéo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  <p:sp>
        <p:nvSpPr>
          <p:cNvPr id="48" name="TextBox 70"/>
          <p:cNvSpPr>
            <a:spLocks noChangeArrowheads="1"/>
          </p:cNvSpPr>
          <p:nvPr/>
        </p:nvSpPr>
        <p:spPr bwMode="auto">
          <a:xfrm>
            <a:off x="1846380" y="4678150"/>
            <a:ext cx="2184012" cy="152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Série:</a:t>
            </a:r>
            <a:endParaRPr kumimoji="0" lang="zh-CN" altLang="en-US" sz="1051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1 : Villa (Lite)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2 : Villa (Pro)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3 : Villa (Ultra)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4 : Modulaire (Pro)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5 : Modulaire (Ultra)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6 : Appartement (Entrée)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7 : Appartement (Lite)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9 : Appartement (Ultra)</a:t>
            </a:r>
          </a:p>
        </p:txBody>
      </p:sp>
      <p:sp>
        <p:nvSpPr>
          <p:cNvPr id="55" name="TextBox 72"/>
          <p:cNvSpPr>
            <a:spLocks noChangeArrowheads="1"/>
          </p:cNvSpPr>
          <p:nvPr/>
        </p:nvSpPr>
        <p:spPr bwMode="auto">
          <a:xfrm>
            <a:off x="3059907" y="4515788"/>
            <a:ext cx="1385239" cy="392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Matériel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Plate-forme</a:t>
            </a:r>
            <a:endParaRPr kumimoji="0" lang="zh-CN" altLang="en-US" sz="1051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itchFamily="34" charset="0"/>
            </a:endParaRPr>
          </a:p>
        </p:txBody>
      </p:sp>
      <p:sp>
        <p:nvSpPr>
          <p:cNvPr id="57" name="矩形 56"/>
          <p:cNvSpPr/>
          <p:nvPr/>
        </p:nvSpPr>
        <p:spPr bwMode="auto">
          <a:xfrm>
            <a:off x="4801993" y="1795715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9" name="TextBox 78"/>
          <p:cNvSpPr>
            <a:spLocks noChangeArrowheads="1"/>
          </p:cNvSpPr>
          <p:nvPr/>
        </p:nvSpPr>
        <p:spPr bwMode="auto">
          <a:xfrm>
            <a:off x="3991403" y="3347349"/>
            <a:ext cx="1573350" cy="16863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Fonction:</a:t>
            </a:r>
            <a:endParaRPr kumimoji="0" lang="en-US" altLang="zh-CN" sz="1051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0 : Appel/ Appel+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Mot de passe/Appel + Visage</a:t>
            </a:r>
            <a:endParaRPr kumimoji="0" lang="en-US" altLang="zh-CN" sz="1051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1 : Carte d'appel</a:t>
            </a:r>
            <a:endParaRPr kumimoji="0" lang="en-US" altLang="zh-CN" sz="1051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2 : Carte d'appel + Mot de passe</a:t>
            </a:r>
            <a:endParaRPr kumimoji="0" lang="en-US" altLang="zh-CN" sz="1051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3 : Carte de visite + Visage</a:t>
            </a:r>
            <a:endParaRPr kumimoji="0" lang="en-US" altLang="zh-CN" sz="10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+Mot de passe ;</a:t>
            </a:r>
            <a:endParaRPr kumimoji="0" lang="en-US" altLang="zh-CN" sz="1051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4:Appel+Carte+Empreinte digitale+Visage 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宋体" pitchFamily="2" charset="-122"/>
                <a:cs typeface="Segoe UI" panose="020B0502040204020203" pitchFamily="34" charset="0"/>
                <a:sym typeface="宋体" pitchFamily="2" charset="-122"/>
              </a:rPr>
              <a:t>5 : Réserve ;</a:t>
            </a:r>
          </a:p>
        </p:txBody>
      </p:sp>
      <p:sp>
        <p:nvSpPr>
          <p:cNvPr id="60" name="TextBox 73"/>
          <p:cNvSpPr>
            <a:spLocks noChangeArrowheads="1"/>
          </p:cNvSpPr>
          <p:nvPr/>
        </p:nvSpPr>
        <p:spPr bwMode="auto">
          <a:xfrm>
            <a:off x="5096166" y="5050007"/>
            <a:ext cx="1152510" cy="10395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Système:</a:t>
            </a:r>
            <a:endParaRPr kumimoji="0" lang="zh-CN" altLang="en-US" sz="1051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0 : Analogique 4 fils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1 : IP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2 : IP à 2 fils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3 : Hybride à 2 fils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4 : Hybride à 4 fils</a:t>
            </a:r>
          </a:p>
        </p:txBody>
      </p:sp>
      <p:cxnSp>
        <p:nvCxnSpPr>
          <p:cNvPr id="18" name="肘形连接符 17"/>
          <p:cNvCxnSpPr>
            <a:cxnSpLocks/>
          </p:cNvCxnSpPr>
          <p:nvPr/>
        </p:nvCxnSpPr>
        <p:spPr>
          <a:xfrm rot="16200000" flipH="1">
            <a:off x="4040816" y="3552510"/>
            <a:ext cx="2506996" cy="404705"/>
          </a:xfrm>
          <a:prstGeom prst="bentConnector3">
            <a:avLst>
              <a:gd name="adj1" fmla="val 45542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6" name="椭圆 65"/>
          <p:cNvSpPr/>
          <p:nvPr/>
        </p:nvSpPr>
        <p:spPr bwMode="auto">
          <a:xfrm>
            <a:off x="5475456" y="4975450"/>
            <a:ext cx="55253" cy="65821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7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67" name="TextBox 54"/>
          <p:cNvSpPr txBox="1"/>
          <p:nvPr/>
        </p:nvSpPr>
        <p:spPr>
          <a:xfrm>
            <a:off x="5564752" y="3278788"/>
            <a:ext cx="831913" cy="2009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defPPr>
              <a:defRPr lang="zh-CN"/>
            </a:defPPr>
            <a:lvl1pPr>
              <a:spcBef>
                <a:spcPct val="0"/>
              </a:spcBef>
              <a:buFontTx/>
              <a:buNone/>
              <a:defRPr sz="1200" b="1">
                <a:solidFill>
                  <a:srgbClr val="000000"/>
                </a:solidFill>
                <a:latin typeface="Calibri" pitchFamily="34" charset="0"/>
                <a:ea typeface="宋体" pitchFamily="2" charset="-122"/>
                <a:cs typeface="Calibri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latin typeface="文泉驿微米黑" charset="-122"/>
                <a:ea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latin typeface="文泉驿微米黑" charset="-122"/>
                <a:ea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latin typeface="文泉驿微米黑" charset="-122"/>
                <a:ea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latin typeface="文泉驿微米黑" charset="-122"/>
                <a:ea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latin typeface="文泉驿微米黑" charset="-122"/>
                <a:ea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latin typeface="文泉驿微米黑" charset="-122"/>
                <a:ea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latin typeface="文泉驿微米黑" charset="-122"/>
                <a:ea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latin typeface="文泉驿微米黑" charset="-122"/>
                <a:ea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Taper: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 : Type 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 : Type B</a:t>
            </a:r>
            <a:endParaRPr kumimoji="0" lang="zh-CN" altLang="en-US" sz="1051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 : Type C</a:t>
            </a:r>
            <a:endParaRPr kumimoji="0" lang="zh-CN" altLang="en-US" sz="1051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 : Type 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 : Type 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 : Type F</a:t>
            </a:r>
            <a:endParaRPr kumimoji="0" lang="zh-CN" altLang="en-US" sz="10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G : Type G</a:t>
            </a:r>
            <a:endParaRPr kumimoji="0" lang="zh-CN" altLang="en-US" sz="10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 : Type 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J : Type J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K : Type K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0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22" name="直接连接符 21"/>
          <p:cNvCxnSpPr>
            <a:stCxn id="101" idx="2"/>
          </p:cNvCxnSpPr>
          <p:nvPr/>
        </p:nvCxnSpPr>
        <p:spPr>
          <a:xfrm>
            <a:off x="5672421" y="2510259"/>
            <a:ext cx="0" cy="70912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5" name="TextBox 76"/>
          <p:cNvSpPr>
            <a:spLocks noChangeArrowheads="1"/>
          </p:cNvSpPr>
          <p:nvPr/>
        </p:nvSpPr>
        <p:spPr bwMode="auto">
          <a:xfrm>
            <a:off x="7084390" y="3348979"/>
            <a:ext cx="911668" cy="716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Défaut: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Nul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W : Wi-Fi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F: FDD-LTE</a:t>
            </a:r>
            <a:endParaRPr kumimoji="0" lang="zh-CN" altLang="en-US" sz="10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文泉驿微米黑" charset="-122"/>
            </a:endParaRPr>
          </a:p>
        </p:txBody>
      </p:sp>
      <p:grpSp>
        <p:nvGrpSpPr>
          <p:cNvPr id="76" name="组合 75"/>
          <p:cNvGrpSpPr/>
          <p:nvPr/>
        </p:nvGrpSpPr>
        <p:grpSpPr>
          <a:xfrm>
            <a:off x="7909203" y="2511887"/>
            <a:ext cx="67500" cy="726490"/>
            <a:chOff x="2686859" y="2857598"/>
            <a:chExt cx="90000" cy="726490"/>
          </a:xfrm>
        </p:grpSpPr>
        <p:cxnSp>
          <p:nvCxnSpPr>
            <p:cNvPr id="77" name="直接连接符 76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78" name="椭圆 77"/>
            <p:cNvSpPr/>
            <p:nvPr/>
          </p:nvSpPr>
          <p:spPr bwMode="auto">
            <a:xfrm>
              <a:off x="2686859" y="349408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79" name="TextBox 76"/>
          <p:cNvSpPr>
            <a:spLocks noChangeArrowheads="1"/>
          </p:cNvSpPr>
          <p:nvPr/>
        </p:nvSpPr>
        <p:spPr bwMode="auto">
          <a:xfrm>
            <a:off x="7676519" y="3348979"/>
            <a:ext cx="600367" cy="554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Valeur par défaut : Null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P: PoE</a:t>
            </a:r>
            <a:endParaRPr kumimoji="0" lang="zh-CN" altLang="en-US" sz="10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文泉驿微米黑" charset="-122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BEB5082E-FA40-4E8F-B8CB-8903FE88ADE7}"/>
              </a:ext>
            </a:extLst>
          </p:cNvPr>
          <p:cNvSpPr txBox="1"/>
          <p:nvPr/>
        </p:nvSpPr>
        <p:spPr>
          <a:xfrm>
            <a:off x="621013" y="992230"/>
            <a:ext cx="64025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Avis : La règle de dénomination s'applique aux produits commercialisés après 2016.</a:t>
            </a:r>
            <a:endParaRPr kumimoji="0" lang="zh-CN" altLang="en-US" sz="14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Segoe UI" panose="020B0502040204020203" pitchFamily="34" charset="0"/>
              <a:ea typeface="等线"/>
              <a:cs typeface="Segoe UI" panose="020B0502040204020203" pitchFamily="34" charset="0"/>
            </a:endParaRPr>
          </a:p>
        </p:txBody>
      </p:sp>
      <p:sp>
        <p:nvSpPr>
          <p:cNvPr id="62" name="矩形 61"/>
          <p:cNvSpPr/>
          <p:nvPr/>
        </p:nvSpPr>
        <p:spPr bwMode="auto">
          <a:xfrm>
            <a:off x="8305306" y="1808121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63" name="组合 62"/>
          <p:cNvGrpSpPr/>
          <p:nvPr/>
        </p:nvGrpSpPr>
        <p:grpSpPr>
          <a:xfrm>
            <a:off x="8541557" y="2520827"/>
            <a:ext cx="67500" cy="732840"/>
            <a:chOff x="2686859" y="2857598"/>
            <a:chExt cx="90000" cy="732840"/>
          </a:xfrm>
        </p:grpSpPr>
        <p:cxnSp>
          <p:nvCxnSpPr>
            <p:cNvPr id="64" name="直接连接符 63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65" name="椭圆 64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69" name="TextBox 76"/>
          <p:cNvSpPr>
            <a:spLocks noChangeArrowheads="1"/>
          </p:cNvSpPr>
          <p:nvPr/>
        </p:nvSpPr>
        <p:spPr bwMode="auto">
          <a:xfrm>
            <a:off x="8239090" y="3348979"/>
            <a:ext cx="1028731" cy="10395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Par défaut : IC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宋体" pitchFamily="2" charset="-122"/>
                <a:cs typeface="Segoe UI" panose="020B0502040204020203" pitchFamily="34" charset="0"/>
                <a:sym typeface="文泉驿微米黑" charset="-122"/>
              </a:rPr>
              <a:t>A FAIT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宋体" pitchFamily="2" charset="-122"/>
                <a:cs typeface="Segoe UI" panose="020B0502040204020203" pitchFamily="34" charset="0"/>
                <a:sym typeface="文泉驿微米黑" charset="-122"/>
              </a:rPr>
              <a:t>C: Processeur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宋体" pitchFamily="2" charset="-122"/>
                <a:cs typeface="Segoe UI" panose="020B0502040204020203" pitchFamily="34" charset="0"/>
                <a:sym typeface="文泉驿微米黑" charset="-122"/>
              </a:rPr>
              <a:t>B : Bluetooth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宋体" pitchFamily="2" charset="-122"/>
                <a:cs typeface="Segoe UI" panose="020B0502040204020203" pitchFamily="34" charset="0"/>
                <a:sym typeface="文泉驿微米黑" charset="-122"/>
              </a:rPr>
              <a:t>M : Micro-ondes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宋体" pitchFamily="2" charset="-122"/>
                <a:cs typeface="Segoe UI" panose="020B0502040204020203" pitchFamily="34" charset="0"/>
                <a:sym typeface="文泉驿微米黑" charset="-122"/>
              </a:rPr>
              <a:t>N : NFC</a:t>
            </a:r>
            <a:endParaRPr kumimoji="0" lang="zh-CN" altLang="en-US" sz="10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文泉驿微米黑" charset="-122"/>
            </a:endParaRPr>
          </a:p>
        </p:txBody>
      </p:sp>
      <p:sp>
        <p:nvSpPr>
          <p:cNvPr id="82" name="矩形 81"/>
          <p:cNvSpPr/>
          <p:nvPr/>
        </p:nvSpPr>
        <p:spPr bwMode="auto">
          <a:xfrm>
            <a:off x="8964070" y="1814722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83" name="组合 82"/>
          <p:cNvGrpSpPr/>
          <p:nvPr/>
        </p:nvGrpSpPr>
        <p:grpSpPr>
          <a:xfrm>
            <a:off x="9200321" y="2529265"/>
            <a:ext cx="67500" cy="732840"/>
            <a:chOff x="2686859" y="2857598"/>
            <a:chExt cx="90000" cy="732840"/>
          </a:xfrm>
        </p:grpSpPr>
        <p:cxnSp>
          <p:nvCxnSpPr>
            <p:cNvPr id="84" name="直接连接符 83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85" name="椭圆 84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86" name="TextBox 76"/>
          <p:cNvSpPr>
            <a:spLocks noChangeArrowheads="1"/>
          </p:cNvSpPr>
          <p:nvPr/>
        </p:nvSpPr>
        <p:spPr bwMode="auto">
          <a:xfrm>
            <a:off x="9055946" y="3348979"/>
            <a:ext cx="1081703" cy="392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2: 2 –bouton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3: 3 –bouton</a:t>
            </a:r>
          </a:p>
        </p:txBody>
      </p:sp>
      <p:sp>
        <p:nvSpPr>
          <p:cNvPr id="71" name="矩形 70"/>
          <p:cNvSpPr/>
          <p:nvPr/>
        </p:nvSpPr>
        <p:spPr bwMode="auto">
          <a:xfrm>
            <a:off x="9956836" y="1814722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S2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74" name="直接连接符 73"/>
          <p:cNvCxnSpPr/>
          <p:nvPr/>
        </p:nvCxnSpPr>
        <p:spPr bwMode="auto">
          <a:xfrm>
            <a:off x="9596798" y="2174722"/>
            <a:ext cx="337543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81" name="组合 80"/>
          <p:cNvGrpSpPr/>
          <p:nvPr/>
        </p:nvGrpSpPr>
        <p:grpSpPr>
          <a:xfrm>
            <a:off x="10193087" y="2520827"/>
            <a:ext cx="67500" cy="732840"/>
            <a:chOff x="2686859" y="2857598"/>
            <a:chExt cx="90000" cy="732840"/>
          </a:xfrm>
        </p:grpSpPr>
        <p:cxnSp>
          <p:nvCxnSpPr>
            <p:cNvPr id="87" name="直接连接符 86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88" name="椭圆 87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89" name="TextBox 76"/>
          <p:cNvSpPr>
            <a:spLocks noChangeArrowheads="1"/>
          </p:cNvSpPr>
          <p:nvPr/>
        </p:nvSpPr>
        <p:spPr bwMode="auto">
          <a:xfrm>
            <a:off x="9945520" y="3352432"/>
            <a:ext cx="911668" cy="230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Génération</a:t>
            </a:r>
            <a:endParaRPr kumimoji="0" lang="zh-CN" altLang="en-US" sz="10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文泉驿微米黑" charset="-122"/>
            </a:endParaRPr>
          </a:p>
        </p:txBody>
      </p:sp>
      <p:sp>
        <p:nvSpPr>
          <p:cNvPr id="90" name="矩形 89"/>
          <p:cNvSpPr/>
          <p:nvPr/>
        </p:nvSpPr>
        <p:spPr bwMode="auto">
          <a:xfrm>
            <a:off x="6150089" y="1802045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1" name="TextBox 54"/>
          <p:cNvSpPr txBox="1"/>
          <p:nvPr/>
        </p:nvSpPr>
        <p:spPr>
          <a:xfrm>
            <a:off x="6211568" y="3317278"/>
            <a:ext cx="1028731" cy="554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defPPr>
              <a:defRPr lang="zh-CN"/>
            </a:defPPr>
            <a:lvl1pPr>
              <a:spcBef>
                <a:spcPct val="0"/>
              </a:spcBef>
              <a:buFontTx/>
              <a:buNone/>
              <a:defRPr sz="1200" b="1">
                <a:solidFill>
                  <a:srgbClr val="000000"/>
                </a:solidFill>
                <a:latin typeface="Calibri" pitchFamily="34" charset="0"/>
                <a:ea typeface="宋体" pitchFamily="2" charset="-122"/>
                <a:cs typeface="Calibri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latin typeface="文泉驿微米黑" charset="-122"/>
                <a:ea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latin typeface="文泉驿微米黑" charset="-122"/>
                <a:ea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latin typeface="文泉驿微米黑" charset="-122"/>
                <a:ea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latin typeface="文泉驿微米黑" charset="-122"/>
                <a:ea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latin typeface="文泉驿微米黑" charset="-122"/>
                <a:ea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latin typeface="文泉驿微米黑" charset="-122"/>
                <a:ea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latin typeface="文泉驿微米黑" charset="-122"/>
                <a:ea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latin typeface="文泉驿微米黑" charset="-122"/>
                <a:ea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Matériel:</a:t>
            </a:r>
            <a:endParaRPr kumimoji="0" lang="en-US" altLang="zh-CN" sz="1051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Valeur par défaut : Null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 : Métal</a:t>
            </a:r>
          </a:p>
        </p:txBody>
      </p:sp>
      <p:cxnSp>
        <p:nvCxnSpPr>
          <p:cNvPr id="92" name="直接连接符 91"/>
          <p:cNvCxnSpPr/>
          <p:nvPr/>
        </p:nvCxnSpPr>
        <p:spPr>
          <a:xfrm>
            <a:off x="6443936" y="2519510"/>
            <a:ext cx="0" cy="70912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3" name="椭圆 92"/>
          <p:cNvSpPr/>
          <p:nvPr/>
        </p:nvSpPr>
        <p:spPr bwMode="auto">
          <a:xfrm>
            <a:off x="6420078" y="3202615"/>
            <a:ext cx="675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7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72" name="标题 1"/>
          <p:cNvSpPr txBox="1">
            <a:spLocks/>
          </p:cNvSpPr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 Light"/>
                <a:cs typeface="Segoe UI" panose="020B0502040204020203" pitchFamily="34" charset="0"/>
              </a:rPr>
              <a:t>Interphone vidéo (poste de porte)</a:t>
            </a: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97896E47-F3CC-4047-BBCF-64F7AA22E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>
                <a:latin typeface="Myriad Pro"/>
              </a:rPr>
              <a:t>47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317188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69"/>
          <p:cNvSpPr>
            <a:spLocks noChangeArrowheads="1"/>
          </p:cNvSpPr>
          <p:nvPr/>
        </p:nvSpPr>
        <p:spPr bwMode="auto">
          <a:xfrm>
            <a:off x="1103446" y="3289473"/>
            <a:ext cx="905732" cy="375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35" tIns="25719" rIns="51435" bIns="25719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Marque : Dahua</a:t>
            </a:r>
            <a:endParaRPr kumimoji="0" lang="zh-CN" altLang="en-US" sz="10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文泉驿微米黑" charset="-122"/>
            </a:endParaRPr>
          </a:p>
        </p:txBody>
      </p:sp>
      <p:sp>
        <p:nvSpPr>
          <p:cNvPr id="56" name="TextBox 69"/>
          <p:cNvSpPr>
            <a:spLocks noChangeArrowheads="1"/>
          </p:cNvSpPr>
          <p:nvPr/>
        </p:nvSpPr>
        <p:spPr bwMode="auto">
          <a:xfrm>
            <a:off x="2543606" y="3316636"/>
            <a:ext cx="928603" cy="375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35" tIns="25719" rIns="51435" bIns="25719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Moniteur intérieur</a:t>
            </a:r>
          </a:p>
        </p:txBody>
      </p:sp>
      <p:sp>
        <p:nvSpPr>
          <p:cNvPr id="94" name="矩形 93"/>
          <p:cNvSpPr/>
          <p:nvPr/>
        </p:nvSpPr>
        <p:spPr bwMode="auto">
          <a:xfrm>
            <a:off x="2030961" y="1814003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Vermont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5" name="矩形 94"/>
          <p:cNvSpPr/>
          <p:nvPr/>
        </p:nvSpPr>
        <p:spPr bwMode="auto">
          <a:xfrm>
            <a:off x="2625725" y="1814003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7" name="矩形 96"/>
          <p:cNvSpPr/>
          <p:nvPr/>
        </p:nvSpPr>
        <p:spPr bwMode="auto">
          <a:xfrm>
            <a:off x="1103780" y="1814003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DHI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98" name="矩形 97"/>
          <p:cNvSpPr/>
          <p:nvPr/>
        </p:nvSpPr>
        <p:spPr bwMode="auto">
          <a:xfrm>
            <a:off x="3242685" y="1814003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5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9" name="矩形 98"/>
          <p:cNvSpPr/>
          <p:nvPr/>
        </p:nvSpPr>
        <p:spPr bwMode="auto">
          <a:xfrm>
            <a:off x="3887061" y="1814003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0" name="矩形 99"/>
          <p:cNvSpPr/>
          <p:nvPr/>
        </p:nvSpPr>
        <p:spPr bwMode="auto">
          <a:xfrm>
            <a:off x="4529288" y="1814003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1" name="矩形 100"/>
          <p:cNvSpPr/>
          <p:nvPr/>
        </p:nvSpPr>
        <p:spPr bwMode="auto">
          <a:xfrm>
            <a:off x="5761622" y="1814003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2" name="矩形 101"/>
          <p:cNvSpPr/>
          <p:nvPr/>
        </p:nvSpPr>
        <p:spPr bwMode="auto">
          <a:xfrm>
            <a:off x="8721929" y="1828601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04" name="直接连接符 103"/>
          <p:cNvCxnSpPr/>
          <p:nvPr/>
        </p:nvCxnSpPr>
        <p:spPr bwMode="auto">
          <a:xfrm>
            <a:off x="1679511" y="2174003"/>
            <a:ext cx="337543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5" name="直接连接符 104"/>
          <p:cNvCxnSpPr/>
          <p:nvPr/>
        </p:nvCxnSpPr>
        <p:spPr bwMode="auto">
          <a:xfrm>
            <a:off x="7693903" y="2174003"/>
            <a:ext cx="337543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110" name="组合 109"/>
          <p:cNvGrpSpPr/>
          <p:nvPr/>
        </p:nvGrpSpPr>
        <p:grpSpPr>
          <a:xfrm>
            <a:off x="1340030" y="2541303"/>
            <a:ext cx="67500" cy="725540"/>
            <a:chOff x="2686859" y="2864898"/>
            <a:chExt cx="90000" cy="725540"/>
          </a:xfrm>
        </p:grpSpPr>
        <p:cxnSp>
          <p:nvCxnSpPr>
            <p:cNvPr id="108" name="直接连接符 107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09" name="椭圆 108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111" name="组合 110"/>
          <p:cNvGrpSpPr/>
          <p:nvPr/>
        </p:nvGrpSpPr>
        <p:grpSpPr>
          <a:xfrm>
            <a:off x="2282140" y="2534003"/>
            <a:ext cx="67500" cy="732840"/>
            <a:chOff x="2686859" y="2857598"/>
            <a:chExt cx="90000" cy="732840"/>
          </a:xfrm>
        </p:grpSpPr>
        <p:cxnSp>
          <p:nvCxnSpPr>
            <p:cNvPr id="112" name="直接连接符 111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13" name="椭圆 112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121" name="椭圆 120"/>
          <p:cNvSpPr/>
          <p:nvPr/>
        </p:nvSpPr>
        <p:spPr bwMode="auto">
          <a:xfrm>
            <a:off x="2615614" y="4528803"/>
            <a:ext cx="675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7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124" name="椭圆 123"/>
          <p:cNvSpPr/>
          <p:nvPr/>
        </p:nvSpPr>
        <p:spPr bwMode="auto">
          <a:xfrm>
            <a:off x="3796251" y="4390967"/>
            <a:ext cx="675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7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grpSp>
        <p:nvGrpSpPr>
          <p:cNvPr id="125" name="组合 124"/>
          <p:cNvGrpSpPr/>
          <p:nvPr/>
        </p:nvGrpSpPr>
        <p:grpSpPr>
          <a:xfrm>
            <a:off x="4780546" y="2530875"/>
            <a:ext cx="67500" cy="732840"/>
            <a:chOff x="2686859" y="2857598"/>
            <a:chExt cx="90000" cy="732840"/>
          </a:xfrm>
        </p:grpSpPr>
        <p:cxnSp>
          <p:nvCxnSpPr>
            <p:cNvPr id="126" name="直接连接符 125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27" name="椭圆 126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130" name="椭圆 129"/>
          <p:cNvSpPr/>
          <p:nvPr/>
        </p:nvSpPr>
        <p:spPr bwMode="auto">
          <a:xfrm>
            <a:off x="5995467" y="3214023"/>
            <a:ext cx="675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7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grpSp>
        <p:nvGrpSpPr>
          <p:cNvPr id="131" name="组合 130"/>
          <p:cNvGrpSpPr/>
          <p:nvPr/>
        </p:nvGrpSpPr>
        <p:grpSpPr>
          <a:xfrm>
            <a:off x="8938731" y="2545473"/>
            <a:ext cx="67500" cy="732840"/>
            <a:chOff x="2686859" y="2857598"/>
            <a:chExt cx="90000" cy="732840"/>
          </a:xfrm>
        </p:grpSpPr>
        <p:cxnSp>
          <p:nvCxnSpPr>
            <p:cNvPr id="132" name="直接连接符 131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33" name="椭圆 132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140" name="椭圆 139"/>
          <p:cNvSpPr/>
          <p:nvPr/>
        </p:nvSpPr>
        <p:spPr bwMode="auto">
          <a:xfrm>
            <a:off x="2865152" y="3198128"/>
            <a:ext cx="675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7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142" name="肘形连接符 141"/>
          <p:cNvCxnSpPr>
            <a:stCxn id="95" idx="2"/>
          </p:cNvCxnSpPr>
          <p:nvPr/>
        </p:nvCxnSpPr>
        <p:spPr bwMode="auto">
          <a:xfrm rot="5400000">
            <a:off x="2534078" y="2891300"/>
            <a:ext cx="718945" cy="4355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5" name="肘形连接符 144"/>
          <p:cNvCxnSpPr>
            <a:stCxn id="98" idx="2"/>
          </p:cNvCxnSpPr>
          <p:nvPr/>
        </p:nvCxnSpPr>
        <p:spPr bwMode="auto">
          <a:xfrm rot="5400000">
            <a:off x="2079965" y="3109262"/>
            <a:ext cx="2007979" cy="857465"/>
          </a:xfrm>
          <a:prstGeom prst="bentConnector3">
            <a:avLst>
              <a:gd name="adj1" fmla="val 84329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2" name="肘形连接符 151"/>
          <p:cNvCxnSpPr/>
          <p:nvPr/>
        </p:nvCxnSpPr>
        <p:spPr bwMode="auto">
          <a:xfrm rot="5400000">
            <a:off x="3062840" y="3301166"/>
            <a:ext cx="1874099" cy="339777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5" name="矩形 44"/>
          <p:cNvSpPr/>
          <p:nvPr/>
        </p:nvSpPr>
        <p:spPr bwMode="auto">
          <a:xfrm>
            <a:off x="9317637" y="1828601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6" name="矩形 45"/>
          <p:cNvSpPr/>
          <p:nvPr/>
        </p:nvSpPr>
        <p:spPr bwMode="auto">
          <a:xfrm>
            <a:off x="6387908" y="1814003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895534" y="3231265"/>
            <a:ext cx="968596" cy="4619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itchFamily="34" charset="0"/>
                <a:ea typeface="等线"/>
                <a:cs typeface="Calibri" pitchFamily="34" charset="0"/>
                <a:sym typeface="Calibri" pitchFamily="34" charset="0"/>
              </a:rPr>
              <a:t>Interphone vidéo</a:t>
            </a:r>
          </a:p>
        </p:txBody>
      </p:sp>
      <p:sp>
        <p:nvSpPr>
          <p:cNvPr id="57" name="矩形 56"/>
          <p:cNvSpPr/>
          <p:nvPr/>
        </p:nvSpPr>
        <p:spPr bwMode="auto">
          <a:xfrm>
            <a:off x="5137036" y="1814003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7" name="TextBox 54"/>
          <p:cNvSpPr txBox="1"/>
          <p:nvPr/>
        </p:nvSpPr>
        <p:spPr>
          <a:xfrm>
            <a:off x="5746040" y="3302671"/>
            <a:ext cx="831913" cy="18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defPPr>
              <a:defRPr lang="zh-CN"/>
            </a:defPPr>
            <a:lvl1pPr>
              <a:spcBef>
                <a:spcPct val="0"/>
              </a:spcBef>
              <a:buFontTx/>
              <a:buNone/>
              <a:defRPr sz="1200" b="1">
                <a:solidFill>
                  <a:srgbClr val="000000"/>
                </a:solidFill>
                <a:latin typeface="Calibri" pitchFamily="34" charset="0"/>
                <a:ea typeface="宋体" pitchFamily="2" charset="-122"/>
                <a:cs typeface="Calibri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latin typeface="文泉驿微米黑" charset="-122"/>
                <a:ea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latin typeface="文泉驿微米黑" charset="-122"/>
                <a:ea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latin typeface="文泉驿微米黑" charset="-122"/>
                <a:ea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latin typeface="文泉驿微米黑" charset="-122"/>
                <a:ea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latin typeface="文泉驿微米黑" charset="-122"/>
                <a:ea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latin typeface="文泉驿微米黑" charset="-122"/>
                <a:ea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latin typeface="文泉驿微米黑" charset="-122"/>
                <a:ea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latin typeface="文泉驿微米黑" charset="-122"/>
                <a:ea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Taper: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A:Type 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 : Type B</a:t>
            </a:r>
            <a:endParaRPr kumimoji="0" lang="zh-CN" altLang="en-US" sz="1051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 : Type C</a:t>
            </a:r>
            <a:endParaRPr kumimoji="0" lang="zh-CN" altLang="en-US" sz="1051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 : Type 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 : Type 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 : Type F</a:t>
            </a:r>
            <a:endParaRPr kumimoji="0" lang="zh-CN" altLang="en-US" sz="10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G : Type G</a:t>
            </a:r>
            <a:endParaRPr kumimoji="0" lang="zh-CN" altLang="en-US" sz="10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 : Type 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J : Type J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K : Type K</a:t>
            </a:r>
          </a:p>
        </p:txBody>
      </p:sp>
      <p:cxnSp>
        <p:nvCxnSpPr>
          <p:cNvPr id="22" name="直接连接符 21"/>
          <p:cNvCxnSpPr>
            <a:stCxn id="101" idx="2"/>
          </p:cNvCxnSpPr>
          <p:nvPr/>
        </p:nvCxnSpPr>
        <p:spPr>
          <a:xfrm>
            <a:off x="6031622" y="2534004"/>
            <a:ext cx="0" cy="70912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1" name="TextBox 57"/>
          <p:cNvSpPr txBox="1"/>
          <p:nvPr/>
        </p:nvSpPr>
        <p:spPr>
          <a:xfrm>
            <a:off x="6383003" y="4562671"/>
            <a:ext cx="1129415" cy="7391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Couleur: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Par défaut : Noir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 : Blanc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</a:rPr>
              <a:t>B : Noir</a:t>
            </a:r>
            <a:endParaRPr kumimoji="0" lang="zh-CN" altLang="en-US" sz="10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等线"/>
              <a:cs typeface="Segoe UI" panose="020B0502040204020203" pitchFamily="34" charset="0"/>
            </a:endParaRPr>
          </a:p>
        </p:txBody>
      </p:sp>
      <p:sp>
        <p:nvSpPr>
          <p:cNvPr id="75" name="TextBox 76"/>
          <p:cNvSpPr>
            <a:spLocks noChangeArrowheads="1"/>
          </p:cNvSpPr>
          <p:nvPr/>
        </p:nvSpPr>
        <p:spPr bwMode="auto">
          <a:xfrm>
            <a:off x="8695433" y="3317871"/>
            <a:ext cx="864096" cy="554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Par défaut : aucune caméra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C : Appareil photo</a:t>
            </a:r>
          </a:p>
        </p:txBody>
      </p:sp>
      <p:cxnSp>
        <p:nvCxnSpPr>
          <p:cNvPr id="77" name="直接连接符 76"/>
          <p:cNvCxnSpPr>
            <a:cxnSpLocks/>
            <a:endCxn id="78" idx="0"/>
          </p:cNvCxnSpPr>
          <p:nvPr/>
        </p:nvCxnSpPr>
        <p:spPr bwMode="auto">
          <a:xfrm>
            <a:off x="9587637" y="2543146"/>
            <a:ext cx="0" cy="130278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8" name="椭圆 77"/>
          <p:cNvSpPr/>
          <p:nvPr/>
        </p:nvSpPr>
        <p:spPr bwMode="auto">
          <a:xfrm>
            <a:off x="9553888" y="3845929"/>
            <a:ext cx="675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7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79" name="TextBox 76"/>
          <p:cNvSpPr>
            <a:spLocks noChangeArrowheads="1"/>
          </p:cNvSpPr>
          <p:nvPr/>
        </p:nvSpPr>
        <p:spPr bwMode="auto">
          <a:xfrm>
            <a:off x="9236872" y="3941902"/>
            <a:ext cx="1557370" cy="392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Par défaut : aucun combiné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H : Combiné</a:t>
            </a:r>
          </a:p>
        </p:txBody>
      </p:sp>
      <p:sp>
        <p:nvSpPr>
          <p:cNvPr id="54" name="TextBox 70"/>
          <p:cNvSpPr>
            <a:spLocks noChangeArrowheads="1"/>
          </p:cNvSpPr>
          <p:nvPr/>
        </p:nvSpPr>
        <p:spPr bwMode="auto">
          <a:xfrm>
            <a:off x="2399591" y="4639684"/>
            <a:ext cx="673785" cy="8778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Série:</a:t>
            </a:r>
            <a:endParaRPr kumimoji="0" lang="zh-CN" altLang="en-US" sz="1051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1 : Entrée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2 : Lite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5 : Pro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8 : Ultra</a:t>
            </a:r>
          </a:p>
        </p:txBody>
      </p:sp>
      <p:sp>
        <p:nvSpPr>
          <p:cNvPr id="58" name="TextBox 72"/>
          <p:cNvSpPr>
            <a:spLocks noChangeArrowheads="1"/>
          </p:cNvSpPr>
          <p:nvPr/>
        </p:nvSpPr>
        <p:spPr bwMode="auto">
          <a:xfrm>
            <a:off x="3493611" y="4536037"/>
            <a:ext cx="1507552" cy="392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Matériel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Plate-forme</a:t>
            </a:r>
            <a:endParaRPr kumimoji="0" lang="zh-CN" altLang="en-US" sz="1051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itchFamily="34" charset="0"/>
            </a:endParaRPr>
          </a:p>
        </p:txBody>
      </p:sp>
      <p:sp>
        <p:nvSpPr>
          <p:cNvPr id="61" name="TextBox 78"/>
          <p:cNvSpPr>
            <a:spLocks noChangeArrowheads="1"/>
          </p:cNvSpPr>
          <p:nvPr/>
        </p:nvSpPr>
        <p:spPr bwMode="auto">
          <a:xfrm>
            <a:off x="4415813" y="3345299"/>
            <a:ext cx="1295400" cy="716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Taille de l'écran :</a:t>
            </a:r>
            <a:endParaRPr kumimoji="0" lang="en-US" altLang="zh-CN" sz="1051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1: 4,3 pouces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2: 7 pouces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4: 10 pouces</a:t>
            </a:r>
          </a:p>
        </p:txBody>
      </p:sp>
      <p:sp>
        <p:nvSpPr>
          <p:cNvPr id="62" name="TextBox 73"/>
          <p:cNvSpPr>
            <a:spLocks noChangeArrowheads="1"/>
          </p:cNvSpPr>
          <p:nvPr/>
        </p:nvSpPr>
        <p:spPr bwMode="auto">
          <a:xfrm>
            <a:off x="4696612" y="4512336"/>
            <a:ext cx="1188968" cy="10395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Système:</a:t>
            </a:r>
            <a:endParaRPr kumimoji="0" lang="zh-CN" altLang="en-US" sz="1051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0 : Analogique 4 fils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1 : IP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2 : IP à 2 fils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3 : Hybride à 2 fils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4 : Hybride à 4 fils</a:t>
            </a:r>
          </a:p>
        </p:txBody>
      </p:sp>
      <p:sp>
        <p:nvSpPr>
          <p:cNvPr id="55" name="文本框 54">
            <a:extLst>
              <a:ext uri="{FF2B5EF4-FFF2-40B4-BE49-F238E27FC236}">
                <a16:creationId xmlns:a16="http://schemas.microsoft.com/office/drawing/2014/main" id="{670446E8-586B-4B8C-99D7-FC013CD756B1}"/>
              </a:ext>
            </a:extLst>
          </p:cNvPr>
          <p:cNvSpPr txBox="1"/>
          <p:nvPr/>
        </p:nvSpPr>
        <p:spPr>
          <a:xfrm>
            <a:off x="775232" y="986199"/>
            <a:ext cx="6325204" cy="318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67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Avis : La règle de dénomination s'applique aux produits commercialisés après 2016.</a:t>
            </a:r>
            <a:endParaRPr kumimoji="0" lang="zh-CN" altLang="en-US" sz="1467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Segoe UI" panose="020B0502040204020203" pitchFamily="34" charset="0"/>
              <a:ea typeface="等线"/>
              <a:cs typeface="Segoe UI" panose="020B0502040204020203" pitchFamily="34" charset="0"/>
            </a:endParaRPr>
          </a:p>
        </p:txBody>
      </p:sp>
      <p:sp>
        <p:nvSpPr>
          <p:cNvPr id="60" name="椭圆 59">
            <a:extLst>
              <a:ext uri="{FF2B5EF4-FFF2-40B4-BE49-F238E27FC236}">
                <a16:creationId xmlns:a16="http://schemas.microsoft.com/office/drawing/2014/main" id="{BB31D3EA-1B7B-4A06-B828-9A49BAAF7411}"/>
              </a:ext>
            </a:extLst>
          </p:cNvPr>
          <p:cNvSpPr/>
          <p:nvPr/>
        </p:nvSpPr>
        <p:spPr bwMode="auto">
          <a:xfrm>
            <a:off x="6654206" y="4512336"/>
            <a:ext cx="675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7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63" name="直接连接符 62">
            <a:extLst>
              <a:ext uri="{FF2B5EF4-FFF2-40B4-BE49-F238E27FC236}">
                <a16:creationId xmlns:a16="http://schemas.microsoft.com/office/drawing/2014/main" id="{B84A1CCD-3AFE-43F2-8BE2-FB379B17F6B4}"/>
              </a:ext>
            </a:extLst>
          </p:cNvPr>
          <p:cNvCxnSpPr>
            <a:cxnSpLocks/>
          </p:cNvCxnSpPr>
          <p:nvPr/>
        </p:nvCxnSpPr>
        <p:spPr bwMode="auto">
          <a:xfrm>
            <a:off x="6680096" y="2544780"/>
            <a:ext cx="0" cy="202902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5" name="椭圆 64">
            <a:extLst>
              <a:ext uri="{FF2B5EF4-FFF2-40B4-BE49-F238E27FC236}">
                <a16:creationId xmlns:a16="http://schemas.microsoft.com/office/drawing/2014/main" id="{F35552DA-8B47-4AF6-9058-580DF6614C96}"/>
              </a:ext>
            </a:extLst>
          </p:cNvPr>
          <p:cNvSpPr/>
          <p:nvPr/>
        </p:nvSpPr>
        <p:spPr bwMode="auto">
          <a:xfrm>
            <a:off x="5383186" y="4491037"/>
            <a:ext cx="675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7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68" name="直接连接符 67">
            <a:extLst>
              <a:ext uri="{FF2B5EF4-FFF2-40B4-BE49-F238E27FC236}">
                <a16:creationId xmlns:a16="http://schemas.microsoft.com/office/drawing/2014/main" id="{34EFE83A-450A-4414-8F4F-A35FC5F948AC}"/>
              </a:ext>
            </a:extLst>
          </p:cNvPr>
          <p:cNvCxnSpPr>
            <a:cxnSpLocks/>
          </p:cNvCxnSpPr>
          <p:nvPr/>
        </p:nvCxnSpPr>
        <p:spPr bwMode="auto">
          <a:xfrm>
            <a:off x="5409076" y="2523481"/>
            <a:ext cx="0" cy="202902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6" name="矩形 65"/>
          <p:cNvSpPr/>
          <p:nvPr/>
        </p:nvSpPr>
        <p:spPr bwMode="auto">
          <a:xfrm>
            <a:off x="8111640" y="1833356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69" name="组合 68"/>
          <p:cNvGrpSpPr/>
          <p:nvPr/>
        </p:nvGrpSpPr>
        <p:grpSpPr>
          <a:xfrm>
            <a:off x="8371154" y="2554698"/>
            <a:ext cx="67500" cy="1393869"/>
            <a:chOff x="2717878" y="2872829"/>
            <a:chExt cx="90000" cy="1393868"/>
          </a:xfrm>
        </p:grpSpPr>
        <p:cxnSp>
          <p:nvCxnSpPr>
            <p:cNvPr id="70" name="直接连接符 69"/>
            <p:cNvCxnSpPr/>
            <p:nvPr/>
          </p:nvCxnSpPr>
          <p:spPr bwMode="auto">
            <a:xfrm>
              <a:off x="2762879" y="2872829"/>
              <a:ext cx="0" cy="1391999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72" name="椭圆 71"/>
            <p:cNvSpPr/>
            <p:nvPr/>
          </p:nvSpPr>
          <p:spPr bwMode="auto">
            <a:xfrm>
              <a:off x="2717878" y="4176697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89" name="TextBox 76"/>
          <p:cNvSpPr>
            <a:spLocks noChangeArrowheads="1"/>
          </p:cNvSpPr>
          <p:nvPr/>
        </p:nvSpPr>
        <p:spPr bwMode="auto">
          <a:xfrm>
            <a:off x="8046000" y="3941901"/>
            <a:ext cx="1198820" cy="554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Valeur par défaut : Null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W : Wi-Fi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F: FDD-LTE</a:t>
            </a:r>
            <a:endParaRPr kumimoji="0" lang="zh-CN" altLang="en-US" sz="10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文泉驿微米黑" charset="-122"/>
            </a:endParaRPr>
          </a:p>
        </p:txBody>
      </p:sp>
      <p:sp>
        <p:nvSpPr>
          <p:cNvPr id="59" name="矩形 58"/>
          <p:cNvSpPr/>
          <p:nvPr/>
        </p:nvSpPr>
        <p:spPr bwMode="auto">
          <a:xfrm>
            <a:off x="10254243" y="1831380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S2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64" name="直接连接符 63"/>
          <p:cNvCxnSpPr/>
          <p:nvPr/>
        </p:nvCxnSpPr>
        <p:spPr bwMode="auto">
          <a:xfrm>
            <a:off x="9894205" y="2191380"/>
            <a:ext cx="337543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73" name="组合 72"/>
          <p:cNvGrpSpPr/>
          <p:nvPr/>
        </p:nvGrpSpPr>
        <p:grpSpPr>
          <a:xfrm>
            <a:off x="10490494" y="2537485"/>
            <a:ext cx="67500" cy="732840"/>
            <a:chOff x="2686859" y="2857598"/>
            <a:chExt cx="90000" cy="732840"/>
          </a:xfrm>
        </p:grpSpPr>
        <p:cxnSp>
          <p:nvCxnSpPr>
            <p:cNvPr id="74" name="直接连接符 73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76" name="椭圆 75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80" name="TextBox 76"/>
          <p:cNvSpPr>
            <a:spLocks noChangeArrowheads="1"/>
          </p:cNvSpPr>
          <p:nvPr/>
        </p:nvSpPr>
        <p:spPr bwMode="auto">
          <a:xfrm>
            <a:off x="10169044" y="3302671"/>
            <a:ext cx="911668" cy="230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Génération</a:t>
            </a:r>
            <a:endParaRPr kumimoji="0" lang="zh-CN" altLang="en-US" sz="10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文泉驿微米黑" charset="-122"/>
            </a:endParaRPr>
          </a:p>
        </p:txBody>
      </p:sp>
      <p:sp>
        <p:nvSpPr>
          <p:cNvPr id="81" name="矩形 80"/>
          <p:cNvSpPr/>
          <p:nvPr/>
        </p:nvSpPr>
        <p:spPr bwMode="auto">
          <a:xfrm>
            <a:off x="7005542" y="1810875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2" name="TextBox 54"/>
          <p:cNvSpPr txBox="1"/>
          <p:nvPr/>
        </p:nvSpPr>
        <p:spPr>
          <a:xfrm>
            <a:off x="6983500" y="3288890"/>
            <a:ext cx="1093708" cy="554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defPPr>
              <a:defRPr lang="zh-CN"/>
            </a:defPPr>
            <a:lvl1pPr>
              <a:spcBef>
                <a:spcPct val="0"/>
              </a:spcBef>
              <a:buFontTx/>
              <a:buNone/>
              <a:defRPr sz="1200" b="1">
                <a:solidFill>
                  <a:srgbClr val="000000"/>
                </a:solidFill>
                <a:latin typeface="Calibri" pitchFamily="34" charset="0"/>
                <a:ea typeface="宋体" pitchFamily="2" charset="-122"/>
                <a:cs typeface="Calibri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latin typeface="文泉驿微米黑" charset="-122"/>
                <a:ea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latin typeface="文泉驿微米黑" charset="-122"/>
                <a:ea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latin typeface="文泉驿微米黑" charset="-122"/>
                <a:ea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latin typeface="文泉驿微米黑" charset="-122"/>
                <a:ea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latin typeface="文泉驿微米黑" charset="-122"/>
                <a:ea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latin typeface="文泉驿微米黑" charset="-122"/>
                <a:ea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latin typeface="文泉驿微米黑" charset="-122"/>
                <a:ea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latin typeface="文泉驿微米黑" charset="-122"/>
                <a:ea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Matériel:</a:t>
            </a:r>
            <a:endParaRPr kumimoji="0" lang="en-US" altLang="zh-CN" sz="1051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Valeur par défaut : Null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 : Métal</a:t>
            </a:r>
          </a:p>
        </p:txBody>
      </p:sp>
      <p:cxnSp>
        <p:nvCxnSpPr>
          <p:cNvPr id="83" name="直接连接符 82"/>
          <p:cNvCxnSpPr/>
          <p:nvPr/>
        </p:nvCxnSpPr>
        <p:spPr>
          <a:xfrm>
            <a:off x="7299389" y="2528340"/>
            <a:ext cx="0" cy="70912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4" name="椭圆 83"/>
          <p:cNvSpPr/>
          <p:nvPr/>
        </p:nvSpPr>
        <p:spPr bwMode="auto">
          <a:xfrm>
            <a:off x="7281723" y="3220119"/>
            <a:ext cx="675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7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85" name="标题 1"/>
          <p:cNvSpPr txBox="1">
            <a:spLocks/>
          </p:cNvSpPr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 Light"/>
                <a:cs typeface="Segoe UI" panose="020B0502040204020203" pitchFamily="34" charset="0"/>
              </a:rPr>
              <a:t>Interphone vidéo (moniteur intérieur)</a:t>
            </a: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FD550431-E7F9-4968-BC41-6B2CBC6E0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>
                <a:latin typeface="Myriad Pro"/>
              </a:rPr>
              <a:t>48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527095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TextBox 69"/>
          <p:cNvSpPr>
            <a:spLocks noChangeArrowheads="1"/>
          </p:cNvSpPr>
          <p:nvPr/>
        </p:nvSpPr>
        <p:spPr bwMode="auto">
          <a:xfrm>
            <a:off x="1038715" y="3106557"/>
            <a:ext cx="905732" cy="375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35" tIns="25719" rIns="51435" bIns="25719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Marque : Dahua</a:t>
            </a:r>
            <a:endParaRPr kumimoji="0" lang="zh-CN" altLang="en-US" sz="10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文泉驿微米黑" charset="-122"/>
            </a:endParaRPr>
          </a:p>
        </p:txBody>
      </p:sp>
      <p:sp>
        <p:nvSpPr>
          <p:cNvPr id="82" name="TextBox 69"/>
          <p:cNvSpPr>
            <a:spLocks noChangeArrowheads="1"/>
          </p:cNvSpPr>
          <p:nvPr/>
        </p:nvSpPr>
        <p:spPr bwMode="auto">
          <a:xfrm>
            <a:off x="2609339" y="3123164"/>
            <a:ext cx="928603" cy="213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35" tIns="25719" rIns="51435" bIns="25719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Panneau</a:t>
            </a:r>
          </a:p>
        </p:txBody>
      </p:sp>
      <p:sp>
        <p:nvSpPr>
          <p:cNvPr id="83" name="矩形 82"/>
          <p:cNvSpPr/>
          <p:nvPr/>
        </p:nvSpPr>
        <p:spPr bwMode="auto">
          <a:xfrm>
            <a:off x="1872438" y="1631087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SC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4" name="矩形 83"/>
          <p:cNvSpPr/>
          <p:nvPr/>
        </p:nvSpPr>
        <p:spPr bwMode="auto">
          <a:xfrm>
            <a:off x="2579500" y="1641532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5" name="矩形 84"/>
          <p:cNvSpPr/>
          <p:nvPr/>
        </p:nvSpPr>
        <p:spPr bwMode="auto">
          <a:xfrm>
            <a:off x="967040" y="1631087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DHI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86" name="矩形 85"/>
          <p:cNvSpPr/>
          <p:nvPr/>
        </p:nvSpPr>
        <p:spPr bwMode="auto">
          <a:xfrm>
            <a:off x="3316485" y="1641532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7" name="矩形 86"/>
          <p:cNvSpPr/>
          <p:nvPr/>
        </p:nvSpPr>
        <p:spPr bwMode="auto">
          <a:xfrm>
            <a:off x="4204688" y="1653083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8" name="矩形 87"/>
          <p:cNvSpPr/>
          <p:nvPr/>
        </p:nvSpPr>
        <p:spPr bwMode="auto">
          <a:xfrm>
            <a:off x="4884884" y="1656087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0" name="矩形 89"/>
          <p:cNvSpPr/>
          <p:nvPr/>
        </p:nvSpPr>
        <p:spPr bwMode="auto">
          <a:xfrm>
            <a:off x="6228171" y="1650396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UN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92" name="直接连接符 91"/>
          <p:cNvCxnSpPr/>
          <p:nvPr/>
        </p:nvCxnSpPr>
        <p:spPr bwMode="auto">
          <a:xfrm>
            <a:off x="1507042" y="1991087"/>
            <a:ext cx="337543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96" name="组合 95"/>
          <p:cNvGrpSpPr/>
          <p:nvPr/>
        </p:nvGrpSpPr>
        <p:grpSpPr>
          <a:xfrm>
            <a:off x="1203291" y="2358387"/>
            <a:ext cx="67500" cy="725540"/>
            <a:chOff x="2686859" y="2864898"/>
            <a:chExt cx="90000" cy="725540"/>
          </a:xfrm>
        </p:grpSpPr>
        <p:cxnSp>
          <p:nvCxnSpPr>
            <p:cNvPr id="103" name="直接连接符 102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06" name="椭圆 105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107" name="组合 106"/>
          <p:cNvGrpSpPr/>
          <p:nvPr/>
        </p:nvGrpSpPr>
        <p:grpSpPr>
          <a:xfrm>
            <a:off x="2123039" y="2351087"/>
            <a:ext cx="67500" cy="732840"/>
            <a:chOff x="2686859" y="2857598"/>
            <a:chExt cx="90000" cy="732840"/>
          </a:xfrm>
        </p:grpSpPr>
        <p:cxnSp>
          <p:nvCxnSpPr>
            <p:cNvPr id="114" name="直接连接符 113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15" name="椭圆 114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118" name="组合 117"/>
          <p:cNvGrpSpPr/>
          <p:nvPr/>
        </p:nvGrpSpPr>
        <p:grpSpPr>
          <a:xfrm>
            <a:off x="5125252" y="2398216"/>
            <a:ext cx="67500" cy="732840"/>
            <a:chOff x="2686859" y="2857598"/>
            <a:chExt cx="90000" cy="732840"/>
          </a:xfrm>
        </p:grpSpPr>
        <p:cxnSp>
          <p:nvCxnSpPr>
            <p:cNvPr id="119" name="直接连接符 118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20" name="椭圆 119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134" name="椭圆 133"/>
          <p:cNvSpPr/>
          <p:nvPr/>
        </p:nvSpPr>
        <p:spPr bwMode="auto">
          <a:xfrm>
            <a:off x="2802664" y="3010534"/>
            <a:ext cx="675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7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135" name="肘形连接符 134"/>
          <p:cNvCxnSpPr>
            <a:cxnSpLocks/>
          </p:cNvCxnSpPr>
          <p:nvPr/>
        </p:nvCxnSpPr>
        <p:spPr bwMode="auto">
          <a:xfrm rot="5400000">
            <a:off x="2485828" y="2722335"/>
            <a:ext cx="718945" cy="4355"/>
          </a:xfrm>
          <a:prstGeom prst="bentConnector3">
            <a:avLst>
              <a:gd name="adj1" fmla="val 93279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9" name="文本框 138"/>
          <p:cNvSpPr txBox="1"/>
          <p:nvPr/>
        </p:nvSpPr>
        <p:spPr>
          <a:xfrm>
            <a:off x="1845264" y="3086360"/>
            <a:ext cx="712721" cy="415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Contrôle intelligent</a:t>
            </a:r>
          </a:p>
        </p:txBody>
      </p:sp>
      <p:sp>
        <p:nvSpPr>
          <p:cNvPr id="144" name="矩形 143"/>
          <p:cNvSpPr/>
          <p:nvPr/>
        </p:nvSpPr>
        <p:spPr bwMode="auto">
          <a:xfrm>
            <a:off x="5547423" y="1646067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03" name="矩形 202"/>
          <p:cNvSpPr/>
          <p:nvPr/>
        </p:nvSpPr>
        <p:spPr bwMode="auto">
          <a:xfrm>
            <a:off x="7417374" y="1653083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205" name="组合 204"/>
          <p:cNvGrpSpPr/>
          <p:nvPr/>
        </p:nvGrpSpPr>
        <p:grpSpPr>
          <a:xfrm>
            <a:off x="4429789" y="2398216"/>
            <a:ext cx="67500" cy="732840"/>
            <a:chOff x="2686859" y="2857598"/>
            <a:chExt cx="90000" cy="732840"/>
          </a:xfrm>
        </p:grpSpPr>
        <p:cxnSp>
          <p:nvCxnSpPr>
            <p:cNvPr id="206" name="直接连接符 205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07" name="椭圆 206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208" name="组合 207"/>
          <p:cNvGrpSpPr/>
          <p:nvPr/>
        </p:nvGrpSpPr>
        <p:grpSpPr>
          <a:xfrm>
            <a:off x="3518985" y="2362477"/>
            <a:ext cx="67500" cy="732840"/>
            <a:chOff x="2686859" y="2857598"/>
            <a:chExt cx="90000" cy="732840"/>
          </a:xfrm>
        </p:grpSpPr>
        <p:cxnSp>
          <p:nvCxnSpPr>
            <p:cNvPr id="209" name="直接连接符 208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10" name="椭圆 209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cxnSp>
        <p:nvCxnSpPr>
          <p:cNvPr id="215" name="直接连接符 214"/>
          <p:cNvCxnSpPr>
            <a:cxnSpLocks/>
          </p:cNvCxnSpPr>
          <p:nvPr/>
        </p:nvCxnSpPr>
        <p:spPr bwMode="auto">
          <a:xfrm>
            <a:off x="6493436" y="2373083"/>
            <a:ext cx="90" cy="69061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16" name="椭圆 215"/>
          <p:cNvSpPr/>
          <p:nvPr/>
        </p:nvSpPr>
        <p:spPr bwMode="auto">
          <a:xfrm>
            <a:off x="6729011" y="3006566"/>
            <a:ext cx="675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7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grpSp>
        <p:nvGrpSpPr>
          <p:cNvPr id="217" name="组合 216"/>
          <p:cNvGrpSpPr/>
          <p:nvPr/>
        </p:nvGrpSpPr>
        <p:grpSpPr>
          <a:xfrm>
            <a:off x="5794483" y="2369465"/>
            <a:ext cx="67500" cy="732840"/>
            <a:chOff x="2686859" y="2857598"/>
            <a:chExt cx="90000" cy="732840"/>
          </a:xfrm>
        </p:grpSpPr>
        <p:cxnSp>
          <p:nvCxnSpPr>
            <p:cNvPr id="218" name="直接连接符 217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19" name="椭圆 218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220" name="TextBox 54"/>
          <p:cNvSpPr txBox="1"/>
          <p:nvPr/>
        </p:nvSpPr>
        <p:spPr>
          <a:xfrm>
            <a:off x="7384624" y="3126401"/>
            <a:ext cx="1006712" cy="8778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defPPr>
              <a:defRPr lang="zh-CN"/>
            </a:defPPr>
            <a:lvl1pPr>
              <a:spcBef>
                <a:spcPct val="0"/>
              </a:spcBef>
              <a:buFontTx/>
              <a:buNone/>
              <a:defRPr sz="1200" b="1">
                <a:solidFill>
                  <a:srgbClr val="000000"/>
                </a:solidFill>
                <a:latin typeface="Calibri" pitchFamily="34" charset="0"/>
                <a:ea typeface="宋体" pitchFamily="2" charset="-122"/>
                <a:cs typeface="Calibri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latin typeface="文泉驿微米黑" charset="-122"/>
                <a:ea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latin typeface="文泉驿微米黑" charset="-122"/>
                <a:ea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latin typeface="文泉驿微米黑" charset="-122"/>
                <a:ea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latin typeface="文泉驿微米黑" charset="-122"/>
                <a:ea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latin typeface="文泉驿微米黑" charset="-122"/>
                <a:ea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latin typeface="文泉驿微米黑" charset="-122"/>
                <a:ea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latin typeface="文泉驿微米黑" charset="-122"/>
                <a:ea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latin typeface="文泉驿微米黑" charset="-122"/>
                <a:ea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Taper</a:t>
            </a:r>
            <a:endParaRPr kumimoji="0" lang="en-US" altLang="zh-CN" sz="1051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Valeur par défaut : Null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宋体" pitchFamily="2" charset="-122"/>
                <a:cs typeface="Segoe UI" panose="020B0502040204020203" pitchFamily="34" charset="0"/>
                <a:sym typeface="文泉驿微米黑" charset="-122"/>
              </a:rPr>
              <a:t>C : Appareil photo</a:t>
            </a:r>
            <a:endParaRPr kumimoji="0" lang="zh-CN" altLang="en-US" sz="1051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文泉驿微米黑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宋体" pitchFamily="2" charset="-122"/>
                <a:cs typeface="Segoe UI" panose="020B0502040204020203" pitchFamily="34" charset="0"/>
                <a:sym typeface="文泉驿微米黑" charset="-122"/>
              </a:rPr>
              <a:t>I : Boucle d'induction</a:t>
            </a:r>
            <a:endParaRPr kumimoji="0" lang="zh-CN" altLang="en-US" sz="1051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文泉驿微米黑" charset="-122"/>
            </a:endParaRPr>
          </a:p>
        </p:txBody>
      </p:sp>
      <p:sp>
        <p:nvSpPr>
          <p:cNvPr id="229" name="TextBox 69"/>
          <p:cNvSpPr>
            <a:spLocks noChangeArrowheads="1"/>
          </p:cNvSpPr>
          <p:nvPr/>
        </p:nvSpPr>
        <p:spPr bwMode="auto">
          <a:xfrm>
            <a:off x="3322037" y="3083772"/>
            <a:ext cx="1262694" cy="415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Série:</a:t>
            </a:r>
            <a:endParaRPr kumimoji="0" lang="en-US" altLang="zh-CN" sz="1051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等线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</a:rPr>
              <a:t>3 : Ultra</a:t>
            </a:r>
          </a:p>
        </p:txBody>
      </p:sp>
      <p:sp>
        <p:nvSpPr>
          <p:cNvPr id="231" name="TextBox 70"/>
          <p:cNvSpPr>
            <a:spLocks noChangeArrowheads="1"/>
          </p:cNvSpPr>
          <p:nvPr/>
        </p:nvSpPr>
        <p:spPr bwMode="auto">
          <a:xfrm>
            <a:off x="5681206" y="3127355"/>
            <a:ext cx="1360716" cy="8778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Système</a:t>
            </a:r>
            <a:endParaRPr kumimoji="0" lang="zh-CN" altLang="en-US" sz="1051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2 : IP à 2 fils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4 : 4 fils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Hybrid</a:t>
            </a:r>
            <a:endParaRPr kumimoji="0" lang="en-US" altLang="zh-CN" sz="10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0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itchFamily="34" charset="0"/>
            </a:endParaRPr>
          </a:p>
        </p:txBody>
      </p:sp>
      <p:sp>
        <p:nvSpPr>
          <p:cNvPr id="232" name="TextBox 72"/>
          <p:cNvSpPr>
            <a:spLocks noChangeArrowheads="1"/>
          </p:cNvSpPr>
          <p:nvPr/>
        </p:nvSpPr>
        <p:spPr bwMode="auto">
          <a:xfrm>
            <a:off x="4845130" y="3111985"/>
            <a:ext cx="921468" cy="716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Taille de l'écran
2 : 7 pouces</a:t>
            </a:r>
            <a:b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</a:br>
            <a:endParaRPr kumimoji="0" lang="en-US" altLang="zh-CN" sz="1051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yriad Pro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文泉驿微米黑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4: 10 pouces</a:t>
            </a:r>
            <a:endParaRPr kumimoji="0" lang="zh-CN" altLang="en-US" sz="1051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宋体" pitchFamily="2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51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itchFamily="34" charset="0"/>
            </a:endParaRPr>
          </a:p>
        </p:txBody>
      </p:sp>
      <p:sp>
        <p:nvSpPr>
          <p:cNvPr id="240" name="TextBox 73"/>
          <p:cNvSpPr>
            <a:spLocks noChangeArrowheads="1"/>
          </p:cNvSpPr>
          <p:nvPr/>
        </p:nvSpPr>
        <p:spPr bwMode="auto">
          <a:xfrm>
            <a:off x="6452224" y="3137430"/>
            <a:ext cx="1152510" cy="716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Fonctionnalité</a:t>
            </a:r>
            <a:endParaRPr kumimoji="0" lang="zh-CN" altLang="en-US" sz="1051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A: Plein écran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文泉驿微米黑" charset="-122"/>
                <a:cs typeface="Segoe UI" panose="020B0502040204020203" pitchFamily="34" charset="0"/>
                <a:sym typeface="Calibri" pitchFamily="34" charset="0"/>
              </a:rPr>
              <a:t>B : Mécanique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文泉驿微米黑" charset="-122"/>
                <a:cs typeface="Segoe UI" panose="020B0502040204020203" pitchFamily="34" charset="0"/>
                <a:sym typeface="Calibri" pitchFamily="34" charset="0"/>
              </a:rPr>
              <a:t>    Bouton</a:t>
            </a:r>
          </a:p>
        </p:txBody>
      </p:sp>
      <p:cxnSp>
        <p:nvCxnSpPr>
          <p:cNvPr id="140" name="直接连接符 139"/>
          <p:cNvCxnSpPr>
            <a:cxnSpLocks/>
          </p:cNvCxnSpPr>
          <p:nvPr/>
        </p:nvCxnSpPr>
        <p:spPr bwMode="auto">
          <a:xfrm>
            <a:off x="7702251" y="2363942"/>
            <a:ext cx="2971" cy="75554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3" name="直接连接符 142"/>
          <p:cNvCxnSpPr>
            <a:cxnSpLocks/>
          </p:cNvCxnSpPr>
          <p:nvPr/>
        </p:nvCxnSpPr>
        <p:spPr>
          <a:xfrm>
            <a:off x="6493526" y="3051153"/>
            <a:ext cx="27464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7" name="标题 1"/>
          <p:cNvSpPr txBox="1">
            <a:spLocks/>
          </p:cNvSpPr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 Light"/>
                <a:cs typeface="Segoe UI" panose="020B0502040204020203" pitchFamily="34" charset="0"/>
              </a:rPr>
              <a:t>Interphone vidéo (SCP)</a:t>
            </a:r>
          </a:p>
        </p:txBody>
      </p:sp>
      <p:cxnSp>
        <p:nvCxnSpPr>
          <p:cNvPr id="80" name="直接连接符 79">
            <a:extLst>
              <a:ext uri="{FF2B5EF4-FFF2-40B4-BE49-F238E27FC236}">
                <a16:creationId xmlns:a16="http://schemas.microsoft.com/office/drawing/2014/main" id="{1C40153B-C7AD-428B-8453-97C530FEC626}"/>
              </a:ext>
            </a:extLst>
          </p:cNvPr>
          <p:cNvCxnSpPr/>
          <p:nvPr/>
        </p:nvCxnSpPr>
        <p:spPr bwMode="auto">
          <a:xfrm>
            <a:off x="6961788" y="2027611"/>
            <a:ext cx="337543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9" name="矩形 88">
            <a:extLst>
              <a:ext uri="{FF2B5EF4-FFF2-40B4-BE49-F238E27FC236}">
                <a16:creationId xmlns:a16="http://schemas.microsoft.com/office/drawing/2014/main" id="{CFB86141-0C2C-4D95-A7F1-E57A5DE877EA}"/>
              </a:ext>
            </a:extLst>
          </p:cNvPr>
          <p:cNvSpPr/>
          <p:nvPr/>
        </p:nvSpPr>
        <p:spPr bwMode="auto">
          <a:xfrm>
            <a:off x="8270723" y="1658895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1" name="矩形 90">
            <a:extLst>
              <a:ext uri="{FF2B5EF4-FFF2-40B4-BE49-F238E27FC236}">
                <a16:creationId xmlns:a16="http://schemas.microsoft.com/office/drawing/2014/main" id="{5EAA4BFB-71D0-4E80-BA0A-9DEF9FB4E9FB}"/>
              </a:ext>
            </a:extLst>
          </p:cNvPr>
          <p:cNvSpPr/>
          <p:nvPr/>
        </p:nvSpPr>
        <p:spPr bwMode="auto">
          <a:xfrm>
            <a:off x="9087557" y="1658895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Z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3" name="TextBox 54">
            <a:extLst>
              <a:ext uri="{FF2B5EF4-FFF2-40B4-BE49-F238E27FC236}">
                <a16:creationId xmlns:a16="http://schemas.microsoft.com/office/drawing/2014/main" id="{9AFD9231-5A39-4323-B585-2E85C5E74A5E}"/>
              </a:ext>
            </a:extLst>
          </p:cNvPr>
          <p:cNvSpPr txBox="1"/>
          <p:nvPr/>
        </p:nvSpPr>
        <p:spPr>
          <a:xfrm>
            <a:off x="8279624" y="3145858"/>
            <a:ext cx="951228" cy="392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defPPr>
              <a:defRPr lang="zh-CN"/>
            </a:defPPr>
            <a:lvl1pPr>
              <a:spcBef>
                <a:spcPct val="0"/>
              </a:spcBef>
              <a:buFontTx/>
              <a:buNone/>
              <a:defRPr sz="1200" b="1">
                <a:solidFill>
                  <a:srgbClr val="000000"/>
                </a:solidFill>
                <a:latin typeface="Calibri" pitchFamily="34" charset="0"/>
                <a:ea typeface="宋体" pitchFamily="2" charset="-122"/>
                <a:cs typeface="Calibri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latin typeface="文泉驿微米黑" charset="-122"/>
                <a:ea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latin typeface="文泉驿微米黑" charset="-122"/>
                <a:ea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latin typeface="文泉驿微米黑" charset="-122"/>
                <a:ea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latin typeface="文泉驿微米黑" charset="-122"/>
                <a:ea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latin typeface="文泉驿微米黑" charset="-122"/>
                <a:ea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latin typeface="文泉驿微米黑" charset="-122"/>
                <a:ea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latin typeface="文泉驿微米黑" charset="-122"/>
                <a:ea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latin typeface="文泉驿微米黑" charset="-122"/>
                <a:ea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宋体" pitchFamily="2" charset="-122"/>
                <a:cs typeface="Segoe UI" panose="020B0502040204020203" pitchFamily="34" charset="0"/>
              </a:rPr>
              <a:t>Fonction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 : Bluetooth</a:t>
            </a:r>
            <a:endParaRPr kumimoji="0" lang="zh-CN" altLang="en-US" sz="1051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94" name="TextBox 54">
            <a:extLst>
              <a:ext uri="{FF2B5EF4-FFF2-40B4-BE49-F238E27FC236}">
                <a16:creationId xmlns:a16="http://schemas.microsoft.com/office/drawing/2014/main" id="{59F815C4-CDED-4077-9328-496CFFFE1E71}"/>
              </a:ext>
            </a:extLst>
          </p:cNvPr>
          <p:cNvSpPr txBox="1"/>
          <p:nvPr/>
        </p:nvSpPr>
        <p:spPr>
          <a:xfrm>
            <a:off x="9168401" y="3126401"/>
            <a:ext cx="1369064" cy="554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defPPr>
              <a:defRPr lang="zh-CN"/>
            </a:defPPr>
            <a:lvl1pPr>
              <a:spcBef>
                <a:spcPct val="0"/>
              </a:spcBef>
              <a:buFontTx/>
              <a:buNone/>
              <a:defRPr sz="1200" b="1">
                <a:solidFill>
                  <a:srgbClr val="000000"/>
                </a:solidFill>
                <a:latin typeface="Calibri" pitchFamily="34" charset="0"/>
                <a:ea typeface="宋体" pitchFamily="2" charset="-122"/>
                <a:cs typeface="Calibri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latin typeface="文泉驿微米黑" charset="-122"/>
                <a:ea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latin typeface="文泉驿微米黑" charset="-122"/>
                <a:ea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latin typeface="文泉驿微米黑" charset="-122"/>
                <a:ea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latin typeface="文泉驿微米黑" charset="-122"/>
                <a:ea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latin typeface="文泉驿微米黑" charset="-122"/>
                <a:ea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latin typeface="文泉驿微米黑" charset="-122"/>
                <a:ea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latin typeface="文泉驿微米黑" charset="-122"/>
                <a:ea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latin typeface="文泉驿微米黑" charset="-122"/>
                <a:ea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宋体" pitchFamily="2" charset="-122"/>
                <a:cs typeface="Segoe UI" panose="020B0502040204020203" pitchFamily="34" charset="0"/>
              </a:rPr>
              <a:t>Protocole de transport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Valeur par défaut : Null</a:t>
            </a:r>
            <a:endParaRPr kumimoji="0" lang="en-US" altLang="zh-CN" sz="1051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Z : Zigbee</a:t>
            </a:r>
            <a:endParaRPr kumimoji="0" lang="zh-CN" altLang="en-US" sz="1051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98" name="直接连接符 97">
            <a:extLst>
              <a:ext uri="{FF2B5EF4-FFF2-40B4-BE49-F238E27FC236}">
                <a16:creationId xmlns:a16="http://schemas.microsoft.com/office/drawing/2014/main" id="{1992C3C7-4B4C-4AFF-9A56-5CF70E35D0B9}"/>
              </a:ext>
            </a:extLst>
          </p:cNvPr>
          <p:cNvCxnSpPr>
            <a:cxnSpLocks/>
            <a:endCxn id="101" idx="4"/>
          </p:cNvCxnSpPr>
          <p:nvPr/>
        </p:nvCxnSpPr>
        <p:spPr bwMode="auto">
          <a:xfrm>
            <a:off x="8556201" y="2369754"/>
            <a:ext cx="3430" cy="75664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9" name="直接连接符 98">
            <a:extLst>
              <a:ext uri="{FF2B5EF4-FFF2-40B4-BE49-F238E27FC236}">
                <a16:creationId xmlns:a16="http://schemas.microsoft.com/office/drawing/2014/main" id="{8D8EEBAE-4AA4-49AD-8466-18FDEB8E4434}"/>
              </a:ext>
            </a:extLst>
          </p:cNvPr>
          <p:cNvCxnSpPr>
            <a:cxnSpLocks/>
            <a:endCxn id="102" idx="4"/>
          </p:cNvCxnSpPr>
          <p:nvPr/>
        </p:nvCxnSpPr>
        <p:spPr bwMode="auto">
          <a:xfrm flipH="1">
            <a:off x="9347164" y="2387394"/>
            <a:ext cx="7978" cy="74159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0" name="椭圆 99">
            <a:extLst>
              <a:ext uri="{FF2B5EF4-FFF2-40B4-BE49-F238E27FC236}">
                <a16:creationId xmlns:a16="http://schemas.microsoft.com/office/drawing/2014/main" id="{78E1A424-D3C8-46AF-A886-1E6CC269443D}"/>
              </a:ext>
            </a:extLst>
          </p:cNvPr>
          <p:cNvSpPr/>
          <p:nvPr/>
        </p:nvSpPr>
        <p:spPr bwMode="auto">
          <a:xfrm>
            <a:off x="7678996" y="3035301"/>
            <a:ext cx="675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7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101" name="椭圆 100">
            <a:extLst>
              <a:ext uri="{FF2B5EF4-FFF2-40B4-BE49-F238E27FC236}">
                <a16:creationId xmlns:a16="http://schemas.microsoft.com/office/drawing/2014/main" id="{20763276-03CB-4F54-A3A0-F2BBCD3433F7}"/>
              </a:ext>
            </a:extLst>
          </p:cNvPr>
          <p:cNvSpPr/>
          <p:nvPr/>
        </p:nvSpPr>
        <p:spPr bwMode="auto">
          <a:xfrm>
            <a:off x="8525881" y="3036401"/>
            <a:ext cx="675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7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102" name="椭圆 101">
            <a:extLst>
              <a:ext uri="{FF2B5EF4-FFF2-40B4-BE49-F238E27FC236}">
                <a16:creationId xmlns:a16="http://schemas.microsoft.com/office/drawing/2014/main" id="{4080C1B5-C90A-477D-B8D4-B725A728E8A6}"/>
              </a:ext>
            </a:extLst>
          </p:cNvPr>
          <p:cNvSpPr/>
          <p:nvPr/>
        </p:nvSpPr>
        <p:spPr bwMode="auto">
          <a:xfrm>
            <a:off x="9313414" y="3038984"/>
            <a:ext cx="675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7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56" name="TextBox 72">
            <a:extLst>
              <a:ext uri="{FF2B5EF4-FFF2-40B4-BE49-F238E27FC236}">
                <a16:creationId xmlns:a16="http://schemas.microsoft.com/office/drawing/2014/main" id="{F83FFE90-056F-4604-9A3E-E627241AA8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04434" y="3118955"/>
            <a:ext cx="1385239" cy="392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Matériel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Plate-forme</a:t>
            </a:r>
            <a:endParaRPr kumimoji="0" lang="zh-CN" altLang="en-US" sz="1051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itchFamily="34" charset="0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4E699EC8-77F6-47E7-9F91-4017597D8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>
                <a:latin typeface="Myriad Pro"/>
              </a:rPr>
              <a:t>49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26218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55"/>
          <p:cNvSpPr txBox="1">
            <a:spLocks noChangeArrowheads="1"/>
          </p:cNvSpPr>
          <p:nvPr/>
        </p:nvSpPr>
        <p:spPr bwMode="auto">
          <a:xfrm>
            <a:off x="9092276" y="3271653"/>
            <a:ext cx="1409920" cy="64633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9pPr>
          </a:lstStyle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Mode d'épissage :</a:t>
            </a: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 : Épissure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 : Sans épissure</a:t>
            </a:r>
          </a:p>
        </p:txBody>
      </p:sp>
      <p:sp>
        <p:nvSpPr>
          <p:cNvPr id="5" name="TextBox 33"/>
          <p:cNvSpPr txBox="1"/>
          <p:nvPr/>
        </p:nvSpPr>
        <p:spPr>
          <a:xfrm>
            <a:off x="376765" y="3982164"/>
            <a:ext cx="2697345" cy="2374424"/>
          </a:xfrm>
          <a:prstGeom prst="rect">
            <a:avLst/>
          </a:prstGeom>
          <a:ln>
            <a:noFill/>
          </a:ln>
        </p:spPr>
        <p:style>
          <a:lnRef idx="0">
            <a:scrgbClr r="0" g="0" b="0"/>
          </a:lnRef>
          <a:fillRef idx="1001">
            <a:schemeClr val="lt1"/>
          </a:fillRef>
          <a:effectRef idx="0">
            <a:scrgbClr r="0" g="0" b="0"/>
          </a:effectRef>
          <a:fontRef idx="major"/>
        </p:style>
        <p:txBody>
          <a:bodyPr wrap="square">
            <a:no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Type d'appareil photo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PFW : Balle IR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+mn-ea"/>
              </a:rPr>
              <a:t>PDB : Dôme antivandale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PDBW : Dôme IR antivandale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PSD : Panoramique multi-capteurs + PTZ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PSDW : Panoramique infrarouge multi-capteurs + PTZ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矩形 5"/>
          <p:cNvSpPr/>
          <p:nvPr/>
        </p:nvSpPr>
        <p:spPr bwMode="auto">
          <a:xfrm>
            <a:off x="4037239" y="1332589"/>
            <a:ext cx="720000" cy="710089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16</a:t>
            </a:r>
          </a:p>
        </p:txBody>
      </p:sp>
      <p:sp>
        <p:nvSpPr>
          <p:cNvPr id="7" name="椭圆 6"/>
          <p:cNvSpPr/>
          <p:nvPr/>
        </p:nvSpPr>
        <p:spPr bwMode="auto">
          <a:xfrm flipH="1">
            <a:off x="9670074" y="3204793"/>
            <a:ext cx="107737" cy="110057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8" name="矩形 7"/>
          <p:cNvSpPr/>
          <p:nvPr/>
        </p:nvSpPr>
        <p:spPr bwMode="auto">
          <a:xfrm>
            <a:off x="5101767" y="1318070"/>
            <a:ext cx="720000" cy="687847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</a:t>
            </a:r>
          </a:p>
        </p:txBody>
      </p:sp>
      <p:sp>
        <p:nvSpPr>
          <p:cNvPr id="9" name="矩形 8"/>
          <p:cNvSpPr/>
          <p:nvPr/>
        </p:nvSpPr>
        <p:spPr bwMode="auto">
          <a:xfrm>
            <a:off x="8181273" y="1332588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</a:t>
            </a:r>
          </a:p>
        </p:txBody>
      </p:sp>
      <p:sp>
        <p:nvSpPr>
          <p:cNvPr id="10" name="矩形 9"/>
          <p:cNvSpPr/>
          <p:nvPr/>
        </p:nvSpPr>
        <p:spPr bwMode="auto">
          <a:xfrm>
            <a:off x="6162532" y="1348919"/>
            <a:ext cx="720000" cy="735835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</a:t>
            </a:r>
          </a:p>
        </p:txBody>
      </p:sp>
      <p:sp>
        <p:nvSpPr>
          <p:cNvPr id="11" name="矩形 10"/>
          <p:cNvSpPr/>
          <p:nvPr/>
        </p:nvSpPr>
        <p:spPr bwMode="auto">
          <a:xfrm>
            <a:off x="1738157" y="1299832"/>
            <a:ext cx="1016743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PFW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矩形 11"/>
          <p:cNvSpPr/>
          <p:nvPr/>
        </p:nvSpPr>
        <p:spPr bwMode="auto">
          <a:xfrm>
            <a:off x="413299" y="1316766"/>
            <a:ext cx="720000" cy="753889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IPC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椭圆 12"/>
          <p:cNvSpPr/>
          <p:nvPr/>
        </p:nvSpPr>
        <p:spPr bwMode="auto">
          <a:xfrm>
            <a:off x="1493176" y="3814516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17" name="矩形 16"/>
          <p:cNvSpPr/>
          <p:nvPr/>
        </p:nvSpPr>
        <p:spPr bwMode="auto">
          <a:xfrm>
            <a:off x="7135823" y="1322677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8" name="TextBox 22"/>
          <p:cNvSpPr txBox="1">
            <a:spLocks noChangeArrowheads="1"/>
          </p:cNvSpPr>
          <p:nvPr/>
        </p:nvSpPr>
        <p:spPr bwMode="auto">
          <a:xfrm>
            <a:off x="93974" y="2501293"/>
            <a:ext cx="1978660" cy="70788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9pPr>
          </a:lstStyle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IPC :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Caméra réseau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21" name="肘形连接符 144"/>
          <p:cNvCxnSpPr/>
          <p:nvPr/>
        </p:nvCxnSpPr>
        <p:spPr bwMode="auto">
          <a:xfrm rot="5400000">
            <a:off x="1010695" y="2564243"/>
            <a:ext cx="1847427" cy="806027"/>
          </a:xfrm>
          <a:prstGeom prst="bentConnector3">
            <a:avLst>
              <a:gd name="adj1" fmla="val 50046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2" name="TextBox 50"/>
          <p:cNvSpPr txBox="1"/>
          <p:nvPr/>
        </p:nvSpPr>
        <p:spPr>
          <a:xfrm>
            <a:off x="3969123" y="2801878"/>
            <a:ext cx="1518287" cy="216982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9pPr>
          </a:lstStyle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Résolution</a:t>
            </a: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0: 1M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1: 1,3M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2: 2M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4: 4M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6: 6M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8: 8M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12:12M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16: 16M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20: 20M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24: 24M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32: 32M</a:t>
            </a:r>
          </a:p>
        </p:txBody>
      </p:sp>
      <p:sp>
        <p:nvSpPr>
          <p:cNvPr id="24" name="TextBox 52"/>
          <p:cNvSpPr txBox="1"/>
          <p:nvPr/>
        </p:nvSpPr>
        <p:spPr>
          <a:xfrm>
            <a:off x="6126657" y="3201572"/>
            <a:ext cx="1748752" cy="136960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9pPr>
          </a:lstStyle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Fonction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 : Standard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 : WDR/Starlight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 : Starlight+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 : Lumière polaire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9 : Pleine couleur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8" name="TextBox 70"/>
          <p:cNvSpPr txBox="1"/>
          <p:nvPr/>
        </p:nvSpPr>
        <p:spPr>
          <a:xfrm>
            <a:off x="7833993" y="2806523"/>
            <a:ext cx="1471749" cy="96949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9pPr>
          </a:lstStyle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Format vidéo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P: PAL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N: NTSC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Myriad Pro" panose="020B0502040204020203" pitchFamily="34" charset="0"/>
                <a:cs typeface="Segoe UI" panose="020B0502040204020203" pitchFamily="34" charset="0"/>
              </a:rPr>
              <a:t>(Suppression de la référence produit pour les modèles externes des produits commercialisés après 2021)</a:t>
            </a:r>
          </a:p>
        </p:txBody>
      </p:sp>
      <p:cxnSp>
        <p:nvCxnSpPr>
          <p:cNvPr id="30" name="直接连接符 29"/>
          <p:cNvCxnSpPr/>
          <p:nvPr/>
        </p:nvCxnSpPr>
        <p:spPr bwMode="auto">
          <a:xfrm flipV="1">
            <a:off x="1351414" y="1739228"/>
            <a:ext cx="341743" cy="55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1" name="TextBox 78"/>
          <p:cNvSpPr>
            <a:spLocks noChangeArrowheads="1"/>
          </p:cNvSpPr>
          <p:nvPr/>
        </p:nvSpPr>
        <p:spPr bwMode="auto">
          <a:xfrm>
            <a:off x="5045571" y="2794183"/>
            <a:ext cx="1081041" cy="113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no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Génération:</a:t>
            </a: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0 : 1er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3 : H.265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4 : IA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+mn-ea"/>
              </a:rPr>
              <a:t>5 = Modèles de vision Xinphan</a:t>
            </a:r>
          </a:p>
        </p:txBody>
      </p:sp>
      <p:grpSp>
        <p:nvGrpSpPr>
          <p:cNvPr id="32" name="组合 31"/>
          <p:cNvGrpSpPr/>
          <p:nvPr/>
        </p:nvGrpSpPr>
        <p:grpSpPr>
          <a:xfrm>
            <a:off x="4359319" y="2091484"/>
            <a:ext cx="90000" cy="732840"/>
            <a:chOff x="2686859" y="2857598"/>
            <a:chExt cx="90000" cy="732840"/>
          </a:xfrm>
        </p:grpSpPr>
        <p:cxnSp>
          <p:nvCxnSpPr>
            <p:cNvPr id="33" name="直接连接符 32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4" name="椭圆 33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35" name="矩形 34"/>
          <p:cNvSpPr/>
          <p:nvPr/>
        </p:nvSpPr>
        <p:spPr bwMode="auto">
          <a:xfrm>
            <a:off x="2995824" y="1315667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8</a:t>
            </a:r>
          </a:p>
        </p:txBody>
      </p:sp>
      <p:sp>
        <p:nvSpPr>
          <p:cNvPr id="38" name="TextBox 78"/>
          <p:cNvSpPr>
            <a:spLocks noChangeArrowheads="1"/>
          </p:cNvSpPr>
          <p:nvPr/>
        </p:nvSpPr>
        <p:spPr bwMode="auto">
          <a:xfrm>
            <a:off x="2670905" y="2730518"/>
            <a:ext cx="1582793" cy="1685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Plate-forme: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8 : Produit du projet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5 : Produit panoramique multisensoriel de milieu de gamme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4 : Produit panoramique multi-capteurs d'entrée de gamme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</p:txBody>
      </p:sp>
      <p:grpSp>
        <p:nvGrpSpPr>
          <p:cNvPr id="39" name="组合 38"/>
          <p:cNvGrpSpPr/>
          <p:nvPr/>
        </p:nvGrpSpPr>
        <p:grpSpPr>
          <a:xfrm>
            <a:off x="3308848" y="2042677"/>
            <a:ext cx="90000" cy="732840"/>
            <a:chOff x="2686859" y="2857598"/>
            <a:chExt cx="90000" cy="732840"/>
          </a:xfrm>
        </p:grpSpPr>
        <p:cxnSp>
          <p:nvCxnSpPr>
            <p:cNvPr id="40" name="直接连接符 39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1" name="椭圆 40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cxnSp>
        <p:nvCxnSpPr>
          <p:cNvPr id="44" name="直接连接符 43"/>
          <p:cNvCxnSpPr/>
          <p:nvPr/>
        </p:nvCxnSpPr>
        <p:spPr bwMode="auto">
          <a:xfrm flipH="1">
            <a:off x="9072332" y="1739228"/>
            <a:ext cx="21807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9" name="矩形 48"/>
          <p:cNvSpPr/>
          <p:nvPr/>
        </p:nvSpPr>
        <p:spPr bwMode="auto">
          <a:xfrm>
            <a:off x="9346651" y="1333459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UN</a:t>
            </a:r>
          </a:p>
        </p:txBody>
      </p:sp>
      <p:sp>
        <p:nvSpPr>
          <p:cNvPr id="50" name="矩形 49"/>
          <p:cNvSpPr/>
          <p:nvPr/>
        </p:nvSpPr>
        <p:spPr bwMode="auto">
          <a:xfrm>
            <a:off x="10451961" y="1332116"/>
            <a:ext cx="720000" cy="769441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180</a:t>
            </a:r>
          </a:p>
        </p:txBody>
      </p:sp>
      <p:cxnSp>
        <p:nvCxnSpPr>
          <p:cNvPr id="64" name="直接连接符 63"/>
          <p:cNvCxnSpPr/>
          <p:nvPr/>
        </p:nvCxnSpPr>
        <p:spPr bwMode="auto">
          <a:xfrm>
            <a:off x="9735645" y="2060389"/>
            <a:ext cx="0" cy="122108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4" name="直接连接符 73"/>
          <p:cNvCxnSpPr/>
          <p:nvPr/>
        </p:nvCxnSpPr>
        <p:spPr bwMode="auto">
          <a:xfrm>
            <a:off x="10866528" y="2097085"/>
            <a:ext cx="0" cy="1596434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oval"/>
          </a:ln>
          <a:effectLst/>
        </p:spPr>
      </p:cxnSp>
      <p:sp>
        <p:nvSpPr>
          <p:cNvPr id="81" name="TextBox 70"/>
          <p:cNvSpPr txBox="1"/>
          <p:nvPr/>
        </p:nvSpPr>
        <p:spPr>
          <a:xfrm>
            <a:off x="10359417" y="3712732"/>
            <a:ext cx="1661068" cy="81560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9pPr>
          </a:lstStyle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Voir le degré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180: 180˚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270: 270˚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360 : 360˚</a:t>
            </a:r>
          </a:p>
        </p:txBody>
      </p:sp>
      <p:sp>
        <p:nvSpPr>
          <p:cNvPr id="82" name="矩形 81"/>
          <p:cNvSpPr/>
          <p:nvPr/>
        </p:nvSpPr>
        <p:spPr bwMode="auto">
          <a:xfrm>
            <a:off x="11456655" y="1332116"/>
            <a:ext cx="720000" cy="769441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…</a:t>
            </a:r>
          </a:p>
        </p:txBody>
      </p:sp>
      <p:grpSp>
        <p:nvGrpSpPr>
          <p:cNvPr id="52" name="组合 51"/>
          <p:cNvGrpSpPr/>
          <p:nvPr/>
        </p:nvGrpSpPr>
        <p:grpSpPr>
          <a:xfrm>
            <a:off x="658303" y="2106206"/>
            <a:ext cx="90000" cy="458701"/>
            <a:chOff x="2686874" y="2857598"/>
            <a:chExt cx="90000" cy="458701"/>
          </a:xfrm>
        </p:grpSpPr>
        <p:cxnSp>
          <p:nvCxnSpPr>
            <p:cNvPr id="53" name="直接连接符 52"/>
            <p:cNvCxnSpPr>
              <a:endCxn id="54" idx="4"/>
            </p:cNvCxnSpPr>
            <p:nvPr/>
          </p:nvCxnSpPr>
          <p:spPr bwMode="auto">
            <a:xfrm>
              <a:off x="2731859" y="2857598"/>
              <a:ext cx="15" cy="458701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4" name="椭圆 53"/>
            <p:cNvSpPr/>
            <p:nvPr/>
          </p:nvSpPr>
          <p:spPr bwMode="auto">
            <a:xfrm>
              <a:off x="2686874" y="3226299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58" name="组合 57"/>
          <p:cNvGrpSpPr/>
          <p:nvPr/>
        </p:nvGrpSpPr>
        <p:grpSpPr>
          <a:xfrm>
            <a:off x="5401255" y="2078629"/>
            <a:ext cx="90000" cy="732840"/>
            <a:chOff x="2686859" y="2857598"/>
            <a:chExt cx="90000" cy="732840"/>
          </a:xfrm>
        </p:grpSpPr>
        <p:cxnSp>
          <p:nvCxnSpPr>
            <p:cNvPr id="59" name="直接连接符 58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60" name="椭圆 59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61" name="组合 60"/>
          <p:cNvGrpSpPr/>
          <p:nvPr/>
        </p:nvGrpSpPr>
        <p:grpSpPr>
          <a:xfrm>
            <a:off x="6524960" y="2101554"/>
            <a:ext cx="90000" cy="1039413"/>
            <a:chOff x="2686859" y="2857598"/>
            <a:chExt cx="90000" cy="1039414"/>
          </a:xfrm>
        </p:grpSpPr>
        <p:cxnSp>
          <p:nvCxnSpPr>
            <p:cNvPr id="62" name="直接连接符 61"/>
            <p:cNvCxnSpPr>
              <a:endCxn id="63" idx="0"/>
            </p:cNvCxnSpPr>
            <p:nvPr/>
          </p:nvCxnSpPr>
          <p:spPr bwMode="auto">
            <a:xfrm>
              <a:off x="2731859" y="2857598"/>
              <a:ext cx="0" cy="949414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63" name="椭圆 62"/>
            <p:cNvSpPr/>
            <p:nvPr/>
          </p:nvSpPr>
          <p:spPr bwMode="auto">
            <a:xfrm>
              <a:off x="2686859" y="3807012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55" name="TextBox 52"/>
          <p:cNvSpPr txBox="1"/>
          <p:nvPr/>
        </p:nvSpPr>
        <p:spPr>
          <a:xfrm>
            <a:off x="6785628" y="4766757"/>
            <a:ext cx="1825567" cy="115416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9pPr>
          </a:lstStyle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Apparence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L: II Panoramique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 : Hubble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 : Hubble panoramique intérieur/mini-Hubble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Ou nul</a:t>
            </a:r>
          </a:p>
        </p:txBody>
      </p:sp>
      <p:cxnSp>
        <p:nvCxnSpPr>
          <p:cNvPr id="57" name="直接连接符 56"/>
          <p:cNvCxnSpPr/>
          <p:nvPr/>
        </p:nvCxnSpPr>
        <p:spPr bwMode="auto">
          <a:xfrm>
            <a:off x="7495823" y="2033354"/>
            <a:ext cx="0" cy="272152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" name="TextBox 70"/>
          <p:cNvSpPr txBox="1"/>
          <p:nvPr/>
        </p:nvSpPr>
        <p:spPr>
          <a:xfrm>
            <a:off x="11207733" y="4889368"/>
            <a:ext cx="1081729" cy="1168400"/>
          </a:xfrm>
          <a:prstGeom prst="rect">
            <a:avLst/>
          </a:prstGeom>
          <a:noFill/>
        </p:spPr>
        <p:txBody>
          <a:bodyPr wrap="square">
            <a:no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9pPr>
          </a:lstStyle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Numéro de lentille :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E3 : 3 objectifs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E4 : 4 objectifs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E9 : 9 lentilles</a:t>
            </a:r>
          </a:p>
        </p:txBody>
      </p:sp>
      <p:cxnSp>
        <p:nvCxnSpPr>
          <p:cNvPr id="3" name="直接连接符 2"/>
          <p:cNvCxnSpPr/>
          <p:nvPr/>
        </p:nvCxnSpPr>
        <p:spPr bwMode="auto">
          <a:xfrm>
            <a:off x="11816614" y="2116269"/>
            <a:ext cx="0" cy="275370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oval"/>
          </a:ln>
          <a:effectLst/>
        </p:spPr>
      </p:cxnSp>
      <p:sp>
        <p:nvSpPr>
          <p:cNvPr id="66" name="椭圆 65"/>
          <p:cNvSpPr/>
          <p:nvPr/>
        </p:nvSpPr>
        <p:spPr bwMode="auto">
          <a:xfrm>
            <a:off x="7445710" y="4676567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67" name="直接连接符 66"/>
          <p:cNvCxnSpPr>
            <a:stCxn id="9" idx="2"/>
          </p:cNvCxnSpPr>
          <p:nvPr/>
        </p:nvCxnSpPr>
        <p:spPr bwMode="auto">
          <a:xfrm flipH="1">
            <a:off x="8534601" y="2052588"/>
            <a:ext cx="6672" cy="72292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8" name="椭圆 67"/>
          <p:cNvSpPr/>
          <p:nvPr/>
        </p:nvSpPr>
        <p:spPr bwMode="auto">
          <a:xfrm>
            <a:off x="8484488" y="2697204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56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 Light"/>
                <a:cs typeface="Segoe UI" panose="020B0502040204020203" pitchFamily="34" charset="0"/>
              </a:rPr>
              <a:t>Caméra réseau (série panoramique)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 Light"/>
              <a:cs typeface="Segoe UI" panose="020B0502040204020203" pitchFamily="34" charset="0"/>
            </a:endParaRPr>
          </a:p>
        </p:txBody>
      </p:sp>
      <p:sp>
        <p:nvSpPr>
          <p:cNvPr id="14" name="灯片编号占位符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51A614-8966-44D8-8BE8-82D5C6659FD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TextBox 69"/>
          <p:cNvSpPr>
            <a:spLocks noChangeArrowheads="1"/>
          </p:cNvSpPr>
          <p:nvPr/>
        </p:nvSpPr>
        <p:spPr bwMode="auto">
          <a:xfrm>
            <a:off x="931623" y="2773103"/>
            <a:ext cx="905732" cy="375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35" tIns="25719" rIns="51435" bIns="25719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Marque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Dahua</a:t>
            </a:r>
            <a:endParaRPr kumimoji="0" lang="zh-CN" altLang="en-US" sz="10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文泉驿微米黑" charset="-122"/>
            </a:endParaRPr>
          </a:p>
        </p:txBody>
      </p:sp>
      <p:sp>
        <p:nvSpPr>
          <p:cNvPr id="83" name="矩形 82"/>
          <p:cNvSpPr/>
          <p:nvPr/>
        </p:nvSpPr>
        <p:spPr bwMode="auto">
          <a:xfrm>
            <a:off x="1920461" y="1282559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DB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5" name="矩形 84"/>
          <p:cNvSpPr/>
          <p:nvPr/>
        </p:nvSpPr>
        <p:spPr bwMode="auto">
          <a:xfrm>
            <a:off x="859948" y="1297633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86" name="矩形 85"/>
          <p:cNvSpPr/>
          <p:nvPr/>
        </p:nvSpPr>
        <p:spPr bwMode="auto">
          <a:xfrm>
            <a:off x="2803410" y="1288852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7" name="矩形 86"/>
          <p:cNvSpPr/>
          <p:nvPr/>
        </p:nvSpPr>
        <p:spPr bwMode="auto">
          <a:xfrm>
            <a:off x="3787457" y="1271089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8" name="矩形 87"/>
          <p:cNvSpPr/>
          <p:nvPr/>
        </p:nvSpPr>
        <p:spPr bwMode="auto">
          <a:xfrm>
            <a:off x="4916452" y="1277699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UN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92" name="直接连接符 91"/>
          <p:cNvCxnSpPr/>
          <p:nvPr/>
        </p:nvCxnSpPr>
        <p:spPr bwMode="auto">
          <a:xfrm>
            <a:off x="1399950" y="1657633"/>
            <a:ext cx="337543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96" name="组合 95"/>
          <p:cNvGrpSpPr/>
          <p:nvPr/>
        </p:nvGrpSpPr>
        <p:grpSpPr>
          <a:xfrm>
            <a:off x="1096199" y="2024933"/>
            <a:ext cx="67500" cy="725540"/>
            <a:chOff x="2686859" y="2864898"/>
            <a:chExt cx="90000" cy="725540"/>
          </a:xfrm>
        </p:grpSpPr>
        <p:cxnSp>
          <p:nvCxnSpPr>
            <p:cNvPr id="103" name="直接连接符 102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06" name="椭圆 105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107" name="组合 106"/>
          <p:cNvGrpSpPr/>
          <p:nvPr/>
        </p:nvGrpSpPr>
        <p:grpSpPr>
          <a:xfrm>
            <a:off x="2171062" y="2002559"/>
            <a:ext cx="67500" cy="732840"/>
            <a:chOff x="2686859" y="2857598"/>
            <a:chExt cx="90000" cy="732840"/>
          </a:xfrm>
        </p:grpSpPr>
        <p:cxnSp>
          <p:nvCxnSpPr>
            <p:cNvPr id="114" name="直接连接符 113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15" name="椭圆 114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118" name="组合 117"/>
          <p:cNvGrpSpPr/>
          <p:nvPr/>
        </p:nvGrpSpPr>
        <p:grpSpPr>
          <a:xfrm>
            <a:off x="5156820" y="2019828"/>
            <a:ext cx="67500" cy="732840"/>
            <a:chOff x="2686859" y="2857598"/>
            <a:chExt cx="90000" cy="732840"/>
          </a:xfrm>
        </p:grpSpPr>
        <p:cxnSp>
          <p:nvCxnSpPr>
            <p:cNvPr id="119" name="直接连接符 118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20" name="椭圆 119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139" name="文本框 138"/>
          <p:cNvSpPr txBox="1"/>
          <p:nvPr/>
        </p:nvSpPr>
        <p:spPr>
          <a:xfrm>
            <a:off x="1893287" y="2737832"/>
            <a:ext cx="928603" cy="254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Sonnette</a:t>
            </a:r>
          </a:p>
        </p:txBody>
      </p:sp>
      <p:sp>
        <p:nvSpPr>
          <p:cNvPr id="144" name="矩形 143"/>
          <p:cNvSpPr/>
          <p:nvPr/>
        </p:nvSpPr>
        <p:spPr bwMode="auto">
          <a:xfrm>
            <a:off x="5778630" y="1273838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205" name="组合 204"/>
          <p:cNvGrpSpPr/>
          <p:nvPr/>
        </p:nvGrpSpPr>
        <p:grpSpPr>
          <a:xfrm>
            <a:off x="4019573" y="2002061"/>
            <a:ext cx="67500" cy="732840"/>
            <a:chOff x="2686859" y="2857598"/>
            <a:chExt cx="90000" cy="732840"/>
          </a:xfrm>
        </p:grpSpPr>
        <p:cxnSp>
          <p:nvCxnSpPr>
            <p:cNvPr id="206" name="直接连接符 205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07" name="椭圆 206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208" name="组合 207"/>
          <p:cNvGrpSpPr/>
          <p:nvPr/>
        </p:nvGrpSpPr>
        <p:grpSpPr>
          <a:xfrm>
            <a:off x="3051058" y="2008852"/>
            <a:ext cx="67500" cy="732840"/>
            <a:chOff x="2686859" y="2857598"/>
            <a:chExt cx="90000" cy="732840"/>
          </a:xfrm>
        </p:grpSpPr>
        <p:cxnSp>
          <p:nvCxnSpPr>
            <p:cNvPr id="209" name="直接连接符 208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10" name="椭圆 209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217" name="组合 216"/>
          <p:cNvGrpSpPr/>
          <p:nvPr/>
        </p:nvGrpSpPr>
        <p:grpSpPr>
          <a:xfrm>
            <a:off x="6048630" y="1995809"/>
            <a:ext cx="67500" cy="732840"/>
            <a:chOff x="2686859" y="2857598"/>
            <a:chExt cx="90000" cy="732840"/>
          </a:xfrm>
        </p:grpSpPr>
        <p:cxnSp>
          <p:nvCxnSpPr>
            <p:cNvPr id="218" name="直接连接符 217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19" name="椭圆 218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229" name="TextBox 69"/>
          <p:cNvSpPr>
            <a:spLocks noChangeArrowheads="1"/>
          </p:cNvSpPr>
          <p:nvPr/>
        </p:nvSpPr>
        <p:spPr bwMode="auto">
          <a:xfrm>
            <a:off x="2342927" y="2741934"/>
            <a:ext cx="1262694" cy="415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</a:rPr>
              <a:t>Résolution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</a:rPr>
              <a:t>4:4M</a:t>
            </a:r>
            <a:endParaRPr kumimoji="0" lang="en-US" altLang="zh-CN" sz="10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等线"/>
              <a:cs typeface="Segoe UI" panose="020B0502040204020203" pitchFamily="34" charset="0"/>
              <a:sym typeface="Calibri" pitchFamily="34" charset="0"/>
            </a:endParaRPr>
          </a:p>
        </p:txBody>
      </p:sp>
      <p:sp>
        <p:nvSpPr>
          <p:cNvPr id="230" name="TextBox 70"/>
          <p:cNvSpPr>
            <a:spLocks noChangeArrowheads="1"/>
          </p:cNvSpPr>
          <p:nvPr/>
        </p:nvSpPr>
        <p:spPr bwMode="auto">
          <a:xfrm>
            <a:off x="3407666" y="2749044"/>
            <a:ext cx="2517423" cy="715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文泉驿微米黑" charset="-122"/>
                <a:cs typeface="Segoe UI" panose="020B0502040204020203" pitchFamily="34" charset="0"/>
                <a:sym typeface="文泉驿微米黑" charset="-122"/>
              </a:rPr>
              <a:t>Bande de fréquence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1 : Prend uniquement en charge la fréquence de 2,4 GHz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3 : Prend en charge les fréquences 2,4 GHz et 5 GHz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+sub-G</a:t>
            </a:r>
          </a:p>
        </p:txBody>
      </p:sp>
      <p:sp>
        <p:nvSpPr>
          <p:cNvPr id="232" name="TextBox 72"/>
          <p:cNvSpPr>
            <a:spLocks noChangeArrowheads="1"/>
          </p:cNvSpPr>
          <p:nvPr/>
        </p:nvSpPr>
        <p:spPr bwMode="auto">
          <a:xfrm>
            <a:off x="4922712" y="2733597"/>
            <a:ext cx="921468" cy="554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Apparence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A : 1er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B : 2e</a:t>
            </a:r>
          </a:p>
        </p:txBody>
      </p:sp>
      <p:sp>
        <p:nvSpPr>
          <p:cNvPr id="77" name="标题 1"/>
          <p:cNvSpPr txBox="1">
            <a:spLocks/>
          </p:cNvSpPr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 Light"/>
                <a:cs typeface="Segoe UI" panose="020B0502040204020203" pitchFamily="34" charset="0"/>
              </a:rPr>
              <a:t>Interphone vidéo (sonnette et carillon vidéo)</a:t>
            </a:r>
          </a:p>
        </p:txBody>
      </p:sp>
      <p:sp>
        <p:nvSpPr>
          <p:cNvPr id="56" name="TextBox 69">
            <a:extLst>
              <a:ext uri="{FF2B5EF4-FFF2-40B4-BE49-F238E27FC236}">
                <a16:creationId xmlns:a16="http://schemas.microsoft.com/office/drawing/2014/main" id="{F7ED57DE-8335-4E30-8E40-A77058C876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1623" y="5194793"/>
            <a:ext cx="905732" cy="375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35" tIns="25719" rIns="51435" bIns="25719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Marque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Dahua</a:t>
            </a:r>
            <a:endParaRPr kumimoji="0" lang="zh-CN" altLang="en-US" sz="10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文泉驿微米黑" charset="-122"/>
            </a:endParaRPr>
          </a:p>
        </p:txBody>
      </p:sp>
      <p:sp>
        <p:nvSpPr>
          <p:cNvPr id="58" name="矩形 57">
            <a:extLst>
              <a:ext uri="{FF2B5EF4-FFF2-40B4-BE49-F238E27FC236}">
                <a16:creationId xmlns:a16="http://schemas.microsoft.com/office/drawing/2014/main" id="{1EA96D94-E3DC-468C-87AD-C94C582CC142}"/>
              </a:ext>
            </a:extLst>
          </p:cNvPr>
          <p:cNvSpPr/>
          <p:nvPr/>
        </p:nvSpPr>
        <p:spPr bwMode="auto">
          <a:xfrm>
            <a:off x="1906194" y="3714258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DS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0" name="矩形 59">
            <a:extLst>
              <a:ext uri="{FF2B5EF4-FFF2-40B4-BE49-F238E27FC236}">
                <a16:creationId xmlns:a16="http://schemas.microsoft.com/office/drawing/2014/main" id="{0382FC0C-AD7E-4BFA-9A55-65A71CEB95E8}"/>
              </a:ext>
            </a:extLst>
          </p:cNvPr>
          <p:cNvSpPr/>
          <p:nvPr/>
        </p:nvSpPr>
        <p:spPr bwMode="auto">
          <a:xfrm>
            <a:off x="859948" y="3719323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E90C4C5A-B2F9-4598-8F5B-9406260CCE2A}"/>
              </a:ext>
            </a:extLst>
          </p:cNvPr>
          <p:cNvSpPr/>
          <p:nvPr/>
        </p:nvSpPr>
        <p:spPr bwMode="auto">
          <a:xfrm>
            <a:off x="2987185" y="3719825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2" name="矩形 61">
            <a:extLst>
              <a:ext uri="{FF2B5EF4-FFF2-40B4-BE49-F238E27FC236}">
                <a16:creationId xmlns:a16="http://schemas.microsoft.com/office/drawing/2014/main" id="{E1D319E1-1DAB-4F72-8C52-D0F69571534E}"/>
              </a:ext>
            </a:extLst>
          </p:cNvPr>
          <p:cNvSpPr/>
          <p:nvPr/>
        </p:nvSpPr>
        <p:spPr bwMode="auto">
          <a:xfrm>
            <a:off x="4136024" y="3719742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UN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3" name="矩形 62">
            <a:extLst>
              <a:ext uri="{FF2B5EF4-FFF2-40B4-BE49-F238E27FC236}">
                <a16:creationId xmlns:a16="http://schemas.microsoft.com/office/drawing/2014/main" id="{D9658D51-9000-41A9-99D7-6E4DC018A7CF}"/>
              </a:ext>
            </a:extLst>
          </p:cNvPr>
          <p:cNvSpPr/>
          <p:nvPr/>
        </p:nvSpPr>
        <p:spPr bwMode="auto">
          <a:xfrm>
            <a:off x="5029249" y="3719557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64" name="直接连接符 63">
            <a:extLst>
              <a:ext uri="{FF2B5EF4-FFF2-40B4-BE49-F238E27FC236}">
                <a16:creationId xmlns:a16="http://schemas.microsoft.com/office/drawing/2014/main" id="{E6297555-CF18-4664-9669-42E1B5BE13E3}"/>
              </a:ext>
            </a:extLst>
          </p:cNvPr>
          <p:cNvCxnSpPr/>
          <p:nvPr/>
        </p:nvCxnSpPr>
        <p:spPr bwMode="auto">
          <a:xfrm>
            <a:off x="1450067" y="4072582"/>
            <a:ext cx="337543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65" name="组合 64">
            <a:extLst>
              <a:ext uri="{FF2B5EF4-FFF2-40B4-BE49-F238E27FC236}">
                <a16:creationId xmlns:a16="http://schemas.microsoft.com/office/drawing/2014/main" id="{EB093CED-4733-4EFE-9145-DAFEE121C6CF}"/>
              </a:ext>
            </a:extLst>
          </p:cNvPr>
          <p:cNvGrpSpPr/>
          <p:nvPr/>
        </p:nvGrpSpPr>
        <p:grpSpPr>
          <a:xfrm>
            <a:off x="1096199" y="4446623"/>
            <a:ext cx="67500" cy="725540"/>
            <a:chOff x="2686859" y="2864898"/>
            <a:chExt cx="90000" cy="725540"/>
          </a:xfrm>
        </p:grpSpPr>
        <p:cxnSp>
          <p:nvCxnSpPr>
            <p:cNvPr id="66" name="直接连接符 65">
              <a:extLst>
                <a:ext uri="{FF2B5EF4-FFF2-40B4-BE49-F238E27FC236}">
                  <a16:creationId xmlns:a16="http://schemas.microsoft.com/office/drawing/2014/main" id="{77C37C67-9C17-45E6-A3B6-3F5D7AAD1453}"/>
                </a:ext>
              </a:extLst>
            </p:cNvPr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67" name="椭圆 66">
              <a:extLst>
                <a:ext uri="{FF2B5EF4-FFF2-40B4-BE49-F238E27FC236}">
                  <a16:creationId xmlns:a16="http://schemas.microsoft.com/office/drawing/2014/main" id="{F9D7F93D-95DF-4780-AF37-6DD334C6D881}"/>
                </a:ext>
              </a:extLst>
            </p:cNvPr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68" name="组合 67">
            <a:extLst>
              <a:ext uri="{FF2B5EF4-FFF2-40B4-BE49-F238E27FC236}">
                <a16:creationId xmlns:a16="http://schemas.microsoft.com/office/drawing/2014/main" id="{5D3C30AC-1A62-4FC2-9294-387E29E3E771}"/>
              </a:ext>
            </a:extLst>
          </p:cNvPr>
          <p:cNvGrpSpPr/>
          <p:nvPr/>
        </p:nvGrpSpPr>
        <p:grpSpPr>
          <a:xfrm>
            <a:off x="2156795" y="4434258"/>
            <a:ext cx="67500" cy="732840"/>
            <a:chOff x="2686859" y="2857598"/>
            <a:chExt cx="90000" cy="732840"/>
          </a:xfrm>
        </p:grpSpPr>
        <p:cxnSp>
          <p:nvCxnSpPr>
            <p:cNvPr id="69" name="直接连接符 68">
              <a:extLst>
                <a:ext uri="{FF2B5EF4-FFF2-40B4-BE49-F238E27FC236}">
                  <a16:creationId xmlns:a16="http://schemas.microsoft.com/office/drawing/2014/main" id="{5FA3E07A-80A5-4C43-A739-98EB190494D2}"/>
                </a:ext>
              </a:extLst>
            </p:cNvPr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70" name="椭圆 69">
              <a:extLst>
                <a:ext uri="{FF2B5EF4-FFF2-40B4-BE49-F238E27FC236}">
                  <a16:creationId xmlns:a16="http://schemas.microsoft.com/office/drawing/2014/main" id="{F965A5D3-ED89-416F-B0DF-1BDCC3C4142F}"/>
                </a:ext>
              </a:extLst>
            </p:cNvPr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71" name="组合 70">
            <a:extLst>
              <a:ext uri="{FF2B5EF4-FFF2-40B4-BE49-F238E27FC236}">
                <a16:creationId xmlns:a16="http://schemas.microsoft.com/office/drawing/2014/main" id="{AE445B11-A891-48A4-AFDB-99CDA1320B73}"/>
              </a:ext>
            </a:extLst>
          </p:cNvPr>
          <p:cNvGrpSpPr/>
          <p:nvPr/>
        </p:nvGrpSpPr>
        <p:grpSpPr>
          <a:xfrm>
            <a:off x="5269617" y="4461686"/>
            <a:ext cx="67500" cy="732840"/>
            <a:chOff x="2686859" y="2857598"/>
            <a:chExt cx="90000" cy="732840"/>
          </a:xfrm>
        </p:grpSpPr>
        <p:cxnSp>
          <p:nvCxnSpPr>
            <p:cNvPr id="72" name="直接连接符 71">
              <a:extLst>
                <a:ext uri="{FF2B5EF4-FFF2-40B4-BE49-F238E27FC236}">
                  <a16:creationId xmlns:a16="http://schemas.microsoft.com/office/drawing/2014/main" id="{3999E4FC-7DD3-4EAF-B65D-BFB888C518AC}"/>
                </a:ext>
              </a:extLst>
            </p:cNvPr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73" name="椭圆 72">
              <a:extLst>
                <a:ext uri="{FF2B5EF4-FFF2-40B4-BE49-F238E27FC236}">
                  <a16:creationId xmlns:a16="http://schemas.microsoft.com/office/drawing/2014/main" id="{DF5AB384-AE1B-47F1-B9D0-E44B9D976B81}"/>
                </a:ext>
              </a:extLst>
            </p:cNvPr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76" name="文本框 75">
            <a:extLst>
              <a:ext uri="{FF2B5EF4-FFF2-40B4-BE49-F238E27FC236}">
                <a16:creationId xmlns:a16="http://schemas.microsoft.com/office/drawing/2014/main" id="{E6B55698-C0B1-4B42-A0C3-CF96737EFB62}"/>
              </a:ext>
            </a:extLst>
          </p:cNvPr>
          <p:cNvSpPr txBox="1"/>
          <p:nvPr/>
        </p:nvSpPr>
        <p:spPr>
          <a:xfrm>
            <a:off x="1759035" y="5163381"/>
            <a:ext cx="1074259" cy="254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Sonnette de porte</a:t>
            </a:r>
          </a:p>
        </p:txBody>
      </p:sp>
      <p:grpSp>
        <p:nvGrpSpPr>
          <p:cNvPr id="79" name="组合 78">
            <a:extLst>
              <a:ext uri="{FF2B5EF4-FFF2-40B4-BE49-F238E27FC236}">
                <a16:creationId xmlns:a16="http://schemas.microsoft.com/office/drawing/2014/main" id="{6FA377BD-18C5-4B42-BFB4-48B42689FD5E}"/>
              </a:ext>
            </a:extLst>
          </p:cNvPr>
          <p:cNvGrpSpPr/>
          <p:nvPr/>
        </p:nvGrpSpPr>
        <p:grpSpPr>
          <a:xfrm>
            <a:off x="4368140" y="4450714"/>
            <a:ext cx="67500" cy="732840"/>
            <a:chOff x="2686859" y="2857598"/>
            <a:chExt cx="90000" cy="732840"/>
          </a:xfrm>
        </p:grpSpPr>
        <p:cxnSp>
          <p:nvCxnSpPr>
            <p:cNvPr id="95" name="直接连接符 94">
              <a:extLst>
                <a:ext uri="{FF2B5EF4-FFF2-40B4-BE49-F238E27FC236}">
                  <a16:creationId xmlns:a16="http://schemas.microsoft.com/office/drawing/2014/main" id="{DCE5B02D-41EC-43E4-9208-0FDB07DAAA09}"/>
                </a:ext>
              </a:extLst>
            </p:cNvPr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97" name="椭圆 96">
              <a:extLst>
                <a:ext uri="{FF2B5EF4-FFF2-40B4-BE49-F238E27FC236}">
                  <a16:creationId xmlns:a16="http://schemas.microsoft.com/office/drawing/2014/main" id="{8F4D6779-8446-40EE-9D0E-A8406DD91CD4}"/>
                </a:ext>
              </a:extLst>
            </p:cNvPr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104" name="组合 103">
            <a:extLst>
              <a:ext uri="{FF2B5EF4-FFF2-40B4-BE49-F238E27FC236}">
                <a16:creationId xmlns:a16="http://schemas.microsoft.com/office/drawing/2014/main" id="{F0943256-2CF9-4BC2-AF75-32FA1A1D9FA3}"/>
              </a:ext>
            </a:extLst>
          </p:cNvPr>
          <p:cNvGrpSpPr/>
          <p:nvPr/>
        </p:nvGrpSpPr>
        <p:grpSpPr>
          <a:xfrm>
            <a:off x="3234833" y="4439825"/>
            <a:ext cx="67500" cy="732840"/>
            <a:chOff x="2686859" y="2857598"/>
            <a:chExt cx="90000" cy="732840"/>
          </a:xfrm>
        </p:grpSpPr>
        <p:cxnSp>
          <p:nvCxnSpPr>
            <p:cNvPr id="105" name="直接连接符 104">
              <a:extLst>
                <a:ext uri="{FF2B5EF4-FFF2-40B4-BE49-F238E27FC236}">
                  <a16:creationId xmlns:a16="http://schemas.microsoft.com/office/drawing/2014/main" id="{64E77D2E-4396-4B87-A6CD-BEBCF193AC9E}"/>
                </a:ext>
              </a:extLst>
            </p:cNvPr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08" name="椭圆 107">
              <a:extLst>
                <a:ext uri="{FF2B5EF4-FFF2-40B4-BE49-F238E27FC236}">
                  <a16:creationId xmlns:a16="http://schemas.microsoft.com/office/drawing/2014/main" id="{1387BDAF-4483-4F7A-8783-0B0BFF96995D}"/>
                </a:ext>
              </a:extLst>
            </p:cNvPr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122" name="TextBox 78">
            <a:extLst>
              <a:ext uri="{FF2B5EF4-FFF2-40B4-BE49-F238E27FC236}">
                <a16:creationId xmlns:a16="http://schemas.microsoft.com/office/drawing/2014/main" id="{53B70799-7152-4B85-B4DB-769514EFBB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1391" y="5183554"/>
            <a:ext cx="1403691" cy="554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Couleur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B : Noir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G : Gris</a:t>
            </a:r>
          </a:p>
        </p:txBody>
      </p:sp>
      <p:sp>
        <p:nvSpPr>
          <p:cNvPr id="123" name="TextBox 78">
            <a:extLst>
              <a:ext uri="{FF2B5EF4-FFF2-40B4-BE49-F238E27FC236}">
                <a16:creationId xmlns:a16="http://schemas.microsoft.com/office/drawing/2014/main" id="{DEB72D4B-68AB-4275-8830-4F2D3C968F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44180" y="2733597"/>
            <a:ext cx="1403691" cy="716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Couleur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B : Noir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G : Gris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W : Blanc</a:t>
            </a:r>
          </a:p>
        </p:txBody>
      </p:sp>
      <p:sp>
        <p:nvSpPr>
          <p:cNvPr id="124" name="TextBox 70">
            <a:extLst>
              <a:ext uri="{FF2B5EF4-FFF2-40B4-BE49-F238E27FC236}">
                <a16:creationId xmlns:a16="http://schemas.microsoft.com/office/drawing/2014/main" id="{DD9814D2-1460-4924-AC92-4E2EA2C97F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02279" y="5172163"/>
            <a:ext cx="2517423" cy="715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文泉驿微米黑" charset="-122"/>
                <a:cs typeface="Segoe UI" panose="020B0502040204020203" pitchFamily="34" charset="0"/>
                <a:sym typeface="文泉驿微米黑" charset="-122"/>
              </a:rPr>
              <a:t>Bande de fréquence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1 : Prend uniquement en charge la fréquence de 2,4 GHz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3 : Prend en charge les fréquences 2,4 GHz et 5 GHz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+ sous-G</a:t>
            </a:r>
          </a:p>
        </p:txBody>
      </p:sp>
      <p:sp>
        <p:nvSpPr>
          <p:cNvPr id="125" name="TextBox 72">
            <a:extLst>
              <a:ext uri="{FF2B5EF4-FFF2-40B4-BE49-F238E27FC236}">
                <a16:creationId xmlns:a16="http://schemas.microsoft.com/office/drawing/2014/main" id="{1C2127F7-160A-459C-BF06-53D66B374C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05644" y="5161108"/>
            <a:ext cx="921468" cy="554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Apparence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A : 1er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B : 2e</a:t>
            </a:r>
            <a:endParaRPr kumimoji="0" lang="en-US" altLang="zh-CN" sz="1051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itchFamily="34" charset="0"/>
            </a:endParaRPr>
          </a:p>
        </p:txBody>
      </p:sp>
      <p:sp>
        <p:nvSpPr>
          <p:cNvPr id="78" name="矩形 77">
            <a:extLst>
              <a:ext uri="{FF2B5EF4-FFF2-40B4-BE49-F238E27FC236}">
                <a16:creationId xmlns:a16="http://schemas.microsoft.com/office/drawing/2014/main" id="{E6AA69D7-DC01-400E-A853-DA95B0C6BEE2}"/>
              </a:ext>
            </a:extLst>
          </p:cNvPr>
          <p:cNvSpPr/>
          <p:nvPr/>
        </p:nvSpPr>
        <p:spPr bwMode="auto">
          <a:xfrm>
            <a:off x="6766257" y="1284067"/>
            <a:ext cx="590129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BTR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0" name="TextBox 54">
            <a:extLst>
              <a:ext uri="{FF2B5EF4-FFF2-40B4-BE49-F238E27FC236}">
                <a16:creationId xmlns:a16="http://schemas.microsoft.com/office/drawing/2014/main" id="{0F183DE9-56F0-4C9A-8AD8-7CAC5F39A328}"/>
              </a:ext>
            </a:extLst>
          </p:cNvPr>
          <p:cNvSpPr txBox="1"/>
          <p:nvPr/>
        </p:nvSpPr>
        <p:spPr>
          <a:xfrm>
            <a:off x="6679819" y="2741692"/>
            <a:ext cx="1731042" cy="554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defPPr>
              <a:defRPr lang="zh-CN"/>
            </a:defPPr>
            <a:lvl1pPr>
              <a:spcBef>
                <a:spcPct val="0"/>
              </a:spcBef>
              <a:buFontTx/>
              <a:buNone/>
              <a:defRPr sz="1200" b="1">
                <a:solidFill>
                  <a:srgbClr val="000000"/>
                </a:solidFill>
                <a:latin typeface="Calibri" pitchFamily="34" charset="0"/>
                <a:ea typeface="宋体" pitchFamily="2" charset="-122"/>
                <a:cs typeface="Calibri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latin typeface="文泉驿微米黑" charset="-122"/>
                <a:ea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latin typeface="文泉驿微米黑" charset="-122"/>
                <a:ea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latin typeface="文泉驿微米黑" charset="-122"/>
                <a:ea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latin typeface="文泉驿微米黑" charset="-122"/>
                <a:ea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latin typeface="文泉驿微米黑" charset="-122"/>
                <a:ea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latin typeface="文泉驿微米黑" charset="-122"/>
                <a:ea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latin typeface="文泉驿微米黑" charset="-122"/>
                <a:ea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latin typeface="文泉驿微米黑" charset="-122"/>
                <a:ea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Puissance</a:t>
            </a:r>
            <a:endParaRPr kumimoji="0" lang="en-US" altLang="zh-CN" sz="1051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Par défaut : câblé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宋体" pitchFamily="2" charset="-122"/>
                <a:cs typeface="Segoe UI" panose="020B0502040204020203" pitchFamily="34" charset="0"/>
                <a:sym typeface="文泉驿微米黑" charset="-122"/>
              </a:rPr>
              <a:t>BTR : Batterie</a:t>
            </a:r>
            <a:endParaRPr kumimoji="0" lang="zh-CN" altLang="en-US" sz="1051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文泉驿微米黑" charset="-122"/>
            </a:endParaRPr>
          </a:p>
        </p:txBody>
      </p:sp>
      <p:cxnSp>
        <p:nvCxnSpPr>
          <p:cNvPr id="89" name="直接连接符 88">
            <a:extLst>
              <a:ext uri="{FF2B5EF4-FFF2-40B4-BE49-F238E27FC236}">
                <a16:creationId xmlns:a16="http://schemas.microsoft.com/office/drawing/2014/main" id="{B6514E56-2854-4A63-9395-43A468D33742}"/>
              </a:ext>
            </a:extLst>
          </p:cNvPr>
          <p:cNvCxnSpPr>
            <a:cxnSpLocks/>
          </p:cNvCxnSpPr>
          <p:nvPr/>
        </p:nvCxnSpPr>
        <p:spPr bwMode="auto">
          <a:xfrm>
            <a:off x="7051135" y="1994926"/>
            <a:ext cx="2971" cy="75554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0" name="直接连接符 89">
            <a:extLst>
              <a:ext uri="{FF2B5EF4-FFF2-40B4-BE49-F238E27FC236}">
                <a16:creationId xmlns:a16="http://schemas.microsoft.com/office/drawing/2014/main" id="{5A6A8BC1-4101-45C3-8B71-A6CDDB546908}"/>
              </a:ext>
            </a:extLst>
          </p:cNvPr>
          <p:cNvCxnSpPr/>
          <p:nvPr/>
        </p:nvCxnSpPr>
        <p:spPr bwMode="auto">
          <a:xfrm>
            <a:off x="6395965" y="1657633"/>
            <a:ext cx="337543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1" name="椭圆 100">
            <a:extLst>
              <a:ext uri="{FF2B5EF4-FFF2-40B4-BE49-F238E27FC236}">
                <a16:creationId xmlns:a16="http://schemas.microsoft.com/office/drawing/2014/main" id="{BDB9EEDE-2426-4376-B1CE-7C1053F86ADD}"/>
              </a:ext>
            </a:extLst>
          </p:cNvPr>
          <p:cNvSpPr/>
          <p:nvPr/>
        </p:nvSpPr>
        <p:spPr bwMode="auto">
          <a:xfrm>
            <a:off x="7027880" y="2666285"/>
            <a:ext cx="675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7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8EA0FD12-CFFE-496E-8CDF-EB345D1D4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>
                <a:latin typeface="Myriad Pro"/>
              </a:rPr>
              <a:t>50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650641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Box 69"/>
          <p:cNvSpPr>
            <a:spLocks noChangeArrowheads="1"/>
          </p:cNvSpPr>
          <p:nvPr/>
        </p:nvSpPr>
        <p:spPr bwMode="auto">
          <a:xfrm>
            <a:off x="1870054" y="2909748"/>
            <a:ext cx="905732" cy="375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35" tIns="25719" rIns="51435" bIns="25719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Marque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Dahua</a:t>
            </a:r>
            <a:endParaRPr kumimoji="0" lang="zh-CN" altLang="en-US" sz="10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文泉驿微米黑" charset="-122"/>
            </a:endParaRPr>
          </a:p>
        </p:txBody>
      </p:sp>
      <p:sp>
        <p:nvSpPr>
          <p:cNvPr id="83" name="矩形 82"/>
          <p:cNvSpPr/>
          <p:nvPr/>
        </p:nvSpPr>
        <p:spPr bwMode="auto">
          <a:xfrm>
            <a:off x="2703777" y="1434277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KT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4" name="矩形 83"/>
          <p:cNvSpPr/>
          <p:nvPr/>
        </p:nvSpPr>
        <p:spPr bwMode="auto">
          <a:xfrm>
            <a:off x="3604741" y="1434277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5" name="矩形 84"/>
          <p:cNvSpPr/>
          <p:nvPr/>
        </p:nvSpPr>
        <p:spPr bwMode="auto">
          <a:xfrm>
            <a:off x="1798379" y="1434277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DHI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86" name="矩形 85"/>
          <p:cNvSpPr/>
          <p:nvPr/>
        </p:nvSpPr>
        <p:spPr bwMode="auto">
          <a:xfrm>
            <a:off x="4479337" y="1434277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01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87" name="直接连接符 86"/>
          <p:cNvCxnSpPr/>
          <p:nvPr/>
        </p:nvCxnSpPr>
        <p:spPr bwMode="auto">
          <a:xfrm>
            <a:off x="2338381" y="1794277"/>
            <a:ext cx="337543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88" name="组合 87"/>
          <p:cNvGrpSpPr/>
          <p:nvPr/>
        </p:nvGrpSpPr>
        <p:grpSpPr>
          <a:xfrm>
            <a:off x="2034630" y="2161578"/>
            <a:ext cx="67500" cy="725540"/>
            <a:chOff x="2686859" y="2864898"/>
            <a:chExt cx="90000" cy="725540"/>
          </a:xfrm>
        </p:grpSpPr>
        <p:cxnSp>
          <p:nvCxnSpPr>
            <p:cNvPr id="91" name="直接连接符 90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92" name="椭圆 91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93" name="组合 92"/>
          <p:cNvGrpSpPr/>
          <p:nvPr/>
        </p:nvGrpSpPr>
        <p:grpSpPr>
          <a:xfrm>
            <a:off x="2954955" y="2154277"/>
            <a:ext cx="67500" cy="732840"/>
            <a:chOff x="2686859" y="2857598"/>
            <a:chExt cx="90000" cy="732840"/>
          </a:xfrm>
        </p:grpSpPr>
        <p:cxnSp>
          <p:nvCxnSpPr>
            <p:cNvPr id="96" name="直接连接符 95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03" name="椭圆 102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106" name="组合 105"/>
          <p:cNvGrpSpPr/>
          <p:nvPr/>
        </p:nvGrpSpPr>
        <p:grpSpPr>
          <a:xfrm>
            <a:off x="4715587" y="2169504"/>
            <a:ext cx="67500" cy="732840"/>
            <a:chOff x="2686859" y="2857598"/>
            <a:chExt cx="90000" cy="732840"/>
          </a:xfrm>
        </p:grpSpPr>
        <p:cxnSp>
          <p:nvCxnSpPr>
            <p:cNvPr id="107" name="直接连接符 106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14" name="椭圆 113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115" name="椭圆 114"/>
          <p:cNvSpPr/>
          <p:nvPr/>
        </p:nvSpPr>
        <p:spPr bwMode="auto">
          <a:xfrm>
            <a:off x="3829781" y="2804417"/>
            <a:ext cx="675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7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116" name="肘形连接符 115"/>
          <p:cNvCxnSpPr>
            <a:stCxn id="84" idx="2"/>
          </p:cNvCxnSpPr>
          <p:nvPr/>
        </p:nvCxnSpPr>
        <p:spPr bwMode="auto">
          <a:xfrm rot="5400000">
            <a:off x="3513094" y="2511575"/>
            <a:ext cx="718945" cy="4355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7" name="文本框 116"/>
          <p:cNvSpPr txBox="1"/>
          <p:nvPr/>
        </p:nvSpPr>
        <p:spPr>
          <a:xfrm>
            <a:off x="2580730" y="2851539"/>
            <a:ext cx="1007241" cy="623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Interphone vidéo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TROUSSE</a:t>
            </a:r>
            <a:endParaRPr kumimoji="0" lang="zh-CN" altLang="en-US" sz="1051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8" name="TextBox 70"/>
          <p:cNvSpPr>
            <a:spLocks noChangeArrowheads="1"/>
          </p:cNvSpPr>
          <p:nvPr/>
        </p:nvSpPr>
        <p:spPr bwMode="auto">
          <a:xfrm>
            <a:off x="3366008" y="2944373"/>
            <a:ext cx="1232779" cy="1201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Série:</a:t>
            </a:r>
            <a:endParaRPr kumimoji="0" lang="zh-CN" altLang="en-US" sz="1051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A : Analogique à 4 fils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P: IP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W : Wi-Fi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D:2 fils IP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X : Hybride à 2 fils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H : Hybride à 4 fils</a:t>
            </a:r>
          </a:p>
        </p:txBody>
      </p:sp>
      <p:sp>
        <p:nvSpPr>
          <p:cNvPr id="119" name="TextBox 78"/>
          <p:cNvSpPr>
            <a:spLocks noChangeArrowheads="1"/>
          </p:cNvSpPr>
          <p:nvPr/>
        </p:nvSpPr>
        <p:spPr bwMode="auto">
          <a:xfrm>
            <a:off x="4573895" y="2909748"/>
            <a:ext cx="675457" cy="10395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宋体" pitchFamily="2" charset="-122"/>
                <a:cs typeface="Segoe UI" panose="020B0502040204020203" pitchFamily="34" charset="0"/>
                <a:sym typeface="宋体" pitchFamily="2" charset="-122"/>
              </a:rPr>
              <a:t>En série:</a:t>
            </a:r>
            <a:endParaRPr kumimoji="0" lang="en-US" altLang="zh-CN" sz="1051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01: 1er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02: 2ème</a:t>
            </a:r>
            <a:endParaRPr kumimoji="0" lang="en-US" altLang="zh-CN" sz="1051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03: 3ème</a:t>
            </a:r>
            <a:endParaRPr kumimoji="0" lang="en-US" altLang="zh-CN" sz="1051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04: 04e</a:t>
            </a:r>
            <a:endParaRPr kumimoji="0" lang="en-US" altLang="zh-CN" sz="1051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…</a:t>
            </a:r>
          </a:p>
        </p:txBody>
      </p:sp>
      <p:sp>
        <p:nvSpPr>
          <p:cNvPr id="120" name="文本框 119">
            <a:extLst>
              <a:ext uri="{FF2B5EF4-FFF2-40B4-BE49-F238E27FC236}">
                <a16:creationId xmlns:a16="http://schemas.microsoft.com/office/drawing/2014/main" id="{BEB5082E-FA40-4E8F-B8CB-8903FE88ADE7}"/>
              </a:ext>
            </a:extLst>
          </p:cNvPr>
          <p:cNvSpPr txBox="1"/>
          <p:nvPr/>
        </p:nvSpPr>
        <p:spPr>
          <a:xfrm>
            <a:off x="483615" y="968913"/>
            <a:ext cx="64025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Avis : La règle de dénomination s’applique aux produits commercialisés après 2019.</a:t>
            </a:r>
            <a:endParaRPr kumimoji="0" lang="zh-CN" altLang="en-US" sz="14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Segoe UI" panose="020B0502040204020203" pitchFamily="34" charset="0"/>
              <a:ea typeface="等线"/>
              <a:cs typeface="Segoe UI" panose="020B0502040204020203" pitchFamily="34" charset="0"/>
            </a:endParaRPr>
          </a:p>
        </p:txBody>
      </p:sp>
      <p:sp>
        <p:nvSpPr>
          <p:cNvPr id="122" name="矩形 121"/>
          <p:cNvSpPr/>
          <p:nvPr/>
        </p:nvSpPr>
        <p:spPr bwMode="auto">
          <a:xfrm>
            <a:off x="6148333" y="1434277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(S)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23" name="组合 122"/>
          <p:cNvGrpSpPr/>
          <p:nvPr/>
        </p:nvGrpSpPr>
        <p:grpSpPr>
          <a:xfrm>
            <a:off x="6384583" y="2169504"/>
            <a:ext cx="67500" cy="732840"/>
            <a:chOff x="2686859" y="2857598"/>
            <a:chExt cx="90000" cy="732840"/>
          </a:xfrm>
        </p:grpSpPr>
        <p:cxnSp>
          <p:nvCxnSpPr>
            <p:cNvPr id="128" name="直接连接符 127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29" name="椭圆 128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134" name="TextBox 78"/>
          <p:cNvSpPr>
            <a:spLocks noChangeArrowheads="1"/>
          </p:cNvSpPr>
          <p:nvPr/>
        </p:nvSpPr>
        <p:spPr bwMode="auto">
          <a:xfrm>
            <a:off x="6242891" y="2909747"/>
            <a:ext cx="1825656" cy="554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Type de montage :</a:t>
            </a:r>
            <a:endParaRPr kumimoji="0" lang="en-US" altLang="zh-CN" sz="1051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S : Surface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F : Chasse d'eau</a:t>
            </a:r>
          </a:p>
        </p:txBody>
      </p:sp>
      <p:sp>
        <p:nvSpPr>
          <p:cNvPr id="29" name="矩形 28"/>
          <p:cNvSpPr/>
          <p:nvPr/>
        </p:nvSpPr>
        <p:spPr bwMode="auto">
          <a:xfrm>
            <a:off x="5312284" y="1441578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30" name="组合 29"/>
          <p:cNvGrpSpPr/>
          <p:nvPr/>
        </p:nvGrpSpPr>
        <p:grpSpPr>
          <a:xfrm>
            <a:off x="5548534" y="2176805"/>
            <a:ext cx="67500" cy="732840"/>
            <a:chOff x="2686859" y="2857598"/>
            <a:chExt cx="90000" cy="732840"/>
          </a:xfrm>
        </p:grpSpPr>
        <p:cxnSp>
          <p:nvCxnSpPr>
            <p:cNvPr id="31" name="直接连接符 30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2" name="椭圆 31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33" name="TextBox 78"/>
          <p:cNvSpPr>
            <a:spLocks noChangeArrowheads="1"/>
          </p:cNvSpPr>
          <p:nvPr/>
        </p:nvSpPr>
        <p:spPr bwMode="auto">
          <a:xfrm>
            <a:off x="5446487" y="2926085"/>
            <a:ext cx="1403691" cy="230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Lite</a:t>
            </a:r>
          </a:p>
        </p:txBody>
      </p:sp>
      <p:sp>
        <p:nvSpPr>
          <p:cNvPr id="34" name="标题 1"/>
          <p:cNvSpPr txBox="1">
            <a:spLocks/>
          </p:cNvSpPr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 Light"/>
                <a:cs typeface="Segoe UI" panose="020B0502040204020203" pitchFamily="34" charset="0"/>
              </a:rPr>
              <a:t>Interphone vidéo (KIT)</a:t>
            </a:r>
          </a:p>
        </p:txBody>
      </p:sp>
      <p:sp>
        <p:nvSpPr>
          <p:cNvPr id="35" name="TextBox 69">
            <a:extLst>
              <a:ext uri="{FF2B5EF4-FFF2-40B4-BE49-F238E27FC236}">
                <a16:creationId xmlns:a16="http://schemas.microsoft.com/office/drawing/2014/main" id="{4274096A-5E1B-4927-AE0E-3E362E235A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70054" y="5666896"/>
            <a:ext cx="905732" cy="375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35" tIns="25719" rIns="51435" bIns="25719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Marque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Dahua</a:t>
            </a:r>
            <a:endParaRPr kumimoji="0" lang="zh-CN" altLang="en-US" sz="10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文泉驿微米黑" charset="-122"/>
            </a:endParaRPr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00928DA4-3BD6-453A-8DD0-456CDA82E915}"/>
              </a:ext>
            </a:extLst>
          </p:cNvPr>
          <p:cNvSpPr/>
          <p:nvPr/>
        </p:nvSpPr>
        <p:spPr bwMode="auto">
          <a:xfrm>
            <a:off x="2703777" y="4191425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VDK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66477C68-546E-45CA-8343-B45139733FDC}"/>
              </a:ext>
            </a:extLst>
          </p:cNvPr>
          <p:cNvSpPr/>
          <p:nvPr/>
        </p:nvSpPr>
        <p:spPr bwMode="auto">
          <a:xfrm>
            <a:off x="3604741" y="4191425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3C540753-0711-4A16-9C2D-EF10C8F4B7A9}"/>
              </a:ext>
            </a:extLst>
          </p:cNvPr>
          <p:cNvSpPr/>
          <p:nvPr/>
        </p:nvSpPr>
        <p:spPr bwMode="auto">
          <a:xfrm>
            <a:off x="1798379" y="4191425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164C7CEE-2F1E-4789-B349-93E8E83671C9}"/>
              </a:ext>
            </a:extLst>
          </p:cNvPr>
          <p:cNvSpPr/>
          <p:nvPr/>
        </p:nvSpPr>
        <p:spPr bwMode="auto">
          <a:xfrm>
            <a:off x="4479337" y="4191425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01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40" name="直接连接符 39">
            <a:extLst>
              <a:ext uri="{FF2B5EF4-FFF2-40B4-BE49-F238E27FC236}">
                <a16:creationId xmlns:a16="http://schemas.microsoft.com/office/drawing/2014/main" id="{F4F20529-726D-4B2C-8B5C-425494C458D0}"/>
              </a:ext>
            </a:extLst>
          </p:cNvPr>
          <p:cNvCxnSpPr/>
          <p:nvPr/>
        </p:nvCxnSpPr>
        <p:spPr bwMode="auto">
          <a:xfrm>
            <a:off x="2338381" y="4551425"/>
            <a:ext cx="337543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41" name="组合 40">
            <a:extLst>
              <a:ext uri="{FF2B5EF4-FFF2-40B4-BE49-F238E27FC236}">
                <a16:creationId xmlns:a16="http://schemas.microsoft.com/office/drawing/2014/main" id="{78643FFE-DC91-4FCD-AB4F-EEAE65898E06}"/>
              </a:ext>
            </a:extLst>
          </p:cNvPr>
          <p:cNvGrpSpPr/>
          <p:nvPr/>
        </p:nvGrpSpPr>
        <p:grpSpPr>
          <a:xfrm>
            <a:off x="2034630" y="4918726"/>
            <a:ext cx="67500" cy="725540"/>
            <a:chOff x="2686859" y="2864898"/>
            <a:chExt cx="90000" cy="725540"/>
          </a:xfrm>
        </p:grpSpPr>
        <p:cxnSp>
          <p:nvCxnSpPr>
            <p:cNvPr id="42" name="直接连接符 41">
              <a:extLst>
                <a:ext uri="{FF2B5EF4-FFF2-40B4-BE49-F238E27FC236}">
                  <a16:creationId xmlns:a16="http://schemas.microsoft.com/office/drawing/2014/main" id="{825D5924-6097-472A-A86D-E2CCD665F4A8}"/>
                </a:ext>
              </a:extLst>
            </p:cNvPr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3" name="椭圆 42">
              <a:extLst>
                <a:ext uri="{FF2B5EF4-FFF2-40B4-BE49-F238E27FC236}">
                  <a16:creationId xmlns:a16="http://schemas.microsoft.com/office/drawing/2014/main" id="{DC5D4BF5-2418-4ACB-9203-BF98DEC004CD}"/>
                </a:ext>
              </a:extLst>
            </p:cNvPr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44" name="组合 43">
            <a:extLst>
              <a:ext uri="{FF2B5EF4-FFF2-40B4-BE49-F238E27FC236}">
                <a16:creationId xmlns:a16="http://schemas.microsoft.com/office/drawing/2014/main" id="{11090743-F7A2-4CAA-AFA4-830319276413}"/>
              </a:ext>
            </a:extLst>
          </p:cNvPr>
          <p:cNvGrpSpPr/>
          <p:nvPr/>
        </p:nvGrpSpPr>
        <p:grpSpPr>
          <a:xfrm>
            <a:off x="2954955" y="4911425"/>
            <a:ext cx="67500" cy="732840"/>
            <a:chOff x="2686859" y="2857598"/>
            <a:chExt cx="90000" cy="732840"/>
          </a:xfrm>
        </p:grpSpPr>
        <p:cxnSp>
          <p:nvCxnSpPr>
            <p:cNvPr id="45" name="直接连接符 44">
              <a:extLst>
                <a:ext uri="{FF2B5EF4-FFF2-40B4-BE49-F238E27FC236}">
                  <a16:creationId xmlns:a16="http://schemas.microsoft.com/office/drawing/2014/main" id="{13256D87-E3B4-40A1-98F6-12C6DB77E587}"/>
                </a:ext>
              </a:extLst>
            </p:cNvPr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6" name="椭圆 45">
              <a:extLst>
                <a:ext uri="{FF2B5EF4-FFF2-40B4-BE49-F238E27FC236}">
                  <a16:creationId xmlns:a16="http://schemas.microsoft.com/office/drawing/2014/main" id="{6F850AE6-8125-42A9-807C-D5444903F909}"/>
                </a:ext>
              </a:extLst>
            </p:cNvPr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47" name="组合 46">
            <a:extLst>
              <a:ext uri="{FF2B5EF4-FFF2-40B4-BE49-F238E27FC236}">
                <a16:creationId xmlns:a16="http://schemas.microsoft.com/office/drawing/2014/main" id="{88590B27-A68C-4CEE-9CFA-8C32F3260141}"/>
              </a:ext>
            </a:extLst>
          </p:cNvPr>
          <p:cNvGrpSpPr/>
          <p:nvPr/>
        </p:nvGrpSpPr>
        <p:grpSpPr>
          <a:xfrm>
            <a:off x="4715587" y="4926652"/>
            <a:ext cx="67500" cy="732840"/>
            <a:chOff x="2686859" y="2857598"/>
            <a:chExt cx="90000" cy="732840"/>
          </a:xfrm>
        </p:grpSpPr>
        <p:cxnSp>
          <p:nvCxnSpPr>
            <p:cNvPr id="48" name="直接连接符 47">
              <a:extLst>
                <a:ext uri="{FF2B5EF4-FFF2-40B4-BE49-F238E27FC236}">
                  <a16:creationId xmlns:a16="http://schemas.microsoft.com/office/drawing/2014/main" id="{2B829507-6CF7-49F5-99B1-ACC99F4E1764}"/>
                </a:ext>
              </a:extLst>
            </p:cNvPr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9" name="椭圆 48">
              <a:extLst>
                <a:ext uri="{FF2B5EF4-FFF2-40B4-BE49-F238E27FC236}">
                  <a16:creationId xmlns:a16="http://schemas.microsoft.com/office/drawing/2014/main" id="{73DB61EC-1598-4252-B399-AAD6D1D4D42D}"/>
                </a:ext>
              </a:extLst>
            </p:cNvPr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50" name="椭圆 49">
            <a:extLst>
              <a:ext uri="{FF2B5EF4-FFF2-40B4-BE49-F238E27FC236}">
                <a16:creationId xmlns:a16="http://schemas.microsoft.com/office/drawing/2014/main" id="{B00E7955-E863-4533-BC68-5DFF734D5CE6}"/>
              </a:ext>
            </a:extLst>
          </p:cNvPr>
          <p:cNvSpPr/>
          <p:nvPr/>
        </p:nvSpPr>
        <p:spPr bwMode="auto">
          <a:xfrm>
            <a:off x="3829781" y="5561565"/>
            <a:ext cx="675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7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51" name="肘形连接符 115">
            <a:extLst>
              <a:ext uri="{FF2B5EF4-FFF2-40B4-BE49-F238E27FC236}">
                <a16:creationId xmlns:a16="http://schemas.microsoft.com/office/drawing/2014/main" id="{D40FAEF8-67FE-4693-A45C-476B2C6956D8}"/>
              </a:ext>
            </a:extLst>
          </p:cNvPr>
          <p:cNvCxnSpPr>
            <a:stCxn id="37" idx="2"/>
          </p:cNvCxnSpPr>
          <p:nvPr/>
        </p:nvCxnSpPr>
        <p:spPr bwMode="auto">
          <a:xfrm rot="5400000">
            <a:off x="3513094" y="5268723"/>
            <a:ext cx="718945" cy="4355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2" name="文本框 51">
            <a:extLst>
              <a:ext uri="{FF2B5EF4-FFF2-40B4-BE49-F238E27FC236}">
                <a16:creationId xmlns:a16="http://schemas.microsoft.com/office/drawing/2014/main" id="{414EE7C8-BA3C-4CB6-BEF2-F040892FDF55}"/>
              </a:ext>
            </a:extLst>
          </p:cNvPr>
          <p:cNvSpPr txBox="1"/>
          <p:nvPr/>
        </p:nvSpPr>
        <p:spPr>
          <a:xfrm>
            <a:off x="2617203" y="5666710"/>
            <a:ext cx="1072125" cy="415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Vidéo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Kit de sonnette</a:t>
            </a:r>
            <a:endParaRPr kumimoji="0" lang="zh-CN" altLang="en-US" sz="1051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3" name="TextBox 70">
            <a:extLst>
              <a:ext uri="{FF2B5EF4-FFF2-40B4-BE49-F238E27FC236}">
                <a16:creationId xmlns:a16="http://schemas.microsoft.com/office/drawing/2014/main" id="{6E9D245F-26C2-48E1-8CBF-E6CCF0BD6A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57953" y="5685277"/>
            <a:ext cx="2031884" cy="554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Taper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P : Adaptateur secteur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B : Batterie</a:t>
            </a:r>
          </a:p>
        </p:txBody>
      </p:sp>
      <p:sp>
        <p:nvSpPr>
          <p:cNvPr id="54" name="TextBox 78">
            <a:extLst>
              <a:ext uri="{FF2B5EF4-FFF2-40B4-BE49-F238E27FC236}">
                <a16:creationId xmlns:a16="http://schemas.microsoft.com/office/drawing/2014/main" id="{AC5544BB-6689-4058-AC4C-255350F1DB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15590" y="5673182"/>
            <a:ext cx="675457" cy="392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宋体" pitchFamily="2" charset="-122"/>
                <a:cs typeface="Segoe UI" panose="020B0502040204020203" pitchFamily="34" charset="0"/>
                <a:sym typeface="宋体" pitchFamily="2" charset="-122"/>
              </a:rPr>
              <a:t>En série</a:t>
            </a:r>
            <a:endParaRPr kumimoji="0" lang="en-US" altLang="zh-CN" sz="1051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01: 1er</a:t>
            </a:r>
          </a:p>
        </p:txBody>
      </p:sp>
      <p:sp>
        <p:nvSpPr>
          <p:cNvPr id="55" name="矩形 54">
            <a:extLst>
              <a:ext uri="{FF2B5EF4-FFF2-40B4-BE49-F238E27FC236}">
                <a16:creationId xmlns:a16="http://schemas.microsoft.com/office/drawing/2014/main" id="{15D18B82-A1F2-437F-BE13-E32CC2F823D8}"/>
              </a:ext>
            </a:extLst>
          </p:cNvPr>
          <p:cNvSpPr/>
          <p:nvPr/>
        </p:nvSpPr>
        <p:spPr bwMode="auto">
          <a:xfrm>
            <a:off x="6303925" y="4191425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G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56" name="组合 55">
            <a:extLst>
              <a:ext uri="{FF2B5EF4-FFF2-40B4-BE49-F238E27FC236}">
                <a16:creationId xmlns:a16="http://schemas.microsoft.com/office/drawing/2014/main" id="{240E21CC-9182-4090-9EA5-FD3E2FD04DC2}"/>
              </a:ext>
            </a:extLst>
          </p:cNvPr>
          <p:cNvGrpSpPr/>
          <p:nvPr/>
        </p:nvGrpSpPr>
        <p:grpSpPr>
          <a:xfrm>
            <a:off x="6540175" y="4926652"/>
            <a:ext cx="67500" cy="732840"/>
            <a:chOff x="2686859" y="2857598"/>
            <a:chExt cx="90000" cy="732840"/>
          </a:xfrm>
        </p:grpSpPr>
        <p:cxnSp>
          <p:nvCxnSpPr>
            <p:cNvPr id="57" name="直接连接符 56">
              <a:extLst>
                <a:ext uri="{FF2B5EF4-FFF2-40B4-BE49-F238E27FC236}">
                  <a16:creationId xmlns:a16="http://schemas.microsoft.com/office/drawing/2014/main" id="{6EF4EC5B-2BAB-4E74-BE12-AD505A174308}"/>
                </a:ext>
              </a:extLst>
            </p:cNvPr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8" name="椭圆 57">
              <a:extLst>
                <a:ext uri="{FF2B5EF4-FFF2-40B4-BE49-F238E27FC236}">
                  <a16:creationId xmlns:a16="http://schemas.microsoft.com/office/drawing/2014/main" id="{29D6F2D7-8377-4E28-8688-720CAC026FA3}"/>
                </a:ext>
              </a:extLst>
            </p:cNvPr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60" name="矩形 59">
            <a:extLst>
              <a:ext uri="{FF2B5EF4-FFF2-40B4-BE49-F238E27FC236}">
                <a16:creationId xmlns:a16="http://schemas.microsoft.com/office/drawing/2014/main" id="{F528DABE-A6B2-4E11-86DB-FC80895229F9}"/>
              </a:ext>
            </a:extLst>
          </p:cNvPr>
          <p:cNvSpPr/>
          <p:nvPr/>
        </p:nvSpPr>
        <p:spPr bwMode="auto">
          <a:xfrm>
            <a:off x="5467876" y="4198726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61" name="组合 60">
            <a:extLst>
              <a:ext uri="{FF2B5EF4-FFF2-40B4-BE49-F238E27FC236}">
                <a16:creationId xmlns:a16="http://schemas.microsoft.com/office/drawing/2014/main" id="{F462CE35-6266-418E-B1FB-31F102DCB246}"/>
              </a:ext>
            </a:extLst>
          </p:cNvPr>
          <p:cNvGrpSpPr/>
          <p:nvPr/>
        </p:nvGrpSpPr>
        <p:grpSpPr>
          <a:xfrm>
            <a:off x="5704126" y="4933953"/>
            <a:ext cx="67500" cy="732840"/>
            <a:chOff x="2686859" y="2857598"/>
            <a:chExt cx="90000" cy="732840"/>
          </a:xfrm>
        </p:grpSpPr>
        <p:cxnSp>
          <p:nvCxnSpPr>
            <p:cNvPr id="62" name="直接连接符 61">
              <a:extLst>
                <a:ext uri="{FF2B5EF4-FFF2-40B4-BE49-F238E27FC236}">
                  <a16:creationId xmlns:a16="http://schemas.microsoft.com/office/drawing/2014/main" id="{8D3C6857-E802-442F-AC42-52913610F56E}"/>
                </a:ext>
              </a:extLst>
            </p:cNvPr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63" name="椭圆 62">
              <a:extLst>
                <a:ext uri="{FF2B5EF4-FFF2-40B4-BE49-F238E27FC236}">
                  <a16:creationId xmlns:a16="http://schemas.microsoft.com/office/drawing/2014/main" id="{84771C16-2FDD-42F4-8E79-392C3C5ABB1A}"/>
                </a:ext>
              </a:extLst>
            </p:cNvPr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64" name="TextBox 78">
            <a:extLst>
              <a:ext uri="{FF2B5EF4-FFF2-40B4-BE49-F238E27FC236}">
                <a16:creationId xmlns:a16="http://schemas.microsoft.com/office/drawing/2014/main" id="{5BF7F6D3-69D2-44BA-A09E-CF5D41A07E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82461" y="5673182"/>
            <a:ext cx="1403691" cy="392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Couleur de la sonnette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B : Noir</a:t>
            </a:r>
          </a:p>
        </p:txBody>
      </p:sp>
      <p:cxnSp>
        <p:nvCxnSpPr>
          <p:cNvPr id="65" name="直接连接符 64">
            <a:extLst>
              <a:ext uri="{FF2B5EF4-FFF2-40B4-BE49-F238E27FC236}">
                <a16:creationId xmlns:a16="http://schemas.microsoft.com/office/drawing/2014/main" id="{86EB81BC-37A9-43C4-8A55-9F680DEA8614}"/>
              </a:ext>
            </a:extLst>
          </p:cNvPr>
          <p:cNvCxnSpPr/>
          <p:nvPr/>
        </p:nvCxnSpPr>
        <p:spPr bwMode="auto">
          <a:xfrm>
            <a:off x="5074835" y="4551425"/>
            <a:ext cx="337543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6" name="TextBox 78">
            <a:extLst>
              <a:ext uri="{FF2B5EF4-FFF2-40B4-BE49-F238E27FC236}">
                <a16:creationId xmlns:a16="http://schemas.microsoft.com/office/drawing/2014/main" id="{934E4FBC-30FE-4BCF-A1C9-78F3BDF79F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0126" y="5684743"/>
            <a:ext cx="1403691" cy="554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Couleur du carillon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B : Noir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G : Gris</a:t>
            </a: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EDB0D404-63C9-4F37-AE2A-DA727317F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>
                <a:latin typeface="Myriad Pro"/>
              </a:rPr>
              <a:t>51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6209965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Box 69"/>
          <p:cNvSpPr>
            <a:spLocks noChangeArrowheads="1"/>
          </p:cNvSpPr>
          <p:nvPr/>
        </p:nvSpPr>
        <p:spPr bwMode="auto">
          <a:xfrm>
            <a:off x="900790" y="3046908"/>
            <a:ext cx="905732" cy="375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35" tIns="25719" rIns="51435" bIns="25719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Marque : Dahua</a:t>
            </a:r>
            <a:endParaRPr kumimoji="0" lang="zh-CN" altLang="en-US" sz="10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文泉驿微米黑" charset="-122"/>
            </a:endParaRPr>
          </a:p>
        </p:txBody>
      </p:sp>
      <p:sp>
        <p:nvSpPr>
          <p:cNvPr id="83" name="矩形 82"/>
          <p:cNvSpPr/>
          <p:nvPr/>
        </p:nvSpPr>
        <p:spPr bwMode="auto">
          <a:xfrm>
            <a:off x="1734513" y="1571437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Vermont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4" name="矩形 83"/>
          <p:cNvSpPr/>
          <p:nvPr/>
        </p:nvSpPr>
        <p:spPr bwMode="auto">
          <a:xfrm>
            <a:off x="2635477" y="1571437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5" name="矩形 84"/>
          <p:cNvSpPr/>
          <p:nvPr/>
        </p:nvSpPr>
        <p:spPr bwMode="auto">
          <a:xfrm>
            <a:off x="829115" y="1571437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DHI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86" name="矩形 85"/>
          <p:cNvSpPr/>
          <p:nvPr/>
        </p:nvSpPr>
        <p:spPr bwMode="auto">
          <a:xfrm>
            <a:off x="3510073" y="1571437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8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87" name="直接连接符 86"/>
          <p:cNvCxnSpPr/>
          <p:nvPr/>
        </p:nvCxnSpPr>
        <p:spPr bwMode="auto">
          <a:xfrm>
            <a:off x="1369117" y="1931437"/>
            <a:ext cx="337543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88" name="组合 87"/>
          <p:cNvGrpSpPr/>
          <p:nvPr/>
        </p:nvGrpSpPr>
        <p:grpSpPr>
          <a:xfrm>
            <a:off x="1065366" y="2298738"/>
            <a:ext cx="67500" cy="725540"/>
            <a:chOff x="2686859" y="2864898"/>
            <a:chExt cx="90000" cy="725540"/>
          </a:xfrm>
        </p:grpSpPr>
        <p:cxnSp>
          <p:nvCxnSpPr>
            <p:cNvPr id="91" name="直接连接符 90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92" name="椭圆 91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93" name="组合 92"/>
          <p:cNvGrpSpPr/>
          <p:nvPr/>
        </p:nvGrpSpPr>
        <p:grpSpPr>
          <a:xfrm>
            <a:off x="1985691" y="2291437"/>
            <a:ext cx="67500" cy="732840"/>
            <a:chOff x="2686859" y="2857598"/>
            <a:chExt cx="90000" cy="732840"/>
          </a:xfrm>
        </p:grpSpPr>
        <p:cxnSp>
          <p:nvCxnSpPr>
            <p:cNvPr id="96" name="直接连接符 95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03" name="椭圆 102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106" name="组合 105"/>
          <p:cNvGrpSpPr/>
          <p:nvPr/>
        </p:nvGrpSpPr>
        <p:grpSpPr>
          <a:xfrm>
            <a:off x="3746323" y="2306664"/>
            <a:ext cx="67500" cy="732840"/>
            <a:chOff x="2686859" y="2857598"/>
            <a:chExt cx="90000" cy="732840"/>
          </a:xfrm>
        </p:grpSpPr>
        <p:cxnSp>
          <p:nvCxnSpPr>
            <p:cNvPr id="107" name="直接连接符 106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14" name="椭圆 113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115" name="椭圆 114"/>
          <p:cNvSpPr/>
          <p:nvPr/>
        </p:nvSpPr>
        <p:spPr bwMode="auto">
          <a:xfrm>
            <a:off x="2860517" y="2959865"/>
            <a:ext cx="675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7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116" name="肘形连接符 115"/>
          <p:cNvCxnSpPr>
            <a:stCxn id="84" idx="2"/>
          </p:cNvCxnSpPr>
          <p:nvPr/>
        </p:nvCxnSpPr>
        <p:spPr bwMode="auto">
          <a:xfrm rot="5400000">
            <a:off x="2543830" y="2648735"/>
            <a:ext cx="718945" cy="4355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7" name="文本框 116"/>
          <p:cNvSpPr txBox="1"/>
          <p:nvPr/>
        </p:nvSpPr>
        <p:spPr>
          <a:xfrm>
            <a:off x="1611466" y="2988699"/>
            <a:ext cx="1007241" cy="623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Interphone vidéo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TROUSSE</a:t>
            </a:r>
            <a:endParaRPr kumimoji="0" lang="zh-CN" altLang="en-US" sz="1051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8" name="TextBox 70"/>
          <p:cNvSpPr>
            <a:spLocks noChangeArrowheads="1"/>
          </p:cNvSpPr>
          <p:nvPr/>
        </p:nvSpPr>
        <p:spPr bwMode="auto">
          <a:xfrm>
            <a:off x="2544997" y="3033533"/>
            <a:ext cx="1232779" cy="392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Maître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Gare</a:t>
            </a:r>
          </a:p>
        </p:txBody>
      </p:sp>
      <p:sp>
        <p:nvSpPr>
          <p:cNvPr id="122" name="矩形 121"/>
          <p:cNvSpPr/>
          <p:nvPr/>
        </p:nvSpPr>
        <p:spPr bwMode="auto">
          <a:xfrm>
            <a:off x="5179069" y="1571437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23" name="组合 122"/>
          <p:cNvGrpSpPr/>
          <p:nvPr/>
        </p:nvGrpSpPr>
        <p:grpSpPr>
          <a:xfrm>
            <a:off x="5415319" y="2306664"/>
            <a:ext cx="67500" cy="732840"/>
            <a:chOff x="2686859" y="2857598"/>
            <a:chExt cx="90000" cy="732840"/>
          </a:xfrm>
        </p:grpSpPr>
        <p:cxnSp>
          <p:nvCxnSpPr>
            <p:cNvPr id="128" name="直接连接符 127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29" name="椭圆 128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29" name="矩形 28"/>
          <p:cNvSpPr/>
          <p:nvPr/>
        </p:nvSpPr>
        <p:spPr bwMode="auto">
          <a:xfrm>
            <a:off x="4343020" y="1578738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UN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30" name="组合 29"/>
          <p:cNvGrpSpPr/>
          <p:nvPr/>
        </p:nvGrpSpPr>
        <p:grpSpPr>
          <a:xfrm>
            <a:off x="4579270" y="2313965"/>
            <a:ext cx="67500" cy="732840"/>
            <a:chOff x="2686859" y="2857598"/>
            <a:chExt cx="90000" cy="732840"/>
          </a:xfrm>
        </p:grpSpPr>
        <p:cxnSp>
          <p:nvCxnSpPr>
            <p:cNvPr id="31" name="直接连接符 30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2" name="椭圆 31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34" name="矩形 33"/>
          <p:cNvSpPr/>
          <p:nvPr/>
        </p:nvSpPr>
        <p:spPr bwMode="auto">
          <a:xfrm>
            <a:off x="6012016" y="1578738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35" name="组合 34"/>
          <p:cNvGrpSpPr/>
          <p:nvPr/>
        </p:nvGrpSpPr>
        <p:grpSpPr>
          <a:xfrm>
            <a:off x="6248266" y="2313965"/>
            <a:ext cx="67500" cy="732840"/>
            <a:chOff x="2686859" y="2857598"/>
            <a:chExt cx="90000" cy="732840"/>
          </a:xfrm>
        </p:grpSpPr>
        <p:cxnSp>
          <p:nvCxnSpPr>
            <p:cNvPr id="36" name="直接连接符 35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7" name="椭圆 36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38" name="矩形 37"/>
          <p:cNvSpPr/>
          <p:nvPr/>
        </p:nvSpPr>
        <p:spPr bwMode="auto">
          <a:xfrm>
            <a:off x="6829283" y="1586664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39" name="组合 38"/>
          <p:cNvGrpSpPr/>
          <p:nvPr/>
        </p:nvGrpSpPr>
        <p:grpSpPr>
          <a:xfrm>
            <a:off x="7065533" y="2321891"/>
            <a:ext cx="67500" cy="732840"/>
            <a:chOff x="2686859" y="2857598"/>
            <a:chExt cx="90000" cy="732840"/>
          </a:xfrm>
        </p:grpSpPr>
        <p:cxnSp>
          <p:nvCxnSpPr>
            <p:cNvPr id="40" name="直接连接符 39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1" name="椭圆 40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43" name="TextBox 70"/>
          <p:cNvSpPr>
            <a:spLocks noChangeArrowheads="1"/>
          </p:cNvSpPr>
          <p:nvPr/>
        </p:nvSpPr>
        <p:spPr bwMode="auto">
          <a:xfrm>
            <a:off x="3527796" y="3113172"/>
            <a:ext cx="673785" cy="8778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Série:</a:t>
            </a:r>
            <a:endParaRPr kumimoji="0" lang="zh-CN" altLang="en-US" sz="1051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1 : Entrée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2 : Lite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5 : Pro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8 : Ultra</a:t>
            </a:r>
          </a:p>
        </p:txBody>
      </p:sp>
      <p:sp>
        <p:nvSpPr>
          <p:cNvPr id="44" name="TextBox 72"/>
          <p:cNvSpPr>
            <a:spLocks noChangeArrowheads="1"/>
          </p:cNvSpPr>
          <p:nvPr/>
        </p:nvSpPr>
        <p:spPr bwMode="auto">
          <a:xfrm>
            <a:off x="4280088" y="3097938"/>
            <a:ext cx="1507552" cy="392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Matériel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Plate-forme</a:t>
            </a:r>
            <a:endParaRPr kumimoji="0" lang="zh-CN" altLang="en-US" sz="1051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itchFamily="34" charset="0"/>
            </a:endParaRPr>
          </a:p>
        </p:txBody>
      </p:sp>
      <p:sp>
        <p:nvSpPr>
          <p:cNvPr id="45" name="TextBox 78"/>
          <p:cNvSpPr>
            <a:spLocks noChangeArrowheads="1"/>
          </p:cNvSpPr>
          <p:nvPr/>
        </p:nvSpPr>
        <p:spPr bwMode="auto">
          <a:xfrm>
            <a:off x="5110670" y="3097938"/>
            <a:ext cx="1295400" cy="716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Taille de l'écran :</a:t>
            </a:r>
            <a:endParaRPr kumimoji="0" lang="en-US" altLang="zh-CN" sz="1051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1: 4,3 pouces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2: 7 pouces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4: 10 pouces</a:t>
            </a:r>
            <a:endParaRPr kumimoji="0" lang="zh-CN" altLang="en-US" sz="1051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宋体" pitchFamily="2" charset="-122"/>
            </a:endParaRPr>
          </a:p>
        </p:txBody>
      </p:sp>
      <p:sp>
        <p:nvSpPr>
          <p:cNvPr id="46" name="TextBox 73"/>
          <p:cNvSpPr>
            <a:spLocks noChangeArrowheads="1"/>
          </p:cNvSpPr>
          <p:nvPr/>
        </p:nvSpPr>
        <p:spPr bwMode="auto">
          <a:xfrm>
            <a:off x="6056047" y="3106635"/>
            <a:ext cx="1188968" cy="230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Système</a:t>
            </a:r>
            <a:endParaRPr kumimoji="0" lang="zh-CN" altLang="en-US" sz="1051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itchFamily="34" charset="0"/>
            </a:endParaRPr>
          </a:p>
        </p:txBody>
      </p:sp>
      <p:sp>
        <p:nvSpPr>
          <p:cNvPr id="47" name="TextBox 54"/>
          <p:cNvSpPr txBox="1"/>
          <p:nvPr/>
        </p:nvSpPr>
        <p:spPr>
          <a:xfrm>
            <a:off x="6223763" y="5625664"/>
            <a:ext cx="831913" cy="392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defPPr>
              <a:defRPr lang="zh-CN"/>
            </a:defPPr>
            <a:lvl1pPr>
              <a:spcBef>
                <a:spcPct val="0"/>
              </a:spcBef>
              <a:buFontTx/>
              <a:buNone/>
              <a:defRPr sz="1200" b="1">
                <a:solidFill>
                  <a:srgbClr val="000000"/>
                </a:solidFill>
                <a:latin typeface="Calibri" pitchFamily="34" charset="0"/>
                <a:ea typeface="宋体" pitchFamily="2" charset="-122"/>
                <a:cs typeface="Calibri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latin typeface="文泉驿微米黑" charset="-122"/>
                <a:ea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latin typeface="文泉驿微米黑" charset="-122"/>
                <a:ea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latin typeface="文泉驿微米黑" charset="-122"/>
                <a:ea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latin typeface="文泉驿微米黑" charset="-122"/>
                <a:ea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latin typeface="文泉驿微米黑" charset="-122"/>
                <a:ea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latin typeface="文泉驿微米黑" charset="-122"/>
                <a:ea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latin typeface="文泉驿微米黑" charset="-122"/>
                <a:ea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latin typeface="文泉驿微米黑" charset="-122"/>
                <a:ea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Taper: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G:Type G</a:t>
            </a:r>
            <a:endParaRPr kumimoji="0" lang="zh-CN" altLang="en-US" sz="1051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48" name="直接连接符 47"/>
          <p:cNvCxnSpPr/>
          <p:nvPr/>
        </p:nvCxnSpPr>
        <p:spPr bwMode="auto">
          <a:xfrm>
            <a:off x="7369283" y="1938738"/>
            <a:ext cx="337543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9" name="矩形 48"/>
          <p:cNvSpPr/>
          <p:nvPr/>
        </p:nvSpPr>
        <p:spPr bwMode="auto">
          <a:xfrm>
            <a:off x="7722834" y="1587882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50" name="组合 49"/>
          <p:cNvGrpSpPr/>
          <p:nvPr/>
        </p:nvGrpSpPr>
        <p:grpSpPr>
          <a:xfrm>
            <a:off x="7959084" y="2323109"/>
            <a:ext cx="67500" cy="732840"/>
            <a:chOff x="2686859" y="2857598"/>
            <a:chExt cx="90000" cy="732840"/>
          </a:xfrm>
        </p:grpSpPr>
        <p:cxnSp>
          <p:nvCxnSpPr>
            <p:cNvPr id="51" name="直接连接符 50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2" name="椭圆 51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53" name="矩形 52"/>
          <p:cNvSpPr/>
          <p:nvPr/>
        </p:nvSpPr>
        <p:spPr bwMode="auto">
          <a:xfrm>
            <a:off x="8540101" y="1595808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G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54" name="组合 53"/>
          <p:cNvGrpSpPr/>
          <p:nvPr/>
        </p:nvGrpSpPr>
        <p:grpSpPr>
          <a:xfrm>
            <a:off x="8776351" y="2331035"/>
            <a:ext cx="67500" cy="732840"/>
            <a:chOff x="2686859" y="2857598"/>
            <a:chExt cx="90000" cy="732840"/>
          </a:xfrm>
        </p:grpSpPr>
        <p:cxnSp>
          <p:nvCxnSpPr>
            <p:cNvPr id="55" name="直接连接符 54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6" name="椭圆 55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2" name="矩形 1"/>
          <p:cNvSpPr/>
          <p:nvPr/>
        </p:nvSpPr>
        <p:spPr>
          <a:xfrm>
            <a:off x="7661196" y="3106635"/>
            <a:ext cx="6096000" cy="41575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Valeur par défaut : Null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C : Appareil photo</a:t>
            </a:r>
            <a:endParaRPr kumimoji="0" lang="zh-CN" altLang="en-US" sz="1051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9" name="矩形 58"/>
          <p:cNvSpPr/>
          <p:nvPr/>
        </p:nvSpPr>
        <p:spPr>
          <a:xfrm>
            <a:off x="8540101" y="3101631"/>
            <a:ext cx="6096000" cy="41575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Valeur par défaut : Null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G : Microphone à col de cygne</a:t>
            </a:r>
            <a:endParaRPr kumimoji="0" lang="zh-CN" altLang="en-US" sz="1051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0" name="TextBox 69"/>
          <p:cNvSpPr>
            <a:spLocks noChangeArrowheads="1"/>
          </p:cNvSpPr>
          <p:nvPr/>
        </p:nvSpPr>
        <p:spPr bwMode="auto">
          <a:xfrm>
            <a:off x="972465" y="5559400"/>
            <a:ext cx="905732" cy="375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35" tIns="25719" rIns="51435" bIns="25719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Marque : Dahua</a:t>
            </a:r>
            <a:endParaRPr kumimoji="0" lang="zh-CN" altLang="en-US" sz="10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文泉驿微米黑" charset="-122"/>
            </a:endParaRPr>
          </a:p>
        </p:txBody>
      </p:sp>
      <p:sp>
        <p:nvSpPr>
          <p:cNvPr id="61" name="矩形 60"/>
          <p:cNvSpPr/>
          <p:nvPr/>
        </p:nvSpPr>
        <p:spPr bwMode="auto">
          <a:xfrm>
            <a:off x="1806188" y="4083929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Vermont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2" name="矩形 61"/>
          <p:cNvSpPr/>
          <p:nvPr/>
        </p:nvSpPr>
        <p:spPr bwMode="auto">
          <a:xfrm>
            <a:off x="2707152" y="4083929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UN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3" name="矩形 62"/>
          <p:cNvSpPr/>
          <p:nvPr/>
        </p:nvSpPr>
        <p:spPr bwMode="auto">
          <a:xfrm>
            <a:off x="900790" y="4083929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DHI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64" name="矩形 63"/>
          <p:cNvSpPr/>
          <p:nvPr/>
        </p:nvSpPr>
        <p:spPr bwMode="auto">
          <a:xfrm>
            <a:off x="3581748" y="4083929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25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65" name="直接连接符 64"/>
          <p:cNvCxnSpPr/>
          <p:nvPr/>
        </p:nvCxnSpPr>
        <p:spPr bwMode="auto">
          <a:xfrm>
            <a:off x="1440792" y="4443929"/>
            <a:ext cx="337543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66" name="组合 65"/>
          <p:cNvGrpSpPr/>
          <p:nvPr/>
        </p:nvGrpSpPr>
        <p:grpSpPr>
          <a:xfrm>
            <a:off x="1137041" y="4811230"/>
            <a:ext cx="67500" cy="725540"/>
            <a:chOff x="2686859" y="2864898"/>
            <a:chExt cx="90000" cy="725540"/>
          </a:xfrm>
        </p:grpSpPr>
        <p:cxnSp>
          <p:nvCxnSpPr>
            <p:cNvPr id="67" name="直接连接符 66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68" name="椭圆 67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69" name="组合 68"/>
          <p:cNvGrpSpPr/>
          <p:nvPr/>
        </p:nvGrpSpPr>
        <p:grpSpPr>
          <a:xfrm>
            <a:off x="2057366" y="4803929"/>
            <a:ext cx="67500" cy="732840"/>
            <a:chOff x="2686859" y="2857598"/>
            <a:chExt cx="90000" cy="732840"/>
          </a:xfrm>
        </p:grpSpPr>
        <p:cxnSp>
          <p:nvCxnSpPr>
            <p:cNvPr id="70" name="直接连接符 69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71" name="椭圆 70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72" name="组合 71"/>
          <p:cNvGrpSpPr/>
          <p:nvPr/>
        </p:nvGrpSpPr>
        <p:grpSpPr>
          <a:xfrm>
            <a:off x="3817998" y="4819156"/>
            <a:ext cx="67500" cy="732840"/>
            <a:chOff x="2686859" y="2857598"/>
            <a:chExt cx="90000" cy="732840"/>
          </a:xfrm>
        </p:grpSpPr>
        <p:cxnSp>
          <p:nvCxnSpPr>
            <p:cNvPr id="73" name="直接连接符 72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75" name="椭圆 74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76" name="椭圆 75"/>
          <p:cNvSpPr/>
          <p:nvPr/>
        </p:nvSpPr>
        <p:spPr bwMode="auto">
          <a:xfrm>
            <a:off x="2932192" y="5472357"/>
            <a:ext cx="675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7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77" name="肘形连接符 76"/>
          <p:cNvCxnSpPr>
            <a:cxnSpLocks/>
          </p:cNvCxnSpPr>
          <p:nvPr/>
        </p:nvCxnSpPr>
        <p:spPr bwMode="auto">
          <a:xfrm rot="5400000">
            <a:off x="2619673" y="5152647"/>
            <a:ext cx="718945" cy="4355"/>
          </a:xfrm>
          <a:prstGeom prst="bentConnector3">
            <a:avLst>
              <a:gd name="adj1" fmla="val 48234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8" name="文本框 77"/>
          <p:cNvSpPr txBox="1"/>
          <p:nvPr/>
        </p:nvSpPr>
        <p:spPr>
          <a:xfrm>
            <a:off x="1683141" y="5501191"/>
            <a:ext cx="1007241" cy="623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Interphone vidéo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TROUSSE</a:t>
            </a:r>
            <a:endParaRPr kumimoji="0" lang="zh-CN" altLang="en-US" sz="1051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9" name="TextBox 70"/>
          <p:cNvSpPr>
            <a:spLocks noChangeArrowheads="1"/>
          </p:cNvSpPr>
          <p:nvPr/>
        </p:nvSpPr>
        <p:spPr bwMode="auto">
          <a:xfrm>
            <a:off x="2690382" y="5598571"/>
            <a:ext cx="1232779" cy="392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Alarm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Terminal</a:t>
            </a:r>
          </a:p>
        </p:txBody>
      </p:sp>
      <p:sp>
        <p:nvSpPr>
          <p:cNvPr id="80" name="矩形 79"/>
          <p:cNvSpPr/>
          <p:nvPr/>
        </p:nvSpPr>
        <p:spPr bwMode="auto">
          <a:xfrm>
            <a:off x="5250744" y="4083929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81" name="组合 80"/>
          <p:cNvGrpSpPr/>
          <p:nvPr/>
        </p:nvGrpSpPr>
        <p:grpSpPr>
          <a:xfrm>
            <a:off x="5486994" y="4819156"/>
            <a:ext cx="67500" cy="732840"/>
            <a:chOff x="2686859" y="2857598"/>
            <a:chExt cx="90000" cy="732840"/>
          </a:xfrm>
        </p:grpSpPr>
        <p:cxnSp>
          <p:nvCxnSpPr>
            <p:cNvPr id="89" name="直接连接符 88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90" name="椭圆 89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94" name="矩形 93"/>
          <p:cNvSpPr/>
          <p:nvPr/>
        </p:nvSpPr>
        <p:spPr bwMode="auto">
          <a:xfrm>
            <a:off x="4414695" y="4091230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95" name="组合 94"/>
          <p:cNvGrpSpPr/>
          <p:nvPr/>
        </p:nvGrpSpPr>
        <p:grpSpPr>
          <a:xfrm>
            <a:off x="4650945" y="4826457"/>
            <a:ext cx="67500" cy="732840"/>
            <a:chOff x="2686859" y="2857598"/>
            <a:chExt cx="90000" cy="732840"/>
          </a:xfrm>
        </p:grpSpPr>
        <p:cxnSp>
          <p:nvCxnSpPr>
            <p:cNvPr id="97" name="直接连接符 96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98" name="椭圆 97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99" name="矩形 98"/>
          <p:cNvSpPr/>
          <p:nvPr/>
        </p:nvSpPr>
        <p:spPr bwMode="auto">
          <a:xfrm>
            <a:off x="6083691" y="4091230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G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00" name="组合 99"/>
          <p:cNvGrpSpPr/>
          <p:nvPr/>
        </p:nvGrpSpPr>
        <p:grpSpPr>
          <a:xfrm>
            <a:off x="6319941" y="4826457"/>
            <a:ext cx="67500" cy="732840"/>
            <a:chOff x="2686859" y="2857598"/>
            <a:chExt cx="90000" cy="732840"/>
          </a:xfrm>
        </p:grpSpPr>
        <p:cxnSp>
          <p:nvCxnSpPr>
            <p:cNvPr id="101" name="直接连接符 100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02" name="椭圆 101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110" name="TextBox 70"/>
          <p:cNvSpPr>
            <a:spLocks noChangeArrowheads="1"/>
          </p:cNvSpPr>
          <p:nvPr/>
        </p:nvSpPr>
        <p:spPr bwMode="auto">
          <a:xfrm>
            <a:off x="3599471" y="5625664"/>
            <a:ext cx="673785" cy="230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Série</a:t>
            </a:r>
            <a:endParaRPr kumimoji="0" lang="zh-CN" altLang="en-US" sz="1051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itchFamily="34" charset="0"/>
            </a:endParaRPr>
          </a:p>
        </p:txBody>
      </p:sp>
      <p:sp>
        <p:nvSpPr>
          <p:cNvPr id="111" name="TextBox 72"/>
          <p:cNvSpPr>
            <a:spLocks noChangeArrowheads="1"/>
          </p:cNvSpPr>
          <p:nvPr/>
        </p:nvSpPr>
        <p:spPr bwMode="auto">
          <a:xfrm>
            <a:off x="4280088" y="5610430"/>
            <a:ext cx="898981" cy="8778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宋体" pitchFamily="2" charset="-122"/>
                <a:cs typeface="Segoe UI" panose="020B0502040204020203" pitchFamily="34" charset="0"/>
                <a:sym typeface="Calibri" pitchFamily="34" charset="0"/>
              </a:rPr>
              <a:t>Caméra:</a:t>
            </a:r>
            <a:endParaRPr kumimoji="0" lang="en-US" altLang="zh-CN" sz="1051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宋体" pitchFamily="2" charset="-122"/>
                <a:cs typeface="Segoe UI" panose="020B0502040204020203" pitchFamily="34" charset="0"/>
                <a:sym typeface="Calibri" pitchFamily="34" charset="0"/>
              </a:rPr>
              <a:t>0 : Avec caméra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宋体" pitchFamily="2" charset="-122"/>
                <a:cs typeface="Segoe UI" panose="020B0502040204020203" pitchFamily="34" charset="0"/>
                <a:sym typeface="Calibri" pitchFamily="34" charset="0"/>
              </a:rPr>
              <a:t>1 : Sans appareil photo</a:t>
            </a:r>
            <a:endParaRPr kumimoji="0" lang="zh-CN" altLang="en-US" sz="1051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itchFamily="34" charset="0"/>
            </a:endParaRPr>
          </a:p>
        </p:txBody>
      </p:sp>
      <p:sp>
        <p:nvSpPr>
          <p:cNvPr id="112" name="TextBox 78"/>
          <p:cNvSpPr>
            <a:spLocks noChangeArrowheads="1"/>
          </p:cNvSpPr>
          <p:nvPr/>
        </p:nvSpPr>
        <p:spPr bwMode="auto">
          <a:xfrm>
            <a:off x="5118680" y="5637481"/>
            <a:ext cx="1295400" cy="554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宋体" pitchFamily="2" charset="-122"/>
                <a:cs typeface="Segoe UI" panose="020B0502040204020203" pitchFamily="34" charset="0"/>
                <a:sym typeface="宋体" pitchFamily="2" charset="-122"/>
              </a:rPr>
              <a:t>Numéro du bouton :</a:t>
            </a:r>
            <a:endParaRPr kumimoji="0" lang="en-US" altLang="zh-CN" sz="1051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1: 1 bouton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2: 2 boutons</a:t>
            </a:r>
          </a:p>
        </p:txBody>
      </p:sp>
      <p:cxnSp>
        <p:nvCxnSpPr>
          <p:cNvPr id="124" name="直接连接符 123"/>
          <p:cNvCxnSpPr/>
          <p:nvPr/>
        </p:nvCxnSpPr>
        <p:spPr bwMode="auto">
          <a:xfrm>
            <a:off x="6675854" y="4451230"/>
            <a:ext cx="337543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25" name="矩形 124"/>
          <p:cNvSpPr/>
          <p:nvPr/>
        </p:nvSpPr>
        <p:spPr bwMode="auto">
          <a:xfrm>
            <a:off x="7029405" y="4100374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26" name="组合 125"/>
          <p:cNvGrpSpPr/>
          <p:nvPr/>
        </p:nvGrpSpPr>
        <p:grpSpPr>
          <a:xfrm>
            <a:off x="7265655" y="4835601"/>
            <a:ext cx="67500" cy="732840"/>
            <a:chOff x="2686859" y="2857598"/>
            <a:chExt cx="90000" cy="732840"/>
          </a:xfrm>
        </p:grpSpPr>
        <p:cxnSp>
          <p:nvCxnSpPr>
            <p:cNvPr id="127" name="直接连接符 126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30" name="椭圆 129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136" name="TextBox 54"/>
          <p:cNvSpPr txBox="1"/>
          <p:nvPr/>
        </p:nvSpPr>
        <p:spPr>
          <a:xfrm>
            <a:off x="6883448" y="3097938"/>
            <a:ext cx="831913" cy="392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defPPr>
              <a:defRPr lang="zh-CN"/>
            </a:defPPr>
            <a:lvl1pPr>
              <a:spcBef>
                <a:spcPct val="0"/>
              </a:spcBef>
              <a:buFontTx/>
              <a:buNone/>
              <a:defRPr sz="1200" b="1">
                <a:solidFill>
                  <a:srgbClr val="000000"/>
                </a:solidFill>
                <a:latin typeface="Calibri" pitchFamily="34" charset="0"/>
                <a:ea typeface="宋体" pitchFamily="2" charset="-122"/>
                <a:cs typeface="Calibri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latin typeface="文泉驿微米黑" charset="-122"/>
                <a:ea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latin typeface="文泉驿微米黑" charset="-122"/>
                <a:ea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latin typeface="文泉驿微米黑" charset="-122"/>
                <a:ea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latin typeface="文泉驿微米黑" charset="-122"/>
                <a:ea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latin typeface="文泉驿微米黑" charset="-122"/>
                <a:ea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latin typeface="文泉驿微米黑" charset="-122"/>
                <a:ea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latin typeface="文泉驿微米黑" charset="-122"/>
                <a:ea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latin typeface="文泉驿微米黑" charset="-122"/>
                <a:ea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Taper: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 : Type B</a:t>
            </a:r>
            <a:endParaRPr kumimoji="0" lang="zh-CN" altLang="en-US" sz="1051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138" name="矩形 137"/>
          <p:cNvSpPr/>
          <p:nvPr/>
        </p:nvSpPr>
        <p:spPr>
          <a:xfrm>
            <a:off x="7029405" y="5614123"/>
            <a:ext cx="6096000" cy="41575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Valeur par défaut : Null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E : Montage encastré</a:t>
            </a:r>
            <a:endParaRPr kumimoji="0" lang="zh-CN" altLang="en-US" sz="1051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4" name="标题 1"/>
          <p:cNvSpPr txBox="1">
            <a:spLocks/>
          </p:cNvSpPr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 Light"/>
                <a:cs typeface="Segoe UI" panose="020B0502040204020203" pitchFamily="34" charset="0"/>
              </a:rPr>
              <a:t>Interphone vidéo (terminaux téléphoniques d'urgence)</a:t>
            </a:r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78397255-3235-4002-A2C8-46E71C3FDF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>
                <a:latin typeface="Myriad Pro"/>
              </a:rPr>
              <a:t>52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7241361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TextBox 69"/>
          <p:cNvSpPr>
            <a:spLocks noChangeArrowheads="1"/>
          </p:cNvSpPr>
          <p:nvPr/>
        </p:nvSpPr>
        <p:spPr bwMode="auto">
          <a:xfrm>
            <a:off x="931623" y="2773103"/>
            <a:ext cx="905732" cy="375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35" tIns="25719" rIns="51435" bIns="25719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Marque : Dahua</a:t>
            </a:r>
            <a:endParaRPr kumimoji="0" lang="zh-CN" altLang="en-US" sz="10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文泉驿微米黑" charset="-122"/>
            </a:endParaRPr>
          </a:p>
        </p:txBody>
      </p:sp>
      <p:sp>
        <p:nvSpPr>
          <p:cNvPr id="82" name="TextBox 69"/>
          <p:cNvSpPr>
            <a:spLocks noChangeArrowheads="1"/>
          </p:cNvSpPr>
          <p:nvPr/>
        </p:nvSpPr>
        <p:spPr bwMode="auto">
          <a:xfrm>
            <a:off x="2349257" y="2795186"/>
            <a:ext cx="928603" cy="375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35" tIns="25719" rIns="51435" bIns="25719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Réseau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Appareil</a:t>
            </a:r>
          </a:p>
        </p:txBody>
      </p:sp>
      <p:sp>
        <p:nvSpPr>
          <p:cNvPr id="83" name="矩形 82"/>
          <p:cNvSpPr/>
          <p:nvPr/>
        </p:nvSpPr>
        <p:spPr bwMode="auto">
          <a:xfrm>
            <a:off x="1765346" y="1297633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Vermont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4" name="矩形 83"/>
          <p:cNvSpPr/>
          <p:nvPr/>
        </p:nvSpPr>
        <p:spPr bwMode="auto">
          <a:xfrm>
            <a:off x="2361508" y="1297633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5" name="矩形 84"/>
          <p:cNvSpPr/>
          <p:nvPr/>
        </p:nvSpPr>
        <p:spPr bwMode="auto">
          <a:xfrm>
            <a:off x="859948" y="1297633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DHI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86" name="矩形 85"/>
          <p:cNvSpPr/>
          <p:nvPr/>
        </p:nvSpPr>
        <p:spPr bwMode="auto">
          <a:xfrm>
            <a:off x="2973636" y="1297633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7" name="矩形 86"/>
          <p:cNvSpPr/>
          <p:nvPr/>
        </p:nvSpPr>
        <p:spPr bwMode="auto">
          <a:xfrm>
            <a:off x="3573985" y="1297633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8" name="矩形 87"/>
          <p:cNvSpPr/>
          <p:nvPr/>
        </p:nvSpPr>
        <p:spPr bwMode="auto">
          <a:xfrm>
            <a:off x="4215568" y="1297633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0" name="矩形 89"/>
          <p:cNvSpPr/>
          <p:nvPr/>
        </p:nvSpPr>
        <p:spPr bwMode="auto">
          <a:xfrm>
            <a:off x="5430452" y="1292175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92" name="直接连接符 91"/>
          <p:cNvCxnSpPr/>
          <p:nvPr/>
        </p:nvCxnSpPr>
        <p:spPr bwMode="auto">
          <a:xfrm>
            <a:off x="1399950" y="1657633"/>
            <a:ext cx="337543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96" name="组合 95"/>
          <p:cNvGrpSpPr/>
          <p:nvPr/>
        </p:nvGrpSpPr>
        <p:grpSpPr>
          <a:xfrm>
            <a:off x="1096199" y="2024933"/>
            <a:ext cx="67500" cy="725540"/>
            <a:chOff x="2686859" y="2864898"/>
            <a:chExt cx="90000" cy="725540"/>
          </a:xfrm>
        </p:grpSpPr>
        <p:cxnSp>
          <p:nvCxnSpPr>
            <p:cNvPr id="103" name="直接连接符 102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06" name="椭圆 105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107" name="组合 106"/>
          <p:cNvGrpSpPr/>
          <p:nvPr/>
        </p:nvGrpSpPr>
        <p:grpSpPr>
          <a:xfrm>
            <a:off x="2016524" y="2017633"/>
            <a:ext cx="67500" cy="732840"/>
            <a:chOff x="2686859" y="2857598"/>
            <a:chExt cx="90000" cy="732840"/>
          </a:xfrm>
        </p:grpSpPr>
        <p:cxnSp>
          <p:nvCxnSpPr>
            <p:cNvPr id="114" name="直接连接符 113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15" name="椭圆 114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118" name="组合 117"/>
          <p:cNvGrpSpPr/>
          <p:nvPr/>
        </p:nvGrpSpPr>
        <p:grpSpPr>
          <a:xfrm>
            <a:off x="4449893" y="2014505"/>
            <a:ext cx="67500" cy="732840"/>
            <a:chOff x="2686859" y="2857598"/>
            <a:chExt cx="90000" cy="732840"/>
          </a:xfrm>
        </p:grpSpPr>
        <p:cxnSp>
          <p:nvCxnSpPr>
            <p:cNvPr id="119" name="直接连接符 118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20" name="椭圆 119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134" name="椭圆 133"/>
          <p:cNvSpPr/>
          <p:nvPr/>
        </p:nvSpPr>
        <p:spPr bwMode="auto">
          <a:xfrm>
            <a:off x="2586548" y="2667773"/>
            <a:ext cx="675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7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135" name="肘形连接符 134"/>
          <p:cNvCxnSpPr>
            <a:stCxn id="84" idx="2"/>
          </p:cNvCxnSpPr>
          <p:nvPr/>
        </p:nvCxnSpPr>
        <p:spPr bwMode="auto">
          <a:xfrm rot="5400000">
            <a:off x="2269861" y="2374930"/>
            <a:ext cx="718945" cy="4355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9" name="文本框 138"/>
          <p:cNvSpPr txBox="1"/>
          <p:nvPr/>
        </p:nvSpPr>
        <p:spPr>
          <a:xfrm>
            <a:off x="1693337" y="2714895"/>
            <a:ext cx="712721" cy="4619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itchFamily="34" charset="0"/>
                <a:ea typeface="等线"/>
                <a:cs typeface="Calibri" pitchFamily="34" charset="0"/>
                <a:sym typeface="Calibri" pitchFamily="34" charset="0"/>
              </a:rPr>
              <a:t>Interphone vidéo</a:t>
            </a:r>
          </a:p>
        </p:txBody>
      </p:sp>
      <p:sp>
        <p:nvSpPr>
          <p:cNvPr id="144" name="矩形 143"/>
          <p:cNvSpPr/>
          <p:nvPr/>
        </p:nvSpPr>
        <p:spPr bwMode="auto">
          <a:xfrm>
            <a:off x="4823674" y="1297633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79" name="TextBox 69"/>
          <p:cNvSpPr>
            <a:spLocks noChangeArrowheads="1"/>
          </p:cNvSpPr>
          <p:nvPr/>
        </p:nvSpPr>
        <p:spPr bwMode="auto">
          <a:xfrm>
            <a:off x="931623" y="5394974"/>
            <a:ext cx="905732" cy="375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35" tIns="25719" rIns="51435" bIns="25719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Marque : Dahua</a:t>
            </a:r>
            <a:endParaRPr kumimoji="0" lang="zh-CN" altLang="en-US" sz="10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文泉驿微米黑" charset="-122"/>
            </a:endParaRPr>
          </a:p>
        </p:txBody>
      </p:sp>
      <p:sp>
        <p:nvSpPr>
          <p:cNvPr id="181" name="矩形 180"/>
          <p:cNvSpPr/>
          <p:nvPr/>
        </p:nvSpPr>
        <p:spPr bwMode="auto">
          <a:xfrm>
            <a:off x="1765346" y="3919504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Vermont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82" name="矩形 181"/>
          <p:cNvSpPr/>
          <p:nvPr/>
        </p:nvSpPr>
        <p:spPr bwMode="auto">
          <a:xfrm>
            <a:off x="2361508" y="3919504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83" name="矩形 182"/>
          <p:cNvSpPr/>
          <p:nvPr/>
        </p:nvSpPr>
        <p:spPr bwMode="auto">
          <a:xfrm>
            <a:off x="859948" y="3919504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DHI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184" name="矩形 183"/>
          <p:cNvSpPr/>
          <p:nvPr/>
        </p:nvSpPr>
        <p:spPr bwMode="auto">
          <a:xfrm>
            <a:off x="2973636" y="3919504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60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88" name="直接连接符 187"/>
          <p:cNvCxnSpPr/>
          <p:nvPr/>
        </p:nvCxnSpPr>
        <p:spPr bwMode="auto">
          <a:xfrm>
            <a:off x="1399950" y="4279504"/>
            <a:ext cx="337543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189" name="组合 188"/>
          <p:cNvGrpSpPr/>
          <p:nvPr/>
        </p:nvGrpSpPr>
        <p:grpSpPr>
          <a:xfrm>
            <a:off x="1096199" y="4646804"/>
            <a:ext cx="67500" cy="725540"/>
            <a:chOff x="2686859" y="2864898"/>
            <a:chExt cx="90000" cy="725540"/>
          </a:xfrm>
        </p:grpSpPr>
        <p:cxnSp>
          <p:nvCxnSpPr>
            <p:cNvPr id="190" name="直接连接符 189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91" name="椭圆 190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192" name="组合 191"/>
          <p:cNvGrpSpPr/>
          <p:nvPr/>
        </p:nvGrpSpPr>
        <p:grpSpPr>
          <a:xfrm>
            <a:off x="2016524" y="4639504"/>
            <a:ext cx="67500" cy="732840"/>
            <a:chOff x="2686859" y="2857598"/>
            <a:chExt cx="90000" cy="732840"/>
          </a:xfrm>
        </p:grpSpPr>
        <p:cxnSp>
          <p:nvCxnSpPr>
            <p:cNvPr id="193" name="直接连接符 192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94" name="椭圆 193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200" name="文本框 199"/>
          <p:cNvSpPr txBox="1"/>
          <p:nvPr/>
        </p:nvSpPr>
        <p:spPr>
          <a:xfrm>
            <a:off x="1693337" y="5336766"/>
            <a:ext cx="956203" cy="4619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itchFamily="34" charset="0"/>
                <a:ea typeface="等线"/>
                <a:cs typeface="Calibri" pitchFamily="34" charset="0"/>
                <a:sym typeface="Calibri" pitchFamily="34" charset="0"/>
              </a:rPr>
              <a:t>Interphone vidéo</a:t>
            </a:r>
          </a:p>
        </p:txBody>
      </p:sp>
      <p:sp>
        <p:nvSpPr>
          <p:cNvPr id="203" name="矩形 202"/>
          <p:cNvSpPr/>
          <p:nvPr/>
        </p:nvSpPr>
        <p:spPr bwMode="auto">
          <a:xfrm>
            <a:off x="6032866" y="1292175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205" name="组合 204"/>
          <p:cNvGrpSpPr/>
          <p:nvPr/>
        </p:nvGrpSpPr>
        <p:grpSpPr>
          <a:xfrm>
            <a:off x="3813509" y="2014505"/>
            <a:ext cx="67500" cy="732840"/>
            <a:chOff x="2686859" y="2857598"/>
            <a:chExt cx="90000" cy="732840"/>
          </a:xfrm>
        </p:grpSpPr>
        <p:cxnSp>
          <p:nvCxnSpPr>
            <p:cNvPr id="206" name="直接连接符 205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07" name="椭圆 206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208" name="组合 207"/>
          <p:cNvGrpSpPr/>
          <p:nvPr/>
        </p:nvGrpSpPr>
        <p:grpSpPr>
          <a:xfrm>
            <a:off x="3228626" y="2020674"/>
            <a:ext cx="67500" cy="732840"/>
            <a:chOff x="2686859" y="2857598"/>
            <a:chExt cx="90000" cy="732840"/>
          </a:xfrm>
        </p:grpSpPr>
        <p:cxnSp>
          <p:nvCxnSpPr>
            <p:cNvPr id="209" name="直接连接符 208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10" name="椭圆 209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cxnSp>
        <p:nvCxnSpPr>
          <p:cNvPr id="215" name="直接连接符 214"/>
          <p:cNvCxnSpPr/>
          <p:nvPr/>
        </p:nvCxnSpPr>
        <p:spPr bwMode="auto">
          <a:xfrm>
            <a:off x="5695717" y="2014862"/>
            <a:ext cx="0" cy="81403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16" name="椭圆 215"/>
          <p:cNvSpPr/>
          <p:nvPr/>
        </p:nvSpPr>
        <p:spPr bwMode="auto">
          <a:xfrm>
            <a:off x="6247183" y="2794862"/>
            <a:ext cx="675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7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grpSp>
        <p:nvGrpSpPr>
          <p:cNvPr id="217" name="组合 216"/>
          <p:cNvGrpSpPr/>
          <p:nvPr/>
        </p:nvGrpSpPr>
        <p:grpSpPr>
          <a:xfrm>
            <a:off x="5070734" y="2021031"/>
            <a:ext cx="67500" cy="732840"/>
            <a:chOff x="2686859" y="2857598"/>
            <a:chExt cx="90000" cy="732840"/>
          </a:xfrm>
        </p:grpSpPr>
        <p:cxnSp>
          <p:nvCxnSpPr>
            <p:cNvPr id="218" name="直接连接符 217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19" name="椭圆 218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220" name="TextBox 54"/>
          <p:cNvSpPr txBox="1"/>
          <p:nvPr/>
        </p:nvSpPr>
        <p:spPr>
          <a:xfrm>
            <a:off x="6966007" y="2315529"/>
            <a:ext cx="831913" cy="716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defPPr>
              <a:defRPr lang="zh-CN"/>
            </a:defPPr>
            <a:lvl1pPr>
              <a:spcBef>
                <a:spcPct val="0"/>
              </a:spcBef>
              <a:buFontTx/>
              <a:buNone/>
              <a:defRPr sz="1200" b="1">
                <a:solidFill>
                  <a:srgbClr val="000000"/>
                </a:solidFill>
                <a:latin typeface="Calibri" pitchFamily="34" charset="0"/>
                <a:ea typeface="宋体" pitchFamily="2" charset="-122"/>
                <a:cs typeface="Calibri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latin typeface="文泉驿微米黑" charset="-122"/>
                <a:ea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latin typeface="文泉驿微米黑" charset="-122"/>
                <a:ea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latin typeface="文泉驿微米黑" charset="-122"/>
                <a:ea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latin typeface="文泉驿微米黑" charset="-122"/>
                <a:ea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latin typeface="文泉驿微米黑" charset="-122"/>
                <a:ea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latin typeface="文泉驿微米黑" charset="-122"/>
                <a:ea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latin typeface="文泉驿微米黑" charset="-122"/>
                <a:ea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latin typeface="文泉驿微米黑" charset="-122"/>
                <a:ea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Taper: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A:Type 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 : Type B</a:t>
            </a:r>
            <a:endParaRPr kumimoji="0" lang="zh-CN" altLang="en-US" sz="1051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C:Type C</a:t>
            </a:r>
            <a:endParaRPr kumimoji="0" lang="zh-CN" altLang="en-US" sz="1051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grpSp>
        <p:nvGrpSpPr>
          <p:cNvPr id="221" name="组合 220"/>
          <p:cNvGrpSpPr/>
          <p:nvPr/>
        </p:nvGrpSpPr>
        <p:grpSpPr>
          <a:xfrm>
            <a:off x="2593275" y="4646804"/>
            <a:ext cx="67500" cy="732840"/>
            <a:chOff x="2686859" y="2857598"/>
            <a:chExt cx="90000" cy="732840"/>
          </a:xfrm>
        </p:grpSpPr>
        <p:cxnSp>
          <p:nvCxnSpPr>
            <p:cNvPr id="222" name="直接连接符 221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23" name="椭圆 222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224" name="文本框 223"/>
          <p:cNvSpPr txBox="1"/>
          <p:nvPr/>
        </p:nvSpPr>
        <p:spPr>
          <a:xfrm>
            <a:off x="2295489" y="5344066"/>
            <a:ext cx="956203" cy="415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Montage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Accessoires</a:t>
            </a:r>
          </a:p>
        </p:txBody>
      </p:sp>
      <p:grpSp>
        <p:nvGrpSpPr>
          <p:cNvPr id="225" name="组合 224"/>
          <p:cNvGrpSpPr/>
          <p:nvPr/>
        </p:nvGrpSpPr>
        <p:grpSpPr>
          <a:xfrm>
            <a:off x="3190945" y="4639504"/>
            <a:ext cx="67500" cy="732840"/>
            <a:chOff x="2686859" y="2857598"/>
            <a:chExt cx="90000" cy="732840"/>
          </a:xfrm>
        </p:grpSpPr>
        <p:cxnSp>
          <p:nvCxnSpPr>
            <p:cNvPr id="226" name="直接连接符 225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27" name="椭圆 226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229" name="TextBox 69"/>
          <p:cNvSpPr>
            <a:spLocks noChangeArrowheads="1"/>
          </p:cNvSpPr>
          <p:nvPr/>
        </p:nvSpPr>
        <p:spPr bwMode="auto">
          <a:xfrm>
            <a:off x="2866145" y="2776800"/>
            <a:ext cx="1026492" cy="9008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Taille de l'écran :</a:t>
            </a:r>
            <a:endParaRPr kumimoji="0" lang="en-US" altLang="zh-CN" sz="1051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宋体" pitchFamily="2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宋体" pitchFamily="2" charset="-122"/>
              </a:rPr>
              <a:t>S : Interrupteur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宋体" pitchFamily="2" charset="-122"/>
              </a:rPr>
              <a:t>C: Contrôleur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宋体" pitchFamily="2" charset="-122"/>
              </a:rPr>
              <a:t>A : Terminal de succursale</a:t>
            </a:r>
            <a:endParaRPr kumimoji="0" lang="en-US" altLang="zh-CN" sz="10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itchFamily="34" charset="0"/>
            </a:endParaRPr>
          </a:p>
        </p:txBody>
      </p:sp>
      <p:sp>
        <p:nvSpPr>
          <p:cNvPr id="230" name="TextBox 70"/>
          <p:cNvSpPr>
            <a:spLocks noChangeArrowheads="1"/>
          </p:cNvSpPr>
          <p:nvPr/>
        </p:nvSpPr>
        <p:spPr bwMode="auto">
          <a:xfrm>
            <a:off x="3680349" y="2776366"/>
            <a:ext cx="673785" cy="716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Série:</a:t>
            </a:r>
            <a:endParaRPr kumimoji="0" lang="zh-CN" altLang="en-US" sz="1051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1 : Lite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2 : Pro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3 : Ultra</a:t>
            </a:r>
          </a:p>
        </p:txBody>
      </p:sp>
      <p:sp>
        <p:nvSpPr>
          <p:cNvPr id="231" name="TextBox 70"/>
          <p:cNvSpPr>
            <a:spLocks noChangeArrowheads="1"/>
          </p:cNvSpPr>
          <p:nvPr/>
        </p:nvSpPr>
        <p:spPr bwMode="auto">
          <a:xfrm>
            <a:off x="4789811" y="2886052"/>
            <a:ext cx="1360716" cy="152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0 : La mise en cascade n’est pas prise en charge (VTNC)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1 : Support en cascade (VTNC)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0 : Connexion au bus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4:4 ports de sortie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6:6 ports de sortie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0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0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itchFamily="34" charset="0"/>
            </a:endParaRPr>
          </a:p>
        </p:txBody>
      </p:sp>
      <p:sp>
        <p:nvSpPr>
          <p:cNvPr id="232" name="TextBox 72"/>
          <p:cNvSpPr>
            <a:spLocks noChangeArrowheads="1"/>
          </p:cNvSpPr>
          <p:nvPr/>
        </p:nvSpPr>
        <p:spPr bwMode="auto">
          <a:xfrm>
            <a:off x="4122925" y="2773103"/>
            <a:ext cx="800355" cy="392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Matériel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Plate-forme</a:t>
            </a:r>
            <a:endParaRPr kumimoji="0" lang="zh-CN" altLang="en-US" sz="1051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itchFamily="34" charset="0"/>
            </a:endParaRPr>
          </a:p>
        </p:txBody>
      </p:sp>
      <p:sp>
        <p:nvSpPr>
          <p:cNvPr id="233" name="文本框 232">
            <a:extLst>
              <a:ext uri="{FF2B5EF4-FFF2-40B4-BE49-F238E27FC236}">
                <a16:creationId xmlns:a16="http://schemas.microsoft.com/office/drawing/2014/main" id="{670446E8-586B-4B8C-99D7-FC013CD756B1}"/>
              </a:ext>
            </a:extLst>
          </p:cNvPr>
          <p:cNvSpPr txBox="1"/>
          <p:nvPr/>
        </p:nvSpPr>
        <p:spPr>
          <a:xfrm>
            <a:off x="735786" y="974075"/>
            <a:ext cx="6325204" cy="318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67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Avis : La règle de dénomination s'applique aux produits commercialisés après 2021.</a:t>
            </a:r>
            <a:endParaRPr kumimoji="0" lang="zh-CN" altLang="en-US" sz="1467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Segoe UI" panose="020B0502040204020203" pitchFamily="34" charset="0"/>
              <a:ea typeface="等线"/>
              <a:cs typeface="Segoe UI" panose="020B0502040204020203" pitchFamily="34" charset="0"/>
            </a:endParaRPr>
          </a:p>
        </p:txBody>
      </p:sp>
      <p:sp>
        <p:nvSpPr>
          <p:cNvPr id="235" name="矩形 234"/>
          <p:cNvSpPr/>
          <p:nvPr/>
        </p:nvSpPr>
        <p:spPr bwMode="auto">
          <a:xfrm>
            <a:off x="3583844" y="3919504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236" name="组合 235"/>
          <p:cNvGrpSpPr/>
          <p:nvPr/>
        </p:nvGrpSpPr>
        <p:grpSpPr>
          <a:xfrm>
            <a:off x="3801153" y="4639504"/>
            <a:ext cx="67500" cy="732840"/>
            <a:chOff x="2686859" y="2857598"/>
            <a:chExt cx="90000" cy="732840"/>
          </a:xfrm>
        </p:grpSpPr>
        <p:cxnSp>
          <p:nvCxnSpPr>
            <p:cNvPr id="237" name="直接连接符 236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38" name="椭圆 237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239" name="文本框 238"/>
          <p:cNvSpPr txBox="1"/>
          <p:nvPr/>
        </p:nvSpPr>
        <p:spPr>
          <a:xfrm>
            <a:off x="3623978" y="5350110"/>
            <a:ext cx="1758503" cy="1386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Taper: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S:Boîtier de montage en surface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F:Boîtier de montage encastré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R:Écran anti-pluie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A : Équerre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D:Bureau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P:Panneau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PL : Pilier</a:t>
            </a:r>
          </a:p>
        </p:txBody>
      </p:sp>
      <p:sp>
        <p:nvSpPr>
          <p:cNvPr id="240" name="TextBox 73"/>
          <p:cNvSpPr>
            <a:spLocks noChangeArrowheads="1"/>
          </p:cNvSpPr>
          <p:nvPr/>
        </p:nvSpPr>
        <p:spPr bwMode="auto">
          <a:xfrm>
            <a:off x="6114849" y="2944386"/>
            <a:ext cx="1152510" cy="1201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Système:</a:t>
            </a:r>
            <a:endParaRPr kumimoji="0" lang="zh-CN" altLang="en-US" sz="1051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0 : 4 fils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Analog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1 : IP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2 : IP à 2 fils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3 : Hybride à 2 fils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4 : Hybride à 4 fils</a:t>
            </a:r>
          </a:p>
        </p:txBody>
      </p:sp>
      <p:sp>
        <p:nvSpPr>
          <p:cNvPr id="241" name="TextBox 78"/>
          <p:cNvSpPr>
            <a:spLocks noChangeArrowheads="1"/>
          </p:cNvSpPr>
          <p:nvPr/>
        </p:nvSpPr>
        <p:spPr bwMode="auto">
          <a:xfrm>
            <a:off x="3021826" y="5365618"/>
            <a:ext cx="675457" cy="230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宋体" pitchFamily="2" charset="-122"/>
                <a:cs typeface="Segoe UI" panose="020B0502040204020203" pitchFamily="34" charset="0"/>
                <a:sym typeface="宋体" pitchFamily="2" charset="-122"/>
              </a:rPr>
              <a:t>En série</a:t>
            </a:r>
            <a:endParaRPr kumimoji="0" lang="en-US" altLang="zh-CN" sz="1051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itchFamily="34" charset="0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6316558" y="2030277"/>
            <a:ext cx="545814" cy="668832"/>
            <a:chOff x="6322309" y="2528359"/>
            <a:chExt cx="545814" cy="668832"/>
          </a:xfrm>
        </p:grpSpPr>
        <p:cxnSp>
          <p:nvCxnSpPr>
            <p:cNvPr id="140" name="直接连接符 139"/>
            <p:cNvCxnSpPr/>
            <p:nvPr/>
          </p:nvCxnSpPr>
          <p:spPr bwMode="auto">
            <a:xfrm>
              <a:off x="6322309" y="2528359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41" name="椭圆 140"/>
            <p:cNvSpPr/>
            <p:nvPr/>
          </p:nvSpPr>
          <p:spPr bwMode="auto">
            <a:xfrm>
              <a:off x="6800623" y="3107191"/>
              <a:ext cx="675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cxnSp>
        <p:nvCxnSpPr>
          <p:cNvPr id="7" name="直接连接符 6"/>
          <p:cNvCxnSpPr/>
          <p:nvPr/>
        </p:nvCxnSpPr>
        <p:spPr>
          <a:xfrm>
            <a:off x="6316558" y="2667691"/>
            <a:ext cx="530352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3" name="直接连接符 142"/>
          <p:cNvCxnSpPr/>
          <p:nvPr/>
        </p:nvCxnSpPr>
        <p:spPr>
          <a:xfrm>
            <a:off x="5713583" y="2828899"/>
            <a:ext cx="530352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7" name="标题 1"/>
          <p:cNvSpPr txBox="1">
            <a:spLocks/>
          </p:cNvSpPr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 Light"/>
                <a:cs typeface="Segoe UI" panose="020B0502040204020203" pitchFamily="34" charset="0"/>
              </a:rPr>
              <a:t>Interphone vidéo (accessoire)</a:t>
            </a: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A495489A-C8C2-4654-B14E-684E632DA6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>
                <a:latin typeface="Myriad Pro"/>
              </a:rPr>
              <a:t>53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6617741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>
                <a:latin typeface="+mn-lt"/>
                <a:cs typeface="Segoe UI" panose="020B0502040204020203" pitchFamily="34" charset="0"/>
              </a:rPr>
              <a:t>Contrôle d'accès (intégré)</a:t>
            </a: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5B7E9043-C4CB-4EC5-957A-7A31F1AE9D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>
                <a:latin typeface="Myriad Pro"/>
              </a:rPr>
              <a:t>54</a:t>
            </a:fld>
            <a:endParaRPr lang="zh-CN" altLang="en-US"/>
          </a:p>
        </p:txBody>
      </p:sp>
      <p:sp>
        <p:nvSpPr>
          <p:cNvPr id="221" name="TextBox 69">
            <a:extLst>
              <a:ext uri="{FF2B5EF4-FFF2-40B4-BE49-F238E27FC236}">
                <a16:creationId xmlns:a16="http://schemas.microsoft.com/office/drawing/2014/main" id="{C234562E-4344-4AF9-9F55-75BBD620F9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3776" y="3159745"/>
            <a:ext cx="1130679" cy="577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1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Marque: 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DHI : Dahua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宋体" pitchFamily="2" charset="-122"/>
                <a:cs typeface="Segoe UI" panose="020B0502040204020203" pitchFamily="34" charset="0"/>
                <a:sym typeface="Calibri" pitchFamily="34" charset="0"/>
              </a:rPr>
              <a:t>null : Général</a:t>
            </a:r>
            <a:endParaRPr lang="zh-CN" altLang="en-US" sz="1100" dirty="0">
              <a:solidFill>
                <a:prstClr val="black"/>
              </a:solidFill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222" name="TextBox 73">
            <a:extLst>
              <a:ext uri="{FF2B5EF4-FFF2-40B4-BE49-F238E27FC236}">
                <a16:creationId xmlns:a16="http://schemas.microsoft.com/office/drawing/2014/main" id="{E6AD440B-A042-4348-803E-0B93CDE8A9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75589" y="3149551"/>
            <a:ext cx="1268799" cy="577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1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Apparence:</a:t>
            </a:r>
            <a:endParaRPr lang="zh-CN" altLang="en-US" sz="1100" b="1" dirty="0">
              <a:solidFill>
                <a:srgbClr val="000000"/>
              </a:solidFill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itchFamily="34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Code pour différents designs</a:t>
            </a:r>
          </a:p>
        </p:txBody>
      </p:sp>
      <p:sp>
        <p:nvSpPr>
          <p:cNvPr id="223" name="TextBox 69">
            <a:extLst>
              <a:ext uri="{FF2B5EF4-FFF2-40B4-BE49-F238E27FC236}">
                <a16:creationId xmlns:a16="http://schemas.microsoft.com/office/drawing/2014/main" id="{DBDC88EB-CAD1-4F0E-B9CB-438523053C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9585" y="3149551"/>
            <a:ext cx="1301506" cy="238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Contrôle d'accès</a:t>
            </a:r>
          </a:p>
        </p:txBody>
      </p:sp>
      <p:sp>
        <p:nvSpPr>
          <p:cNvPr id="224" name="矩形 223">
            <a:extLst>
              <a:ext uri="{FF2B5EF4-FFF2-40B4-BE49-F238E27FC236}">
                <a16:creationId xmlns:a16="http://schemas.microsoft.com/office/drawing/2014/main" id="{C9EC95A2-ECA4-4F7B-B871-B68CE153D5DF}"/>
              </a:ext>
            </a:extLst>
          </p:cNvPr>
          <p:cNvSpPr/>
          <p:nvPr/>
        </p:nvSpPr>
        <p:spPr bwMode="auto">
          <a:xfrm>
            <a:off x="1809370" y="1684277"/>
            <a:ext cx="674114" cy="720000"/>
          </a:xfrm>
          <a:prstGeom prst="rect">
            <a:avLst/>
          </a:prstGeom>
          <a:solidFill>
            <a:sysClr val="window" lastClr="FFFFFF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354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Segoe UI" panose="020B0502040204020203" pitchFamily="34" charset="0"/>
                <a:cs typeface="Segoe UI" panose="020B0502040204020203" pitchFamily="34" charset="0"/>
              </a:rPr>
              <a:t>COMME</a:t>
            </a:r>
            <a:endParaRPr kumimoji="0" lang="zh-CN" altLang="en-US" sz="2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25" name="矩形 224">
            <a:extLst>
              <a:ext uri="{FF2B5EF4-FFF2-40B4-BE49-F238E27FC236}">
                <a16:creationId xmlns:a16="http://schemas.microsoft.com/office/drawing/2014/main" id="{A0BDCE4D-EC0D-4954-80DC-656660A91F48}"/>
              </a:ext>
            </a:extLst>
          </p:cNvPr>
          <p:cNvSpPr/>
          <p:nvPr/>
        </p:nvSpPr>
        <p:spPr bwMode="auto">
          <a:xfrm>
            <a:off x="2705618" y="1684277"/>
            <a:ext cx="674114" cy="720000"/>
          </a:xfrm>
          <a:prstGeom prst="rect">
            <a:avLst/>
          </a:prstGeom>
          <a:solidFill>
            <a:sysClr val="window" lastClr="FFFFFF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354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Segoe UI" panose="020B0502040204020203" pitchFamily="34" charset="0"/>
                <a:cs typeface="Segoe UI" panose="020B0502040204020203" pitchFamily="34" charset="0"/>
              </a:rPr>
              <a:t>je</a:t>
            </a:r>
            <a:endParaRPr kumimoji="0" lang="zh-CN" altLang="en-US" sz="2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26" name="矩形 225">
            <a:extLst>
              <a:ext uri="{FF2B5EF4-FFF2-40B4-BE49-F238E27FC236}">
                <a16:creationId xmlns:a16="http://schemas.microsoft.com/office/drawing/2014/main" id="{90B4A48E-1003-4964-8A74-3D3784CE850B}"/>
              </a:ext>
            </a:extLst>
          </p:cNvPr>
          <p:cNvSpPr/>
          <p:nvPr/>
        </p:nvSpPr>
        <p:spPr bwMode="auto">
          <a:xfrm>
            <a:off x="601894" y="1684277"/>
            <a:ext cx="674114" cy="720000"/>
          </a:xfrm>
          <a:prstGeom prst="rect">
            <a:avLst/>
          </a:prstGeom>
          <a:solidFill>
            <a:sysClr val="window" lastClr="FFFFFF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354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Segoe UI" panose="020B0502040204020203" pitchFamily="34" charset="0"/>
                <a:cs typeface="Segoe UI" panose="020B0502040204020203" pitchFamily="34" charset="0"/>
              </a:rPr>
              <a:t>DHI</a:t>
            </a:r>
            <a:endParaRPr kumimoji="0" lang="zh-CN" altLang="en-US" sz="2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227" name="矩形 226">
            <a:extLst>
              <a:ext uri="{FF2B5EF4-FFF2-40B4-BE49-F238E27FC236}">
                <a16:creationId xmlns:a16="http://schemas.microsoft.com/office/drawing/2014/main" id="{EE578EA9-A8BD-427B-A073-7224A51DD1F0}"/>
              </a:ext>
            </a:extLst>
          </p:cNvPr>
          <p:cNvSpPr/>
          <p:nvPr/>
        </p:nvSpPr>
        <p:spPr bwMode="auto">
          <a:xfrm>
            <a:off x="3643837" y="1684277"/>
            <a:ext cx="674114" cy="720000"/>
          </a:xfrm>
          <a:prstGeom prst="rect">
            <a:avLst/>
          </a:prstGeom>
          <a:solidFill>
            <a:sysClr val="window" lastClr="FFFFFF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354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Segoe UI" panose="020B0502040204020203" pitchFamily="34" charset="0"/>
                <a:cs typeface="Segoe UI" panose="020B0502040204020203" pitchFamily="34" charset="0"/>
              </a:rPr>
              <a:t>6</a:t>
            </a:r>
            <a:endParaRPr kumimoji="0" lang="zh-CN" altLang="en-US" sz="2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28" name="矩形 227">
            <a:extLst>
              <a:ext uri="{FF2B5EF4-FFF2-40B4-BE49-F238E27FC236}">
                <a16:creationId xmlns:a16="http://schemas.microsoft.com/office/drawing/2014/main" id="{D3E2604A-4B73-4B5A-8C7A-C6B165E57AC4}"/>
              </a:ext>
            </a:extLst>
          </p:cNvPr>
          <p:cNvSpPr/>
          <p:nvPr/>
        </p:nvSpPr>
        <p:spPr bwMode="auto">
          <a:xfrm>
            <a:off x="4582057" y="1684277"/>
            <a:ext cx="674114" cy="720000"/>
          </a:xfrm>
          <a:prstGeom prst="rect">
            <a:avLst/>
          </a:prstGeom>
          <a:solidFill>
            <a:sysClr val="window" lastClr="FFFFFF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354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Segoe UI" panose="020B0502040204020203" pitchFamily="34" charset="0"/>
                <a:cs typeface="Segoe UI" panose="020B0502040204020203" pitchFamily="34" charset="0"/>
              </a:rPr>
              <a:t>2</a:t>
            </a:r>
            <a:endParaRPr kumimoji="0" lang="zh-CN" altLang="en-US" sz="2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29" name="矩形 228">
            <a:extLst>
              <a:ext uri="{FF2B5EF4-FFF2-40B4-BE49-F238E27FC236}">
                <a16:creationId xmlns:a16="http://schemas.microsoft.com/office/drawing/2014/main" id="{CD66EF18-4527-4D48-9BA0-A724FD888778}"/>
              </a:ext>
            </a:extLst>
          </p:cNvPr>
          <p:cNvSpPr/>
          <p:nvPr/>
        </p:nvSpPr>
        <p:spPr bwMode="auto">
          <a:xfrm>
            <a:off x="7472596" y="1684277"/>
            <a:ext cx="674114" cy="720000"/>
          </a:xfrm>
          <a:prstGeom prst="rect">
            <a:avLst/>
          </a:prstGeom>
          <a:solidFill>
            <a:sysClr val="window" lastClr="FFFFFF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354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Segoe UI" panose="020B0502040204020203" pitchFamily="34" charset="0"/>
                <a:cs typeface="Segoe UI" panose="020B0502040204020203" pitchFamily="34" charset="0"/>
              </a:rPr>
              <a:t>J</a:t>
            </a:r>
            <a:endParaRPr kumimoji="0" lang="zh-CN" altLang="en-US" sz="2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230" name="直接连接符 229">
            <a:extLst>
              <a:ext uri="{FF2B5EF4-FFF2-40B4-BE49-F238E27FC236}">
                <a16:creationId xmlns:a16="http://schemas.microsoft.com/office/drawing/2014/main" id="{9D761DC1-D4E1-4A86-B06F-F53629327774}"/>
              </a:ext>
            </a:extLst>
          </p:cNvPr>
          <p:cNvCxnSpPr/>
          <p:nvPr/>
        </p:nvCxnSpPr>
        <p:spPr bwMode="auto">
          <a:xfrm>
            <a:off x="1322654" y="1967056"/>
            <a:ext cx="421374" cy="0"/>
          </a:xfrm>
          <a:prstGeom prst="line">
            <a:avLst/>
          </a:prstGeom>
          <a:solidFill>
            <a:srgbClr val="5B9BD5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31" name="直接连接符 230">
            <a:extLst>
              <a:ext uri="{FF2B5EF4-FFF2-40B4-BE49-F238E27FC236}">
                <a16:creationId xmlns:a16="http://schemas.microsoft.com/office/drawing/2014/main" id="{C250A821-25A6-432B-9A15-C4E8F03EA67B}"/>
              </a:ext>
            </a:extLst>
          </p:cNvPr>
          <p:cNvCxnSpPr/>
          <p:nvPr/>
        </p:nvCxnSpPr>
        <p:spPr bwMode="auto">
          <a:xfrm>
            <a:off x="8222820" y="2075775"/>
            <a:ext cx="421374" cy="0"/>
          </a:xfrm>
          <a:prstGeom prst="line">
            <a:avLst/>
          </a:prstGeom>
          <a:solidFill>
            <a:srgbClr val="5B9BD5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32" name="直接连接符 231">
            <a:extLst>
              <a:ext uri="{FF2B5EF4-FFF2-40B4-BE49-F238E27FC236}">
                <a16:creationId xmlns:a16="http://schemas.microsoft.com/office/drawing/2014/main" id="{77F57EED-E77D-4BB6-AAF5-01EE9FEDDBE3}"/>
              </a:ext>
            </a:extLst>
          </p:cNvPr>
          <p:cNvCxnSpPr/>
          <p:nvPr/>
        </p:nvCxnSpPr>
        <p:spPr bwMode="auto">
          <a:xfrm>
            <a:off x="938951" y="2411577"/>
            <a:ext cx="0" cy="642840"/>
          </a:xfrm>
          <a:prstGeom prst="line">
            <a:avLst/>
          </a:prstGeom>
          <a:solidFill>
            <a:srgbClr val="5B9BD5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33" name="椭圆 232">
            <a:extLst>
              <a:ext uri="{FF2B5EF4-FFF2-40B4-BE49-F238E27FC236}">
                <a16:creationId xmlns:a16="http://schemas.microsoft.com/office/drawing/2014/main" id="{225E7CB0-2AAB-48A0-9C4E-27496CB15663}"/>
              </a:ext>
            </a:extLst>
          </p:cNvPr>
          <p:cNvSpPr/>
          <p:nvPr/>
        </p:nvSpPr>
        <p:spPr bwMode="auto">
          <a:xfrm>
            <a:off x="896818" y="3047117"/>
            <a:ext cx="84265" cy="90000"/>
          </a:xfrm>
          <a:prstGeom prst="ellipse">
            <a:avLst/>
          </a:prstGeom>
          <a:solidFill>
            <a:sysClr val="window" lastClr="FFFFFF">
              <a:lumMod val="50000"/>
            </a:sysClr>
          </a:solidFill>
          <a:ln w="317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354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1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234" name="直接连接符 233">
            <a:extLst>
              <a:ext uri="{FF2B5EF4-FFF2-40B4-BE49-F238E27FC236}">
                <a16:creationId xmlns:a16="http://schemas.microsoft.com/office/drawing/2014/main" id="{477049FB-EDC9-4CD2-80FF-73AC674930F9}"/>
              </a:ext>
            </a:extLst>
          </p:cNvPr>
          <p:cNvCxnSpPr/>
          <p:nvPr/>
        </p:nvCxnSpPr>
        <p:spPr bwMode="auto">
          <a:xfrm>
            <a:off x="2165063" y="2404277"/>
            <a:ext cx="0" cy="642840"/>
          </a:xfrm>
          <a:prstGeom prst="line">
            <a:avLst/>
          </a:prstGeom>
          <a:solidFill>
            <a:srgbClr val="5B9BD5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35" name="椭圆 234">
            <a:extLst>
              <a:ext uri="{FF2B5EF4-FFF2-40B4-BE49-F238E27FC236}">
                <a16:creationId xmlns:a16="http://schemas.microsoft.com/office/drawing/2014/main" id="{93FE2F9F-D023-409F-8681-19F205BF4429}"/>
              </a:ext>
            </a:extLst>
          </p:cNvPr>
          <p:cNvSpPr/>
          <p:nvPr/>
        </p:nvSpPr>
        <p:spPr bwMode="auto">
          <a:xfrm>
            <a:off x="2122930" y="3047117"/>
            <a:ext cx="84265" cy="90000"/>
          </a:xfrm>
          <a:prstGeom prst="ellipse">
            <a:avLst/>
          </a:prstGeom>
          <a:solidFill>
            <a:sysClr val="window" lastClr="FFFFFF">
              <a:lumMod val="50000"/>
            </a:sysClr>
          </a:solidFill>
          <a:ln w="317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354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1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236" name="椭圆 235">
            <a:extLst>
              <a:ext uri="{FF2B5EF4-FFF2-40B4-BE49-F238E27FC236}">
                <a16:creationId xmlns:a16="http://schemas.microsoft.com/office/drawing/2014/main" id="{63338639-5795-4E33-A439-F665E5EF574D}"/>
              </a:ext>
            </a:extLst>
          </p:cNvPr>
          <p:cNvSpPr/>
          <p:nvPr/>
        </p:nvSpPr>
        <p:spPr bwMode="auto">
          <a:xfrm>
            <a:off x="3351747" y="4386972"/>
            <a:ext cx="84265" cy="90000"/>
          </a:xfrm>
          <a:prstGeom prst="ellipse">
            <a:avLst/>
          </a:prstGeom>
          <a:solidFill>
            <a:sysClr val="window" lastClr="FFFFFF">
              <a:lumMod val="50000"/>
            </a:sysClr>
          </a:solidFill>
          <a:ln w="317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354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1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237" name="直接连接符 236">
            <a:extLst>
              <a:ext uri="{FF2B5EF4-FFF2-40B4-BE49-F238E27FC236}">
                <a16:creationId xmlns:a16="http://schemas.microsoft.com/office/drawing/2014/main" id="{CAA1EC56-0213-4444-AD03-0363CA1F7A57}"/>
              </a:ext>
            </a:extLst>
          </p:cNvPr>
          <p:cNvCxnSpPr/>
          <p:nvPr/>
        </p:nvCxnSpPr>
        <p:spPr bwMode="auto">
          <a:xfrm>
            <a:off x="5871210" y="2426906"/>
            <a:ext cx="0" cy="642840"/>
          </a:xfrm>
          <a:prstGeom prst="line">
            <a:avLst/>
          </a:prstGeom>
          <a:solidFill>
            <a:srgbClr val="5B9BD5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38" name="椭圆 237">
            <a:extLst>
              <a:ext uri="{FF2B5EF4-FFF2-40B4-BE49-F238E27FC236}">
                <a16:creationId xmlns:a16="http://schemas.microsoft.com/office/drawing/2014/main" id="{18882471-E4D3-4078-96BE-37916184561F}"/>
              </a:ext>
            </a:extLst>
          </p:cNvPr>
          <p:cNvSpPr/>
          <p:nvPr/>
        </p:nvSpPr>
        <p:spPr bwMode="auto">
          <a:xfrm>
            <a:off x="5837786" y="3069746"/>
            <a:ext cx="84265" cy="90000"/>
          </a:xfrm>
          <a:prstGeom prst="ellipse">
            <a:avLst/>
          </a:prstGeom>
          <a:solidFill>
            <a:sysClr val="window" lastClr="FFFFFF">
              <a:lumMod val="50000"/>
            </a:sysClr>
          </a:solidFill>
          <a:ln w="317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354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1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239" name="椭圆 238">
            <a:extLst>
              <a:ext uri="{FF2B5EF4-FFF2-40B4-BE49-F238E27FC236}">
                <a16:creationId xmlns:a16="http://schemas.microsoft.com/office/drawing/2014/main" id="{1D02B27C-9511-4104-A978-74BC173372FA}"/>
              </a:ext>
            </a:extLst>
          </p:cNvPr>
          <p:cNvSpPr/>
          <p:nvPr/>
        </p:nvSpPr>
        <p:spPr bwMode="auto">
          <a:xfrm>
            <a:off x="8105059" y="3071805"/>
            <a:ext cx="84265" cy="90000"/>
          </a:xfrm>
          <a:prstGeom prst="ellipse">
            <a:avLst/>
          </a:prstGeom>
          <a:solidFill>
            <a:sysClr val="window" lastClr="FFFFFF">
              <a:lumMod val="50000"/>
            </a:sysClr>
          </a:solidFill>
          <a:ln w="317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354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1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240" name="椭圆 239">
            <a:extLst>
              <a:ext uri="{FF2B5EF4-FFF2-40B4-BE49-F238E27FC236}">
                <a16:creationId xmlns:a16="http://schemas.microsoft.com/office/drawing/2014/main" id="{BDEAA4B8-83AA-498C-A024-9B3A0868380A}"/>
              </a:ext>
            </a:extLst>
          </p:cNvPr>
          <p:cNvSpPr/>
          <p:nvPr/>
        </p:nvSpPr>
        <p:spPr bwMode="auto">
          <a:xfrm>
            <a:off x="2370781" y="4386972"/>
            <a:ext cx="84265" cy="90000"/>
          </a:xfrm>
          <a:prstGeom prst="ellipse">
            <a:avLst/>
          </a:prstGeom>
          <a:solidFill>
            <a:sysClr val="window" lastClr="FFFFFF">
              <a:lumMod val="50000"/>
            </a:sysClr>
          </a:solidFill>
          <a:ln w="317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354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1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241" name="肘形连接符 104">
            <a:extLst>
              <a:ext uri="{FF2B5EF4-FFF2-40B4-BE49-F238E27FC236}">
                <a16:creationId xmlns:a16="http://schemas.microsoft.com/office/drawing/2014/main" id="{21C59C3C-D9DC-4CEA-B15F-13A8B100DB01}"/>
              </a:ext>
            </a:extLst>
          </p:cNvPr>
          <p:cNvCxnSpPr>
            <a:stCxn id="225" idx="2"/>
            <a:endCxn id="244" idx="0"/>
          </p:cNvCxnSpPr>
          <p:nvPr/>
        </p:nvCxnSpPr>
        <p:spPr bwMode="auto">
          <a:xfrm rot="5400000">
            <a:off x="1659490" y="3152472"/>
            <a:ext cx="2131380" cy="634990"/>
          </a:xfrm>
          <a:prstGeom prst="bentConnector3">
            <a:avLst>
              <a:gd name="adj1" fmla="val 50000"/>
            </a:avLst>
          </a:prstGeom>
          <a:solidFill>
            <a:srgbClr val="5B9BD5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42" name="肘形连接符 105">
            <a:extLst>
              <a:ext uri="{FF2B5EF4-FFF2-40B4-BE49-F238E27FC236}">
                <a16:creationId xmlns:a16="http://schemas.microsoft.com/office/drawing/2014/main" id="{7591F557-6316-489F-8AE9-52AFA8D43863}"/>
              </a:ext>
            </a:extLst>
          </p:cNvPr>
          <p:cNvCxnSpPr>
            <a:stCxn id="227" idx="2"/>
            <a:endCxn id="236" idx="0"/>
          </p:cNvCxnSpPr>
          <p:nvPr/>
        </p:nvCxnSpPr>
        <p:spPr bwMode="auto">
          <a:xfrm rot="5400000">
            <a:off x="2696040" y="3102117"/>
            <a:ext cx="1982695" cy="587014"/>
          </a:xfrm>
          <a:prstGeom prst="bentConnector3">
            <a:avLst/>
          </a:prstGeom>
          <a:solidFill>
            <a:srgbClr val="5B9BD5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43" name="肘形连接符 106">
            <a:extLst>
              <a:ext uri="{FF2B5EF4-FFF2-40B4-BE49-F238E27FC236}">
                <a16:creationId xmlns:a16="http://schemas.microsoft.com/office/drawing/2014/main" id="{D6AD0868-905C-45B7-B003-C400D5B1126B}"/>
              </a:ext>
            </a:extLst>
          </p:cNvPr>
          <p:cNvCxnSpPr/>
          <p:nvPr/>
        </p:nvCxnSpPr>
        <p:spPr bwMode="auto">
          <a:xfrm rot="16200000" flipH="1">
            <a:off x="7629245" y="2575387"/>
            <a:ext cx="687840" cy="345623"/>
          </a:xfrm>
          <a:prstGeom prst="bentConnector3">
            <a:avLst/>
          </a:prstGeom>
          <a:solidFill>
            <a:srgbClr val="5B9BD5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44" name="TextBox 69">
            <a:extLst>
              <a:ext uri="{FF2B5EF4-FFF2-40B4-BE49-F238E27FC236}">
                <a16:creationId xmlns:a16="http://schemas.microsoft.com/office/drawing/2014/main" id="{72472345-51D7-45BF-BA86-FBEB027794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7861" y="4535657"/>
            <a:ext cx="1259648" cy="1254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1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Type de produit :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A : Présence</a:t>
            </a:r>
            <a:endParaRPr lang="en-US" altLang="zh-CN" sz="1100" b="1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itchFamily="34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C: Contrôleur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I : Intégré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R : Lecteur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M : Module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G : Porte</a:t>
            </a:r>
          </a:p>
        </p:txBody>
      </p:sp>
      <p:sp>
        <p:nvSpPr>
          <p:cNvPr id="245" name="TextBox 72">
            <a:extLst>
              <a:ext uri="{FF2B5EF4-FFF2-40B4-BE49-F238E27FC236}">
                <a16:creationId xmlns:a16="http://schemas.microsoft.com/office/drawing/2014/main" id="{479FE4D3-EAF3-4337-AE70-38E6667DB5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57138" y="4535608"/>
            <a:ext cx="697586" cy="1254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/>
          <a:p>
            <a:pPr>
              <a:defRPr/>
            </a:pPr>
            <a:r>
              <a:rPr lang="en-US" altLang="zh-CN" sz="1100" b="1" dirty="0">
                <a:solidFill>
                  <a:srgbClr val="000000"/>
                </a:solidFill>
                <a:latin typeface="Myriad Pro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Série:</a:t>
            </a:r>
            <a:endParaRPr lang="zh-CN" altLang="en-US" sz="1100" b="1" dirty="0">
              <a:solidFill>
                <a:srgbClr val="000000"/>
              </a:solidFill>
              <a:ea typeface="Segoe UI" panose="020B0502040204020203" pitchFamily="34" charset="0"/>
              <a:cs typeface="Segoe UI" panose="020B0502040204020203" pitchFamily="34" charset="0"/>
              <a:sym typeface="Calibri" pitchFamily="34" charset="0"/>
            </a:endParaRPr>
          </a:p>
          <a:p>
            <a:pPr>
              <a:defRPr/>
            </a:pPr>
            <a:r>
              <a:rPr lang="en-US" altLang="zh-CN" sz="1100" dirty="0">
                <a:solidFill>
                  <a:srgbClr val="000000"/>
                </a:solidFill>
                <a:latin typeface="Myriad Pro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1:1000</a:t>
            </a:r>
          </a:p>
          <a:p>
            <a:pPr>
              <a:defRPr/>
            </a:pPr>
            <a:r>
              <a:rPr lang="en-US" altLang="zh-CN" sz="1100" dirty="0">
                <a:solidFill>
                  <a:srgbClr val="000000"/>
                </a:solidFill>
                <a:latin typeface="Myriad Pro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2: 2000</a:t>
            </a:r>
          </a:p>
          <a:p>
            <a:pPr>
              <a:defRPr/>
            </a:pPr>
            <a:r>
              <a:rPr lang="en-US" altLang="zh-CN" sz="1100" dirty="0">
                <a:solidFill>
                  <a:srgbClr val="000000"/>
                </a:solidFill>
                <a:latin typeface="Myriad Pro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3: 3000</a:t>
            </a:r>
          </a:p>
          <a:p>
            <a:r>
              <a:rPr lang="en-US" altLang="zh-CN" sz="1100" dirty="0">
                <a:solidFill>
                  <a:srgbClr val="000000"/>
                </a:solidFill>
                <a:latin typeface="Myriad Pro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6: 6000</a:t>
            </a:r>
          </a:p>
          <a:p>
            <a:pPr>
              <a:defRPr/>
            </a:pPr>
            <a:r>
              <a:rPr lang="en-US" altLang="zh-CN" sz="1100" dirty="0">
                <a:solidFill>
                  <a:srgbClr val="000000"/>
                </a:solidFill>
                <a:latin typeface="Myriad Pro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7: 7000</a:t>
            </a:r>
          </a:p>
          <a:p>
            <a:pPr>
              <a:defRPr/>
            </a:pPr>
            <a:r>
              <a:rPr lang="en-US" altLang="zh-CN" sz="1100" dirty="0">
                <a:solidFill>
                  <a:srgbClr val="000000"/>
                </a:solidFill>
                <a:latin typeface="Myriad Pro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8: 8000</a:t>
            </a:r>
          </a:p>
        </p:txBody>
      </p:sp>
      <p:sp>
        <p:nvSpPr>
          <p:cNvPr id="246" name="TextBox 78">
            <a:extLst>
              <a:ext uri="{FF2B5EF4-FFF2-40B4-BE49-F238E27FC236}">
                <a16:creationId xmlns:a16="http://schemas.microsoft.com/office/drawing/2014/main" id="{5726F29E-BF72-4DCE-ACEA-A73AA2A28B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21925" y="4535608"/>
            <a:ext cx="1493031" cy="10849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1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Communication</a:t>
            </a:r>
            <a:endParaRPr lang="zh-CN" altLang="en-US" sz="1100" b="1" dirty="0">
              <a:solidFill>
                <a:srgbClr val="000000"/>
              </a:solidFill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itchFamily="34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0 : Aucun</a:t>
            </a:r>
            <a:endParaRPr lang="zh-CN" altLang="en-US" sz="1100" dirty="0">
              <a:solidFill>
                <a:srgbClr val="000000"/>
              </a:solidFill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itchFamily="34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1 : RS485</a:t>
            </a:r>
            <a:endParaRPr lang="zh-CN" altLang="en-US" sz="1100" dirty="0">
              <a:solidFill>
                <a:srgbClr val="000000"/>
              </a:solidFill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itchFamily="34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2 : TCP</a:t>
            </a:r>
            <a:endParaRPr lang="zh-CN" altLang="en-US" sz="1100" dirty="0">
              <a:solidFill>
                <a:srgbClr val="000000"/>
              </a:solidFill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itchFamily="34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3 : RS485/TCP</a:t>
            </a:r>
            <a:endParaRPr lang="zh-CN" altLang="en-US" sz="11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itchFamily="34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endParaRPr lang="zh-CN" altLang="en-US" sz="1100" dirty="0">
              <a:solidFill>
                <a:srgbClr val="000000"/>
              </a:solidFill>
              <a:latin typeface="Calibri" pitchFamily="34" charset="0"/>
              <a:ea typeface="宋体" pitchFamily="2" charset="-122"/>
              <a:cs typeface="Calibri" pitchFamily="34" charset="0"/>
              <a:sym typeface="宋体" pitchFamily="2" charset="-122"/>
            </a:endParaRPr>
          </a:p>
        </p:txBody>
      </p:sp>
      <p:sp>
        <p:nvSpPr>
          <p:cNvPr id="247" name="TextBox 78">
            <a:extLst>
              <a:ext uri="{FF2B5EF4-FFF2-40B4-BE49-F238E27FC236}">
                <a16:creationId xmlns:a16="http://schemas.microsoft.com/office/drawing/2014/main" id="{410C2269-EA21-44D9-9FF6-C92141B4AF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67157" y="3149551"/>
            <a:ext cx="1441026" cy="10849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100" b="1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Type d'écran :</a:t>
            </a:r>
            <a:endParaRPr lang="zh-CN" altLang="en-US" sz="1100" b="1" dirty="0">
              <a:solidFill>
                <a:prstClr val="black"/>
              </a:solidFill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itchFamily="34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100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0 : Pas d’écran/Écran non tactile</a:t>
            </a:r>
            <a:endParaRPr lang="zh-CN" altLang="en-US" sz="1100" dirty="0">
              <a:solidFill>
                <a:prstClr val="black"/>
              </a:solidFill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itchFamily="34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100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1 : Écran tactile</a:t>
            </a:r>
            <a:endParaRPr lang="en-US" altLang="zh-CN" sz="11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itchFamily="34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100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2 : Écran tactile et sans carte</a:t>
            </a:r>
          </a:p>
        </p:txBody>
      </p:sp>
      <p:sp>
        <p:nvSpPr>
          <p:cNvPr id="248" name="矩形 247">
            <a:extLst>
              <a:ext uri="{FF2B5EF4-FFF2-40B4-BE49-F238E27FC236}">
                <a16:creationId xmlns:a16="http://schemas.microsoft.com/office/drawing/2014/main" id="{8F181F5F-FFEB-43EC-BCD9-EE814097A742}"/>
              </a:ext>
            </a:extLst>
          </p:cNvPr>
          <p:cNvSpPr/>
          <p:nvPr/>
        </p:nvSpPr>
        <p:spPr bwMode="auto">
          <a:xfrm>
            <a:off x="6563513" y="1682206"/>
            <a:ext cx="674114" cy="720000"/>
          </a:xfrm>
          <a:prstGeom prst="rect">
            <a:avLst/>
          </a:prstGeom>
          <a:solidFill>
            <a:sysClr val="window" lastClr="FFFFFF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354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Segoe UI" panose="020B0502040204020203" pitchFamily="34" charset="0"/>
                <a:cs typeface="Segoe UI" panose="020B0502040204020203" pitchFamily="34" charset="0"/>
              </a:rPr>
              <a:t>3</a:t>
            </a:r>
            <a:endParaRPr kumimoji="0" lang="zh-CN" altLang="en-US" sz="2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49" name="矩形 248">
            <a:extLst>
              <a:ext uri="{FF2B5EF4-FFF2-40B4-BE49-F238E27FC236}">
                <a16:creationId xmlns:a16="http://schemas.microsoft.com/office/drawing/2014/main" id="{ED9BD074-057D-48DE-959B-672056A705EB}"/>
              </a:ext>
            </a:extLst>
          </p:cNvPr>
          <p:cNvSpPr/>
          <p:nvPr/>
        </p:nvSpPr>
        <p:spPr bwMode="auto">
          <a:xfrm>
            <a:off x="5517624" y="1682206"/>
            <a:ext cx="674114" cy="720000"/>
          </a:xfrm>
          <a:prstGeom prst="rect">
            <a:avLst/>
          </a:prstGeom>
          <a:solidFill>
            <a:sysClr val="window" lastClr="FFFFFF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354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Segoe UI" panose="020B0502040204020203" pitchFamily="34" charset="0"/>
                <a:cs typeface="Segoe UI" panose="020B0502040204020203" pitchFamily="34" charset="0"/>
              </a:rPr>
              <a:t>1</a:t>
            </a:r>
            <a:endParaRPr kumimoji="0" lang="zh-CN" altLang="en-US" sz="2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250" name="直接连接符 249">
            <a:extLst>
              <a:ext uri="{FF2B5EF4-FFF2-40B4-BE49-F238E27FC236}">
                <a16:creationId xmlns:a16="http://schemas.microsoft.com/office/drawing/2014/main" id="{634C9F81-5DEB-40C8-90A2-7DADF99C3E25}"/>
              </a:ext>
            </a:extLst>
          </p:cNvPr>
          <p:cNvCxnSpPr/>
          <p:nvPr/>
        </p:nvCxnSpPr>
        <p:spPr bwMode="auto">
          <a:xfrm>
            <a:off x="6900570" y="2419656"/>
            <a:ext cx="0" cy="642840"/>
          </a:xfrm>
          <a:prstGeom prst="line">
            <a:avLst/>
          </a:prstGeom>
          <a:solidFill>
            <a:srgbClr val="5B9BD5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51" name="椭圆 250">
            <a:extLst>
              <a:ext uri="{FF2B5EF4-FFF2-40B4-BE49-F238E27FC236}">
                <a16:creationId xmlns:a16="http://schemas.microsoft.com/office/drawing/2014/main" id="{903D37F9-A0FE-48C2-A92F-BC52D9D0658C}"/>
              </a:ext>
            </a:extLst>
          </p:cNvPr>
          <p:cNvSpPr/>
          <p:nvPr/>
        </p:nvSpPr>
        <p:spPr bwMode="auto">
          <a:xfrm>
            <a:off x="6858437" y="3062496"/>
            <a:ext cx="84265" cy="90000"/>
          </a:xfrm>
          <a:prstGeom prst="ellipse">
            <a:avLst/>
          </a:prstGeom>
          <a:solidFill>
            <a:sysClr val="window" lastClr="FFFFFF">
              <a:lumMod val="50000"/>
            </a:sysClr>
          </a:solidFill>
          <a:ln w="317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354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1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252" name="矩形 251">
            <a:extLst>
              <a:ext uri="{FF2B5EF4-FFF2-40B4-BE49-F238E27FC236}">
                <a16:creationId xmlns:a16="http://schemas.microsoft.com/office/drawing/2014/main" id="{7CD85244-6266-4647-9E28-FB54D2D30F72}"/>
              </a:ext>
            </a:extLst>
          </p:cNvPr>
          <p:cNvSpPr/>
          <p:nvPr/>
        </p:nvSpPr>
        <p:spPr>
          <a:xfrm>
            <a:off x="6446285" y="3149551"/>
            <a:ext cx="1873787" cy="1254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US" altLang="zh-CN" sz="1100" b="1" dirty="0">
                <a:solidFill>
                  <a:srgbClr val="000000"/>
                </a:solidFill>
                <a:latin typeface="Myriad Pro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Type de contrôle :</a:t>
            </a:r>
          </a:p>
          <a:p>
            <a:pPr>
              <a:spcBef>
                <a:spcPct val="0"/>
              </a:spcBef>
              <a:defRPr/>
            </a:pPr>
            <a:r>
              <a:rPr lang="en-US" altLang="zh-CN" sz="1100" dirty="0">
                <a:solidFill>
                  <a:srgbClr val="000000"/>
                </a:solidFill>
                <a:latin typeface="Myriad Pro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0 : Carte</a:t>
            </a:r>
          </a:p>
          <a:p>
            <a:pPr>
              <a:spcBef>
                <a:spcPct val="0"/>
              </a:spcBef>
              <a:defRPr/>
            </a:pPr>
            <a:r>
              <a:rPr lang="en-US" altLang="zh-CN" sz="1100" dirty="0">
                <a:solidFill>
                  <a:srgbClr val="000000"/>
                </a:solidFill>
                <a:latin typeface="Myriad Pro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1 : Mot de passe</a:t>
            </a:r>
            <a:endParaRPr lang="zh-CN" altLang="en-US" sz="1100" dirty="0">
              <a:solidFill>
                <a:srgbClr val="000000"/>
              </a:solidFill>
              <a:ea typeface="Segoe UI" panose="020B0502040204020203" pitchFamily="34" charset="0"/>
              <a:cs typeface="Segoe UI" panose="020B0502040204020203" pitchFamily="34" charset="0"/>
              <a:sym typeface="Calibri" pitchFamily="34" charset="0"/>
            </a:endParaRPr>
          </a:p>
          <a:p>
            <a:pPr>
              <a:spcBef>
                <a:spcPct val="0"/>
              </a:spcBef>
              <a:defRPr/>
            </a:pPr>
            <a:r>
              <a:rPr lang="en-US" altLang="zh-CN" sz="1100" dirty="0">
                <a:solidFill>
                  <a:srgbClr val="000000"/>
                </a:solidFill>
                <a:latin typeface="Myriad Pro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2 : Empreintes digitales</a:t>
            </a:r>
            <a:endParaRPr lang="zh-CN" altLang="en-US" sz="1100" dirty="0">
              <a:solidFill>
                <a:srgbClr val="000000"/>
              </a:solidFill>
              <a:ea typeface="Segoe UI" panose="020B0502040204020203" pitchFamily="34" charset="0"/>
              <a:cs typeface="Segoe UI" panose="020B0502040204020203" pitchFamily="34" charset="0"/>
              <a:sym typeface="Calibri" pitchFamily="34" charset="0"/>
            </a:endParaRPr>
          </a:p>
          <a:p>
            <a:pPr>
              <a:spcBef>
                <a:spcPct val="0"/>
              </a:spcBef>
              <a:defRPr/>
            </a:pPr>
            <a:r>
              <a:rPr lang="en-US" altLang="zh-CN" sz="1100" dirty="0">
                <a:solidFill>
                  <a:srgbClr val="000000"/>
                </a:solidFill>
                <a:latin typeface="Myriad Pro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3 : Visage</a:t>
            </a:r>
          </a:p>
          <a:p>
            <a:pPr>
              <a:spcBef>
                <a:spcPct val="0"/>
              </a:spcBef>
              <a:defRPr/>
            </a:pPr>
            <a:r>
              <a:rPr lang="en-US" altLang="zh-CN" sz="1100" dirty="0">
                <a:solidFill>
                  <a:srgbClr val="000000"/>
                </a:solidFill>
                <a:latin typeface="Myriad Pro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4 : Empreinte digitale + Visage</a:t>
            </a:r>
            <a:endParaRPr lang="en-US" altLang="zh-CN" sz="1100" dirty="0">
              <a:solidFill>
                <a:srgbClr val="000000"/>
              </a:solidFill>
              <a:ea typeface="Segoe UI" panose="020B0502040204020203" pitchFamily="34" charset="0"/>
              <a:cs typeface="Segoe UI" panose="020B0502040204020203" pitchFamily="34" charset="0"/>
              <a:sym typeface="Calibri" pitchFamily="34" charset="0"/>
            </a:endParaRPr>
          </a:p>
          <a:p>
            <a:pPr>
              <a:spcBef>
                <a:spcPct val="0"/>
              </a:spcBef>
              <a:defRPr/>
            </a:pPr>
            <a:r>
              <a:rPr lang="en-US" altLang="zh-CN" sz="1100" dirty="0">
                <a:solidFill>
                  <a:srgbClr val="000000"/>
                </a:solidFill>
                <a:latin typeface="Myriad Pro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6. Veines de la paume + visage</a:t>
            </a:r>
            <a:endParaRPr lang="en-US" altLang="zh-CN" sz="1100" dirty="0">
              <a:solidFill>
                <a:srgbClr val="000000"/>
              </a:solidFill>
              <a:ea typeface="Segoe UI" panose="020B0502040204020203" pitchFamily="34" charset="0"/>
              <a:cs typeface="Segoe UI" panose="020B0502040204020203" pitchFamily="34" charset="0"/>
              <a:sym typeface="Calibri" pitchFamily="34" charset="0"/>
            </a:endParaRPr>
          </a:p>
        </p:txBody>
      </p:sp>
      <p:sp>
        <p:nvSpPr>
          <p:cNvPr id="253" name="矩形 252">
            <a:extLst>
              <a:ext uri="{FF2B5EF4-FFF2-40B4-BE49-F238E27FC236}">
                <a16:creationId xmlns:a16="http://schemas.microsoft.com/office/drawing/2014/main" id="{E3821131-E10A-4390-982B-D928E7D1D1E4}"/>
              </a:ext>
            </a:extLst>
          </p:cNvPr>
          <p:cNvSpPr/>
          <p:nvPr/>
        </p:nvSpPr>
        <p:spPr bwMode="auto">
          <a:xfrm>
            <a:off x="8765828" y="1688914"/>
            <a:ext cx="674114" cy="720000"/>
          </a:xfrm>
          <a:prstGeom prst="rect">
            <a:avLst/>
          </a:prstGeom>
          <a:solidFill>
            <a:sysClr val="window" lastClr="FFFFFF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354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Segoe UI" panose="020B0502040204020203" pitchFamily="34" charset="0"/>
                <a:cs typeface="Segoe UI" panose="020B0502040204020203" pitchFamily="34" charset="0"/>
              </a:rPr>
              <a:t>W</a:t>
            </a:r>
            <a:endParaRPr kumimoji="0" lang="zh-CN" altLang="en-US" sz="2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254" name="肘形连接符 58">
            <a:extLst>
              <a:ext uri="{FF2B5EF4-FFF2-40B4-BE49-F238E27FC236}">
                <a16:creationId xmlns:a16="http://schemas.microsoft.com/office/drawing/2014/main" id="{9F1F4924-BA8A-4C7F-9B1F-090845752B44}"/>
              </a:ext>
            </a:extLst>
          </p:cNvPr>
          <p:cNvCxnSpPr/>
          <p:nvPr/>
        </p:nvCxnSpPr>
        <p:spPr bwMode="auto">
          <a:xfrm rot="16200000" flipH="1">
            <a:off x="8647541" y="2878498"/>
            <a:ext cx="1183093" cy="290038"/>
          </a:xfrm>
          <a:prstGeom prst="bentConnector3">
            <a:avLst/>
          </a:prstGeom>
          <a:solidFill>
            <a:srgbClr val="5B9BD5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55" name="椭圆 254">
            <a:extLst>
              <a:ext uri="{FF2B5EF4-FFF2-40B4-BE49-F238E27FC236}">
                <a16:creationId xmlns:a16="http://schemas.microsoft.com/office/drawing/2014/main" id="{08330574-39EC-4B9C-9CCB-4E75087B824A}"/>
              </a:ext>
            </a:extLst>
          </p:cNvPr>
          <p:cNvSpPr/>
          <p:nvPr/>
        </p:nvSpPr>
        <p:spPr bwMode="auto">
          <a:xfrm>
            <a:off x="9340608" y="3555557"/>
            <a:ext cx="84265" cy="90000"/>
          </a:xfrm>
          <a:prstGeom prst="ellipse">
            <a:avLst/>
          </a:prstGeom>
          <a:solidFill>
            <a:sysClr val="window" lastClr="FFFFFF">
              <a:lumMod val="50000"/>
            </a:sysClr>
          </a:solidFill>
          <a:ln w="317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354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1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256" name="TextBox 76">
            <a:extLst>
              <a:ext uri="{FF2B5EF4-FFF2-40B4-BE49-F238E27FC236}">
                <a16:creationId xmlns:a16="http://schemas.microsoft.com/office/drawing/2014/main" id="{722A60E0-4740-471A-9B8A-F51057612F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20119" y="3697657"/>
            <a:ext cx="1518053" cy="915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100" b="1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Autres:</a:t>
            </a:r>
            <a:endParaRPr lang="zh-CN" altLang="en-US" sz="1100" b="1" dirty="0">
              <a:solidFill>
                <a:prstClr val="black"/>
              </a:solidFill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itchFamily="34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100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Par défaut : carte à puce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100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D : Carte d'identité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100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W : Wi-Fi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100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P: PoE</a:t>
            </a:r>
            <a:endParaRPr lang="en-US" altLang="zh-CN" sz="11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itchFamily="34" charset="0"/>
            </a:endParaRPr>
          </a:p>
        </p:txBody>
      </p:sp>
      <p:cxnSp>
        <p:nvCxnSpPr>
          <p:cNvPr id="257" name="肘形连接符 54">
            <a:extLst>
              <a:ext uri="{FF2B5EF4-FFF2-40B4-BE49-F238E27FC236}">
                <a16:creationId xmlns:a16="http://schemas.microsoft.com/office/drawing/2014/main" id="{D3BC18C4-3EE4-4BE2-A4AC-252594C9FE03}"/>
              </a:ext>
            </a:extLst>
          </p:cNvPr>
          <p:cNvCxnSpPr>
            <a:endCxn id="258" idx="7"/>
          </p:cNvCxnSpPr>
          <p:nvPr/>
        </p:nvCxnSpPr>
        <p:spPr bwMode="auto">
          <a:xfrm rot="5400000">
            <a:off x="3620701" y="3136055"/>
            <a:ext cx="1995217" cy="541132"/>
          </a:xfrm>
          <a:prstGeom prst="bentConnector3">
            <a:avLst/>
          </a:prstGeom>
          <a:solidFill>
            <a:srgbClr val="5B9BD5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58" name="椭圆 257">
            <a:extLst>
              <a:ext uri="{FF2B5EF4-FFF2-40B4-BE49-F238E27FC236}">
                <a16:creationId xmlns:a16="http://schemas.microsoft.com/office/drawing/2014/main" id="{67485156-D266-4431-815E-E9EF45FE7CDD}"/>
              </a:ext>
            </a:extLst>
          </p:cNvPr>
          <p:cNvSpPr/>
          <p:nvPr/>
        </p:nvSpPr>
        <p:spPr bwMode="auto">
          <a:xfrm>
            <a:off x="4275818" y="4391050"/>
            <a:ext cx="84265" cy="90000"/>
          </a:xfrm>
          <a:prstGeom prst="ellipse">
            <a:avLst/>
          </a:prstGeom>
          <a:solidFill>
            <a:sysClr val="window" lastClr="FFFFFF">
              <a:lumMod val="50000"/>
            </a:sysClr>
          </a:solidFill>
          <a:ln w="317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354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1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259" name="矩形 258">
            <a:extLst>
              <a:ext uri="{FF2B5EF4-FFF2-40B4-BE49-F238E27FC236}">
                <a16:creationId xmlns:a16="http://schemas.microsoft.com/office/drawing/2014/main" id="{B5D23E07-8BF7-480C-BAC8-71C07C567F9B}"/>
              </a:ext>
            </a:extLst>
          </p:cNvPr>
          <p:cNvSpPr/>
          <p:nvPr/>
        </p:nvSpPr>
        <p:spPr bwMode="auto">
          <a:xfrm>
            <a:off x="10129511" y="1688914"/>
            <a:ext cx="674114" cy="720000"/>
          </a:xfrm>
          <a:prstGeom prst="rect">
            <a:avLst/>
          </a:prstGeom>
          <a:solidFill>
            <a:sysClr val="window" lastClr="FFFFFF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354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Segoe UI" panose="020B0502040204020203" pitchFamily="34" charset="0"/>
                <a:cs typeface="Segoe UI" panose="020B0502040204020203" pitchFamily="34" charset="0"/>
              </a:rPr>
              <a:t>E1</a:t>
            </a:r>
            <a:endParaRPr kumimoji="0" lang="zh-CN" altLang="en-US" sz="2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260" name="直接连接符 259">
            <a:extLst>
              <a:ext uri="{FF2B5EF4-FFF2-40B4-BE49-F238E27FC236}">
                <a16:creationId xmlns:a16="http://schemas.microsoft.com/office/drawing/2014/main" id="{68B6209E-0CFB-4063-8F50-B996D113D742}"/>
              </a:ext>
            </a:extLst>
          </p:cNvPr>
          <p:cNvCxnSpPr/>
          <p:nvPr/>
        </p:nvCxnSpPr>
        <p:spPr bwMode="auto">
          <a:xfrm>
            <a:off x="9579766" y="2079496"/>
            <a:ext cx="421374" cy="0"/>
          </a:xfrm>
          <a:prstGeom prst="line">
            <a:avLst/>
          </a:prstGeom>
          <a:solidFill>
            <a:srgbClr val="5B9BD5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61" name="直接连接符 260">
            <a:extLst>
              <a:ext uri="{FF2B5EF4-FFF2-40B4-BE49-F238E27FC236}">
                <a16:creationId xmlns:a16="http://schemas.microsoft.com/office/drawing/2014/main" id="{67A38DB2-A433-4DEF-9FCE-E242658D1EA6}"/>
              </a:ext>
            </a:extLst>
          </p:cNvPr>
          <p:cNvCxnSpPr/>
          <p:nvPr/>
        </p:nvCxnSpPr>
        <p:spPr bwMode="auto">
          <a:xfrm>
            <a:off x="10474879" y="2404277"/>
            <a:ext cx="0" cy="642840"/>
          </a:xfrm>
          <a:prstGeom prst="line">
            <a:avLst/>
          </a:prstGeom>
          <a:solidFill>
            <a:srgbClr val="5B9BD5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62" name="椭圆 261">
            <a:extLst>
              <a:ext uri="{FF2B5EF4-FFF2-40B4-BE49-F238E27FC236}">
                <a16:creationId xmlns:a16="http://schemas.microsoft.com/office/drawing/2014/main" id="{1B7987AC-8BFB-4852-8B80-7C98167E0C85}"/>
              </a:ext>
            </a:extLst>
          </p:cNvPr>
          <p:cNvSpPr/>
          <p:nvPr/>
        </p:nvSpPr>
        <p:spPr bwMode="auto">
          <a:xfrm>
            <a:off x="10438172" y="3021393"/>
            <a:ext cx="84265" cy="90000"/>
          </a:xfrm>
          <a:prstGeom prst="ellipse">
            <a:avLst/>
          </a:prstGeom>
          <a:solidFill>
            <a:sysClr val="window" lastClr="FFFFFF">
              <a:lumMod val="50000"/>
            </a:sysClr>
          </a:solidFill>
          <a:ln w="317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354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1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263" name="TextBox 76">
            <a:extLst>
              <a:ext uri="{FF2B5EF4-FFF2-40B4-BE49-F238E27FC236}">
                <a16:creationId xmlns:a16="http://schemas.microsoft.com/office/drawing/2014/main" id="{AA7F1317-87E6-4D20-9635-E0050A9C5A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35369" y="3149550"/>
            <a:ext cx="1459117" cy="700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1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Autres:</a:t>
            </a:r>
            <a:endParaRPr lang="zh-CN" altLang="en-US" sz="1100" b="1" dirty="0">
              <a:solidFill>
                <a:srgbClr val="000000"/>
              </a:solidFill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itchFamily="34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Valeur par défaut : nulle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宋体" pitchFamily="2" charset="-122"/>
                <a:cs typeface="Segoe UI" panose="020B0502040204020203" pitchFamily="34" charset="0"/>
                <a:sym typeface="Calibri" pitchFamily="34" charset="0"/>
              </a:rPr>
              <a:t>E1 : Économie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800" dirty="0">
                <a:solidFill>
                  <a:srgbClr val="000000"/>
                </a:solidFill>
                <a:latin typeface="Myriad Pro" panose="020B0502040204020203" pitchFamily="34" charset="0"/>
                <a:ea typeface="宋体" pitchFamily="2" charset="-122"/>
                <a:cs typeface="Segoe UI" panose="020B0502040204020203" pitchFamily="34" charset="0"/>
                <a:sym typeface="Calibri" pitchFamily="34" charset="0"/>
              </a:rPr>
              <a:t>(Configuration réduite)</a:t>
            </a:r>
            <a:endParaRPr lang="zh-CN" altLang="en-US" sz="800" dirty="0">
              <a:solidFill>
                <a:srgbClr val="000000"/>
              </a:solidFill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itchFamily="34" charset="0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>
                <a:latin typeface="+mn-lt"/>
                <a:cs typeface="Segoe UI" panose="020B0502040204020203" pitchFamily="34" charset="0"/>
              </a:rPr>
              <a:t>Contrôle d'accès (Contrôleur)</a:t>
            </a: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FA865A0D-3C34-4AB1-B799-F40B5A48A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>
                <a:latin typeface="Myriad Pro"/>
              </a:rPr>
              <a:t>55</a:t>
            </a:fld>
            <a:endParaRPr lang="zh-CN" altLang="en-US"/>
          </a:p>
        </p:txBody>
      </p:sp>
      <p:sp>
        <p:nvSpPr>
          <p:cNvPr id="76" name="TextBox 69">
            <a:extLst>
              <a:ext uri="{FF2B5EF4-FFF2-40B4-BE49-F238E27FC236}">
                <a16:creationId xmlns:a16="http://schemas.microsoft.com/office/drawing/2014/main" id="{1362489E-AAC5-4761-BE76-F3F2148FF5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2285" y="3158173"/>
            <a:ext cx="1207643" cy="715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4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Marque: 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4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DHI : Dahua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400" dirty="0">
                <a:solidFill>
                  <a:srgbClr val="000000"/>
                </a:solidFill>
                <a:latin typeface="Myriad Pro" panose="020B0502040204020203" pitchFamily="34" charset="0"/>
                <a:ea typeface="宋体" pitchFamily="2" charset="-122"/>
                <a:cs typeface="Segoe UI" panose="020B0502040204020203" pitchFamily="34" charset="0"/>
                <a:sym typeface="Calibri" pitchFamily="34" charset="0"/>
              </a:rPr>
              <a:t>null : Général</a:t>
            </a:r>
            <a:endParaRPr lang="zh-CN" altLang="en-US" sz="1400" dirty="0">
              <a:solidFill>
                <a:prstClr val="black"/>
              </a:solidFill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77" name="TextBox 72">
            <a:extLst>
              <a:ext uri="{FF2B5EF4-FFF2-40B4-BE49-F238E27FC236}">
                <a16:creationId xmlns:a16="http://schemas.microsoft.com/office/drawing/2014/main" id="{A50999C0-9C08-4351-A0FF-6D41931993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91732" y="3196035"/>
            <a:ext cx="1522909" cy="1146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/>
          <a:p>
            <a:pPr>
              <a:defRPr/>
            </a:pPr>
            <a:r>
              <a:rPr lang="en-US" altLang="zh-CN" sz="1400" b="1" dirty="0">
                <a:solidFill>
                  <a:srgbClr val="000000"/>
                </a:solidFill>
                <a:latin typeface="Myriad Pro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Série:</a:t>
            </a:r>
            <a:endParaRPr lang="zh-CN" altLang="en-US" sz="1400" b="1" dirty="0">
              <a:solidFill>
                <a:srgbClr val="000000"/>
              </a:solidFill>
              <a:ea typeface="Segoe UI" panose="020B0502040204020203" pitchFamily="34" charset="0"/>
              <a:cs typeface="Segoe UI" panose="020B0502040204020203" pitchFamily="34" charset="0"/>
              <a:sym typeface="Calibri" pitchFamily="34" charset="0"/>
            </a:endParaRPr>
          </a:p>
          <a:p>
            <a:pPr>
              <a:defRPr/>
            </a:pPr>
            <a:r>
              <a:rPr lang="en-US" altLang="zh-CN" sz="1400" dirty="0">
                <a:solidFill>
                  <a:srgbClr val="000000"/>
                </a:solidFill>
                <a:latin typeface="Myriad Pro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1:1000</a:t>
            </a:r>
          </a:p>
          <a:p>
            <a:pPr>
              <a:defRPr/>
            </a:pPr>
            <a:r>
              <a:rPr lang="en-US" altLang="zh-CN" sz="1400" dirty="0">
                <a:solidFill>
                  <a:srgbClr val="000000"/>
                </a:solidFill>
                <a:latin typeface="Myriad Pro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2: 2000</a:t>
            </a:r>
          </a:p>
          <a:p>
            <a:pPr>
              <a:defRPr/>
            </a:pPr>
            <a:r>
              <a:rPr lang="en-US" altLang="zh-CN" sz="1400" dirty="0">
                <a:solidFill>
                  <a:srgbClr val="000000"/>
                </a:solidFill>
                <a:latin typeface="Myriad Pro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3: 3000</a:t>
            </a:r>
          </a:p>
          <a:p>
            <a:pPr>
              <a:defRPr/>
            </a:pPr>
            <a:r>
              <a:rPr lang="en-US" altLang="zh-CN" sz="1400" dirty="0">
                <a:solidFill>
                  <a:srgbClr val="000000"/>
                </a:solidFill>
                <a:latin typeface="Myriad Pro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4: 4000</a:t>
            </a:r>
          </a:p>
        </p:txBody>
      </p:sp>
      <p:sp>
        <p:nvSpPr>
          <p:cNvPr id="78" name="TextBox 73">
            <a:extLst>
              <a:ext uri="{FF2B5EF4-FFF2-40B4-BE49-F238E27FC236}">
                <a16:creationId xmlns:a16="http://schemas.microsoft.com/office/drawing/2014/main" id="{84C847D8-5ADE-4C6D-9737-0E9322DE8A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16724" y="3311558"/>
            <a:ext cx="1355165" cy="931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4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Porte: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4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01: 1 porte</a:t>
            </a:r>
            <a:endParaRPr lang="zh-CN" altLang="en-US" sz="1400" dirty="0">
              <a:solidFill>
                <a:srgbClr val="000000"/>
              </a:solidFill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itchFamily="34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4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04: 4 portes</a:t>
            </a:r>
            <a:endParaRPr lang="zh-CN" altLang="en-US" sz="1400" dirty="0">
              <a:solidFill>
                <a:srgbClr val="000000"/>
              </a:solidFill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itchFamily="34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4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08: 8 Porte</a:t>
            </a:r>
            <a:endParaRPr lang="zh-CN" altLang="en-US" sz="1400" dirty="0">
              <a:solidFill>
                <a:srgbClr val="000000"/>
              </a:solidFill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itchFamily="34" charset="0"/>
            </a:endParaRPr>
          </a:p>
        </p:txBody>
      </p:sp>
      <p:sp>
        <p:nvSpPr>
          <p:cNvPr id="79" name="TextBox 69">
            <a:extLst>
              <a:ext uri="{FF2B5EF4-FFF2-40B4-BE49-F238E27FC236}">
                <a16:creationId xmlns:a16="http://schemas.microsoft.com/office/drawing/2014/main" id="{9531D9D0-591E-4B81-9421-835F0593DB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77033" y="3205850"/>
            <a:ext cx="740569" cy="500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4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Contrôle d'accès</a:t>
            </a:r>
          </a:p>
        </p:txBody>
      </p:sp>
      <p:sp>
        <p:nvSpPr>
          <p:cNvPr id="80" name="TextBox 76">
            <a:extLst>
              <a:ext uri="{FF2B5EF4-FFF2-40B4-BE49-F238E27FC236}">
                <a16:creationId xmlns:a16="http://schemas.microsoft.com/office/drawing/2014/main" id="{741C574C-0ABD-43CC-9D6C-41291DA123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19331" y="3315363"/>
            <a:ext cx="1240632" cy="715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4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Apparence:</a:t>
            </a:r>
            <a:endParaRPr lang="en-US" altLang="zh-CN" sz="14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itchFamily="34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4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B : Plastique</a:t>
            </a:r>
            <a:endParaRPr lang="zh-CN" altLang="en-US" sz="1400" dirty="0">
              <a:solidFill>
                <a:srgbClr val="000000"/>
              </a:solidFill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itchFamily="34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4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C : Boîte en fer</a:t>
            </a:r>
            <a:endParaRPr lang="zh-CN" altLang="en-US" sz="1600" dirty="0">
              <a:solidFill>
                <a:prstClr val="black"/>
              </a:solidFill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81" name="TextBox 78">
            <a:extLst>
              <a:ext uri="{FF2B5EF4-FFF2-40B4-BE49-F238E27FC236}">
                <a16:creationId xmlns:a16="http://schemas.microsoft.com/office/drawing/2014/main" id="{B4BE90B4-3849-4488-BCDF-75FA379BD1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47857" y="3172977"/>
            <a:ext cx="1469393" cy="136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4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Communication</a:t>
            </a:r>
            <a:endParaRPr lang="zh-CN" altLang="en-US" sz="1400" b="1" dirty="0">
              <a:solidFill>
                <a:srgbClr val="000000"/>
              </a:solidFill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itchFamily="34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4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0 : Aucun</a:t>
            </a:r>
            <a:endParaRPr lang="zh-CN" altLang="en-US" sz="1400" dirty="0">
              <a:solidFill>
                <a:srgbClr val="000000"/>
              </a:solidFill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itchFamily="34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4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1 : RS485</a:t>
            </a:r>
            <a:endParaRPr lang="zh-CN" altLang="en-US" sz="1400" dirty="0">
              <a:solidFill>
                <a:srgbClr val="000000"/>
              </a:solidFill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itchFamily="34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4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2 : TCP/IP</a:t>
            </a:r>
            <a:endParaRPr lang="zh-CN" altLang="en-US" sz="1400" dirty="0">
              <a:solidFill>
                <a:srgbClr val="000000"/>
              </a:solidFill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itchFamily="34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4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3 : RS485/IP</a:t>
            </a:r>
            <a:endParaRPr lang="zh-CN" altLang="en-US" sz="14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itchFamily="34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endParaRPr lang="zh-CN" altLang="en-US" sz="1400" dirty="0">
              <a:solidFill>
                <a:srgbClr val="000000"/>
              </a:solidFill>
              <a:latin typeface="Calibri" pitchFamily="34" charset="0"/>
              <a:ea typeface="宋体" pitchFamily="2" charset="-122"/>
              <a:cs typeface="Calibri" pitchFamily="34" charset="0"/>
              <a:sym typeface="宋体" pitchFamily="2" charset="-122"/>
            </a:endParaRPr>
          </a:p>
        </p:txBody>
      </p:sp>
      <p:sp>
        <p:nvSpPr>
          <p:cNvPr id="83" name="矩形 82">
            <a:extLst>
              <a:ext uri="{FF2B5EF4-FFF2-40B4-BE49-F238E27FC236}">
                <a16:creationId xmlns:a16="http://schemas.microsoft.com/office/drawing/2014/main" id="{1C1089BD-4B20-4519-91DC-3ED02AFD6683}"/>
              </a:ext>
            </a:extLst>
          </p:cNvPr>
          <p:cNvSpPr/>
          <p:nvPr/>
        </p:nvSpPr>
        <p:spPr bwMode="auto">
          <a:xfrm>
            <a:off x="2446299" y="1743852"/>
            <a:ext cx="720000" cy="720000"/>
          </a:xfrm>
          <a:prstGeom prst="rect">
            <a:avLst/>
          </a:prstGeom>
          <a:solidFill>
            <a:sysClr val="window" lastClr="FFFFFF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354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Segoe UI" panose="020B0502040204020203" pitchFamily="34" charset="0"/>
                <a:cs typeface="Segoe UI" panose="020B0502040204020203" pitchFamily="34" charset="0"/>
              </a:rPr>
              <a:t>COMME</a:t>
            </a:r>
            <a:endParaRPr kumimoji="0" lang="zh-CN" altLang="en-US" sz="2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8" name="矩形 87">
            <a:extLst>
              <a:ext uri="{FF2B5EF4-FFF2-40B4-BE49-F238E27FC236}">
                <a16:creationId xmlns:a16="http://schemas.microsoft.com/office/drawing/2014/main" id="{50352AE7-47CA-491E-80A2-F9D02F54A896}"/>
              </a:ext>
            </a:extLst>
          </p:cNvPr>
          <p:cNvSpPr/>
          <p:nvPr/>
        </p:nvSpPr>
        <p:spPr bwMode="auto">
          <a:xfrm>
            <a:off x="3403553" y="1743852"/>
            <a:ext cx="720000" cy="720000"/>
          </a:xfrm>
          <a:prstGeom prst="rect">
            <a:avLst/>
          </a:prstGeom>
          <a:solidFill>
            <a:sysClr val="window" lastClr="FFFFFF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354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Segoe UI" panose="020B0502040204020203" pitchFamily="34" charset="0"/>
                <a:cs typeface="Segoe UI" panose="020B0502040204020203" pitchFamily="34" charset="0"/>
              </a:rPr>
              <a:t>C</a:t>
            </a:r>
            <a:endParaRPr kumimoji="0" lang="zh-CN" altLang="en-US" sz="2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7" name="矩形 96">
            <a:extLst>
              <a:ext uri="{FF2B5EF4-FFF2-40B4-BE49-F238E27FC236}">
                <a16:creationId xmlns:a16="http://schemas.microsoft.com/office/drawing/2014/main" id="{60FE2B22-585E-4390-B8A8-8564E8697782}"/>
              </a:ext>
            </a:extLst>
          </p:cNvPr>
          <p:cNvSpPr/>
          <p:nvPr/>
        </p:nvSpPr>
        <p:spPr bwMode="auto">
          <a:xfrm>
            <a:off x="997645" y="1743852"/>
            <a:ext cx="720000" cy="720000"/>
          </a:xfrm>
          <a:prstGeom prst="rect">
            <a:avLst/>
          </a:prstGeom>
          <a:solidFill>
            <a:sysClr val="window" lastClr="FFFFFF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354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Segoe UI" panose="020B0502040204020203" pitchFamily="34" charset="0"/>
                <a:cs typeface="Segoe UI" panose="020B0502040204020203" pitchFamily="34" charset="0"/>
              </a:rPr>
              <a:t>DHI</a:t>
            </a:r>
            <a:endParaRPr kumimoji="0" lang="zh-CN" altLang="en-US" sz="2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99" name="矩形 98">
            <a:extLst>
              <a:ext uri="{FF2B5EF4-FFF2-40B4-BE49-F238E27FC236}">
                <a16:creationId xmlns:a16="http://schemas.microsoft.com/office/drawing/2014/main" id="{C2A9FA0C-27F5-494D-BBD9-958D59BBDDBD}"/>
              </a:ext>
            </a:extLst>
          </p:cNvPr>
          <p:cNvSpPr/>
          <p:nvPr/>
        </p:nvSpPr>
        <p:spPr bwMode="auto">
          <a:xfrm>
            <a:off x="4405637" y="1743852"/>
            <a:ext cx="720000" cy="720000"/>
          </a:xfrm>
          <a:prstGeom prst="rect">
            <a:avLst/>
          </a:prstGeom>
          <a:solidFill>
            <a:sysClr val="window" lastClr="FFFFFF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354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Segoe UI" panose="020B0502040204020203" pitchFamily="34" charset="0"/>
                <a:cs typeface="Segoe UI" panose="020B0502040204020203" pitchFamily="34" charset="0"/>
              </a:rPr>
              <a:t>4</a:t>
            </a:r>
            <a:endParaRPr kumimoji="0" lang="zh-CN" altLang="en-US" sz="2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0" name="矩形 99">
            <a:extLst>
              <a:ext uri="{FF2B5EF4-FFF2-40B4-BE49-F238E27FC236}">
                <a16:creationId xmlns:a16="http://schemas.microsoft.com/office/drawing/2014/main" id="{2800B0F0-C918-494D-83A2-027D4A712694}"/>
              </a:ext>
            </a:extLst>
          </p:cNvPr>
          <p:cNvSpPr/>
          <p:nvPr/>
        </p:nvSpPr>
        <p:spPr bwMode="auto">
          <a:xfrm>
            <a:off x="5407721" y="1743852"/>
            <a:ext cx="720000" cy="720000"/>
          </a:xfrm>
          <a:prstGeom prst="rect">
            <a:avLst/>
          </a:prstGeom>
          <a:solidFill>
            <a:sysClr val="window" lastClr="FFFFFF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354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Segoe UI" panose="020B0502040204020203" pitchFamily="34" charset="0"/>
                <a:cs typeface="Segoe UI" panose="020B0502040204020203" pitchFamily="34" charset="0"/>
              </a:rPr>
              <a:t>2</a:t>
            </a:r>
            <a:endParaRPr kumimoji="0" lang="zh-CN" altLang="en-US" sz="2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1" name="矩形 100">
            <a:extLst>
              <a:ext uri="{FF2B5EF4-FFF2-40B4-BE49-F238E27FC236}">
                <a16:creationId xmlns:a16="http://schemas.microsoft.com/office/drawing/2014/main" id="{028BAF41-529B-409F-94D4-027A0AB62079}"/>
              </a:ext>
            </a:extLst>
          </p:cNvPr>
          <p:cNvSpPr/>
          <p:nvPr/>
        </p:nvSpPr>
        <p:spPr bwMode="auto">
          <a:xfrm>
            <a:off x="6409805" y="1743852"/>
            <a:ext cx="720000" cy="720000"/>
          </a:xfrm>
          <a:prstGeom prst="rect">
            <a:avLst/>
          </a:prstGeom>
          <a:solidFill>
            <a:sysClr val="window" lastClr="FFFFFF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354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Segoe UI" panose="020B0502040204020203" pitchFamily="34" charset="0"/>
                <a:cs typeface="Segoe UI" panose="020B0502040204020203" pitchFamily="34" charset="0"/>
              </a:rPr>
              <a:t>04</a:t>
            </a:r>
            <a:endParaRPr kumimoji="0" lang="zh-CN" altLang="en-US" sz="2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2" name="矩形 101">
            <a:extLst>
              <a:ext uri="{FF2B5EF4-FFF2-40B4-BE49-F238E27FC236}">
                <a16:creationId xmlns:a16="http://schemas.microsoft.com/office/drawing/2014/main" id="{7655F295-BB76-4FD4-A9C7-08D3F3232C1A}"/>
              </a:ext>
            </a:extLst>
          </p:cNvPr>
          <p:cNvSpPr/>
          <p:nvPr/>
        </p:nvSpPr>
        <p:spPr bwMode="auto">
          <a:xfrm>
            <a:off x="7411889" y="1743852"/>
            <a:ext cx="720000" cy="720000"/>
          </a:xfrm>
          <a:prstGeom prst="rect">
            <a:avLst/>
          </a:prstGeom>
          <a:solidFill>
            <a:sysClr val="window" lastClr="FFFFFF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354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Segoe UI" panose="020B0502040204020203" pitchFamily="34" charset="0"/>
                <a:cs typeface="Segoe UI" panose="020B0502040204020203" pitchFamily="34" charset="0"/>
              </a:rPr>
              <a:t>B</a:t>
            </a:r>
            <a:endParaRPr kumimoji="0" lang="zh-CN" altLang="en-US" sz="2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04" name="直接连接符 103">
            <a:extLst>
              <a:ext uri="{FF2B5EF4-FFF2-40B4-BE49-F238E27FC236}">
                <a16:creationId xmlns:a16="http://schemas.microsoft.com/office/drawing/2014/main" id="{AB97B978-5426-4CCC-9A6E-4DA04D77CD17}"/>
              </a:ext>
            </a:extLst>
          </p:cNvPr>
          <p:cNvCxnSpPr/>
          <p:nvPr/>
        </p:nvCxnSpPr>
        <p:spPr bwMode="auto">
          <a:xfrm>
            <a:off x="1817152" y="2026631"/>
            <a:ext cx="450057" cy="0"/>
          </a:xfrm>
          <a:prstGeom prst="line">
            <a:avLst/>
          </a:prstGeom>
          <a:solidFill>
            <a:srgbClr val="5B9BD5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5" name="直接连接符 104">
            <a:extLst>
              <a:ext uri="{FF2B5EF4-FFF2-40B4-BE49-F238E27FC236}">
                <a16:creationId xmlns:a16="http://schemas.microsoft.com/office/drawing/2014/main" id="{77135D3B-E9A4-4D6A-9C4C-3B34EEB394E0}"/>
              </a:ext>
            </a:extLst>
          </p:cNvPr>
          <p:cNvCxnSpPr/>
          <p:nvPr/>
        </p:nvCxnSpPr>
        <p:spPr bwMode="auto">
          <a:xfrm>
            <a:off x="1357645" y="2471154"/>
            <a:ext cx="0" cy="642840"/>
          </a:xfrm>
          <a:prstGeom prst="line">
            <a:avLst/>
          </a:prstGeom>
          <a:solidFill>
            <a:srgbClr val="5B9BD5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7" name="椭圆 106">
            <a:extLst>
              <a:ext uri="{FF2B5EF4-FFF2-40B4-BE49-F238E27FC236}">
                <a16:creationId xmlns:a16="http://schemas.microsoft.com/office/drawing/2014/main" id="{EC032EEF-788F-4C26-A668-300DAFF1F4F1}"/>
              </a:ext>
            </a:extLst>
          </p:cNvPr>
          <p:cNvSpPr/>
          <p:nvPr/>
        </p:nvSpPr>
        <p:spPr bwMode="auto">
          <a:xfrm>
            <a:off x="1312645" y="3106694"/>
            <a:ext cx="90000" cy="90000"/>
          </a:xfrm>
          <a:prstGeom prst="ellipse">
            <a:avLst/>
          </a:prstGeom>
          <a:solidFill>
            <a:sysClr val="window" lastClr="FFFFFF">
              <a:lumMod val="50000"/>
            </a:sysClr>
          </a:solidFill>
          <a:ln w="317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354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111" name="直接连接符 110">
            <a:extLst>
              <a:ext uri="{FF2B5EF4-FFF2-40B4-BE49-F238E27FC236}">
                <a16:creationId xmlns:a16="http://schemas.microsoft.com/office/drawing/2014/main" id="{50E6F461-F61D-43C8-B60D-40C3950D04E3}"/>
              </a:ext>
            </a:extLst>
          </p:cNvPr>
          <p:cNvCxnSpPr/>
          <p:nvPr/>
        </p:nvCxnSpPr>
        <p:spPr bwMode="auto">
          <a:xfrm>
            <a:off x="2826203" y="2463852"/>
            <a:ext cx="0" cy="642840"/>
          </a:xfrm>
          <a:prstGeom prst="line">
            <a:avLst/>
          </a:prstGeom>
          <a:solidFill>
            <a:srgbClr val="5B9BD5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2" name="椭圆 111">
            <a:extLst>
              <a:ext uri="{FF2B5EF4-FFF2-40B4-BE49-F238E27FC236}">
                <a16:creationId xmlns:a16="http://schemas.microsoft.com/office/drawing/2014/main" id="{67CA006A-BC8A-4B47-8424-FF6758A55183}"/>
              </a:ext>
            </a:extLst>
          </p:cNvPr>
          <p:cNvSpPr/>
          <p:nvPr/>
        </p:nvSpPr>
        <p:spPr bwMode="auto">
          <a:xfrm>
            <a:off x="2781203" y="3106692"/>
            <a:ext cx="90000" cy="90000"/>
          </a:xfrm>
          <a:prstGeom prst="ellipse">
            <a:avLst/>
          </a:prstGeom>
          <a:solidFill>
            <a:sysClr val="window" lastClr="FFFFFF">
              <a:lumMod val="50000"/>
            </a:sysClr>
          </a:solidFill>
          <a:ln w="317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354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113" name="椭圆 112">
            <a:extLst>
              <a:ext uri="{FF2B5EF4-FFF2-40B4-BE49-F238E27FC236}">
                <a16:creationId xmlns:a16="http://schemas.microsoft.com/office/drawing/2014/main" id="{B6E8B3E9-F02A-48E5-8A5E-1F56D2AD9DDB}"/>
              </a:ext>
            </a:extLst>
          </p:cNvPr>
          <p:cNvSpPr/>
          <p:nvPr/>
        </p:nvSpPr>
        <p:spPr bwMode="auto">
          <a:xfrm>
            <a:off x="4249761" y="3106692"/>
            <a:ext cx="90000" cy="90000"/>
          </a:xfrm>
          <a:prstGeom prst="ellipse">
            <a:avLst/>
          </a:prstGeom>
          <a:solidFill>
            <a:sysClr val="window" lastClr="FFFFFF">
              <a:lumMod val="50000"/>
            </a:sysClr>
          </a:solidFill>
          <a:ln w="317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354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123" name="直接连接符 122">
            <a:extLst>
              <a:ext uri="{FF2B5EF4-FFF2-40B4-BE49-F238E27FC236}">
                <a16:creationId xmlns:a16="http://schemas.microsoft.com/office/drawing/2014/main" id="{02EC6DF1-4B2B-4048-9766-9BD4695EE031}"/>
              </a:ext>
            </a:extLst>
          </p:cNvPr>
          <p:cNvCxnSpPr/>
          <p:nvPr/>
        </p:nvCxnSpPr>
        <p:spPr bwMode="auto">
          <a:xfrm>
            <a:off x="5767721" y="2478183"/>
            <a:ext cx="0" cy="642840"/>
          </a:xfrm>
          <a:prstGeom prst="line">
            <a:avLst/>
          </a:prstGeom>
          <a:solidFill>
            <a:srgbClr val="5B9BD5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24" name="椭圆 123">
            <a:extLst>
              <a:ext uri="{FF2B5EF4-FFF2-40B4-BE49-F238E27FC236}">
                <a16:creationId xmlns:a16="http://schemas.microsoft.com/office/drawing/2014/main" id="{0C8CD876-260A-4F51-8EBE-809BF28A71EF}"/>
              </a:ext>
            </a:extLst>
          </p:cNvPr>
          <p:cNvSpPr/>
          <p:nvPr/>
        </p:nvSpPr>
        <p:spPr bwMode="auto">
          <a:xfrm>
            <a:off x="5722721" y="3121023"/>
            <a:ext cx="90000" cy="90000"/>
          </a:xfrm>
          <a:prstGeom prst="ellipse">
            <a:avLst/>
          </a:prstGeom>
          <a:solidFill>
            <a:sysClr val="window" lastClr="FFFFFF">
              <a:lumMod val="50000"/>
            </a:sysClr>
          </a:solidFill>
          <a:ln w="317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354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125" name="直接连接符 124">
            <a:extLst>
              <a:ext uri="{FF2B5EF4-FFF2-40B4-BE49-F238E27FC236}">
                <a16:creationId xmlns:a16="http://schemas.microsoft.com/office/drawing/2014/main" id="{A146B4AB-B8E2-4B32-81F8-AFA188C8FFF4}"/>
              </a:ext>
            </a:extLst>
          </p:cNvPr>
          <p:cNvCxnSpPr/>
          <p:nvPr/>
        </p:nvCxnSpPr>
        <p:spPr bwMode="auto">
          <a:xfrm>
            <a:off x="6793927" y="2486482"/>
            <a:ext cx="0" cy="642840"/>
          </a:xfrm>
          <a:prstGeom prst="line">
            <a:avLst/>
          </a:prstGeom>
          <a:solidFill>
            <a:srgbClr val="5B9BD5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26" name="椭圆 125">
            <a:extLst>
              <a:ext uri="{FF2B5EF4-FFF2-40B4-BE49-F238E27FC236}">
                <a16:creationId xmlns:a16="http://schemas.microsoft.com/office/drawing/2014/main" id="{A2D05F39-D09D-4606-8533-D38D5E853BB8}"/>
              </a:ext>
            </a:extLst>
          </p:cNvPr>
          <p:cNvSpPr/>
          <p:nvPr/>
        </p:nvSpPr>
        <p:spPr bwMode="auto">
          <a:xfrm>
            <a:off x="6748927" y="3129322"/>
            <a:ext cx="90000" cy="90000"/>
          </a:xfrm>
          <a:prstGeom prst="ellipse">
            <a:avLst/>
          </a:prstGeom>
          <a:solidFill>
            <a:sysClr val="window" lastClr="FFFFFF">
              <a:lumMod val="50000"/>
            </a:sysClr>
          </a:solidFill>
          <a:ln w="317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354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127" name="椭圆 126">
            <a:extLst>
              <a:ext uri="{FF2B5EF4-FFF2-40B4-BE49-F238E27FC236}">
                <a16:creationId xmlns:a16="http://schemas.microsoft.com/office/drawing/2014/main" id="{32A470CF-6C4D-4AB7-A683-6C27B88C7312}"/>
              </a:ext>
            </a:extLst>
          </p:cNvPr>
          <p:cNvSpPr/>
          <p:nvPr/>
        </p:nvSpPr>
        <p:spPr bwMode="auto">
          <a:xfrm>
            <a:off x="7731309" y="3178460"/>
            <a:ext cx="90000" cy="90000"/>
          </a:xfrm>
          <a:prstGeom prst="ellipse">
            <a:avLst/>
          </a:prstGeom>
          <a:solidFill>
            <a:sysClr val="window" lastClr="FFFFFF">
              <a:lumMod val="50000"/>
            </a:sysClr>
          </a:solidFill>
          <a:ln w="317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354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128" name="椭圆 127">
            <a:extLst>
              <a:ext uri="{FF2B5EF4-FFF2-40B4-BE49-F238E27FC236}">
                <a16:creationId xmlns:a16="http://schemas.microsoft.com/office/drawing/2014/main" id="{24F3C60D-1001-4D6D-B44B-8B1896BDF576}"/>
              </a:ext>
            </a:extLst>
          </p:cNvPr>
          <p:cNvSpPr/>
          <p:nvPr/>
        </p:nvSpPr>
        <p:spPr bwMode="auto">
          <a:xfrm>
            <a:off x="3385663" y="4126499"/>
            <a:ext cx="90000" cy="90000"/>
          </a:xfrm>
          <a:prstGeom prst="ellipse">
            <a:avLst/>
          </a:prstGeom>
          <a:solidFill>
            <a:sysClr val="window" lastClr="FFFFFF">
              <a:lumMod val="50000"/>
            </a:sysClr>
          </a:solidFill>
          <a:ln w="317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354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129" name="肘形连接符 108">
            <a:extLst>
              <a:ext uri="{FF2B5EF4-FFF2-40B4-BE49-F238E27FC236}">
                <a16:creationId xmlns:a16="http://schemas.microsoft.com/office/drawing/2014/main" id="{59832947-82CE-474A-B318-545CD4A96CCF}"/>
              </a:ext>
            </a:extLst>
          </p:cNvPr>
          <p:cNvCxnSpPr>
            <a:stCxn id="88" idx="2"/>
            <a:endCxn id="128" idx="0"/>
          </p:cNvCxnSpPr>
          <p:nvPr/>
        </p:nvCxnSpPr>
        <p:spPr bwMode="auto">
          <a:xfrm rot="5400000">
            <a:off x="2765787" y="3128733"/>
            <a:ext cx="1662647" cy="332889"/>
          </a:xfrm>
          <a:prstGeom prst="bentConnector3">
            <a:avLst>
              <a:gd name="adj1" fmla="val 18953"/>
            </a:avLst>
          </a:prstGeom>
          <a:solidFill>
            <a:srgbClr val="5B9BD5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0" name="肘形连接符 109">
            <a:extLst>
              <a:ext uri="{FF2B5EF4-FFF2-40B4-BE49-F238E27FC236}">
                <a16:creationId xmlns:a16="http://schemas.microsoft.com/office/drawing/2014/main" id="{75D0F541-52A9-429F-ACA7-E363DDA401D4}"/>
              </a:ext>
            </a:extLst>
          </p:cNvPr>
          <p:cNvCxnSpPr>
            <a:stCxn id="99" idx="2"/>
          </p:cNvCxnSpPr>
          <p:nvPr/>
        </p:nvCxnSpPr>
        <p:spPr bwMode="auto">
          <a:xfrm rot="5400000">
            <a:off x="4198139" y="2560478"/>
            <a:ext cx="664125" cy="470876"/>
          </a:xfrm>
          <a:prstGeom prst="bentConnector3">
            <a:avLst/>
          </a:prstGeom>
          <a:solidFill>
            <a:srgbClr val="5B9BD5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1" name="TextBox 69">
            <a:extLst>
              <a:ext uri="{FF2B5EF4-FFF2-40B4-BE49-F238E27FC236}">
                <a16:creationId xmlns:a16="http://schemas.microsoft.com/office/drawing/2014/main" id="{7080CC45-39BA-4D77-B2DE-F47542611C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59512" y="4242582"/>
            <a:ext cx="1238137" cy="179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4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Type de produit :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4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A: Présence</a:t>
            </a:r>
            <a:endParaRPr lang="en-US" altLang="zh-CN" sz="1400" b="1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itchFamily="34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4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C: Contrôleur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4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I : Intégré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4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R : Lecteur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4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M : Module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4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G : Porte</a:t>
            </a:r>
          </a:p>
        </p:txBody>
      </p:sp>
      <p:cxnSp>
        <p:nvCxnSpPr>
          <p:cNvPr id="132" name="直接连接符 131">
            <a:extLst>
              <a:ext uri="{FF2B5EF4-FFF2-40B4-BE49-F238E27FC236}">
                <a16:creationId xmlns:a16="http://schemas.microsoft.com/office/drawing/2014/main" id="{5107C065-6CCC-4AC2-8568-06E314E93411}"/>
              </a:ext>
            </a:extLst>
          </p:cNvPr>
          <p:cNvCxnSpPr>
            <a:stCxn id="102" idx="2"/>
            <a:endCxn id="127" idx="4"/>
          </p:cNvCxnSpPr>
          <p:nvPr/>
        </p:nvCxnSpPr>
        <p:spPr bwMode="auto">
          <a:xfrm>
            <a:off x="7771891" y="2463854"/>
            <a:ext cx="4421" cy="804607"/>
          </a:xfrm>
          <a:prstGeom prst="line">
            <a:avLst/>
          </a:prstGeom>
          <a:solidFill>
            <a:srgbClr val="5B9BD5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3" name="矩形 132">
            <a:extLst>
              <a:ext uri="{FF2B5EF4-FFF2-40B4-BE49-F238E27FC236}">
                <a16:creationId xmlns:a16="http://schemas.microsoft.com/office/drawing/2014/main" id="{49D8BD81-B33E-49A5-81A5-C217F6EEA7DD}"/>
              </a:ext>
            </a:extLst>
          </p:cNvPr>
          <p:cNvSpPr/>
          <p:nvPr/>
        </p:nvSpPr>
        <p:spPr bwMode="auto">
          <a:xfrm>
            <a:off x="8621259" y="1770154"/>
            <a:ext cx="720000" cy="720000"/>
          </a:xfrm>
          <a:prstGeom prst="rect">
            <a:avLst/>
          </a:prstGeom>
          <a:solidFill>
            <a:sysClr val="window" lastClr="FFFFFF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354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Segoe UI" panose="020B0502040204020203" pitchFamily="34" charset="0"/>
                <a:cs typeface="Segoe UI" panose="020B0502040204020203" pitchFamily="34" charset="0"/>
              </a:rPr>
              <a:t>S</a:t>
            </a:r>
            <a:endParaRPr kumimoji="0" lang="zh-CN" altLang="en-US" sz="2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4" name="TextBox 76">
            <a:extLst>
              <a:ext uri="{FF2B5EF4-FFF2-40B4-BE49-F238E27FC236}">
                <a16:creationId xmlns:a16="http://schemas.microsoft.com/office/drawing/2014/main" id="{FC78A69E-A22F-4F2F-82A7-D1AF93ACFE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06193" y="3295177"/>
            <a:ext cx="1781847" cy="715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4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Mode de commande des portes :</a:t>
            </a:r>
            <a:endParaRPr lang="en-US" altLang="zh-CN" sz="14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itchFamily="34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4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S : Aller simple</a:t>
            </a:r>
            <a:endParaRPr lang="zh-CN" altLang="en-US" sz="1400" dirty="0">
              <a:solidFill>
                <a:srgbClr val="000000"/>
              </a:solidFill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itchFamily="34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4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D : Bidirectionnel (Double)</a:t>
            </a:r>
          </a:p>
        </p:txBody>
      </p:sp>
      <p:cxnSp>
        <p:nvCxnSpPr>
          <p:cNvPr id="135" name="直接连接符 134">
            <a:extLst>
              <a:ext uri="{FF2B5EF4-FFF2-40B4-BE49-F238E27FC236}">
                <a16:creationId xmlns:a16="http://schemas.microsoft.com/office/drawing/2014/main" id="{5D4EC705-C592-4024-9663-2B43763FF10E}"/>
              </a:ext>
            </a:extLst>
          </p:cNvPr>
          <p:cNvCxnSpPr/>
          <p:nvPr/>
        </p:nvCxnSpPr>
        <p:spPr>
          <a:xfrm>
            <a:off x="8187774" y="2130154"/>
            <a:ext cx="338929" cy="0"/>
          </a:xfrm>
          <a:prstGeom prst="line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136" name="直接连接符 135">
            <a:extLst>
              <a:ext uri="{FF2B5EF4-FFF2-40B4-BE49-F238E27FC236}">
                <a16:creationId xmlns:a16="http://schemas.microsoft.com/office/drawing/2014/main" id="{5BAF3DFA-A6F3-46CD-BE75-6DD84C7ACE40}"/>
              </a:ext>
            </a:extLst>
          </p:cNvPr>
          <p:cNvCxnSpPr/>
          <p:nvPr/>
        </p:nvCxnSpPr>
        <p:spPr bwMode="auto">
          <a:xfrm>
            <a:off x="8996924" y="2488321"/>
            <a:ext cx="0" cy="642840"/>
          </a:xfrm>
          <a:prstGeom prst="line">
            <a:avLst/>
          </a:prstGeom>
          <a:solidFill>
            <a:srgbClr val="5B9BD5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7" name="椭圆 136">
            <a:extLst>
              <a:ext uri="{FF2B5EF4-FFF2-40B4-BE49-F238E27FC236}">
                <a16:creationId xmlns:a16="http://schemas.microsoft.com/office/drawing/2014/main" id="{8B98ABAD-E0A2-4E22-A7F5-ABD9F30BDCE0}"/>
              </a:ext>
            </a:extLst>
          </p:cNvPr>
          <p:cNvSpPr/>
          <p:nvPr/>
        </p:nvSpPr>
        <p:spPr bwMode="auto">
          <a:xfrm>
            <a:off x="8951924" y="3123861"/>
            <a:ext cx="90000" cy="90000"/>
          </a:xfrm>
          <a:prstGeom prst="ellipse">
            <a:avLst/>
          </a:prstGeom>
          <a:solidFill>
            <a:sysClr val="window" lastClr="FFFFFF">
              <a:lumMod val="50000"/>
            </a:sysClr>
          </a:solidFill>
          <a:ln w="317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354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宋体" pitchFamily="2" charset="-122"/>
              <a:cs typeface="Segoe UI" panose="020B0502040204020203" pitchFamily="34" charset="0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>
                <a:latin typeface="+mn-lt"/>
                <a:cs typeface="Segoe UI" panose="020B0502040204020203" pitchFamily="34" charset="0"/>
              </a:rPr>
              <a:t>Contrôle d'accès (lecteur)</a:t>
            </a: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9BC250C6-115F-438C-9579-5F265B445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>
                <a:latin typeface="Myriad Pro"/>
              </a:rPr>
              <a:t>56</a:t>
            </a:fld>
            <a:endParaRPr lang="zh-CN" altLang="en-US"/>
          </a:p>
        </p:txBody>
      </p:sp>
      <p:sp>
        <p:nvSpPr>
          <p:cNvPr id="107" name="TextBox 69">
            <a:extLst>
              <a:ext uri="{FF2B5EF4-FFF2-40B4-BE49-F238E27FC236}">
                <a16:creationId xmlns:a16="http://schemas.microsoft.com/office/drawing/2014/main" id="{3923DB4B-CD44-4D92-97A6-BC926BC8DA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2285" y="3242877"/>
            <a:ext cx="1207643" cy="62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2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Marque: 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DHI : Dahua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宋体" pitchFamily="2" charset="-122"/>
                <a:cs typeface="Segoe UI" panose="020B0502040204020203" pitchFamily="34" charset="0"/>
                <a:sym typeface="Calibri" pitchFamily="34" charset="0"/>
              </a:rPr>
              <a:t>null : Général</a:t>
            </a:r>
            <a:endParaRPr lang="zh-CN" altLang="en-US" sz="1200" dirty="0">
              <a:solidFill>
                <a:prstClr val="black"/>
              </a:solidFill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114" name="TextBox 70">
            <a:extLst>
              <a:ext uri="{FF2B5EF4-FFF2-40B4-BE49-F238E27FC236}">
                <a16:creationId xmlns:a16="http://schemas.microsoft.com/office/drawing/2014/main" id="{DD2992EE-BD1A-4D0B-96C6-ADEF3CB779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38220" y="3310248"/>
            <a:ext cx="797720" cy="62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2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Série:</a:t>
            </a:r>
            <a:endParaRPr lang="zh-CN" altLang="en-US" sz="1200" b="1" dirty="0">
              <a:solidFill>
                <a:srgbClr val="000000"/>
              </a:solidFill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itchFamily="34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1:1000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2: 2000</a:t>
            </a:r>
          </a:p>
        </p:txBody>
      </p:sp>
      <p:sp>
        <p:nvSpPr>
          <p:cNvPr id="115" name="TextBox 72">
            <a:extLst>
              <a:ext uri="{FF2B5EF4-FFF2-40B4-BE49-F238E27FC236}">
                <a16:creationId xmlns:a16="http://schemas.microsoft.com/office/drawing/2014/main" id="{763092B4-1437-47BC-8F6C-4C5130EDEF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05138" y="4283460"/>
            <a:ext cx="1803556" cy="992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200" b="1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Communication:</a:t>
            </a:r>
            <a:endParaRPr lang="zh-CN" altLang="en-US" sz="1200" b="1" dirty="0">
              <a:solidFill>
                <a:prstClr val="black"/>
              </a:solidFill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itchFamily="34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200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0 : Aucun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200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1 : RS485 et Wiegand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200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2 : Wiegand</a:t>
            </a:r>
            <a:endParaRPr lang="en-US" altLang="zh-CN" sz="12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itchFamily="34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200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3 : RS485</a:t>
            </a:r>
          </a:p>
        </p:txBody>
      </p:sp>
      <p:sp>
        <p:nvSpPr>
          <p:cNvPr id="116" name="TextBox 73">
            <a:extLst>
              <a:ext uri="{FF2B5EF4-FFF2-40B4-BE49-F238E27FC236}">
                <a16:creationId xmlns:a16="http://schemas.microsoft.com/office/drawing/2014/main" id="{B58706A7-B61F-4BA5-9A28-CFF521CD29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67750" y="4342774"/>
            <a:ext cx="1576977" cy="992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2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Apparence:</a:t>
            </a:r>
            <a:endParaRPr lang="zh-CN" altLang="en-US" sz="1200" b="1" dirty="0">
              <a:solidFill>
                <a:srgbClr val="000000"/>
              </a:solidFill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itchFamily="34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A : Conception A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B : Imperméable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M : Métal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D : Slim (pour ASR1)</a:t>
            </a:r>
          </a:p>
        </p:txBody>
      </p:sp>
      <p:sp>
        <p:nvSpPr>
          <p:cNvPr id="117" name="TextBox 69">
            <a:extLst>
              <a:ext uri="{FF2B5EF4-FFF2-40B4-BE49-F238E27FC236}">
                <a16:creationId xmlns:a16="http://schemas.microsoft.com/office/drawing/2014/main" id="{85E1E879-9EC8-4CDD-B5DA-9677715FC9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29908" y="3242877"/>
            <a:ext cx="740571" cy="438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Contrôle d'accès</a:t>
            </a:r>
          </a:p>
        </p:txBody>
      </p:sp>
      <p:sp>
        <p:nvSpPr>
          <p:cNvPr id="118" name="TextBox 76">
            <a:extLst>
              <a:ext uri="{FF2B5EF4-FFF2-40B4-BE49-F238E27FC236}">
                <a16:creationId xmlns:a16="http://schemas.microsoft.com/office/drawing/2014/main" id="{81BEC914-109A-4DF8-9C9D-0EECC645CC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22915" y="3265554"/>
            <a:ext cx="1625740" cy="992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200" b="1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Autres:</a:t>
            </a:r>
            <a:endParaRPr lang="zh-CN" altLang="en-US" sz="1200" b="1" dirty="0">
              <a:solidFill>
                <a:prstClr val="black"/>
              </a:solidFill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itchFamily="34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200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Par défaut : carte à puce</a:t>
            </a:r>
            <a:endParaRPr lang="zh-CN" altLang="en-US" sz="1200" dirty="0">
              <a:solidFill>
                <a:prstClr val="black"/>
              </a:solidFill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itchFamily="34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200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D : Carte d'identité (carte EM)</a:t>
            </a:r>
            <a:endParaRPr lang="zh-CN" altLang="en-US" sz="1200" dirty="0">
              <a:solidFill>
                <a:prstClr val="black"/>
              </a:solidFill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itchFamily="34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200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B : Bluetooth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200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MOI : Carte d'identité + pièce d'identité</a:t>
            </a:r>
          </a:p>
        </p:txBody>
      </p:sp>
      <p:sp>
        <p:nvSpPr>
          <p:cNvPr id="119" name="TextBox 69">
            <a:extLst>
              <a:ext uri="{FF2B5EF4-FFF2-40B4-BE49-F238E27FC236}">
                <a16:creationId xmlns:a16="http://schemas.microsoft.com/office/drawing/2014/main" id="{E37FC8C1-47C9-46B6-B9A6-3B97EF47A2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9140" y="4291937"/>
            <a:ext cx="1238137" cy="136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2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Type de produit :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A : Présence</a:t>
            </a:r>
            <a:endParaRPr lang="en-US" altLang="zh-CN" sz="1200" b="1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itchFamily="34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C: Contrôleur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I : Intégré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R : Lecteur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M : Module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G : Porte</a:t>
            </a:r>
          </a:p>
        </p:txBody>
      </p:sp>
      <p:sp>
        <p:nvSpPr>
          <p:cNvPr id="120" name="TextBox 78">
            <a:extLst>
              <a:ext uri="{FF2B5EF4-FFF2-40B4-BE49-F238E27FC236}">
                <a16:creationId xmlns:a16="http://schemas.microsoft.com/office/drawing/2014/main" id="{3FBDCA04-0C8B-402A-9564-D851C71527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39175" y="3287039"/>
            <a:ext cx="1546167" cy="62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2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Type de contrôle :</a:t>
            </a:r>
            <a:endParaRPr lang="zh-CN" altLang="en-US" sz="1200" b="1" dirty="0">
              <a:solidFill>
                <a:srgbClr val="000000"/>
              </a:solidFill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itchFamily="34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0 : Carte</a:t>
            </a:r>
            <a:endParaRPr lang="zh-CN" altLang="en-US" sz="1200" dirty="0">
              <a:solidFill>
                <a:srgbClr val="000000"/>
              </a:solidFill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itchFamily="34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1 : Mot de passe et carte</a:t>
            </a:r>
          </a:p>
        </p:txBody>
      </p:sp>
      <p:sp>
        <p:nvSpPr>
          <p:cNvPr id="122" name="矩形 121">
            <a:extLst>
              <a:ext uri="{FF2B5EF4-FFF2-40B4-BE49-F238E27FC236}">
                <a16:creationId xmlns:a16="http://schemas.microsoft.com/office/drawing/2014/main" id="{DADCDE3C-3801-468D-968B-2AEC6FC0CEAC}"/>
              </a:ext>
            </a:extLst>
          </p:cNvPr>
          <p:cNvSpPr/>
          <p:nvPr/>
        </p:nvSpPr>
        <p:spPr bwMode="auto">
          <a:xfrm>
            <a:off x="2593902" y="1767408"/>
            <a:ext cx="720000" cy="720000"/>
          </a:xfrm>
          <a:prstGeom prst="rect">
            <a:avLst/>
          </a:prstGeom>
          <a:solidFill>
            <a:sysClr val="window" lastClr="FFFFFF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354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Segoe UI" panose="020B0502040204020203" pitchFamily="34" charset="0"/>
                <a:cs typeface="Segoe UI" panose="020B0502040204020203" pitchFamily="34" charset="0"/>
              </a:rPr>
              <a:t>COMME</a:t>
            </a:r>
            <a:endParaRPr kumimoji="0" lang="zh-CN" altLang="en-US" sz="2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3" name="矩形 122">
            <a:extLst>
              <a:ext uri="{FF2B5EF4-FFF2-40B4-BE49-F238E27FC236}">
                <a16:creationId xmlns:a16="http://schemas.microsoft.com/office/drawing/2014/main" id="{A4276172-31D2-403F-A7A5-FC870387E6A5}"/>
              </a:ext>
            </a:extLst>
          </p:cNvPr>
          <p:cNvSpPr/>
          <p:nvPr/>
        </p:nvSpPr>
        <p:spPr bwMode="auto">
          <a:xfrm>
            <a:off x="3551156" y="1767408"/>
            <a:ext cx="720000" cy="720000"/>
          </a:xfrm>
          <a:prstGeom prst="rect">
            <a:avLst/>
          </a:prstGeom>
          <a:solidFill>
            <a:sysClr val="window" lastClr="FFFFFF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354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Segoe UI" panose="020B0502040204020203" pitchFamily="34" charset="0"/>
                <a:cs typeface="Segoe UI" panose="020B0502040204020203" pitchFamily="34" charset="0"/>
              </a:rPr>
              <a:t>R</a:t>
            </a:r>
            <a:endParaRPr kumimoji="0" lang="zh-CN" altLang="en-US" sz="2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8" name="矩形 127">
            <a:extLst>
              <a:ext uri="{FF2B5EF4-FFF2-40B4-BE49-F238E27FC236}">
                <a16:creationId xmlns:a16="http://schemas.microsoft.com/office/drawing/2014/main" id="{A7AFCB8F-9BA2-4661-8CD6-2A130C234B20}"/>
              </a:ext>
            </a:extLst>
          </p:cNvPr>
          <p:cNvSpPr/>
          <p:nvPr/>
        </p:nvSpPr>
        <p:spPr bwMode="auto">
          <a:xfrm>
            <a:off x="1145248" y="1767408"/>
            <a:ext cx="720000" cy="720000"/>
          </a:xfrm>
          <a:prstGeom prst="rect">
            <a:avLst/>
          </a:prstGeom>
          <a:solidFill>
            <a:sysClr val="window" lastClr="FFFFFF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354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Segoe UI" panose="020B0502040204020203" pitchFamily="34" charset="0"/>
                <a:cs typeface="Segoe UI" panose="020B0502040204020203" pitchFamily="34" charset="0"/>
              </a:rPr>
              <a:t>DHI</a:t>
            </a:r>
            <a:endParaRPr kumimoji="0" lang="zh-CN" altLang="en-US" sz="2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129" name="矩形 128">
            <a:extLst>
              <a:ext uri="{FF2B5EF4-FFF2-40B4-BE49-F238E27FC236}">
                <a16:creationId xmlns:a16="http://schemas.microsoft.com/office/drawing/2014/main" id="{2355B7A4-C714-484F-B95C-E0ECCE8D3D24}"/>
              </a:ext>
            </a:extLst>
          </p:cNvPr>
          <p:cNvSpPr/>
          <p:nvPr/>
        </p:nvSpPr>
        <p:spPr bwMode="auto">
          <a:xfrm>
            <a:off x="4553240" y="1767408"/>
            <a:ext cx="720000" cy="720000"/>
          </a:xfrm>
          <a:prstGeom prst="rect">
            <a:avLst/>
          </a:prstGeom>
          <a:solidFill>
            <a:sysClr val="window" lastClr="FFFFFF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354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Segoe UI" panose="020B0502040204020203" pitchFamily="34" charset="0"/>
                <a:cs typeface="Segoe UI" panose="020B0502040204020203" pitchFamily="34" charset="0"/>
              </a:rPr>
              <a:t>2</a:t>
            </a:r>
            <a:endParaRPr kumimoji="0" lang="zh-CN" altLang="en-US" sz="2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4" name="矩形 133">
            <a:extLst>
              <a:ext uri="{FF2B5EF4-FFF2-40B4-BE49-F238E27FC236}">
                <a16:creationId xmlns:a16="http://schemas.microsoft.com/office/drawing/2014/main" id="{E0635624-0A16-4649-B430-F51EC3B5302F}"/>
              </a:ext>
            </a:extLst>
          </p:cNvPr>
          <p:cNvSpPr/>
          <p:nvPr/>
        </p:nvSpPr>
        <p:spPr bwMode="auto">
          <a:xfrm>
            <a:off x="5555324" y="1767408"/>
            <a:ext cx="720000" cy="720000"/>
          </a:xfrm>
          <a:prstGeom prst="rect">
            <a:avLst/>
          </a:prstGeom>
          <a:solidFill>
            <a:sysClr val="window" lastClr="FFFFFF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354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Segoe UI" panose="020B0502040204020203" pitchFamily="34" charset="0"/>
                <a:cs typeface="Segoe UI" panose="020B0502040204020203" pitchFamily="34" charset="0"/>
              </a:rPr>
              <a:t>1</a:t>
            </a:r>
            <a:endParaRPr kumimoji="0" lang="zh-CN" altLang="en-US" sz="2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5" name="矩形 134">
            <a:extLst>
              <a:ext uri="{FF2B5EF4-FFF2-40B4-BE49-F238E27FC236}">
                <a16:creationId xmlns:a16="http://schemas.microsoft.com/office/drawing/2014/main" id="{7FD8FF09-B2C1-455F-9C48-6FB5D1C8AE9B}"/>
              </a:ext>
            </a:extLst>
          </p:cNvPr>
          <p:cNvSpPr/>
          <p:nvPr/>
        </p:nvSpPr>
        <p:spPr bwMode="auto">
          <a:xfrm>
            <a:off x="6557408" y="1767408"/>
            <a:ext cx="720000" cy="720000"/>
          </a:xfrm>
          <a:prstGeom prst="rect">
            <a:avLst/>
          </a:prstGeom>
          <a:solidFill>
            <a:sysClr val="window" lastClr="FFFFFF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354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Segoe UI" panose="020B0502040204020203" pitchFamily="34" charset="0"/>
                <a:cs typeface="Segoe UI" panose="020B0502040204020203" pitchFamily="34" charset="0"/>
              </a:rPr>
              <a:t>0</a:t>
            </a:r>
            <a:endParaRPr kumimoji="0" lang="zh-CN" altLang="en-US" sz="2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6" name="矩形 135">
            <a:extLst>
              <a:ext uri="{FF2B5EF4-FFF2-40B4-BE49-F238E27FC236}">
                <a16:creationId xmlns:a16="http://schemas.microsoft.com/office/drawing/2014/main" id="{2827999A-C0F6-461E-91D3-E0EBA272B25D}"/>
              </a:ext>
            </a:extLst>
          </p:cNvPr>
          <p:cNvSpPr/>
          <p:nvPr/>
        </p:nvSpPr>
        <p:spPr bwMode="auto">
          <a:xfrm>
            <a:off x="8741750" y="1767408"/>
            <a:ext cx="720000" cy="720000"/>
          </a:xfrm>
          <a:prstGeom prst="rect">
            <a:avLst/>
          </a:prstGeom>
          <a:solidFill>
            <a:sysClr val="window" lastClr="FFFFFF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354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Segoe UI" panose="020B0502040204020203" pitchFamily="34" charset="0"/>
                <a:cs typeface="Segoe UI" panose="020B0502040204020203" pitchFamily="34" charset="0"/>
              </a:rPr>
              <a:t>UN</a:t>
            </a:r>
            <a:endParaRPr kumimoji="0" lang="zh-CN" altLang="en-US" sz="2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7" name="矩形 136">
            <a:extLst>
              <a:ext uri="{FF2B5EF4-FFF2-40B4-BE49-F238E27FC236}">
                <a16:creationId xmlns:a16="http://schemas.microsoft.com/office/drawing/2014/main" id="{A7D47967-CDBB-4696-8A6E-13A0AF807163}"/>
              </a:ext>
            </a:extLst>
          </p:cNvPr>
          <p:cNvSpPr/>
          <p:nvPr/>
        </p:nvSpPr>
        <p:spPr bwMode="auto">
          <a:xfrm>
            <a:off x="10124711" y="1772418"/>
            <a:ext cx="720000" cy="720000"/>
          </a:xfrm>
          <a:prstGeom prst="rect">
            <a:avLst/>
          </a:prstGeom>
          <a:solidFill>
            <a:sysClr val="window" lastClr="FFFFFF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354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Segoe UI" panose="020B0502040204020203" pitchFamily="34" charset="0"/>
                <a:cs typeface="Segoe UI" panose="020B0502040204020203" pitchFamily="34" charset="0"/>
              </a:rPr>
              <a:t>D</a:t>
            </a:r>
            <a:endParaRPr kumimoji="0" lang="zh-CN" altLang="en-US" sz="2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38" name="直接连接符 137">
            <a:extLst>
              <a:ext uri="{FF2B5EF4-FFF2-40B4-BE49-F238E27FC236}">
                <a16:creationId xmlns:a16="http://schemas.microsoft.com/office/drawing/2014/main" id="{540DE94C-BC3F-46F4-92EB-04ABBABD1BB0}"/>
              </a:ext>
            </a:extLst>
          </p:cNvPr>
          <p:cNvCxnSpPr/>
          <p:nvPr/>
        </p:nvCxnSpPr>
        <p:spPr bwMode="auto">
          <a:xfrm>
            <a:off x="1964753" y="2050187"/>
            <a:ext cx="450057" cy="0"/>
          </a:xfrm>
          <a:prstGeom prst="line">
            <a:avLst/>
          </a:prstGeom>
          <a:solidFill>
            <a:srgbClr val="5B9BD5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9" name="直接连接符 138">
            <a:extLst>
              <a:ext uri="{FF2B5EF4-FFF2-40B4-BE49-F238E27FC236}">
                <a16:creationId xmlns:a16="http://schemas.microsoft.com/office/drawing/2014/main" id="{093E28EA-11A2-4FAD-BC39-58755ED7724A}"/>
              </a:ext>
            </a:extLst>
          </p:cNvPr>
          <p:cNvCxnSpPr/>
          <p:nvPr/>
        </p:nvCxnSpPr>
        <p:spPr bwMode="auto">
          <a:xfrm>
            <a:off x="9584571" y="2057306"/>
            <a:ext cx="450057" cy="0"/>
          </a:xfrm>
          <a:prstGeom prst="line">
            <a:avLst/>
          </a:prstGeom>
          <a:solidFill>
            <a:srgbClr val="5B9BD5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141" name="组合 140">
            <a:extLst>
              <a:ext uri="{FF2B5EF4-FFF2-40B4-BE49-F238E27FC236}">
                <a16:creationId xmlns:a16="http://schemas.microsoft.com/office/drawing/2014/main" id="{82FE6E4A-AB42-4345-976F-A6DF9DF5152C}"/>
              </a:ext>
            </a:extLst>
          </p:cNvPr>
          <p:cNvGrpSpPr/>
          <p:nvPr/>
        </p:nvGrpSpPr>
        <p:grpSpPr>
          <a:xfrm>
            <a:off x="1460248" y="2494708"/>
            <a:ext cx="90000" cy="725540"/>
            <a:chOff x="2686859" y="2864898"/>
            <a:chExt cx="90000" cy="725540"/>
          </a:xfrm>
        </p:grpSpPr>
        <p:cxnSp>
          <p:nvCxnSpPr>
            <p:cNvPr id="143" name="直接连接符 142">
              <a:extLst>
                <a:ext uri="{FF2B5EF4-FFF2-40B4-BE49-F238E27FC236}">
                  <a16:creationId xmlns:a16="http://schemas.microsoft.com/office/drawing/2014/main" id="{6D7EC15B-5D72-4E9F-A4A5-ACE7C1FBBE45}"/>
                </a:ext>
              </a:extLst>
            </p:cNvPr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rgbClr val="5B9BD5"/>
            </a:solidFill>
            <a:ln w="9525" cap="flat" cmpd="sng" algn="ctr">
              <a:solidFill>
                <a:sysClr val="window" lastClr="FFFFFF">
                  <a:lumMod val="50000"/>
                </a:sys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44" name="椭圆 143">
              <a:extLst>
                <a:ext uri="{FF2B5EF4-FFF2-40B4-BE49-F238E27FC236}">
                  <a16:creationId xmlns:a16="http://schemas.microsoft.com/office/drawing/2014/main" id="{3550B76D-C50A-4F13-8156-D9400C157688}"/>
                </a:ext>
              </a:extLst>
            </p:cNvPr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ysClr val="window" lastClr="FFFFFF">
                <a:lumMod val="50000"/>
              </a:sysClr>
            </a:solidFill>
            <a:ln w="3175" cap="flat" cmpd="sng" algn="ctr">
              <a:solidFill>
                <a:sysClr val="window" lastClr="FFFFFF">
                  <a:lumMod val="50000"/>
                </a:sys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354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146" name="组合 145">
            <a:extLst>
              <a:ext uri="{FF2B5EF4-FFF2-40B4-BE49-F238E27FC236}">
                <a16:creationId xmlns:a16="http://schemas.microsoft.com/office/drawing/2014/main" id="{6BC4DB3D-95BE-4C5B-BDFE-FE9B3188B5F1}"/>
              </a:ext>
            </a:extLst>
          </p:cNvPr>
          <p:cNvGrpSpPr/>
          <p:nvPr/>
        </p:nvGrpSpPr>
        <p:grpSpPr>
          <a:xfrm>
            <a:off x="2928806" y="2487408"/>
            <a:ext cx="90000" cy="732840"/>
            <a:chOff x="2686859" y="2857598"/>
            <a:chExt cx="90000" cy="732840"/>
          </a:xfrm>
        </p:grpSpPr>
        <p:cxnSp>
          <p:nvCxnSpPr>
            <p:cNvPr id="147" name="直接连接符 146">
              <a:extLst>
                <a:ext uri="{FF2B5EF4-FFF2-40B4-BE49-F238E27FC236}">
                  <a16:creationId xmlns:a16="http://schemas.microsoft.com/office/drawing/2014/main" id="{85D022A9-78BA-4A29-8A37-4B90B50E2263}"/>
                </a:ext>
              </a:extLst>
            </p:cNvPr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rgbClr val="5B9BD5"/>
            </a:solidFill>
            <a:ln w="9525" cap="flat" cmpd="sng" algn="ctr">
              <a:solidFill>
                <a:sysClr val="window" lastClr="FFFFFF">
                  <a:lumMod val="50000"/>
                </a:sys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49" name="椭圆 148">
              <a:extLst>
                <a:ext uri="{FF2B5EF4-FFF2-40B4-BE49-F238E27FC236}">
                  <a16:creationId xmlns:a16="http://schemas.microsoft.com/office/drawing/2014/main" id="{69AB134E-DF21-4936-9562-E6F8AAB8CF20}"/>
                </a:ext>
              </a:extLst>
            </p:cNvPr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ysClr val="window" lastClr="FFFFFF">
                <a:lumMod val="50000"/>
              </a:sysClr>
            </a:solidFill>
            <a:ln w="3175" cap="flat" cmpd="sng" algn="ctr">
              <a:solidFill>
                <a:sysClr val="window" lastClr="FFFFFF">
                  <a:lumMod val="50000"/>
                </a:sys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354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150" name="椭圆 149">
            <a:extLst>
              <a:ext uri="{FF2B5EF4-FFF2-40B4-BE49-F238E27FC236}">
                <a16:creationId xmlns:a16="http://schemas.microsoft.com/office/drawing/2014/main" id="{97EC0A0F-251B-448C-B65E-5E3E12B96C0D}"/>
              </a:ext>
            </a:extLst>
          </p:cNvPr>
          <p:cNvSpPr/>
          <p:nvPr/>
        </p:nvSpPr>
        <p:spPr bwMode="auto">
          <a:xfrm>
            <a:off x="4397364" y="3130248"/>
            <a:ext cx="90000" cy="90000"/>
          </a:xfrm>
          <a:prstGeom prst="ellipse">
            <a:avLst/>
          </a:prstGeom>
          <a:solidFill>
            <a:sysClr val="window" lastClr="FFFFFF">
              <a:lumMod val="50000"/>
            </a:sysClr>
          </a:solidFill>
          <a:ln w="317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354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151" name="椭圆 150">
            <a:extLst>
              <a:ext uri="{FF2B5EF4-FFF2-40B4-BE49-F238E27FC236}">
                <a16:creationId xmlns:a16="http://schemas.microsoft.com/office/drawing/2014/main" id="{808DD10F-7F71-4226-9806-5009D6B5F9DE}"/>
              </a:ext>
            </a:extLst>
          </p:cNvPr>
          <p:cNvSpPr/>
          <p:nvPr/>
        </p:nvSpPr>
        <p:spPr bwMode="auto">
          <a:xfrm>
            <a:off x="5279494" y="4220827"/>
            <a:ext cx="90000" cy="90000"/>
          </a:xfrm>
          <a:prstGeom prst="ellipse">
            <a:avLst/>
          </a:prstGeom>
          <a:solidFill>
            <a:sysClr val="window" lastClr="FFFFFF">
              <a:lumMod val="50000"/>
            </a:sysClr>
          </a:solidFill>
          <a:ln w="317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354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宋体" pitchFamily="2" charset="-122"/>
              <a:cs typeface="Segoe UI" panose="020B0502040204020203" pitchFamily="34" charset="0"/>
            </a:endParaRPr>
          </a:p>
        </p:txBody>
      </p:sp>
      <p:grpSp>
        <p:nvGrpSpPr>
          <p:cNvPr id="153" name="组合 152">
            <a:extLst>
              <a:ext uri="{FF2B5EF4-FFF2-40B4-BE49-F238E27FC236}">
                <a16:creationId xmlns:a16="http://schemas.microsoft.com/office/drawing/2014/main" id="{A11F939D-DCAA-4E9A-9F3C-E85964D08695}"/>
              </a:ext>
            </a:extLst>
          </p:cNvPr>
          <p:cNvGrpSpPr/>
          <p:nvPr/>
        </p:nvGrpSpPr>
        <p:grpSpPr>
          <a:xfrm>
            <a:off x="6896530" y="2491565"/>
            <a:ext cx="90000" cy="732840"/>
            <a:chOff x="2686859" y="2857598"/>
            <a:chExt cx="90000" cy="732840"/>
          </a:xfrm>
        </p:grpSpPr>
        <p:cxnSp>
          <p:nvCxnSpPr>
            <p:cNvPr id="154" name="直接连接符 153">
              <a:extLst>
                <a:ext uri="{FF2B5EF4-FFF2-40B4-BE49-F238E27FC236}">
                  <a16:creationId xmlns:a16="http://schemas.microsoft.com/office/drawing/2014/main" id="{59C02ABE-928F-43DC-8808-7FC526A91AB3}"/>
                </a:ext>
              </a:extLst>
            </p:cNvPr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rgbClr val="5B9BD5"/>
            </a:solidFill>
            <a:ln w="9525" cap="flat" cmpd="sng" algn="ctr">
              <a:solidFill>
                <a:sysClr val="window" lastClr="FFFFFF">
                  <a:lumMod val="50000"/>
                </a:sys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55" name="椭圆 154">
              <a:extLst>
                <a:ext uri="{FF2B5EF4-FFF2-40B4-BE49-F238E27FC236}">
                  <a16:creationId xmlns:a16="http://schemas.microsoft.com/office/drawing/2014/main" id="{D18B8AC4-411C-4EAD-A8B1-E42FACFB350B}"/>
                </a:ext>
              </a:extLst>
            </p:cNvPr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ysClr val="window" lastClr="FFFFFF">
                <a:lumMod val="50000"/>
              </a:sysClr>
            </a:solidFill>
            <a:ln w="3175" cap="flat" cmpd="sng" algn="ctr">
              <a:solidFill>
                <a:sysClr val="window" lastClr="FFFFFF">
                  <a:lumMod val="50000"/>
                </a:sys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354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156" name="椭圆 155">
            <a:extLst>
              <a:ext uri="{FF2B5EF4-FFF2-40B4-BE49-F238E27FC236}">
                <a16:creationId xmlns:a16="http://schemas.microsoft.com/office/drawing/2014/main" id="{B8F00FAF-12F2-4392-920C-492B018F875C}"/>
              </a:ext>
            </a:extLst>
          </p:cNvPr>
          <p:cNvSpPr/>
          <p:nvPr/>
        </p:nvSpPr>
        <p:spPr bwMode="auto">
          <a:xfrm>
            <a:off x="9400332" y="4265827"/>
            <a:ext cx="90000" cy="90000"/>
          </a:xfrm>
          <a:prstGeom prst="ellipse">
            <a:avLst/>
          </a:prstGeom>
          <a:solidFill>
            <a:sysClr val="window" lastClr="FFFFFF">
              <a:lumMod val="50000"/>
            </a:sysClr>
          </a:solidFill>
          <a:ln w="317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354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宋体" pitchFamily="2" charset="-122"/>
              <a:cs typeface="Segoe UI" panose="020B0502040204020203" pitchFamily="34" charset="0"/>
            </a:endParaRPr>
          </a:p>
        </p:txBody>
      </p:sp>
      <p:grpSp>
        <p:nvGrpSpPr>
          <p:cNvPr id="157" name="组合 156">
            <a:extLst>
              <a:ext uri="{FF2B5EF4-FFF2-40B4-BE49-F238E27FC236}">
                <a16:creationId xmlns:a16="http://schemas.microsoft.com/office/drawing/2014/main" id="{B96641A2-B87C-4A4C-9EF8-4B305F296EEA}"/>
              </a:ext>
            </a:extLst>
          </p:cNvPr>
          <p:cNvGrpSpPr/>
          <p:nvPr/>
        </p:nvGrpSpPr>
        <p:grpSpPr>
          <a:xfrm>
            <a:off x="10439711" y="2508691"/>
            <a:ext cx="90000" cy="732840"/>
            <a:chOff x="2686859" y="2857598"/>
            <a:chExt cx="90000" cy="732840"/>
          </a:xfrm>
        </p:grpSpPr>
        <p:cxnSp>
          <p:nvCxnSpPr>
            <p:cNvPr id="158" name="直接连接符 157">
              <a:extLst>
                <a:ext uri="{FF2B5EF4-FFF2-40B4-BE49-F238E27FC236}">
                  <a16:creationId xmlns:a16="http://schemas.microsoft.com/office/drawing/2014/main" id="{7EB4F96C-F3E1-4153-8593-31D7BEEC45BD}"/>
                </a:ext>
              </a:extLst>
            </p:cNvPr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rgbClr val="5B9BD5"/>
            </a:solidFill>
            <a:ln w="9525" cap="flat" cmpd="sng" algn="ctr">
              <a:solidFill>
                <a:sysClr val="window" lastClr="FFFFFF">
                  <a:lumMod val="50000"/>
                </a:sys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59" name="椭圆 158">
              <a:extLst>
                <a:ext uri="{FF2B5EF4-FFF2-40B4-BE49-F238E27FC236}">
                  <a16:creationId xmlns:a16="http://schemas.microsoft.com/office/drawing/2014/main" id="{E07639F1-58E2-4725-814F-72E6D8099B01}"/>
                </a:ext>
              </a:extLst>
            </p:cNvPr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ysClr val="window" lastClr="FFFFFF">
                <a:lumMod val="50000"/>
              </a:sysClr>
            </a:solidFill>
            <a:ln w="3175" cap="flat" cmpd="sng" algn="ctr">
              <a:solidFill>
                <a:sysClr val="window" lastClr="FFFFFF">
                  <a:lumMod val="50000"/>
                </a:sys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354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160" name="椭圆 159">
            <a:extLst>
              <a:ext uri="{FF2B5EF4-FFF2-40B4-BE49-F238E27FC236}">
                <a16:creationId xmlns:a16="http://schemas.microsoft.com/office/drawing/2014/main" id="{FC780A0D-81AD-4DDC-8089-AFFD12A0D893}"/>
              </a:ext>
            </a:extLst>
          </p:cNvPr>
          <p:cNvSpPr/>
          <p:nvPr/>
        </p:nvSpPr>
        <p:spPr bwMode="auto">
          <a:xfrm>
            <a:off x="3533266" y="4150055"/>
            <a:ext cx="90000" cy="90000"/>
          </a:xfrm>
          <a:prstGeom prst="ellipse">
            <a:avLst/>
          </a:prstGeom>
          <a:solidFill>
            <a:sysClr val="window" lastClr="FFFFFF">
              <a:lumMod val="50000"/>
            </a:sysClr>
          </a:solidFill>
          <a:ln w="317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354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161" name="肘形连接符 141">
            <a:extLst>
              <a:ext uri="{FF2B5EF4-FFF2-40B4-BE49-F238E27FC236}">
                <a16:creationId xmlns:a16="http://schemas.microsoft.com/office/drawing/2014/main" id="{200B8C32-6719-4DF7-B217-8F784FB0E927}"/>
              </a:ext>
            </a:extLst>
          </p:cNvPr>
          <p:cNvCxnSpPr>
            <a:stCxn id="123" idx="2"/>
            <a:endCxn id="160" idx="0"/>
          </p:cNvCxnSpPr>
          <p:nvPr/>
        </p:nvCxnSpPr>
        <p:spPr bwMode="auto">
          <a:xfrm rot="5400000">
            <a:off x="2913388" y="3152286"/>
            <a:ext cx="1662646" cy="332890"/>
          </a:xfrm>
          <a:prstGeom prst="bentConnector3">
            <a:avLst>
              <a:gd name="adj1" fmla="val 18953"/>
            </a:avLst>
          </a:prstGeom>
          <a:solidFill>
            <a:srgbClr val="5B9BD5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2" name="肘形连接符 144">
            <a:extLst>
              <a:ext uri="{FF2B5EF4-FFF2-40B4-BE49-F238E27FC236}">
                <a16:creationId xmlns:a16="http://schemas.microsoft.com/office/drawing/2014/main" id="{23957108-D059-48DC-8376-4B14E4FD3C27}"/>
              </a:ext>
            </a:extLst>
          </p:cNvPr>
          <p:cNvCxnSpPr>
            <a:stCxn id="129" idx="2"/>
          </p:cNvCxnSpPr>
          <p:nvPr/>
        </p:nvCxnSpPr>
        <p:spPr bwMode="auto">
          <a:xfrm rot="5400000">
            <a:off x="4345740" y="2584032"/>
            <a:ext cx="664125" cy="470876"/>
          </a:xfrm>
          <a:prstGeom prst="bentConnector3">
            <a:avLst/>
          </a:prstGeom>
          <a:solidFill>
            <a:srgbClr val="5B9BD5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3" name="肘形连接符 147">
            <a:extLst>
              <a:ext uri="{FF2B5EF4-FFF2-40B4-BE49-F238E27FC236}">
                <a16:creationId xmlns:a16="http://schemas.microsoft.com/office/drawing/2014/main" id="{373441FD-990F-4C89-9E28-DA2FEE8F1B13}"/>
              </a:ext>
            </a:extLst>
          </p:cNvPr>
          <p:cNvCxnSpPr>
            <a:stCxn id="136" idx="2"/>
            <a:endCxn id="156" idx="0"/>
          </p:cNvCxnSpPr>
          <p:nvPr/>
        </p:nvCxnSpPr>
        <p:spPr bwMode="auto">
          <a:xfrm rot="16200000" flipH="1">
            <a:off x="8384332" y="3204826"/>
            <a:ext cx="1778418" cy="343582"/>
          </a:xfrm>
          <a:prstGeom prst="bentConnector3">
            <a:avLst>
              <a:gd name="adj1" fmla="val 19734"/>
            </a:avLst>
          </a:prstGeom>
          <a:solidFill>
            <a:srgbClr val="5B9BD5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4" name="肘形连接符 151">
            <a:extLst>
              <a:ext uri="{FF2B5EF4-FFF2-40B4-BE49-F238E27FC236}">
                <a16:creationId xmlns:a16="http://schemas.microsoft.com/office/drawing/2014/main" id="{F7C1AFA9-2AA5-4F9B-A07E-768866E67940}"/>
              </a:ext>
            </a:extLst>
          </p:cNvPr>
          <p:cNvCxnSpPr>
            <a:stCxn id="134" idx="2"/>
            <a:endCxn id="151" idx="0"/>
          </p:cNvCxnSpPr>
          <p:nvPr/>
        </p:nvCxnSpPr>
        <p:spPr bwMode="auto">
          <a:xfrm rot="5400000">
            <a:off x="4753200" y="3058702"/>
            <a:ext cx="1733418" cy="590830"/>
          </a:xfrm>
          <a:prstGeom prst="bentConnector3">
            <a:avLst>
              <a:gd name="adj1" fmla="val 20221"/>
            </a:avLst>
          </a:prstGeom>
          <a:solidFill>
            <a:srgbClr val="5B9BD5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65" name="矩形 164">
            <a:extLst>
              <a:ext uri="{FF2B5EF4-FFF2-40B4-BE49-F238E27FC236}">
                <a16:creationId xmlns:a16="http://schemas.microsoft.com/office/drawing/2014/main" id="{AF50D8C4-4904-4B05-BB48-75BC1AD17D93}"/>
              </a:ext>
            </a:extLst>
          </p:cNvPr>
          <p:cNvSpPr/>
          <p:nvPr/>
        </p:nvSpPr>
        <p:spPr bwMode="auto">
          <a:xfrm>
            <a:off x="7553563" y="1767407"/>
            <a:ext cx="720000" cy="720000"/>
          </a:xfrm>
          <a:prstGeom prst="rect">
            <a:avLst/>
          </a:prstGeom>
          <a:solidFill>
            <a:sysClr val="window" lastClr="FFFFFF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354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Segoe UI" panose="020B0502040204020203" pitchFamily="34" charset="0"/>
                <a:cs typeface="Segoe UI" panose="020B0502040204020203" pitchFamily="34" charset="0"/>
              </a:rPr>
              <a:t>1</a:t>
            </a:r>
            <a:endParaRPr kumimoji="0" lang="zh-CN" altLang="en-US" sz="2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66" name="矩形 165">
            <a:extLst>
              <a:ext uri="{FF2B5EF4-FFF2-40B4-BE49-F238E27FC236}">
                <a16:creationId xmlns:a16="http://schemas.microsoft.com/office/drawing/2014/main" id="{B99AB80C-1A72-4AC3-B054-9DDE364732F9}"/>
              </a:ext>
            </a:extLst>
          </p:cNvPr>
          <p:cNvSpPr/>
          <p:nvPr/>
        </p:nvSpPr>
        <p:spPr>
          <a:xfrm>
            <a:off x="7573621" y="3260070"/>
            <a:ext cx="130041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US" altLang="zh-CN" sz="1200" b="1" dirty="0">
                <a:solidFill>
                  <a:srgbClr val="000000"/>
                </a:solidFill>
                <a:latin typeface="Myriad Pro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Type de contrôle</a:t>
            </a:r>
          </a:p>
          <a:p>
            <a:pPr>
              <a:spcBef>
                <a:spcPct val="0"/>
              </a:spcBef>
              <a:defRPr/>
            </a:pPr>
            <a:r>
              <a:rPr lang="en-US" altLang="zh-CN" sz="1200" b="1" dirty="0">
                <a:solidFill>
                  <a:srgbClr val="000000"/>
                </a:solidFill>
                <a:latin typeface="Myriad Pro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(Biométrique) :</a:t>
            </a:r>
          </a:p>
          <a:p>
            <a:pPr>
              <a:spcBef>
                <a:spcPct val="0"/>
              </a:spcBef>
              <a:defRPr/>
            </a:pPr>
            <a:r>
              <a:rPr lang="en-US" altLang="zh-CN" sz="1200" dirty="0">
                <a:solidFill>
                  <a:srgbClr val="000000"/>
                </a:solidFill>
                <a:latin typeface="Myriad Pro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0 : Carte</a:t>
            </a:r>
            <a:endParaRPr lang="zh-CN" altLang="en-US" sz="1200" dirty="0">
              <a:solidFill>
                <a:srgbClr val="000000"/>
              </a:solidFill>
              <a:ea typeface="Segoe UI" panose="020B0502040204020203" pitchFamily="34" charset="0"/>
              <a:cs typeface="Segoe UI" panose="020B0502040204020203" pitchFamily="34" charset="0"/>
              <a:sym typeface="Calibri" pitchFamily="34" charset="0"/>
            </a:endParaRPr>
          </a:p>
          <a:p>
            <a:pPr>
              <a:spcBef>
                <a:spcPct val="0"/>
              </a:spcBef>
              <a:defRPr/>
            </a:pPr>
            <a:r>
              <a:rPr lang="en-US" altLang="zh-CN" sz="1200" dirty="0">
                <a:solidFill>
                  <a:srgbClr val="000000"/>
                </a:solidFill>
                <a:latin typeface="Myriad Pro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1 : Mot de passe</a:t>
            </a:r>
            <a:endParaRPr lang="zh-CN" altLang="en-US" sz="1200" dirty="0">
              <a:solidFill>
                <a:srgbClr val="000000"/>
              </a:solidFill>
              <a:ea typeface="Segoe UI" panose="020B0502040204020203" pitchFamily="34" charset="0"/>
              <a:cs typeface="Segoe UI" panose="020B0502040204020203" pitchFamily="34" charset="0"/>
              <a:sym typeface="Calibri" pitchFamily="34" charset="0"/>
            </a:endParaRPr>
          </a:p>
          <a:p>
            <a:pPr>
              <a:spcBef>
                <a:spcPct val="0"/>
              </a:spcBef>
              <a:defRPr/>
            </a:pPr>
            <a:r>
              <a:rPr lang="en-US" altLang="zh-CN" sz="1200" dirty="0">
                <a:solidFill>
                  <a:srgbClr val="000000"/>
                </a:solidFill>
                <a:latin typeface="Myriad Pro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2 : Empreintes digitales</a:t>
            </a:r>
          </a:p>
          <a:p>
            <a:pPr>
              <a:spcBef>
                <a:spcPct val="0"/>
              </a:spcBef>
              <a:defRPr/>
            </a:pPr>
            <a:r>
              <a:rPr lang="en-US" altLang="zh-CN" sz="1200" dirty="0">
                <a:solidFill>
                  <a:srgbClr val="000000"/>
                </a:solidFill>
                <a:latin typeface="Myriad Pro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5 : Code QR</a:t>
            </a:r>
            <a:endParaRPr lang="zh-CN" altLang="en-US" sz="1200" dirty="0">
              <a:solidFill>
                <a:srgbClr val="000000"/>
              </a:solidFill>
              <a:ea typeface="Segoe UI" panose="020B0502040204020203" pitchFamily="34" charset="0"/>
              <a:cs typeface="Segoe UI" panose="020B0502040204020203" pitchFamily="34" charset="0"/>
              <a:sym typeface="Calibri" pitchFamily="34" charset="0"/>
            </a:endParaRPr>
          </a:p>
        </p:txBody>
      </p:sp>
      <p:grpSp>
        <p:nvGrpSpPr>
          <p:cNvPr id="167" name="组合 166">
            <a:extLst>
              <a:ext uri="{FF2B5EF4-FFF2-40B4-BE49-F238E27FC236}">
                <a16:creationId xmlns:a16="http://schemas.microsoft.com/office/drawing/2014/main" id="{04FB7CC3-8FD6-421A-97B8-C73643DF29E6}"/>
              </a:ext>
            </a:extLst>
          </p:cNvPr>
          <p:cNvGrpSpPr/>
          <p:nvPr/>
        </p:nvGrpSpPr>
        <p:grpSpPr>
          <a:xfrm>
            <a:off x="7874579" y="2487407"/>
            <a:ext cx="90000" cy="732840"/>
            <a:chOff x="2686859" y="2857598"/>
            <a:chExt cx="90000" cy="732840"/>
          </a:xfrm>
        </p:grpSpPr>
        <p:cxnSp>
          <p:nvCxnSpPr>
            <p:cNvPr id="168" name="直接连接符 167">
              <a:extLst>
                <a:ext uri="{FF2B5EF4-FFF2-40B4-BE49-F238E27FC236}">
                  <a16:creationId xmlns:a16="http://schemas.microsoft.com/office/drawing/2014/main" id="{3DC704CA-A97B-4408-B7D6-651800124994}"/>
                </a:ext>
              </a:extLst>
            </p:cNvPr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rgbClr val="5B9BD5"/>
            </a:solidFill>
            <a:ln w="9525" cap="flat" cmpd="sng" algn="ctr">
              <a:solidFill>
                <a:sysClr val="window" lastClr="FFFFFF">
                  <a:lumMod val="50000"/>
                </a:sys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69" name="椭圆 168">
              <a:extLst>
                <a:ext uri="{FF2B5EF4-FFF2-40B4-BE49-F238E27FC236}">
                  <a16:creationId xmlns:a16="http://schemas.microsoft.com/office/drawing/2014/main" id="{EA667064-AB12-4602-8B87-CA571AB9671D}"/>
                </a:ext>
              </a:extLst>
            </p:cNvPr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ysClr val="window" lastClr="FFFFFF">
                <a:lumMod val="50000"/>
              </a:sysClr>
            </a:solidFill>
            <a:ln w="3175" cap="flat" cmpd="sng" algn="ctr">
              <a:solidFill>
                <a:sysClr val="window" lastClr="FFFFFF">
                  <a:lumMod val="50000"/>
                </a:sys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354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>
                <a:latin typeface="+mn-lt"/>
                <a:cs typeface="Segoe UI" panose="020B0502040204020203" pitchFamily="34" charset="0"/>
              </a:rPr>
              <a:t>Contrôle d'accès (module)</a:t>
            </a: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255D9796-11F6-4C0D-BA2A-6BAD97B40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>
                <a:latin typeface="Myriad Pro"/>
              </a:rPr>
              <a:t>57</a:t>
            </a:fld>
            <a:endParaRPr lang="zh-CN" altLang="en-US"/>
          </a:p>
        </p:txBody>
      </p:sp>
      <p:grpSp>
        <p:nvGrpSpPr>
          <p:cNvPr id="113" name="组合 112">
            <a:extLst>
              <a:ext uri="{FF2B5EF4-FFF2-40B4-BE49-F238E27FC236}">
                <a16:creationId xmlns:a16="http://schemas.microsoft.com/office/drawing/2014/main" id="{D675165C-406F-4126-A167-ADD33E99D7C0}"/>
              </a:ext>
            </a:extLst>
          </p:cNvPr>
          <p:cNvGrpSpPr/>
          <p:nvPr/>
        </p:nvGrpSpPr>
        <p:grpSpPr>
          <a:xfrm>
            <a:off x="912285" y="1819892"/>
            <a:ext cx="10895784" cy="3836830"/>
            <a:chOff x="912285" y="1819892"/>
            <a:chExt cx="10947202" cy="3836830"/>
          </a:xfrm>
        </p:grpSpPr>
        <p:sp>
          <p:nvSpPr>
            <p:cNvPr id="114" name="TextBox 78">
              <a:extLst>
                <a:ext uri="{FF2B5EF4-FFF2-40B4-BE49-F238E27FC236}">
                  <a16:creationId xmlns:a16="http://schemas.microsoft.com/office/drawing/2014/main" id="{B6F872B0-D3B1-435C-887A-C3C9287D2E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03408" y="3320629"/>
              <a:ext cx="2199210" cy="8079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1" rIns="68580" bIns="34291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itchFamily="34" charset="0"/>
                </a:rPr>
                <a:t>Mode de contrôle :</a:t>
              </a:r>
              <a:endParaRPr kumimoji="0" lang="zh-CN" alt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  <a:sym typeface="Calibri" pitchFamily="34" charset="0"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itchFamily="34" charset="0"/>
                </a:rPr>
                <a:t>00 : Carte</a:t>
              </a:r>
              <a:endParaRPr kumimoji="0" lang="zh-CN" alt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  <a:sym typeface="Calibri" pitchFamily="34" charset="0"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itchFamily="34" charset="0"/>
                </a:rPr>
                <a:t>01 : Carte + Empreinte digitale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itchFamily="34" charset="0"/>
                </a:rPr>
                <a:t>02 : Empreinte digitale</a:t>
              </a:r>
            </a:p>
          </p:txBody>
        </p:sp>
        <p:sp>
          <p:nvSpPr>
            <p:cNvPr id="115" name="TextBox 69">
              <a:extLst>
                <a:ext uri="{FF2B5EF4-FFF2-40B4-BE49-F238E27FC236}">
                  <a16:creationId xmlns:a16="http://schemas.microsoft.com/office/drawing/2014/main" id="{6AF1ECBE-9BA2-4BE4-83A9-AE5C248EB1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2285" y="3237143"/>
              <a:ext cx="1699100" cy="623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1" rIns="68580" bIns="34291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itchFamily="34" charset="0"/>
                </a:rPr>
                <a:t>Marque: 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itchFamily="34" charset="0"/>
                </a:rPr>
                <a:t>DHI : Dahua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yriad Pro" panose="020B0502040204020203" pitchFamily="34" charset="0"/>
                  <a:ea typeface="宋体" pitchFamily="2" charset="-122"/>
                  <a:cs typeface="Segoe UI" panose="020B0502040204020203" pitchFamily="34" charset="0"/>
                  <a:sym typeface="Calibri" pitchFamily="34" charset="0"/>
                </a:rPr>
                <a:t>null : Général</a:t>
              </a:r>
              <a:endParaRPr kumimoji="0" lang="zh-CN" alt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  <a:sym typeface="文泉驿微米黑" charset="-122"/>
              </a:endParaRPr>
            </a:p>
          </p:txBody>
        </p:sp>
        <p:sp>
          <p:nvSpPr>
            <p:cNvPr id="116" name="TextBox 72">
              <a:extLst>
                <a:ext uri="{FF2B5EF4-FFF2-40B4-BE49-F238E27FC236}">
                  <a16:creationId xmlns:a16="http://schemas.microsoft.com/office/drawing/2014/main" id="{6335E073-2A10-4D16-8CC1-15BC2920B1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79089" y="3275004"/>
              <a:ext cx="1156096" cy="2539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1" rIns="68580" bIns="34291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yriad Pro"/>
                  <a:ea typeface="Segoe UI" panose="020B0502040204020203" pitchFamily="34" charset="0"/>
                  <a:cs typeface="Segoe UI" panose="020B0502040204020203" pitchFamily="34" charset="0"/>
                  <a:sym typeface="Calibri" pitchFamily="34" charset="0"/>
                </a:rPr>
                <a:t>Code de la série</a:t>
              </a:r>
              <a:endParaRPr kumimoji="0" lang="zh-CN" alt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endParaRPr>
            </a:p>
          </p:txBody>
        </p:sp>
        <p:sp>
          <p:nvSpPr>
            <p:cNvPr id="117" name="TextBox 69">
              <a:extLst>
                <a:ext uri="{FF2B5EF4-FFF2-40B4-BE49-F238E27FC236}">
                  <a16:creationId xmlns:a16="http://schemas.microsoft.com/office/drawing/2014/main" id="{245C6202-93BF-45C5-8D33-2AADA7048D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59559" y="3308746"/>
              <a:ext cx="1041949" cy="4385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1" rIns="68580" bIns="34291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itchFamily="34" charset="0"/>
                </a:rPr>
                <a:t>Contrôle d'accès</a:t>
              </a:r>
            </a:p>
          </p:txBody>
        </p:sp>
        <p:sp>
          <p:nvSpPr>
            <p:cNvPr id="118" name="矩形 117">
              <a:extLst>
                <a:ext uri="{FF2B5EF4-FFF2-40B4-BE49-F238E27FC236}">
                  <a16:creationId xmlns:a16="http://schemas.microsoft.com/office/drawing/2014/main" id="{1CB87034-D6BD-4536-AA7F-445F7C32DCE9}"/>
                </a:ext>
              </a:extLst>
            </p:cNvPr>
            <p:cNvSpPr/>
            <p:nvPr/>
          </p:nvSpPr>
          <p:spPr bwMode="auto">
            <a:xfrm>
              <a:off x="2804040" y="1822823"/>
              <a:ext cx="818442" cy="720000"/>
            </a:xfrm>
            <a:prstGeom prst="rect">
              <a:avLst/>
            </a:prstGeom>
            <a:solidFill>
              <a:sysClr val="window" lastClr="FFFFFF"/>
            </a:solidFill>
            <a:ln w="9525" cap="flat" cmpd="sng" algn="ctr">
              <a:solidFill>
                <a:sysClr val="window" lastClr="FFFFFF">
                  <a:lumMod val="50000"/>
                </a:sys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354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/>
                  <a:ea typeface="Segoe UI" panose="020B0502040204020203" pitchFamily="34" charset="0"/>
                  <a:cs typeface="Segoe UI" panose="020B0502040204020203" pitchFamily="34" charset="0"/>
                </a:rPr>
                <a:t>COMME</a:t>
              </a:r>
              <a:endParaRPr kumimoji="0" lang="zh-CN" altLang="en-US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19" name="矩形 118">
              <a:extLst>
                <a:ext uri="{FF2B5EF4-FFF2-40B4-BE49-F238E27FC236}">
                  <a16:creationId xmlns:a16="http://schemas.microsoft.com/office/drawing/2014/main" id="{20B1465E-8BDD-40C5-9F1E-C1847E411EFE}"/>
                </a:ext>
              </a:extLst>
            </p:cNvPr>
            <p:cNvSpPr/>
            <p:nvPr/>
          </p:nvSpPr>
          <p:spPr bwMode="auto">
            <a:xfrm>
              <a:off x="4047942" y="1822823"/>
              <a:ext cx="786246" cy="720000"/>
            </a:xfrm>
            <a:prstGeom prst="rect">
              <a:avLst/>
            </a:prstGeom>
            <a:solidFill>
              <a:sysClr val="window" lastClr="FFFFFF"/>
            </a:solidFill>
            <a:ln w="9525" cap="flat" cmpd="sng" algn="ctr">
              <a:solidFill>
                <a:sysClr val="window" lastClr="FFFFFF">
                  <a:lumMod val="50000"/>
                </a:sys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354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/>
                  <a:ea typeface="Segoe UI" panose="020B0502040204020203" pitchFamily="34" charset="0"/>
                  <a:cs typeface="Segoe UI" panose="020B0502040204020203" pitchFamily="34" charset="0"/>
                </a:rPr>
                <a:t>M</a:t>
              </a:r>
              <a:endParaRPr kumimoji="0" lang="zh-CN" altLang="en-US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20" name="矩形 119">
              <a:extLst>
                <a:ext uri="{FF2B5EF4-FFF2-40B4-BE49-F238E27FC236}">
                  <a16:creationId xmlns:a16="http://schemas.microsoft.com/office/drawing/2014/main" id="{5856D34D-2B8E-487A-B310-D0A93022A646}"/>
                </a:ext>
              </a:extLst>
            </p:cNvPr>
            <p:cNvSpPr/>
            <p:nvPr/>
          </p:nvSpPr>
          <p:spPr bwMode="auto">
            <a:xfrm>
              <a:off x="1032383" y="1822823"/>
              <a:ext cx="802500" cy="720000"/>
            </a:xfrm>
            <a:prstGeom prst="rect">
              <a:avLst/>
            </a:prstGeom>
            <a:solidFill>
              <a:sysClr val="window" lastClr="FFFFFF"/>
            </a:solidFill>
            <a:ln w="9525" cap="flat" cmpd="sng" algn="ctr">
              <a:solidFill>
                <a:sysClr val="window" lastClr="FFFFFF">
                  <a:lumMod val="50000"/>
                </a:sys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354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/>
                  <a:ea typeface="Segoe UI" panose="020B0502040204020203" pitchFamily="34" charset="0"/>
                  <a:cs typeface="Segoe UI" panose="020B0502040204020203" pitchFamily="34" charset="0"/>
                </a:rPr>
                <a:t>DHI</a:t>
              </a:r>
              <a:endParaRPr kumimoji="0" lang="zh-CN" altLang="en-US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宋体" pitchFamily="2" charset="-122"/>
                <a:cs typeface="Segoe UI" panose="020B0502040204020203" pitchFamily="34" charset="0"/>
              </a:endParaRPr>
            </a:p>
          </p:txBody>
        </p:sp>
        <p:sp>
          <p:nvSpPr>
            <p:cNvPr id="121" name="矩形 120">
              <a:extLst>
                <a:ext uri="{FF2B5EF4-FFF2-40B4-BE49-F238E27FC236}">
                  <a16:creationId xmlns:a16="http://schemas.microsoft.com/office/drawing/2014/main" id="{3E8EE17A-255C-4F6A-8A7D-E45AB90FED24}"/>
                </a:ext>
              </a:extLst>
            </p:cNvPr>
            <p:cNvSpPr/>
            <p:nvPr/>
          </p:nvSpPr>
          <p:spPr bwMode="auto">
            <a:xfrm>
              <a:off x="5217685" y="1822823"/>
              <a:ext cx="811462" cy="720000"/>
            </a:xfrm>
            <a:prstGeom prst="rect">
              <a:avLst/>
            </a:prstGeom>
            <a:solidFill>
              <a:sysClr val="window" lastClr="FFFFFF"/>
            </a:solidFill>
            <a:ln w="9525" cap="flat" cmpd="sng" algn="ctr">
              <a:solidFill>
                <a:sysClr val="window" lastClr="FFFFFF">
                  <a:lumMod val="50000"/>
                </a:sys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354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/>
                  <a:ea typeface="Segoe UI" panose="020B0502040204020203" pitchFamily="34" charset="0"/>
                  <a:cs typeface="Segoe UI" panose="020B0502040204020203" pitchFamily="34" charset="0"/>
                </a:rPr>
                <a:t>1</a:t>
              </a:r>
              <a:endParaRPr kumimoji="0" lang="zh-CN" altLang="en-US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22" name="矩形 121">
              <a:extLst>
                <a:ext uri="{FF2B5EF4-FFF2-40B4-BE49-F238E27FC236}">
                  <a16:creationId xmlns:a16="http://schemas.microsoft.com/office/drawing/2014/main" id="{A261B8DA-BED1-4ADD-ACED-94ED2788FD2F}"/>
                </a:ext>
              </a:extLst>
            </p:cNvPr>
            <p:cNvSpPr/>
            <p:nvPr/>
          </p:nvSpPr>
          <p:spPr bwMode="auto">
            <a:xfrm>
              <a:off x="6295680" y="1819892"/>
              <a:ext cx="840390" cy="720000"/>
            </a:xfrm>
            <a:prstGeom prst="rect">
              <a:avLst/>
            </a:prstGeom>
            <a:solidFill>
              <a:sysClr val="window" lastClr="FFFFFF"/>
            </a:solidFill>
            <a:ln w="9525" cap="flat" cmpd="sng" algn="ctr">
              <a:solidFill>
                <a:sysClr val="window" lastClr="FFFFFF">
                  <a:lumMod val="50000"/>
                </a:sys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354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/>
                  <a:ea typeface="Segoe UI" panose="020B0502040204020203" pitchFamily="34" charset="0"/>
                  <a:cs typeface="Segoe UI" panose="020B0502040204020203" pitchFamily="34" charset="0"/>
                </a:rPr>
                <a:t>0</a:t>
              </a:r>
              <a:endParaRPr kumimoji="0" lang="zh-CN" altLang="en-US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cxnSp>
          <p:nvCxnSpPr>
            <p:cNvPr id="123" name="直接连接符 122">
              <a:extLst>
                <a:ext uri="{FF2B5EF4-FFF2-40B4-BE49-F238E27FC236}">
                  <a16:creationId xmlns:a16="http://schemas.microsoft.com/office/drawing/2014/main" id="{C2D1EB2B-EDC3-4537-B636-28897D7EA630}"/>
                </a:ext>
              </a:extLst>
            </p:cNvPr>
            <p:cNvCxnSpPr/>
            <p:nvPr/>
          </p:nvCxnSpPr>
          <p:spPr bwMode="auto">
            <a:xfrm>
              <a:off x="1978174" y="2197319"/>
              <a:ext cx="633211" cy="0"/>
            </a:xfrm>
            <a:prstGeom prst="line">
              <a:avLst/>
            </a:prstGeom>
            <a:solidFill>
              <a:srgbClr val="5B9BD5"/>
            </a:solidFill>
            <a:ln w="9525" cap="flat" cmpd="sng" algn="ctr">
              <a:solidFill>
                <a:sysClr val="window" lastClr="FFFFFF">
                  <a:lumMod val="50000"/>
                </a:sys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grpSp>
          <p:nvGrpSpPr>
            <p:cNvPr id="124" name="组合 123">
              <a:extLst>
                <a:ext uri="{FF2B5EF4-FFF2-40B4-BE49-F238E27FC236}">
                  <a16:creationId xmlns:a16="http://schemas.microsoft.com/office/drawing/2014/main" id="{460904B1-54B2-41AA-B861-BDD2CE3F68D7}"/>
                </a:ext>
              </a:extLst>
            </p:cNvPr>
            <p:cNvGrpSpPr/>
            <p:nvPr/>
          </p:nvGrpSpPr>
          <p:grpSpPr>
            <a:xfrm>
              <a:off x="1475578" y="2550123"/>
              <a:ext cx="126625" cy="725540"/>
              <a:chOff x="2686859" y="2864898"/>
              <a:chExt cx="90000" cy="725540"/>
            </a:xfrm>
          </p:grpSpPr>
          <p:cxnSp>
            <p:nvCxnSpPr>
              <p:cNvPr id="152" name="直接连接符 151">
                <a:extLst>
                  <a:ext uri="{FF2B5EF4-FFF2-40B4-BE49-F238E27FC236}">
                    <a16:creationId xmlns:a16="http://schemas.microsoft.com/office/drawing/2014/main" id="{FB8D77F1-65BC-48A2-9296-0C475831BBFF}"/>
                  </a:ext>
                </a:extLst>
              </p:cNvPr>
              <p:cNvCxnSpPr/>
              <p:nvPr/>
            </p:nvCxnSpPr>
            <p:spPr bwMode="auto">
              <a:xfrm>
                <a:off x="2731859" y="2864898"/>
                <a:ext cx="0" cy="642840"/>
              </a:xfrm>
              <a:prstGeom prst="line">
                <a:avLst/>
              </a:prstGeom>
              <a:solidFill>
                <a:srgbClr val="5B9BD5"/>
              </a:solidFill>
              <a:ln w="9525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153" name="椭圆 152">
                <a:extLst>
                  <a:ext uri="{FF2B5EF4-FFF2-40B4-BE49-F238E27FC236}">
                    <a16:creationId xmlns:a16="http://schemas.microsoft.com/office/drawing/2014/main" id="{EF32CD42-9531-4BBA-BAC2-18F95A954409}"/>
                  </a:ext>
                </a:extLst>
              </p:cNvPr>
              <p:cNvSpPr/>
              <p:nvPr/>
            </p:nvSpPr>
            <p:spPr bwMode="auto">
              <a:xfrm>
                <a:off x="2686859" y="3500438"/>
                <a:ext cx="90000" cy="90000"/>
              </a:xfrm>
              <a:prstGeom prst="ellipse">
                <a:avLst/>
              </a:prstGeom>
              <a:solidFill>
                <a:sysClr val="window" lastClr="FFFFFF">
                  <a:lumMod val="50000"/>
                </a:sysClr>
              </a:solidFill>
              <a:ln w="3175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354" eaLnBrk="1" fontAlgn="t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宋体" pitchFamily="2" charset="-122"/>
                  <a:cs typeface="Segoe UI" panose="020B0502040204020203" pitchFamily="34" charset="0"/>
                </a:endParaRPr>
              </a:p>
            </p:txBody>
          </p:sp>
        </p:grpSp>
        <p:grpSp>
          <p:nvGrpSpPr>
            <p:cNvPr id="125" name="组合 124">
              <a:extLst>
                <a:ext uri="{FF2B5EF4-FFF2-40B4-BE49-F238E27FC236}">
                  <a16:creationId xmlns:a16="http://schemas.microsoft.com/office/drawing/2014/main" id="{23B60094-AFFA-4DBE-8C4D-4B583155AB9D}"/>
                </a:ext>
              </a:extLst>
            </p:cNvPr>
            <p:cNvGrpSpPr/>
            <p:nvPr/>
          </p:nvGrpSpPr>
          <p:grpSpPr>
            <a:xfrm>
              <a:off x="3181880" y="2542823"/>
              <a:ext cx="126625" cy="732840"/>
              <a:chOff x="2686859" y="2857598"/>
              <a:chExt cx="90000" cy="732840"/>
            </a:xfrm>
          </p:grpSpPr>
          <p:cxnSp>
            <p:nvCxnSpPr>
              <p:cNvPr id="150" name="直接连接符 149">
                <a:extLst>
                  <a:ext uri="{FF2B5EF4-FFF2-40B4-BE49-F238E27FC236}">
                    <a16:creationId xmlns:a16="http://schemas.microsoft.com/office/drawing/2014/main" id="{6A4584E9-F595-46D7-9E38-5842EE53B202}"/>
                  </a:ext>
                </a:extLst>
              </p:cNvPr>
              <p:cNvCxnSpPr/>
              <p:nvPr/>
            </p:nvCxnSpPr>
            <p:spPr bwMode="auto">
              <a:xfrm>
                <a:off x="2731859" y="2857598"/>
                <a:ext cx="0" cy="642840"/>
              </a:xfrm>
              <a:prstGeom prst="line">
                <a:avLst/>
              </a:prstGeom>
              <a:solidFill>
                <a:srgbClr val="5B9BD5"/>
              </a:solidFill>
              <a:ln w="9525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151" name="椭圆 150">
                <a:extLst>
                  <a:ext uri="{FF2B5EF4-FFF2-40B4-BE49-F238E27FC236}">
                    <a16:creationId xmlns:a16="http://schemas.microsoft.com/office/drawing/2014/main" id="{A75FB9FC-E3DA-469C-BD6A-30ADE8404AED}"/>
                  </a:ext>
                </a:extLst>
              </p:cNvPr>
              <p:cNvSpPr/>
              <p:nvPr/>
            </p:nvSpPr>
            <p:spPr bwMode="auto">
              <a:xfrm>
                <a:off x="2686859" y="3500438"/>
                <a:ext cx="90000" cy="90000"/>
              </a:xfrm>
              <a:prstGeom prst="ellipse">
                <a:avLst/>
              </a:prstGeom>
              <a:solidFill>
                <a:sysClr val="window" lastClr="FFFFFF">
                  <a:lumMod val="50000"/>
                </a:sysClr>
              </a:solidFill>
              <a:ln w="3175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354" eaLnBrk="1" fontAlgn="t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宋体" pitchFamily="2" charset="-122"/>
                  <a:cs typeface="Segoe UI" panose="020B0502040204020203" pitchFamily="34" charset="0"/>
                </a:endParaRPr>
              </a:p>
            </p:txBody>
          </p:sp>
        </p:grpSp>
        <p:sp>
          <p:nvSpPr>
            <p:cNvPr id="126" name="椭圆 125">
              <a:extLst>
                <a:ext uri="{FF2B5EF4-FFF2-40B4-BE49-F238E27FC236}">
                  <a16:creationId xmlns:a16="http://schemas.microsoft.com/office/drawing/2014/main" id="{F414DB9C-94AD-4ABB-B9D2-1CE17929E028}"/>
                </a:ext>
              </a:extLst>
            </p:cNvPr>
            <p:cNvSpPr/>
            <p:nvPr/>
          </p:nvSpPr>
          <p:spPr bwMode="auto">
            <a:xfrm>
              <a:off x="5238521" y="3185663"/>
              <a:ext cx="126625" cy="90000"/>
            </a:xfrm>
            <a:prstGeom prst="ellipse">
              <a:avLst/>
            </a:prstGeom>
            <a:solidFill>
              <a:sysClr val="window" lastClr="FFFFFF">
                <a:lumMod val="50000"/>
              </a:sysClr>
            </a:solidFill>
            <a:ln w="3175" cap="flat" cmpd="sng" algn="ctr">
              <a:solidFill>
                <a:sysClr val="window" lastClr="FFFFFF">
                  <a:lumMod val="50000"/>
                </a:sys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354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宋体" pitchFamily="2" charset="-122"/>
                <a:cs typeface="Segoe UI" panose="020B0502040204020203" pitchFamily="34" charset="0"/>
              </a:endParaRPr>
            </a:p>
          </p:txBody>
        </p:sp>
        <p:grpSp>
          <p:nvGrpSpPr>
            <p:cNvPr id="127" name="组合 126">
              <a:extLst>
                <a:ext uri="{FF2B5EF4-FFF2-40B4-BE49-F238E27FC236}">
                  <a16:creationId xmlns:a16="http://schemas.microsoft.com/office/drawing/2014/main" id="{20ED2913-7995-4F25-9576-AFBADA1C70FF}"/>
                </a:ext>
              </a:extLst>
            </p:cNvPr>
            <p:cNvGrpSpPr/>
            <p:nvPr/>
          </p:nvGrpSpPr>
          <p:grpSpPr>
            <a:xfrm>
              <a:off x="6645884" y="2557152"/>
              <a:ext cx="126625" cy="732840"/>
              <a:chOff x="2686859" y="2857598"/>
              <a:chExt cx="90000" cy="732840"/>
            </a:xfrm>
          </p:grpSpPr>
          <p:cxnSp>
            <p:nvCxnSpPr>
              <p:cNvPr id="148" name="直接连接符 147">
                <a:extLst>
                  <a:ext uri="{FF2B5EF4-FFF2-40B4-BE49-F238E27FC236}">
                    <a16:creationId xmlns:a16="http://schemas.microsoft.com/office/drawing/2014/main" id="{A4684D57-7D4D-4D07-A6F1-9878A068A162}"/>
                  </a:ext>
                </a:extLst>
              </p:cNvPr>
              <p:cNvCxnSpPr/>
              <p:nvPr/>
            </p:nvCxnSpPr>
            <p:spPr bwMode="auto">
              <a:xfrm>
                <a:off x="2731859" y="2857598"/>
                <a:ext cx="0" cy="642840"/>
              </a:xfrm>
              <a:prstGeom prst="line">
                <a:avLst/>
              </a:prstGeom>
              <a:solidFill>
                <a:srgbClr val="5B9BD5"/>
              </a:solidFill>
              <a:ln w="9525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149" name="椭圆 148">
                <a:extLst>
                  <a:ext uri="{FF2B5EF4-FFF2-40B4-BE49-F238E27FC236}">
                    <a16:creationId xmlns:a16="http://schemas.microsoft.com/office/drawing/2014/main" id="{71B75B5F-B8C0-4861-B07A-5DFE5889C381}"/>
                  </a:ext>
                </a:extLst>
              </p:cNvPr>
              <p:cNvSpPr/>
              <p:nvPr/>
            </p:nvSpPr>
            <p:spPr bwMode="auto">
              <a:xfrm>
                <a:off x="2686859" y="3500438"/>
                <a:ext cx="90000" cy="90000"/>
              </a:xfrm>
              <a:prstGeom prst="ellipse">
                <a:avLst/>
              </a:prstGeom>
              <a:solidFill>
                <a:sysClr val="window" lastClr="FFFFFF">
                  <a:lumMod val="50000"/>
                </a:sysClr>
              </a:solidFill>
              <a:ln w="3175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354" eaLnBrk="1" fontAlgn="t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宋体" pitchFamily="2" charset="-122"/>
                  <a:cs typeface="Segoe UI" panose="020B0502040204020203" pitchFamily="34" charset="0"/>
                </a:endParaRPr>
              </a:p>
            </p:txBody>
          </p:sp>
        </p:grpSp>
        <p:sp>
          <p:nvSpPr>
            <p:cNvPr id="128" name="椭圆 127">
              <a:extLst>
                <a:ext uri="{FF2B5EF4-FFF2-40B4-BE49-F238E27FC236}">
                  <a16:creationId xmlns:a16="http://schemas.microsoft.com/office/drawing/2014/main" id="{A5FE4DC3-2B41-4B17-8CB6-8419941D4626}"/>
                </a:ext>
              </a:extLst>
            </p:cNvPr>
            <p:cNvSpPr/>
            <p:nvPr/>
          </p:nvSpPr>
          <p:spPr bwMode="auto">
            <a:xfrm>
              <a:off x="4022773" y="4205468"/>
              <a:ext cx="126625" cy="90000"/>
            </a:xfrm>
            <a:prstGeom prst="ellipse">
              <a:avLst/>
            </a:prstGeom>
            <a:solidFill>
              <a:sysClr val="window" lastClr="FFFFFF">
                <a:lumMod val="50000"/>
              </a:sysClr>
            </a:solidFill>
            <a:ln w="3175" cap="flat" cmpd="sng" algn="ctr">
              <a:solidFill>
                <a:sysClr val="window" lastClr="FFFFFF">
                  <a:lumMod val="50000"/>
                </a:sys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354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宋体" pitchFamily="2" charset="-122"/>
                <a:cs typeface="Segoe UI" panose="020B0502040204020203" pitchFamily="34" charset="0"/>
              </a:endParaRPr>
            </a:p>
          </p:txBody>
        </p:sp>
        <p:cxnSp>
          <p:nvCxnSpPr>
            <p:cNvPr id="129" name="肘形连接符 93">
              <a:extLst>
                <a:ext uri="{FF2B5EF4-FFF2-40B4-BE49-F238E27FC236}">
                  <a16:creationId xmlns:a16="http://schemas.microsoft.com/office/drawing/2014/main" id="{7E2AA2A2-D855-408B-A703-D60EF042E08C}"/>
                </a:ext>
              </a:extLst>
            </p:cNvPr>
            <p:cNvCxnSpPr>
              <a:stCxn id="119" idx="2"/>
              <a:endCxn id="128" idx="0"/>
            </p:cNvCxnSpPr>
            <p:nvPr/>
          </p:nvCxnSpPr>
          <p:spPr bwMode="auto">
            <a:xfrm rot="5400000">
              <a:off x="3488943" y="3139966"/>
              <a:ext cx="1662645" cy="468361"/>
            </a:xfrm>
            <a:prstGeom prst="bentConnector3">
              <a:avLst>
                <a:gd name="adj1" fmla="val 18953"/>
              </a:avLst>
            </a:prstGeom>
            <a:solidFill>
              <a:srgbClr val="5B9BD5"/>
            </a:solidFill>
            <a:ln w="9525" cap="flat" cmpd="sng" algn="ctr">
              <a:solidFill>
                <a:sysClr val="window" lastClr="FFFFFF">
                  <a:lumMod val="50000"/>
                </a:sys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30" name="肘形连接符 94">
              <a:extLst>
                <a:ext uri="{FF2B5EF4-FFF2-40B4-BE49-F238E27FC236}">
                  <a16:creationId xmlns:a16="http://schemas.microsoft.com/office/drawing/2014/main" id="{D5773BBA-17DA-4899-897D-EA59FCC143DD}"/>
                </a:ext>
              </a:extLst>
            </p:cNvPr>
            <p:cNvCxnSpPr>
              <a:stCxn id="121" idx="2"/>
              <a:endCxn id="126" idx="0"/>
            </p:cNvCxnSpPr>
            <p:nvPr/>
          </p:nvCxnSpPr>
          <p:spPr bwMode="auto">
            <a:xfrm rot="5400000">
              <a:off x="5141205" y="2703452"/>
              <a:ext cx="642840" cy="321582"/>
            </a:xfrm>
            <a:prstGeom prst="bentConnector3">
              <a:avLst/>
            </a:prstGeom>
            <a:solidFill>
              <a:srgbClr val="5B9BD5"/>
            </a:solidFill>
            <a:ln w="9525" cap="flat" cmpd="sng" algn="ctr">
              <a:solidFill>
                <a:sysClr val="window" lastClr="FFFFFF">
                  <a:lumMod val="50000"/>
                </a:sys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31" name="TextBox 69">
              <a:extLst>
                <a:ext uri="{FF2B5EF4-FFF2-40B4-BE49-F238E27FC236}">
                  <a16:creationId xmlns:a16="http://schemas.microsoft.com/office/drawing/2014/main" id="{59F53B77-1741-48BF-90EC-31C5311F94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07879" y="4294809"/>
              <a:ext cx="1742004" cy="13619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1" rIns="68580" bIns="34291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itchFamily="34" charset="0"/>
                </a:rPr>
                <a:t>Type de produit :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itchFamily="34" charset="0"/>
                </a:rPr>
                <a:t>A : Présence</a:t>
              </a:r>
              <a:endParaRPr kumimoji="0" lang="en-US" altLang="zh-CN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itchFamily="34" charset="0"/>
                </a:rPr>
                <a:t>C: Contrôleur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itchFamily="34" charset="0"/>
                </a:rPr>
                <a:t>I : Intégré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itchFamily="34" charset="0"/>
                </a:rPr>
                <a:t>R : Lecteur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itchFamily="34" charset="0"/>
                </a:rPr>
                <a:t>M : Module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itchFamily="34" charset="0"/>
                </a:rPr>
                <a:t>G : Porte</a:t>
              </a:r>
            </a:p>
          </p:txBody>
        </p:sp>
        <p:sp>
          <p:nvSpPr>
            <p:cNvPr id="132" name="矩形 131">
              <a:extLst>
                <a:ext uri="{FF2B5EF4-FFF2-40B4-BE49-F238E27FC236}">
                  <a16:creationId xmlns:a16="http://schemas.microsoft.com/office/drawing/2014/main" id="{72317B8D-54C6-45E0-A24C-C46460EA2672}"/>
                </a:ext>
              </a:extLst>
            </p:cNvPr>
            <p:cNvSpPr/>
            <p:nvPr/>
          </p:nvSpPr>
          <p:spPr bwMode="auto">
            <a:xfrm>
              <a:off x="10275891" y="1837152"/>
              <a:ext cx="808476" cy="720000"/>
            </a:xfrm>
            <a:prstGeom prst="rect">
              <a:avLst/>
            </a:prstGeom>
            <a:solidFill>
              <a:sysClr val="window" lastClr="FFFFFF"/>
            </a:solidFill>
            <a:ln w="9525" cap="flat" cmpd="sng" algn="ctr">
              <a:solidFill>
                <a:sysClr val="window" lastClr="FFFFFF">
                  <a:lumMod val="50000"/>
                </a:sys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354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/>
                  <a:ea typeface="Segoe UI" panose="020B0502040204020203" pitchFamily="34" charset="0"/>
                  <a:cs typeface="Segoe UI" panose="020B0502040204020203" pitchFamily="34" charset="0"/>
                </a:rPr>
                <a:t>D</a:t>
              </a:r>
              <a:endParaRPr kumimoji="0" lang="zh-CN" altLang="en-US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cxnSp>
          <p:nvCxnSpPr>
            <p:cNvPr id="133" name="直接连接符 132">
              <a:extLst>
                <a:ext uri="{FF2B5EF4-FFF2-40B4-BE49-F238E27FC236}">
                  <a16:creationId xmlns:a16="http://schemas.microsoft.com/office/drawing/2014/main" id="{563442E4-1119-47FA-9FE7-AED382A3E723}"/>
                </a:ext>
              </a:extLst>
            </p:cNvPr>
            <p:cNvCxnSpPr/>
            <p:nvPr/>
          </p:nvCxnSpPr>
          <p:spPr bwMode="auto">
            <a:xfrm>
              <a:off x="9690566" y="2197319"/>
              <a:ext cx="450057" cy="0"/>
            </a:xfrm>
            <a:prstGeom prst="line">
              <a:avLst/>
            </a:prstGeom>
            <a:solidFill>
              <a:srgbClr val="5B9BD5"/>
            </a:solidFill>
            <a:ln w="9525" cap="flat" cmpd="sng" algn="ctr">
              <a:solidFill>
                <a:sysClr val="window" lastClr="FFFFFF">
                  <a:lumMod val="50000"/>
                </a:sys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34" name="TextBox 76">
              <a:extLst>
                <a:ext uri="{FF2B5EF4-FFF2-40B4-BE49-F238E27FC236}">
                  <a16:creationId xmlns:a16="http://schemas.microsoft.com/office/drawing/2014/main" id="{5F3784CD-EE3A-46CB-A4BF-2CC26FE460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38062" y="3367058"/>
              <a:ext cx="1521425" cy="623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1" rIns="68580" bIns="34291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itchFamily="34" charset="0"/>
                </a:rPr>
                <a:t>Type de carte :</a:t>
              </a:r>
              <a:endParaRPr kumimoji="0" lang="zh-CN" alt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  <a:sym typeface="Calibri" pitchFamily="34" charset="0"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itchFamily="34" charset="0"/>
                </a:rPr>
                <a:t>Par défaut : carte à puce</a:t>
              </a:r>
              <a:endParaRPr kumimoji="0" lang="zh-CN" alt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  <a:sym typeface="Calibri" pitchFamily="34" charset="0"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itchFamily="34" charset="0"/>
                </a:rPr>
                <a:t>D : Carte d'identité</a:t>
              </a:r>
              <a:endParaRPr kumimoji="0" lang="zh-CN" alt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  <a:sym typeface="Calibri" pitchFamily="34" charset="0"/>
              </a:endParaRPr>
            </a:p>
          </p:txBody>
        </p:sp>
        <p:grpSp>
          <p:nvGrpSpPr>
            <p:cNvPr id="135" name="组合 134">
              <a:extLst>
                <a:ext uri="{FF2B5EF4-FFF2-40B4-BE49-F238E27FC236}">
                  <a16:creationId xmlns:a16="http://schemas.microsoft.com/office/drawing/2014/main" id="{AC0FC7B4-6E10-4B98-9C34-A3DCDD514934}"/>
                </a:ext>
              </a:extLst>
            </p:cNvPr>
            <p:cNvGrpSpPr/>
            <p:nvPr/>
          </p:nvGrpSpPr>
          <p:grpSpPr>
            <a:xfrm>
              <a:off x="10616815" y="2575449"/>
              <a:ext cx="126625" cy="732840"/>
              <a:chOff x="2686859" y="2857598"/>
              <a:chExt cx="90000" cy="732840"/>
            </a:xfrm>
          </p:grpSpPr>
          <p:cxnSp>
            <p:nvCxnSpPr>
              <p:cNvPr id="146" name="直接连接符 145">
                <a:extLst>
                  <a:ext uri="{FF2B5EF4-FFF2-40B4-BE49-F238E27FC236}">
                    <a16:creationId xmlns:a16="http://schemas.microsoft.com/office/drawing/2014/main" id="{9DAC05A0-6E99-42CA-9785-695E291F8018}"/>
                  </a:ext>
                </a:extLst>
              </p:cNvPr>
              <p:cNvCxnSpPr/>
              <p:nvPr/>
            </p:nvCxnSpPr>
            <p:spPr bwMode="auto">
              <a:xfrm>
                <a:off x="2731859" y="2857598"/>
                <a:ext cx="0" cy="642840"/>
              </a:xfrm>
              <a:prstGeom prst="line">
                <a:avLst/>
              </a:prstGeom>
              <a:solidFill>
                <a:srgbClr val="5B9BD5"/>
              </a:solidFill>
              <a:ln w="9525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147" name="椭圆 146">
                <a:extLst>
                  <a:ext uri="{FF2B5EF4-FFF2-40B4-BE49-F238E27FC236}">
                    <a16:creationId xmlns:a16="http://schemas.microsoft.com/office/drawing/2014/main" id="{E60AEC22-534E-4ED8-AB66-BF2EB9D44AED}"/>
                  </a:ext>
                </a:extLst>
              </p:cNvPr>
              <p:cNvSpPr/>
              <p:nvPr/>
            </p:nvSpPr>
            <p:spPr bwMode="auto">
              <a:xfrm>
                <a:off x="2686859" y="3500438"/>
                <a:ext cx="90000" cy="90000"/>
              </a:xfrm>
              <a:prstGeom prst="ellipse">
                <a:avLst/>
              </a:prstGeom>
              <a:solidFill>
                <a:sysClr val="window" lastClr="FFFFFF">
                  <a:lumMod val="50000"/>
                </a:sysClr>
              </a:solidFill>
              <a:ln w="3175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354" eaLnBrk="1" fontAlgn="t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宋体" pitchFamily="2" charset="-122"/>
                  <a:cs typeface="Segoe UI" panose="020B0502040204020203" pitchFamily="34" charset="0"/>
                </a:endParaRPr>
              </a:p>
            </p:txBody>
          </p:sp>
        </p:grpSp>
        <p:sp>
          <p:nvSpPr>
            <p:cNvPr id="136" name="矩形 135">
              <a:extLst>
                <a:ext uri="{FF2B5EF4-FFF2-40B4-BE49-F238E27FC236}">
                  <a16:creationId xmlns:a16="http://schemas.microsoft.com/office/drawing/2014/main" id="{34DF96B2-ABE1-45F2-9B28-B4C7651FB53F}"/>
                </a:ext>
              </a:extLst>
            </p:cNvPr>
            <p:cNvSpPr/>
            <p:nvPr/>
          </p:nvSpPr>
          <p:spPr bwMode="auto">
            <a:xfrm>
              <a:off x="8489846" y="1822823"/>
              <a:ext cx="1013008" cy="720000"/>
            </a:xfrm>
            <a:prstGeom prst="rect">
              <a:avLst/>
            </a:prstGeom>
            <a:solidFill>
              <a:sysClr val="window" lastClr="FFFFFF"/>
            </a:solidFill>
            <a:ln w="9525" cap="flat" cmpd="sng" algn="ctr">
              <a:solidFill>
                <a:sysClr val="window" lastClr="FFFFFF">
                  <a:lumMod val="50000"/>
                </a:sys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354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/>
                  <a:ea typeface="Segoe UI" panose="020B0502040204020203" pitchFamily="34" charset="0"/>
                  <a:cs typeface="Segoe UI" panose="020B0502040204020203" pitchFamily="34" charset="0"/>
                </a:rPr>
                <a:t>UN</a:t>
              </a:r>
              <a:endParaRPr kumimoji="0" lang="zh-CN" altLang="en-US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grpSp>
          <p:nvGrpSpPr>
            <p:cNvPr id="137" name="组合 136">
              <a:extLst>
                <a:ext uri="{FF2B5EF4-FFF2-40B4-BE49-F238E27FC236}">
                  <a16:creationId xmlns:a16="http://schemas.microsoft.com/office/drawing/2014/main" id="{3FECF493-09E6-43A6-87FC-529A315133C6}"/>
                </a:ext>
              </a:extLst>
            </p:cNvPr>
            <p:cNvGrpSpPr/>
            <p:nvPr/>
          </p:nvGrpSpPr>
          <p:grpSpPr>
            <a:xfrm>
              <a:off x="8933037" y="2563039"/>
              <a:ext cx="126625" cy="732840"/>
              <a:chOff x="2686859" y="2857598"/>
              <a:chExt cx="90000" cy="732840"/>
            </a:xfrm>
          </p:grpSpPr>
          <p:cxnSp>
            <p:nvCxnSpPr>
              <p:cNvPr id="144" name="直接连接符 143">
                <a:extLst>
                  <a:ext uri="{FF2B5EF4-FFF2-40B4-BE49-F238E27FC236}">
                    <a16:creationId xmlns:a16="http://schemas.microsoft.com/office/drawing/2014/main" id="{90697D68-E370-44F8-879F-9178287D6B7D}"/>
                  </a:ext>
                </a:extLst>
              </p:cNvPr>
              <p:cNvCxnSpPr/>
              <p:nvPr/>
            </p:nvCxnSpPr>
            <p:spPr bwMode="auto">
              <a:xfrm>
                <a:off x="2731859" y="2857598"/>
                <a:ext cx="0" cy="642840"/>
              </a:xfrm>
              <a:prstGeom prst="line">
                <a:avLst/>
              </a:prstGeom>
              <a:solidFill>
                <a:srgbClr val="5B9BD5"/>
              </a:solidFill>
              <a:ln w="9525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145" name="椭圆 144">
                <a:extLst>
                  <a:ext uri="{FF2B5EF4-FFF2-40B4-BE49-F238E27FC236}">
                    <a16:creationId xmlns:a16="http://schemas.microsoft.com/office/drawing/2014/main" id="{2799283B-C2FF-4A7A-AA3C-3DC48FF7F0F8}"/>
                  </a:ext>
                </a:extLst>
              </p:cNvPr>
              <p:cNvSpPr/>
              <p:nvPr/>
            </p:nvSpPr>
            <p:spPr bwMode="auto">
              <a:xfrm>
                <a:off x="2686859" y="3500438"/>
                <a:ext cx="90000" cy="90000"/>
              </a:xfrm>
              <a:prstGeom prst="ellipse">
                <a:avLst/>
              </a:prstGeom>
              <a:solidFill>
                <a:sysClr val="window" lastClr="FFFFFF">
                  <a:lumMod val="50000"/>
                </a:sysClr>
              </a:solidFill>
              <a:ln w="3175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354" eaLnBrk="1" fontAlgn="t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宋体" pitchFamily="2" charset="-122"/>
                  <a:cs typeface="Segoe UI" panose="020B0502040204020203" pitchFamily="34" charset="0"/>
                </a:endParaRPr>
              </a:p>
            </p:txBody>
          </p:sp>
        </p:grpSp>
        <p:sp>
          <p:nvSpPr>
            <p:cNvPr id="138" name="TextBox 73">
              <a:extLst>
                <a:ext uri="{FF2B5EF4-FFF2-40B4-BE49-F238E27FC236}">
                  <a16:creationId xmlns:a16="http://schemas.microsoft.com/office/drawing/2014/main" id="{5937C766-3F62-4556-978C-0B13688783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47170" y="3274120"/>
              <a:ext cx="1259620" cy="2539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1" rIns="68580" bIns="34291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itchFamily="34" charset="0"/>
                </a:rPr>
                <a:t>Apparence</a:t>
              </a:r>
              <a:endParaRPr kumimoji="0" lang="zh-CN" alt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  <a:sym typeface="Calibri" pitchFamily="34" charset="0"/>
              </a:endParaRPr>
            </a:p>
          </p:txBody>
        </p:sp>
        <p:sp>
          <p:nvSpPr>
            <p:cNvPr id="139" name="矩形 138">
              <a:extLst>
                <a:ext uri="{FF2B5EF4-FFF2-40B4-BE49-F238E27FC236}">
                  <a16:creationId xmlns:a16="http://schemas.microsoft.com/office/drawing/2014/main" id="{E639C2D3-CB28-4F10-AB09-896D2B89F5C1}"/>
                </a:ext>
              </a:extLst>
            </p:cNvPr>
            <p:cNvSpPr/>
            <p:nvPr/>
          </p:nvSpPr>
          <p:spPr bwMode="auto">
            <a:xfrm>
              <a:off x="7369266" y="1819892"/>
              <a:ext cx="840390" cy="720000"/>
            </a:xfrm>
            <a:prstGeom prst="rect">
              <a:avLst/>
            </a:prstGeom>
            <a:solidFill>
              <a:sysClr val="window" lastClr="FFFFFF"/>
            </a:solidFill>
            <a:ln w="9525" cap="flat" cmpd="sng" algn="ctr">
              <a:solidFill>
                <a:sysClr val="window" lastClr="FFFFFF">
                  <a:lumMod val="50000"/>
                </a:sys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354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/>
                  <a:ea typeface="Segoe UI" panose="020B0502040204020203" pitchFamily="34" charset="0"/>
                  <a:cs typeface="Segoe UI" panose="020B0502040204020203" pitchFamily="34" charset="0"/>
                </a:rPr>
                <a:t>1</a:t>
              </a:r>
              <a:endParaRPr kumimoji="0" lang="zh-CN" altLang="en-US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grpSp>
          <p:nvGrpSpPr>
            <p:cNvPr id="140" name="组合 139">
              <a:extLst>
                <a:ext uri="{FF2B5EF4-FFF2-40B4-BE49-F238E27FC236}">
                  <a16:creationId xmlns:a16="http://schemas.microsoft.com/office/drawing/2014/main" id="{B1EFFCA2-7D17-43E4-A3D6-59CDC4CB6803}"/>
                </a:ext>
              </a:extLst>
            </p:cNvPr>
            <p:cNvGrpSpPr/>
            <p:nvPr/>
          </p:nvGrpSpPr>
          <p:grpSpPr>
            <a:xfrm>
              <a:off x="7719470" y="2557152"/>
              <a:ext cx="126625" cy="732840"/>
              <a:chOff x="2686859" y="2857598"/>
              <a:chExt cx="90000" cy="732840"/>
            </a:xfrm>
          </p:grpSpPr>
          <p:cxnSp>
            <p:nvCxnSpPr>
              <p:cNvPr id="142" name="直接连接符 141">
                <a:extLst>
                  <a:ext uri="{FF2B5EF4-FFF2-40B4-BE49-F238E27FC236}">
                    <a16:creationId xmlns:a16="http://schemas.microsoft.com/office/drawing/2014/main" id="{05F727B8-F948-47AE-A4D2-8171F5DDE6AB}"/>
                  </a:ext>
                </a:extLst>
              </p:cNvPr>
              <p:cNvCxnSpPr/>
              <p:nvPr/>
            </p:nvCxnSpPr>
            <p:spPr bwMode="auto">
              <a:xfrm>
                <a:off x="2731859" y="2857598"/>
                <a:ext cx="0" cy="642840"/>
              </a:xfrm>
              <a:prstGeom prst="line">
                <a:avLst/>
              </a:prstGeom>
              <a:solidFill>
                <a:srgbClr val="5B9BD5"/>
              </a:solidFill>
              <a:ln w="9525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143" name="椭圆 142">
                <a:extLst>
                  <a:ext uri="{FF2B5EF4-FFF2-40B4-BE49-F238E27FC236}">
                    <a16:creationId xmlns:a16="http://schemas.microsoft.com/office/drawing/2014/main" id="{D24E1E65-3A56-4E30-8144-E978D4B9A792}"/>
                  </a:ext>
                </a:extLst>
              </p:cNvPr>
              <p:cNvSpPr/>
              <p:nvPr/>
            </p:nvSpPr>
            <p:spPr bwMode="auto">
              <a:xfrm>
                <a:off x="2686859" y="3500438"/>
                <a:ext cx="90000" cy="90000"/>
              </a:xfrm>
              <a:prstGeom prst="ellipse">
                <a:avLst/>
              </a:prstGeom>
              <a:solidFill>
                <a:sysClr val="window" lastClr="FFFFFF">
                  <a:lumMod val="50000"/>
                </a:sysClr>
              </a:solidFill>
              <a:ln w="3175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354" eaLnBrk="1" fontAlgn="t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宋体" pitchFamily="2" charset="-122"/>
                  <a:cs typeface="Segoe UI" panose="020B0502040204020203" pitchFamily="34" charset="0"/>
                </a:endParaRPr>
              </a:p>
            </p:txBody>
          </p:sp>
        </p:grpSp>
        <p:sp>
          <p:nvSpPr>
            <p:cNvPr id="141" name="TextBox 78">
              <a:extLst>
                <a:ext uri="{FF2B5EF4-FFF2-40B4-BE49-F238E27FC236}">
                  <a16:creationId xmlns:a16="http://schemas.microsoft.com/office/drawing/2014/main" id="{C738DA89-0087-4869-973F-26F35CE72C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83641" y="3317698"/>
              <a:ext cx="1533657" cy="4385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1" rIns="68580" bIns="34291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itchFamily="34" charset="0"/>
                </a:rPr>
                <a:t>Mode de contrôle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itchFamily="34" charset="0"/>
                </a:rPr>
                <a:t>(réservé)</a:t>
              </a:r>
              <a:endParaRPr kumimoji="0" lang="zh-CN" alt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  <a:sym typeface="Calibri" pitchFamily="34" charset="0"/>
              </a:endParaRPr>
            </a:p>
          </p:txBody>
        </p:sp>
      </p:grp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>
                <a:latin typeface="+mn-lt"/>
                <a:cs typeface="Segoe UI" panose="020B0502040204020203" pitchFamily="34" charset="0"/>
              </a:rPr>
              <a:t>Contrôle d'accès (Présence)</a:t>
            </a: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8845FDA8-A5E9-459D-BC48-B20DDA3F4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>
                <a:latin typeface="Myriad Pro"/>
              </a:rPr>
              <a:t>58</a:t>
            </a:fld>
            <a:endParaRPr lang="zh-CN" altLang="en-US"/>
          </a:p>
        </p:txBody>
      </p:sp>
      <p:sp>
        <p:nvSpPr>
          <p:cNvPr id="148" name="TextBox 69">
            <a:extLst>
              <a:ext uri="{FF2B5EF4-FFF2-40B4-BE49-F238E27FC236}">
                <a16:creationId xmlns:a16="http://schemas.microsoft.com/office/drawing/2014/main" id="{B9FC7B75-A407-4F8D-89E3-953537E446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6146" y="3132037"/>
            <a:ext cx="1122499" cy="62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2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Marque: 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DHI : Dahua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宋体" pitchFamily="2" charset="-122"/>
                <a:cs typeface="Segoe UI" panose="020B0502040204020203" pitchFamily="34" charset="0"/>
                <a:sym typeface="Calibri" pitchFamily="34" charset="0"/>
              </a:rPr>
              <a:t>null : Général</a:t>
            </a:r>
            <a:endParaRPr lang="zh-CN" altLang="en-US" sz="1200" dirty="0">
              <a:solidFill>
                <a:prstClr val="black"/>
              </a:solidFill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149" name="TextBox 73">
            <a:extLst>
              <a:ext uri="{FF2B5EF4-FFF2-40B4-BE49-F238E27FC236}">
                <a16:creationId xmlns:a16="http://schemas.microsoft.com/office/drawing/2014/main" id="{9E0086FF-64BA-4F54-B7D4-AACCE311F7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40338" y="3006279"/>
            <a:ext cx="1259620" cy="2539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2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Apparence</a:t>
            </a:r>
            <a:endParaRPr lang="zh-CN" altLang="en-US" sz="1200" b="1" dirty="0">
              <a:solidFill>
                <a:srgbClr val="000000"/>
              </a:solidFill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itchFamily="34" charset="0"/>
            </a:endParaRPr>
          </a:p>
        </p:txBody>
      </p:sp>
      <p:sp>
        <p:nvSpPr>
          <p:cNvPr id="150" name="TextBox 69">
            <a:extLst>
              <a:ext uri="{FF2B5EF4-FFF2-40B4-BE49-F238E27FC236}">
                <a16:creationId xmlns:a16="http://schemas.microsoft.com/office/drawing/2014/main" id="{BD61ED58-3052-44E3-B866-02D5F95D12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8667" y="3132037"/>
            <a:ext cx="822360" cy="438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Contrôle d'accès</a:t>
            </a:r>
          </a:p>
        </p:txBody>
      </p:sp>
      <p:sp>
        <p:nvSpPr>
          <p:cNvPr id="151" name="TextBox 76">
            <a:extLst>
              <a:ext uri="{FF2B5EF4-FFF2-40B4-BE49-F238E27FC236}">
                <a16:creationId xmlns:a16="http://schemas.microsoft.com/office/drawing/2014/main" id="{CD2CC346-2ED0-4711-ADC1-AA1B0B3C7C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38164" y="3204860"/>
            <a:ext cx="1288556" cy="992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2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Type de carte :</a:t>
            </a:r>
            <a:endParaRPr lang="zh-CN" altLang="en-US" sz="1200" b="1" dirty="0">
              <a:solidFill>
                <a:srgbClr val="000000"/>
              </a:solidFill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itchFamily="34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Par défaut : carte à puce</a:t>
            </a:r>
            <a:endParaRPr lang="zh-CN" altLang="en-US" sz="1200" dirty="0">
              <a:solidFill>
                <a:srgbClr val="000000"/>
              </a:solidFill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itchFamily="34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D : Carte d'identité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200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MOI : Carte d'identité + pièce d'identité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endParaRPr lang="zh-CN" altLang="en-US" sz="1200" dirty="0">
              <a:solidFill>
                <a:srgbClr val="000000"/>
              </a:solidFill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itchFamily="34" charset="0"/>
            </a:endParaRPr>
          </a:p>
        </p:txBody>
      </p:sp>
      <p:sp>
        <p:nvSpPr>
          <p:cNvPr id="152" name="矩形 151">
            <a:extLst>
              <a:ext uri="{FF2B5EF4-FFF2-40B4-BE49-F238E27FC236}">
                <a16:creationId xmlns:a16="http://schemas.microsoft.com/office/drawing/2014/main" id="{B9BCBB17-2E73-45E4-B163-1F97FAFE8499}"/>
              </a:ext>
            </a:extLst>
          </p:cNvPr>
          <p:cNvSpPr/>
          <p:nvPr/>
        </p:nvSpPr>
        <p:spPr bwMode="auto">
          <a:xfrm>
            <a:off x="1719203" y="1656569"/>
            <a:ext cx="669237" cy="720000"/>
          </a:xfrm>
          <a:prstGeom prst="rect">
            <a:avLst/>
          </a:prstGeom>
          <a:solidFill>
            <a:sysClr val="window" lastClr="FFFFFF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354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Segoe UI" panose="020B0502040204020203" pitchFamily="34" charset="0"/>
                <a:cs typeface="Segoe UI" panose="020B0502040204020203" pitchFamily="34" charset="0"/>
              </a:rPr>
              <a:t>COMME</a:t>
            </a:r>
            <a:endParaRPr kumimoji="0" lang="zh-CN" altLang="en-US" sz="2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3" name="矩形 152">
            <a:extLst>
              <a:ext uri="{FF2B5EF4-FFF2-40B4-BE49-F238E27FC236}">
                <a16:creationId xmlns:a16="http://schemas.microsoft.com/office/drawing/2014/main" id="{6FBB1B50-6CFC-4C35-8272-422AE5526A7E}"/>
              </a:ext>
            </a:extLst>
          </p:cNvPr>
          <p:cNvSpPr/>
          <p:nvPr/>
        </p:nvSpPr>
        <p:spPr bwMode="auto">
          <a:xfrm>
            <a:off x="2608967" y="1656569"/>
            <a:ext cx="669237" cy="720000"/>
          </a:xfrm>
          <a:prstGeom prst="rect">
            <a:avLst/>
          </a:prstGeom>
          <a:solidFill>
            <a:sysClr val="window" lastClr="FFFFFF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354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Segoe UI" panose="020B0502040204020203" pitchFamily="34" charset="0"/>
                <a:cs typeface="Segoe UI" panose="020B0502040204020203" pitchFamily="34" charset="0"/>
              </a:rPr>
              <a:t>UN</a:t>
            </a:r>
            <a:endParaRPr kumimoji="0" lang="zh-CN" altLang="en-US" sz="2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4" name="矩形 153">
            <a:extLst>
              <a:ext uri="{FF2B5EF4-FFF2-40B4-BE49-F238E27FC236}">
                <a16:creationId xmlns:a16="http://schemas.microsoft.com/office/drawing/2014/main" id="{7B41D40E-AF8F-4C5D-8380-CF6C30834EA4}"/>
              </a:ext>
            </a:extLst>
          </p:cNvPr>
          <p:cNvSpPr/>
          <p:nvPr/>
        </p:nvSpPr>
        <p:spPr bwMode="auto">
          <a:xfrm>
            <a:off x="372686" y="1656569"/>
            <a:ext cx="669237" cy="720000"/>
          </a:xfrm>
          <a:prstGeom prst="rect">
            <a:avLst/>
          </a:prstGeom>
          <a:solidFill>
            <a:sysClr val="window" lastClr="FFFFFF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354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Segoe UI" panose="020B0502040204020203" pitchFamily="34" charset="0"/>
                <a:cs typeface="Segoe UI" panose="020B0502040204020203" pitchFamily="34" charset="0"/>
              </a:rPr>
              <a:t>DHI</a:t>
            </a:r>
            <a:endParaRPr kumimoji="0" lang="zh-CN" altLang="en-US" sz="2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155" name="矩形 154">
            <a:extLst>
              <a:ext uri="{FF2B5EF4-FFF2-40B4-BE49-F238E27FC236}">
                <a16:creationId xmlns:a16="http://schemas.microsoft.com/office/drawing/2014/main" id="{E8102090-7ABC-4FD3-9704-10E535B48D19}"/>
              </a:ext>
            </a:extLst>
          </p:cNvPr>
          <p:cNvSpPr/>
          <p:nvPr/>
        </p:nvSpPr>
        <p:spPr bwMode="auto">
          <a:xfrm>
            <a:off x="3540399" y="1656569"/>
            <a:ext cx="669237" cy="720000"/>
          </a:xfrm>
          <a:prstGeom prst="rect">
            <a:avLst/>
          </a:prstGeom>
          <a:solidFill>
            <a:sysClr val="window" lastClr="FFFFFF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354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Segoe UI" panose="020B0502040204020203" pitchFamily="34" charset="0"/>
                <a:cs typeface="Segoe UI" panose="020B0502040204020203" pitchFamily="34" charset="0"/>
              </a:rPr>
              <a:t>2</a:t>
            </a:r>
            <a:endParaRPr kumimoji="0" lang="zh-CN" altLang="en-US" sz="2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6" name="矩形 155">
            <a:extLst>
              <a:ext uri="{FF2B5EF4-FFF2-40B4-BE49-F238E27FC236}">
                <a16:creationId xmlns:a16="http://schemas.microsoft.com/office/drawing/2014/main" id="{6B9225ED-E27E-45E5-B362-AE9C1DACFB0E}"/>
              </a:ext>
            </a:extLst>
          </p:cNvPr>
          <p:cNvSpPr/>
          <p:nvPr/>
        </p:nvSpPr>
        <p:spPr bwMode="auto">
          <a:xfrm>
            <a:off x="4471832" y="1656569"/>
            <a:ext cx="669237" cy="720000"/>
          </a:xfrm>
          <a:prstGeom prst="rect">
            <a:avLst/>
          </a:prstGeom>
          <a:solidFill>
            <a:sysClr val="window" lastClr="FFFFFF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354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Segoe UI" panose="020B0502040204020203" pitchFamily="34" charset="0"/>
                <a:cs typeface="Segoe UI" panose="020B0502040204020203" pitchFamily="34" charset="0"/>
              </a:rPr>
              <a:t>2</a:t>
            </a:r>
            <a:endParaRPr kumimoji="0" lang="zh-CN" altLang="en-US" sz="2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7" name="矩形 156">
            <a:extLst>
              <a:ext uri="{FF2B5EF4-FFF2-40B4-BE49-F238E27FC236}">
                <a16:creationId xmlns:a16="http://schemas.microsoft.com/office/drawing/2014/main" id="{BEDCE325-E6C5-450D-A8AB-B236C0DD09A2}"/>
              </a:ext>
            </a:extLst>
          </p:cNvPr>
          <p:cNvSpPr/>
          <p:nvPr/>
        </p:nvSpPr>
        <p:spPr bwMode="auto">
          <a:xfrm>
            <a:off x="7292680" y="1656569"/>
            <a:ext cx="669237" cy="720000"/>
          </a:xfrm>
          <a:prstGeom prst="rect">
            <a:avLst/>
          </a:prstGeom>
          <a:solidFill>
            <a:sysClr val="window" lastClr="FFFFFF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354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Segoe UI" panose="020B0502040204020203" pitchFamily="34" charset="0"/>
                <a:cs typeface="Segoe UI" panose="020B0502040204020203" pitchFamily="34" charset="0"/>
              </a:rPr>
              <a:t>G</a:t>
            </a:r>
            <a:endParaRPr kumimoji="0" lang="zh-CN" altLang="en-US" sz="2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8" name="矩形 157">
            <a:extLst>
              <a:ext uri="{FF2B5EF4-FFF2-40B4-BE49-F238E27FC236}">
                <a16:creationId xmlns:a16="http://schemas.microsoft.com/office/drawing/2014/main" id="{76A2EA31-2273-49E5-B31A-E09728077C3A}"/>
              </a:ext>
            </a:extLst>
          </p:cNvPr>
          <p:cNvSpPr/>
          <p:nvPr/>
        </p:nvSpPr>
        <p:spPr bwMode="auto">
          <a:xfrm>
            <a:off x="9464276" y="1679198"/>
            <a:ext cx="669237" cy="720000"/>
          </a:xfrm>
          <a:prstGeom prst="rect">
            <a:avLst/>
          </a:prstGeom>
          <a:solidFill>
            <a:sysClr val="window" lastClr="FFFFFF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354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Segoe UI" panose="020B0502040204020203" pitchFamily="34" charset="0"/>
                <a:cs typeface="Segoe UI" panose="020B0502040204020203" pitchFamily="34" charset="0"/>
              </a:rPr>
              <a:t>D</a:t>
            </a:r>
            <a:endParaRPr kumimoji="0" lang="zh-CN" altLang="en-US" sz="2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59" name="直接连接符 158">
            <a:extLst>
              <a:ext uri="{FF2B5EF4-FFF2-40B4-BE49-F238E27FC236}">
                <a16:creationId xmlns:a16="http://schemas.microsoft.com/office/drawing/2014/main" id="{5D02FE3B-E4BD-473E-BE9E-945CEB151285}"/>
              </a:ext>
            </a:extLst>
          </p:cNvPr>
          <p:cNvCxnSpPr/>
          <p:nvPr/>
        </p:nvCxnSpPr>
        <p:spPr bwMode="auto">
          <a:xfrm>
            <a:off x="1134412" y="1939348"/>
            <a:ext cx="418326" cy="0"/>
          </a:xfrm>
          <a:prstGeom prst="line">
            <a:avLst/>
          </a:prstGeom>
          <a:solidFill>
            <a:srgbClr val="5B9BD5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0" name="直接连接符 159">
            <a:extLst>
              <a:ext uri="{FF2B5EF4-FFF2-40B4-BE49-F238E27FC236}">
                <a16:creationId xmlns:a16="http://schemas.microsoft.com/office/drawing/2014/main" id="{6262CEB4-9297-4D2B-87EF-96A3FB219C1F}"/>
              </a:ext>
            </a:extLst>
          </p:cNvPr>
          <p:cNvCxnSpPr/>
          <p:nvPr/>
        </p:nvCxnSpPr>
        <p:spPr bwMode="auto">
          <a:xfrm>
            <a:off x="8962218" y="1964086"/>
            <a:ext cx="418326" cy="0"/>
          </a:xfrm>
          <a:prstGeom prst="line">
            <a:avLst/>
          </a:prstGeom>
          <a:solidFill>
            <a:srgbClr val="5B9BD5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161" name="组合 160">
            <a:extLst>
              <a:ext uri="{FF2B5EF4-FFF2-40B4-BE49-F238E27FC236}">
                <a16:creationId xmlns:a16="http://schemas.microsoft.com/office/drawing/2014/main" id="{477294CC-BC6F-4020-806F-E71F9788E1DE}"/>
              </a:ext>
            </a:extLst>
          </p:cNvPr>
          <p:cNvGrpSpPr/>
          <p:nvPr/>
        </p:nvGrpSpPr>
        <p:grpSpPr>
          <a:xfrm>
            <a:off x="665477" y="2383869"/>
            <a:ext cx="83655" cy="725540"/>
            <a:chOff x="2686859" y="2864898"/>
            <a:chExt cx="90000" cy="725540"/>
          </a:xfrm>
        </p:grpSpPr>
        <p:cxnSp>
          <p:nvCxnSpPr>
            <p:cNvPr id="162" name="直接连接符 161">
              <a:extLst>
                <a:ext uri="{FF2B5EF4-FFF2-40B4-BE49-F238E27FC236}">
                  <a16:creationId xmlns:a16="http://schemas.microsoft.com/office/drawing/2014/main" id="{49C64A96-C99F-44BC-BAEA-0EC1BFD0D2E2}"/>
                </a:ext>
              </a:extLst>
            </p:cNvPr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rgbClr val="5B9BD5"/>
            </a:solidFill>
            <a:ln w="9525" cap="flat" cmpd="sng" algn="ctr">
              <a:solidFill>
                <a:sysClr val="window" lastClr="FFFFFF">
                  <a:lumMod val="50000"/>
                </a:sys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63" name="椭圆 162">
              <a:extLst>
                <a:ext uri="{FF2B5EF4-FFF2-40B4-BE49-F238E27FC236}">
                  <a16:creationId xmlns:a16="http://schemas.microsoft.com/office/drawing/2014/main" id="{8A79EDBF-2488-4B97-A63B-E98570E8ED4A}"/>
                </a:ext>
              </a:extLst>
            </p:cNvPr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ysClr val="window" lastClr="FFFFFF">
                <a:lumMod val="50000"/>
              </a:sysClr>
            </a:solidFill>
            <a:ln w="3175" cap="flat" cmpd="sng" algn="ctr">
              <a:solidFill>
                <a:sysClr val="window" lastClr="FFFFFF">
                  <a:lumMod val="50000"/>
                </a:sys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354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164" name="组合 163">
            <a:extLst>
              <a:ext uri="{FF2B5EF4-FFF2-40B4-BE49-F238E27FC236}">
                <a16:creationId xmlns:a16="http://schemas.microsoft.com/office/drawing/2014/main" id="{70B1EED0-D4B7-48FB-ADEB-973BA176E94D}"/>
              </a:ext>
            </a:extLst>
          </p:cNvPr>
          <p:cNvGrpSpPr/>
          <p:nvPr/>
        </p:nvGrpSpPr>
        <p:grpSpPr>
          <a:xfrm>
            <a:off x="2030495" y="2376569"/>
            <a:ext cx="83655" cy="732840"/>
            <a:chOff x="2686859" y="2857598"/>
            <a:chExt cx="90000" cy="732840"/>
          </a:xfrm>
        </p:grpSpPr>
        <p:cxnSp>
          <p:nvCxnSpPr>
            <p:cNvPr id="165" name="直接连接符 164">
              <a:extLst>
                <a:ext uri="{FF2B5EF4-FFF2-40B4-BE49-F238E27FC236}">
                  <a16:creationId xmlns:a16="http://schemas.microsoft.com/office/drawing/2014/main" id="{690CA67E-12FB-4FF2-9976-376F30F4D6FE}"/>
                </a:ext>
              </a:extLst>
            </p:cNvPr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rgbClr val="5B9BD5"/>
            </a:solidFill>
            <a:ln w="9525" cap="flat" cmpd="sng" algn="ctr">
              <a:solidFill>
                <a:sysClr val="window" lastClr="FFFFFF">
                  <a:lumMod val="50000"/>
                </a:sys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66" name="椭圆 165">
              <a:extLst>
                <a:ext uri="{FF2B5EF4-FFF2-40B4-BE49-F238E27FC236}">
                  <a16:creationId xmlns:a16="http://schemas.microsoft.com/office/drawing/2014/main" id="{963830BA-9E31-441A-90D4-1B48455C2363}"/>
                </a:ext>
              </a:extLst>
            </p:cNvPr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ysClr val="window" lastClr="FFFFFF">
                <a:lumMod val="50000"/>
              </a:sysClr>
            </a:solidFill>
            <a:ln w="3175" cap="flat" cmpd="sng" algn="ctr">
              <a:solidFill>
                <a:sysClr val="window" lastClr="FFFFFF">
                  <a:lumMod val="50000"/>
                </a:sys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354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167" name="椭圆 166">
            <a:extLst>
              <a:ext uri="{FF2B5EF4-FFF2-40B4-BE49-F238E27FC236}">
                <a16:creationId xmlns:a16="http://schemas.microsoft.com/office/drawing/2014/main" id="{55B27B62-0E14-4F68-94CE-9F57007626AF}"/>
              </a:ext>
            </a:extLst>
          </p:cNvPr>
          <p:cNvSpPr/>
          <p:nvPr/>
        </p:nvSpPr>
        <p:spPr bwMode="auto">
          <a:xfrm>
            <a:off x="3395513" y="3019409"/>
            <a:ext cx="83655" cy="90000"/>
          </a:xfrm>
          <a:prstGeom prst="ellipse">
            <a:avLst/>
          </a:prstGeom>
          <a:solidFill>
            <a:sysClr val="window" lastClr="FFFFFF">
              <a:lumMod val="50000"/>
            </a:sysClr>
          </a:solidFill>
          <a:ln w="317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354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宋体" pitchFamily="2" charset="-122"/>
              <a:cs typeface="Segoe UI" panose="020B0502040204020203" pitchFamily="34" charset="0"/>
            </a:endParaRPr>
          </a:p>
        </p:txBody>
      </p:sp>
      <p:grpSp>
        <p:nvGrpSpPr>
          <p:cNvPr id="168" name="组合 167">
            <a:extLst>
              <a:ext uri="{FF2B5EF4-FFF2-40B4-BE49-F238E27FC236}">
                <a16:creationId xmlns:a16="http://schemas.microsoft.com/office/drawing/2014/main" id="{126FC7DB-3783-48FE-8481-AC2A6C271990}"/>
              </a:ext>
            </a:extLst>
          </p:cNvPr>
          <p:cNvGrpSpPr/>
          <p:nvPr/>
        </p:nvGrpSpPr>
        <p:grpSpPr>
          <a:xfrm>
            <a:off x="4764623" y="2390899"/>
            <a:ext cx="83655" cy="732840"/>
            <a:chOff x="2686859" y="2857598"/>
            <a:chExt cx="90000" cy="732840"/>
          </a:xfrm>
        </p:grpSpPr>
        <p:cxnSp>
          <p:nvCxnSpPr>
            <p:cNvPr id="169" name="直接连接符 168">
              <a:extLst>
                <a:ext uri="{FF2B5EF4-FFF2-40B4-BE49-F238E27FC236}">
                  <a16:creationId xmlns:a16="http://schemas.microsoft.com/office/drawing/2014/main" id="{A8E95FEF-5924-4398-86CB-E7933A0A6D66}"/>
                </a:ext>
              </a:extLst>
            </p:cNvPr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rgbClr val="5B9BD5"/>
            </a:solidFill>
            <a:ln w="9525" cap="flat" cmpd="sng" algn="ctr">
              <a:solidFill>
                <a:sysClr val="window" lastClr="FFFFFF">
                  <a:lumMod val="50000"/>
                </a:sys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70" name="椭圆 169">
              <a:extLst>
                <a:ext uri="{FF2B5EF4-FFF2-40B4-BE49-F238E27FC236}">
                  <a16:creationId xmlns:a16="http://schemas.microsoft.com/office/drawing/2014/main" id="{CECFA19A-EFC5-4492-82A3-B395A2B1C239}"/>
                </a:ext>
              </a:extLst>
            </p:cNvPr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ysClr val="window" lastClr="FFFFFF">
                <a:lumMod val="50000"/>
              </a:sysClr>
            </a:solidFill>
            <a:ln w="3175" cap="flat" cmpd="sng" algn="ctr">
              <a:solidFill>
                <a:sysClr val="window" lastClr="FFFFFF">
                  <a:lumMod val="50000"/>
                </a:sys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354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171" name="组合 170">
            <a:extLst>
              <a:ext uri="{FF2B5EF4-FFF2-40B4-BE49-F238E27FC236}">
                <a16:creationId xmlns:a16="http://schemas.microsoft.com/office/drawing/2014/main" id="{972B6C6D-C034-40A7-A835-F885C312FBFD}"/>
              </a:ext>
            </a:extLst>
          </p:cNvPr>
          <p:cNvGrpSpPr/>
          <p:nvPr/>
        </p:nvGrpSpPr>
        <p:grpSpPr>
          <a:xfrm>
            <a:off x="5718477" y="2399198"/>
            <a:ext cx="83655" cy="732840"/>
            <a:chOff x="2686859" y="2857598"/>
            <a:chExt cx="90000" cy="732840"/>
          </a:xfrm>
        </p:grpSpPr>
        <p:cxnSp>
          <p:nvCxnSpPr>
            <p:cNvPr id="172" name="直接连接符 171">
              <a:extLst>
                <a:ext uri="{FF2B5EF4-FFF2-40B4-BE49-F238E27FC236}">
                  <a16:creationId xmlns:a16="http://schemas.microsoft.com/office/drawing/2014/main" id="{D5C743AA-3DF9-404F-8179-54E81656A737}"/>
                </a:ext>
              </a:extLst>
            </p:cNvPr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rgbClr val="5B9BD5"/>
            </a:solidFill>
            <a:ln w="9525" cap="flat" cmpd="sng" algn="ctr">
              <a:solidFill>
                <a:sysClr val="window" lastClr="FFFFFF">
                  <a:lumMod val="50000"/>
                </a:sys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73" name="椭圆 172">
              <a:extLst>
                <a:ext uri="{FF2B5EF4-FFF2-40B4-BE49-F238E27FC236}">
                  <a16:creationId xmlns:a16="http://schemas.microsoft.com/office/drawing/2014/main" id="{275EA4A5-CF81-4958-8F01-1BDF3F43170C}"/>
                </a:ext>
              </a:extLst>
            </p:cNvPr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ysClr val="window" lastClr="FFFFFF">
                <a:lumMod val="50000"/>
              </a:sysClr>
            </a:solidFill>
            <a:ln w="3175" cap="flat" cmpd="sng" algn="ctr">
              <a:solidFill>
                <a:sysClr val="window" lastClr="FFFFFF">
                  <a:lumMod val="50000"/>
                </a:sys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354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174" name="椭圆 173">
            <a:extLst>
              <a:ext uri="{FF2B5EF4-FFF2-40B4-BE49-F238E27FC236}">
                <a16:creationId xmlns:a16="http://schemas.microsoft.com/office/drawing/2014/main" id="{D5F36950-857B-4516-B22F-55C639B14EEA}"/>
              </a:ext>
            </a:extLst>
          </p:cNvPr>
          <p:cNvSpPr/>
          <p:nvPr/>
        </p:nvSpPr>
        <p:spPr bwMode="auto">
          <a:xfrm>
            <a:off x="7590696" y="2909302"/>
            <a:ext cx="83655" cy="90000"/>
          </a:xfrm>
          <a:prstGeom prst="ellipse">
            <a:avLst/>
          </a:prstGeom>
          <a:solidFill>
            <a:sysClr val="window" lastClr="FFFFFF">
              <a:lumMod val="50000"/>
            </a:sysClr>
          </a:solidFill>
          <a:ln w="317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354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宋体" pitchFamily="2" charset="-122"/>
              <a:cs typeface="Segoe UI" panose="020B0502040204020203" pitchFamily="34" charset="0"/>
            </a:endParaRPr>
          </a:p>
        </p:txBody>
      </p:sp>
      <p:grpSp>
        <p:nvGrpSpPr>
          <p:cNvPr id="175" name="组合 174">
            <a:extLst>
              <a:ext uri="{FF2B5EF4-FFF2-40B4-BE49-F238E27FC236}">
                <a16:creationId xmlns:a16="http://schemas.microsoft.com/office/drawing/2014/main" id="{0431F6B1-4706-4CD5-B11E-FD5F5BA627A3}"/>
              </a:ext>
            </a:extLst>
          </p:cNvPr>
          <p:cNvGrpSpPr/>
          <p:nvPr/>
        </p:nvGrpSpPr>
        <p:grpSpPr>
          <a:xfrm>
            <a:off x="9757067" y="2415471"/>
            <a:ext cx="83655" cy="732840"/>
            <a:chOff x="2686859" y="2857598"/>
            <a:chExt cx="90000" cy="732840"/>
          </a:xfrm>
        </p:grpSpPr>
        <p:cxnSp>
          <p:nvCxnSpPr>
            <p:cNvPr id="176" name="直接连接符 175">
              <a:extLst>
                <a:ext uri="{FF2B5EF4-FFF2-40B4-BE49-F238E27FC236}">
                  <a16:creationId xmlns:a16="http://schemas.microsoft.com/office/drawing/2014/main" id="{72C9A6D3-5762-4149-8179-7DAEEF081552}"/>
                </a:ext>
              </a:extLst>
            </p:cNvPr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rgbClr val="5B9BD5"/>
            </a:solidFill>
            <a:ln w="9525" cap="flat" cmpd="sng" algn="ctr">
              <a:solidFill>
                <a:sysClr val="window" lastClr="FFFFFF">
                  <a:lumMod val="50000"/>
                </a:sys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77" name="椭圆 176">
              <a:extLst>
                <a:ext uri="{FF2B5EF4-FFF2-40B4-BE49-F238E27FC236}">
                  <a16:creationId xmlns:a16="http://schemas.microsoft.com/office/drawing/2014/main" id="{65B33D6E-B82E-4A34-A683-D99BD18FA37B}"/>
                </a:ext>
              </a:extLst>
            </p:cNvPr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ysClr val="window" lastClr="FFFFFF">
                <a:lumMod val="50000"/>
              </a:sysClr>
            </a:solidFill>
            <a:ln w="3175" cap="flat" cmpd="sng" algn="ctr">
              <a:solidFill>
                <a:sysClr val="window" lastClr="FFFFFF">
                  <a:lumMod val="50000"/>
                </a:sys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354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178" name="椭圆 177">
            <a:extLst>
              <a:ext uri="{FF2B5EF4-FFF2-40B4-BE49-F238E27FC236}">
                <a16:creationId xmlns:a16="http://schemas.microsoft.com/office/drawing/2014/main" id="{F4A8491C-4031-4A40-8A31-5C96DDC651D6}"/>
              </a:ext>
            </a:extLst>
          </p:cNvPr>
          <p:cNvSpPr/>
          <p:nvPr/>
        </p:nvSpPr>
        <p:spPr bwMode="auto">
          <a:xfrm>
            <a:off x="2634163" y="4600975"/>
            <a:ext cx="83655" cy="90000"/>
          </a:xfrm>
          <a:prstGeom prst="ellipse">
            <a:avLst/>
          </a:prstGeom>
          <a:solidFill>
            <a:sysClr val="window" lastClr="FFFFFF">
              <a:lumMod val="50000"/>
            </a:sysClr>
          </a:solidFill>
          <a:ln w="317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354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179" name="肘形连接符 104">
            <a:extLst>
              <a:ext uri="{FF2B5EF4-FFF2-40B4-BE49-F238E27FC236}">
                <a16:creationId xmlns:a16="http://schemas.microsoft.com/office/drawing/2014/main" id="{AAB68A36-CFF6-4DC6-909F-61EB867116B4}"/>
              </a:ext>
            </a:extLst>
          </p:cNvPr>
          <p:cNvCxnSpPr>
            <a:stCxn id="153" idx="2"/>
            <a:endCxn id="182" idx="0"/>
          </p:cNvCxnSpPr>
          <p:nvPr/>
        </p:nvCxnSpPr>
        <p:spPr bwMode="auto">
          <a:xfrm rot="5400000">
            <a:off x="1681279" y="3371284"/>
            <a:ext cx="2257023" cy="267593"/>
          </a:xfrm>
          <a:prstGeom prst="bentConnector3">
            <a:avLst>
              <a:gd name="adj1" fmla="val 50000"/>
            </a:avLst>
          </a:prstGeom>
          <a:solidFill>
            <a:srgbClr val="5B9BD5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80" name="肘形连接符 105">
            <a:extLst>
              <a:ext uri="{FF2B5EF4-FFF2-40B4-BE49-F238E27FC236}">
                <a16:creationId xmlns:a16="http://schemas.microsoft.com/office/drawing/2014/main" id="{FDB7FDE1-B477-4958-B2D6-328DC999E08A}"/>
              </a:ext>
            </a:extLst>
          </p:cNvPr>
          <p:cNvCxnSpPr>
            <a:stCxn id="155" idx="2"/>
          </p:cNvCxnSpPr>
          <p:nvPr/>
        </p:nvCxnSpPr>
        <p:spPr bwMode="auto">
          <a:xfrm rot="5400000">
            <a:off x="3324117" y="2489793"/>
            <a:ext cx="664125" cy="437677"/>
          </a:xfrm>
          <a:prstGeom prst="bentConnector3">
            <a:avLst/>
          </a:prstGeom>
          <a:solidFill>
            <a:srgbClr val="5B9BD5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81" name="肘形连接符 106">
            <a:extLst>
              <a:ext uri="{FF2B5EF4-FFF2-40B4-BE49-F238E27FC236}">
                <a16:creationId xmlns:a16="http://schemas.microsoft.com/office/drawing/2014/main" id="{4C6BB990-3DC6-4904-8AEC-A906A2654E14}"/>
              </a:ext>
            </a:extLst>
          </p:cNvPr>
          <p:cNvCxnSpPr/>
          <p:nvPr/>
        </p:nvCxnSpPr>
        <p:spPr bwMode="auto">
          <a:xfrm rot="5400000">
            <a:off x="7334984" y="2668885"/>
            <a:ext cx="584632" cy="3"/>
          </a:xfrm>
          <a:prstGeom prst="bentConnector3">
            <a:avLst/>
          </a:prstGeom>
          <a:solidFill>
            <a:srgbClr val="5B9BD5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82" name="TextBox 69">
            <a:extLst>
              <a:ext uri="{FF2B5EF4-FFF2-40B4-BE49-F238E27FC236}">
                <a16:creationId xmlns:a16="http://schemas.microsoft.com/office/drawing/2014/main" id="{652DE44F-4276-4B3D-96B2-E64A7F8D9C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0725" y="4633591"/>
            <a:ext cx="1250535" cy="136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2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Type de produit :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A : Présence</a:t>
            </a:r>
            <a:endParaRPr lang="en-US" altLang="zh-CN" sz="1200" b="1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itchFamily="34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C: Contrôleur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I : Intégré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R : Lecteur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M : Module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G : Porte</a:t>
            </a:r>
          </a:p>
        </p:txBody>
      </p:sp>
      <p:sp>
        <p:nvSpPr>
          <p:cNvPr id="183" name="TextBox 72">
            <a:extLst>
              <a:ext uri="{FF2B5EF4-FFF2-40B4-BE49-F238E27FC236}">
                <a16:creationId xmlns:a16="http://schemas.microsoft.com/office/drawing/2014/main" id="{E471386C-7E62-4F66-B7D4-E28EE1B463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6133" y="3131647"/>
            <a:ext cx="1415537" cy="807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/>
          <a:p>
            <a:pPr>
              <a:defRPr/>
            </a:pPr>
            <a:r>
              <a:rPr lang="en-US" altLang="zh-CN" sz="1200" b="1" dirty="0">
                <a:solidFill>
                  <a:prstClr val="black"/>
                </a:solidFill>
                <a:latin typeface="Myriad Pro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Série:</a:t>
            </a:r>
            <a:endParaRPr lang="zh-CN" altLang="en-US" sz="1200" b="1" dirty="0">
              <a:solidFill>
                <a:prstClr val="black"/>
              </a:solidFill>
              <a:ea typeface="Segoe UI" panose="020B0502040204020203" pitchFamily="34" charset="0"/>
              <a:cs typeface="Segoe UI" panose="020B0502040204020203" pitchFamily="34" charset="0"/>
              <a:sym typeface="Calibri" pitchFamily="34" charset="0"/>
            </a:endParaRPr>
          </a:p>
          <a:p>
            <a:pPr>
              <a:defRPr/>
            </a:pPr>
            <a:r>
              <a:rPr lang="en-US" altLang="zh-CN" sz="1200" dirty="0">
                <a:solidFill>
                  <a:prstClr val="black"/>
                </a:solidFill>
                <a:latin typeface="Myriad Pro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1:1000</a:t>
            </a:r>
          </a:p>
          <a:p>
            <a:pPr>
              <a:defRPr/>
            </a:pPr>
            <a:r>
              <a:rPr lang="en-US" altLang="zh-CN" sz="1200" dirty="0">
                <a:solidFill>
                  <a:prstClr val="black"/>
                </a:solidFill>
                <a:latin typeface="Myriad Pro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2: 2000</a:t>
            </a:r>
          </a:p>
          <a:p>
            <a:pPr>
              <a:defRPr/>
            </a:pPr>
            <a:r>
              <a:rPr lang="en-US" altLang="zh-CN" sz="1200" dirty="0">
                <a:solidFill>
                  <a:prstClr val="black"/>
                </a:solidFill>
                <a:latin typeface="Myriad Pro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3: 3000</a:t>
            </a:r>
          </a:p>
        </p:txBody>
      </p:sp>
      <p:sp>
        <p:nvSpPr>
          <p:cNvPr id="184" name="TextBox 78">
            <a:extLst>
              <a:ext uri="{FF2B5EF4-FFF2-40B4-BE49-F238E27FC236}">
                <a16:creationId xmlns:a16="http://schemas.microsoft.com/office/drawing/2014/main" id="{4E52B7C2-2CB7-4CC1-A51F-1AAE4E4FBA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76537" y="3093947"/>
            <a:ext cx="1482230" cy="136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2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Communication</a:t>
            </a:r>
            <a:endParaRPr lang="zh-CN" altLang="en-US" sz="1200" b="1" dirty="0">
              <a:solidFill>
                <a:srgbClr val="000000"/>
              </a:solidFill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itchFamily="34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0 : Aucun</a:t>
            </a:r>
            <a:endParaRPr lang="zh-CN" altLang="en-US" sz="1200" dirty="0">
              <a:solidFill>
                <a:srgbClr val="000000"/>
              </a:solidFill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itchFamily="34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1 : RS485</a:t>
            </a:r>
            <a:endParaRPr lang="zh-CN" altLang="en-US" sz="1200" dirty="0">
              <a:solidFill>
                <a:srgbClr val="000000"/>
              </a:solidFill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itchFamily="34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2 : TCP/IP</a:t>
            </a:r>
            <a:endParaRPr lang="zh-CN" altLang="en-US" sz="1200" dirty="0">
              <a:solidFill>
                <a:srgbClr val="000000"/>
              </a:solidFill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itchFamily="34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3 : RS485 ou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TCP/IP</a:t>
            </a:r>
            <a:endParaRPr lang="zh-CN" altLang="en-US" sz="12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itchFamily="34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endParaRPr lang="zh-CN" altLang="en-US" sz="1200" dirty="0">
              <a:solidFill>
                <a:srgbClr val="000000"/>
              </a:solidFill>
              <a:latin typeface="Calibri" pitchFamily="34" charset="0"/>
              <a:ea typeface="宋体" pitchFamily="2" charset="-122"/>
              <a:cs typeface="Calibri" pitchFamily="34" charset="0"/>
              <a:sym typeface="宋体" pitchFamily="2" charset="-122"/>
            </a:endParaRPr>
          </a:p>
        </p:txBody>
      </p:sp>
      <p:sp>
        <p:nvSpPr>
          <p:cNvPr id="185" name="TextBox 78">
            <a:extLst>
              <a:ext uri="{FF2B5EF4-FFF2-40B4-BE49-F238E27FC236}">
                <a16:creationId xmlns:a16="http://schemas.microsoft.com/office/drawing/2014/main" id="{7DA93704-D804-419B-B128-89A39A9BEE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79134" y="3344017"/>
            <a:ext cx="1253681" cy="992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2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Type de contrôle :</a:t>
            </a:r>
            <a:endParaRPr lang="zh-CN" altLang="en-US" sz="1200" b="1" dirty="0">
              <a:solidFill>
                <a:srgbClr val="000000"/>
              </a:solidFill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itchFamily="34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0 : Carte</a:t>
            </a:r>
            <a:endParaRPr lang="zh-CN" altLang="en-US" sz="1200" dirty="0">
              <a:solidFill>
                <a:srgbClr val="000000"/>
              </a:solidFill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itchFamily="34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1 : Carte Mot de passe +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2 : Mot de passe</a:t>
            </a:r>
          </a:p>
        </p:txBody>
      </p:sp>
      <p:sp>
        <p:nvSpPr>
          <p:cNvPr id="186" name="矩形 185">
            <a:extLst>
              <a:ext uri="{FF2B5EF4-FFF2-40B4-BE49-F238E27FC236}">
                <a16:creationId xmlns:a16="http://schemas.microsoft.com/office/drawing/2014/main" id="{5FDC631D-8823-4F2E-9D52-50D44EA3B527}"/>
              </a:ext>
            </a:extLst>
          </p:cNvPr>
          <p:cNvSpPr/>
          <p:nvPr/>
        </p:nvSpPr>
        <p:spPr bwMode="auto">
          <a:xfrm>
            <a:off x="5444492" y="1659117"/>
            <a:ext cx="669237" cy="720000"/>
          </a:xfrm>
          <a:prstGeom prst="rect">
            <a:avLst/>
          </a:prstGeom>
          <a:solidFill>
            <a:sysClr val="window" lastClr="FFFFFF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354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Segoe UI" panose="020B0502040204020203" pitchFamily="34" charset="0"/>
                <a:cs typeface="Segoe UI" panose="020B0502040204020203" pitchFamily="34" charset="0"/>
              </a:rPr>
              <a:t>1</a:t>
            </a:r>
            <a:endParaRPr kumimoji="0" lang="zh-CN" altLang="en-US" sz="2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87" name="矩形 186">
            <a:extLst>
              <a:ext uri="{FF2B5EF4-FFF2-40B4-BE49-F238E27FC236}">
                <a16:creationId xmlns:a16="http://schemas.microsoft.com/office/drawing/2014/main" id="{D0C139BD-8F41-4C89-B38C-01058EBF6954}"/>
              </a:ext>
            </a:extLst>
          </p:cNvPr>
          <p:cNvSpPr/>
          <p:nvPr/>
        </p:nvSpPr>
        <p:spPr bwMode="auto">
          <a:xfrm>
            <a:off x="6371240" y="1656568"/>
            <a:ext cx="669237" cy="720000"/>
          </a:xfrm>
          <a:prstGeom prst="rect">
            <a:avLst/>
          </a:prstGeom>
          <a:solidFill>
            <a:sysClr val="window" lastClr="FFFFFF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354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Segoe UI" panose="020B0502040204020203" pitchFamily="34" charset="0"/>
                <a:cs typeface="Segoe UI" panose="020B0502040204020203" pitchFamily="34" charset="0"/>
              </a:rPr>
              <a:t>2</a:t>
            </a:r>
            <a:endParaRPr kumimoji="0" lang="zh-CN" altLang="en-US" sz="2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88" name="矩形 187">
            <a:extLst>
              <a:ext uri="{FF2B5EF4-FFF2-40B4-BE49-F238E27FC236}">
                <a16:creationId xmlns:a16="http://schemas.microsoft.com/office/drawing/2014/main" id="{B48121D1-AB27-491B-BF82-C7AB4F9BEBA6}"/>
              </a:ext>
            </a:extLst>
          </p:cNvPr>
          <p:cNvSpPr/>
          <p:nvPr/>
        </p:nvSpPr>
        <p:spPr>
          <a:xfrm>
            <a:off x="6446299" y="3329073"/>
            <a:ext cx="230604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US" altLang="zh-CN" sz="1200" b="1" dirty="0">
                <a:solidFill>
                  <a:srgbClr val="000000"/>
                </a:solidFill>
                <a:latin typeface="Myriad Pro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Type de contrôle</a:t>
            </a:r>
          </a:p>
          <a:p>
            <a:pPr>
              <a:spcBef>
                <a:spcPct val="0"/>
              </a:spcBef>
              <a:defRPr/>
            </a:pPr>
            <a:r>
              <a:rPr lang="en-US" altLang="zh-CN" sz="1200" b="1" dirty="0">
                <a:solidFill>
                  <a:srgbClr val="000000"/>
                </a:solidFill>
                <a:latin typeface="Myriad Pro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(Biométrique) :</a:t>
            </a:r>
            <a:endParaRPr lang="zh-CN" altLang="en-US" sz="1200" b="1" dirty="0">
              <a:solidFill>
                <a:srgbClr val="000000"/>
              </a:solidFill>
              <a:ea typeface="Segoe UI" panose="020B0502040204020203" pitchFamily="34" charset="0"/>
              <a:cs typeface="Segoe UI" panose="020B0502040204020203" pitchFamily="34" charset="0"/>
              <a:sym typeface="Calibri" pitchFamily="34" charset="0"/>
            </a:endParaRPr>
          </a:p>
          <a:p>
            <a:pPr>
              <a:spcBef>
                <a:spcPct val="0"/>
              </a:spcBef>
              <a:defRPr/>
            </a:pPr>
            <a:r>
              <a:rPr lang="en-US" altLang="zh-CN" sz="1200" dirty="0">
                <a:solidFill>
                  <a:srgbClr val="000000"/>
                </a:solidFill>
                <a:latin typeface="Myriad Pro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1 : Mot de passe</a:t>
            </a:r>
            <a:endParaRPr lang="zh-CN" altLang="en-US" sz="1200" dirty="0">
              <a:solidFill>
                <a:srgbClr val="000000"/>
              </a:solidFill>
              <a:ea typeface="Segoe UI" panose="020B0502040204020203" pitchFamily="34" charset="0"/>
              <a:cs typeface="Segoe UI" panose="020B0502040204020203" pitchFamily="34" charset="0"/>
              <a:sym typeface="Calibri" pitchFamily="34" charset="0"/>
            </a:endParaRPr>
          </a:p>
          <a:p>
            <a:pPr>
              <a:spcBef>
                <a:spcPct val="0"/>
              </a:spcBef>
              <a:defRPr/>
            </a:pPr>
            <a:r>
              <a:rPr lang="en-US" altLang="zh-CN" sz="1200" dirty="0">
                <a:solidFill>
                  <a:srgbClr val="000000"/>
                </a:solidFill>
                <a:latin typeface="Myriad Pro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2 : Empreintes digitales</a:t>
            </a:r>
            <a:endParaRPr lang="zh-CN" altLang="en-US" sz="1200" dirty="0">
              <a:solidFill>
                <a:srgbClr val="000000"/>
              </a:solidFill>
              <a:ea typeface="Segoe UI" panose="020B0502040204020203" pitchFamily="34" charset="0"/>
              <a:cs typeface="Segoe UI" panose="020B0502040204020203" pitchFamily="34" charset="0"/>
              <a:sym typeface="Calibri" pitchFamily="34" charset="0"/>
            </a:endParaRPr>
          </a:p>
          <a:p>
            <a:pPr>
              <a:spcBef>
                <a:spcPct val="0"/>
              </a:spcBef>
              <a:defRPr/>
            </a:pPr>
            <a:r>
              <a:rPr lang="en-US" altLang="zh-CN" sz="1200" dirty="0">
                <a:solidFill>
                  <a:srgbClr val="000000"/>
                </a:solidFill>
                <a:latin typeface="Myriad Pro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3 : Visage</a:t>
            </a:r>
          </a:p>
          <a:p>
            <a:pPr>
              <a:spcBef>
                <a:spcPct val="0"/>
              </a:spcBef>
              <a:defRPr/>
            </a:pPr>
            <a:r>
              <a:rPr lang="en-US" altLang="zh-CN" sz="1200" dirty="0">
                <a:solidFill>
                  <a:srgbClr val="000000"/>
                </a:solidFill>
                <a:latin typeface="Myriad Pro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4 : Empreinte digitale + Visage</a:t>
            </a:r>
            <a:endParaRPr lang="zh-CN" altLang="en-US" sz="1200" dirty="0">
              <a:solidFill>
                <a:srgbClr val="000000"/>
              </a:solidFill>
              <a:ea typeface="Segoe UI" panose="020B0502040204020203" pitchFamily="34" charset="0"/>
              <a:cs typeface="Segoe UI" panose="020B0502040204020203" pitchFamily="34" charset="0"/>
              <a:sym typeface="Calibri" pitchFamily="34" charset="0"/>
            </a:endParaRPr>
          </a:p>
        </p:txBody>
      </p:sp>
      <p:grpSp>
        <p:nvGrpSpPr>
          <p:cNvPr id="189" name="组合 188">
            <a:extLst>
              <a:ext uri="{FF2B5EF4-FFF2-40B4-BE49-F238E27FC236}">
                <a16:creationId xmlns:a16="http://schemas.microsoft.com/office/drawing/2014/main" id="{CD66B17B-2477-412F-9344-C3F5B1CDDF87}"/>
              </a:ext>
            </a:extLst>
          </p:cNvPr>
          <p:cNvGrpSpPr/>
          <p:nvPr/>
        </p:nvGrpSpPr>
        <p:grpSpPr>
          <a:xfrm>
            <a:off x="6690539" y="2376238"/>
            <a:ext cx="83655" cy="732840"/>
            <a:chOff x="2686859" y="2857598"/>
            <a:chExt cx="90000" cy="732840"/>
          </a:xfrm>
        </p:grpSpPr>
        <p:cxnSp>
          <p:nvCxnSpPr>
            <p:cNvPr id="190" name="直接连接符 189">
              <a:extLst>
                <a:ext uri="{FF2B5EF4-FFF2-40B4-BE49-F238E27FC236}">
                  <a16:creationId xmlns:a16="http://schemas.microsoft.com/office/drawing/2014/main" id="{FBF5470F-3A1F-460F-8070-9F1BFEF8C718}"/>
                </a:ext>
              </a:extLst>
            </p:cNvPr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rgbClr val="5B9BD5"/>
            </a:solidFill>
            <a:ln w="9525" cap="flat" cmpd="sng" algn="ctr">
              <a:solidFill>
                <a:sysClr val="window" lastClr="FFFFFF">
                  <a:lumMod val="50000"/>
                </a:sys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91" name="椭圆 190">
              <a:extLst>
                <a:ext uri="{FF2B5EF4-FFF2-40B4-BE49-F238E27FC236}">
                  <a16:creationId xmlns:a16="http://schemas.microsoft.com/office/drawing/2014/main" id="{9FD965B4-C5F3-42F8-B9A0-1B917BD66F7D}"/>
                </a:ext>
              </a:extLst>
            </p:cNvPr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ysClr val="window" lastClr="FFFFFF">
                <a:lumMod val="50000"/>
              </a:sysClr>
            </a:solidFill>
            <a:ln w="3175" cap="flat" cmpd="sng" algn="ctr">
              <a:solidFill>
                <a:sysClr val="window" lastClr="FFFFFF">
                  <a:lumMod val="50000"/>
                </a:sys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354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192" name="TextBox 73">
            <a:extLst>
              <a:ext uri="{FF2B5EF4-FFF2-40B4-BE49-F238E27FC236}">
                <a16:creationId xmlns:a16="http://schemas.microsoft.com/office/drawing/2014/main" id="{EB17814C-66E6-425D-B4BD-E9BBFE6A8D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08832" y="3037073"/>
            <a:ext cx="1259620" cy="62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200" b="1" dirty="0">
                <a:solidFill>
                  <a:srgbClr val="000000"/>
                </a:solidFill>
                <a:latin typeface="Myriad Pro" panose="020B0502040204020203" pitchFamily="34" charset="0"/>
                <a:ea typeface="宋体" pitchFamily="2" charset="-122"/>
                <a:cs typeface="Segoe UI" panose="020B0502040204020203" pitchFamily="34" charset="0"/>
                <a:sym typeface="Calibri" pitchFamily="34" charset="0"/>
              </a:rPr>
              <a:t>Autres: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Valeur par défaut : nulle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宋体" pitchFamily="2" charset="-122"/>
                <a:cs typeface="Segoe UI" panose="020B0502040204020203" pitchFamily="34" charset="0"/>
                <a:sym typeface="Calibri" pitchFamily="34" charset="0"/>
              </a:rPr>
              <a:t>L: Lite</a:t>
            </a:r>
            <a:endParaRPr lang="zh-CN" altLang="en-US" sz="1200" dirty="0">
              <a:solidFill>
                <a:srgbClr val="000000"/>
              </a:solidFill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itchFamily="34" charset="0"/>
            </a:endParaRPr>
          </a:p>
        </p:txBody>
      </p:sp>
      <p:sp>
        <p:nvSpPr>
          <p:cNvPr id="193" name="矩形 192">
            <a:extLst>
              <a:ext uri="{FF2B5EF4-FFF2-40B4-BE49-F238E27FC236}">
                <a16:creationId xmlns:a16="http://schemas.microsoft.com/office/drawing/2014/main" id="{E1A9E005-E6CC-4E2D-9375-56455A7D95C1}"/>
              </a:ext>
            </a:extLst>
          </p:cNvPr>
          <p:cNvSpPr/>
          <p:nvPr/>
        </p:nvSpPr>
        <p:spPr bwMode="auto">
          <a:xfrm>
            <a:off x="8149738" y="1649351"/>
            <a:ext cx="669237" cy="720000"/>
          </a:xfrm>
          <a:prstGeom prst="rect">
            <a:avLst/>
          </a:prstGeom>
          <a:solidFill>
            <a:sysClr val="window" lastClr="FFFFFF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354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Segoe UI" panose="020B0502040204020203" pitchFamily="34" charset="0"/>
                <a:cs typeface="Segoe UI" panose="020B0502040204020203" pitchFamily="34" charset="0"/>
              </a:rPr>
              <a:t>L</a:t>
            </a:r>
            <a:endParaRPr kumimoji="0" lang="zh-CN" altLang="en-US" sz="2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94" name="椭圆 193">
            <a:extLst>
              <a:ext uri="{FF2B5EF4-FFF2-40B4-BE49-F238E27FC236}">
                <a16:creationId xmlns:a16="http://schemas.microsoft.com/office/drawing/2014/main" id="{06856B3B-DD26-4ED2-9C64-81A78AF497D6}"/>
              </a:ext>
            </a:extLst>
          </p:cNvPr>
          <p:cNvSpPr/>
          <p:nvPr/>
        </p:nvSpPr>
        <p:spPr bwMode="auto">
          <a:xfrm>
            <a:off x="8447754" y="2902084"/>
            <a:ext cx="83655" cy="90000"/>
          </a:xfrm>
          <a:prstGeom prst="ellipse">
            <a:avLst/>
          </a:prstGeom>
          <a:solidFill>
            <a:sysClr val="window" lastClr="FFFFFF">
              <a:lumMod val="50000"/>
            </a:sysClr>
          </a:solidFill>
          <a:ln w="317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354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195" name="肘形连接符 58">
            <a:extLst>
              <a:ext uri="{FF2B5EF4-FFF2-40B4-BE49-F238E27FC236}">
                <a16:creationId xmlns:a16="http://schemas.microsoft.com/office/drawing/2014/main" id="{8D7A0739-0FFF-495A-B54A-C616097FA925}"/>
              </a:ext>
            </a:extLst>
          </p:cNvPr>
          <p:cNvCxnSpPr/>
          <p:nvPr/>
        </p:nvCxnSpPr>
        <p:spPr bwMode="auto">
          <a:xfrm rot="5400000">
            <a:off x="8192042" y="2661667"/>
            <a:ext cx="584632" cy="3"/>
          </a:xfrm>
          <a:prstGeom prst="bentConnector3">
            <a:avLst/>
          </a:prstGeom>
          <a:solidFill>
            <a:srgbClr val="5B9BD5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96" name="矩形 195">
            <a:extLst>
              <a:ext uri="{FF2B5EF4-FFF2-40B4-BE49-F238E27FC236}">
                <a16:creationId xmlns:a16="http://schemas.microsoft.com/office/drawing/2014/main" id="{88ACBD27-0CA0-4037-BCD4-7CB672988BA4}"/>
              </a:ext>
            </a:extLst>
          </p:cNvPr>
          <p:cNvSpPr/>
          <p:nvPr/>
        </p:nvSpPr>
        <p:spPr bwMode="auto">
          <a:xfrm>
            <a:off x="10335413" y="1679198"/>
            <a:ext cx="674114" cy="720000"/>
          </a:xfrm>
          <a:prstGeom prst="rect">
            <a:avLst/>
          </a:prstGeom>
          <a:solidFill>
            <a:sysClr val="window" lastClr="FFFFFF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354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Segoe UI" panose="020B0502040204020203" pitchFamily="34" charset="0"/>
                <a:cs typeface="Segoe UI" panose="020B0502040204020203" pitchFamily="34" charset="0"/>
              </a:rPr>
              <a:t>W</a:t>
            </a:r>
            <a:endParaRPr kumimoji="0" lang="zh-CN" altLang="en-US" sz="2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97" name="组合 196">
            <a:extLst>
              <a:ext uri="{FF2B5EF4-FFF2-40B4-BE49-F238E27FC236}">
                <a16:creationId xmlns:a16="http://schemas.microsoft.com/office/drawing/2014/main" id="{9EB5B558-21FB-4362-AE8C-10478FA3B104}"/>
              </a:ext>
            </a:extLst>
          </p:cNvPr>
          <p:cNvGrpSpPr/>
          <p:nvPr/>
        </p:nvGrpSpPr>
        <p:grpSpPr>
          <a:xfrm>
            <a:off x="10690068" y="2410596"/>
            <a:ext cx="83655" cy="1451304"/>
            <a:chOff x="2686859" y="2857598"/>
            <a:chExt cx="90000" cy="1451304"/>
          </a:xfrm>
        </p:grpSpPr>
        <p:cxnSp>
          <p:nvCxnSpPr>
            <p:cNvPr id="198" name="直接连接符 197">
              <a:extLst>
                <a:ext uri="{FF2B5EF4-FFF2-40B4-BE49-F238E27FC236}">
                  <a16:creationId xmlns:a16="http://schemas.microsoft.com/office/drawing/2014/main" id="{C0FDF457-9D60-4719-9FD3-50EC26EF565B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2731860" y="2857598"/>
              <a:ext cx="0" cy="1361304"/>
            </a:xfrm>
            <a:prstGeom prst="line">
              <a:avLst/>
            </a:prstGeom>
            <a:solidFill>
              <a:srgbClr val="5B9BD5"/>
            </a:solidFill>
            <a:ln w="9525" cap="flat" cmpd="sng" algn="ctr">
              <a:solidFill>
                <a:sysClr val="window" lastClr="FFFFFF">
                  <a:lumMod val="50000"/>
                </a:sys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99" name="椭圆 198">
              <a:extLst>
                <a:ext uri="{FF2B5EF4-FFF2-40B4-BE49-F238E27FC236}">
                  <a16:creationId xmlns:a16="http://schemas.microsoft.com/office/drawing/2014/main" id="{3A14F6FC-855E-46B0-8627-C4322E013FDE}"/>
                </a:ext>
              </a:extLst>
            </p:cNvPr>
            <p:cNvSpPr/>
            <p:nvPr/>
          </p:nvSpPr>
          <p:spPr bwMode="auto">
            <a:xfrm>
              <a:off x="2686859" y="4218902"/>
              <a:ext cx="90000" cy="90000"/>
            </a:xfrm>
            <a:prstGeom prst="ellipse">
              <a:avLst/>
            </a:prstGeom>
            <a:solidFill>
              <a:sysClr val="window" lastClr="FFFFFF">
                <a:lumMod val="50000"/>
              </a:sysClr>
            </a:solidFill>
            <a:ln w="3175" cap="flat" cmpd="sng" algn="ctr">
              <a:solidFill>
                <a:sysClr val="window" lastClr="FFFFFF">
                  <a:lumMod val="50000"/>
                </a:sys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354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200" name="TextBox 76">
            <a:extLst>
              <a:ext uri="{FF2B5EF4-FFF2-40B4-BE49-F238E27FC236}">
                <a16:creationId xmlns:a16="http://schemas.microsoft.com/office/drawing/2014/main" id="{48207EA4-71B8-4052-83E9-6091B69381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53513" y="3865176"/>
            <a:ext cx="1060307" cy="577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100" b="1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Autres:</a:t>
            </a:r>
            <a:endParaRPr lang="zh-CN" altLang="en-US" sz="1100" b="1" dirty="0">
              <a:solidFill>
                <a:prstClr val="black"/>
              </a:solidFill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100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W : Wi-Fi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100" dirty="0">
                <a:solidFill>
                  <a:prstClr val="black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P: PoE</a:t>
            </a:r>
            <a:endParaRPr lang="en-US" altLang="zh-CN" sz="11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itchFamily="34" charset="0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>
                <a:latin typeface="+mn-lt"/>
                <a:cs typeface="Segoe UI" panose="020B0502040204020203" pitchFamily="34" charset="0"/>
              </a:rPr>
              <a:t>Contrôle d'accès (tourniquet)</a:t>
            </a:r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3C1B5A4A-9EAA-475C-A0DC-DC83D5F55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>
                <a:latin typeface="Myriad Pro"/>
              </a:rPr>
              <a:t>59</a:t>
            </a:fld>
            <a:endParaRPr lang="zh-CN" altLang="en-US"/>
          </a:p>
        </p:txBody>
      </p:sp>
      <p:sp>
        <p:nvSpPr>
          <p:cNvPr id="129" name="TextBox 69">
            <a:extLst>
              <a:ext uri="{FF2B5EF4-FFF2-40B4-BE49-F238E27FC236}">
                <a16:creationId xmlns:a16="http://schemas.microsoft.com/office/drawing/2014/main" id="{E695A935-6AAD-439A-99E2-B4632E7929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5904" y="3309408"/>
            <a:ext cx="1207643" cy="62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2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Marque: 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DHI : Dahua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宋体" pitchFamily="2" charset="-122"/>
                <a:cs typeface="Segoe UI" panose="020B0502040204020203" pitchFamily="34" charset="0"/>
                <a:sym typeface="Calibri" pitchFamily="34" charset="0"/>
              </a:rPr>
              <a:t>null : Général</a:t>
            </a:r>
            <a:endParaRPr lang="zh-CN" altLang="en-US" sz="1200" dirty="0">
              <a:solidFill>
                <a:prstClr val="black"/>
              </a:solidFill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130" name="TextBox 72">
            <a:extLst>
              <a:ext uri="{FF2B5EF4-FFF2-40B4-BE49-F238E27FC236}">
                <a16:creationId xmlns:a16="http://schemas.microsoft.com/office/drawing/2014/main" id="{A76A6240-4401-4B5C-97C7-9CA5AB1A30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95678" y="3347268"/>
            <a:ext cx="1522909" cy="807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/>
          <a:p>
            <a:pPr>
              <a:defRPr/>
            </a:pPr>
            <a:r>
              <a:rPr lang="en-US" altLang="zh-CN" sz="1200" b="1" dirty="0">
                <a:solidFill>
                  <a:srgbClr val="000000"/>
                </a:solidFill>
                <a:latin typeface="Myriad Pro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Produit :</a:t>
            </a:r>
            <a:endParaRPr lang="zh-CN" altLang="en-US" sz="1200" b="1" dirty="0">
              <a:solidFill>
                <a:srgbClr val="000000"/>
              </a:solidFill>
              <a:ea typeface="Segoe UI" panose="020B0502040204020203" pitchFamily="34" charset="0"/>
              <a:cs typeface="Segoe UI" panose="020B0502040204020203" pitchFamily="34" charset="0"/>
              <a:sym typeface="Calibri" pitchFamily="34" charset="0"/>
            </a:endParaRPr>
          </a:p>
          <a:p>
            <a:pPr>
              <a:defRPr/>
            </a:pPr>
            <a:r>
              <a:rPr lang="en-US" altLang="zh-CN" sz="1200" dirty="0">
                <a:solidFill>
                  <a:srgbClr val="000000"/>
                </a:solidFill>
                <a:latin typeface="Myriad Pro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B : Balançoire</a:t>
            </a:r>
          </a:p>
          <a:p>
            <a:pPr>
              <a:defRPr/>
            </a:pPr>
            <a:r>
              <a:rPr lang="en-US" altLang="zh-CN" sz="1200" dirty="0">
                <a:solidFill>
                  <a:srgbClr val="000000"/>
                </a:solidFill>
                <a:latin typeface="Myriad Pro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Y : Rabat</a:t>
            </a:r>
          </a:p>
          <a:p>
            <a:pPr>
              <a:defRPr/>
            </a:pPr>
            <a:r>
              <a:rPr lang="en-US" altLang="zh-CN" sz="1200" dirty="0">
                <a:solidFill>
                  <a:srgbClr val="000000"/>
                </a:solidFill>
                <a:latin typeface="Myriad Pro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G : Trépied</a:t>
            </a:r>
          </a:p>
        </p:txBody>
      </p:sp>
      <p:sp>
        <p:nvSpPr>
          <p:cNvPr id="131" name="TextBox 73">
            <a:extLst>
              <a:ext uri="{FF2B5EF4-FFF2-40B4-BE49-F238E27FC236}">
                <a16:creationId xmlns:a16="http://schemas.microsoft.com/office/drawing/2014/main" id="{B576223C-1442-421D-AD69-E0F8D8B6D1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33993" y="4293879"/>
            <a:ext cx="1262231" cy="807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2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Lecteur de cartes :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0 : non</a:t>
            </a:r>
            <a:endParaRPr lang="zh-CN" altLang="en-US" sz="1200" dirty="0">
              <a:solidFill>
                <a:srgbClr val="000000"/>
              </a:solidFill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itchFamily="34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1 : simple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宋体" pitchFamily="2" charset="-122"/>
                <a:cs typeface="Segoe UI" panose="020B0502040204020203" pitchFamily="34" charset="0"/>
                <a:sym typeface="Calibri" pitchFamily="34" charset="0"/>
              </a:rPr>
              <a:t>2 : double</a:t>
            </a:r>
          </a:p>
        </p:txBody>
      </p:sp>
      <p:sp>
        <p:nvSpPr>
          <p:cNvPr id="132" name="TextBox 69">
            <a:extLst>
              <a:ext uri="{FF2B5EF4-FFF2-40B4-BE49-F238E27FC236}">
                <a16:creationId xmlns:a16="http://schemas.microsoft.com/office/drawing/2014/main" id="{6EEE73E2-4918-4A4D-B762-F93F0D77E4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50651" y="3357084"/>
            <a:ext cx="740569" cy="438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Contrôle d'accès</a:t>
            </a:r>
          </a:p>
        </p:txBody>
      </p:sp>
      <p:sp>
        <p:nvSpPr>
          <p:cNvPr id="133" name="TextBox 76">
            <a:extLst>
              <a:ext uri="{FF2B5EF4-FFF2-40B4-BE49-F238E27FC236}">
                <a16:creationId xmlns:a16="http://schemas.microsoft.com/office/drawing/2014/main" id="{90786D2F-9FA3-412A-8255-4755C73A16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40628" y="3180735"/>
            <a:ext cx="1240632" cy="2539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2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Apparence</a:t>
            </a:r>
          </a:p>
        </p:txBody>
      </p:sp>
      <p:sp>
        <p:nvSpPr>
          <p:cNvPr id="134" name="TextBox 78">
            <a:extLst>
              <a:ext uri="{FF2B5EF4-FFF2-40B4-BE49-F238E27FC236}">
                <a16:creationId xmlns:a16="http://schemas.microsoft.com/office/drawing/2014/main" id="{C0B8F4F6-B118-48D6-88F9-81935C5234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3386" y="3409820"/>
            <a:ext cx="1695390" cy="136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200" b="1" dirty="0">
                <a:solidFill>
                  <a:sysClr val="windowText" lastClr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Code de la série :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200" dirty="0">
                <a:solidFill>
                  <a:sysClr val="windowText" lastClr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1 : Série Lite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200" dirty="0">
                <a:solidFill>
                  <a:sysClr val="windowText" lastClr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2 : Série Lite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200" dirty="0">
                <a:solidFill>
                  <a:sysClr val="windowText" lastClr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5 : Professionnel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200" dirty="0">
                <a:solidFill>
                  <a:sysClr val="windowText" lastClr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6 : Professionnel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200" dirty="0">
                <a:solidFill>
                  <a:sysClr val="windowText" lastClr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8 : Haut de gamme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endParaRPr lang="en-US" altLang="zh-CN" sz="1200" b="1" dirty="0">
              <a:solidFill>
                <a:sysClr val="windowText" lastClr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itchFamily="34" charset="0"/>
            </a:endParaRPr>
          </a:p>
        </p:txBody>
      </p:sp>
      <p:sp>
        <p:nvSpPr>
          <p:cNvPr id="135" name="矩形 134">
            <a:extLst>
              <a:ext uri="{FF2B5EF4-FFF2-40B4-BE49-F238E27FC236}">
                <a16:creationId xmlns:a16="http://schemas.microsoft.com/office/drawing/2014/main" id="{B13123D8-87E6-4262-8E76-9494DBFFD7DF}"/>
              </a:ext>
            </a:extLst>
          </p:cNvPr>
          <p:cNvSpPr/>
          <p:nvPr/>
        </p:nvSpPr>
        <p:spPr bwMode="auto">
          <a:xfrm>
            <a:off x="2519919" y="1895088"/>
            <a:ext cx="720000" cy="720000"/>
          </a:xfrm>
          <a:prstGeom prst="rect">
            <a:avLst/>
          </a:prstGeom>
          <a:solidFill>
            <a:sysClr val="window" lastClr="FFFFFF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354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Segoe UI" panose="020B0502040204020203" pitchFamily="34" charset="0"/>
                <a:cs typeface="Segoe UI" panose="020B0502040204020203" pitchFamily="34" charset="0"/>
              </a:rPr>
              <a:t>COMME</a:t>
            </a:r>
            <a:endParaRPr kumimoji="0" lang="zh-CN" altLang="en-US" sz="2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6" name="矩形 135">
            <a:extLst>
              <a:ext uri="{FF2B5EF4-FFF2-40B4-BE49-F238E27FC236}">
                <a16:creationId xmlns:a16="http://schemas.microsoft.com/office/drawing/2014/main" id="{085AC5F0-1C85-461D-9CA5-37E2E772DF9E}"/>
              </a:ext>
            </a:extLst>
          </p:cNvPr>
          <p:cNvSpPr/>
          <p:nvPr/>
        </p:nvSpPr>
        <p:spPr bwMode="auto">
          <a:xfrm>
            <a:off x="3477173" y="1895088"/>
            <a:ext cx="720000" cy="720000"/>
          </a:xfrm>
          <a:prstGeom prst="rect">
            <a:avLst/>
          </a:prstGeom>
          <a:solidFill>
            <a:sysClr val="window" lastClr="FFFFFF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354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Segoe UI" panose="020B0502040204020203" pitchFamily="34" charset="0"/>
                <a:cs typeface="Segoe UI" panose="020B0502040204020203" pitchFamily="34" charset="0"/>
              </a:rPr>
              <a:t>G</a:t>
            </a:r>
            <a:endParaRPr kumimoji="0" lang="zh-CN" altLang="en-US" sz="2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7" name="矩形 136">
            <a:extLst>
              <a:ext uri="{FF2B5EF4-FFF2-40B4-BE49-F238E27FC236}">
                <a16:creationId xmlns:a16="http://schemas.microsoft.com/office/drawing/2014/main" id="{43A9C418-DDF1-46AF-A66A-325326B0658E}"/>
              </a:ext>
            </a:extLst>
          </p:cNvPr>
          <p:cNvSpPr/>
          <p:nvPr/>
        </p:nvSpPr>
        <p:spPr bwMode="auto">
          <a:xfrm>
            <a:off x="1071265" y="1895088"/>
            <a:ext cx="720000" cy="720000"/>
          </a:xfrm>
          <a:prstGeom prst="rect">
            <a:avLst/>
          </a:prstGeom>
          <a:solidFill>
            <a:sysClr val="window" lastClr="FFFFFF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354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Segoe UI" panose="020B0502040204020203" pitchFamily="34" charset="0"/>
                <a:cs typeface="Segoe UI" panose="020B0502040204020203" pitchFamily="34" charset="0"/>
              </a:rPr>
              <a:t>DHI</a:t>
            </a:r>
            <a:endParaRPr kumimoji="0" lang="zh-CN" altLang="en-US" sz="2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138" name="矩形 137">
            <a:extLst>
              <a:ext uri="{FF2B5EF4-FFF2-40B4-BE49-F238E27FC236}">
                <a16:creationId xmlns:a16="http://schemas.microsoft.com/office/drawing/2014/main" id="{2A561EC5-4B43-41D5-9F07-A5258B38D187}"/>
              </a:ext>
            </a:extLst>
          </p:cNvPr>
          <p:cNvSpPr/>
          <p:nvPr/>
        </p:nvSpPr>
        <p:spPr bwMode="auto">
          <a:xfrm>
            <a:off x="4479257" y="1895088"/>
            <a:ext cx="720000" cy="720000"/>
          </a:xfrm>
          <a:prstGeom prst="rect">
            <a:avLst/>
          </a:prstGeom>
          <a:solidFill>
            <a:sysClr val="window" lastClr="FFFFFF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354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Segoe UI" panose="020B0502040204020203" pitchFamily="34" charset="0"/>
                <a:cs typeface="Segoe UI" panose="020B0502040204020203" pitchFamily="34" charset="0"/>
              </a:rPr>
              <a:t>B</a:t>
            </a:r>
            <a:endParaRPr kumimoji="0" lang="zh-CN" altLang="en-US" sz="2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9" name="矩形 138">
            <a:extLst>
              <a:ext uri="{FF2B5EF4-FFF2-40B4-BE49-F238E27FC236}">
                <a16:creationId xmlns:a16="http://schemas.microsoft.com/office/drawing/2014/main" id="{1F0391B8-4044-4627-8AF7-32DDAB457780}"/>
              </a:ext>
            </a:extLst>
          </p:cNvPr>
          <p:cNvSpPr/>
          <p:nvPr/>
        </p:nvSpPr>
        <p:spPr bwMode="auto">
          <a:xfrm>
            <a:off x="5481341" y="1895088"/>
            <a:ext cx="720000" cy="720000"/>
          </a:xfrm>
          <a:prstGeom prst="rect">
            <a:avLst/>
          </a:prstGeom>
          <a:solidFill>
            <a:sysClr val="window" lastClr="FFFFFF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354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Segoe UI" panose="020B0502040204020203" pitchFamily="34" charset="0"/>
                <a:cs typeface="Segoe UI" panose="020B0502040204020203" pitchFamily="34" charset="0"/>
              </a:rPr>
              <a:t>6</a:t>
            </a:r>
            <a:endParaRPr kumimoji="0" lang="zh-CN" altLang="en-US" sz="2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0" name="矩形 139">
            <a:extLst>
              <a:ext uri="{FF2B5EF4-FFF2-40B4-BE49-F238E27FC236}">
                <a16:creationId xmlns:a16="http://schemas.microsoft.com/office/drawing/2014/main" id="{E47D55C8-C57F-44B8-8188-87A7E7E83D01}"/>
              </a:ext>
            </a:extLst>
          </p:cNvPr>
          <p:cNvSpPr/>
          <p:nvPr/>
        </p:nvSpPr>
        <p:spPr bwMode="auto">
          <a:xfrm>
            <a:off x="6399017" y="1895088"/>
            <a:ext cx="926851" cy="720000"/>
          </a:xfrm>
          <a:prstGeom prst="rect">
            <a:avLst/>
          </a:prstGeom>
          <a:solidFill>
            <a:sysClr val="window" lastClr="FFFFFF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354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Segoe UI" panose="020B0502040204020203" pitchFamily="34" charset="0"/>
                <a:cs typeface="Segoe UI" panose="020B0502040204020203" pitchFamily="34" charset="0"/>
              </a:rPr>
              <a:t>1</a:t>
            </a:r>
            <a:endParaRPr kumimoji="0" lang="zh-CN" altLang="en-US" sz="2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1" name="矩形 140">
            <a:extLst>
              <a:ext uri="{FF2B5EF4-FFF2-40B4-BE49-F238E27FC236}">
                <a16:creationId xmlns:a16="http://schemas.microsoft.com/office/drawing/2014/main" id="{A49438FD-B41F-45D7-95E5-E7D027944A66}"/>
              </a:ext>
            </a:extLst>
          </p:cNvPr>
          <p:cNvSpPr/>
          <p:nvPr/>
        </p:nvSpPr>
        <p:spPr bwMode="auto">
          <a:xfrm>
            <a:off x="8658532" y="1895088"/>
            <a:ext cx="720000" cy="720000"/>
          </a:xfrm>
          <a:prstGeom prst="rect">
            <a:avLst/>
          </a:prstGeom>
          <a:solidFill>
            <a:sysClr val="window" lastClr="FFFFFF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354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Segoe UI" panose="020B0502040204020203" pitchFamily="34" charset="0"/>
                <a:cs typeface="Segoe UI" panose="020B0502040204020203" pitchFamily="34" charset="0"/>
              </a:rPr>
              <a:t>Y</a:t>
            </a:r>
            <a:endParaRPr kumimoji="0" lang="zh-CN" altLang="en-US" sz="2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42" name="直接连接符 141">
            <a:extLst>
              <a:ext uri="{FF2B5EF4-FFF2-40B4-BE49-F238E27FC236}">
                <a16:creationId xmlns:a16="http://schemas.microsoft.com/office/drawing/2014/main" id="{E55D3567-40CB-4777-B8DF-890585F36907}"/>
              </a:ext>
            </a:extLst>
          </p:cNvPr>
          <p:cNvCxnSpPr/>
          <p:nvPr/>
        </p:nvCxnSpPr>
        <p:spPr bwMode="auto">
          <a:xfrm>
            <a:off x="1890770" y="2177867"/>
            <a:ext cx="450057" cy="0"/>
          </a:xfrm>
          <a:prstGeom prst="line">
            <a:avLst/>
          </a:prstGeom>
          <a:solidFill>
            <a:srgbClr val="5B9BD5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143" name="组合 142">
            <a:extLst>
              <a:ext uri="{FF2B5EF4-FFF2-40B4-BE49-F238E27FC236}">
                <a16:creationId xmlns:a16="http://schemas.microsoft.com/office/drawing/2014/main" id="{586D2C16-E1A1-4898-BC13-A5C28A103E72}"/>
              </a:ext>
            </a:extLst>
          </p:cNvPr>
          <p:cNvGrpSpPr/>
          <p:nvPr/>
        </p:nvGrpSpPr>
        <p:grpSpPr>
          <a:xfrm>
            <a:off x="1386265" y="2622388"/>
            <a:ext cx="90000" cy="725540"/>
            <a:chOff x="2686859" y="2864898"/>
            <a:chExt cx="90000" cy="725540"/>
          </a:xfrm>
        </p:grpSpPr>
        <p:cxnSp>
          <p:nvCxnSpPr>
            <p:cNvPr id="144" name="直接连接符 143">
              <a:extLst>
                <a:ext uri="{FF2B5EF4-FFF2-40B4-BE49-F238E27FC236}">
                  <a16:creationId xmlns:a16="http://schemas.microsoft.com/office/drawing/2014/main" id="{14419A44-BF34-4DDD-AFE7-D53C1AABA9D2}"/>
                </a:ext>
              </a:extLst>
            </p:cNvPr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rgbClr val="5B9BD5"/>
            </a:solidFill>
            <a:ln w="9525" cap="flat" cmpd="sng" algn="ctr">
              <a:solidFill>
                <a:sysClr val="window" lastClr="FFFFFF">
                  <a:lumMod val="50000"/>
                </a:sys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45" name="椭圆 144">
              <a:extLst>
                <a:ext uri="{FF2B5EF4-FFF2-40B4-BE49-F238E27FC236}">
                  <a16:creationId xmlns:a16="http://schemas.microsoft.com/office/drawing/2014/main" id="{3CB43FAA-287C-4264-B560-62706A348E17}"/>
                </a:ext>
              </a:extLst>
            </p:cNvPr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ysClr val="window" lastClr="FFFFFF">
                <a:lumMod val="50000"/>
              </a:sysClr>
            </a:solidFill>
            <a:ln w="3175" cap="flat" cmpd="sng" algn="ctr">
              <a:solidFill>
                <a:sysClr val="window" lastClr="FFFFFF">
                  <a:lumMod val="50000"/>
                </a:sys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354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146" name="组合 145">
            <a:extLst>
              <a:ext uri="{FF2B5EF4-FFF2-40B4-BE49-F238E27FC236}">
                <a16:creationId xmlns:a16="http://schemas.microsoft.com/office/drawing/2014/main" id="{AB403E32-3B3F-43BC-9798-D2AAA31F5150}"/>
              </a:ext>
            </a:extLst>
          </p:cNvPr>
          <p:cNvGrpSpPr/>
          <p:nvPr/>
        </p:nvGrpSpPr>
        <p:grpSpPr>
          <a:xfrm>
            <a:off x="2854823" y="2615088"/>
            <a:ext cx="90000" cy="732840"/>
            <a:chOff x="2686859" y="2857598"/>
            <a:chExt cx="90000" cy="732840"/>
          </a:xfrm>
        </p:grpSpPr>
        <p:cxnSp>
          <p:nvCxnSpPr>
            <p:cNvPr id="147" name="直接连接符 146">
              <a:extLst>
                <a:ext uri="{FF2B5EF4-FFF2-40B4-BE49-F238E27FC236}">
                  <a16:creationId xmlns:a16="http://schemas.microsoft.com/office/drawing/2014/main" id="{14E57634-8A36-4EB4-B308-48DD30260382}"/>
                </a:ext>
              </a:extLst>
            </p:cNvPr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rgbClr val="5B9BD5"/>
            </a:solidFill>
            <a:ln w="9525" cap="flat" cmpd="sng" algn="ctr">
              <a:solidFill>
                <a:sysClr val="window" lastClr="FFFFFF">
                  <a:lumMod val="50000"/>
                </a:sys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48" name="椭圆 147">
              <a:extLst>
                <a:ext uri="{FF2B5EF4-FFF2-40B4-BE49-F238E27FC236}">
                  <a16:creationId xmlns:a16="http://schemas.microsoft.com/office/drawing/2014/main" id="{F768ED05-263E-4DB5-9EA3-12A62BCBB21D}"/>
                </a:ext>
              </a:extLst>
            </p:cNvPr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ysClr val="window" lastClr="FFFFFF">
                <a:lumMod val="50000"/>
              </a:sysClr>
            </a:solidFill>
            <a:ln w="3175" cap="flat" cmpd="sng" algn="ctr">
              <a:solidFill>
                <a:sysClr val="window" lastClr="FFFFFF">
                  <a:lumMod val="50000"/>
                </a:sys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354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149" name="椭圆 148">
            <a:extLst>
              <a:ext uri="{FF2B5EF4-FFF2-40B4-BE49-F238E27FC236}">
                <a16:creationId xmlns:a16="http://schemas.microsoft.com/office/drawing/2014/main" id="{EDAB68F8-04F0-4CB8-8632-E1FF812C21CC}"/>
              </a:ext>
            </a:extLst>
          </p:cNvPr>
          <p:cNvSpPr/>
          <p:nvPr/>
        </p:nvSpPr>
        <p:spPr bwMode="auto">
          <a:xfrm>
            <a:off x="4323381" y="3257928"/>
            <a:ext cx="90000" cy="90000"/>
          </a:xfrm>
          <a:prstGeom prst="ellipse">
            <a:avLst/>
          </a:prstGeom>
          <a:solidFill>
            <a:sysClr val="window" lastClr="FFFFFF">
              <a:lumMod val="50000"/>
            </a:sysClr>
          </a:solidFill>
          <a:ln w="317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354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宋体" pitchFamily="2" charset="-122"/>
              <a:cs typeface="Segoe UI" panose="020B0502040204020203" pitchFamily="34" charset="0"/>
            </a:endParaRPr>
          </a:p>
        </p:txBody>
      </p:sp>
      <p:grpSp>
        <p:nvGrpSpPr>
          <p:cNvPr id="150" name="组合 149">
            <a:extLst>
              <a:ext uri="{FF2B5EF4-FFF2-40B4-BE49-F238E27FC236}">
                <a16:creationId xmlns:a16="http://schemas.microsoft.com/office/drawing/2014/main" id="{02AD444E-4541-4D05-8DC5-150C5CC0C231}"/>
              </a:ext>
            </a:extLst>
          </p:cNvPr>
          <p:cNvGrpSpPr/>
          <p:nvPr/>
        </p:nvGrpSpPr>
        <p:grpSpPr>
          <a:xfrm>
            <a:off x="5796341" y="2629418"/>
            <a:ext cx="90000" cy="732840"/>
            <a:chOff x="2686859" y="2857598"/>
            <a:chExt cx="90000" cy="732840"/>
          </a:xfrm>
        </p:grpSpPr>
        <p:cxnSp>
          <p:nvCxnSpPr>
            <p:cNvPr id="151" name="直接连接符 150">
              <a:extLst>
                <a:ext uri="{FF2B5EF4-FFF2-40B4-BE49-F238E27FC236}">
                  <a16:creationId xmlns:a16="http://schemas.microsoft.com/office/drawing/2014/main" id="{F3AE1755-688C-4C07-BD65-8204BC099F38}"/>
                </a:ext>
              </a:extLst>
            </p:cNvPr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rgbClr val="5B9BD5"/>
            </a:solidFill>
            <a:ln w="9525" cap="flat" cmpd="sng" algn="ctr">
              <a:solidFill>
                <a:sysClr val="window" lastClr="FFFFFF">
                  <a:lumMod val="50000"/>
                </a:sys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52" name="椭圆 151">
              <a:extLst>
                <a:ext uri="{FF2B5EF4-FFF2-40B4-BE49-F238E27FC236}">
                  <a16:creationId xmlns:a16="http://schemas.microsoft.com/office/drawing/2014/main" id="{729B2BDF-1DC3-4B0F-9C46-72E15DB10990}"/>
                </a:ext>
              </a:extLst>
            </p:cNvPr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ysClr val="window" lastClr="FFFFFF">
                <a:lumMod val="50000"/>
              </a:sysClr>
            </a:solidFill>
            <a:ln w="3175" cap="flat" cmpd="sng" algn="ctr">
              <a:solidFill>
                <a:sysClr val="window" lastClr="FFFFFF">
                  <a:lumMod val="50000"/>
                </a:sys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354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153" name="组合 152">
            <a:extLst>
              <a:ext uri="{FF2B5EF4-FFF2-40B4-BE49-F238E27FC236}">
                <a16:creationId xmlns:a16="http://schemas.microsoft.com/office/drawing/2014/main" id="{22D5E0BB-80A9-453A-89AC-87E818BF2BD5}"/>
              </a:ext>
            </a:extLst>
          </p:cNvPr>
          <p:cNvGrpSpPr/>
          <p:nvPr/>
        </p:nvGrpSpPr>
        <p:grpSpPr>
          <a:xfrm>
            <a:off x="6853564" y="2615086"/>
            <a:ext cx="109578" cy="1649807"/>
            <a:chOff x="2717876" y="2834967"/>
            <a:chExt cx="109578" cy="1649807"/>
          </a:xfrm>
        </p:grpSpPr>
        <p:cxnSp>
          <p:nvCxnSpPr>
            <p:cNvPr id="154" name="直接连接符 153">
              <a:extLst>
                <a:ext uri="{FF2B5EF4-FFF2-40B4-BE49-F238E27FC236}">
                  <a16:creationId xmlns:a16="http://schemas.microsoft.com/office/drawing/2014/main" id="{5EEB957C-8AB1-4DD4-B8B2-C71B44149DCE}"/>
                </a:ext>
              </a:extLst>
            </p:cNvPr>
            <p:cNvCxnSpPr/>
            <p:nvPr/>
          </p:nvCxnSpPr>
          <p:spPr bwMode="auto">
            <a:xfrm>
              <a:off x="2772665" y="2834967"/>
              <a:ext cx="0" cy="1589466"/>
            </a:xfrm>
            <a:prstGeom prst="line">
              <a:avLst/>
            </a:prstGeom>
            <a:solidFill>
              <a:srgbClr val="5B9BD5"/>
            </a:solidFill>
            <a:ln w="9525" cap="flat" cmpd="sng" algn="ctr">
              <a:solidFill>
                <a:sysClr val="window" lastClr="FFFFFF">
                  <a:lumMod val="50000"/>
                </a:sys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55" name="椭圆 154">
              <a:extLst>
                <a:ext uri="{FF2B5EF4-FFF2-40B4-BE49-F238E27FC236}">
                  <a16:creationId xmlns:a16="http://schemas.microsoft.com/office/drawing/2014/main" id="{B4EA8476-867A-4F54-823A-3214B62DB1FA}"/>
                </a:ext>
              </a:extLst>
            </p:cNvPr>
            <p:cNvSpPr/>
            <p:nvPr/>
          </p:nvSpPr>
          <p:spPr bwMode="auto">
            <a:xfrm>
              <a:off x="2717876" y="4383671"/>
              <a:ext cx="109578" cy="101103"/>
            </a:xfrm>
            <a:prstGeom prst="ellipse">
              <a:avLst/>
            </a:prstGeom>
            <a:solidFill>
              <a:sysClr val="window" lastClr="FFFFFF">
                <a:lumMod val="50000"/>
              </a:sysClr>
            </a:solidFill>
            <a:ln w="3175" cap="flat" cmpd="sng" algn="ctr">
              <a:solidFill>
                <a:sysClr val="window" lastClr="FFFFFF">
                  <a:lumMod val="50000"/>
                </a:sys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354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156" name="椭圆 155">
            <a:extLst>
              <a:ext uri="{FF2B5EF4-FFF2-40B4-BE49-F238E27FC236}">
                <a16:creationId xmlns:a16="http://schemas.microsoft.com/office/drawing/2014/main" id="{FBC980ED-A9C8-4E14-A474-C899F66E9A6C}"/>
              </a:ext>
            </a:extLst>
          </p:cNvPr>
          <p:cNvSpPr/>
          <p:nvPr/>
        </p:nvSpPr>
        <p:spPr bwMode="auto">
          <a:xfrm>
            <a:off x="8977953" y="3135735"/>
            <a:ext cx="90000" cy="90000"/>
          </a:xfrm>
          <a:prstGeom prst="ellipse">
            <a:avLst/>
          </a:prstGeom>
          <a:solidFill>
            <a:sysClr val="window" lastClr="FFFFFF">
              <a:lumMod val="50000"/>
            </a:sysClr>
          </a:solidFill>
          <a:ln w="317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354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157" name="椭圆 156">
            <a:extLst>
              <a:ext uri="{FF2B5EF4-FFF2-40B4-BE49-F238E27FC236}">
                <a16:creationId xmlns:a16="http://schemas.microsoft.com/office/drawing/2014/main" id="{0454321A-C93F-407E-B611-CDC613230AFA}"/>
              </a:ext>
            </a:extLst>
          </p:cNvPr>
          <p:cNvSpPr/>
          <p:nvPr/>
        </p:nvSpPr>
        <p:spPr bwMode="auto">
          <a:xfrm>
            <a:off x="3459283" y="4277735"/>
            <a:ext cx="90000" cy="90000"/>
          </a:xfrm>
          <a:prstGeom prst="ellipse">
            <a:avLst/>
          </a:prstGeom>
          <a:solidFill>
            <a:sysClr val="window" lastClr="FFFFFF">
              <a:lumMod val="50000"/>
            </a:sysClr>
          </a:solidFill>
          <a:ln w="317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354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158" name="肘形连接符 71">
            <a:extLst>
              <a:ext uri="{FF2B5EF4-FFF2-40B4-BE49-F238E27FC236}">
                <a16:creationId xmlns:a16="http://schemas.microsoft.com/office/drawing/2014/main" id="{713D8B20-308C-4C82-B9DF-37ECF40C8947}"/>
              </a:ext>
            </a:extLst>
          </p:cNvPr>
          <p:cNvCxnSpPr>
            <a:stCxn id="136" idx="2"/>
            <a:endCxn id="157" idx="0"/>
          </p:cNvCxnSpPr>
          <p:nvPr/>
        </p:nvCxnSpPr>
        <p:spPr bwMode="auto">
          <a:xfrm rot="5400000">
            <a:off x="2839405" y="3279966"/>
            <a:ext cx="1662646" cy="332890"/>
          </a:xfrm>
          <a:prstGeom prst="bentConnector3">
            <a:avLst>
              <a:gd name="adj1" fmla="val 18953"/>
            </a:avLst>
          </a:prstGeom>
          <a:solidFill>
            <a:srgbClr val="5B9BD5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9" name="肘形连接符 72">
            <a:extLst>
              <a:ext uri="{FF2B5EF4-FFF2-40B4-BE49-F238E27FC236}">
                <a16:creationId xmlns:a16="http://schemas.microsoft.com/office/drawing/2014/main" id="{1E2DC621-B080-4866-B8A5-D69D49D1898C}"/>
              </a:ext>
            </a:extLst>
          </p:cNvPr>
          <p:cNvCxnSpPr>
            <a:stCxn id="138" idx="2"/>
          </p:cNvCxnSpPr>
          <p:nvPr/>
        </p:nvCxnSpPr>
        <p:spPr bwMode="auto">
          <a:xfrm rot="5400000">
            <a:off x="4271757" y="2711712"/>
            <a:ext cx="664125" cy="470876"/>
          </a:xfrm>
          <a:prstGeom prst="bentConnector3">
            <a:avLst/>
          </a:prstGeom>
          <a:solidFill>
            <a:srgbClr val="5B9BD5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60" name="TextBox 69">
            <a:extLst>
              <a:ext uri="{FF2B5EF4-FFF2-40B4-BE49-F238E27FC236}">
                <a16:creationId xmlns:a16="http://schemas.microsoft.com/office/drawing/2014/main" id="{18197E80-504E-4529-BE5D-52EF5ACFC8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33129" y="4393818"/>
            <a:ext cx="1238137" cy="136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2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Taper: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A : Présence</a:t>
            </a:r>
            <a:endParaRPr lang="en-US" altLang="zh-CN" sz="1200" b="1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itchFamily="34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C: Contrôleur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I : Intégré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R : Lecteur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M : Module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G : Porte</a:t>
            </a:r>
          </a:p>
        </p:txBody>
      </p:sp>
      <p:cxnSp>
        <p:nvCxnSpPr>
          <p:cNvPr id="161" name="直接连接符 160">
            <a:extLst>
              <a:ext uri="{FF2B5EF4-FFF2-40B4-BE49-F238E27FC236}">
                <a16:creationId xmlns:a16="http://schemas.microsoft.com/office/drawing/2014/main" id="{A7E38CC6-81BD-406A-B8E7-9FF28E4A285B}"/>
              </a:ext>
            </a:extLst>
          </p:cNvPr>
          <p:cNvCxnSpPr>
            <a:stCxn id="141" idx="2"/>
          </p:cNvCxnSpPr>
          <p:nvPr/>
        </p:nvCxnSpPr>
        <p:spPr bwMode="auto">
          <a:xfrm flipH="1">
            <a:off x="9016330" y="2615088"/>
            <a:ext cx="2202" cy="525276"/>
          </a:xfrm>
          <a:prstGeom prst="line">
            <a:avLst/>
          </a:prstGeom>
          <a:solidFill>
            <a:srgbClr val="5B9BD5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62" name="矩形 161">
            <a:extLst>
              <a:ext uri="{FF2B5EF4-FFF2-40B4-BE49-F238E27FC236}">
                <a16:creationId xmlns:a16="http://schemas.microsoft.com/office/drawing/2014/main" id="{5501E63F-4352-405C-8DBB-CE2ADF6A4F39}"/>
              </a:ext>
            </a:extLst>
          </p:cNvPr>
          <p:cNvSpPr/>
          <p:nvPr/>
        </p:nvSpPr>
        <p:spPr bwMode="auto">
          <a:xfrm>
            <a:off x="10032002" y="1895088"/>
            <a:ext cx="720000" cy="720000"/>
          </a:xfrm>
          <a:prstGeom prst="rect">
            <a:avLst/>
          </a:prstGeom>
          <a:solidFill>
            <a:sysClr val="window" lastClr="FFFFFF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354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Segoe UI" panose="020B0502040204020203" pitchFamily="34" charset="0"/>
                <a:cs typeface="Segoe UI" panose="020B0502040204020203" pitchFamily="34" charset="0"/>
              </a:rPr>
              <a:t>L</a:t>
            </a:r>
            <a:endParaRPr kumimoji="0" lang="zh-CN" altLang="en-US" sz="2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63" name="TextBox 76">
            <a:extLst>
              <a:ext uri="{FF2B5EF4-FFF2-40B4-BE49-F238E27FC236}">
                <a16:creationId xmlns:a16="http://schemas.microsoft.com/office/drawing/2014/main" id="{4C6CFCC4-2738-4485-90B7-40C338B86D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19298" y="3465430"/>
            <a:ext cx="1328050" cy="807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2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Modèle: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L : Gauche</a:t>
            </a:r>
            <a:endParaRPr lang="zh-CN" altLang="en-US" sz="1200" dirty="0">
              <a:solidFill>
                <a:srgbClr val="000000"/>
              </a:solidFill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itchFamily="34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R : Droite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宋体" pitchFamily="2" charset="-122"/>
                <a:cs typeface="Segoe UI" panose="020B0502040204020203" pitchFamily="34" charset="0"/>
                <a:sym typeface="Calibri" pitchFamily="34" charset="0"/>
              </a:rPr>
              <a:t>D : Milieu</a:t>
            </a:r>
            <a:endParaRPr lang="zh-CN" altLang="en-US" sz="1200" dirty="0">
              <a:solidFill>
                <a:prstClr val="black"/>
              </a:solidFill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164" name="直接连接符 163">
            <a:extLst>
              <a:ext uri="{FF2B5EF4-FFF2-40B4-BE49-F238E27FC236}">
                <a16:creationId xmlns:a16="http://schemas.microsoft.com/office/drawing/2014/main" id="{599E90A3-978A-4690-AA7C-EFE8FE953BCE}"/>
              </a:ext>
            </a:extLst>
          </p:cNvPr>
          <p:cNvCxnSpPr/>
          <p:nvPr/>
        </p:nvCxnSpPr>
        <p:spPr>
          <a:xfrm>
            <a:off x="9453768" y="2281389"/>
            <a:ext cx="338929" cy="0"/>
          </a:xfrm>
          <a:prstGeom prst="line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165" name="直接连接符 164">
            <a:extLst>
              <a:ext uri="{FF2B5EF4-FFF2-40B4-BE49-F238E27FC236}">
                <a16:creationId xmlns:a16="http://schemas.microsoft.com/office/drawing/2014/main" id="{F149A96F-9EB2-48DD-88F5-723A1751173F}"/>
              </a:ext>
            </a:extLst>
          </p:cNvPr>
          <p:cNvCxnSpPr/>
          <p:nvPr/>
        </p:nvCxnSpPr>
        <p:spPr bwMode="auto">
          <a:xfrm>
            <a:off x="10474486" y="2615506"/>
            <a:ext cx="4421" cy="804607"/>
          </a:xfrm>
          <a:prstGeom prst="line">
            <a:avLst/>
          </a:prstGeom>
          <a:solidFill>
            <a:srgbClr val="5B9BD5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66" name="矩形 165">
            <a:extLst>
              <a:ext uri="{FF2B5EF4-FFF2-40B4-BE49-F238E27FC236}">
                <a16:creationId xmlns:a16="http://schemas.microsoft.com/office/drawing/2014/main" id="{1FE4C899-B302-42CC-8E5B-8D50095691F2}"/>
              </a:ext>
            </a:extLst>
          </p:cNvPr>
          <p:cNvSpPr/>
          <p:nvPr/>
        </p:nvSpPr>
        <p:spPr bwMode="auto">
          <a:xfrm>
            <a:off x="7565173" y="1887346"/>
            <a:ext cx="720000" cy="720000"/>
          </a:xfrm>
          <a:prstGeom prst="rect">
            <a:avLst/>
          </a:prstGeom>
          <a:solidFill>
            <a:sysClr val="window" lastClr="FFFFFF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354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Segoe UI" panose="020B0502040204020203" pitchFamily="34" charset="0"/>
                <a:cs typeface="Segoe UI" panose="020B0502040204020203" pitchFamily="34" charset="0"/>
              </a:rPr>
              <a:t>0</a:t>
            </a:r>
            <a:endParaRPr kumimoji="0" lang="zh-CN" altLang="en-US" sz="2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67" name="矩形 166">
            <a:extLst>
              <a:ext uri="{FF2B5EF4-FFF2-40B4-BE49-F238E27FC236}">
                <a16:creationId xmlns:a16="http://schemas.microsoft.com/office/drawing/2014/main" id="{1BE875A5-B516-4C2A-A619-5F7A65A3174E}"/>
              </a:ext>
            </a:extLst>
          </p:cNvPr>
          <p:cNvSpPr/>
          <p:nvPr/>
        </p:nvSpPr>
        <p:spPr>
          <a:xfrm>
            <a:off x="7557355" y="3446411"/>
            <a:ext cx="161368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US" altLang="zh-CN" sz="1200" b="1" dirty="0">
                <a:solidFill>
                  <a:srgbClr val="000000"/>
                </a:solidFill>
                <a:latin typeface="Myriad Pro"/>
                <a:ea typeface="宋体" pitchFamily="2" charset="-122"/>
                <a:cs typeface="Segoe UI" panose="020B0502040204020203" pitchFamily="34" charset="0"/>
                <a:sym typeface="Calibri" pitchFamily="34" charset="0"/>
              </a:rPr>
              <a:t>Trou d'installation du climatiseur FACE :</a:t>
            </a:r>
          </a:p>
          <a:p>
            <a:pPr>
              <a:spcBef>
                <a:spcPct val="0"/>
              </a:spcBef>
              <a:defRPr/>
            </a:pPr>
            <a:r>
              <a:rPr lang="en-US" altLang="zh-CN" sz="1200" dirty="0">
                <a:solidFill>
                  <a:srgbClr val="000000"/>
                </a:solidFill>
                <a:latin typeface="Myriad Pro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0 : non</a:t>
            </a:r>
            <a:endParaRPr lang="zh-CN" altLang="en-US" sz="1200" dirty="0">
              <a:solidFill>
                <a:srgbClr val="000000"/>
              </a:solidFill>
              <a:ea typeface="Segoe UI" panose="020B0502040204020203" pitchFamily="34" charset="0"/>
              <a:cs typeface="Segoe UI" panose="020B0502040204020203" pitchFamily="34" charset="0"/>
              <a:sym typeface="Calibri" pitchFamily="34" charset="0"/>
            </a:endParaRPr>
          </a:p>
          <a:p>
            <a:pPr>
              <a:spcBef>
                <a:spcPct val="0"/>
              </a:spcBef>
              <a:defRPr/>
            </a:pPr>
            <a:r>
              <a:rPr lang="en-US" altLang="zh-CN" sz="1200" dirty="0">
                <a:solidFill>
                  <a:srgbClr val="000000"/>
                </a:solidFill>
                <a:latin typeface="Myriad Pro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1 : simple</a:t>
            </a:r>
          </a:p>
          <a:p>
            <a:pPr>
              <a:spcBef>
                <a:spcPct val="0"/>
              </a:spcBef>
              <a:defRPr/>
            </a:pPr>
            <a:r>
              <a:rPr lang="en-US" altLang="zh-CN" sz="1200" dirty="0">
                <a:solidFill>
                  <a:srgbClr val="000000"/>
                </a:solidFill>
                <a:latin typeface="Myriad Pro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2 : double</a:t>
            </a:r>
          </a:p>
        </p:txBody>
      </p:sp>
      <p:grpSp>
        <p:nvGrpSpPr>
          <p:cNvPr id="168" name="组合 167">
            <a:extLst>
              <a:ext uri="{FF2B5EF4-FFF2-40B4-BE49-F238E27FC236}">
                <a16:creationId xmlns:a16="http://schemas.microsoft.com/office/drawing/2014/main" id="{8CC9BACD-A159-4154-B5E3-91367743FAF0}"/>
              </a:ext>
            </a:extLst>
          </p:cNvPr>
          <p:cNvGrpSpPr/>
          <p:nvPr/>
        </p:nvGrpSpPr>
        <p:grpSpPr>
          <a:xfrm>
            <a:off x="7880173" y="2624244"/>
            <a:ext cx="90000" cy="732840"/>
            <a:chOff x="2686859" y="2857598"/>
            <a:chExt cx="90000" cy="732840"/>
          </a:xfrm>
        </p:grpSpPr>
        <p:cxnSp>
          <p:nvCxnSpPr>
            <p:cNvPr id="169" name="直接连接符 168">
              <a:extLst>
                <a:ext uri="{FF2B5EF4-FFF2-40B4-BE49-F238E27FC236}">
                  <a16:creationId xmlns:a16="http://schemas.microsoft.com/office/drawing/2014/main" id="{0137C875-4AC4-497C-9CEA-F8FF6B44C308}"/>
                </a:ext>
              </a:extLst>
            </p:cNvPr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rgbClr val="5B9BD5"/>
            </a:solidFill>
            <a:ln w="9525" cap="flat" cmpd="sng" algn="ctr">
              <a:solidFill>
                <a:sysClr val="window" lastClr="FFFFFF">
                  <a:lumMod val="50000"/>
                </a:sys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70" name="椭圆 169">
              <a:extLst>
                <a:ext uri="{FF2B5EF4-FFF2-40B4-BE49-F238E27FC236}">
                  <a16:creationId xmlns:a16="http://schemas.microsoft.com/office/drawing/2014/main" id="{55941262-3EF4-4A84-8343-F7965B7E097F}"/>
                </a:ext>
              </a:extLst>
            </p:cNvPr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ysClr val="window" lastClr="FFFFFF">
                <a:lumMod val="50000"/>
              </a:sysClr>
            </a:solidFill>
            <a:ln w="3175" cap="flat" cmpd="sng" algn="ctr">
              <a:solidFill>
                <a:sysClr val="window" lastClr="FFFFFF">
                  <a:lumMod val="50000"/>
                </a:sys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354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171" name="椭圆 170">
            <a:extLst>
              <a:ext uri="{FF2B5EF4-FFF2-40B4-BE49-F238E27FC236}">
                <a16:creationId xmlns:a16="http://schemas.microsoft.com/office/drawing/2014/main" id="{3C448501-314D-4DAE-AFAD-DDFD3EA7F143}"/>
              </a:ext>
            </a:extLst>
          </p:cNvPr>
          <p:cNvSpPr/>
          <p:nvPr/>
        </p:nvSpPr>
        <p:spPr bwMode="auto">
          <a:xfrm>
            <a:off x="10441921" y="3334315"/>
            <a:ext cx="90000" cy="90000"/>
          </a:xfrm>
          <a:prstGeom prst="ellipse">
            <a:avLst/>
          </a:prstGeom>
          <a:solidFill>
            <a:sysClr val="window" lastClr="FFFFFF">
              <a:lumMod val="50000"/>
            </a:sysClr>
          </a:solidFill>
          <a:ln w="317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354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宋体" pitchFamily="2" charset="-122"/>
              <a:cs typeface="Segoe UI" panose="020B0502040204020203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33"/>
          <p:cNvSpPr txBox="1"/>
          <p:nvPr/>
        </p:nvSpPr>
        <p:spPr>
          <a:xfrm>
            <a:off x="1312148" y="4048119"/>
            <a:ext cx="1706331" cy="815608"/>
          </a:xfrm>
          <a:prstGeom prst="rect">
            <a:avLst/>
          </a:prstGeom>
          <a:ln>
            <a:noFill/>
          </a:ln>
        </p:spPr>
        <p:style>
          <a:lnRef idx="0">
            <a:scrgbClr r="0" g="0" b="0"/>
          </a:lnRef>
          <a:fillRef idx="1001">
            <a:schemeClr val="lt1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Type d'appareil photo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 : Balle</a:t>
            </a:r>
            <a:endParaRPr kumimoji="0" lang="en-US" altLang="zh-CN" sz="105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+mn-ea"/>
              </a:rPr>
              <a:t>D: Dôme</a:t>
            </a:r>
            <a:endParaRPr kumimoji="0" lang="en-US" altLang="zh-CN" sz="105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+mn-ea"/>
              </a:rPr>
              <a:t>T : Tourelle</a:t>
            </a:r>
            <a:endParaRPr kumimoji="0" lang="en-US" altLang="zh-CN" sz="105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矩形 5"/>
          <p:cNvSpPr/>
          <p:nvPr/>
        </p:nvSpPr>
        <p:spPr bwMode="auto">
          <a:xfrm>
            <a:off x="4917639" y="1349456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</a:t>
            </a:r>
          </a:p>
        </p:txBody>
      </p:sp>
      <p:sp>
        <p:nvSpPr>
          <p:cNvPr id="8" name="矩形 7"/>
          <p:cNvSpPr/>
          <p:nvPr/>
        </p:nvSpPr>
        <p:spPr bwMode="auto">
          <a:xfrm>
            <a:off x="5996820" y="1362156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</a:t>
            </a:r>
          </a:p>
        </p:txBody>
      </p:sp>
      <p:sp>
        <p:nvSpPr>
          <p:cNvPr id="10" name="矩形 9"/>
          <p:cNvSpPr/>
          <p:nvPr/>
        </p:nvSpPr>
        <p:spPr bwMode="auto">
          <a:xfrm>
            <a:off x="7076001" y="1345223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</a:t>
            </a:r>
          </a:p>
        </p:txBody>
      </p:sp>
      <p:sp>
        <p:nvSpPr>
          <p:cNvPr id="11" name="矩形 10"/>
          <p:cNvSpPr/>
          <p:nvPr/>
        </p:nvSpPr>
        <p:spPr bwMode="auto">
          <a:xfrm>
            <a:off x="2617036" y="1345223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矩形 11"/>
          <p:cNvSpPr/>
          <p:nvPr/>
        </p:nvSpPr>
        <p:spPr bwMode="auto">
          <a:xfrm>
            <a:off x="1456667" y="1362156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IPC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椭圆 12"/>
          <p:cNvSpPr/>
          <p:nvPr/>
        </p:nvSpPr>
        <p:spPr bwMode="auto">
          <a:xfrm>
            <a:off x="2075313" y="3859907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15" name="椭圆 14"/>
          <p:cNvSpPr/>
          <p:nvPr/>
        </p:nvSpPr>
        <p:spPr bwMode="auto">
          <a:xfrm>
            <a:off x="8500663" y="2319488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16" name="肘形连接符 141"/>
          <p:cNvCxnSpPr/>
          <p:nvPr/>
        </p:nvCxnSpPr>
        <p:spPr bwMode="auto">
          <a:xfrm rot="5400000">
            <a:off x="6016018" y="2456388"/>
            <a:ext cx="732367" cy="4233"/>
          </a:xfrm>
          <a:prstGeom prst="bentConnector2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7" name="矩形 16"/>
          <p:cNvSpPr/>
          <p:nvPr/>
        </p:nvSpPr>
        <p:spPr bwMode="auto">
          <a:xfrm>
            <a:off x="8185663" y="1349456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</a:t>
            </a:r>
          </a:p>
        </p:txBody>
      </p:sp>
      <p:sp>
        <p:nvSpPr>
          <p:cNvPr id="18" name="TextBox 22"/>
          <p:cNvSpPr txBox="1">
            <a:spLocks noChangeArrowheads="1"/>
          </p:cNvSpPr>
          <p:nvPr/>
        </p:nvSpPr>
        <p:spPr bwMode="auto">
          <a:xfrm>
            <a:off x="1312148" y="2366443"/>
            <a:ext cx="1978660" cy="70788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9pPr>
          </a:lstStyle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IPC :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Caméra réseau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19" name="直接连接符 18"/>
          <p:cNvCxnSpPr>
            <a:stCxn id="12" idx="2"/>
          </p:cNvCxnSpPr>
          <p:nvPr/>
        </p:nvCxnSpPr>
        <p:spPr bwMode="auto">
          <a:xfrm flipH="1">
            <a:off x="1813355" y="2082156"/>
            <a:ext cx="3313" cy="45778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0" name="椭圆 19"/>
          <p:cNvSpPr/>
          <p:nvPr/>
        </p:nvSpPr>
        <p:spPr bwMode="auto">
          <a:xfrm>
            <a:off x="1774475" y="2494943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21" name="肘形连接符 144"/>
          <p:cNvCxnSpPr/>
          <p:nvPr/>
        </p:nvCxnSpPr>
        <p:spPr bwMode="auto">
          <a:xfrm rot="5400000">
            <a:off x="1592832" y="2609633"/>
            <a:ext cx="1847427" cy="806027"/>
          </a:xfrm>
          <a:prstGeom prst="bentConnector3">
            <a:avLst>
              <a:gd name="adj1" fmla="val 50046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2" name="TextBox 50"/>
          <p:cNvSpPr txBox="1"/>
          <p:nvPr/>
        </p:nvSpPr>
        <p:spPr>
          <a:xfrm>
            <a:off x="5812663" y="2967077"/>
            <a:ext cx="151828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9pPr>
          </a:lstStyle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Résolution</a:t>
            </a: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2: 2Méga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4: 4Méga</a:t>
            </a:r>
          </a:p>
        </p:txBody>
      </p:sp>
      <p:sp>
        <p:nvSpPr>
          <p:cNvPr id="23" name="椭圆 22"/>
          <p:cNvSpPr/>
          <p:nvPr/>
        </p:nvSpPr>
        <p:spPr bwMode="auto">
          <a:xfrm>
            <a:off x="6341711" y="2836044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24" name="TextBox 52"/>
          <p:cNvSpPr txBox="1"/>
          <p:nvPr/>
        </p:nvSpPr>
        <p:spPr>
          <a:xfrm>
            <a:off x="7011712" y="2752885"/>
            <a:ext cx="1497600" cy="103105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9pPr>
          </a:lstStyle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Réservé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 : Par défaut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 : WDR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9 : Pleine couleur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25" name="直接连接符 24"/>
          <p:cNvCxnSpPr/>
          <p:nvPr/>
        </p:nvCxnSpPr>
        <p:spPr bwMode="auto">
          <a:xfrm>
            <a:off x="7436001" y="2076042"/>
            <a:ext cx="0" cy="55741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6" name="椭圆 25"/>
          <p:cNvSpPr/>
          <p:nvPr/>
        </p:nvSpPr>
        <p:spPr bwMode="auto">
          <a:xfrm>
            <a:off x="7391001" y="2623431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27" name="直接连接符 26"/>
          <p:cNvCxnSpPr/>
          <p:nvPr/>
        </p:nvCxnSpPr>
        <p:spPr bwMode="auto">
          <a:xfrm>
            <a:off x="8545663" y="2065580"/>
            <a:ext cx="0" cy="29565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8" name="TextBox 70"/>
          <p:cNvSpPr txBox="1"/>
          <p:nvPr/>
        </p:nvSpPr>
        <p:spPr>
          <a:xfrm>
            <a:off x="8185663" y="2495117"/>
            <a:ext cx="1661068" cy="46935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9pPr>
          </a:lstStyle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Format vidéo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 : À l'étranger</a:t>
            </a:r>
          </a:p>
        </p:txBody>
      </p:sp>
      <p:cxnSp>
        <p:nvCxnSpPr>
          <p:cNvPr id="30" name="直接连接符 29"/>
          <p:cNvCxnSpPr/>
          <p:nvPr/>
        </p:nvCxnSpPr>
        <p:spPr bwMode="auto">
          <a:xfrm flipV="1">
            <a:off x="2286421" y="1785172"/>
            <a:ext cx="222704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1" name="TextBox 78"/>
          <p:cNvSpPr>
            <a:spLocks noChangeArrowheads="1"/>
          </p:cNvSpPr>
          <p:nvPr/>
        </p:nvSpPr>
        <p:spPr bwMode="auto">
          <a:xfrm>
            <a:off x="4600663" y="2811122"/>
            <a:ext cx="1334287" cy="446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Génération:</a:t>
            </a: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Série ECO</a:t>
            </a:r>
          </a:p>
        </p:txBody>
      </p:sp>
      <p:grpSp>
        <p:nvGrpSpPr>
          <p:cNvPr id="32" name="组合 31"/>
          <p:cNvGrpSpPr/>
          <p:nvPr/>
        </p:nvGrpSpPr>
        <p:grpSpPr>
          <a:xfrm>
            <a:off x="5257227" y="2076041"/>
            <a:ext cx="90000" cy="732840"/>
            <a:chOff x="2686859" y="2857598"/>
            <a:chExt cx="90000" cy="732840"/>
          </a:xfrm>
        </p:grpSpPr>
        <p:cxnSp>
          <p:nvCxnSpPr>
            <p:cNvPr id="33" name="直接连接符 32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4" name="椭圆 33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35" name="矩形 34"/>
          <p:cNvSpPr/>
          <p:nvPr/>
        </p:nvSpPr>
        <p:spPr bwMode="auto">
          <a:xfrm>
            <a:off x="3797817" y="1362156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</a:t>
            </a:r>
          </a:p>
        </p:txBody>
      </p:sp>
      <p:sp>
        <p:nvSpPr>
          <p:cNvPr id="38" name="TextBox 78"/>
          <p:cNvSpPr>
            <a:spLocks noChangeArrowheads="1"/>
          </p:cNvSpPr>
          <p:nvPr/>
        </p:nvSpPr>
        <p:spPr bwMode="auto">
          <a:xfrm>
            <a:off x="3119670" y="2782028"/>
            <a:ext cx="1582793" cy="62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Apparence:</a:t>
            </a: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1 : modèle 1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2 : modèle 2</a:t>
            </a:r>
            <a:endParaRPr kumimoji="0" lang="en-US" altLang="zh-CN" sz="1050" b="0" i="0" u="none" strike="noStrike" kern="1200" cap="none" spc="0" normalizeH="0" baseline="30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</p:txBody>
      </p:sp>
      <p:grpSp>
        <p:nvGrpSpPr>
          <p:cNvPr id="39" name="组合 38"/>
          <p:cNvGrpSpPr/>
          <p:nvPr/>
        </p:nvGrpSpPr>
        <p:grpSpPr>
          <a:xfrm>
            <a:off x="4112817" y="2088068"/>
            <a:ext cx="90000" cy="732840"/>
            <a:chOff x="2686859" y="2857598"/>
            <a:chExt cx="90000" cy="732840"/>
          </a:xfrm>
        </p:grpSpPr>
        <p:cxnSp>
          <p:nvCxnSpPr>
            <p:cNvPr id="40" name="直接连接符 39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1" name="椭圆 40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42" name="TextBox 55"/>
          <p:cNvSpPr txBox="1">
            <a:spLocks noChangeArrowheads="1"/>
          </p:cNvSpPr>
          <p:nvPr/>
        </p:nvSpPr>
        <p:spPr bwMode="auto">
          <a:xfrm>
            <a:off x="9229176" y="3833382"/>
            <a:ext cx="2218267" cy="64633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9pPr>
          </a:lstStyle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Fonctionnalité: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 : Micro intégré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IL : Double éclairage intelligent</a:t>
            </a:r>
          </a:p>
        </p:txBody>
      </p:sp>
      <p:sp>
        <p:nvSpPr>
          <p:cNvPr id="43" name="矩形 42"/>
          <p:cNvSpPr/>
          <p:nvPr/>
        </p:nvSpPr>
        <p:spPr bwMode="auto">
          <a:xfrm>
            <a:off x="9661311" y="1362156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UN</a:t>
            </a:r>
          </a:p>
        </p:txBody>
      </p:sp>
      <p:cxnSp>
        <p:nvCxnSpPr>
          <p:cNvPr id="44" name="直接连接符 43"/>
          <p:cNvCxnSpPr/>
          <p:nvPr/>
        </p:nvCxnSpPr>
        <p:spPr bwMode="auto">
          <a:xfrm flipV="1">
            <a:off x="9169171" y="1785172"/>
            <a:ext cx="222704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5" name="肘形连接符 141"/>
          <p:cNvCxnSpPr/>
          <p:nvPr/>
        </p:nvCxnSpPr>
        <p:spPr bwMode="auto">
          <a:xfrm rot="5400000">
            <a:off x="9073831" y="2763201"/>
            <a:ext cx="1624573" cy="281967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" name="文本框 1"/>
          <p:cNvSpPr txBox="1"/>
          <p:nvPr/>
        </p:nvSpPr>
        <p:spPr>
          <a:xfrm>
            <a:off x="264828" y="5631730"/>
            <a:ext cx="53630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</a:rPr>
              <a:t>Par exemple : Caméra réseau bullet 4MP ECO Smart Dual Light à focale fixe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</a:rPr>
              <a:t>Modèle interne : DH-IPC-B1E49P-A-IL-0360B-S2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</a:rPr>
              <a:t>Modèle externe : DH-IPC-B1E49-A-IL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46" name="TextBox 69"/>
          <p:cNvSpPr>
            <a:spLocks noChangeArrowheads="1"/>
          </p:cNvSpPr>
          <p:nvPr/>
        </p:nvSpPr>
        <p:spPr bwMode="auto">
          <a:xfrm>
            <a:off x="133794" y="2821112"/>
            <a:ext cx="807720" cy="446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Marque: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Dahua</a:t>
            </a:r>
            <a:endParaRPr kumimoji="0" lang="zh-CN" altLang="en-US" sz="1050" b="0" i="0" u="none" strike="noStrike" kern="1200" cap="none" spc="0" normalizeH="0" baseline="0" noProof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文泉驿微米黑" charset="-122"/>
            </a:endParaRPr>
          </a:p>
        </p:txBody>
      </p:sp>
      <p:sp>
        <p:nvSpPr>
          <p:cNvPr id="47" name="矩形 46"/>
          <p:cNvSpPr/>
          <p:nvPr/>
        </p:nvSpPr>
        <p:spPr bwMode="auto">
          <a:xfrm>
            <a:off x="221847" y="1348126"/>
            <a:ext cx="719667" cy="719562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3765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</a:t>
            </a:r>
            <a:endParaRPr kumimoji="0" lang="zh-CN" altLang="en-US" sz="2200" b="0" i="0" u="none" strike="noStrike" kern="1200" cap="none" spc="0" normalizeH="0" baseline="0" noProof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48" name="直接连接符 58"/>
          <p:cNvCxnSpPr/>
          <p:nvPr/>
        </p:nvCxnSpPr>
        <p:spPr>
          <a:xfrm>
            <a:off x="581681" y="2057529"/>
            <a:ext cx="0" cy="642043"/>
          </a:xfrm>
          <a:prstGeom prst="line">
            <a:avLst/>
          </a:prstGeom>
          <a:ln w="9525" cap="flat" cmpd="sng">
            <a:solidFill>
              <a:srgbClr val="7F7F7F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9" name="直接连接符 48"/>
          <p:cNvCxnSpPr/>
          <p:nvPr/>
        </p:nvCxnSpPr>
        <p:spPr bwMode="auto">
          <a:xfrm flipV="1">
            <a:off x="1093672" y="1785172"/>
            <a:ext cx="222704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0" name="矩形 49"/>
          <p:cNvSpPr/>
          <p:nvPr/>
        </p:nvSpPr>
        <p:spPr bwMode="auto">
          <a:xfrm>
            <a:off x="10939707" y="1360280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S2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51" name="直接连接符 50"/>
          <p:cNvCxnSpPr/>
          <p:nvPr/>
        </p:nvCxnSpPr>
        <p:spPr bwMode="auto">
          <a:xfrm flipV="1">
            <a:off x="10542499" y="1783296"/>
            <a:ext cx="222704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2" name="肘形连接符 141"/>
          <p:cNvCxnSpPr/>
          <p:nvPr/>
        </p:nvCxnSpPr>
        <p:spPr bwMode="auto">
          <a:xfrm rot="16200000" flipH="1">
            <a:off x="10982210" y="2502468"/>
            <a:ext cx="756008" cy="1148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3" name="矩形 52"/>
          <p:cNvSpPr/>
          <p:nvPr/>
        </p:nvSpPr>
        <p:spPr>
          <a:xfrm>
            <a:off x="10685055" y="2904184"/>
            <a:ext cx="2111172" cy="577081"/>
          </a:xfrm>
          <a:prstGeom prst="rect">
            <a:avLst/>
          </a:prstGeom>
          <a:ln w="6350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NA : Par défaut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Sn : Nème génération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S2 : Deuxième génération</a:t>
            </a:r>
          </a:p>
        </p:txBody>
      </p:sp>
      <p:sp>
        <p:nvSpPr>
          <p:cNvPr id="54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 Light"/>
                <a:cs typeface="Segoe UI" panose="020B0502040204020203" pitchFamily="34" charset="0"/>
              </a:rPr>
              <a:t>Caméra réseau (série ECO)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 Light"/>
              <a:cs typeface="Segoe UI" panose="020B0502040204020203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51A614-8966-44D8-8BE8-82D5C6659FD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69"/>
          <p:cNvSpPr>
            <a:spLocks noChangeArrowheads="1"/>
          </p:cNvSpPr>
          <p:nvPr/>
        </p:nvSpPr>
        <p:spPr bwMode="auto">
          <a:xfrm>
            <a:off x="1448602" y="3248286"/>
            <a:ext cx="1812204" cy="4693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Marque: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 dirty="0" err="1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Dahua International</a:t>
            </a:r>
            <a:endParaRPr lang="zh-CN" altLang="en-US" sz="12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51" name="TextBox 69"/>
          <p:cNvSpPr>
            <a:spLocks noChangeArrowheads="1"/>
          </p:cNvSpPr>
          <p:nvPr/>
        </p:nvSpPr>
        <p:spPr bwMode="auto">
          <a:xfrm>
            <a:off x="3228007" y="3248285"/>
            <a:ext cx="740571" cy="2846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Alarm</a:t>
            </a:r>
          </a:p>
        </p:txBody>
      </p:sp>
      <p:sp>
        <p:nvSpPr>
          <p:cNvPr id="97" name="矩形 96"/>
          <p:cNvSpPr/>
          <p:nvPr/>
        </p:nvSpPr>
        <p:spPr bwMode="auto">
          <a:xfrm>
            <a:off x="1636767" y="1772816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DHI</a:t>
            </a:r>
            <a:endParaRPr lang="zh-CN" altLang="en-US" sz="22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104" name="直接连接符 103"/>
          <p:cNvCxnSpPr/>
          <p:nvPr/>
        </p:nvCxnSpPr>
        <p:spPr bwMode="auto">
          <a:xfrm>
            <a:off x="2456273" y="2055595"/>
            <a:ext cx="450057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5" name="直接连接符 104"/>
          <p:cNvCxnSpPr/>
          <p:nvPr/>
        </p:nvCxnSpPr>
        <p:spPr bwMode="auto">
          <a:xfrm>
            <a:off x="8500513" y="2062715"/>
            <a:ext cx="450057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110" name="组合 109"/>
          <p:cNvGrpSpPr/>
          <p:nvPr/>
        </p:nvGrpSpPr>
        <p:grpSpPr>
          <a:xfrm>
            <a:off x="1951767" y="2500117"/>
            <a:ext cx="90000" cy="725540"/>
            <a:chOff x="2686859" y="2864898"/>
            <a:chExt cx="90000" cy="725540"/>
          </a:xfrm>
        </p:grpSpPr>
        <p:cxnSp>
          <p:nvCxnSpPr>
            <p:cNvPr id="108" name="直接连接符 107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09" name="椭圆 108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7" name="组合 6"/>
          <p:cNvGrpSpPr/>
          <p:nvPr/>
        </p:nvGrpSpPr>
        <p:grpSpPr>
          <a:xfrm>
            <a:off x="3085421" y="1772816"/>
            <a:ext cx="720000" cy="1452840"/>
            <a:chOff x="1734818" y="1329612"/>
            <a:chExt cx="540000" cy="1089630"/>
          </a:xfrm>
        </p:grpSpPr>
        <p:sp>
          <p:nvSpPr>
            <p:cNvPr id="94" name="矩形 93"/>
            <p:cNvSpPr/>
            <p:nvPr/>
          </p:nvSpPr>
          <p:spPr bwMode="auto">
            <a:xfrm>
              <a:off x="1734818" y="1329612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defTabSz="914400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200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AR</a:t>
              </a:r>
              <a:endParaRPr lang="zh-CN" altLang="en-US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grpSp>
          <p:nvGrpSpPr>
            <p:cNvPr id="111" name="组合 110"/>
            <p:cNvGrpSpPr/>
            <p:nvPr/>
          </p:nvGrpSpPr>
          <p:grpSpPr>
            <a:xfrm>
              <a:off x="1985996" y="1869612"/>
              <a:ext cx="67500" cy="549630"/>
              <a:chOff x="2686859" y="2857598"/>
              <a:chExt cx="90000" cy="732840"/>
            </a:xfrm>
          </p:grpSpPr>
          <p:cxnSp>
            <p:nvCxnSpPr>
              <p:cNvPr id="112" name="直接连接符 111"/>
              <p:cNvCxnSpPr/>
              <p:nvPr/>
            </p:nvCxnSpPr>
            <p:spPr bwMode="auto">
              <a:xfrm>
                <a:off x="2731859" y="2857598"/>
                <a:ext cx="0" cy="64284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113" name="椭圆 112"/>
              <p:cNvSpPr/>
              <p:nvPr/>
            </p:nvSpPr>
            <p:spPr bwMode="auto">
              <a:xfrm>
                <a:off x="2686859" y="3500438"/>
                <a:ext cx="90000" cy="90000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/>
              <a:lstStyle/>
              <a:p>
                <a:pPr defTabSz="914400" fontAlgn="t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1000" dirty="0">
                  <a:latin typeface="Segoe UI" panose="020B0502040204020203" pitchFamily="34" charset="0"/>
                  <a:ea typeface="宋体" pitchFamily="2" charset="-122"/>
                  <a:cs typeface="Segoe UI" panose="020B0502040204020203" pitchFamily="34" charset="0"/>
                </a:endParaRPr>
              </a:p>
            </p:txBody>
          </p:sp>
        </p:grpSp>
      </p:grpSp>
      <p:grpSp>
        <p:nvGrpSpPr>
          <p:cNvPr id="11" name="组合 10"/>
          <p:cNvGrpSpPr/>
          <p:nvPr/>
        </p:nvGrpSpPr>
        <p:grpSpPr>
          <a:xfrm>
            <a:off x="6764685" y="1772816"/>
            <a:ext cx="720000" cy="1449723"/>
            <a:chOff x="4707447" y="1329612"/>
            <a:chExt cx="540000" cy="1087292"/>
          </a:xfrm>
        </p:grpSpPr>
        <p:sp>
          <p:nvSpPr>
            <p:cNvPr id="100" name="矩形 99"/>
            <p:cNvSpPr/>
            <p:nvPr/>
          </p:nvSpPr>
          <p:spPr bwMode="auto">
            <a:xfrm>
              <a:off x="4707447" y="1329612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defTabSz="914400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200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08</a:t>
              </a:r>
              <a:endParaRPr lang="zh-CN" altLang="en-US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grpSp>
          <p:nvGrpSpPr>
            <p:cNvPr id="125" name="组合 124"/>
            <p:cNvGrpSpPr/>
            <p:nvPr/>
          </p:nvGrpSpPr>
          <p:grpSpPr>
            <a:xfrm>
              <a:off x="4961809" y="1867274"/>
              <a:ext cx="67500" cy="549630"/>
              <a:chOff x="2686859" y="2857598"/>
              <a:chExt cx="90000" cy="732840"/>
            </a:xfrm>
          </p:grpSpPr>
          <p:cxnSp>
            <p:nvCxnSpPr>
              <p:cNvPr id="126" name="直接连接符 125"/>
              <p:cNvCxnSpPr/>
              <p:nvPr/>
            </p:nvCxnSpPr>
            <p:spPr bwMode="auto">
              <a:xfrm>
                <a:off x="2731859" y="2857598"/>
                <a:ext cx="0" cy="64284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127" name="椭圆 126"/>
              <p:cNvSpPr/>
              <p:nvPr/>
            </p:nvSpPr>
            <p:spPr bwMode="auto">
              <a:xfrm>
                <a:off x="2686859" y="3500438"/>
                <a:ext cx="90000" cy="90000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/>
              <a:lstStyle/>
              <a:p>
                <a:pPr defTabSz="914400" fontAlgn="t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1000" dirty="0">
                  <a:latin typeface="Segoe UI" panose="020B0502040204020203" pitchFamily="34" charset="0"/>
                  <a:ea typeface="宋体" pitchFamily="2" charset="-122"/>
                  <a:cs typeface="Segoe UI" panose="020B0502040204020203" pitchFamily="34" charset="0"/>
                </a:endParaRPr>
              </a:p>
            </p:txBody>
          </p:sp>
        </p:grpSp>
      </p:grpSp>
      <p:grpSp>
        <p:nvGrpSpPr>
          <p:cNvPr id="13" name="组合 12"/>
          <p:cNvGrpSpPr/>
          <p:nvPr/>
        </p:nvGrpSpPr>
        <p:grpSpPr>
          <a:xfrm>
            <a:off x="9040652" y="1777827"/>
            <a:ext cx="720000" cy="1458968"/>
            <a:chOff x="6496231" y="1333370"/>
            <a:chExt cx="540000" cy="1094226"/>
          </a:xfrm>
        </p:grpSpPr>
        <p:sp>
          <p:nvSpPr>
            <p:cNvPr id="102" name="矩形 101"/>
            <p:cNvSpPr/>
            <p:nvPr/>
          </p:nvSpPr>
          <p:spPr bwMode="auto">
            <a:xfrm>
              <a:off x="6496231" y="1333370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defTabSz="914400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200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W</a:t>
              </a:r>
              <a:endParaRPr lang="zh-CN" altLang="en-US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grpSp>
          <p:nvGrpSpPr>
            <p:cNvPr id="131" name="组合 130"/>
            <p:cNvGrpSpPr/>
            <p:nvPr/>
          </p:nvGrpSpPr>
          <p:grpSpPr>
            <a:xfrm>
              <a:off x="6732481" y="1877966"/>
              <a:ext cx="67500" cy="549630"/>
              <a:chOff x="2686859" y="2857598"/>
              <a:chExt cx="90000" cy="732840"/>
            </a:xfrm>
          </p:grpSpPr>
          <p:cxnSp>
            <p:nvCxnSpPr>
              <p:cNvPr id="132" name="直接连接符 131"/>
              <p:cNvCxnSpPr/>
              <p:nvPr/>
            </p:nvCxnSpPr>
            <p:spPr bwMode="auto">
              <a:xfrm>
                <a:off x="2731859" y="2857598"/>
                <a:ext cx="0" cy="64284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133" name="椭圆 132"/>
              <p:cNvSpPr/>
              <p:nvPr/>
            </p:nvSpPr>
            <p:spPr bwMode="auto">
              <a:xfrm>
                <a:off x="2686859" y="3500438"/>
                <a:ext cx="90000" cy="90000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/>
              <a:lstStyle/>
              <a:p>
                <a:pPr defTabSz="914400" fontAlgn="t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1000" dirty="0">
                  <a:latin typeface="Segoe UI" panose="020B0502040204020203" pitchFamily="34" charset="0"/>
                  <a:ea typeface="宋体" pitchFamily="2" charset="-122"/>
                  <a:cs typeface="Segoe UI" panose="020B0502040204020203" pitchFamily="34" charset="0"/>
                </a:endParaRPr>
              </a:p>
            </p:txBody>
          </p:sp>
        </p:grpSp>
      </p:grpSp>
      <p:grpSp>
        <p:nvGrpSpPr>
          <p:cNvPr id="9" name="组合 8"/>
          <p:cNvGrpSpPr/>
          <p:nvPr/>
        </p:nvGrpSpPr>
        <p:grpSpPr>
          <a:xfrm>
            <a:off x="4925053" y="1772816"/>
            <a:ext cx="720000" cy="1463979"/>
            <a:chOff x="3204321" y="1329612"/>
            <a:chExt cx="540000" cy="1097984"/>
          </a:xfrm>
        </p:grpSpPr>
        <p:sp>
          <p:nvSpPr>
            <p:cNvPr id="98" name="矩形 97"/>
            <p:cNvSpPr/>
            <p:nvPr/>
          </p:nvSpPr>
          <p:spPr bwMode="auto">
            <a:xfrm>
              <a:off x="3204321" y="1329612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defTabSz="914400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200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2</a:t>
              </a:r>
              <a:endParaRPr lang="zh-CN" altLang="en-US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21" name="椭圆 120"/>
            <p:cNvSpPr/>
            <p:nvPr/>
          </p:nvSpPr>
          <p:spPr bwMode="auto">
            <a:xfrm>
              <a:off x="3440571" y="2360096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cxnSp>
          <p:nvCxnSpPr>
            <p:cNvPr id="145" name="肘形连接符 144"/>
            <p:cNvCxnSpPr>
              <a:stCxn id="98" idx="2"/>
            </p:cNvCxnSpPr>
            <p:nvPr/>
          </p:nvCxnSpPr>
          <p:spPr bwMode="auto">
            <a:xfrm rot="5400000">
              <a:off x="3222321" y="2121611"/>
              <a:ext cx="504000" cy="0"/>
            </a:xfrm>
            <a:prstGeom prst="bentConnector3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12" name="组合 11"/>
          <p:cNvGrpSpPr/>
          <p:nvPr/>
        </p:nvGrpSpPr>
        <p:grpSpPr>
          <a:xfrm>
            <a:off x="7684501" y="1772816"/>
            <a:ext cx="720000" cy="2823437"/>
            <a:chOff x="5459010" y="1329612"/>
            <a:chExt cx="540000" cy="2117578"/>
          </a:xfrm>
        </p:grpSpPr>
        <p:sp>
          <p:nvSpPr>
            <p:cNvPr id="101" name="矩形 100"/>
            <p:cNvSpPr/>
            <p:nvPr/>
          </p:nvSpPr>
          <p:spPr bwMode="auto">
            <a:xfrm>
              <a:off x="5459010" y="1329612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defTabSz="914400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200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C</a:t>
              </a:r>
              <a:endParaRPr lang="zh-CN" altLang="en-US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30" name="椭圆 129"/>
            <p:cNvSpPr/>
            <p:nvPr/>
          </p:nvSpPr>
          <p:spPr bwMode="auto">
            <a:xfrm>
              <a:off x="5695260" y="3379690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cxnSp>
          <p:nvCxnSpPr>
            <p:cNvPr id="148" name="肘形连接符 147"/>
            <p:cNvCxnSpPr>
              <a:stCxn id="101" idx="2"/>
            </p:cNvCxnSpPr>
            <p:nvPr/>
          </p:nvCxnSpPr>
          <p:spPr bwMode="auto">
            <a:xfrm rot="5400000">
              <a:off x="4973011" y="2625613"/>
              <a:ext cx="1512000" cy="0"/>
            </a:xfrm>
            <a:prstGeom prst="bentConnector3">
              <a:avLst>
                <a:gd name="adj1" fmla="val 50000"/>
              </a:avLst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10" name="组合 9"/>
          <p:cNvGrpSpPr/>
          <p:nvPr/>
        </p:nvGrpSpPr>
        <p:grpSpPr>
          <a:xfrm>
            <a:off x="5844869" y="1772817"/>
            <a:ext cx="720000" cy="2797937"/>
            <a:chOff x="3955884" y="1329612"/>
            <a:chExt cx="540000" cy="2098453"/>
          </a:xfrm>
        </p:grpSpPr>
        <p:sp>
          <p:nvSpPr>
            <p:cNvPr id="99" name="矩形 98"/>
            <p:cNvSpPr/>
            <p:nvPr/>
          </p:nvSpPr>
          <p:spPr bwMode="auto">
            <a:xfrm>
              <a:off x="3955884" y="1329612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defTabSz="914400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200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0</a:t>
              </a:r>
              <a:endParaRPr lang="zh-CN" altLang="en-US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24" name="椭圆 123"/>
            <p:cNvSpPr/>
            <p:nvPr/>
          </p:nvSpPr>
          <p:spPr bwMode="auto">
            <a:xfrm>
              <a:off x="4192134" y="3360565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cxnSp>
          <p:nvCxnSpPr>
            <p:cNvPr id="152" name="肘形连接符 151"/>
            <p:cNvCxnSpPr/>
            <p:nvPr/>
          </p:nvCxnSpPr>
          <p:spPr bwMode="auto">
            <a:xfrm rot="5400000">
              <a:off x="3469884" y="2614429"/>
              <a:ext cx="1512000" cy="0"/>
            </a:xfrm>
            <a:prstGeom prst="bentConnector3">
              <a:avLst>
                <a:gd name="adj1" fmla="val 50000"/>
              </a:avLst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45" name="矩形 44"/>
          <p:cNvSpPr/>
          <p:nvPr/>
        </p:nvSpPr>
        <p:spPr>
          <a:xfrm>
            <a:off x="3478190" y="4545264"/>
            <a:ext cx="1864093" cy="1395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t"/>
            <a:r>
              <a:rPr lang="en-US" altLang="zh-CN" sz="1400" b="1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Taper:</a:t>
            </a:r>
          </a:p>
          <a:p>
            <a:pPr fontAlgn="t"/>
            <a:r>
              <a:rPr lang="en-US" altLang="zh-CN" sz="1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 : Contrôleur d'alarme</a:t>
            </a:r>
          </a:p>
          <a:p>
            <a:pPr fontAlgn="t"/>
            <a:r>
              <a:rPr lang="en-US" altLang="zh-CN" sz="1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K : Clavier
D : Détecteur
M : Module</a:t>
            </a:r>
            <a:br>
              <a:rPr lang="zh-CN" altLang="en-US" sz="1200" dirty="0">
                <a:latin typeface="Myriad Pro" panose="020B0502040204020203" pitchFamily="34" charset="0"/>
                <a:cs typeface="Segoe UI" panose="020B0502040204020203" pitchFamily="34" charset="0"/>
              </a:rPr>
            </a:br>
            <a:br>
              <a:rPr lang="zh-CN" altLang="en-US" sz="1200" dirty="0">
                <a:latin typeface="Myriad Pro" panose="020B0502040204020203" pitchFamily="34" charset="0"/>
                <a:cs typeface="Segoe UI" panose="020B0502040204020203" pitchFamily="34" charset="0"/>
              </a:rPr>
            </a:br>
            <a:endParaRPr lang="zh-CN" altLang="en-US" sz="1200" dirty="0">
              <a:latin typeface="Myriad Pro" panose="020B0502040204020203" pitchFamily="34" charset="0"/>
              <a:cs typeface="Segoe UI" panose="020B0502040204020203" pitchFamily="34" charset="0"/>
            </a:endParaRPr>
          </a:p>
          <a:p>
            <a:pPr fontAlgn="t"/>
            <a:r>
              <a:rPr lang="en-US" altLang="zh-CN" sz="1200" dirty="0">
                <a:latin typeface="Myriad Pro" panose="020B0502040204020203" pitchFamily="34" charset="0"/>
                <a:cs typeface="Segoe UI" panose="020B0502040204020203" pitchFamily="34" charset="0"/>
              </a:rPr>
              <a:t>A : Accessoire</a:t>
            </a:r>
            <a:endParaRPr lang="en-US" altLang="zh-CN" sz="1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fontAlgn="t"/>
            <a:endParaRPr lang="zh-CN" altLang="en-US" sz="1065" dirty="0">
              <a:solidFill>
                <a:srgbClr val="000000"/>
              </a:solidFill>
              <a:latin typeface="Segoe UI" panose="020B0502040204020203" pitchFamily="34" charset="0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46" name="矩形 45"/>
          <p:cNvSpPr/>
          <p:nvPr/>
        </p:nvSpPr>
        <p:spPr>
          <a:xfrm>
            <a:off x="4572155" y="3218630"/>
            <a:ext cx="1677713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400" b="1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Série:</a:t>
            </a:r>
          </a:p>
          <a:p>
            <a:r>
              <a:rPr lang="en-US" altLang="zh-CN" sz="1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2=Panneau général</a:t>
            </a:r>
          </a:p>
          <a:p>
            <a:r>
              <a:rPr lang="en-US" altLang="zh-CN" sz="1200" dirty="0">
                <a:latin typeface="Myriad Pro" panose="020B0502040204020203" pitchFamily="34" charset="0"/>
                <a:cs typeface="Segoe UI" panose="020B0502040204020203" pitchFamily="34" charset="0"/>
              </a:rPr>
              <a:t>3 = Panel professionnel
5 = Panel vidéo
9 = Panel MBUS</a:t>
            </a:r>
            <a:br>
              <a:rPr lang="zh-CN" altLang="en-US" sz="1200" dirty="0">
                <a:latin typeface="Myriad Pro" panose="020B0502040204020203" pitchFamily="34" charset="0"/>
                <a:cs typeface="Segoe UI" panose="020B0502040204020203" pitchFamily="34" charset="0"/>
              </a:rPr>
            </a:br>
            <a:br>
              <a:rPr lang="zh-CN" altLang="en-US" sz="1200" dirty="0">
                <a:latin typeface="Myriad Pro" panose="020B0502040204020203" pitchFamily="34" charset="0"/>
                <a:cs typeface="Segoe UI" panose="020B0502040204020203" pitchFamily="34" charset="0"/>
              </a:rPr>
            </a:br>
            <a:endParaRPr lang="zh-CN" altLang="en-US" sz="1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7" name="矩形 46"/>
          <p:cNvSpPr/>
          <p:nvPr/>
        </p:nvSpPr>
        <p:spPr>
          <a:xfrm>
            <a:off x="5872987" y="4560069"/>
            <a:ext cx="773727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t"/>
            <a:r>
              <a:rPr lang="en-US" altLang="zh-CN" sz="1400" b="1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Vidéo:</a:t>
            </a:r>
          </a:p>
          <a:p>
            <a:pPr fontAlgn="t"/>
            <a:r>
              <a:rPr lang="en-US" altLang="zh-CN" sz="1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0=0CH
4=4CH
8=8CH</a:t>
            </a:r>
            <a:br>
              <a:rPr lang="zh-CN" altLang="en-US" sz="1200" dirty="0">
                <a:latin typeface="Myriad Pro" panose="020B0502040204020203" pitchFamily="34" charset="0"/>
                <a:cs typeface="Segoe UI" panose="020B0502040204020203" pitchFamily="34" charset="0"/>
              </a:rPr>
            </a:br>
            <a:br>
              <a:rPr lang="zh-CN" altLang="en-US" sz="1200" dirty="0">
                <a:latin typeface="Myriad Pro" panose="020B0502040204020203" pitchFamily="34" charset="0"/>
                <a:cs typeface="Segoe UI" panose="020B0502040204020203" pitchFamily="34" charset="0"/>
              </a:rPr>
            </a:br>
            <a:endParaRPr lang="zh-CN" altLang="en-US" sz="1200" dirty="0">
              <a:solidFill>
                <a:srgbClr val="000000"/>
              </a:solidFill>
              <a:latin typeface="Segoe UI" panose="020B0502040204020203" pitchFamily="34" charset="0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48" name="矩形 47"/>
          <p:cNvSpPr/>
          <p:nvPr/>
        </p:nvSpPr>
        <p:spPr>
          <a:xfrm>
            <a:off x="6456302" y="3218629"/>
            <a:ext cx="1448299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t"/>
            <a:r>
              <a:rPr lang="en-US" altLang="zh-CN" sz="1400" b="1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Zone à bord :</a:t>
            </a:r>
          </a:p>
          <a:p>
            <a:pPr fontAlgn="t"/>
            <a:r>
              <a:rPr lang="en-US" altLang="zh-CN" sz="1200" dirty="0">
                <a:latin typeface="Myriad Pro"/>
              </a:rPr>
              <a:t>08 = 8 zones
16 = 16 zones</a:t>
            </a:r>
            <a:br>
              <a:rPr lang="zh-CN" altLang="en-US" sz="1200" dirty="0">
                <a:latin typeface="Myriad Pro"/>
              </a:rPr>
            </a:br>
            <a:endParaRPr lang="zh-CN" altLang="en-US" sz="1200" dirty="0"/>
          </a:p>
        </p:txBody>
      </p:sp>
      <p:sp>
        <p:nvSpPr>
          <p:cNvPr id="49" name="矩形 48"/>
          <p:cNvSpPr/>
          <p:nvPr/>
        </p:nvSpPr>
        <p:spPr>
          <a:xfrm>
            <a:off x="7438321" y="4560069"/>
            <a:ext cx="1813587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400" b="1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Cas:</a:t>
            </a:r>
          </a:p>
          <a:p>
            <a:r>
              <a:rPr lang="en-US" altLang="zh-CN" sz="1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 = Plastique et clavier
B = Plastique
C = Boîtier métallique</a:t>
            </a:r>
            <a:br>
              <a:rPr lang="zh-CN" altLang="en-US" sz="1200" dirty="0">
                <a:latin typeface="Myriad Pro" panose="020B0502040204020203" pitchFamily="34" charset="0"/>
                <a:cs typeface="Segoe UI" panose="020B0502040204020203" pitchFamily="34" charset="0"/>
              </a:rPr>
            </a:br>
            <a:br>
              <a:rPr lang="zh-CN" altLang="en-US" sz="1200" dirty="0">
                <a:latin typeface="Myriad Pro" panose="020B0502040204020203" pitchFamily="34" charset="0"/>
                <a:cs typeface="Segoe UI" panose="020B0502040204020203" pitchFamily="34" charset="0"/>
              </a:rPr>
            </a:br>
            <a:endParaRPr lang="zh-CN" altLang="en-US" sz="1200" dirty="0">
              <a:latin typeface="Myriad Pro" panose="020B0502040204020203" pitchFamily="34" charset="0"/>
              <a:cs typeface="Segoe UI" panose="020B0502040204020203" pitchFamily="34" charset="0"/>
            </a:endParaRPr>
          </a:p>
          <a:p>
            <a:r>
              <a:rPr lang="en-US" altLang="zh-CN" sz="1200" dirty="0">
                <a:latin typeface="Myriad Pro" panose="020B0502040204020203" pitchFamily="34" charset="0"/>
                <a:cs typeface="Segoe UI" panose="020B0502040204020203" pitchFamily="34" charset="0"/>
              </a:rPr>
              <a:t>H=Hub</a:t>
            </a:r>
            <a:endParaRPr lang="zh-CN" altLang="en-US" sz="1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0" name="矩形 49"/>
          <p:cNvSpPr/>
          <p:nvPr/>
        </p:nvSpPr>
        <p:spPr>
          <a:xfrm>
            <a:off x="8892637" y="3218629"/>
            <a:ext cx="2868042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t"/>
            <a:r>
              <a:rPr lang="en-US" sz="1400" b="1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Fonction :
G : GPRS</a:t>
            </a:r>
            <a:br>
              <a:rPr lang="en-US" sz="14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endParaRPr lang="en-US" sz="1400" dirty="0">
              <a:latin typeface="Myriad Pro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fontAlgn="t"/>
            <a:r>
              <a:rPr lang="en-US" sz="1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 : LTE</a:t>
            </a:r>
          </a:p>
          <a:p>
            <a:pPr fontAlgn="t"/>
            <a:r>
              <a:rPr lang="en-US" sz="1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 : Sans fil</a:t>
            </a:r>
          </a:p>
          <a:p>
            <a:pPr fontAlgn="t"/>
            <a:r>
              <a:rPr lang="en-US" sz="1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W2 : Sans fil de 2e génération</a:t>
            </a:r>
            <a:endParaRPr lang="en-US" sz="12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4005237" y="1772817"/>
            <a:ext cx="720000" cy="2792036"/>
            <a:chOff x="2452758" y="1329612"/>
            <a:chExt cx="540000" cy="2094027"/>
          </a:xfrm>
        </p:grpSpPr>
        <p:sp>
          <p:nvSpPr>
            <p:cNvPr id="95" name="矩形 94"/>
            <p:cNvSpPr/>
            <p:nvPr/>
          </p:nvSpPr>
          <p:spPr bwMode="auto">
            <a:xfrm>
              <a:off x="2452758" y="1329612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defTabSz="914400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200" dirty="0"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C</a:t>
              </a:r>
              <a:endParaRPr lang="zh-CN" altLang="en-US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cxnSp>
          <p:nvCxnSpPr>
            <p:cNvPr id="142" name="肘形连接符 141"/>
            <p:cNvCxnSpPr/>
            <p:nvPr/>
          </p:nvCxnSpPr>
          <p:spPr bwMode="auto">
            <a:xfrm rot="16200000" flipH="1">
              <a:off x="1966758" y="2623690"/>
              <a:ext cx="1512000" cy="0"/>
            </a:xfrm>
            <a:prstGeom prst="bentConnector3">
              <a:avLst>
                <a:gd name="adj1" fmla="val 50000"/>
              </a:avLst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2" name="椭圆 51"/>
            <p:cNvSpPr/>
            <p:nvPr/>
          </p:nvSpPr>
          <p:spPr bwMode="auto">
            <a:xfrm>
              <a:off x="2689008" y="3356139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53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>
                <a:latin typeface="+mn-lt"/>
                <a:cs typeface="Segoe UI" panose="020B0502040204020203" pitchFamily="34" charset="0"/>
              </a:rPr>
              <a:t>Alarme (Contrôleur)</a:t>
            </a: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6A1ED067-6087-4CA6-835B-C547D8BC57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>
                <a:latin typeface="Myriad Pro"/>
              </a:rPr>
              <a:t>60</a:t>
            </a:fld>
            <a:endParaRPr lang="zh-CN" altLang="en-US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Box 69"/>
          <p:cNvSpPr>
            <a:spLocks noChangeArrowheads="1"/>
          </p:cNvSpPr>
          <p:nvPr/>
        </p:nvSpPr>
        <p:spPr bwMode="auto">
          <a:xfrm>
            <a:off x="2878252" y="2377700"/>
            <a:ext cx="1722933" cy="500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Marque: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400" dirty="0" err="1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Dahua International</a:t>
            </a:r>
            <a:endParaRPr lang="zh-CN" altLang="en-US" sz="14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86" name="TextBox 69"/>
          <p:cNvSpPr>
            <a:spLocks noChangeArrowheads="1"/>
          </p:cNvSpPr>
          <p:nvPr/>
        </p:nvSpPr>
        <p:spPr bwMode="auto">
          <a:xfrm>
            <a:off x="4490139" y="2347490"/>
            <a:ext cx="1577611" cy="2846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Alarm</a:t>
            </a:r>
          </a:p>
        </p:txBody>
      </p:sp>
      <p:sp>
        <p:nvSpPr>
          <p:cNvPr id="90" name="矩形 89"/>
          <p:cNvSpPr/>
          <p:nvPr/>
        </p:nvSpPr>
        <p:spPr bwMode="auto">
          <a:xfrm>
            <a:off x="4521253" y="1184600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AR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1" name="矩形 90"/>
          <p:cNvSpPr/>
          <p:nvPr/>
        </p:nvSpPr>
        <p:spPr bwMode="auto">
          <a:xfrm>
            <a:off x="5478508" y="1184600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K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2" name="矩形 91"/>
          <p:cNvSpPr/>
          <p:nvPr/>
        </p:nvSpPr>
        <p:spPr bwMode="auto">
          <a:xfrm>
            <a:off x="3072600" y="1184600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DHI</a:t>
            </a:r>
            <a:endParaRPr lang="zh-CN" altLang="en-US" sz="22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93" name="矩形 92"/>
          <p:cNvSpPr/>
          <p:nvPr/>
        </p:nvSpPr>
        <p:spPr bwMode="auto">
          <a:xfrm>
            <a:off x="6480592" y="1184600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10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4" name="矩形 93"/>
          <p:cNvSpPr/>
          <p:nvPr/>
        </p:nvSpPr>
        <p:spPr bwMode="auto">
          <a:xfrm>
            <a:off x="7482676" y="1184600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5" name="矩形 94"/>
          <p:cNvSpPr/>
          <p:nvPr/>
        </p:nvSpPr>
        <p:spPr bwMode="auto">
          <a:xfrm>
            <a:off x="8484760" y="1184600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98" name="直接连接符 97"/>
          <p:cNvCxnSpPr/>
          <p:nvPr/>
        </p:nvCxnSpPr>
        <p:spPr bwMode="auto">
          <a:xfrm>
            <a:off x="3892106" y="1467379"/>
            <a:ext cx="450057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8" name="矩形 37"/>
          <p:cNvSpPr/>
          <p:nvPr/>
        </p:nvSpPr>
        <p:spPr>
          <a:xfrm>
            <a:off x="5334258" y="2522474"/>
            <a:ext cx="1858715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t"/>
            <a:r>
              <a:rPr lang="en-US" altLang="zh-CN" sz="1400" b="1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Taper:</a:t>
            </a:r>
          </a:p>
          <a:p>
            <a:pPr fontAlgn="t"/>
            <a:r>
              <a:rPr lang="en-US" altLang="zh-CN" sz="1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 : Contrôleur d'alarme</a:t>
            </a:r>
          </a:p>
          <a:p>
            <a:pPr fontAlgn="t"/>
            <a:r>
              <a:rPr lang="en-US" altLang="zh-CN" sz="1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K : Clavier
D : Détecteur
M : Module</a:t>
            </a:r>
            <a:br>
              <a:rPr lang="zh-CN" altLang="en-US" sz="1200" dirty="0">
                <a:latin typeface="Myriad Pro" panose="020B0502040204020203" pitchFamily="34" charset="0"/>
                <a:cs typeface="Segoe UI" panose="020B0502040204020203" pitchFamily="34" charset="0"/>
              </a:rPr>
            </a:br>
            <a:br>
              <a:rPr lang="zh-CN" altLang="en-US" sz="1200" dirty="0">
                <a:latin typeface="Myriad Pro" panose="020B0502040204020203" pitchFamily="34" charset="0"/>
                <a:cs typeface="Segoe UI" panose="020B0502040204020203" pitchFamily="34" charset="0"/>
              </a:rPr>
            </a:br>
            <a:endParaRPr lang="zh-CN" altLang="en-US" sz="1200" dirty="0">
              <a:solidFill>
                <a:srgbClr val="000000"/>
              </a:solidFill>
              <a:latin typeface="Segoe UI" panose="020B0502040204020203" pitchFamily="34" charset="0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6674235" y="2348104"/>
            <a:ext cx="1477671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400" b="1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Série:</a:t>
            </a:r>
          </a:p>
          <a:p>
            <a:pPr fontAlgn="t"/>
            <a:r>
              <a:rPr lang="en-US" altLang="zh-CN" sz="1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10 = série</a:t>
            </a:r>
            <a:endParaRPr lang="zh-CN" altLang="en-US" sz="1200" dirty="0">
              <a:solidFill>
                <a:srgbClr val="000000"/>
              </a:solidFill>
              <a:latin typeface="Segoe UI" panose="020B0502040204020203" pitchFamily="34" charset="0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40" name="矩形 39"/>
          <p:cNvSpPr/>
          <p:nvPr/>
        </p:nvSpPr>
        <p:spPr>
          <a:xfrm>
            <a:off x="7545665" y="2348105"/>
            <a:ext cx="1863623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t"/>
            <a:r>
              <a:rPr lang="en-US" altLang="zh-CN" sz="1400" b="1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Afficher:</a:t>
            </a:r>
          </a:p>
          <a:p>
            <a:pPr fontAlgn="t"/>
            <a:r>
              <a:rPr lang="en-US" sz="1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 = LCD
E = LED
T = écran tactile</a:t>
            </a:r>
            <a:br>
              <a:rPr lang="en-US" sz="1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br>
              <a:rPr lang="en-US" sz="1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endParaRPr lang="en-US" sz="12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3" name="矩形 42"/>
          <p:cNvSpPr/>
          <p:nvPr/>
        </p:nvSpPr>
        <p:spPr>
          <a:xfrm>
            <a:off x="8473970" y="2348105"/>
            <a:ext cx="145165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t"/>
            <a:r>
              <a:rPr lang="en-US" sz="1400" b="1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Fonction :
W = Sans fil
</a:t>
            </a:r>
            <a:br>
              <a:rPr lang="en-US" sz="14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br>
              <a:rPr lang="en-US" sz="14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endParaRPr lang="en-US" sz="14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4828952" y="1891633"/>
            <a:ext cx="90000" cy="439347"/>
            <a:chOff x="4345131" y="1627369"/>
            <a:chExt cx="67500" cy="329510"/>
          </a:xfrm>
        </p:grpSpPr>
        <p:sp>
          <p:nvSpPr>
            <p:cNvPr id="103" name="椭圆 102"/>
            <p:cNvSpPr/>
            <p:nvPr/>
          </p:nvSpPr>
          <p:spPr bwMode="auto">
            <a:xfrm>
              <a:off x="4345131" y="1889379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cxnSp>
          <p:nvCxnSpPr>
            <p:cNvPr id="34" name="直接连接符 33"/>
            <p:cNvCxnSpPr/>
            <p:nvPr/>
          </p:nvCxnSpPr>
          <p:spPr bwMode="auto">
            <a:xfrm>
              <a:off x="4383614" y="1627369"/>
              <a:ext cx="0" cy="2880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37" name="组合 36"/>
          <p:cNvGrpSpPr/>
          <p:nvPr/>
        </p:nvGrpSpPr>
        <p:grpSpPr>
          <a:xfrm>
            <a:off x="6799265" y="1893760"/>
            <a:ext cx="90000" cy="439347"/>
            <a:chOff x="4345131" y="1627369"/>
            <a:chExt cx="67500" cy="329510"/>
          </a:xfrm>
        </p:grpSpPr>
        <p:sp>
          <p:nvSpPr>
            <p:cNvPr id="41" name="椭圆 40"/>
            <p:cNvSpPr/>
            <p:nvPr/>
          </p:nvSpPr>
          <p:spPr bwMode="auto">
            <a:xfrm>
              <a:off x="4345131" y="1889379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cxnSp>
          <p:nvCxnSpPr>
            <p:cNvPr id="42" name="直接连接符 41"/>
            <p:cNvCxnSpPr/>
            <p:nvPr/>
          </p:nvCxnSpPr>
          <p:spPr bwMode="auto">
            <a:xfrm>
              <a:off x="4383614" y="1627369"/>
              <a:ext cx="0" cy="2880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44" name="组合 43"/>
          <p:cNvGrpSpPr/>
          <p:nvPr/>
        </p:nvGrpSpPr>
        <p:grpSpPr>
          <a:xfrm>
            <a:off x="7824008" y="1876927"/>
            <a:ext cx="90000" cy="439347"/>
            <a:chOff x="4345131" y="1627369"/>
            <a:chExt cx="67500" cy="329510"/>
          </a:xfrm>
        </p:grpSpPr>
        <p:sp>
          <p:nvSpPr>
            <p:cNvPr id="45" name="椭圆 44"/>
            <p:cNvSpPr/>
            <p:nvPr/>
          </p:nvSpPr>
          <p:spPr bwMode="auto">
            <a:xfrm>
              <a:off x="4345131" y="1889379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cxnSp>
          <p:nvCxnSpPr>
            <p:cNvPr id="46" name="直接连接符 45"/>
            <p:cNvCxnSpPr/>
            <p:nvPr/>
          </p:nvCxnSpPr>
          <p:spPr bwMode="auto">
            <a:xfrm>
              <a:off x="4383614" y="1627369"/>
              <a:ext cx="0" cy="2880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48" name="椭圆 47"/>
          <p:cNvSpPr/>
          <p:nvPr/>
        </p:nvSpPr>
        <p:spPr bwMode="auto">
          <a:xfrm>
            <a:off x="3390463" y="2226273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10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49" name="直接连接符 48"/>
          <p:cNvCxnSpPr/>
          <p:nvPr/>
        </p:nvCxnSpPr>
        <p:spPr bwMode="auto">
          <a:xfrm>
            <a:off x="3432600" y="1876927"/>
            <a:ext cx="0" cy="3840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50" name="组合 49"/>
          <p:cNvGrpSpPr/>
          <p:nvPr/>
        </p:nvGrpSpPr>
        <p:grpSpPr>
          <a:xfrm>
            <a:off x="8843133" y="1876927"/>
            <a:ext cx="90000" cy="439347"/>
            <a:chOff x="4345131" y="1627369"/>
            <a:chExt cx="67500" cy="329510"/>
          </a:xfrm>
        </p:grpSpPr>
        <p:sp>
          <p:nvSpPr>
            <p:cNvPr id="51" name="椭圆 50"/>
            <p:cNvSpPr/>
            <p:nvPr/>
          </p:nvSpPr>
          <p:spPr bwMode="auto">
            <a:xfrm>
              <a:off x="4345131" y="1889379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cxnSp>
          <p:nvCxnSpPr>
            <p:cNvPr id="52" name="直接连接符 51"/>
            <p:cNvCxnSpPr/>
            <p:nvPr/>
          </p:nvCxnSpPr>
          <p:spPr bwMode="auto">
            <a:xfrm>
              <a:off x="4383614" y="1627369"/>
              <a:ext cx="0" cy="2880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cxnSp>
        <p:nvCxnSpPr>
          <p:cNvPr id="56" name="直接连接符 55"/>
          <p:cNvCxnSpPr/>
          <p:nvPr/>
        </p:nvCxnSpPr>
        <p:spPr bwMode="auto">
          <a:xfrm>
            <a:off x="5870140" y="1904853"/>
            <a:ext cx="0" cy="64284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7" name="椭圆 56"/>
          <p:cNvSpPr/>
          <p:nvPr/>
        </p:nvSpPr>
        <p:spPr bwMode="auto">
          <a:xfrm>
            <a:off x="5813979" y="2497711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10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89" name="TextBox 69"/>
          <p:cNvSpPr>
            <a:spLocks noChangeArrowheads="1"/>
          </p:cNvSpPr>
          <p:nvPr/>
        </p:nvSpPr>
        <p:spPr bwMode="auto">
          <a:xfrm>
            <a:off x="4992865" y="5503080"/>
            <a:ext cx="1565507" cy="2846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Alarm</a:t>
            </a:r>
          </a:p>
        </p:txBody>
      </p:sp>
      <p:sp>
        <p:nvSpPr>
          <p:cNvPr id="96" name="矩形 95"/>
          <p:cNvSpPr/>
          <p:nvPr/>
        </p:nvSpPr>
        <p:spPr bwMode="auto">
          <a:xfrm>
            <a:off x="4992866" y="4319357"/>
            <a:ext cx="80847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AR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7" name="矩形 96"/>
          <p:cNvSpPr/>
          <p:nvPr/>
        </p:nvSpPr>
        <p:spPr bwMode="auto">
          <a:xfrm>
            <a:off x="6067750" y="4319357"/>
            <a:ext cx="80847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9" name="矩形 98"/>
          <p:cNvSpPr/>
          <p:nvPr/>
        </p:nvSpPr>
        <p:spPr bwMode="auto">
          <a:xfrm>
            <a:off x="3366198" y="4319357"/>
            <a:ext cx="80847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DHI</a:t>
            </a:r>
            <a:endParaRPr lang="zh-CN" altLang="en-US" sz="22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100" name="矩形 99"/>
          <p:cNvSpPr/>
          <p:nvPr/>
        </p:nvSpPr>
        <p:spPr bwMode="auto">
          <a:xfrm>
            <a:off x="7192973" y="4319357"/>
            <a:ext cx="80847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6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4" name="矩形 103"/>
          <p:cNvSpPr/>
          <p:nvPr/>
        </p:nvSpPr>
        <p:spPr bwMode="auto">
          <a:xfrm>
            <a:off x="8318194" y="4319357"/>
            <a:ext cx="80847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08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06" name="直接连接符 105"/>
          <p:cNvCxnSpPr/>
          <p:nvPr/>
        </p:nvCxnSpPr>
        <p:spPr bwMode="auto">
          <a:xfrm>
            <a:off x="4286406" y="4602136"/>
            <a:ext cx="505361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0" name="矩形 129"/>
          <p:cNvSpPr/>
          <p:nvPr/>
        </p:nvSpPr>
        <p:spPr>
          <a:xfrm>
            <a:off x="5838508" y="5471291"/>
            <a:ext cx="1858715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t"/>
            <a:r>
              <a:rPr lang="en-US" altLang="zh-CN" sz="1400" b="1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Taper:</a:t>
            </a:r>
          </a:p>
          <a:p>
            <a:pPr fontAlgn="t"/>
            <a:r>
              <a:rPr lang="en-US" altLang="zh-CN" sz="1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 : Contrôleur d'alarme</a:t>
            </a:r>
          </a:p>
          <a:p>
            <a:pPr fontAlgn="t"/>
            <a:r>
              <a:rPr lang="en-US" altLang="zh-CN" sz="1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K : Clavier
D : Détecteur
M : Module</a:t>
            </a:r>
            <a:br>
              <a:rPr lang="zh-CN" altLang="en-US" sz="1200" dirty="0">
                <a:latin typeface="Myriad Pro" panose="020B0502040204020203" pitchFamily="34" charset="0"/>
                <a:cs typeface="Segoe UI" panose="020B0502040204020203" pitchFamily="34" charset="0"/>
              </a:rPr>
            </a:br>
            <a:br>
              <a:rPr lang="zh-CN" altLang="en-US" sz="1200" dirty="0">
                <a:latin typeface="Myriad Pro" panose="020B0502040204020203" pitchFamily="34" charset="0"/>
                <a:cs typeface="Segoe UI" panose="020B0502040204020203" pitchFamily="34" charset="0"/>
              </a:rPr>
            </a:br>
            <a:endParaRPr lang="zh-CN" altLang="en-US" sz="1200" dirty="0">
              <a:solidFill>
                <a:srgbClr val="000000"/>
              </a:solidFill>
              <a:latin typeface="Segoe UI" panose="020B0502040204020203" pitchFamily="34" charset="0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131" name="矩形 130"/>
          <p:cNvSpPr/>
          <p:nvPr/>
        </p:nvSpPr>
        <p:spPr>
          <a:xfrm>
            <a:off x="7229365" y="5471727"/>
            <a:ext cx="1425953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400" b="1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Fonction :
7 = sortie
8 = entrée</a:t>
            </a:r>
            <a:br>
              <a:rPr lang="zh-CN" altLang="en-US" sz="1400" dirty="0">
                <a:latin typeface="Myriad Pro" panose="020B0502040204020203" pitchFamily="34" charset="0"/>
                <a:cs typeface="Segoe UI" panose="020B0502040204020203" pitchFamily="34" charset="0"/>
              </a:rPr>
            </a:br>
            <a:br>
              <a:rPr lang="zh-CN" altLang="en-US" sz="1200" dirty="0">
                <a:latin typeface="Myriad Pro" panose="020B0502040204020203" pitchFamily="34" charset="0"/>
                <a:cs typeface="Segoe UI" panose="020B0502040204020203" pitchFamily="34" charset="0"/>
              </a:rPr>
            </a:br>
            <a:endParaRPr lang="zh-CN" altLang="en-US" sz="1200" dirty="0">
              <a:solidFill>
                <a:srgbClr val="000000"/>
              </a:solidFill>
              <a:latin typeface="Segoe UI" panose="020B0502040204020203" pitchFamily="34" charset="0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132" name="矩形 131"/>
          <p:cNvSpPr/>
          <p:nvPr/>
        </p:nvSpPr>
        <p:spPr>
          <a:xfrm>
            <a:off x="8329970" y="5455930"/>
            <a:ext cx="1296383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t"/>
            <a:r>
              <a:rPr lang="en-US" altLang="zh-CN" sz="1400" b="1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Développer:</a:t>
            </a:r>
          </a:p>
          <a:p>
            <a:pPr fontAlgn="t"/>
            <a:r>
              <a:rPr lang="en-US" altLang="zh-CN" sz="1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02=2CH
08=8CH
16=16CH</a:t>
            </a:r>
            <a:br>
              <a:rPr lang="zh-CN" altLang="en-US" sz="1200" dirty="0">
                <a:latin typeface="Myriad Pro" panose="020B0502040204020203" pitchFamily="34" charset="0"/>
                <a:cs typeface="Segoe UI" panose="020B0502040204020203" pitchFamily="34" charset="0"/>
              </a:rPr>
            </a:br>
            <a:br>
              <a:rPr lang="zh-CN" altLang="en-US" sz="1200" dirty="0">
                <a:latin typeface="Myriad Pro" panose="020B0502040204020203" pitchFamily="34" charset="0"/>
                <a:cs typeface="Segoe UI" panose="020B0502040204020203" pitchFamily="34" charset="0"/>
              </a:rPr>
            </a:br>
            <a:endParaRPr lang="zh-CN" altLang="en-US" sz="1200" dirty="0">
              <a:solidFill>
                <a:srgbClr val="000000"/>
              </a:solidFill>
              <a:latin typeface="Segoe UI" panose="020B0502040204020203" pitchFamily="34" charset="0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grpSp>
        <p:nvGrpSpPr>
          <p:cNvPr id="133" name="组合 132"/>
          <p:cNvGrpSpPr/>
          <p:nvPr/>
        </p:nvGrpSpPr>
        <p:grpSpPr>
          <a:xfrm>
            <a:off x="7552209" y="5053688"/>
            <a:ext cx="90000" cy="439347"/>
            <a:chOff x="4345131" y="1627369"/>
            <a:chExt cx="67500" cy="329510"/>
          </a:xfrm>
        </p:grpSpPr>
        <p:sp>
          <p:nvSpPr>
            <p:cNvPr id="134" name="椭圆 133"/>
            <p:cNvSpPr/>
            <p:nvPr/>
          </p:nvSpPr>
          <p:spPr bwMode="auto">
            <a:xfrm>
              <a:off x="4345131" y="1889379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cxnSp>
          <p:nvCxnSpPr>
            <p:cNvPr id="135" name="直接连接符 134"/>
            <p:cNvCxnSpPr/>
            <p:nvPr/>
          </p:nvCxnSpPr>
          <p:spPr bwMode="auto">
            <a:xfrm>
              <a:off x="4383614" y="1627369"/>
              <a:ext cx="0" cy="2880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136" name="组合 135"/>
          <p:cNvGrpSpPr/>
          <p:nvPr/>
        </p:nvGrpSpPr>
        <p:grpSpPr>
          <a:xfrm>
            <a:off x="8734192" y="5037271"/>
            <a:ext cx="90000" cy="439347"/>
            <a:chOff x="4345131" y="1627369"/>
            <a:chExt cx="67500" cy="329510"/>
          </a:xfrm>
        </p:grpSpPr>
        <p:sp>
          <p:nvSpPr>
            <p:cNvPr id="137" name="椭圆 136"/>
            <p:cNvSpPr/>
            <p:nvPr/>
          </p:nvSpPr>
          <p:spPr bwMode="auto">
            <a:xfrm>
              <a:off x="4345131" y="1889379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cxnSp>
          <p:nvCxnSpPr>
            <p:cNvPr id="138" name="直接连接符 137"/>
            <p:cNvCxnSpPr/>
            <p:nvPr/>
          </p:nvCxnSpPr>
          <p:spPr bwMode="auto">
            <a:xfrm>
              <a:off x="4383614" y="1627369"/>
              <a:ext cx="0" cy="2880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139" name="组合 138"/>
          <p:cNvGrpSpPr/>
          <p:nvPr/>
        </p:nvGrpSpPr>
        <p:grpSpPr>
          <a:xfrm>
            <a:off x="5348728" y="5037271"/>
            <a:ext cx="90000" cy="439347"/>
            <a:chOff x="4345131" y="1627369"/>
            <a:chExt cx="67500" cy="329510"/>
          </a:xfrm>
        </p:grpSpPr>
        <p:sp>
          <p:nvSpPr>
            <p:cNvPr id="140" name="椭圆 139"/>
            <p:cNvSpPr/>
            <p:nvPr/>
          </p:nvSpPr>
          <p:spPr bwMode="auto">
            <a:xfrm>
              <a:off x="4345131" y="1889379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cxnSp>
          <p:nvCxnSpPr>
            <p:cNvPr id="141" name="直接连接符 140"/>
            <p:cNvCxnSpPr/>
            <p:nvPr/>
          </p:nvCxnSpPr>
          <p:spPr bwMode="auto">
            <a:xfrm>
              <a:off x="4383614" y="1627369"/>
              <a:ext cx="0" cy="2880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143" name="组合 142"/>
          <p:cNvGrpSpPr/>
          <p:nvPr/>
        </p:nvGrpSpPr>
        <p:grpSpPr>
          <a:xfrm>
            <a:off x="3723769" y="5031944"/>
            <a:ext cx="90000" cy="439347"/>
            <a:chOff x="4345131" y="1627369"/>
            <a:chExt cx="67500" cy="329510"/>
          </a:xfrm>
        </p:grpSpPr>
        <p:sp>
          <p:nvSpPr>
            <p:cNvPr id="144" name="椭圆 143"/>
            <p:cNvSpPr/>
            <p:nvPr/>
          </p:nvSpPr>
          <p:spPr bwMode="auto">
            <a:xfrm>
              <a:off x="4345131" y="1889379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cxnSp>
          <p:nvCxnSpPr>
            <p:cNvPr id="145" name="直接连接符 144"/>
            <p:cNvCxnSpPr/>
            <p:nvPr/>
          </p:nvCxnSpPr>
          <p:spPr bwMode="auto">
            <a:xfrm>
              <a:off x="4383614" y="1627369"/>
              <a:ext cx="0" cy="2880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146" name="组合 145"/>
          <p:cNvGrpSpPr/>
          <p:nvPr/>
        </p:nvGrpSpPr>
        <p:grpSpPr>
          <a:xfrm>
            <a:off x="6405468" y="5031944"/>
            <a:ext cx="90000" cy="439347"/>
            <a:chOff x="4345131" y="1627369"/>
            <a:chExt cx="67500" cy="329510"/>
          </a:xfrm>
        </p:grpSpPr>
        <p:sp>
          <p:nvSpPr>
            <p:cNvPr id="147" name="椭圆 146"/>
            <p:cNvSpPr/>
            <p:nvPr/>
          </p:nvSpPr>
          <p:spPr bwMode="auto">
            <a:xfrm>
              <a:off x="4345131" y="1889379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cxnSp>
          <p:nvCxnSpPr>
            <p:cNvPr id="148" name="直接连接符 147"/>
            <p:cNvCxnSpPr/>
            <p:nvPr/>
          </p:nvCxnSpPr>
          <p:spPr bwMode="auto">
            <a:xfrm>
              <a:off x="4383614" y="1627369"/>
              <a:ext cx="0" cy="2880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59" name="TextBox 69"/>
          <p:cNvSpPr>
            <a:spLocks noChangeArrowheads="1"/>
          </p:cNvSpPr>
          <p:nvPr/>
        </p:nvSpPr>
        <p:spPr bwMode="auto">
          <a:xfrm>
            <a:off x="2952302" y="5503081"/>
            <a:ext cx="1722933" cy="500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Marque: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400" dirty="0" err="1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Dahua International</a:t>
            </a:r>
            <a:endParaRPr lang="zh-CN" altLang="en-US" sz="14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60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>
                <a:latin typeface="+mn-lt"/>
                <a:cs typeface="Segoe UI" panose="020B0502040204020203" pitchFamily="34" charset="0"/>
              </a:rPr>
              <a:t>Alarme (clavier et module)</a:t>
            </a: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7E5F4721-47B9-49F9-B9CA-C2AD4ADC6D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>
                <a:latin typeface="Myriad Pro"/>
              </a:rPr>
              <a:t>61</a:t>
            </a:fld>
            <a:endParaRPr lang="zh-CN" altLang="en-US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/>
        </p:nvGrpSpPr>
        <p:grpSpPr>
          <a:xfrm>
            <a:off x="577672" y="1041781"/>
            <a:ext cx="10828698" cy="7347158"/>
            <a:chOff x="803372" y="1086585"/>
            <a:chExt cx="8719407" cy="5831109"/>
          </a:xfrm>
        </p:grpSpPr>
        <p:sp>
          <p:nvSpPr>
            <p:cNvPr id="109" name="Text Box 6"/>
            <p:cNvSpPr txBox="1">
              <a:spLocks noChangeArrowheads="1"/>
            </p:cNvSpPr>
            <p:nvPr/>
          </p:nvSpPr>
          <p:spPr bwMode="auto">
            <a:xfrm>
              <a:off x="5253687" y="4035738"/>
              <a:ext cx="4269092" cy="2881956"/>
            </a:xfrm>
            <a:prstGeom prst="rect">
              <a:avLst/>
            </a:prstGeom>
            <a:noFill/>
            <a:ln w="9525" algn="ctr">
              <a:noFill/>
              <a:miter lim="800000"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91200" tIns="45600" rIns="91200" bIns="4560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100" b="1" i="0" u="none" strike="noStrike" kern="1200" cap="none" spc="0" normalizeH="0" baseline="0" noProof="0" dirty="0">
                  <a:ln>
                    <a:noFill/>
                  </a:ln>
                  <a:solidFill>
                    <a:srgbClr val="0F1115"/>
                  </a:solidFill>
                  <a:effectLst/>
                  <a:uLnTx/>
                  <a:uFillTx/>
                  <a:latin typeface="Myriad Pro"/>
                  <a:ea typeface="宋体" pitchFamily="2" charset="-122"/>
                  <a:cs typeface="+mn-cs"/>
                </a:rPr>
                <a:t>1. Pour A (caméra de capture d'écosystème pour le contrôle routier) : le comptage commence à partir de 5F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altLang="zh-CN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F1115"/>
                  </a:solidFill>
                  <a:effectLst/>
                  <a:uLnTx/>
                  <a:uFillTx/>
                  <a:latin typeface="Myriad Pro"/>
                  <a:ea typeface="宋体" pitchFamily="2" charset="-122"/>
                  <a:cs typeface="+mn-cs"/>
                </a:rPr>
                <a:t>5F = Gen 1 (Première génération)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altLang="zh-CN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F1115"/>
                  </a:solidFill>
                  <a:effectLst/>
                  <a:uLnTx/>
                  <a:uFillTx/>
                  <a:latin typeface="Myriad Pro"/>
                  <a:ea typeface="宋体" pitchFamily="2" charset="-122"/>
                  <a:cs typeface="+mn-cs"/>
                </a:rPr>
                <a:t>6F = Gen 2 (Deuxième génération)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altLang="zh-CN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F1115"/>
                  </a:solidFill>
                  <a:effectLst/>
                  <a:uLnTx/>
                  <a:uFillTx/>
                  <a:latin typeface="Myriad Pro"/>
                  <a:ea typeface="宋体" pitchFamily="2" charset="-122"/>
                  <a:cs typeface="+mn-cs"/>
                </a:rPr>
                <a:t>…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altLang="zh-CN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F1115"/>
                  </a:solidFill>
                  <a:effectLst/>
                  <a:uLnTx/>
                  <a:uFillTx/>
                  <a:latin typeface="Myriad Pro"/>
                  <a:ea typeface="宋体" pitchFamily="2" charset="-122"/>
                  <a:cs typeface="+mn-cs"/>
                </a:rPr>
                <a:t>1G = Gen 6 (Sixième génération)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altLang="zh-CN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F1115"/>
                  </a:solidFill>
                  <a:effectLst/>
                  <a:uLnTx/>
                  <a:uFillTx/>
                  <a:latin typeface="Myriad Pro"/>
                  <a:ea typeface="宋体" pitchFamily="2" charset="-122"/>
                  <a:cs typeface="+mn-cs"/>
                </a:rPr>
                <a:t>…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100" b="1" i="0" u="none" strike="noStrike" kern="1200" cap="none" spc="0" normalizeH="0" baseline="0" noProof="0" dirty="0">
                  <a:ln>
                    <a:noFill/>
                  </a:ln>
                  <a:solidFill>
                    <a:srgbClr val="0F1115"/>
                  </a:solidFill>
                  <a:effectLst/>
                  <a:uLnTx/>
                  <a:uFillTx/>
                  <a:latin typeface="Myriad Pro"/>
                  <a:ea typeface="宋体" pitchFamily="2" charset="-122"/>
                  <a:cs typeface="+mn-cs"/>
                </a:rPr>
                <a:t>2. Pour la caméra R (caméra de capture standard pour le contrôle routier) : le comptage commence à partir de la 5G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altLang="zh-CN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F1115"/>
                  </a:solidFill>
                  <a:effectLst/>
                  <a:uLnTx/>
                  <a:uFillTx/>
                  <a:latin typeface="Myriad Pro"/>
                  <a:ea typeface="宋体" pitchFamily="2" charset="-122"/>
                  <a:cs typeface="+mn-cs"/>
                </a:rPr>
                <a:t>5G = Gen 1 (Première génération)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altLang="zh-CN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F1115"/>
                  </a:solidFill>
                  <a:effectLst/>
                  <a:uLnTx/>
                  <a:uFillTx/>
                  <a:latin typeface="Myriad Pro"/>
                  <a:ea typeface="宋体" pitchFamily="2" charset="-122"/>
                  <a:cs typeface="+mn-cs"/>
                </a:rPr>
                <a:t>6G = Gen 2 (Deuxième génération)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altLang="zh-CN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F1115"/>
                  </a:solidFill>
                  <a:effectLst/>
                  <a:uLnTx/>
                  <a:uFillTx/>
                  <a:latin typeface="Myriad Pro"/>
                  <a:ea typeface="宋体" pitchFamily="2" charset="-122"/>
                  <a:cs typeface="+mn-cs"/>
                </a:rPr>
                <a:t>…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altLang="zh-CN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F1115"/>
                  </a:solidFill>
                  <a:effectLst/>
                  <a:uLnTx/>
                  <a:uFillTx/>
                  <a:latin typeface="Myriad Pro"/>
                  <a:ea typeface="宋体" pitchFamily="2" charset="-122"/>
                  <a:cs typeface="+mn-cs"/>
                </a:rPr>
                <a:t>1H = Gen 6 (Sixième génération)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altLang="zh-CN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F1115"/>
                  </a:solidFill>
                  <a:effectLst/>
                  <a:uLnTx/>
                  <a:uFillTx/>
                  <a:latin typeface="Myriad Pro"/>
                  <a:ea typeface="宋体" pitchFamily="2" charset="-122"/>
                  <a:cs typeface="+mn-cs"/>
                </a:rPr>
                <a:t>…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100" b="1" i="0" u="none" strike="noStrike" kern="1200" cap="none" spc="0" normalizeH="0" baseline="0" noProof="0" dirty="0">
                  <a:ln>
                    <a:noFill/>
                  </a:ln>
                  <a:solidFill>
                    <a:srgbClr val="0F1115"/>
                  </a:solidFill>
                  <a:effectLst/>
                  <a:uLnTx/>
                  <a:uFillTx/>
                  <a:latin typeface="Myriad Pro"/>
                  <a:ea typeface="宋体" pitchFamily="2" charset="-122"/>
                  <a:cs typeface="+mn-cs"/>
                </a:rPr>
                <a:t>3. Pour J (Enquête et contrôle / Inspection des forces de l'ordre) : Le décompte commence à partir de 2A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altLang="zh-CN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F1115"/>
                  </a:solidFill>
                  <a:effectLst/>
                  <a:uLnTx/>
                  <a:uFillTx/>
                  <a:latin typeface="Myriad Pro"/>
                  <a:ea typeface="宋体" pitchFamily="2" charset="-122"/>
                  <a:cs typeface="+mn-cs"/>
                </a:rPr>
                <a:t>2A = Application de la surcharge (non-éco), Gen 2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altLang="zh-CN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F1115"/>
                  </a:solidFill>
                  <a:effectLst/>
                  <a:uLnTx/>
                  <a:uFillTx/>
                  <a:latin typeface="Myriad Pro"/>
                  <a:ea typeface="宋体" pitchFamily="2" charset="-122"/>
                  <a:cs typeface="+mn-cs"/>
                </a:rPr>
                <a:t>3A = Application de la limitation de surcharge (version éco), Gen 2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altLang="zh-CN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F1115"/>
                  </a:solidFill>
                  <a:effectLst/>
                  <a:uLnTx/>
                  <a:uFillTx/>
                  <a:latin typeface="Myriad Pro"/>
                  <a:ea typeface="宋体" pitchFamily="2" charset="-122"/>
                  <a:cs typeface="+mn-cs"/>
                </a:rPr>
                <a:t>…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altLang="zh-CN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F1115"/>
                  </a:solidFill>
                  <a:effectLst/>
                  <a:uLnTx/>
                  <a:uFillTx/>
                  <a:latin typeface="Myriad Pro"/>
                  <a:ea typeface="宋体" pitchFamily="2" charset="-122"/>
                  <a:cs typeface="+mn-cs"/>
                </a:rPr>
                <a:t>2B = Caméra de reconnaissance de type de véhicule portique, génération 1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altLang="zh-CN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F1115"/>
                  </a:solidFill>
                  <a:effectLst/>
                  <a:uLnTx/>
                  <a:uFillTx/>
                  <a:latin typeface="Myriad Pro"/>
                  <a:ea typeface="宋体" pitchFamily="2" charset="-122"/>
                  <a:cs typeface="+mn-cs"/>
                </a:rPr>
                <a:t>1C = Caméra de reconnaissance des vaisseaux, génération 1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100" b="1" i="0" u="none" strike="noStrike" kern="1200" cap="none" spc="0" normalizeH="0" baseline="0" noProof="0" dirty="0">
                  <a:ln>
                    <a:noFill/>
                  </a:ln>
                  <a:solidFill>
                    <a:srgbClr val="0F1115"/>
                  </a:solidFill>
                  <a:effectLst/>
                  <a:uLnTx/>
                  <a:uFillTx/>
                  <a:latin typeface="Myriad Pro"/>
                  <a:ea typeface="宋体" pitchFamily="2" charset="-122"/>
                  <a:cs typeface="+mn-cs"/>
                </a:rPr>
                <a:t>4. Pour A et R (Mini Capture Camera) : le comptage commence à partir de 1F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altLang="zh-CN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F1115"/>
                  </a:solidFill>
                  <a:effectLst/>
                  <a:uLnTx/>
                  <a:uFillTx/>
                  <a:latin typeface="Myriad Pro"/>
                  <a:ea typeface="宋体" pitchFamily="2" charset="-122"/>
                  <a:cs typeface="+mn-cs"/>
                </a:rPr>
                <a:t>1F = Gen 1 (Première génération)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altLang="zh-CN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F1115"/>
                  </a:solidFill>
                  <a:effectLst/>
                  <a:uLnTx/>
                  <a:uFillTx/>
                  <a:latin typeface="Myriad Pro"/>
                  <a:ea typeface="宋体" pitchFamily="2" charset="-122"/>
                  <a:cs typeface="+mn-cs"/>
                </a:rPr>
                <a:t>2F = Gen 2 (Deuxième génération)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altLang="zh-CN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F1115"/>
                  </a:solidFill>
                  <a:effectLst/>
                  <a:uLnTx/>
                  <a:uFillTx/>
                  <a:latin typeface="Myriad Pro"/>
                  <a:ea typeface="宋体" pitchFamily="2" charset="-122"/>
                  <a:cs typeface="+mn-cs"/>
                </a:rPr>
                <a:t>…</a:t>
              </a:r>
            </a:p>
          </p:txBody>
        </p:sp>
        <p:sp>
          <p:nvSpPr>
            <p:cNvPr id="18" name="矩形 17"/>
            <p:cNvSpPr/>
            <p:nvPr/>
          </p:nvSpPr>
          <p:spPr bwMode="auto">
            <a:xfrm>
              <a:off x="4475840" y="1086585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UN</a:t>
              </a:r>
              <a:endPara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9" name="矩形 18"/>
            <p:cNvSpPr/>
            <p:nvPr/>
          </p:nvSpPr>
          <p:spPr bwMode="auto">
            <a:xfrm>
              <a:off x="5097806" y="1086585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U</a:t>
              </a:r>
              <a:endPara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cxnSp>
          <p:nvCxnSpPr>
            <p:cNvPr id="37" name="直接连接符 36"/>
            <p:cNvCxnSpPr/>
            <p:nvPr/>
          </p:nvCxnSpPr>
          <p:spPr bwMode="auto">
            <a:xfrm flipH="1">
              <a:off x="5351071" y="1626586"/>
              <a:ext cx="4016" cy="1026215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8" name="椭圆 27"/>
            <p:cNvSpPr/>
            <p:nvPr/>
          </p:nvSpPr>
          <p:spPr bwMode="auto">
            <a:xfrm>
              <a:off x="5328084" y="2652759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sp>
          <p:nvSpPr>
            <p:cNvPr id="47" name="矩形 46"/>
            <p:cNvSpPr/>
            <p:nvPr/>
          </p:nvSpPr>
          <p:spPr bwMode="auto">
            <a:xfrm>
              <a:off x="5758034" y="1086585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5F</a:t>
              </a:r>
              <a:endPara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49" name="矩形 48"/>
            <p:cNvSpPr/>
            <p:nvPr/>
          </p:nvSpPr>
          <p:spPr bwMode="auto">
            <a:xfrm>
              <a:off x="6567373" y="1086585"/>
              <a:ext cx="1333788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H</a:t>
              </a:r>
              <a:endPara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5" name="TextBox 69"/>
            <p:cNvSpPr>
              <a:spLocks noChangeArrowheads="1"/>
            </p:cNvSpPr>
            <p:nvPr/>
          </p:nvSpPr>
          <p:spPr bwMode="auto">
            <a:xfrm>
              <a:off x="884381" y="2193188"/>
              <a:ext cx="905732" cy="375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1" rIns="68580" bIns="34291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Marque : Dahua</a:t>
              </a:r>
              <a:endPara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  <a:sym typeface="文泉驿微米黑" charset="-122"/>
              </a:endParaRPr>
            </a:p>
          </p:txBody>
        </p:sp>
        <p:sp>
          <p:nvSpPr>
            <p:cNvPr id="7" name="TextBox 72"/>
            <p:cNvSpPr>
              <a:spLocks noChangeArrowheads="1"/>
            </p:cNvSpPr>
            <p:nvPr/>
          </p:nvSpPr>
          <p:spPr bwMode="auto">
            <a:xfrm>
              <a:off x="3288996" y="2231033"/>
              <a:ext cx="1626967" cy="10613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1" rIns="68580" bIns="34291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文泉驿微米黑" charset="-122"/>
                </a:rPr>
                <a:t>Logo de la gamme de produits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altLang="zh-CN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F1115"/>
                  </a:solidFill>
                  <a:effectLst/>
                  <a:uLnTx/>
                  <a:uFillTx/>
                  <a:latin typeface="Myriad Pro"/>
                  <a:ea typeface="文泉驿微米黑" charset="-122"/>
                  <a:cs typeface="+mn-cs"/>
                  <a:sym typeface="文泉驿微米黑" charset="-122"/>
                </a:rPr>
                <a:t>Pour la catégorie de capteur = 0 : la valeur par défaut est 2 ; la valeur 1 = Mini caméra de capture.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altLang="zh-CN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F1115"/>
                  </a:solidFill>
                  <a:effectLst/>
                  <a:uLnTx/>
                  <a:uFillTx/>
                  <a:latin typeface="Myriad Pro"/>
                  <a:ea typeface="文泉驿微米黑" charset="-122"/>
                  <a:cs typeface="+mn-cs"/>
                  <a:sym typeface="文泉驿微米黑" charset="-122"/>
                </a:rPr>
                <a:t>Pour  Catégorie de capteur = 3 : Valeur 5 = Série Mini Capture Camera ; valeur A = Série Fisheye.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altLang="zh-CN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endParaRPr>
            </a:p>
          </p:txBody>
        </p:sp>
        <p:sp>
          <p:nvSpPr>
            <p:cNvPr id="9" name="TextBox 69"/>
            <p:cNvSpPr>
              <a:spLocks noChangeArrowheads="1"/>
            </p:cNvSpPr>
            <p:nvPr/>
          </p:nvSpPr>
          <p:spPr bwMode="auto">
            <a:xfrm>
              <a:off x="1459919" y="2171744"/>
              <a:ext cx="1214502" cy="6021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1" rIns="68580" bIns="34291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文泉驿微米黑" charset="-122"/>
                </a:rPr>
                <a:t>Caméra de circulation intelligente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文泉驿微米黑" charset="-122"/>
                </a:rPr>
                <a:t>CP : Point de contrôle</a:t>
              </a:r>
            </a:p>
          </p:txBody>
        </p:sp>
        <p:sp>
          <p:nvSpPr>
            <p:cNvPr id="11" name="TextBox 69"/>
            <p:cNvSpPr>
              <a:spLocks noChangeArrowheads="1"/>
            </p:cNvSpPr>
            <p:nvPr/>
          </p:nvSpPr>
          <p:spPr bwMode="auto">
            <a:xfrm>
              <a:off x="1041733" y="2716144"/>
              <a:ext cx="928603" cy="1051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1" rIns="68580" bIns="34291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文泉驿微米黑" charset="-122"/>
                </a:rPr>
                <a:t>Résolution</a:t>
              </a:r>
              <a:endPara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文泉驿微米黑" charset="-122"/>
                <a:cs typeface="Segoe UI" panose="020B0502040204020203" pitchFamily="34" charset="0"/>
                <a:sym typeface="文泉驿微米黑" charset="-122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微软雅黑" panose="020B0503020204020204" pitchFamily="34" charset="-122"/>
                  <a:cs typeface="Segoe UI" panose="020B0502040204020203" pitchFamily="34" charset="0"/>
                  <a:sym typeface="文泉驿微米黑" charset="-122"/>
                </a:rPr>
                <a:t>3,3 MP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微软雅黑" panose="020B0503020204020204" pitchFamily="34" charset="-122"/>
                  <a:cs typeface="Segoe UI" panose="020B0502040204020203" pitchFamily="34" charset="0"/>
                  <a:sym typeface="文泉驿微米黑" charset="-122"/>
                </a:rPr>
                <a:t>4,4 MP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微软雅黑" panose="020B0503020204020204" pitchFamily="34" charset="-122"/>
                  <a:cs typeface="Segoe UI" panose="020B0502040204020203" pitchFamily="34" charset="0"/>
                  <a:sym typeface="+mn-ea"/>
                </a:rPr>
                <a:t>9,9 MP</a:t>
              </a:r>
              <a:endPara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文泉驿微米黑" charset="-122"/>
                </a:rPr>
                <a:t>16:16MP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文泉驿微米黑" charset="-122"/>
                </a:rPr>
                <a:t>……</a:t>
              </a:r>
            </a:p>
          </p:txBody>
        </p:sp>
        <p:sp>
          <p:nvSpPr>
            <p:cNvPr id="14" name="矩形 13"/>
            <p:cNvSpPr/>
            <p:nvPr/>
          </p:nvSpPr>
          <p:spPr bwMode="auto">
            <a:xfrm>
              <a:off x="2270534" y="1086585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9</a:t>
              </a:r>
            </a:p>
          </p:txBody>
        </p:sp>
        <p:sp>
          <p:nvSpPr>
            <p:cNvPr id="15" name="矩形 14"/>
            <p:cNvSpPr/>
            <p:nvPr/>
          </p:nvSpPr>
          <p:spPr bwMode="auto">
            <a:xfrm>
              <a:off x="803372" y="1086585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DHI</a:t>
              </a:r>
              <a:endPara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sp>
          <p:nvSpPr>
            <p:cNvPr id="16" name="矩形 15"/>
            <p:cNvSpPr/>
            <p:nvPr/>
          </p:nvSpPr>
          <p:spPr bwMode="auto">
            <a:xfrm>
              <a:off x="2954610" y="1086585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5</a:t>
              </a:r>
              <a:endPara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cxnSp>
          <p:nvCxnSpPr>
            <p:cNvPr id="21" name="直接连接符 20"/>
            <p:cNvCxnSpPr/>
            <p:nvPr/>
          </p:nvCxnSpPr>
          <p:spPr bwMode="auto">
            <a:xfrm flipV="1">
              <a:off x="1373999" y="1356586"/>
              <a:ext cx="167028" cy="1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grpSp>
          <p:nvGrpSpPr>
            <p:cNvPr id="23" name="组合 22"/>
            <p:cNvGrpSpPr/>
            <p:nvPr/>
          </p:nvGrpSpPr>
          <p:grpSpPr>
            <a:xfrm>
              <a:off x="1046399" y="1632061"/>
              <a:ext cx="67500" cy="544155"/>
              <a:chOff x="2686859" y="2864898"/>
              <a:chExt cx="90000" cy="725540"/>
            </a:xfrm>
          </p:grpSpPr>
          <p:cxnSp>
            <p:nvCxnSpPr>
              <p:cNvPr id="41" name="直接连接符 40"/>
              <p:cNvCxnSpPr/>
              <p:nvPr/>
            </p:nvCxnSpPr>
            <p:spPr bwMode="auto">
              <a:xfrm>
                <a:off x="2731859" y="2864898"/>
                <a:ext cx="0" cy="64284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42" name="椭圆 41"/>
              <p:cNvSpPr/>
              <p:nvPr/>
            </p:nvSpPr>
            <p:spPr bwMode="auto">
              <a:xfrm>
                <a:off x="2686859" y="3500438"/>
                <a:ext cx="90000" cy="90000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/>
              <a:lstStyle/>
              <a:p>
                <a:pPr marL="0" marR="0" lvl="0" indent="0" algn="l" defTabSz="914400" rtl="0" eaLnBrk="1" fontAlgn="t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宋体" pitchFamily="2" charset="-122"/>
                  <a:cs typeface="Segoe UI" panose="020B0502040204020203" pitchFamily="34" charset="0"/>
                </a:endParaRPr>
              </a:p>
            </p:txBody>
          </p:sp>
        </p:grpSp>
        <p:sp>
          <p:nvSpPr>
            <p:cNvPr id="13" name="矩形 12"/>
            <p:cNvSpPr/>
            <p:nvPr/>
          </p:nvSpPr>
          <p:spPr bwMode="auto">
            <a:xfrm>
              <a:off x="1586459" y="1086585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ITC</a:t>
              </a:r>
              <a:endPara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grpSp>
          <p:nvGrpSpPr>
            <p:cNvPr id="24" name="组合 23"/>
            <p:cNvGrpSpPr/>
            <p:nvPr/>
          </p:nvGrpSpPr>
          <p:grpSpPr>
            <a:xfrm>
              <a:off x="1804932" y="1626586"/>
              <a:ext cx="67500" cy="549630"/>
              <a:chOff x="2344534" y="2857598"/>
              <a:chExt cx="90000" cy="732840"/>
            </a:xfrm>
          </p:grpSpPr>
          <p:cxnSp>
            <p:nvCxnSpPr>
              <p:cNvPr id="39" name="直接连接符 38"/>
              <p:cNvCxnSpPr/>
              <p:nvPr/>
            </p:nvCxnSpPr>
            <p:spPr bwMode="auto">
              <a:xfrm>
                <a:off x="2398530" y="2857598"/>
                <a:ext cx="0" cy="64284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40" name="椭圆 39"/>
              <p:cNvSpPr/>
              <p:nvPr/>
            </p:nvSpPr>
            <p:spPr bwMode="auto">
              <a:xfrm>
                <a:off x="2344534" y="3500438"/>
                <a:ext cx="90000" cy="90000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/>
              <a:lstStyle/>
              <a:p>
                <a:pPr marL="0" marR="0" lvl="0" indent="0" algn="l" defTabSz="914400" rtl="0" eaLnBrk="1" fontAlgn="t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宋体" pitchFamily="2" charset="-122"/>
                  <a:cs typeface="Segoe UI" panose="020B0502040204020203" pitchFamily="34" charset="0"/>
                </a:endParaRPr>
              </a:p>
            </p:txBody>
          </p:sp>
        </p:grpSp>
        <p:sp>
          <p:nvSpPr>
            <p:cNvPr id="30" name="椭圆 29"/>
            <p:cNvSpPr/>
            <p:nvPr/>
          </p:nvSpPr>
          <p:spPr bwMode="auto">
            <a:xfrm>
              <a:off x="1914265" y="3167797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cxnSp>
          <p:nvCxnSpPr>
            <p:cNvPr id="31" name="肘形连接符 141"/>
            <p:cNvCxnSpPr/>
            <p:nvPr/>
          </p:nvCxnSpPr>
          <p:spPr bwMode="auto">
            <a:xfrm rot="5400000">
              <a:off x="1493994" y="2110901"/>
              <a:ext cx="1574962" cy="606329"/>
            </a:xfrm>
            <a:prstGeom prst="bentConnector3">
              <a:avLst>
                <a:gd name="adj1" fmla="val 99482"/>
              </a:avLst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2" name="肘形连接符 144"/>
            <p:cNvCxnSpPr>
              <a:endCxn id="55" idx="5"/>
            </p:cNvCxnSpPr>
            <p:nvPr/>
          </p:nvCxnSpPr>
          <p:spPr bwMode="auto">
            <a:xfrm rot="5400000">
              <a:off x="1945159" y="2468111"/>
              <a:ext cx="2168933" cy="502853"/>
            </a:xfrm>
            <a:prstGeom prst="bentConnector3">
              <a:avLst>
                <a:gd name="adj1" fmla="val 99738"/>
              </a:avLst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3" name="Text Box 6"/>
            <p:cNvSpPr txBox="1">
              <a:spLocks noChangeArrowheads="1"/>
            </p:cNvSpPr>
            <p:nvPr/>
          </p:nvSpPr>
          <p:spPr bwMode="auto">
            <a:xfrm>
              <a:off x="1560804" y="3609467"/>
              <a:ext cx="1728192" cy="683759"/>
            </a:xfrm>
            <a:prstGeom prst="rect">
              <a:avLst/>
            </a:prstGeom>
            <a:noFill/>
            <a:ln w="9525" algn="ctr">
              <a:noFill/>
              <a:miter lim="800000"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91200" tIns="45600" rIns="91200" bIns="4560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Catégorie de capteurs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3-CMOS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Capteur CCD 5 niveaux/CMOS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0-GS-CMOS</a:t>
              </a:r>
            </a:p>
          </p:txBody>
        </p:sp>
        <p:sp>
          <p:nvSpPr>
            <p:cNvPr id="55" name="椭圆 54"/>
            <p:cNvSpPr/>
            <p:nvPr/>
          </p:nvSpPr>
          <p:spPr bwMode="auto">
            <a:xfrm>
              <a:off x="2720585" y="3746389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sp>
          <p:nvSpPr>
            <p:cNvPr id="17" name="矩形 16"/>
            <p:cNvSpPr/>
            <p:nvPr/>
          </p:nvSpPr>
          <p:spPr bwMode="auto">
            <a:xfrm>
              <a:off x="3638687" y="1086585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2</a:t>
              </a:r>
              <a:endPara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6" name="椭圆 25"/>
            <p:cNvSpPr/>
            <p:nvPr/>
          </p:nvSpPr>
          <p:spPr bwMode="auto">
            <a:xfrm>
              <a:off x="3869922" y="2166705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cxnSp>
          <p:nvCxnSpPr>
            <p:cNvPr id="78" name="直接连接符 77"/>
            <p:cNvCxnSpPr/>
            <p:nvPr/>
          </p:nvCxnSpPr>
          <p:spPr bwMode="auto">
            <a:xfrm flipV="1">
              <a:off x="4243749" y="1356585"/>
              <a:ext cx="167028" cy="1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6" name="直接连接符 85"/>
            <p:cNvCxnSpPr/>
            <p:nvPr/>
          </p:nvCxnSpPr>
          <p:spPr bwMode="auto">
            <a:xfrm flipV="1">
              <a:off x="6358122" y="1356616"/>
              <a:ext cx="167028" cy="1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87" name="矩形 86"/>
            <p:cNvSpPr/>
            <p:nvPr/>
          </p:nvSpPr>
          <p:spPr>
            <a:xfrm>
              <a:off x="3054099" y="3914552"/>
              <a:ext cx="1919611" cy="15633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Appliquer l'attribut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A = Point de contrôle et police électrique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C = Double vision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D=DHOP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E=E-police spéciale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R = Point de contrôle général et police électronique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+mn-ea"/>
                </a:rPr>
                <a:t>K = Radar-vidéo Pro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+mn-ea"/>
                </a:rPr>
                <a:t>YG = lumière fluorescente</a:t>
              </a:r>
              <a:endPara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cxnSp>
          <p:nvCxnSpPr>
            <p:cNvPr id="94" name="肘形连接符 144"/>
            <p:cNvCxnSpPr>
              <a:cxnSpLocks/>
            </p:cNvCxnSpPr>
            <p:nvPr/>
          </p:nvCxnSpPr>
          <p:spPr bwMode="auto">
            <a:xfrm rot="5400000">
              <a:off x="3252335" y="2396640"/>
              <a:ext cx="2245731" cy="722592"/>
            </a:xfrm>
            <a:prstGeom prst="bentConnector3">
              <a:avLst>
                <a:gd name="adj1" fmla="val 91741"/>
              </a:avLst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97" name="椭圆 96"/>
            <p:cNvSpPr/>
            <p:nvPr/>
          </p:nvSpPr>
          <p:spPr bwMode="auto">
            <a:xfrm>
              <a:off x="3969951" y="3847051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sp>
          <p:nvSpPr>
            <p:cNvPr id="98" name="矩形 97"/>
            <p:cNvSpPr/>
            <p:nvPr/>
          </p:nvSpPr>
          <p:spPr>
            <a:xfrm>
              <a:off x="4807689" y="2740307"/>
              <a:ext cx="1202186" cy="92972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Apparence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F=Appareil photo uniquement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U = Appareil photo avec boîtier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W = Pistolet étanche</a:t>
              </a:r>
            </a:p>
          </p:txBody>
        </p:sp>
        <p:cxnSp>
          <p:nvCxnSpPr>
            <p:cNvPr id="106" name="直接连接符 105"/>
            <p:cNvCxnSpPr>
              <a:stCxn id="17" idx="2"/>
            </p:cNvCxnSpPr>
            <p:nvPr/>
          </p:nvCxnSpPr>
          <p:spPr bwMode="auto">
            <a:xfrm flipH="1">
              <a:off x="3897332" y="1626585"/>
              <a:ext cx="11355" cy="536482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17" name="Text Box 6"/>
            <p:cNvSpPr txBox="1">
              <a:spLocks noChangeArrowheads="1"/>
            </p:cNvSpPr>
            <p:nvPr/>
          </p:nvSpPr>
          <p:spPr bwMode="auto">
            <a:xfrm>
              <a:off x="6251887" y="1872563"/>
              <a:ext cx="2422190" cy="1819607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200" tIns="45600" rIns="91200" bIns="4560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100" b="1" i="0" u="none" strike="noStrike" kern="1200" cap="none" spc="0" normalizeH="0" baseline="0" noProof="0" dirty="0">
                  <a:ln>
                    <a:noFill/>
                  </a:ln>
                  <a:solidFill>
                    <a:srgbClr val="0F1115"/>
                  </a:solidFill>
                  <a:effectLst/>
                  <a:uLnTx/>
                  <a:uFillTx/>
                  <a:latin typeface="Myriad Pro"/>
                  <a:ea typeface="宋体" pitchFamily="2" charset="-122"/>
                  <a:cs typeface="+mn-cs"/>
                </a:rPr>
                <a:t>Codes des attributs de fonctionnalité (appliqués en séquence) :</a:t>
              </a:r>
              <a:endPara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F1115"/>
                </a:solidFill>
                <a:effectLst/>
                <a:uLnTx/>
                <a:uFillTx/>
                <a:latin typeface="quote-cjk-patch"/>
                <a:ea typeface="宋体" pitchFamily="2" charset="-122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altLang="zh-CN" sz="1100" b="1" i="0" u="none" strike="noStrike" kern="1200" cap="none" spc="0" normalizeH="0" baseline="0" noProof="0" dirty="0">
                  <a:ln>
                    <a:noFill/>
                  </a:ln>
                  <a:solidFill>
                    <a:srgbClr val="0F1115"/>
                  </a:solidFill>
                  <a:effectLst/>
                  <a:uLnTx/>
                  <a:uFillTx/>
                  <a:latin typeface="Myriad Pro"/>
                  <a:ea typeface="宋体" pitchFamily="2" charset="-122"/>
                  <a:cs typeface="+mn-cs"/>
                </a:rPr>
                <a:t>D : Double capteur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altLang="zh-CN" sz="1100" b="1" i="0" u="none" strike="noStrike" kern="1200" cap="none" spc="0" normalizeH="0" baseline="0" noProof="0" dirty="0">
                  <a:ln>
                    <a:noFill/>
                  </a:ln>
                  <a:solidFill>
                    <a:srgbClr val="0F1115"/>
                  </a:solidFill>
                  <a:effectLst/>
                  <a:uLnTx/>
                  <a:uFillTx/>
                  <a:latin typeface="Myriad Pro"/>
                  <a:ea typeface="宋体" pitchFamily="2" charset="-122"/>
                  <a:cs typeface="+mn-cs"/>
                </a:rPr>
                <a:t>G : Compatible 4G/5G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altLang="zh-CN" sz="1100" b="1" i="0" u="none" strike="noStrike" kern="1200" cap="none" spc="0" normalizeH="0" baseline="0" noProof="0" dirty="0">
                  <a:ln>
                    <a:noFill/>
                  </a:ln>
                  <a:solidFill>
                    <a:srgbClr val="0F1115"/>
                  </a:solidFill>
                  <a:effectLst/>
                  <a:uLnTx/>
                  <a:uFillTx/>
                  <a:latin typeface="Myriad Pro"/>
                  <a:ea typeface="宋体" pitchFamily="2" charset="-122"/>
                  <a:cs typeface="+mn-cs"/>
                </a:rPr>
                <a:t>M : Capture d'adresse MAC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altLang="zh-CN" sz="1100" b="1" i="0" u="none" strike="noStrike" kern="1200" cap="none" spc="0" normalizeH="0" baseline="0" noProof="0" dirty="0">
                  <a:ln>
                    <a:noFill/>
                  </a:ln>
                  <a:solidFill>
                    <a:srgbClr val="0F1115"/>
                  </a:solidFill>
                  <a:effectLst/>
                  <a:uLnTx/>
                  <a:uFillTx/>
                  <a:latin typeface="Myriad Pro"/>
                  <a:ea typeface="宋体" pitchFamily="2" charset="-122"/>
                  <a:cs typeface="+mn-cs"/>
                </a:rPr>
                <a:t>H : Chauffage intégré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altLang="zh-CN" sz="1100" b="1" i="0" u="none" strike="noStrike" kern="1200" cap="none" spc="0" normalizeH="0" baseline="0" noProof="0" dirty="0">
                  <a:ln>
                    <a:noFill/>
                  </a:ln>
                  <a:solidFill>
                    <a:srgbClr val="0F1115"/>
                  </a:solidFill>
                  <a:effectLst/>
                  <a:uLnTx/>
                  <a:uFillTx/>
                  <a:latin typeface="Myriad Pro"/>
                  <a:ea typeface="宋体" pitchFamily="2" charset="-122"/>
                  <a:cs typeface="+mn-cs"/>
                </a:rPr>
                <a:t>L : Lumière LED blanche intégrée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altLang="zh-CN" sz="1100" b="1" i="0" u="none" strike="noStrike" kern="1200" cap="none" spc="0" normalizeH="0" baseline="0" noProof="0" dirty="0">
                  <a:ln>
                    <a:noFill/>
                  </a:ln>
                  <a:solidFill>
                    <a:srgbClr val="0F1115"/>
                  </a:solidFill>
                  <a:effectLst/>
                  <a:uLnTx/>
                  <a:uFillTx/>
                  <a:latin typeface="Myriad Pro"/>
                  <a:ea typeface="宋体" pitchFamily="2" charset="-122"/>
                  <a:cs typeface="+mn-cs"/>
                </a:rPr>
                <a:t>IL : Lumière LED infrarouge intégrée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altLang="zh-CN" sz="1100" b="1" i="0" u="none" strike="noStrike" kern="1200" cap="none" spc="0" normalizeH="0" baseline="0" noProof="0" dirty="0">
                  <a:ln>
                    <a:noFill/>
                  </a:ln>
                  <a:solidFill>
                    <a:srgbClr val="0F1115"/>
                  </a:solidFill>
                  <a:effectLst/>
                  <a:uLnTx/>
                  <a:uFillTx/>
                  <a:latin typeface="Myriad Pro"/>
                  <a:ea typeface="宋体" pitchFamily="2" charset="-122"/>
                  <a:cs typeface="+mn-cs"/>
                </a:rPr>
                <a:t>F : Objectif fixe (suivi de la focale, par exemple, F12 = 12 mm)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altLang="zh-CN" sz="1100" b="1" i="0" u="none" strike="noStrike" kern="1200" cap="none" spc="0" normalizeH="0" baseline="0" noProof="0" dirty="0">
                  <a:ln>
                    <a:noFill/>
                  </a:ln>
                  <a:solidFill>
                    <a:srgbClr val="0F1115"/>
                  </a:solidFill>
                  <a:effectLst/>
                  <a:uLnTx/>
                  <a:uFillTx/>
                  <a:latin typeface="Myriad Pro"/>
                  <a:ea typeface="宋体" pitchFamily="2" charset="-122"/>
                  <a:cs typeface="+mn-cs"/>
                </a:rPr>
                <a:t>T : Conception à double lentille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altLang="zh-CN" sz="1100" b="1" i="0" u="none" strike="noStrike" kern="1200" cap="none" spc="0" normalizeH="0" baseline="0" noProof="0" dirty="0">
                  <a:ln>
                    <a:noFill/>
                  </a:ln>
                  <a:solidFill>
                    <a:srgbClr val="0F1115"/>
                  </a:solidFill>
                  <a:effectLst/>
                  <a:uLnTx/>
                  <a:uFillTx/>
                  <a:latin typeface="Myriad Pro"/>
                  <a:ea typeface="宋体" pitchFamily="2" charset="-122"/>
                  <a:cs typeface="+mn-cs"/>
                </a:rPr>
                <a:t>ZF : Objectif varifocal motorisé (suivi de la plage focale, par exemple, ZF1040 = 10–40 mm)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altLang="zh-CN" sz="1100" b="1" i="0" u="none" strike="noStrike" kern="1200" cap="none" spc="0" normalizeH="0" baseline="0" noProof="0" dirty="0">
                  <a:ln>
                    <a:noFill/>
                  </a:ln>
                  <a:solidFill>
                    <a:srgbClr val="0F1115"/>
                  </a:solidFill>
                  <a:effectLst/>
                  <a:uLnTx/>
                  <a:uFillTx/>
                  <a:latin typeface="Myriad Pro"/>
                  <a:ea typeface="宋体" pitchFamily="2" charset="-122"/>
                  <a:cs typeface="+mn-cs"/>
                </a:rPr>
                <a:t>Nettoyage : Module autonettoyant</a:t>
              </a:r>
            </a:p>
          </p:txBody>
        </p:sp>
        <p:sp>
          <p:nvSpPr>
            <p:cNvPr id="118" name="椭圆 117"/>
            <p:cNvSpPr/>
            <p:nvPr/>
          </p:nvSpPr>
          <p:spPr bwMode="auto">
            <a:xfrm>
              <a:off x="7320733" y="1872618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sp>
          <p:nvSpPr>
            <p:cNvPr id="119" name="椭圆 118"/>
            <p:cNvSpPr/>
            <p:nvPr/>
          </p:nvSpPr>
          <p:spPr bwMode="auto">
            <a:xfrm>
              <a:off x="5994284" y="3988661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cxnSp>
          <p:nvCxnSpPr>
            <p:cNvPr id="123" name="肘形连接符 141"/>
            <p:cNvCxnSpPr>
              <a:cxnSpLocks/>
              <a:endCxn id="119" idx="1"/>
            </p:cNvCxnSpPr>
            <p:nvPr/>
          </p:nvCxnSpPr>
          <p:spPr bwMode="auto">
            <a:xfrm rot="5400000">
              <a:off x="4822861" y="2807860"/>
              <a:ext cx="2371994" cy="9376"/>
            </a:xfrm>
            <a:prstGeom prst="bentConnector3">
              <a:avLst>
                <a:gd name="adj1" fmla="val 50000"/>
              </a:avLst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29" name="肘形连接符 141"/>
            <p:cNvCxnSpPr/>
            <p:nvPr/>
          </p:nvCxnSpPr>
          <p:spPr bwMode="auto">
            <a:xfrm>
              <a:off x="6830777" y="1626153"/>
              <a:ext cx="519361" cy="256350"/>
            </a:xfrm>
            <a:prstGeom prst="bentConnector2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50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 Light"/>
                <a:cs typeface="Segoe UI" panose="020B0502040204020203" pitchFamily="34" charset="0"/>
              </a:rPr>
              <a:t>Caméra de circulation ITS</a:t>
            </a: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EDAC6A28-8A3C-4C3A-B219-1C7F2E4106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51A614-8966-44D8-8BE8-82D5C6659FD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/>
        </p:nvGrpSpPr>
        <p:grpSpPr>
          <a:xfrm>
            <a:off x="711917" y="1508415"/>
            <a:ext cx="9991906" cy="4952719"/>
            <a:chOff x="803372" y="1086585"/>
            <a:chExt cx="7493930" cy="3714539"/>
          </a:xfrm>
        </p:grpSpPr>
        <p:sp>
          <p:nvSpPr>
            <p:cNvPr id="109" name="Text Box 6"/>
            <p:cNvSpPr txBox="1">
              <a:spLocks noChangeArrowheads="1"/>
            </p:cNvSpPr>
            <p:nvPr/>
          </p:nvSpPr>
          <p:spPr bwMode="auto">
            <a:xfrm>
              <a:off x="6568899" y="2098787"/>
              <a:ext cx="1728403" cy="1239388"/>
            </a:xfrm>
            <a:prstGeom prst="rect">
              <a:avLst/>
            </a:prstGeom>
            <a:noFill/>
            <a:ln w="9525" algn="ctr">
              <a:noFill/>
              <a:miter lim="800000"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91200" tIns="45600" rIns="91200" bIns="4560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5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Matériel: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文泉驿微米黑" charset="-122"/>
                </a:rPr>
                <a:t>C : Version de la plateforme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文泉驿微米黑" charset="-122"/>
                </a:rPr>
                <a:t>C1 = Plateforme Amba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文泉驿微米黑" charset="-122"/>
                </a:rPr>
                <a:t>C2 = Plateforme de Faraday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文泉驿微米黑" charset="-122"/>
                </a:rPr>
                <a:t>R : Radar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文泉驿微米黑" charset="-122"/>
                </a:rPr>
                <a:t>R0 = Pas de radar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文泉驿微米黑" charset="-122"/>
                </a:rPr>
                <a:t>R1=Radar ST (77 GHz)</a:t>
              </a:r>
            </a:p>
          </p:txBody>
        </p:sp>
        <p:sp>
          <p:nvSpPr>
            <p:cNvPr id="18" name="矩形 17"/>
            <p:cNvSpPr/>
            <p:nvPr/>
          </p:nvSpPr>
          <p:spPr bwMode="auto">
            <a:xfrm>
              <a:off x="4475840" y="1086585"/>
              <a:ext cx="705621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SU2F</a:t>
              </a:r>
              <a:endPara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36" name="椭圆 35"/>
            <p:cNvSpPr/>
            <p:nvPr/>
          </p:nvSpPr>
          <p:spPr bwMode="auto">
            <a:xfrm>
              <a:off x="5532037" y="3488536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sp>
          <p:nvSpPr>
            <p:cNvPr id="49" name="矩形 48"/>
            <p:cNvSpPr/>
            <p:nvPr/>
          </p:nvSpPr>
          <p:spPr bwMode="auto">
            <a:xfrm>
              <a:off x="6685660" y="1086585"/>
              <a:ext cx="621951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C2R1</a:t>
              </a:r>
              <a:endPara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50" name="矩形 49"/>
            <p:cNvSpPr/>
            <p:nvPr/>
          </p:nvSpPr>
          <p:spPr bwMode="auto">
            <a:xfrm>
              <a:off x="5538800" y="1097812"/>
              <a:ext cx="719609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GQE</a:t>
              </a:r>
              <a:endPara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5" name="TextBox 69"/>
            <p:cNvSpPr>
              <a:spLocks noChangeArrowheads="1"/>
            </p:cNvSpPr>
            <p:nvPr/>
          </p:nvSpPr>
          <p:spPr bwMode="auto">
            <a:xfrm>
              <a:off x="884381" y="2193188"/>
              <a:ext cx="905732" cy="374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1" rIns="68580" bIns="34291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Marque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Dahua</a:t>
              </a:r>
              <a:endPara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  <a:sym typeface="文泉驿微米黑" charset="-122"/>
              </a:endParaRPr>
            </a:p>
          </p:txBody>
        </p:sp>
        <p:sp>
          <p:nvSpPr>
            <p:cNvPr id="7" name="TextBox 72"/>
            <p:cNvSpPr>
              <a:spLocks noChangeArrowheads="1"/>
            </p:cNvSpPr>
            <p:nvPr/>
          </p:nvSpPr>
          <p:spPr bwMode="auto">
            <a:xfrm>
              <a:off x="3291632" y="2266598"/>
              <a:ext cx="1533040" cy="356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1" rIns="68580" bIns="34291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文泉驿微米黑" charset="-122"/>
                </a:rPr>
                <a:t>Dernier = 5, valeur par défaut : 2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文泉驿微米黑" charset="-122"/>
                </a:rPr>
                <a:t>Dernier = 3, valeur par défaut : 1</a:t>
              </a:r>
            </a:p>
          </p:txBody>
        </p:sp>
        <p:sp>
          <p:nvSpPr>
            <p:cNvPr id="9" name="TextBox 69"/>
            <p:cNvSpPr>
              <a:spLocks noChangeArrowheads="1"/>
            </p:cNvSpPr>
            <p:nvPr/>
          </p:nvSpPr>
          <p:spPr bwMode="auto">
            <a:xfrm>
              <a:off x="1508301" y="2193188"/>
              <a:ext cx="1010849" cy="375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1" rIns="68580" bIns="34291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文泉驿微米黑" charset="-122"/>
                </a:rPr>
                <a:t>Caméra de circulation intelligente</a:t>
              </a:r>
            </a:p>
          </p:txBody>
        </p:sp>
        <p:sp>
          <p:nvSpPr>
            <p:cNvPr id="11" name="TextBox 69"/>
            <p:cNvSpPr>
              <a:spLocks noChangeArrowheads="1"/>
            </p:cNvSpPr>
            <p:nvPr/>
          </p:nvSpPr>
          <p:spPr bwMode="auto">
            <a:xfrm>
              <a:off x="1036186" y="2784009"/>
              <a:ext cx="928603" cy="7398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1" rIns="68580" bIns="34291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文泉驿微米黑" charset="-122"/>
                </a:rPr>
                <a:t>Résolution</a:t>
              </a:r>
              <a:endPara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文泉驿微米黑" charset="-122"/>
                <a:cs typeface="Segoe UI" panose="020B0502040204020203" pitchFamily="34" charset="0"/>
                <a:sym typeface="文泉驿微米黑" charset="-122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文泉驿微米黑" charset="-122"/>
                </a:rPr>
                <a:t>9: 9MP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文泉驿微米黑" charset="-122"/>
                </a:rPr>
                <a:t>16: 16MP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文泉驿微米黑" charset="-122"/>
                </a:rPr>
                <a:t>……</a:t>
              </a:r>
            </a:p>
          </p:txBody>
        </p:sp>
        <p:sp>
          <p:nvSpPr>
            <p:cNvPr id="14" name="矩形 13"/>
            <p:cNvSpPr/>
            <p:nvPr/>
          </p:nvSpPr>
          <p:spPr bwMode="auto">
            <a:xfrm>
              <a:off x="2270534" y="1086585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9</a:t>
              </a:r>
              <a:endPara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5" name="矩形 14"/>
            <p:cNvSpPr/>
            <p:nvPr/>
          </p:nvSpPr>
          <p:spPr bwMode="auto">
            <a:xfrm>
              <a:off x="803372" y="1086585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DHI</a:t>
              </a:r>
              <a:endPara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sp>
          <p:nvSpPr>
            <p:cNvPr id="16" name="矩形 15"/>
            <p:cNvSpPr/>
            <p:nvPr/>
          </p:nvSpPr>
          <p:spPr bwMode="auto">
            <a:xfrm>
              <a:off x="2954610" y="1086585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5</a:t>
              </a:r>
              <a:endPara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cxnSp>
          <p:nvCxnSpPr>
            <p:cNvPr id="21" name="直接连接符 20"/>
            <p:cNvCxnSpPr/>
            <p:nvPr/>
          </p:nvCxnSpPr>
          <p:spPr bwMode="auto">
            <a:xfrm flipV="1">
              <a:off x="1373999" y="1356586"/>
              <a:ext cx="167028" cy="1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grpSp>
          <p:nvGrpSpPr>
            <p:cNvPr id="23" name="组合 22"/>
            <p:cNvGrpSpPr/>
            <p:nvPr/>
          </p:nvGrpSpPr>
          <p:grpSpPr>
            <a:xfrm>
              <a:off x="1046399" y="1632061"/>
              <a:ext cx="67500" cy="544155"/>
              <a:chOff x="2686859" y="2864898"/>
              <a:chExt cx="90000" cy="725540"/>
            </a:xfrm>
          </p:grpSpPr>
          <p:cxnSp>
            <p:nvCxnSpPr>
              <p:cNvPr id="41" name="直接连接符 40"/>
              <p:cNvCxnSpPr/>
              <p:nvPr/>
            </p:nvCxnSpPr>
            <p:spPr bwMode="auto">
              <a:xfrm>
                <a:off x="2731859" y="2864898"/>
                <a:ext cx="0" cy="64284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42" name="椭圆 41"/>
              <p:cNvSpPr/>
              <p:nvPr/>
            </p:nvSpPr>
            <p:spPr bwMode="auto">
              <a:xfrm>
                <a:off x="2686859" y="3500438"/>
                <a:ext cx="90000" cy="90000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/>
              <a:lstStyle/>
              <a:p>
                <a:pPr marL="0" marR="0" lvl="0" indent="0" algn="l" defTabSz="914400" rtl="0" eaLnBrk="1" fontAlgn="t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宋体" pitchFamily="2" charset="-122"/>
                  <a:cs typeface="Segoe UI" panose="020B0502040204020203" pitchFamily="34" charset="0"/>
                </a:endParaRPr>
              </a:p>
            </p:txBody>
          </p:sp>
        </p:grpSp>
        <p:sp>
          <p:nvSpPr>
            <p:cNvPr id="13" name="矩形 12"/>
            <p:cNvSpPr/>
            <p:nvPr/>
          </p:nvSpPr>
          <p:spPr bwMode="auto">
            <a:xfrm>
              <a:off x="1586459" y="1086585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ITC</a:t>
              </a:r>
              <a:endPara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grpSp>
          <p:nvGrpSpPr>
            <p:cNvPr id="24" name="组合 23"/>
            <p:cNvGrpSpPr/>
            <p:nvPr/>
          </p:nvGrpSpPr>
          <p:grpSpPr>
            <a:xfrm>
              <a:off x="1804932" y="1626586"/>
              <a:ext cx="67500" cy="549630"/>
              <a:chOff x="2344534" y="2857598"/>
              <a:chExt cx="90000" cy="732840"/>
            </a:xfrm>
          </p:grpSpPr>
          <p:cxnSp>
            <p:nvCxnSpPr>
              <p:cNvPr id="39" name="直接连接符 38"/>
              <p:cNvCxnSpPr/>
              <p:nvPr/>
            </p:nvCxnSpPr>
            <p:spPr bwMode="auto">
              <a:xfrm>
                <a:off x="2398530" y="2857598"/>
                <a:ext cx="0" cy="64284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40" name="椭圆 39"/>
              <p:cNvSpPr/>
              <p:nvPr/>
            </p:nvSpPr>
            <p:spPr bwMode="auto">
              <a:xfrm>
                <a:off x="2344534" y="3500438"/>
                <a:ext cx="90000" cy="90000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/>
              <a:lstStyle/>
              <a:p>
                <a:pPr marL="0" marR="0" lvl="0" indent="0" algn="l" defTabSz="914400" rtl="0" eaLnBrk="1" fontAlgn="t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宋体" pitchFamily="2" charset="-122"/>
                  <a:cs typeface="Segoe UI" panose="020B0502040204020203" pitchFamily="34" charset="0"/>
                </a:endParaRPr>
              </a:p>
            </p:txBody>
          </p:sp>
        </p:grpSp>
        <p:sp>
          <p:nvSpPr>
            <p:cNvPr id="30" name="椭圆 29"/>
            <p:cNvSpPr/>
            <p:nvPr/>
          </p:nvSpPr>
          <p:spPr bwMode="auto">
            <a:xfrm>
              <a:off x="1914265" y="3167797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cxnSp>
          <p:nvCxnSpPr>
            <p:cNvPr id="31" name="肘形连接符 141"/>
            <p:cNvCxnSpPr/>
            <p:nvPr/>
          </p:nvCxnSpPr>
          <p:spPr bwMode="auto">
            <a:xfrm rot="5400000">
              <a:off x="1493994" y="2110901"/>
              <a:ext cx="1574962" cy="606329"/>
            </a:xfrm>
            <a:prstGeom prst="bentConnector3">
              <a:avLst>
                <a:gd name="adj1" fmla="val 99482"/>
              </a:avLst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2" name="肘形连接符 144"/>
            <p:cNvCxnSpPr>
              <a:endCxn id="55" idx="5"/>
            </p:cNvCxnSpPr>
            <p:nvPr/>
          </p:nvCxnSpPr>
          <p:spPr bwMode="auto">
            <a:xfrm rot="5400000">
              <a:off x="1945159" y="2468111"/>
              <a:ext cx="2168933" cy="502853"/>
            </a:xfrm>
            <a:prstGeom prst="bentConnector3">
              <a:avLst>
                <a:gd name="adj1" fmla="val 99738"/>
              </a:avLst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3" name="Text Box 6"/>
            <p:cNvSpPr txBox="1">
              <a:spLocks noChangeArrowheads="1"/>
            </p:cNvSpPr>
            <p:nvPr/>
          </p:nvSpPr>
          <p:spPr bwMode="auto">
            <a:xfrm>
              <a:off x="1427959" y="3596316"/>
              <a:ext cx="1728192" cy="507649"/>
            </a:xfrm>
            <a:prstGeom prst="rect">
              <a:avLst/>
            </a:prstGeom>
            <a:noFill/>
            <a:ln w="9525" algn="ctr">
              <a:noFill/>
              <a:miter lim="800000"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91200" tIns="45600" rIns="91200" bIns="4560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Catégorie de capteurs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3=CMOS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5=CCD/CMOS haut de gamme</a:t>
              </a:r>
            </a:p>
          </p:txBody>
        </p:sp>
        <p:sp>
          <p:nvSpPr>
            <p:cNvPr id="55" name="椭圆 54"/>
            <p:cNvSpPr/>
            <p:nvPr/>
          </p:nvSpPr>
          <p:spPr bwMode="auto">
            <a:xfrm>
              <a:off x="2720585" y="3746389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sp>
          <p:nvSpPr>
            <p:cNvPr id="17" name="矩形 16"/>
            <p:cNvSpPr/>
            <p:nvPr/>
          </p:nvSpPr>
          <p:spPr bwMode="auto">
            <a:xfrm>
              <a:off x="3638687" y="1086585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2</a:t>
              </a:r>
              <a:endPara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6" name="椭圆 25"/>
            <p:cNvSpPr/>
            <p:nvPr/>
          </p:nvSpPr>
          <p:spPr bwMode="auto">
            <a:xfrm>
              <a:off x="3869922" y="2166705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cxnSp>
          <p:nvCxnSpPr>
            <p:cNvPr id="78" name="直接连接符 77"/>
            <p:cNvCxnSpPr/>
            <p:nvPr/>
          </p:nvCxnSpPr>
          <p:spPr bwMode="auto">
            <a:xfrm flipV="1">
              <a:off x="4243749" y="1356585"/>
              <a:ext cx="167028" cy="1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6" name="直接连接符 85"/>
            <p:cNvCxnSpPr/>
            <p:nvPr/>
          </p:nvCxnSpPr>
          <p:spPr bwMode="auto">
            <a:xfrm>
              <a:off x="6339678" y="1358035"/>
              <a:ext cx="236212" cy="31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87" name="矩形 86"/>
            <p:cNvSpPr/>
            <p:nvPr/>
          </p:nvSpPr>
          <p:spPr>
            <a:xfrm>
              <a:off x="3394661" y="3591209"/>
              <a:ext cx="1898515" cy="5078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Génération de plateforme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1ère génération = SU1F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2e génération = SU2F</a:t>
              </a:r>
              <a:endParaRPr kumimoji="0" lang="zh-CN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</a:endParaRPr>
            </a:p>
          </p:txBody>
        </p:sp>
        <p:cxnSp>
          <p:nvCxnSpPr>
            <p:cNvPr id="94" name="肘形连接符 144"/>
            <p:cNvCxnSpPr/>
            <p:nvPr/>
          </p:nvCxnSpPr>
          <p:spPr bwMode="auto">
            <a:xfrm rot="5400000">
              <a:off x="3458766" y="2185638"/>
              <a:ext cx="1918331" cy="799074"/>
            </a:xfrm>
            <a:prstGeom prst="bentConnector3">
              <a:avLst>
                <a:gd name="adj1" fmla="val 69045"/>
              </a:avLst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6" name="直接连接符 105"/>
            <p:cNvCxnSpPr>
              <a:stCxn id="17" idx="2"/>
            </p:cNvCxnSpPr>
            <p:nvPr/>
          </p:nvCxnSpPr>
          <p:spPr bwMode="auto">
            <a:xfrm flipH="1">
              <a:off x="3897332" y="1626585"/>
              <a:ext cx="11355" cy="536482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17" name="Text Box 6"/>
            <p:cNvSpPr txBox="1">
              <a:spLocks noChangeArrowheads="1"/>
            </p:cNvSpPr>
            <p:nvPr/>
          </p:nvSpPr>
          <p:spPr bwMode="auto">
            <a:xfrm>
              <a:off x="5064433" y="3589435"/>
              <a:ext cx="1824398" cy="1211689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200" tIns="45600" rIns="91200" bIns="4560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5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Fonction Développer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G = 4G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P=PRO Nouvelle apparence (non 4G)</a:t>
              </a:r>
              <a:endPara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Les deux derniers :</a:t>
              </a: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QE : Point de contrôle et police électronique</a:t>
              </a: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TE : Événement de circulation</a:t>
              </a:r>
            </a:p>
          </p:txBody>
        </p:sp>
        <p:sp>
          <p:nvSpPr>
            <p:cNvPr id="118" name="椭圆 117"/>
            <p:cNvSpPr/>
            <p:nvPr/>
          </p:nvSpPr>
          <p:spPr bwMode="auto">
            <a:xfrm>
              <a:off x="6821331" y="2038235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cxnSp>
          <p:nvCxnSpPr>
            <p:cNvPr id="126" name="肘形连接符 141"/>
            <p:cNvCxnSpPr/>
            <p:nvPr/>
          </p:nvCxnSpPr>
          <p:spPr bwMode="auto">
            <a:xfrm rot="5400000">
              <a:off x="4784073" y="2399720"/>
              <a:ext cx="1885131" cy="350409"/>
            </a:xfrm>
            <a:prstGeom prst="bentConnector3">
              <a:avLst>
                <a:gd name="adj1" fmla="val 50000"/>
              </a:avLst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29" name="肘形连接符 141"/>
            <p:cNvCxnSpPr/>
            <p:nvPr/>
          </p:nvCxnSpPr>
          <p:spPr bwMode="auto">
            <a:xfrm rot="5400000">
              <a:off x="6701375" y="1799563"/>
              <a:ext cx="412075" cy="96503"/>
            </a:xfrm>
            <a:prstGeom prst="bentConnector3">
              <a:avLst>
                <a:gd name="adj1" fmla="val 50000"/>
              </a:avLst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51" name="椭圆 50"/>
          <p:cNvSpPr/>
          <p:nvPr/>
        </p:nvSpPr>
        <p:spPr bwMode="auto">
          <a:xfrm>
            <a:off x="4962555" y="4732756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43" name="直接连接符 42"/>
          <p:cNvCxnSpPr/>
          <p:nvPr/>
        </p:nvCxnSpPr>
        <p:spPr bwMode="auto">
          <a:xfrm flipV="1">
            <a:off x="6662215" y="1859943"/>
            <a:ext cx="222704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4" name="矩形 43"/>
          <p:cNvSpPr/>
          <p:nvPr/>
        </p:nvSpPr>
        <p:spPr bwMode="auto">
          <a:xfrm>
            <a:off x="9953902" y="1523384"/>
            <a:ext cx="1774335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IRL8ZF1640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45" name="直接连接符 44"/>
          <p:cNvCxnSpPr/>
          <p:nvPr/>
        </p:nvCxnSpPr>
        <p:spPr bwMode="auto">
          <a:xfrm>
            <a:off x="9492594" y="1885317"/>
            <a:ext cx="314949" cy="4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8" name="直接连接符 47"/>
          <p:cNvCxnSpPr>
            <a:endCxn id="56" idx="0"/>
          </p:cNvCxnSpPr>
          <p:nvPr/>
        </p:nvCxnSpPr>
        <p:spPr bwMode="auto">
          <a:xfrm>
            <a:off x="10737377" y="2243384"/>
            <a:ext cx="11430" cy="260477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4" name="Text Box 6"/>
          <p:cNvSpPr txBox="1">
            <a:spLocks noChangeArrowheads="1"/>
          </p:cNvSpPr>
          <p:nvPr/>
        </p:nvSpPr>
        <p:spPr bwMode="auto">
          <a:xfrm>
            <a:off x="8914765" y="4961255"/>
            <a:ext cx="3277235" cy="1415530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200" tIns="45600" rIns="91200" bIns="4560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Symboles de fonctions spéciales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 = LED blanche intégrée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IRL8 = LED infrarouge intégrée de 850 nm IRL7 = LED infrarouge intégrée de 730 nm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ZF = Objectif zoom motorisé avec indication de la focale à l'arrière, par exemple ZF1640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+mn-ea"/>
              </a:rPr>
              <a:t>Objectif à focale fixe (F)</a:t>
            </a: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6" name="椭圆 55"/>
          <p:cNvSpPr/>
          <p:nvPr/>
        </p:nvSpPr>
        <p:spPr bwMode="auto">
          <a:xfrm>
            <a:off x="10703608" y="4848112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47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 Light"/>
                <a:cs typeface="Segoe UI" panose="020B0502040204020203" pitchFamily="34" charset="0"/>
              </a:rPr>
              <a:t>ITS-Caméra de circulation-Observateur ciel</a:t>
            </a: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53C5441C-B058-43FD-82ED-05C00C8F9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51A614-8966-44D8-8BE8-82D5C6659FD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/>
        </p:nvGrpSpPr>
        <p:grpSpPr>
          <a:xfrm>
            <a:off x="469586" y="1205704"/>
            <a:ext cx="10972897" cy="4913633"/>
            <a:chOff x="404232" y="1078171"/>
            <a:chExt cx="8229674" cy="3685223"/>
          </a:xfrm>
        </p:grpSpPr>
        <p:sp>
          <p:nvSpPr>
            <p:cNvPr id="109" name="Text Box 6"/>
            <p:cNvSpPr txBox="1">
              <a:spLocks noChangeArrowheads="1"/>
            </p:cNvSpPr>
            <p:nvPr/>
          </p:nvSpPr>
          <p:spPr bwMode="auto">
            <a:xfrm>
              <a:off x="6058582" y="3899601"/>
              <a:ext cx="2575324" cy="657690"/>
            </a:xfrm>
            <a:prstGeom prst="rect">
              <a:avLst/>
            </a:prstGeom>
            <a:noFill/>
            <a:ln w="9525" algn="ctr">
              <a:noFill/>
              <a:miter lim="800000"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91200" tIns="45600" rIns="91200" bIns="4560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Définition de fonction étendue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04 = capacité de 4 tonnes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16 = capacité de 16 tonnes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...</a:t>
              </a:r>
            </a:p>
          </p:txBody>
        </p:sp>
        <p:sp>
          <p:nvSpPr>
            <p:cNvPr id="18" name="矩形 17"/>
            <p:cNvSpPr/>
            <p:nvPr/>
          </p:nvSpPr>
          <p:spPr bwMode="auto">
            <a:xfrm>
              <a:off x="4503152" y="1078667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UN</a:t>
              </a:r>
              <a:endPara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9" name="矩形 18"/>
            <p:cNvSpPr/>
            <p:nvPr/>
          </p:nvSpPr>
          <p:spPr bwMode="auto">
            <a:xfrm>
              <a:off x="5396203" y="1081847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G</a:t>
              </a:r>
              <a:endPara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cxnSp>
          <p:nvCxnSpPr>
            <p:cNvPr id="37" name="直接连接符 36"/>
            <p:cNvCxnSpPr/>
            <p:nvPr/>
          </p:nvCxnSpPr>
          <p:spPr bwMode="auto">
            <a:xfrm flipH="1">
              <a:off x="5647679" y="1634682"/>
              <a:ext cx="4016" cy="1026215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8" name="椭圆 27"/>
            <p:cNvSpPr/>
            <p:nvPr/>
          </p:nvSpPr>
          <p:spPr bwMode="auto">
            <a:xfrm>
              <a:off x="5629928" y="2639982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sp>
          <p:nvSpPr>
            <p:cNvPr id="47" name="矩形 46"/>
            <p:cNvSpPr/>
            <p:nvPr/>
          </p:nvSpPr>
          <p:spPr bwMode="auto">
            <a:xfrm>
              <a:off x="6077375" y="1078171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16</a:t>
              </a:r>
              <a:endPara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5" name="TextBox 69"/>
            <p:cNvSpPr>
              <a:spLocks noChangeArrowheads="1"/>
            </p:cNvSpPr>
            <p:nvPr/>
          </p:nvSpPr>
          <p:spPr bwMode="auto">
            <a:xfrm>
              <a:off x="884381" y="2193188"/>
              <a:ext cx="905732" cy="375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1" rIns="68580" bIns="34291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Marque : Dahua</a:t>
              </a:r>
              <a:endPara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  <a:sym typeface="文泉驿微米黑" charset="-122"/>
              </a:endParaRPr>
            </a:p>
          </p:txBody>
        </p:sp>
        <p:sp>
          <p:nvSpPr>
            <p:cNvPr id="7" name="TextBox 72"/>
            <p:cNvSpPr>
              <a:spLocks noChangeArrowheads="1"/>
            </p:cNvSpPr>
            <p:nvPr/>
          </p:nvSpPr>
          <p:spPr bwMode="auto">
            <a:xfrm>
              <a:off x="3241250" y="2260422"/>
              <a:ext cx="1954293" cy="9937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1" rIns="68580" bIns="34291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文泉驿微米黑" charset="-122"/>
                </a:rPr>
                <a:t>Propriétés du sous-secteur 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文泉驿微米黑" charset="-122"/>
                </a:rPr>
                <a:t>T = Terminal de police électronique traditionnel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文泉驿微米黑" charset="-122"/>
                </a:rPr>
                <a:t>J = Terminal de contrôle de surcharge</a:t>
              </a: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文泉驿微米黑" charset="-122"/>
                </a:rPr>
                <a:t>F = Terminal de gestion des véhicules non motorisés</a:t>
              </a: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文泉驿微米黑" charset="-122"/>
                </a:rPr>
                <a:t>S = Terminal d'analyse secondaire</a:t>
              </a:r>
            </a:p>
          </p:txBody>
        </p:sp>
        <p:sp>
          <p:nvSpPr>
            <p:cNvPr id="9" name="TextBox 69"/>
            <p:cNvSpPr>
              <a:spLocks noChangeArrowheads="1"/>
            </p:cNvSpPr>
            <p:nvPr/>
          </p:nvSpPr>
          <p:spPr bwMode="auto">
            <a:xfrm>
              <a:off x="1508301" y="2193188"/>
              <a:ext cx="1010849" cy="5366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1" rIns="68580" bIns="34291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文泉驿微米黑" charset="-122"/>
                </a:rPr>
                <a:t>Stockage intelligent en périphérie de trafic</a:t>
              </a:r>
            </a:p>
          </p:txBody>
        </p:sp>
        <p:sp>
          <p:nvSpPr>
            <p:cNvPr id="11" name="TextBox 69"/>
            <p:cNvSpPr>
              <a:spLocks noChangeArrowheads="1"/>
            </p:cNvSpPr>
            <p:nvPr/>
          </p:nvSpPr>
          <p:spPr bwMode="auto">
            <a:xfrm>
              <a:off x="404232" y="3250723"/>
              <a:ext cx="2582115" cy="5459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1" rIns="68580" bIns="34291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微软雅黑" panose="020B0503020204020204" pitchFamily="34" charset="-122"/>
                  <a:cs typeface="Segoe UI" panose="020B0502040204020203" pitchFamily="34" charset="0"/>
                  <a:sym typeface="文泉驿微米黑" charset="-122"/>
                </a:rPr>
                <a:t>Nombre de compositions d'images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微软雅黑" panose="020B0503020204020204" pitchFamily="34" charset="-122"/>
                  <a:cs typeface="Segoe UI" panose="020B0502040204020203" pitchFamily="34" charset="0"/>
                  <a:sym typeface="文泉驿微米黑" charset="-122"/>
                </a:rPr>
                <a:t>04 = Composition maximale à 4 canaux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微软雅黑" panose="020B0503020204020204" pitchFamily="34" charset="-122"/>
                  <a:cs typeface="Segoe UI" panose="020B0502040204020203" pitchFamily="34" charset="0"/>
                  <a:sym typeface="文泉驿微米黑" charset="-122"/>
                </a:rPr>
                <a:t>12 = Composition maximale de 12 canaux</a:t>
              </a:r>
            </a:p>
          </p:txBody>
        </p:sp>
        <p:sp>
          <p:nvSpPr>
            <p:cNvPr id="14" name="矩形 13"/>
            <p:cNvSpPr/>
            <p:nvPr/>
          </p:nvSpPr>
          <p:spPr bwMode="auto">
            <a:xfrm>
              <a:off x="2270534" y="1086585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04</a:t>
              </a:r>
              <a:endPara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5" name="矩形 14"/>
            <p:cNvSpPr/>
            <p:nvPr/>
          </p:nvSpPr>
          <p:spPr bwMode="auto">
            <a:xfrm>
              <a:off x="803372" y="1086585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DHI</a:t>
              </a:r>
              <a:endPara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sp>
          <p:nvSpPr>
            <p:cNvPr id="16" name="矩形 15"/>
            <p:cNvSpPr/>
            <p:nvPr/>
          </p:nvSpPr>
          <p:spPr bwMode="auto">
            <a:xfrm>
              <a:off x="2954610" y="1086585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00</a:t>
              </a:r>
              <a:endPara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cxnSp>
          <p:nvCxnSpPr>
            <p:cNvPr id="21" name="直接连接符 20"/>
            <p:cNvCxnSpPr/>
            <p:nvPr/>
          </p:nvCxnSpPr>
          <p:spPr bwMode="auto">
            <a:xfrm flipV="1">
              <a:off x="1373999" y="1356586"/>
              <a:ext cx="167028" cy="1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grpSp>
          <p:nvGrpSpPr>
            <p:cNvPr id="23" name="组合 22"/>
            <p:cNvGrpSpPr/>
            <p:nvPr/>
          </p:nvGrpSpPr>
          <p:grpSpPr>
            <a:xfrm>
              <a:off x="1046399" y="1632061"/>
              <a:ext cx="67500" cy="544155"/>
              <a:chOff x="2686859" y="2864898"/>
              <a:chExt cx="90000" cy="725540"/>
            </a:xfrm>
          </p:grpSpPr>
          <p:cxnSp>
            <p:nvCxnSpPr>
              <p:cNvPr id="41" name="直接连接符 40"/>
              <p:cNvCxnSpPr/>
              <p:nvPr/>
            </p:nvCxnSpPr>
            <p:spPr bwMode="auto">
              <a:xfrm>
                <a:off x="2731859" y="2864898"/>
                <a:ext cx="0" cy="64284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42" name="椭圆 41"/>
              <p:cNvSpPr/>
              <p:nvPr/>
            </p:nvSpPr>
            <p:spPr bwMode="auto">
              <a:xfrm>
                <a:off x="2686859" y="3500438"/>
                <a:ext cx="90000" cy="90000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/>
              <a:lstStyle/>
              <a:p>
                <a:pPr marL="0" marR="0" lvl="0" indent="0" algn="l" defTabSz="914400" rtl="0" eaLnBrk="1" fontAlgn="t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宋体" pitchFamily="2" charset="-122"/>
                  <a:cs typeface="Segoe UI" panose="020B0502040204020203" pitchFamily="34" charset="0"/>
                </a:endParaRPr>
              </a:p>
            </p:txBody>
          </p:sp>
        </p:grpSp>
        <p:sp>
          <p:nvSpPr>
            <p:cNvPr id="13" name="矩形 12"/>
            <p:cNvSpPr/>
            <p:nvPr/>
          </p:nvSpPr>
          <p:spPr bwMode="auto">
            <a:xfrm>
              <a:off x="1586459" y="1086585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ITSE</a:t>
              </a:r>
              <a:endPara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grpSp>
          <p:nvGrpSpPr>
            <p:cNvPr id="24" name="组合 23"/>
            <p:cNvGrpSpPr/>
            <p:nvPr/>
          </p:nvGrpSpPr>
          <p:grpSpPr>
            <a:xfrm>
              <a:off x="1804932" y="1626586"/>
              <a:ext cx="67500" cy="549630"/>
              <a:chOff x="2344534" y="2857598"/>
              <a:chExt cx="90000" cy="732840"/>
            </a:xfrm>
          </p:grpSpPr>
          <p:cxnSp>
            <p:nvCxnSpPr>
              <p:cNvPr id="39" name="直接连接符 38"/>
              <p:cNvCxnSpPr/>
              <p:nvPr/>
            </p:nvCxnSpPr>
            <p:spPr bwMode="auto">
              <a:xfrm>
                <a:off x="2398530" y="2857598"/>
                <a:ext cx="0" cy="64284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40" name="椭圆 39"/>
              <p:cNvSpPr/>
              <p:nvPr/>
            </p:nvSpPr>
            <p:spPr bwMode="auto">
              <a:xfrm>
                <a:off x="2344534" y="3500438"/>
                <a:ext cx="90000" cy="90000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/>
              <a:lstStyle/>
              <a:p>
                <a:pPr marL="0" marR="0" lvl="0" indent="0" algn="l" defTabSz="914400" rtl="0" eaLnBrk="1" fontAlgn="t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宋体" pitchFamily="2" charset="-122"/>
                  <a:cs typeface="Segoe UI" panose="020B0502040204020203" pitchFamily="34" charset="0"/>
                </a:endParaRPr>
              </a:p>
            </p:txBody>
          </p:sp>
        </p:grpSp>
        <p:sp>
          <p:nvSpPr>
            <p:cNvPr id="30" name="椭圆 29"/>
            <p:cNvSpPr/>
            <p:nvPr/>
          </p:nvSpPr>
          <p:spPr bwMode="auto">
            <a:xfrm>
              <a:off x="1914265" y="3167797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cxnSp>
          <p:nvCxnSpPr>
            <p:cNvPr id="31" name="肘形连接符 141"/>
            <p:cNvCxnSpPr/>
            <p:nvPr/>
          </p:nvCxnSpPr>
          <p:spPr bwMode="auto">
            <a:xfrm rot="5400000">
              <a:off x="1493994" y="2110901"/>
              <a:ext cx="1574962" cy="606329"/>
            </a:xfrm>
            <a:prstGeom prst="bentConnector3">
              <a:avLst>
                <a:gd name="adj1" fmla="val 99482"/>
              </a:avLst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2" name="肘形连接符 144"/>
            <p:cNvCxnSpPr/>
            <p:nvPr/>
          </p:nvCxnSpPr>
          <p:spPr bwMode="auto">
            <a:xfrm rot="5400000">
              <a:off x="1891362" y="2722516"/>
              <a:ext cx="2404327" cy="234070"/>
            </a:xfrm>
            <a:prstGeom prst="bentConnector3">
              <a:avLst>
                <a:gd name="adj1" fmla="val 50000"/>
              </a:avLst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3" name="Text Box 6"/>
            <p:cNvSpPr txBox="1">
              <a:spLocks noChangeArrowheads="1"/>
            </p:cNvSpPr>
            <p:nvPr/>
          </p:nvSpPr>
          <p:spPr bwMode="auto">
            <a:xfrm>
              <a:off x="2017562" y="4117245"/>
              <a:ext cx="1924993" cy="646149"/>
            </a:xfrm>
            <a:prstGeom prst="rect">
              <a:avLst/>
            </a:prstGeom>
            <a:noFill/>
            <a:ln w="9525" algn="ctr">
              <a:noFill/>
              <a:miter lim="800000"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91200" tIns="45600" rIns="91200" bIns="4560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Nombre de ports analogiques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02=Maximum 2 caméras analogiques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04 = Jusqu'à 4 caméras analogiques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...</a:t>
              </a:r>
            </a:p>
          </p:txBody>
        </p:sp>
        <p:sp>
          <p:nvSpPr>
            <p:cNvPr id="17" name="矩形 16"/>
            <p:cNvSpPr/>
            <p:nvPr/>
          </p:nvSpPr>
          <p:spPr bwMode="auto">
            <a:xfrm>
              <a:off x="3831005" y="1083866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T</a:t>
              </a:r>
              <a:endPara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87" name="矩形 86"/>
            <p:cNvSpPr/>
            <p:nvPr/>
          </p:nvSpPr>
          <p:spPr>
            <a:xfrm>
              <a:off x="4361172" y="3909414"/>
              <a:ext cx="1531601" cy="646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Génération de produits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A = Première génération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B = Deuxième génération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...</a:t>
              </a:r>
              <a:endParaRPr kumimoji="0" lang="zh-CN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</a:endParaRPr>
            </a:p>
          </p:txBody>
        </p:sp>
        <p:cxnSp>
          <p:nvCxnSpPr>
            <p:cNvPr id="94" name="肘形连接符 144"/>
            <p:cNvCxnSpPr/>
            <p:nvPr/>
          </p:nvCxnSpPr>
          <p:spPr bwMode="auto">
            <a:xfrm rot="16200000" flipH="1">
              <a:off x="3814278" y="2657426"/>
              <a:ext cx="2202988" cy="143738"/>
            </a:xfrm>
            <a:prstGeom prst="bentConnector3">
              <a:avLst>
                <a:gd name="adj1" fmla="val 99290"/>
              </a:avLst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97" name="椭圆 96"/>
            <p:cNvSpPr/>
            <p:nvPr/>
          </p:nvSpPr>
          <p:spPr bwMode="auto">
            <a:xfrm>
              <a:off x="4071938" y="2142466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sp>
          <p:nvSpPr>
            <p:cNvPr id="98" name="矩形 97"/>
            <p:cNvSpPr/>
            <p:nvPr/>
          </p:nvSpPr>
          <p:spPr>
            <a:xfrm>
              <a:off x="5110288" y="2720315"/>
              <a:ext cx="1564969" cy="5078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Symbole sans fil G = Compatible 4G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N = Ne prend pas en charge la 4G</a:t>
              </a:r>
            </a:p>
          </p:txBody>
        </p:sp>
        <p:cxnSp>
          <p:nvCxnSpPr>
            <p:cNvPr id="106" name="直接连接符 105"/>
            <p:cNvCxnSpPr>
              <a:stCxn id="17" idx="2"/>
            </p:cNvCxnSpPr>
            <p:nvPr/>
          </p:nvCxnSpPr>
          <p:spPr bwMode="auto">
            <a:xfrm flipH="1">
              <a:off x="4089650" y="1623865"/>
              <a:ext cx="11355" cy="536482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19" name="椭圆 118"/>
            <p:cNvSpPr/>
            <p:nvPr/>
          </p:nvSpPr>
          <p:spPr bwMode="auto">
            <a:xfrm>
              <a:off x="6663594" y="3763288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cxnSp>
          <p:nvCxnSpPr>
            <p:cNvPr id="123" name="肘形连接符 141"/>
            <p:cNvCxnSpPr>
              <a:endCxn id="119" idx="0"/>
            </p:cNvCxnSpPr>
            <p:nvPr/>
          </p:nvCxnSpPr>
          <p:spPr bwMode="auto">
            <a:xfrm rot="16200000" flipH="1">
              <a:off x="5473129" y="2539073"/>
              <a:ext cx="2139424" cy="309005"/>
            </a:xfrm>
            <a:prstGeom prst="bentConnector3">
              <a:avLst>
                <a:gd name="adj1" fmla="val 50000"/>
              </a:avLst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60" name="椭圆 59"/>
          <p:cNvSpPr/>
          <p:nvPr/>
        </p:nvSpPr>
        <p:spPr bwMode="auto">
          <a:xfrm>
            <a:off x="3883710" y="5073542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61" name="椭圆 60"/>
          <p:cNvSpPr/>
          <p:nvPr/>
        </p:nvSpPr>
        <p:spPr bwMode="auto">
          <a:xfrm>
            <a:off x="6541105" y="4804706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46" name="直接连接符 45"/>
          <p:cNvCxnSpPr/>
          <p:nvPr/>
        </p:nvCxnSpPr>
        <p:spPr bwMode="auto">
          <a:xfrm flipV="1">
            <a:off x="4671777" y="1576963"/>
            <a:ext cx="222704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8" name="直接连接符 47"/>
          <p:cNvCxnSpPr/>
          <p:nvPr/>
        </p:nvCxnSpPr>
        <p:spPr bwMode="auto">
          <a:xfrm flipV="1">
            <a:off x="6779978" y="1576963"/>
            <a:ext cx="222704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3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 Light"/>
                <a:cs typeface="Segoe UI" panose="020B0502040204020203" pitchFamily="34" charset="0"/>
              </a:rPr>
              <a:t>Stockage en périphérie de trafic ITS (ITSE)</a:t>
            </a: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13D3AFBD-8B8C-403B-8975-30EF41877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51A614-8966-44D8-8BE8-82D5C6659FD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/>
        </p:nvGrpSpPr>
        <p:grpSpPr>
          <a:xfrm>
            <a:off x="1001773" y="1205704"/>
            <a:ext cx="10440710" cy="5142484"/>
            <a:chOff x="803372" y="1078171"/>
            <a:chExt cx="7830534" cy="3856861"/>
          </a:xfrm>
        </p:grpSpPr>
        <p:sp>
          <p:nvSpPr>
            <p:cNvPr id="109" name="Text Box 6"/>
            <p:cNvSpPr txBox="1">
              <a:spLocks noChangeArrowheads="1"/>
            </p:cNvSpPr>
            <p:nvPr/>
          </p:nvSpPr>
          <p:spPr bwMode="auto">
            <a:xfrm>
              <a:off x="6058582" y="3899601"/>
              <a:ext cx="2575324" cy="657690"/>
            </a:xfrm>
            <a:prstGeom prst="rect">
              <a:avLst/>
            </a:prstGeom>
            <a:noFill/>
            <a:ln w="9525" algn="ctr">
              <a:noFill/>
              <a:miter lim="800000"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91200" tIns="45600" rIns="91200" bIns="4560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Définition de fonction étendue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04 = capacité de 4 tonnes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16 = capacité de 16 tonnes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...</a:t>
              </a:r>
            </a:p>
          </p:txBody>
        </p:sp>
        <p:sp>
          <p:nvSpPr>
            <p:cNvPr id="18" name="矩形 17"/>
            <p:cNvSpPr/>
            <p:nvPr/>
          </p:nvSpPr>
          <p:spPr bwMode="auto">
            <a:xfrm>
              <a:off x="3189447" y="1092061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001</a:t>
              </a:r>
              <a:endPara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9" name="矩形 18"/>
            <p:cNvSpPr/>
            <p:nvPr/>
          </p:nvSpPr>
          <p:spPr bwMode="auto">
            <a:xfrm>
              <a:off x="4146041" y="1092061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N</a:t>
              </a:r>
              <a:endPara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cxnSp>
          <p:nvCxnSpPr>
            <p:cNvPr id="37" name="直接连接符 36"/>
            <p:cNvCxnSpPr>
              <a:cxnSpLocks/>
              <a:stCxn id="19" idx="2"/>
              <a:endCxn id="28" idx="0"/>
            </p:cNvCxnSpPr>
            <p:nvPr/>
          </p:nvCxnSpPr>
          <p:spPr bwMode="auto">
            <a:xfrm>
              <a:off x="4416041" y="1632061"/>
              <a:ext cx="0" cy="139222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8" name="椭圆 27"/>
            <p:cNvSpPr/>
            <p:nvPr/>
          </p:nvSpPr>
          <p:spPr bwMode="auto">
            <a:xfrm>
              <a:off x="4382291" y="3024289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sp>
          <p:nvSpPr>
            <p:cNvPr id="47" name="矩形 46"/>
            <p:cNvSpPr/>
            <p:nvPr/>
          </p:nvSpPr>
          <p:spPr bwMode="auto">
            <a:xfrm>
              <a:off x="4856972" y="1078171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04</a:t>
              </a:r>
              <a:endPara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5" name="TextBox 69"/>
            <p:cNvSpPr>
              <a:spLocks noChangeArrowheads="1"/>
            </p:cNvSpPr>
            <p:nvPr/>
          </p:nvSpPr>
          <p:spPr bwMode="auto">
            <a:xfrm>
              <a:off x="884381" y="2193188"/>
              <a:ext cx="905732" cy="375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1" rIns="68580" bIns="34291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Marque : Dahua</a:t>
              </a:r>
              <a:endPara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  <a:sym typeface="文泉驿微米黑" charset="-122"/>
              </a:endParaRPr>
            </a:p>
          </p:txBody>
        </p:sp>
        <p:sp>
          <p:nvSpPr>
            <p:cNvPr id="9" name="TextBox 69"/>
            <p:cNvSpPr>
              <a:spLocks noChangeArrowheads="1"/>
            </p:cNvSpPr>
            <p:nvPr/>
          </p:nvSpPr>
          <p:spPr bwMode="auto">
            <a:xfrm>
              <a:off x="1508301" y="2193188"/>
              <a:ext cx="1010849" cy="5366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1" rIns="68580" bIns="34291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文泉驿微米黑" charset="-122"/>
                </a:rPr>
                <a:t>Stockage intelligent en périphérie de trafic</a:t>
              </a:r>
            </a:p>
          </p:txBody>
        </p:sp>
        <p:sp>
          <p:nvSpPr>
            <p:cNvPr id="15" name="矩形 14"/>
            <p:cNvSpPr/>
            <p:nvPr/>
          </p:nvSpPr>
          <p:spPr bwMode="auto">
            <a:xfrm>
              <a:off x="803372" y="1086585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DHI</a:t>
              </a:r>
              <a:endPara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cxnSp>
          <p:nvCxnSpPr>
            <p:cNvPr id="21" name="直接连接符 20"/>
            <p:cNvCxnSpPr/>
            <p:nvPr/>
          </p:nvCxnSpPr>
          <p:spPr bwMode="auto">
            <a:xfrm flipV="1">
              <a:off x="1373999" y="1356586"/>
              <a:ext cx="167028" cy="1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grpSp>
          <p:nvGrpSpPr>
            <p:cNvPr id="23" name="组合 22"/>
            <p:cNvGrpSpPr/>
            <p:nvPr/>
          </p:nvGrpSpPr>
          <p:grpSpPr>
            <a:xfrm>
              <a:off x="1046399" y="1632061"/>
              <a:ext cx="67500" cy="544155"/>
              <a:chOff x="2686859" y="2864898"/>
              <a:chExt cx="90000" cy="725540"/>
            </a:xfrm>
          </p:grpSpPr>
          <p:cxnSp>
            <p:nvCxnSpPr>
              <p:cNvPr id="41" name="直接连接符 40"/>
              <p:cNvCxnSpPr/>
              <p:nvPr/>
            </p:nvCxnSpPr>
            <p:spPr bwMode="auto">
              <a:xfrm>
                <a:off x="2731859" y="2864898"/>
                <a:ext cx="0" cy="64284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42" name="椭圆 41"/>
              <p:cNvSpPr/>
              <p:nvPr/>
            </p:nvSpPr>
            <p:spPr bwMode="auto">
              <a:xfrm>
                <a:off x="2686859" y="3500438"/>
                <a:ext cx="90000" cy="90000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/>
              <a:lstStyle/>
              <a:p>
                <a:pPr marL="0" marR="0" lvl="0" indent="0" algn="l" defTabSz="914400" rtl="0" eaLnBrk="1" fontAlgn="t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宋体" pitchFamily="2" charset="-122"/>
                  <a:cs typeface="Segoe UI" panose="020B0502040204020203" pitchFamily="34" charset="0"/>
                </a:endParaRPr>
              </a:p>
            </p:txBody>
          </p:sp>
        </p:grpSp>
        <p:sp>
          <p:nvSpPr>
            <p:cNvPr id="13" name="矩形 12"/>
            <p:cNvSpPr/>
            <p:nvPr/>
          </p:nvSpPr>
          <p:spPr bwMode="auto">
            <a:xfrm>
              <a:off x="1586459" y="1086585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ITEC</a:t>
              </a:r>
              <a:endPara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grpSp>
          <p:nvGrpSpPr>
            <p:cNvPr id="24" name="组合 23"/>
            <p:cNvGrpSpPr/>
            <p:nvPr/>
          </p:nvGrpSpPr>
          <p:grpSpPr>
            <a:xfrm>
              <a:off x="1804932" y="1626586"/>
              <a:ext cx="67500" cy="549630"/>
              <a:chOff x="2344534" y="2857598"/>
              <a:chExt cx="90000" cy="732840"/>
            </a:xfrm>
          </p:grpSpPr>
          <p:cxnSp>
            <p:nvCxnSpPr>
              <p:cNvPr id="39" name="直接连接符 38"/>
              <p:cNvCxnSpPr/>
              <p:nvPr/>
            </p:nvCxnSpPr>
            <p:spPr bwMode="auto">
              <a:xfrm>
                <a:off x="2398530" y="2857598"/>
                <a:ext cx="0" cy="64284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40" name="椭圆 39"/>
              <p:cNvSpPr/>
              <p:nvPr/>
            </p:nvSpPr>
            <p:spPr bwMode="auto">
              <a:xfrm>
                <a:off x="2344534" y="3500438"/>
                <a:ext cx="90000" cy="90000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/>
              <a:lstStyle/>
              <a:p>
                <a:pPr marL="0" marR="0" lvl="0" indent="0" algn="l" defTabSz="914400" rtl="0" eaLnBrk="1" fontAlgn="t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宋体" pitchFamily="2" charset="-122"/>
                  <a:cs typeface="Segoe UI" panose="020B0502040204020203" pitchFamily="34" charset="0"/>
                </a:endParaRPr>
              </a:p>
            </p:txBody>
          </p:sp>
        </p:grpSp>
        <p:sp>
          <p:nvSpPr>
            <p:cNvPr id="17" name="矩形 16"/>
            <p:cNvSpPr/>
            <p:nvPr/>
          </p:nvSpPr>
          <p:spPr bwMode="auto">
            <a:xfrm>
              <a:off x="2493179" y="1078171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UN</a:t>
              </a:r>
              <a:endPara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98" name="矩形 97"/>
            <p:cNvSpPr/>
            <p:nvPr/>
          </p:nvSpPr>
          <p:spPr>
            <a:xfrm>
              <a:off x="2170368" y="2583958"/>
              <a:ext cx="1564969" cy="120032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F1115"/>
                  </a:solidFill>
                  <a:effectLst/>
                  <a:uLnTx/>
                  <a:uFillTx/>
                  <a:latin typeface="Myriad Pro"/>
                  <a:ea typeface="等线"/>
                  <a:cs typeface="+mn-cs"/>
                </a:rPr>
                <a:t>Codes des fonctionnalités du produit :</a:t>
              </a:r>
              <a:endPara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0F1115"/>
                </a:solidFill>
                <a:effectLst/>
                <a:uLnTx/>
                <a:uFillTx/>
                <a:latin typeface="quote-cjk-patch"/>
                <a:ea typeface="等线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F1115"/>
                  </a:solidFill>
                  <a:effectLst/>
                  <a:uLnTx/>
                  <a:uFillTx/>
                  <a:latin typeface="Myriad Pro"/>
                  <a:ea typeface="等线"/>
                  <a:cs typeface="+mn-cs"/>
                </a:rPr>
                <a:t>A : Boîtier d'analyse IA secondaire activé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F1115"/>
                  </a:solidFill>
                  <a:effectLst/>
                  <a:uLnTx/>
                  <a:uFillTx/>
                  <a:latin typeface="Myriad Pro"/>
                  <a:ea typeface="等线"/>
                  <a:cs typeface="+mn-cs"/>
                </a:rPr>
                <a:t>B : Services de perception holistique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F1115"/>
                  </a:solidFill>
                  <a:effectLst/>
                  <a:uLnTx/>
                  <a:uFillTx/>
                  <a:latin typeface="Myriad Pro"/>
                  <a:ea typeface="等线"/>
                  <a:cs typeface="+mn-cs"/>
                </a:rPr>
                <a:t>C : Communication coopérative V2X</a:t>
              </a:r>
            </a:p>
          </p:txBody>
        </p:sp>
        <p:cxnSp>
          <p:nvCxnSpPr>
            <p:cNvPr id="106" name="直接连接符 105"/>
            <p:cNvCxnSpPr>
              <a:cxnSpLocks/>
              <a:stCxn id="17" idx="2"/>
            </p:cNvCxnSpPr>
            <p:nvPr/>
          </p:nvCxnSpPr>
          <p:spPr bwMode="auto">
            <a:xfrm flipH="1">
              <a:off x="2748517" y="1618171"/>
              <a:ext cx="14663" cy="84336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19" name="椭圆 118"/>
            <p:cNvSpPr/>
            <p:nvPr/>
          </p:nvSpPr>
          <p:spPr bwMode="auto">
            <a:xfrm>
              <a:off x="6663594" y="3763288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cxnSp>
          <p:nvCxnSpPr>
            <p:cNvPr id="123" name="肘形连接符 141"/>
            <p:cNvCxnSpPr>
              <a:cxnSpLocks/>
              <a:stCxn id="47" idx="2"/>
              <a:endCxn id="119" idx="0"/>
            </p:cNvCxnSpPr>
            <p:nvPr/>
          </p:nvCxnSpPr>
          <p:spPr bwMode="auto">
            <a:xfrm rot="16200000" flipH="1">
              <a:off x="4839599" y="1905543"/>
              <a:ext cx="2145117" cy="1570372"/>
            </a:xfrm>
            <a:prstGeom prst="bentConnector3">
              <a:avLst>
                <a:gd name="adj1" fmla="val 50000"/>
              </a:avLst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9" name="椭圆 48">
              <a:extLst>
                <a:ext uri="{FF2B5EF4-FFF2-40B4-BE49-F238E27FC236}">
                  <a16:creationId xmlns:a16="http://schemas.microsoft.com/office/drawing/2014/main" id="{6E1156B6-5537-48C8-B45F-126D6AA2D8EE}"/>
                </a:ext>
              </a:extLst>
            </p:cNvPr>
            <p:cNvSpPr/>
            <p:nvPr/>
          </p:nvSpPr>
          <p:spPr bwMode="auto">
            <a:xfrm>
              <a:off x="2714767" y="2461531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sp>
          <p:nvSpPr>
            <p:cNvPr id="50" name="矩形 49">
              <a:extLst>
                <a:ext uri="{FF2B5EF4-FFF2-40B4-BE49-F238E27FC236}">
                  <a16:creationId xmlns:a16="http://schemas.microsoft.com/office/drawing/2014/main" id="{A558770D-AFFD-40D7-A19D-04F3185C0900}"/>
                </a:ext>
              </a:extLst>
            </p:cNvPr>
            <p:cNvSpPr/>
            <p:nvPr/>
          </p:nvSpPr>
          <p:spPr>
            <a:xfrm>
              <a:off x="4086520" y="3206089"/>
              <a:ext cx="1564969" cy="5078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Symbole sans fil G = Compatible 4G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N = Ne prend pas en charge la 4G</a:t>
              </a:r>
            </a:p>
          </p:txBody>
        </p:sp>
        <p:cxnSp>
          <p:nvCxnSpPr>
            <p:cNvPr id="51" name="直接连接符 50">
              <a:extLst>
                <a:ext uri="{FF2B5EF4-FFF2-40B4-BE49-F238E27FC236}">
                  <a16:creationId xmlns:a16="http://schemas.microsoft.com/office/drawing/2014/main" id="{AE7B49C4-5AF9-4D96-81BA-1E8F9DEEFBB5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3435111" y="1632061"/>
              <a:ext cx="44094" cy="2370881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2" name="椭圆 51">
              <a:extLst>
                <a:ext uri="{FF2B5EF4-FFF2-40B4-BE49-F238E27FC236}">
                  <a16:creationId xmlns:a16="http://schemas.microsoft.com/office/drawing/2014/main" id="{D97733B0-2FE2-425F-9574-93375E271B54}"/>
                </a:ext>
              </a:extLst>
            </p:cNvPr>
            <p:cNvSpPr/>
            <p:nvPr/>
          </p:nvSpPr>
          <p:spPr bwMode="auto">
            <a:xfrm>
              <a:off x="3404729" y="4002942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sp>
          <p:nvSpPr>
            <p:cNvPr id="54" name="矩形 53">
              <a:extLst>
                <a:ext uri="{FF2B5EF4-FFF2-40B4-BE49-F238E27FC236}">
                  <a16:creationId xmlns:a16="http://schemas.microsoft.com/office/drawing/2014/main" id="{32F1D9B3-6522-44D2-B0E8-874982DE4BAC}"/>
                </a:ext>
              </a:extLst>
            </p:cNvPr>
            <p:cNvSpPr/>
            <p:nvPr/>
          </p:nvSpPr>
          <p:spPr>
            <a:xfrm>
              <a:off x="2519150" y="4057869"/>
              <a:ext cx="2104893" cy="8771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F1115"/>
                  </a:solidFill>
                  <a:effectLst/>
                  <a:uLnTx/>
                  <a:uFillTx/>
                  <a:latin typeface="Myriad Pro"/>
                  <a:ea typeface="等线"/>
                  <a:cs typeface="+mn-cs"/>
                </a:rPr>
                <a:t>Codes de puissance de calcul :</a:t>
              </a:r>
              <a:endPara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0F1115"/>
                </a:solidFill>
                <a:effectLst/>
                <a:uLnTx/>
                <a:uFillTx/>
                <a:latin typeface="quote-cjk-patch"/>
                <a:ea typeface="等线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F1115"/>
                  </a:solidFill>
                  <a:effectLst/>
                  <a:uLnTx/>
                  <a:uFillTx/>
                  <a:latin typeface="Myriad Pro"/>
                  <a:ea typeface="等线"/>
                  <a:cs typeface="+mn-cs"/>
                </a:rPr>
                <a:t>021 : Dispositif Edge doté d’une puissance de calcul IA de 21 TOPS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F1115"/>
                  </a:solidFill>
                  <a:effectLst/>
                  <a:uLnTx/>
                  <a:uFillTx/>
                  <a:latin typeface="Myriad Pro"/>
                  <a:ea typeface="等线"/>
                  <a:cs typeface="+mn-cs"/>
                </a:rPr>
                <a:t>200 : Appareil doté d’une puissance de calcul IA de 200 TOPS</a:t>
              </a:r>
            </a:p>
          </p:txBody>
        </p:sp>
      </p:grpSp>
      <p:cxnSp>
        <p:nvCxnSpPr>
          <p:cNvPr id="46" name="直接连接符 45"/>
          <p:cNvCxnSpPr/>
          <p:nvPr/>
        </p:nvCxnSpPr>
        <p:spPr bwMode="auto">
          <a:xfrm flipV="1">
            <a:off x="2942085" y="1573297"/>
            <a:ext cx="222704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8" name="直接连接符 47"/>
          <p:cNvCxnSpPr/>
          <p:nvPr/>
        </p:nvCxnSpPr>
        <p:spPr bwMode="auto">
          <a:xfrm flipV="1">
            <a:off x="5091436" y="1565703"/>
            <a:ext cx="222704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3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 Light"/>
                <a:cs typeface="Segoe UI" panose="020B0502040204020203" pitchFamily="34" charset="0"/>
              </a:rPr>
              <a:t>Stockage en périphérie de trafic ITS (ITEC)</a:t>
            </a: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13D3AFBD-8B8C-403B-8975-30EF41877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51A614-8966-44D8-8BE8-82D5C6659FD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145189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组合 69"/>
          <p:cNvGrpSpPr/>
          <p:nvPr/>
        </p:nvGrpSpPr>
        <p:grpSpPr>
          <a:xfrm>
            <a:off x="951992" y="1329510"/>
            <a:ext cx="9086624" cy="5689364"/>
            <a:chOff x="1187624" y="868938"/>
            <a:chExt cx="6814969" cy="4267024"/>
          </a:xfrm>
        </p:grpSpPr>
        <p:sp>
          <p:nvSpPr>
            <p:cNvPr id="4" name="矩形 3"/>
            <p:cNvSpPr/>
            <p:nvPr/>
          </p:nvSpPr>
          <p:spPr bwMode="auto">
            <a:xfrm>
              <a:off x="5558525" y="877425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UN</a:t>
              </a:r>
              <a:endPara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5" name="矩形 4"/>
            <p:cNvSpPr/>
            <p:nvPr/>
          </p:nvSpPr>
          <p:spPr bwMode="auto">
            <a:xfrm>
              <a:off x="6468455" y="877425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C</a:t>
              </a:r>
              <a:endPara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7" name="椭圆 6"/>
            <p:cNvSpPr/>
            <p:nvPr/>
          </p:nvSpPr>
          <p:spPr bwMode="auto">
            <a:xfrm>
              <a:off x="7027312" y="2683525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sp>
          <p:nvSpPr>
            <p:cNvPr id="12" name="TextBox 69"/>
            <p:cNvSpPr>
              <a:spLocks noChangeArrowheads="1"/>
            </p:cNvSpPr>
            <p:nvPr/>
          </p:nvSpPr>
          <p:spPr bwMode="auto">
            <a:xfrm>
              <a:off x="1187624" y="1957736"/>
              <a:ext cx="905732" cy="375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1" rIns="68580" bIns="34291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Marque : Dahua</a:t>
              </a:r>
              <a:endPara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  <a:sym typeface="文泉驿微米黑" charset="-122"/>
              </a:endParaRPr>
            </a:p>
          </p:txBody>
        </p:sp>
        <p:sp>
          <p:nvSpPr>
            <p:cNvPr id="14" name="TextBox 69"/>
            <p:cNvSpPr>
              <a:spLocks noChangeArrowheads="1"/>
            </p:cNvSpPr>
            <p:nvPr/>
          </p:nvSpPr>
          <p:spPr bwMode="auto">
            <a:xfrm>
              <a:off x="2115346" y="1955309"/>
              <a:ext cx="1111071" cy="374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1" rIns="68580" bIns="34291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文泉驿微米黑" charset="-122"/>
                </a:rPr>
                <a:t>Accessoire de trafic intelligent</a:t>
              </a:r>
            </a:p>
          </p:txBody>
        </p:sp>
        <p:sp>
          <p:nvSpPr>
            <p:cNvPr id="15" name="TextBox 69"/>
            <p:cNvSpPr>
              <a:spLocks noChangeArrowheads="1"/>
            </p:cNvSpPr>
            <p:nvPr/>
          </p:nvSpPr>
          <p:spPr bwMode="auto">
            <a:xfrm>
              <a:off x="2243411" y="3007409"/>
              <a:ext cx="1587907" cy="6307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1" rIns="68580" bIns="34291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文泉驿微米黑" charset="-122"/>
                </a:rPr>
                <a:t>Type d'appareil</a:t>
              </a:r>
              <a:endPara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文泉驿微米黑" charset="-122"/>
                <a:cs typeface="Segoe UI" panose="020B0502040204020203" pitchFamily="34" charset="0"/>
                <a:sym typeface="文泉驿微米黑" charset="-122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文泉驿微米黑" charset="-122"/>
                </a:rPr>
                <a:t>LE : Illuminateur LED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文泉驿微米黑" charset="-122"/>
                </a:rPr>
                <a:t>LF : Illuminateur flash</a:t>
              </a:r>
            </a:p>
          </p:txBody>
        </p:sp>
        <p:sp>
          <p:nvSpPr>
            <p:cNvPr id="16" name="矩形 15"/>
            <p:cNvSpPr/>
            <p:nvPr/>
          </p:nvSpPr>
          <p:spPr bwMode="auto">
            <a:xfrm>
              <a:off x="3078526" y="868939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LE</a:t>
              </a:r>
              <a:endPara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7" name="矩形 16"/>
            <p:cNvSpPr/>
            <p:nvPr/>
          </p:nvSpPr>
          <p:spPr bwMode="auto">
            <a:xfrm>
              <a:off x="1225511" y="868938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DHI</a:t>
              </a:r>
              <a:endPara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sp>
          <p:nvSpPr>
            <p:cNvPr id="18" name="矩形 17"/>
            <p:cNvSpPr/>
            <p:nvPr/>
          </p:nvSpPr>
          <p:spPr bwMode="auto">
            <a:xfrm>
              <a:off x="3989863" y="868939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060</a:t>
              </a:r>
              <a:endPara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cxnSp>
          <p:nvCxnSpPr>
            <p:cNvPr id="19" name="直接连接符 18"/>
            <p:cNvCxnSpPr/>
            <p:nvPr/>
          </p:nvCxnSpPr>
          <p:spPr bwMode="auto">
            <a:xfrm flipV="1">
              <a:off x="1959043" y="1140895"/>
              <a:ext cx="167028" cy="1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grpSp>
          <p:nvGrpSpPr>
            <p:cNvPr id="20" name="组合 19"/>
            <p:cNvGrpSpPr/>
            <p:nvPr/>
          </p:nvGrpSpPr>
          <p:grpSpPr>
            <a:xfrm>
              <a:off x="1421893" y="1414415"/>
              <a:ext cx="67500" cy="544155"/>
              <a:chOff x="2686859" y="2864898"/>
              <a:chExt cx="90000" cy="725540"/>
            </a:xfrm>
          </p:grpSpPr>
          <p:cxnSp>
            <p:nvCxnSpPr>
              <p:cNvPr id="21" name="直接连接符 20"/>
              <p:cNvCxnSpPr/>
              <p:nvPr/>
            </p:nvCxnSpPr>
            <p:spPr bwMode="auto">
              <a:xfrm>
                <a:off x="2731859" y="2864898"/>
                <a:ext cx="0" cy="64284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22" name="椭圆 21"/>
              <p:cNvSpPr/>
              <p:nvPr/>
            </p:nvSpPr>
            <p:spPr bwMode="auto">
              <a:xfrm>
                <a:off x="2686859" y="3500438"/>
                <a:ext cx="90000" cy="90000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/>
              <a:lstStyle/>
              <a:p>
                <a:pPr marL="0" marR="0" lvl="0" indent="0" algn="l" defTabSz="914400" rtl="0" eaLnBrk="1" fontAlgn="t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宋体" pitchFamily="2" charset="-122"/>
                  <a:cs typeface="Segoe UI" panose="020B0502040204020203" pitchFamily="34" charset="0"/>
                </a:endParaRPr>
              </a:p>
            </p:txBody>
          </p:sp>
        </p:grpSp>
        <p:sp>
          <p:nvSpPr>
            <p:cNvPr id="23" name="矩形 22"/>
            <p:cNvSpPr/>
            <p:nvPr/>
          </p:nvSpPr>
          <p:spPr bwMode="auto">
            <a:xfrm>
              <a:off x="2294194" y="868939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ITA</a:t>
              </a:r>
              <a:endPara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grpSp>
          <p:nvGrpSpPr>
            <p:cNvPr id="24" name="组合 23"/>
            <p:cNvGrpSpPr/>
            <p:nvPr/>
          </p:nvGrpSpPr>
          <p:grpSpPr>
            <a:xfrm>
              <a:off x="2607744" y="1408938"/>
              <a:ext cx="67500" cy="549630"/>
              <a:chOff x="2344534" y="2857598"/>
              <a:chExt cx="90000" cy="732840"/>
            </a:xfrm>
          </p:grpSpPr>
          <p:cxnSp>
            <p:nvCxnSpPr>
              <p:cNvPr id="25" name="直接连接符 24"/>
              <p:cNvCxnSpPr/>
              <p:nvPr/>
            </p:nvCxnSpPr>
            <p:spPr bwMode="auto">
              <a:xfrm>
                <a:off x="2398530" y="2857598"/>
                <a:ext cx="0" cy="64284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26" name="椭圆 25"/>
              <p:cNvSpPr/>
              <p:nvPr/>
            </p:nvSpPr>
            <p:spPr bwMode="auto">
              <a:xfrm>
                <a:off x="2344534" y="3500438"/>
                <a:ext cx="90000" cy="90000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/>
              <a:lstStyle/>
              <a:p>
                <a:pPr marL="0" marR="0" lvl="0" indent="0" algn="l" defTabSz="914400" rtl="0" eaLnBrk="1" fontAlgn="t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宋体" pitchFamily="2" charset="-122"/>
                  <a:cs typeface="Segoe UI" panose="020B0502040204020203" pitchFamily="34" charset="0"/>
                </a:endParaRPr>
              </a:p>
            </p:txBody>
          </p:sp>
        </p:grpSp>
        <p:sp>
          <p:nvSpPr>
            <p:cNvPr id="27" name="椭圆 26"/>
            <p:cNvSpPr/>
            <p:nvPr/>
          </p:nvSpPr>
          <p:spPr bwMode="auto">
            <a:xfrm>
              <a:off x="2926704" y="2950151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cxnSp>
          <p:nvCxnSpPr>
            <p:cNvPr id="28" name="肘形连接符 141"/>
            <p:cNvCxnSpPr>
              <a:endCxn id="27" idx="7"/>
            </p:cNvCxnSpPr>
            <p:nvPr/>
          </p:nvCxnSpPr>
          <p:spPr bwMode="auto">
            <a:xfrm rot="5400000">
              <a:off x="2436492" y="1963116"/>
              <a:ext cx="1544748" cy="449092"/>
            </a:xfrm>
            <a:prstGeom prst="bentConnector3">
              <a:avLst>
                <a:gd name="adj1" fmla="val 50000"/>
              </a:avLst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1" name="椭圆 30"/>
            <p:cNvSpPr/>
            <p:nvPr/>
          </p:nvSpPr>
          <p:spPr bwMode="auto">
            <a:xfrm>
              <a:off x="4153919" y="1928789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sp>
          <p:nvSpPr>
            <p:cNvPr id="32" name="矩形 31"/>
            <p:cNvSpPr/>
            <p:nvPr/>
          </p:nvSpPr>
          <p:spPr bwMode="auto">
            <a:xfrm>
              <a:off x="4774194" y="868939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UN</a:t>
              </a:r>
            </a:p>
          </p:txBody>
        </p:sp>
        <p:cxnSp>
          <p:nvCxnSpPr>
            <p:cNvPr id="34" name="直接连接符 33"/>
            <p:cNvCxnSpPr/>
            <p:nvPr/>
          </p:nvCxnSpPr>
          <p:spPr bwMode="auto">
            <a:xfrm flipV="1">
              <a:off x="6203160" y="1134732"/>
              <a:ext cx="167028" cy="1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8" name="椭圆 37"/>
            <p:cNvSpPr/>
            <p:nvPr/>
          </p:nvSpPr>
          <p:spPr bwMode="auto">
            <a:xfrm>
              <a:off x="5635578" y="2507654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sp>
          <p:nvSpPr>
            <p:cNvPr id="49" name="Text Box 6"/>
            <p:cNvSpPr txBox="1">
              <a:spLocks noChangeArrowheads="1"/>
            </p:cNvSpPr>
            <p:nvPr/>
          </p:nvSpPr>
          <p:spPr bwMode="auto">
            <a:xfrm>
              <a:off x="3487481" y="1952982"/>
              <a:ext cx="1700999" cy="923330"/>
            </a:xfrm>
            <a:prstGeom prst="rect">
              <a:avLst/>
            </a:prstGeom>
            <a:noFill/>
            <a:ln w="9525" algn="ctr">
              <a:noFill/>
              <a:miter lim="800000"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/>
                  <a:ea typeface="等线"/>
                  <a:cs typeface="+mn-cs"/>
                </a:rPr>
                <a:t>Caractéristiques: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/>
                  <a:ea typeface="仿宋_GB2312"/>
                  <a:cs typeface="+mn-cs"/>
                </a:rPr>
                <a:t>060=60W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/>
                  <a:ea typeface="仿宋_GB2312"/>
                  <a:cs typeface="+mn-cs"/>
                </a:rPr>
                <a:t>080 = 80 W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/>
                  <a:ea typeface="仿宋_GB2312"/>
                  <a:cs typeface="+mn-cs"/>
                </a:rPr>
                <a:t>160 = 160 W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/>
                  <a:ea typeface="仿宋_GB2312"/>
                  <a:cs typeface="+mn-cs"/>
                </a:rPr>
                <a:t>LF 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/>
                  <a:ea typeface="仿宋_GB2312"/>
                  <a:cs typeface="+mn-cs"/>
                </a:rPr>
                <a:t>300</a:t>
              </a:r>
              <a:endParaRPr kumimoji="0" lang="zh-CN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仿宋_GB2312"/>
                <a:cs typeface="+mn-cs"/>
              </a:endParaRPr>
            </a:p>
          </p:txBody>
        </p:sp>
        <p:cxnSp>
          <p:nvCxnSpPr>
            <p:cNvPr id="51" name="直接连接符 50"/>
            <p:cNvCxnSpPr>
              <a:cxnSpLocks/>
              <a:stCxn id="18" idx="2"/>
            </p:cNvCxnSpPr>
            <p:nvPr/>
          </p:nvCxnSpPr>
          <p:spPr bwMode="auto">
            <a:xfrm flipH="1">
              <a:off x="4187669" y="1408939"/>
              <a:ext cx="72194" cy="54637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8" name="Text Box 6"/>
            <p:cNvSpPr txBox="1">
              <a:spLocks noChangeArrowheads="1"/>
            </p:cNvSpPr>
            <p:nvPr/>
          </p:nvSpPr>
          <p:spPr bwMode="auto">
            <a:xfrm>
              <a:off x="3560653" y="3423760"/>
              <a:ext cx="1834974" cy="1107996"/>
            </a:xfrm>
            <a:prstGeom prst="rect">
              <a:avLst/>
            </a:prstGeom>
            <a:noFill/>
            <a:ln w="9525" algn="ctr">
              <a:noFill/>
              <a:miter lim="800000"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/>
                  <a:ea typeface="仿宋_GB2312"/>
                  <a:cs typeface="+mn-cs"/>
                </a:rPr>
                <a:t>Fonction Développer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/>
                  <a:ea typeface="仿宋_GB2312" pitchFamily="49" charset="-122"/>
                  <a:cs typeface="+mn-cs"/>
                </a:rPr>
                <a:t>LE 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/>
                  <a:ea typeface="仿宋_GB2312" pitchFamily="49" charset="-122"/>
                  <a:cs typeface="+mn-cs"/>
                </a:rPr>
                <a:t>A = Lumière stroboscopique ou continue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/>
                  <a:ea typeface="仿宋_GB2312" pitchFamily="49" charset="-122"/>
                  <a:cs typeface="+mn-cs"/>
                </a:rPr>
                <a:t>B = Stroboscope + Lampe torche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/>
                  <a:ea typeface="仿宋_GB2312" pitchFamily="49" charset="-122"/>
                  <a:cs typeface="+mn-cs"/>
                </a:rPr>
                <a:t>LF 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/>
                  <a:ea typeface="仿宋_GB2312" pitchFamily="49" charset="-122"/>
                  <a:cs typeface="+mn-cs"/>
                </a:rPr>
                <a:t>A = Tube unique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/>
                  <a:ea typeface="仿宋_GB2312" pitchFamily="49" charset="-122"/>
                  <a:cs typeface="+mn-cs"/>
                </a:rPr>
                <a:t>B = Double tube</a:t>
              </a:r>
            </a:p>
          </p:txBody>
        </p:sp>
        <p:sp>
          <p:nvSpPr>
            <p:cNvPr id="59" name="Text Box 6"/>
            <p:cNvSpPr txBox="1">
              <a:spLocks noChangeArrowheads="1"/>
            </p:cNvSpPr>
            <p:nvPr/>
          </p:nvSpPr>
          <p:spPr bwMode="auto">
            <a:xfrm>
              <a:off x="6514435" y="2712221"/>
              <a:ext cx="1488158" cy="2423741"/>
            </a:xfrm>
            <a:prstGeom prst="rect">
              <a:avLst/>
            </a:prstGeom>
            <a:noFill/>
            <a:ln w="9525" algn="ctr">
              <a:noFill/>
              <a:miter lim="800000"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C = Lumière continue</a:t>
              </a: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P = Lumière stroboscopique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LF 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altLang="zh-CN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F1115"/>
                  </a:solidFill>
                  <a:effectLst/>
                  <a:uLnTx/>
                  <a:uFillTx/>
                  <a:latin typeface="Myriad Pro"/>
                  <a:ea typeface="等线"/>
                  <a:cs typeface="+mn-cs"/>
                </a:rPr>
                <a:t>C : Commutation du filtre coupe-IR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altLang="zh-CN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F1115"/>
                  </a:solidFill>
                  <a:effectLst/>
                  <a:uLnTx/>
                  <a:uFillTx/>
                  <a:latin typeface="Myriad Pro"/>
                  <a:ea typeface="等线"/>
                  <a:cs typeface="+mn-cs"/>
                </a:rPr>
                <a:t>GS : Avec réseau optique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altLang="zh-CN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F1115"/>
                  </a:solidFill>
                  <a:effectLst/>
                  <a:uLnTx/>
                  <a:uFillTx/>
                  <a:latin typeface="Myriad Pro"/>
                  <a:ea typeface="等线"/>
                  <a:cs typeface="+mn-cs"/>
                </a:rPr>
                <a:t>P : Version améliorée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altLang="zh-CN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F1115"/>
                  </a:solidFill>
                  <a:effectLst/>
                  <a:uLnTx/>
                  <a:uFillTx/>
                  <a:latin typeface="Myriad Pro"/>
                  <a:ea typeface="等线"/>
                  <a:cs typeface="+mn-cs"/>
                </a:rPr>
                <a:t>E : Anti-reflets (mode ECO)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altLang="zh-CN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F1115"/>
                  </a:solidFill>
                  <a:effectLst/>
                  <a:uLnTx/>
                  <a:uFillTx/>
                  <a:latin typeface="Myriad Pro"/>
                  <a:ea typeface="等线"/>
                  <a:cs typeface="+mn-cs"/>
                </a:rPr>
                <a:t>IR7 : longueur d’onde IR 700–799 nm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altLang="zh-CN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F1115"/>
                  </a:solidFill>
                  <a:effectLst/>
                  <a:uLnTx/>
                  <a:uFillTx/>
                  <a:latin typeface="Myriad Pro"/>
                  <a:ea typeface="等线"/>
                  <a:cs typeface="+mn-cs"/>
                </a:rPr>
                <a:t>IR8 : longueur d’onde IR 800–899 nm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altLang="zh-CN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F1115"/>
                  </a:solidFill>
                  <a:effectLst/>
                  <a:uLnTx/>
                  <a:uFillTx/>
                  <a:latin typeface="Myriad Pro"/>
                  <a:ea typeface="等线"/>
                  <a:cs typeface="+mn-cs"/>
                </a:rPr>
                <a:t>AH : module de guidage externe Anheng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altLang="zh-CN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F1115"/>
                  </a:solidFill>
                  <a:effectLst/>
                  <a:uLnTx/>
                  <a:uFillTx/>
                  <a:latin typeface="Myriad Pro"/>
                  <a:ea typeface="等线"/>
                  <a:cs typeface="+mn-cs"/>
                </a:rPr>
                <a:t>FAQ : Module de guide externe Fangqian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60" name="椭圆 59"/>
            <p:cNvSpPr/>
            <p:nvPr/>
          </p:nvSpPr>
          <p:spPr bwMode="auto">
            <a:xfrm>
              <a:off x="4410640" y="3306147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cxnSp>
          <p:nvCxnSpPr>
            <p:cNvPr id="61" name="肘形连接符 141"/>
            <p:cNvCxnSpPr>
              <a:cxnSpLocks/>
              <a:endCxn id="7" idx="6"/>
            </p:cNvCxnSpPr>
            <p:nvPr/>
          </p:nvCxnSpPr>
          <p:spPr bwMode="auto">
            <a:xfrm rot="16200000" flipH="1">
              <a:off x="6290070" y="1912533"/>
              <a:ext cx="1254666" cy="354818"/>
            </a:xfrm>
            <a:prstGeom prst="bentConnector4">
              <a:avLst>
                <a:gd name="adj1" fmla="val 48655"/>
                <a:gd name="adj2" fmla="val 148321"/>
              </a:avLst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4" name="肘形连接符 141"/>
            <p:cNvCxnSpPr>
              <a:cxnSpLocks/>
            </p:cNvCxnSpPr>
            <p:nvPr/>
          </p:nvCxnSpPr>
          <p:spPr bwMode="auto">
            <a:xfrm rot="5400000">
              <a:off x="3783821" y="2063818"/>
              <a:ext cx="1913843" cy="604089"/>
            </a:xfrm>
            <a:prstGeom prst="bentConnector3">
              <a:avLst>
                <a:gd name="adj1" fmla="val 50000"/>
              </a:avLst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7" name="肘形连接符 141"/>
            <p:cNvCxnSpPr>
              <a:cxnSpLocks/>
              <a:endCxn id="38" idx="0"/>
            </p:cNvCxnSpPr>
            <p:nvPr/>
          </p:nvCxnSpPr>
          <p:spPr bwMode="auto">
            <a:xfrm rot="5400000">
              <a:off x="5198682" y="1888073"/>
              <a:ext cx="1090228" cy="148934"/>
            </a:xfrm>
            <a:prstGeom prst="bentConnector3">
              <a:avLst>
                <a:gd name="adj1" fmla="val 50000"/>
              </a:avLst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36" name="Text Box 6"/>
          <p:cNvSpPr txBox="1">
            <a:spLocks noChangeArrowheads="1"/>
          </p:cNvSpPr>
          <p:nvPr/>
        </p:nvSpPr>
        <p:spPr bwMode="auto">
          <a:xfrm>
            <a:off x="6125744" y="3615297"/>
            <a:ext cx="2164520" cy="2339102"/>
          </a:xfrm>
          <a:prstGeom prst="rect">
            <a:avLst/>
          </a:prstGeom>
          <a:noFill/>
          <a:ln w="9525" algn="ctr">
            <a:noFill/>
            <a:miter lim="800000"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仿宋_GB2312"/>
                <a:cs typeface="+mn-cs"/>
              </a:rPr>
              <a:t>Génération: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 = 1ère génération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 = 2e génération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</a:rPr>
              <a:t>……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</a:rPr>
              <a:t>LF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</a:rPr>
              <a:t>A: Gen 1 (1ère génération)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</a:rPr>
              <a:t>B : Gen 2 (2e génération)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</a:rPr>
              <a:t>C : Gen 3 (3e génération)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</a:rPr>
              <a:t>D : Gen 4 (4e génération)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</a:rPr>
              <a:t>E: 2 en 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</a:rPr>
              <a:t>G: 4 en 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</a:rPr>
              <a:t>N: 3 en 1</a:t>
            </a:r>
            <a:endParaRPr kumimoji="0" lang="zh-CN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等线"/>
              <a:cs typeface="Segoe UI" panose="020B0502040204020203" pitchFamily="34" charset="0"/>
            </a:endParaRPr>
          </a:p>
        </p:txBody>
      </p:sp>
      <p:sp>
        <p:nvSpPr>
          <p:cNvPr id="39" name="矩形 38"/>
          <p:cNvSpPr/>
          <p:nvPr/>
        </p:nvSpPr>
        <p:spPr bwMode="auto">
          <a:xfrm>
            <a:off x="9153043" y="1332377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</a:t>
            </a:r>
          </a:p>
        </p:txBody>
      </p:sp>
      <p:cxnSp>
        <p:nvCxnSpPr>
          <p:cNvPr id="52" name="肘形连接符 141"/>
          <p:cNvCxnSpPr>
            <a:cxnSpLocks/>
            <a:endCxn id="54" idx="7"/>
          </p:cNvCxnSpPr>
          <p:nvPr/>
        </p:nvCxnSpPr>
        <p:spPr bwMode="auto">
          <a:xfrm rot="16200000" flipH="1">
            <a:off x="9311399" y="2302758"/>
            <a:ext cx="1340942" cy="814003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3" name="Text Box 6"/>
          <p:cNvSpPr txBox="1">
            <a:spLocks noChangeArrowheads="1"/>
          </p:cNvSpPr>
          <p:nvPr/>
        </p:nvSpPr>
        <p:spPr bwMode="auto">
          <a:xfrm>
            <a:off x="9557655" y="3429520"/>
            <a:ext cx="1722120" cy="861774"/>
          </a:xfrm>
          <a:prstGeom prst="rect">
            <a:avLst/>
          </a:prstGeom>
          <a:noFill/>
          <a:ln w="9525" algn="ctr">
            <a:noFill/>
            <a:miter lim="800000"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Fonction étendue 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仿宋_GB2312" pitchFamily="49" charset="-122"/>
                <a:cs typeface="+mn-cs"/>
              </a:rPr>
              <a:t>W = Lumière chaude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仿宋_GB2312" pitchFamily="49" charset="-122"/>
                <a:cs typeface="+mn-cs"/>
              </a:rPr>
              <a:t>IR7 = 700~799 nm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仿宋_GB2312" pitchFamily="49" charset="-122"/>
                <a:cs typeface="+mn-cs"/>
              </a:rPr>
              <a:t>IR8 = 800~899 nm</a:t>
            </a:r>
            <a:endParaRPr kumimoji="0" lang="zh-CN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仿宋_GB2312" pitchFamily="49" charset="-122"/>
              <a:cs typeface="+mn-cs"/>
            </a:endParaRPr>
          </a:p>
        </p:txBody>
      </p:sp>
      <p:sp>
        <p:nvSpPr>
          <p:cNvPr id="54" name="椭圆 53"/>
          <p:cNvSpPr/>
          <p:nvPr/>
        </p:nvSpPr>
        <p:spPr bwMode="auto">
          <a:xfrm>
            <a:off x="10312052" y="3367051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43" name="直接连接符 42"/>
          <p:cNvCxnSpPr/>
          <p:nvPr/>
        </p:nvCxnSpPr>
        <p:spPr bwMode="auto">
          <a:xfrm flipV="1">
            <a:off x="4325820" y="1692117"/>
            <a:ext cx="222704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6" name="直接连接符 45"/>
          <p:cNvCxnSpPr/>
          <p:nvPr/>
        </p:nvCxnSpPr>
        <p:spPr bwMode="auto">
          <a:xfrm flipV="1">
            <a:off x="8812368" y="1683902"/>
            <a:ext cx="222704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" name="直接连接符 2"/>
          <p:cNvCxnSpPr/>
          <p:nvPr/>
        </p:nvCxnSpPr>
        <p:spPr bwMode="auto">
          <a:xfrm flipV="1">
            <a:off x="10063318" y="1683902"/>
            <a:ext cx="222704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" name="矩形 5"/>
          <p:cNvSpPr/>
          <p:nvPr/>
        </p:nvSpPr>
        <p:spPr bwMode="auto">
          <a:xfrm>
            <a:off x="10465435" y="1336675"/>
            <a:ext cx="882015" cy="72009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3510</a:t>
            </a:r>
          </a:p>
        </p:txBody>
      </p:sp>
      <p:cxnSp>
        <p:nvCxnSpPr>
          <p:cNvPr id="8" name="肘形连接符 141"/>
          <p:cNvCxnSpPr/>
          <p:nvPr/>
        </p:nvCxnSpPr>
        <p:spPr bwMode="auto">
          <a:xfrm rot="5400000" flipV="1">
            <a:off x="9924415" y="2966085"/>
            <a:ext cx="2359025" cy="54737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" name="文本框 8"/>
          <p:cNvSpPr txBox="1"/>
          <p:nvPr/>
        </p:nvSpPr>
        <p:spPr>
          <a:xfrm>
            <a:off x="10542905" y="4419600"/>
            <a:ext cx="1649095" cy="86177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t>Pour les éclairages LED 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仿宋_GB2312" pitchFamily="49" charset="-122"/>
                <a:cs typeface="+mn-cs"/>
              </a:rPr>
              <a:t>3510 = température de couleur de 3500 K, angle de perle de 25°</a:t>
            </a:r>
          </a:p>
        </p:txBody>
      </p:sp>
      <p:sp>
        <p:nvSpPr>
          <p:cNvPr id="47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 Light"/>
                <a:cs typeface="Segoe UI" panose="020B0502040204020203" pitchFamily="34" charset="0"/>
              </a:rPr>
              <a:t>Feu de signalisation ITS</a:t>
            </a: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99AD1A0B-82A3-43A5-A715-0A2A353EB0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51A614-8966-44D8-8BE8-82D5C6659FD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组合 69"/>
          <p:cNvGrpSpPr/>
          <p:nvPr/>
        </p:nvGrpSpPr>
        <p:grpSpPr>
          <a:xfrm>
            <a:off x="1223551" y="1359154"/>
            <a:ext cx="10968450" cy="4940483"/>
            <a:chOff x="1187624" y="845332"/>
            <a:chExt cx="8226338" cy="3705363"/>
          </a:xfrm>
        </p:grpSpPr>
        <p:sp>
          <p:nvSpPr>
            <p:cNvPr id="4" name="矩形 3"/>
            <p:cNvSpPr/>
            <p:nvPr/>
          </p:nvSpPr>
          <p:spPr bwMode="auto">
            <a:xfrm>
              <a:off x="4512787" y="864732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UN</a:t>
              </a:r>
              <a:endPara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5" name="矩形 4"/>
            <p:cNvSpPr/>
            <p:nvPr/>
          </p:nvSpPr>
          <p:spPr bwMode="auto">
            <a:xfrm>
              <a:off x="5449669" y="864568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M1</a:t>
              </a:r>
              <a:endPara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7" name="椭圆 6"/>
            <p:cNvSpPr/>
            <p:nvPr/>
          </p:nvSpPr>
          <p:spPr bwMode="auto">
            <a:xfrm>
              <a:off x="6658718" y="3121495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sp>
          <p:nvSpPr>
            <p:cNvPr id="12" name="TextBox 69"/>
            <p:cNvSpPr>
              <a:spLocks noChangeArrowheads="1"/>
            </p:cNvSpPr>
            <p:nvPr/>
          </p:nvSpPr>
          <p:spPr bwMode="auto">
            <a:xfrm>
              <a:off x="1187624" y="1957736"/>
              <a:ext cx="905732" cy="375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1" rIns="68580" bIns="34291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Marque : Dahua</a:t>
              </a:r>
              <a:endPara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  <a:sym typeface="文泉驿微米黑" charset="-122"/>
              </a:endParaRPr>
            </a:p>
          </p:txBody>
        </p:sp>
        <p:sp>
          <p:nvSpPr>
            <p:cNvPr id="14" name="TextBox 69"/>
            <p:cNvSpPr>
              <a:spLocks noChangeArrowheads="1"/>
            </p:cNvSpPr>
            <p:nvPr/>
          </p:nvSpPr>
          <p:spPr bwMode="auto">
            <a:xfrm>
              <a:off x="2115346" y="1955309"/>
              <a:ext cx="1111071" cy="3289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1" rIns="68580" bIns="34291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文泉驿微米黑" charset="-122"/>
                </a:rPr>
                <a:t>Radar de trafic intelligent</a:t>
              </a:r>
            </a:p>
          </p:txBody>
        </p:sp>
        <p:sp>
          <p:nvSpPr>
            <p:cNvPr id="17" name="矩形 16"/>
            <p:cNvSpPr/>
            <p:nvPr/>
          </p:nvSpPr>
          <p:spPr bwMode="auto">
            <a:xfrm>
              <a:off x="1225511" y="868938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DHI</a:t>
              </a:r>
              <a:endPara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sp>
          <p:nvSpPr>
            <p:cNvPr id="18" name="矩形 17"/>
            <p:cNvSpPr/>
            <p:nvPr/>
          </p:nvSpPr>
          <p:spPr bwMode="auto">
            <a:xfrm>
              <a:off x="3205531" y="845332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024</a:t>
              </a:r>
              <a:endPara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cxnSp>
          <p:nvCxnSpPr>
            <p:cNvPr id="19" name="直接连接符 18"/>
            <p:cNvCxnSpPr/>
            <p:nvPr/>
          </p:nvCxnSpPr>
          <p:spPr bwMode="auto">
            <a:xfrm flipV="1">
              <a:off x="1951723" y="1143335"/>
              <a:ext cx="167028" cy="1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grpSp>
          <p:nvGrpSpPr>
            <p:cNvPr id="20" name="组合 19"/>
            <p:cNvGrpSpPr/>
            <p:nvPr/>
          </p:nvGrpSpPr>
          <p:grpSpPr>
            <a:xfrm>
              <a:off x="1421893" y="1414415"/>
              <a:ext cx="2535665" cy="2143353"/>
              <a:chOff x="2686859" y="2864898"/>
              <a:chExt cx="3380887" cy="2857805"/>
            </a:xfrm>
          </p:grpSpPr>
          <p:cxnSp>
            <p:nvCxnSpPr>
              <p:cNvPr id="21" name="直接连接符 20"/>
              <p:cNvCxnSpPr/>
              <p:nvPr/>
            </p:nvCxnSpPr>
            <p:spPr bwMode="auto">
              <a:xfrm>
                <a:off x="2731859" y="2864898"/>
                <a:ext cx="0" cy="64284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22" name="椭圆 21"/>
              <p:cNvSpPr/>
              <p:nvPr/>
            </p:nvSpPr>
            <p:spPr bwMode="auto">
              <a:xfrm>
                <a:off x="2686859" y="3500438"/>
                <a:ext cx="90000" cy="90000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/>
              <a:lstStyle/>
              <a:p>
                <a:pPr marL="0" marR="0" lvl="0" indent="0" algn="l" defTabSz="914400" rtl="0" eaLnBrk="1" fontAlgn="t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宋体" pitchFamily="2" charset="-122"/>
                  <a:cs typeface="Segoe UI" panose="020B0502040204020203" pitchFamily="34" charset="0"/>
                </a:endParaRPr>
              </a:p>
            </p:txBody>
          </p:sp>
          <p:sp>
            <p:nvSpPr>
              <p:cNvPr id="46" name="椭圆 45">
                <a:extLst>
                  <a:ext uri="{FF2B5EF4-FFF2-40B4-BE49-F238E27FC236}">
                    <a16:creationId xmlns:a16="http://schemas.microsoft.com/office/drawing/2014/main" id="{C6B4A0DC-3D39-4F70-8C8C-2637B7346885}"/>
                  </a:ext>
                </a:extLst>
              </p:cNvPr>
              <p:cNvSpPr/>
              <p:nvPr/>
            </p:nvSpPr>
            <p:spPr bwMode="auto">
              <a:xfrm>
                <a:off x="5977746" y="5632703"/>
                <a:ext cx="90000" cy="90000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/>
              <a:lstStyle/>
              <a:p>
                <a:pPr marL="0" marR="0" lvl="0" indent="0" algn="l" defTabSz="914400" rtl="0" eaLnBrk="1" fontAlgn="t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宋体" pitchFamily="2" charset="-122"/>
                  <a:cs typeface="Segoe UI" panose="020B0502040204020203" pitchFamily="34" charset="0"/>
                </a:endParaRPr>
              </a:p>
            </p:txBody>
          </p:sp>
        </p:grpSp>
        <p:sp>
          <p:nvSpPr>
            <p:cNvPr id="23" name="矩形 22"/>
            <p:cNvSpPr/>
            <p:nvPr/>
          </p:nvSpPr>
          <p:spPr bwMode="auto">
            <a:xfrm>
              <a:off x="2240916" y="868939"/>
              <a:ext cx="720285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ITARD</a:t>
              </a:r>
              <a:endPara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grpSp>
          <p:nvGrpSpPr>
            <p:cNvPr id="24" name="组合 23"/>
            <p:cNvGrpSpPr/>
            <p:nvPr/>
          </p:nvGrpSpPr>
          <p:grpSpPr>
            <a:xfrm>
              <a:off x="2607744" y="1408938"/>
              <a:ext cx="67500" cy="549630"/>
              <a:chOff x="2344534" y="2857598"/>
              <a:chExt cx="90000" cy="732840"/>
            </a:xfrm>
          </p:grpSpPr>
          <p:cxnSp>
            <p:nvCxnSpPr>
              <p:cNvPr id="25" name="直接连接符 24"/>
              <p:cNvCxnSpPr/>
              <p:nvPr/>
            </p:nvCxnSpPr>
            <p:spPr bwMode="auto">
              <a:xfrm>
                <a:off x="2398530" y="2857598"/>
                <a:ext cx="0" cy="64284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26" name="椭圆 25"/>
              <p:cNvSpPr/>
              <p:nvPr/>
            </p:nvSpPr>
            <p:spPr bwMode="auto">
              <a:xfrm>
                <a:off x="2344534" y="3500438"/>
                <a:ext cx="90000" cy="90000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/>
              <a:lstStyle/>
              <a:p>
                <a:pPr marL="0" marR="0" lvl="0" indent="0" algn="l" defTabSz="914400" rtl="0" eaLnBrk="1" fontAlgn="t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宋体" pitchFamily="2" charset="-122"/>
                  <a:cs typeface="Segoe UI" panose="020B0502040204020203" pitchFamily="34" charset="0"/>
                </a:endParaRPr>
              </a:p>
            </p:txBody>
          </p:sp>
        </p:grpSp>
        <p:sp>
          <p:nvSpPr>
            <p:cNvPr id="31" name="椭圆 30"/>
            <p:cNvSpPr/>
            <p:nvPr/>
          </p:nvSpPr>
          <p:spPr bwMode="auto">
            <a:xfrm>
              <a:off x="3441781" y="2363967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cxnSp>
          <p:nvCxnSpPr>
            <p:cNvPr id="34" name="直接连接符 33"/>
            <p:cNvCxnSpPr/>
            <p:nvPr/>
          </p:nvCxnSpPr>
          <p:spPr bwMode="auto">
            <a:xfrm flipV="1">
              <a:off x="5153105" y="1143334"/>
              <a:ext cx="167028" cy="1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8" name="椭圆 37"/>
            <p:cNvSpPr/>
            <p:nvPr/>
          </p:nvSpPr>
          <p:spPr bwMode="auto">
            <a:xfrm>
              <a:off x="5019037" y="3758363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sp>
          <p:nvSpPr>
            <p:cNvPr id="49" name="Text Box 6"/>
            <p:cNvSpPr txBox="1">
              <a:spLocks noChangeArrowheads="1"/>
            </p:cNvSpPr>
            <p:nvPr/>
          </p:nvSpPr>
          <p:spPr bwMode="auto">
            <a:xfrm>
              <a:off x="2534626" y="2422973"/>
              <a:ext cx="1814309" cy="923330"/>
            </a:xfrm>
            <a:prstGeom prst="rect">
              <a:avLst/>
            </a:prstGeom>
            <a:noFill/>
            <a:ln w="9525" algn="ctr">
              <a:noFill/>
              <a:miter lim="800000"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/>
                  <a:ea typeface="等线"/>
                  <a:cs typeface="+mn-cs"/>
                </a:rPr>
                <a:t>sous-classe de périphérique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/>
                  <a:ea typeface="仿宋_GB2312"/>
                  <a:cs typeface="+mn-cs"/>
                </a:rPr>
                <a:t>Pour RD ou FL 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/>
                  <a:ea typeface="仿宋_GB2312"/>
                  <a:cs typeface="+mn-cs"/>
                </a:rPr>
                <a:t>024 = fréquence d'émission radar, 24 GHz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/>
                  <a:ea typeface="仿宋_GB2312"/>
                  <a:cs typeface="+mn-cs"/>
                </a:rPr>
                <a:t>60=60G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/>
                  <a:ea typeface="仿宋_GB2312"/>
                  <a:cs typeface="+mn-cs"/>
                </a:rPr>
                <a:t>…</a:t>
              </a:r>
            </a:p>
          </p:txBody>
        </p:sp>
        <p:cxnSp>
          <p:nvCxnSpPr>
            <p:cNvPr id="51" name="直接连接符 50"/>
            <p:cNvCxnSpPr>
              <a:cxnSpLocks/>
              <a:stCxn id="18" idx="2"/>
              <a:endCxn id="31" idx="0"/>
            </p:cNvCxnSpPr>
            <p:nvPr/>
          </p:nvCxnSpPr>
          <p:spPr bwMode="auto">
            <a:xfrm>
              <a:off x="3475531" y="1385332"/>
              <a:ext cx="0" cy="978635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9" name="Text Box 6"/>
            <p:cNvSpPr txBox="1">
              <a:spLocks noChangeArrowheads="1"/>
            </p:cNvSpPr>
            <p:nvPr/>
          </p:nvSpPr>
          <p:spPr bwMode="auto">
            <a:xfrm>
              <a:off x="6793718" y="2542453"/>
              <a:ext cx="2620244" cy="2008242"/>
            </a:xfrm>
            <a:prstGeom prst="rect">
              <a:avLst/>
            </a:prstGeom>
            <a:noFill/>
            <a:ln w="9525" algn="ctr">
              <a:noFill/>
              <a:miter lim="800000"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F1115"/>
                  </a:solidFill>
                  <a:effectLst/>
                  <a:uLnTx/>
                  <a:uFillTx/>
                  <a:latin typeface="Myriad Pro"/>
                  <a:ea typeface="等线"/>
                  <a:cs typeface="+mn-cs"/>
                </a:rPr>
                <a:t>Codes de définition des performances clés</a:t>
              </a:r>
              <a:endPara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F1115"/>
                </a:solidFill>
                <a:effectLst/>
                <a:uLnTx/>
                <a:uFillTx/>
                <a:latin typeface="quote-cjk-patch"/>
                <a:ea typeface="等线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altLang="zh-CN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F1115"/>
                  </a:solidFill>
                  <a:effectLst/>
                  <a:uLnTx/>
                  <a:uFillTx/>
                  <a:latin typeface="Myriad Pro"/>
                  <a:ea typeface="等线"/>
                  <a:cs typeface="+mn-cs"/>
                </a:rPr>
                <a:t>Pour L (radar de circulation) : portée de détection</a:t>
              </a:r>
              <a:endPara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F1115"/>
                </a:solidFill>
                <a:effectLst/>
                <a:uLnTx/>
                <a:uFillTx/>
                <a:latin typeface="quote-cjk-patch"/>
                <a:ea typeface="等线"/>
                <a:cs typeface="+mn-cs"/>
              </a:endParaRPr>
            </a:p>
            <a:p>
              <a:pPr marL="457200" marR="0" lvl="1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F1115"/>
                  </a:solidFill>
                  <a:effectLst/>
                  <a:uLnTx/>
                  <a:uFillTx/>
                  <a:latin typeface="Myriad Pro"/>
                  <a:ea typeface="等线"/>
                  <a:cs typeface="+mn-cs"/>
                </a:rPr>
                <a:t>M1 = 150 m</a:t>
              </a:r>
            </a:p>
            <a:p>
              <a:pPr marL="457200" marR="0" lvl="1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F1115"/>
                  </a:solidFill>
                  <a:effectLst/>
                  <a:uLnTx/>
                  <a:uFillTx/>
                  <a:latin typeface="Myriad Pro"/>
                  <a:ea typeface="等线"/>
                  <a:cs typeface="+mn-cs"/>
                </a:rPr>
                <a:t>M2 = 250 m</a:t>
              </a:r>
            </a:p>
            <a:p>
              <a:pPr marL="457200" marR="0" lvl="1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F1115"/>
                  </a:solidFill>
                  <a:effectLst/>
                  <a:uLnTx/>
                  <a:uFillTx/>
                  <a:latin typeface="Myriad Pro"/>
                  <a:ea typeface="等线"/>
                  <a:cs typeface="+mn-cs"/>
                </a:rPr>
                <a:t>M3 = 350 m</a:t>
              </a:r>
            </a:p>
            <a:p>
              <a:pPr marL="457200" marR="0" lvl="1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F1115"/>
                  </a:solidFill>
                  <a:effectLst/>
                  <a:uLnTx/>
                  <a:uFillTx/>
                  <a:latin typeface="Myriad Pro"/>
                  <a:ea typeface="等线"/>
                  <a:cs typeface="+mn-cs"/>
                </a:rPr>
                <a:t>M5 = 500 m</a:t>
              </a:r>
            </a:p>
            <a:p>
              <a:pPr marL="457200" marR="0" lvl="1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F1115"/>
                  </a:solidFill>
                  <a:effectLst/>
                  <a:uLnTx/>
                  <a:uFillTx/>
                  <a:latin typeface="Myriad Pro"/>
                  <a:ea typeface="等线"/>
                  <a:cs typeface="+mn-cs"/>
                </a:rPr>
                <a:t>M10 = 1000 m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altLang="zh-CN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F1115"/>
                  </a:solidFill>
                  <a:effectLst/>
                  <a:uLnTx/>
                  <a:uFillTx/>
                  <a:latin typeface="Myriad Pro"/>
                  <a:ea typeface="等线"/>
                  <a:cs typeface="+mn-cs"/>
                </a:rPr>
                <a:t>Pour M (radar de vitesse) : Nombre de voies</a:t>
              </a:r>
              <a:endPara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F1115"/>
                </a:solidFill>
                <a:effectLst/>
                <a:uLnTx/>
                <a:uFillTx/>
                <a:latin typeface="quote-cjk-patch"/>
                <a:ea typeface="等线"/>
                <a:cs typeface="+mn-cs"/>
              </a:endParaRPr>
            </a:p>
            <a:p>
              <a:pPr marL="457200" marR="0" lvl="1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F1115"/>
                  </a:solidFill>
                  <a:effectLst/>
                  <a:uLnTx/>
                  <a:uFillTx/>
                  <a:latin typeface="Myriad Pro"/>
                  <a:ea typeface="等线"/>
                  <a:cs typeface="+mn-cs"/>
                </a:rPr>
                <a:t>T4 = 4 voies</a:t>
              </a:r>
            </a:p>
            <a:p>
              <a:pPr marL="457200" marR="0" lvl="1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F1115"/>
                  </a:solidFill>
                  <a:effectLst/>
                  <a:uLnTx/>
                  <a:uFillTx/>
                  <a:latin typeface="Myriad Pro"/>
                  <a:ea typeface="等线"/>
                  <a:cs typeface="+mn-cs"/>
                </a:rPr>
                <a:t>T6 = 6 voies</a:t>
              </a:r>
            </a:p>
            <a:p>
              <a:pPr marL="457200" marR="0" lvl="1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F1115"/>
                  </a:solidFill>
                  <a:effectLst/>
                  <a:uLnTx/>
                  <a:uFillTx/>
                  <a:latin typeface="Myriad Pro"/>
                  <a:ea typeface="等线"/>
                  <a:cs typeface="+mn-cs"/>
                </a:rPr>
                <a:t>T8 = 8 voies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altLang="zh-CN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F1115"/>
                  </a:solidFill>
                  <a:effectLst/>
                  <a:uLnTx/>
                  <a:uFillTx/>
                  <a:latin typeface="Myriad Pro"/>
                  <a:ea typeface="等线"/>
                  <a:cs typeface="+mn-cs"/>
                </a:rPr>
                <a:t>Pour le radar de surveillance des pentes (BP) : portée de surveillance</a:t>
              </a:r>
              <a:endPara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F1115"/>
                </a:solidFill>
                <a:effectLst/>
                <a:uLnTx/>
                <a:uFillTx/>
                <a:latin typeface="quote-cjk-patch"/>
                <a:ea typeface="等线"/>
                <a:cs typeface="+mn-cs"/>
              </a:endParaRPr>
            </a:p>
            <a:p>
              <a:pPr marL="457200" marR="0" lvl="1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F1115"/>
                  </a:solidFill>
                  <a:effectLst/>
                  <a:uLnTx/>
                  <a:uFillTx/>
                  <a:latin typeface="Myriad Pro"/>
                  <a:ea typeface="等线"/>
                  <a:cs typeface="+mn-cs"/>
                </a:rPr>
                <a:t>K1 = 1 km</a:t>
              </a:r>
            </a:p>
          </p:txBody>
        </p:sp>
        <p:cxnSp>
          <p:nvCxnSpPr>
            <p:cNvPr id="67" name="肘形连接符 141"/>
            <p:cNvCxnSpPr>
              <a:cxnSpLocks/>
              <a:stCxn id="4" idx="2"/>
              <a:endCxn id="38" idx="2"/>
            </p:cNvCxnSpPr>
            <p:nvPr/>
          </p:nvCxnSpPr>
          <p:spPr bwMode="auto">
            <a:xfrm rot="16200000" flipH="1">
              <a:off x="3707221" y="2480298"/>
              <a:ext cx="2387381" cy="236249"/>
            </a:xfrm>
            <a:prstGeom prst="bentConnector2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9" name="直接连接符 38">
              <a:extLst>
                <a:ext uri="{FF2B5EF4-FFF2-40B4-BE49-F238E27FC236}">
                  <a16:creationId xmlns:a16="http://schemas.microsoft.com/office/drawing/2014/main" id="{30054A0B-60B6-4394-901A-C5BD7165CDC6}"/>
                </a:ext>
              </a:extLst>
            </p:cNvPr>
            <p:cNvCxnSpPr/>
            <p:nvPr/>
          </p:nvCxnSpPr>
          <p:spPr bwMode="auto">
            <a:xfrm flipV="1">
              <a:off x="3014524" y="1134732"/>
              <a:ext cx="167028" cy="1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3" name="矩形 42">
              <a:extLst>
                <a:ext uri="{FF2B5EF4-FFF2-40B4-BE49-F238E27FC236}">
                  <a16:creationId xmlns:a16="http://schemas.microsoft.com/office/drawing/2014/main" id="{8EAF4D6D-0D6F-4164-86A4-1A732B1E6251}"/>
                </a:ext>
              </a:extLst>
            </p:cNvPr>
            <p:cNvSpPr/>
            <p:nvPr/>
          </p:nvSpPr>
          <p:spPr bwMode="auto">
            <a:xfrm>
              <a:off x="3845905" y="845332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L</a:t>
              </a:r>
              <a:endPara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cxnSp>
          <p:nvCxnSpPr>
            <p:cNvPr id="44" name="直接连接符 43">
              <a:extLst>
                <a:ext uri="{FF2B5EF4-FFF2-40B4-BE49-F238E27FC236}">
                  <a16:creationId xmlns:a16="http://schemas.microsoft.com/office/drawing/2014/main" id="{F2800488-9DA4-4986-90DF-9388B06F0A4D}"/>
                </a:ext>
              </a:extLst>
            </p:cNvPr>
            <p:cNvCxnSpPr>
              <a:cxnSpLocks/>
              <a:stCxn id="43" idx="2"/>
              <a:endCxn id="46" idx="7"/>
            </p:cNvCxnSpPr>
            <p:nvPr/>
          </p:nvCxnSpPr>
          <p:spPr bwMode="auto">
            <a:xfrm flipH="1">
              <a:off x="3947674" y="1385332"/>
              <a:ext cx="168232" cy="211482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5" name="Text Box 6">
              <a:extLst>
                <a:ext uri="{FF2B5EF4-FFF2-40B4-BE49-F238E27FC236}">
                  <a16:creationId xmlns:a16="http://schemas.microsoft.com/office/drawing/2014/main" id="{E96E7211-C4D7-498F-8C6B-3A872442A2E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46317" y="3557768"/>
              <a:ext cx="1814309" cy="877163"/>
            </a:xfrm>
            <a:prstGeom prst="rect">
              <a:avLst/>
            </a:prstGeom>
            <a:noFill/>
            <a:ln w="9525" algn="ctr">
              <a:noFill/>
              <a:miter lim="800000"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F1115"/>
                  </a:solidFill>
                  <a:effectLst/>
                  <a:uLnTx/>
                  <a:uFillTx/>
                  <a:latin typeface="Myriad Pro"/>
                  <a:ea typeface="等线"/>
                  <a:cs typeface="+mn-cs"/>
                </a:rPr>
                <a:t>Codes de sous-type de produit :</a:t>
              </a:r>
              <a:endPara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0F1115"/>
                </a:solidFill>
                <a:effectLst/>
                <a:uLnTx/>
                <a:uFillTx/>
                <a:latin typeface="quote-cjk-patch"/>
                <a:ea typeface="等线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F1115"/>
                  </a:solidFill>
                  <a:effectLst/>
                  <a:uLnTx/>
                  <a:uFillTx/>
                  <a:latin typeface="Myriad Pro"/>
                  <a:ea typeface="等线"/>
                  <a:cs typeface="+mn-cs"/>
                </a:rPr>
                <a:t>L : Radar de circulation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F1115"/>
                  </a:solidFill>
                  <a:effectLst/>
                  <a:uLnTx/>
                  <a:uFillTx/>
                  <a:latin typeface="Myriad Pro"/>
                  <a:ea typeface="等线"/>
                  <a:cs typeface="+mn-cs"/>
                </a:rPr>
                <a:t>S : Radar de vitesse à cible unique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F1115"/>
                  </a:solidFill>
                  <a:effectLst/>
                  <a:uLnTx/>
                  <a:uFillTx/>
                  <a:latin typeface="Myriad Pro"/>
                  <a:ea typeface="等线"/>
                  <a:cs typeface="+mn-cs"/>
                </a:rPr>
                <a:t>M : Radar de vitesse multi-cibles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F1115"/>
                  </a:solidFill>
                  <a:effectLst/>
                  <a:uLnTx/>
                  <a:uFillTx/>
                  <a:latin typeface="Myriad Pro"/>
                  <a:ea typeface="等线"/>
                  <a:cs typeface="+mn-cs"/>
                </a:rPr>
                <a:t>BP : Radar de surveillance des pentes</a:t>
              </a:r>
            </a:p>
          </p:txBody>
        </p:sp>
      </p:grpSp>
      <p:sp>
        <p:nvSpPr>
          <p:cNvPr id="36" name="Text Box 6"/>
          <p:cNvSpPr txBox="1">
            <a:spLocks noChangeArrowheads="1"/>
          </p:cNvSpPr>
          <p:nvPr/>
        </p:nvSpPr>
        <p:spPr bwMode="auto">
          <a:xfrm>
            <a:off x="6377102" y="4994641"/>
            <a:ext cx="2811262" cy="677108"/>
          </a:xfrm>
          <a:prstGeom prst="rect">
            <a:avLst/>
          </a:prstGeom>
          <a:noFill/>
          <a:ln w="9525" algn="ctr">
            <a:noFill/>
            <a:miter lim="800000"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仿宋_GB2312"/>
                <a:cs typeface="+mn-cs"/>
              </a:rPr>
              <a:t>Génération: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 = 1ère génération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 = 2e génération</a:t>
            </a:r>
          </a:p>
        </p:txBody>
      </p:sp>
      <p:cxnSp>
        <p:nvCxnSpPr>
          <p:cNvPr id="50" name="肘形连接符 141"/>
          <p:cNvCxnSpPr>
            <a:cxnSpLocks/>
            <a:stCxn id="5" idx="2"/>
            <a:endCxn id="7" idx="3"/>
          </p:cNvCxnSpPr>
          <p:nvPr/>
        </p:nvCxnSpPr>
        <p:spPr bwMode="auto">
          <a:xfrm rot="16200000" flipH="1">
            <a:off x="6715872" y="2655206"/>
            <a:ext cx="2366055" cy="1265245"/>
          </a:xfrm>
          <a:prstGeom prst="bentConnector3">
            <a:avLst>
              <a:gd name="adj1" fmla="val 99350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7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 Light"/>
                <a:cs typeface="Segoe UI" panose="020B0502040204020203" pitchFamily="34" charset="0"/>
              </a:rPr>
              <a:t>Radar de circulation ITS</a:t>
            </a: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68F71104-2125-4C29-A0B5-431D0DB1F7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51A614-8966-44D8-8BE8-82D5C6659FD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055668" y="1518774"/>
            <a:ext cx="9145607" cy="3510426"/>
            <a:chOff x="2319629" y="1131590"/>
            <a:chExt cx="5819540" cy="2270952"/>
          </a:xfrm>
        </p:grpSpPr>
        <p:grpSp>
          <p:nvGrpSpPr>
            <p:cNvPr id="8" name="组合 7"/>
            <p:cNvGrpSpPr/>
            <p:nvPr/>
          </p:nvGrpSpPr>
          <p:grpSpPr>
            <a:xfrm>
              <a:off x="2319629" y="1131590"/>
              <a:ext cx="5819540" cy="2270952"/>
              <a:chOff x="803372" y="1086585"/>
              <a:chExt cx="5819540" cy="2270952"/>
            </a:xfrm>
          </p:grpSpPr>
          <p:sp>
            <p:nvSpPr>
              <p:cNvPr id="18" name="矩形 17"/>
              <p:cNvSpPr/>
              <p:nvPr/>
            </p:nvSpPr>
            <p:spPr bwMode="auto">
              <a:xfrm>
                <a:off x="3430711" y="1092221"/>
                <a:ext cx="540000" cy="540000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/>
              <a:lstStyle/>
              <a:p>
                <a:pPr marL="0" marR="0" lvl="0" indent="0" algn="ctr" defTabSz="914400" rtl="0" eaLnBrk="1" fontAlgn="t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yriad Pro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48</a:t>
                </a:r>
              </a:p>
            </p:txBody>
          </p:sp>
          <p:sp>
            <p:nvSpPr>
              <p:cNvPr id="5" name="TextBox 69"/>
              <p:cNvSpPr>
                <a:spLocks noChangeArrowheads="1"/>
              </p:cNvSpPr>
              <p:nvPr/>
            </p:nvSpPr>
            <p:spPr bwMode="auto">
              <a:xfrm>
                <a:off x="884381" y="1946244"/>
                <a:ext cx="905732" cy="2135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68580" tIns="34291" rIns="68580" bIns="34291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400"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宋体" pitchFamily="2" charset="-122"/>
                  <a:cs typeface="Segoe UI" panose="020B0502040204020203" pitchFamily="34" charset="0"/>
                  <a:sym typeface="文泉驿微米黑" charset="-122"/>
                </a:endParaRPr>
              </a:p>
            </p:txBody>
          </p:sp>
          <p:sp>
            <p:nvSpPr>
              <p:cNvPr id="9" name="TextBox 69"/>
              <p:cNvSpPr>
                <a:spLocks noChangeArrowheads="1"/>
              </p:cNvSpPr>
              <p:nvPr/>
            </p:nvSpPr>
            <p:spPr bwMode="auto">
              <a:xfrm>
                <a:off x="1508301" y="1946244"/>
                <a:ext cx="1010849" cy="2135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68580" tIns="34291" rIns="68580" bIns="34291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400"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微软雅黑" panose="020B0503020204020204" pitchFamily="34" charset="-122"/>
                  <a:cs typeface="Segoe UI" panose="020B0502040204020203" pitchFamily="34" charset="0"/>
                  <a:sym typeface="文泉驿微米黑" charset="-122"/>
                </a:endParaRPr>
              </a:p>
            </p:txBody>
          </p:sp>
          <p:sp>
            <p:nvSpPr>
              <p:cNvPr id="15" name="矩形 14"/>
              <p:cNvSpPr/>
              <p:nvPr/>
            </p:nvSpPr>
            <p:spPr bwMode="auto">
              <a:xfrm>
                <a:off x="803372" y="1086585"/>
                <a:ext cx="540000" cy="540000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/>
              <a:lstStyle/>
              <a:p>
                <a:pPr marL="0" marR="0" lvl="0" indent="0" algn="ctr" defTabSz="914400" rtl="0" eaLnBrk="1" fontAlgn="t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yriad Pro" panose="020B0502040204020203" pitchFamily="34" charset="0"/>
                    <a:ea typeface="宋体" pitchFamily="2" charset="-122"/>
                    <a:cs typeface="Segoe UI" panose="020B0502040204020203" pitchFamily="34" charset="0"/>
                  </a:rPr>
                  <a:t>DHI</a:t>
                </a:r>
                <a:endParaRPr kumimoji="0" lang="zh-CN" alt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宋体" pitchFamily="2" charset="-122"/>
                  <a:cs typeface="Segoe UI" panose="020B0502040204020203" pitchFamily="34" charset="0"/>
                </a:endParaRPr>
              </a:p>
            </p:txBody>
          </p:sp>
          <p:sp>
            <p:nvSpPr>
              <p:cNvPr id="16" name="矩形 15"/>
              <p:cNvSpPr/>
              <p:nvPr/>
            </p:nvSpPr>
            <p:spPr bwMode="auto">
              <a:xfrm>
                <a:off x="2713527" y="1086585"/>
                <a:ext cx="665460" cy="540000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/>
              <a:lstStyle/>
              <a:p>
                <a:pPr marL="0" marR="0" lvl="0" indent="0" algn="ctr" defTabSz="914400" rtl="0" eaLnBrk="1" fontAlgn="t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yriad Pro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M</a:t>
                </a:r>
                <a:endParaRPr kumimoji="0" lang="zh-CN" alt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cxnSp>
            <p:nvCxnSpPr>
              <p:cNvPr id="21" name="直接连接符 20"/>
              <p:cNvCxnSpPr/>
              <p:nvPr/>
            </p:nvCxnSpPr>
            <p:spPr bwMode="auto">
              <a:xfrm flipV="1">
                <a:off x="1362004" y="1356585"/>
                <a:ext cx="167028" cy="1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13" name="矩形 12"/>
              <p:cNvSpPr/>
              <p:nvPr/>
            </p:nvSpPr>
            <p:spPr bwMode="auto">
              <a:xfrm>
                <a:off x="1547664" y="1086585"/>
                <a:ext cx="916635" cy="540000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/>
              <a:lstStyle/>
              <a:p>
                <a:pPr marL="0" marR="0" lvl="0" indent="0" algn="ctr" defTabSz="914400" rtl="0" eaLnBrk="1" fontAlgn="t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yriad Pro"/>
                    <a:ea typeface="等线"/>
                    <a:cs typeface="+mn-cs"/>
                  </a:rPr>
                  <a:t>ITRTSC</a:t>
                </a:r>
                <a:endParaRPr kumimoji="0" lang="zh-CN" alt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87" name="矩形 86"/>
              <p:cNvSpPr/>
              <p:nvPr/>
            </p:nvSpPr>
            <p:spPr>
              <a:xfrm>
                <a:off x="3035628" y="2575126"/>
                <a:ext cx="1859723" cy="43858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en-US" altLang="zh-CN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F1115"/>
                    </a:solidFill>
                    <a:effectLst/>
                    <a:uLnTx/>
                    <a:uFillTx/>
                    <a:latin typeface="Myriad Pro"/>
                    <a:ea typeface="等线"/>
                    <a:cs typeface="+mn-cs"/>
                  </a:rPr>
                  <a:t>Canaux de sortie : 072/36/28/24</a:t>
                </a:r>
                <a:endParaRPr kumimoji="0" lang="zh-CN" altLang="zh-CN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Segoe UI" panose="020B0502040204020203" pitchFamily="34" charset="0"/>
                  <a:ea typeface="等线"/>
                  <a:cs typeface="Segoe UI" panose="020B0502040204020203" pitchFamily="34" charset="0"/>
                </a:endParaRPr>
              </a:p>
            </p:txBody>
          </p:sp>
          <p:sp>
            <p:nvSpPr>
              <p:cNvPr id="35" name="矩形 34">
                <a:extLst>
                  <a:ext uri="{FF2B5EF4-FFF2-40B4-BE49-F238E27FC236}">
                    <a16:creationId xmlns:a16="http://schemas.microsoft.com/office/drawing/2014/main" id="{6C72CA49-A9E4-4E83-8015-52C33F98F3FB}"/>
                  </a:ext>
                </a:extLst>
              </p:cNvPr>
              <p:cNvSpPr/>
              <p:nvPr/>
            </p:nvSpPr>
            <p:spPr>
              <a:xfrm>
                <a:off x="2723768" y="2049157"/>
                <a:ext cx="541169" cy="69687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F1115"/>
                    </a:solidFill>
                    <a:effectLst/>
                    <a:uLnTx/>
                    <a:uFillTx/>
                    <a:latin typeface="Myriad Pro"/>
                    <a:ea typeface="等线"/>
                    <a:cs typeface="+mn-cs"/>
                  </a:rPr>
                  <a:t>Série: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yriad Pro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P</a:t>
                </a:r>
                <a:endParaRPr kumimoji="0" lang="zh-CN" altLang="zh-CN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等线"/>
                  <a:cs typeface="Segoe UI" panose="020B0502040204020203" pitchFamily="34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yriad Pro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M</a:t>
                </a:r>
                <a:endParaRPr kumimoji="0" lang="zh-CN" altLang="zh-CN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等线"/>
                  <a:cs typeface="Segoe UI" panose="020B0502040204020203" pitchFamily="34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endParaRPr kumimoji="0" lang="zh-CN" altLang="zh-CN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Segoe UI" panose="020B0502040204020203" pitchFamily="34" charset="0"/>
                  <a:ea typeface="等线"/>
                  <a:cs typeface="Segoe UI" panose="020B0502040204020203" pitchFamily="34" charset="0"/>
                </a:endParaRPr>
              </a:p>
            </p:txBody>
          </p:sp>
          <p:sp>
            <p:nvSpPr>
              <p:cNvPr id="36" name="矩形 35">
                <a:extLst>
                  <a:ext uri="{FF2B5EF4-FFF2-40B4-BE49-F238E27FC236}">
                    <a16:creationId xmlns:a16="http://schemas.microsoft.com/office/drawing/2014/main" id="{086D6E7C-B1B2-4C7E-8964-3EA18D2639CF}"/>
                  </a:ext>
                </a:extLst>
              </p:cNvPr>
              <p:cNvSpPr/>
              <p:nvPr/>
            </p:nvSpPr>
            <p:spPr bwMode="auto">
              <a:xfrm>
                <a:off x="4086653" y="1114635"/>
                <a:ext cx="540000" cy="540000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/>
              <a:lstStyle/>
              <a:p>
                <a:pPr marL="0" marR="0" lvl="0" indent="0" algn="ctr" defTabSz="914400" rtl="0" eaLnBrk="1" fontAlgn="t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yriad Pro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B</a:t>
                </a:r>
              </a:p>
            </p:txBody>
          </p:sp>
          <p:sp>
            <p:nvSpPr>
              <p:cNvPr id="48" name="矩形 47">
                <a:extLst>
                  <a:ext uri="{FF2B5EF4-FFF2-40B4-BE49-F238E27FC236}">
                    <a16:creationId xmlns:a16="http://schemas.microsoft.com/office/drawing/2014/main" id="{FAFA5081-A2E6-4179-B1BB-0EC5A4D45D29}"/>
                  </a:ext>
                </a:extLst>
              </p:cNvPr>
              <p:cNvSpPr/>
              <p:nvPr/>
            </p:nvSpPr>
            <p:spPr>
              <a:xfrm>
                <a:off x="3871576" y="3103621"/>
                <a:ext cx="1981843" cy="25391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en-US" altLang="zh-CN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F1115"/>
                    </a:solidFill>
                    <a:effectLst/>
                    <a:uLnTx/>
                    <a:uFillTx/>
                    <a:latin typeface="Myriad Pro"/>
                    <a:ea typeface="等线"/>
                    <a:cs typeface="+mn-cs"/>
                  </a:rPr>
                  <a:t>Plateforme matérielle</a:t>
                </a:r>
                <a:endParaRPr kumimoji="0" lang="zh-CN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Segoe UI" panose="020B0502040204020203" pitchFamily="34" charset="0"/>
                  <a:ea typeface="等线"/>
                  <a:cs typeface="Segoe UI" panose="020B0502040204020203" pitchFamily="34" charset="0"/>
                </a:endParaRPr>
              </a:p>
            </p:txBody>
          </p:sp>
          <p:sp>
            <p:nvSpPr>
              <p:cNvPr id="55" name="矩形 54">
                <a:extLst>
                  <a:ext uri="{FF2B5EF4-FFF2-40B4-BE49-F238E27FC236}">
                    <a16:creationId xmlns:a16="http://schemas.microsoft.com/office/drawing/2014/main" id="{5F3C6B2D-671B-4CFE-A7A6-68FF8176C281}"/>
                  </a:ext>
                </a:extLst>
              </p:cNvPr>
              <p:cNvSpPr/>
              <p:nvPr/>
            </p:nvSpPr>
            <p:spPr>
              <a:xfrm>
                <a:off x="5176687" y="2259568"/>
                <a:ext cx="1446225" cy="90024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F1115"/>
                    </a:solidFill>
                    <a:effectLst/>
                    <a:uLnTx/>
                    <a:uFillTx/>
                    <a:latin typeface="Myriad Pro"/>
                    <a:ea typeface="等线"/>
                    <a:cs typeface="+mn-cs"/>
                  </a:rPr>
                  <a:t>Codes spéciaux :</a:t>
                </a:r>
                <a:endParaRPr kumimoji="0" lang="en-US" altLang="zh-CN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F1115"/>
                  </a:solidFill>
                  <a:effectLst/>
                  <a:uLnTx/>
                  <a:uFillTx/>
                  <a:latin typeface="quote-cjk-patch"/>
                  <a:ea typeface="等线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altLang="zh-CN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F1115"/>
                    </a:solidFill>
                    <a:effectLst/>
                    <a:uLnTx/>
                    <a:uFillTx/>
                    <a:latin typeface="Myriad Pro"/>
                    <a:ea typeface="等线"/>
                    <a:cs typeface="+mn-cs"/>
                  </a:rPr>
                  <a:t>-HS : Clignotant ambre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altLang="zh-CN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F1115"/>
                    </a:solidFill>
                    <a:effectLst/>
                    <a:uLnTx/>
                    <a:uFillTx/>
                    <a:latin typeface="Myriad Pro"/>
                    <a:ea typeface="等线"/>
                    <a:cs typeface="+mn-cs"/>
                  </a:rPr>
                  <a:t>-FF : Revêtement anticorrosion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altLang="zh-CN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F1115"/>
                    </a:solidFill>
                    <a:effectLst/>
                    <a:uLnTx/>
                    <a:uFillTx/>
                    <a:latin typeface="Myriad Pro"/>
                    <a:ea typeface="等线"/>
                    <a:cs typeface="+mn-cs"/>
                  </a:rPr>
                  <a:t>-YJ : Avec écran LCD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altLang="zh-CN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F1115"/>
                    </a:solidFill>
                    <a:effectLst/>
                    <a:uLnTx/>
                    <a:uFillTx/>
                    <a:latin typeface="Myriad Pro"/>
                    <a:ea typeface="等线"/>
                    <a:cs typeface="+mn-cs"/>
                  </a:rPr>
                  <a:t>-DG : Grand coffret/armoire</a:t>
                </a:r>
              </a:p>
            </p:txBody>
          </p:sp>
          <p:sp>
            <p:nvSpPr>
              <p:cNvPr id="69" name="矩形 68">
                <a:extLst>
                  <a:ext uri="{FF2B5EF4-FFF2-40B4-BE49-F238E27FC236}">
                    <a16:creationId xmlns:a16="http://schemas.microsoft.com/office/drawing/2014/main" id="{402B95A6-7298-4E68-B89B-2AB88EB1316F}"/>
                  </a:ext>
                </a:extLst>
              </p:cNvPr>
              <p:cNvSpPr/>
              <p:nvPr/>
            </p:nvSpPr>
            <p:spPr bwMode="auto">
              <a:xfrm>
                <a:off x="5125560" y="1125434"/>
                <a:ext cx="540000" cy="540000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/>
              <a:lstStyle/>
              <a:p>
                <a:pPr marL="0" marR="0" lvl="0" indent="0" algn="ctr" defTabSz="914400" rtl="0" eaLnBrk="1" fontAlgn="t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yriad Pro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HS</a:t>
                </a:r>
              </a:p>
            </p:txBody>
          </p:sp>
        </p:grpSp>
        <p:cxnSp>
          <p:nvCxnSpPr>
            <p:cNvPr id="25" name="直接连接符 24"/>
            <p:cNvCxnSpPr>
              <a:cxnSpLocks/>
              <a:stCxn id="16" idx="2"/>
              <a:endCxn id="26" idx="1"/>
            </p:cNvCxnSpPr>
            <p:nvPr/>
          </p:nvCxnSpPr>
          <p:spPr bwMode="auto">
            <a:xfrm flipH="1">
              <a:off x="4555725" y="1671590"/>
              <a:ext cx="6790" cy="395187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6" name="椭圆 25"/>
            <p:cNvSpPr/>
            <p:nvPr/>
          </p:nvSpPr>
          <p:spPr bwMode="auto">
            <a:xfrm>
              <a:off x="4545840" y="2056892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cxnSp>
          <p:nvCxnSpPr>
            <p:cNvPr id="27" name="直接连接符 26"/>
            <p:cNvCxnSpPr>
              <a:cxnSpLocks/>
              <a:stCxn id="18" idx="2"/>
              <a:endCxn id="28" idx="0"/>
            </p:cNvCxnSpPr>
            <p:nvPr/>
          </p:nvCxnSpPr>
          <p:spPr bwMode="auto">
            <a:xfrm flipH="1">
              <a:off x="5151586" y="1677226"/>
              <a:ext cx="65382" cy="887033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8" name="椭圆 27"/>
            <p:cNvSpPr/>
            <p:nvPr/>
          </p:nvSpPr>
          <p:spPr bwMode="auto">
            <a:xfrm>
              <a:off x="5117836" y="2564259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cxnSp>
          <p:nvCxnSpPr>
            <p:cNvPr id="37" name="直接连接符 36">
              <a:extLst>
                <a:ext uri="{FF2B5EF4-FFF2-40B4-BE49-F238E27FC236}">
                  <a16:creationId xmlns:a16="http://schemas.microsoft.com/office/drawing/2014/main" id="{C6410CFF-57A9-4F58-835F-0BE1B2C59611}"/>
                </a:ext>
              </a:extLst>
            </p:cNvPr>
            <p:cNvCxnSpPr>
              <a:cxnSpLocks/>
              <a:stCxn id="36" idx="2"/>
            </p:cNvCxnSpPr>
            <p:nvPr/>
          </p:nvCxnSpPr>
          <p:spPr bwMode="auto">
            <a:xfrm flipH="1">
              <a:off x="5862783" y="1699640"/>
              <a:ext cx="10127" cy="1381486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3" name="椭圆 42">
              <a:extLst>
                <a:ext uri="{FF2B5EF4-FFF2-40B4-BE49-F238E27FC236}">
                  <a16:creationId xmlns:a16="http://schemas.microsoft.com/office/drawing/2014/main" id="{40841321-443A-4872-B507-162F2093E1EC}"/>
                </a:ext>
              </a:extLst>
            </p:cNvPr>
            <p:cNvSpPr/>
            <p:nvPr/>
          </p:nvSpPr>
          <p:spPr bwMode="auto">
            <a:xfrm>
              <a:off x="5829032" y="3081126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cxnSp>
          <p:nvCxnSpPr>
            <p:cNvPr id="54" name="直接连接符 53">
              <a:extLst>
                <a:ext uri="{FF2B5EF4-FFF2-40B4-BE49-F238E27FC236}">
                  <a16:creationId xmlns:a16="http://schemas.microsoft.com/office/drawing/2014/main" id="{61A25E83-E7FA-486A-AE8E-3BD47917C57F}"/>
                </a:ext>
              </a:extLst>
            </p:cNvPr>
            <p:cNvCxnSpPr>
              <a:cxnSpLocks/>
              <a:stCxn id="69" idx="2"/>
              <a:endCxn id="59" idx="0"/>
            </p:cNvCxnSpPr>
            <p:nvPr/>
          </p:nvCxnSpPr>
          <p:spPr bwMode="auto">
            <a:xfrm>
              <a:off x="6911817" y="1710439"/>
              <a:ext cx="25811" cy="546574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9" name="椭圆 58">
              <a:extLst>
                <a:ext uri="{FF2B5EF4-FFF2-40B4-BE49-F238E27FC236}">
                  <a16:creationId xmlns:a16="http://schemas.microsoft.com/office/drawing/2014/main" id="{6B8B6889-5DB2-43D8-A253-813D6CAF350F}"/>
                </a:ext>
              </a:extLst>
            </p:cNvPr>
            <p:cNvSpPr/>
            <p:nvPr/>
          </p:nvSpPr>
          <p:spPr bwMode="auto">
            <a:xfrm>
              <a:off x="6903877" y="2257013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30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等线 Light"/>
                <a:cs typeface="Segoe UI" panose="020B0502040204020203" pitchFamily="34" charset="0"/>
              </a:rPr>
              <a:t>Contrôleur de signalisation routière ITS</a:t>
            </a:r>
          </a:p>
        </p:txBody>
      </p:sp>
      <p:cxnSp>
        <p:nvCxnSpPr>
          <p:cNvPr id="31" name="直接连接符 30">
            <a:extLst>
              <a:ext uri="{FF2B5EF4-FFF2-40B4-BE49-F238E27FC236}">
                <a16:creationId xmlns:a16="http://schemas.microsoft.com/office/drawing/2014/main" id="{A26C45C6-4407-4279-B945-9177F4014AA3}"/>
              </a:ext>
            </a:extLst>
          </p:cNvPr>
          <p:cNvCxnSpPr>
            <a:cxnSpLocks/>
          </p:cNvCxnSpPr>
          <p:nvPr/>
        </p:nvCxnSpPr>
        <p:spPr bwMode="auto">
          <a:xfrm>
            <a:off x="7243115" y="1936139"/>
            <a:ext cx="433739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4" name="直接连接符 73">
            <a:extLst>
              <a:ext uri="{FF2B5EF4-FFF2-40B4-BE49-F238E27FC236}">
                <a16:creationId xmlns:a16="http://schemas.microsoft.com/office/drawing/2014/main" id="{A2CE95DF-0306-44FD-9CE4-DC7F11462C61}"/>
              </a:ext>
            </a:extLst>
          </p:cNvPr>
          <p:cNvCxnSpPr>
            <a:cxnSpLocks/>
            <a:endCxn id="16" idx="1"/>
          </p:cNvCxnSpPr>
          <p:nvPr/>
        </p:nvCxnSpPr>
        <p:spPr bwMode="auto">
          <a:xfrm>
            <a:off x="3747157" y="1936139"/>
            <a:ext cx="31038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388898" y="1518774"/>
            <a:ext cx="12646954" cy="5479865"/>
            <a:chOff x="1895349" y="1131590"/>
            <a:chExt cx="8047520" cy="3545015"/>
          </a:xfrm>
        </p:grpSpPr>
        <p:grpSp>
          <p:nvGrpSpPr>
            <p:cNvPr id="8" name="组合 7"/>
            <p:cNvGrpSpPr/>
            <p:nvPr/>
          </p:nvGrpSpPr>
          <p:grpSpPr>
            <a:xfrm>
              <a:off x="1895349" y="1131590"/>
              <a:ext cx="8047520" cy="3545015"/>
              <a:chOff x="379092" y="1086585"/>
              <a:chExt cx="8047520" cy="3545015"/>
            </a:xfrm>
          </p:grpSpPr>
          <p:sp>
            <p:nvSpPr>
              <p:cNvPr id="18" name="矩形 17"/>
              <p:cNvSpPr/>
              <p:nvPr/>
            </p:nvSpPr>
            <p:spPr bwMode="auto">
              <a:xfrm>
                <a:off x="3430711" y="1092221"/>
                <a:ext cx="540000" cy="540000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/>
              <a:lstStyle/>
              <a:p>
                <a:pPr marL="0" marR="0" lvl="0" indent="0" algn="ctr" defTabSz="914400" rtl="0" eaLnBrk="1" fontAlgn="t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yriad Pro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R</a:t>
                </a:r>
              </a:p>
            </p:txBody>
          </p:sp>
          <p:sp>
            <p:nvSpPr>
              <p:cNvPr id="5" name="TextBox 69"/>
              <p:cNvSpPr>
                <a:spLocks noChangeArrowheads="1"/>
              </p:cNvSpPr>
              <p:nvPr/>
            </p:nvSpPr>
            <p:spPr bwMode="auto">
              <a:xfrm>
                <a:off x="884381" y="1946244"/>
                <a:ext cx="905732" cy="2135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68580" tIns="34291" rIns="68580" bIns="34291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400"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宋体" pitchFamily="2" charset="-122"/>
                  <a:cs typeface="Segoe UI" panose="020B0502040204020203" pitchFamily="34" charset="0"/>
                  <a:sym typeface="文泉驿微米黑" charset="-122"/>
                </a:endParaRPr>
              </a:p>
            </p:txBody>
          </p:sp>
          <p:sp>
            <p:nvSpPr>
              <p:cNvPr id="9" name="TextBox 69"/>
              <p:cNvSpPr>
                <a:spLocks noChangeArrowheads="1"/>
              </p:cNvSpPr>
              <p:nvPr/>
            </p:nvSpPr>
            <p:spPr bwMode="auto">
              <a:xfrm>
                <a:off x="1508301" y="1946244"/>
                <a:ext cx="1010849" cy="2135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68580" tIns="34291" rIns="68580" bIns="34291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400"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微软雅黑" panose="020B0503020204020204" pitchFamily="34" charset="-122"/>
                  <a:cs typeface="Segoe UI" panose="020B0502040204020203" pitchFamily="34" charset="0"/>
                  <a:sym typeface="文泉驿微米黑" charset="-122"/>
                </a:endParaRPr>
              </a:p>
            </p:txBody>
          </p:sp>
          <p:sp>
            <p:nvSpPr>
              <p:cNvPr id="15" name="矩形 14"/>
              <p:cNvSpPr/>
              <p:nvPr/>
            </p:nvSpPr>
            <p:spPr bwMode="auto">
              <a:xfrm>
                <a:off x="803372" y="1086585"/>
                <a:ext cx="540000" cy="540000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/>
              <a:lstStyle/>
              <a:p>
                <a:pPr marL="0" marR="0" lvl="0" indent="0" algn="ctr" defTabSz="914400" rtl="0" eaLnBrk="1" fontAlgn="t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yriad Pro" panose="020B0502040204020203" pitchFamily="34" charset="0"/>
                    <a:ea typeface="宋体" pitchFamily="2" charset="-122"/>
                    <a:cs typeface="Segoe UI" panose="020B0502040204020203" pitchFamily="34" charset="0"/>
                  </a:rPr>
                  <a:t>DHI</a:t>
                </a:r>
                <a:endParaRPr kumimoji="0" lang="zh-CN" alt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宋体" pitchFamily="2" charset="-122"/>
                  <a:cs typeface="Segoe UI" panose="020B0502040204020203" pitchFamily="34" charset="0"/>
                </a:endParaRPr>
              </a:p>
            </p:txBody>
          </p:sp>
          <p:sp>
            <p:nvSpPr>
              <p:cNvPr id="16" name="矩形 15"/>
              <p:cNvSpPr/>
              <p:nvPr/>
            </p:nvSpPr>
            <p:spPr bwMode="auto">
              <a:xfrm>
                <a:off x="2713527" y="1086585"/>
                <a:ext cx="665460" cy="540000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/>
              <a:lstStyle/>
              <a:p>
                <a:pPr marL="0" marR="0" lvl="0" indent="0" algn="ctr" defTabSz="914400" rtl="0" eaLnBrk="1" fontAlgn="t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yriad Pro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016</a:t>
                </a:r>
                <a:endParaRPr kumimoji="0" lang="zh-CN" alt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cxnSp>
            <p:nvCxnSpPr>
              <p:cNvPr id="21" name="直接连接符 20"/>
              <p:cNvCxnSpPr/>
              <p:nvPr/>
            </p:nvCxnSpPr>
            <p:spPr bwMode="auto">
              <a:xfrm flipV="1">
                <a:off x="1362004" y="1356585"/>
                <a:ext cx="167028" cy="1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13" name="矩形 12"/>
              <p:cNvSpPr/>
              <p:nvPr/>
            </p:nvSpPr>
            <p:spPr bwMode="auto">
              <a:xfrm>
                <a:off x="1547664" y="1086585"/>
                <a:ext cx="916635" cy="540000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/>
              <a:lstStyle/>
              <a:p>
                <a:pPr marL="0" marR="0" lvl="0" indent="0" algn="ctr" defTabSz="914400" rtl="0" eaLnBrk="1" fontAlgn="t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yriad Pro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ITASD</a:t>
                </a:r>
                <a:endParaRPr kumimoji="0" lang="zh-CN" alt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87" name="矩形 86"/>
              <p:cNvSpPr/>
              <p:nvPr/>
            </p:nvSpPr>
            <p:spPr>
              <a:xfrm>
                <a:off x="4559791" y="2238097"/>
                <a:ext cx="3002937" cy="173221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F1115"/>
                    </a:solidFill>
                    <a:effectLst/>
                    <a:uLnTx/>
                    <a:uFillTx/>
                    <a:latin typeface="Myriad Pro"/>
                    <a:ea typeface="等线"/>
                    <a:cs typeface="+mn-cs"/>
                  </a:rPr>
                  <a:t>Options de configuration par type de produit :</a:t>
                </a:r>
                <a:endPara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F1115"/>
                  </a:solidFill>
                  <a:effectLst/>
                  <a:uLnTx/>
                  <a:uFillTx/>
                  <a:latin typeface="quote-cjk-patch"/>
                  <a:ea typeface="等线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F1115"/>
                    </a:solidFill>
                    <a:effectLst/>
                    <a:uLnTx/>
                    <a:uFillTx/>
                    <a:latin typeface="Myriad Pro"/>
                    <a:ea typeface="等线"/>
                    <a:cs typeface="+mn-cs"/>
                  </a:rPr>
                  <a:t>1. Pour ITACD (détecteur de véhicules) :</a:t>
                </a:r>
                <a:endPara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F1115"/>
                  </a:solidFill>
                  <a:effectLst/>
                  <a:uLnTx/>
                  <a:uFillTx/>
                  <a:latin typeface="quote-cjk-patch"/>
                  <a:ea typeface="等线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altLang="zh-CN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F1115"/>
                    </a:solidFill>
                    <a:effectLst/>
                    <a:uLnTx/>
                    <a:uFillTx/>
                    <a:latin typeface="Myriad Pro"/>
                    <a:ea typeface="等线"/>
                    <a:cs typeface="+mn-cs"/>
                  </a:rPr>
                  <a:t>Par défaut : vide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F1115"/>
                    </a:solidFill>
                    <a:effectLst/>
                    <a:uLnTx/>
                    <a:uFillTx/>
                    <a:latin typeface="Myriad Pro"/>
                    <a:ea typeface="等线"/>
                    <a:cs typeface="+mn-cs"/>
                  </a:rPr>
                  <a:t>2. Pour ITASD (détecteur de signal) :</a:t>
                </a:r>
                <a:endPara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F1115"/>
                  </a:solidFill>
                  <a:effectLst/>
                  <a:uLnTx/>
                  <a:uFillTx/>
                  <a:latin typeface="quote-cjk-patch"/>
                  <a:ea typeface="等线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altLang="zh-CN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F1115"/>
                    </a:solidFill>
                    <a:effectLst/>
                    <a:uLnTx/>
                    <a:uFillTx/>
                    <a:latin typeface="Myriad Pro"/>
                    <a:ea typeface="等线"/>
                    <a:cs typeface="+mn-cs"/>
                  </a:rPr>
                  <a:t>R : Détecteur de feux de circulation / Détecteur d'état des signaux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F1115"/>
                    </a:solidFill>
                    <a:effectLst/>
                    <a:uLnTx/>
                    <a:uFillTx/>
                    <a:latin typeface="Myriad Pro"/>
                    <a:ea typeface="等线"/>
                    <a:cs typeface="+mn-cs"/>
                  </a:rPr>
                  <a:t>3. Pour ITARD et ITACS (système radar et de vitesse) :</a:t>
                </a:r>
                <a:endPara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F1115"/>
                  </a:solidFill>
                  <a:effectLst/>
                  <a:uLnTx/>
                  <a:uFillTx/>
                  <a:latin typeface="quote-cjk-patch"/>
                  <a:ea typeface="等线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altLang="zh-CN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F1115"/>
                    </a:solidFill>
                    <a:effectLst/>
                    <a:uLnTx/>
                    <a:uFillTx/>
                    <a:latin typeface="Myriad Pro"/>
                    <a:ea typeface="等线"/>
                    <a:cs typeface="+mn-cs"/>
                  </a:rPr>
                  <a:t>S : Détection de cible unique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altLang="zh-CN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F1115"/>
                    </a:solidFill>
                    <a:effectLst/>
                    <a:uLnTx/>
                    <a:uFillTx/>
                    <a:latin typeface="Myriad Pro"/>
                    <a:ea typeface="等线"/>
                    <a:cs typeface="+mn-cs"/>
                  </a:rPr>
                  <a:t>M : Détection multi-cibles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F1115"/>
                    </a:solidFill>
                    <a:effectLst/>
                    <a:uLnTx/>
                    <a:uFillTx/>
                    <a:latin typeface="Myriad Pro"/>
                    <a:ea typeface="等线"/>
                    <a:cs typeface="+mn-cs"/>
                  </a:rPr>
                  <a:t>4. Pour ITABX (boîtier) :</a:t>
                </a:r>
                <a:endPara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F1115"/>
                  </a:solidFill>
                  <a:effectLst/>
                  <a:uLnTx/>
                  <a:uFillTx/>
                  <a:latin typeface="quote-cjk-patch"/>
                  <a:ea typeface="等线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altLang="zh-CN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F1115"/>
                    </a:solidFill>
                    <a:effectLst/>
                    <a:uLnTx/>
                    <a:uFillTx/>
                    <a:latin typeface="Myriad Pro"/>
                    <a:ea typeface="等线"/>
                    <a:cs typeface="+mn-cs"/>
                  </a:rPr>
                  <a:t>A : Indice de protection IP66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altLang="zh-CN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F1115"/>
                    </a:solidFill>
                    <a:effectLst/>
                    <a:uLnTx/>
                    <a:uFillTx/>
                    <a:latin typeface="Myriad Pro"/>
                    <a:ea typeface="等线"/>
                    <a:cs typeface="+mn-cs"/>
                  </a:rPr>
                  <a:t>B : Indice de protection IP65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altLang="zh-CN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F1115"/>
                    </a:solidFill>
                    <a:effectLst/>
                    <a:uLnTx/>
                    <a:uFillTx/>
                    <a:latin typeface="Myriad Pro"/>
                    <a:ea typeface="等线"/>
                    <a:cs typeface="+mn-cs"/>
                  </a:rPr>
                  <a:t>C : Indice de protection IP64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F1115"/>
                    </a:solidFill>
                    <a:effectLst/>
                    <a:uLnTx/>
                    <a:uFillTx/>
                    <a:latin typeface="Myriad Pro"/>
                    <a:ea typeface="等线"/>
                    <a:cs typeface="+mn-cs"/>
                  </a:rPr>
                  <a:t>5. Pour ITABXI et ITALM (Armoire intelligente et contrôleur d'armoire) :</a:t>
                </a:r>
                <a:endPara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F1115"/>
                  </a:solidFill>
                  <a:effectLst/>
                  <a:uLnTx/>
                  <a:uFillTx/>
                  <a:latin typeface="quote-cjk-patch"/>
                  <a:ea typeface="等线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altLang="zh-CN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F1115"/>
                    </a:solidFill>
                    <a:effectLst/>
                    <a:uLnTx/>
                    <a:uFillTx/>
                    <a:latin typeface="Myriad Pro"/>
                    <a:ea typeface="等线"/>
                    <a:cs typeface="+mn-cs"/>
                  </a:rPr>
                  <a:t>Par défaut : vide</a:t>
                </a:r>
              </a:p>
            </p:txBody>
          </p:sp>
          <p:sp>
            <p:nvSpPr>
              <p:cNvPr id="35" name="矩形 34">
                <a:extLst>
                  <a:ext uri="{FF2B5EF4-FFF2-40B4-BE49-F238E27FC236}">
                    <a16:creationId xmlns:a16="http://schemas.microsoft.com/office/drawing/2014/main" id="{6C72CA49-A9E4-4E83-8015-52C33F98F3FB}"/>
                  </a:ext>
                </a:extLst>
              </p:cNvPr>
              <p:cNvSpPr/>
              <p:nvPr/>
            </p:nvSpPr>
            <p:spPr>
              <a:xfrm>
                <a:off x="1773603" y="2302063"/>
                <a:ext cx="4225662" cy="232953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F1115"/>
                    </a:solidFill>
                    <a:effectLst/>
                    <a:uLnTx/>
                    <a:uFillTx/>
                    <a:latin typeface="Myriad Pro"/>
                    <a:ea typeface="等线"/>
                    <a:cs typeface="+mn-cs"/>
                  </a:rPr>
                  <a:t>Règles de codage par type de produit :</a:t>
                </a:r>
                <a:endPara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F1115"/>
                  </a:solidFill>
                  <a:effectLst/>
                  <a:uLnTx/>
                  <a:uFillTx/>
                  <a:latin typeface="quote-cjk-patch"/>
                  <a:ea typeface="等线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F1115"/>
                    </a:solidFill>
                    <a:effectLst/>
                    <a:uLnTx/>
                    <a:uFillTx/>
                    <a:latin typeface="Myriad Pro"/>
                    <a:ea typeface="等线"/>
                    <a:cs typeface="+mn-cs"/>
                  </a:rPr>
                  <a:t>Pour ITACD (détecteur de véhicules) :</a:t>
                </a:r>
                <a:endPara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F1115"/>
                  </a:solidFill>
                  <a:effectLst/>
                  <a:uLnTx/>
                  <a:uFillTx/>
                  <a:latin typeface="quote-cjk-patch"/>
                  <a:ea typeface="等线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altLang="zh-CN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F1115"/>
                    </a:solidFill>
                    <a:effectLst/>
                    <a:uLnTx/>
                    <a:uFillTx/>
                    <a:latin typeface="Myriad Pro"/>
                    <a:ea typeface="等线"/>
                    <a:cs typeface="+mn-cs"/>
                  </a:rPr>
                  <a:t>123 : Nombre de canaux </a:t>
                </a:r>
                <a:r>
                  <a:rPr kumimoji="0" lang="en-US" altLang="zh-CN" sz="1200" b="1" i="0" u="none" strike="noStrike" kern="1200" cap="none" spc="0" normalizeH="0" baseline="0" noProof="0">
                    <a:ln>
                      <a:noFill/>
                    </a:ln>
                    <a:solidFill>
                      <a:srgbClr val="0F1115"/>
                    </a:solidFill>
                    <a:effectLst/>
                    <a:uLnTx/>
                    <a:uFillTx/>
                    <a:latin typeface="Myriad Pro"/>
                    <a:ea typeface="等线"/>
                    <a:cs typeface="+mn-cs"/>
                  </a:rPr>
                  <a:t>de boucle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altLang="zh-CN" sz="1200" b="1" i="0" u="none" strike="noStrike" kern="1200" cap="none" spc="0" normalizeH="0" baseline="0" noProof="0">
                    <a:ln>
                      <a:noFill/>
                    </a:ln>
                    <a:solidFill>
                      <a:srgbClr val="0F1115"/>
                    </a:solidFill>
                    <a:effectLst/>
                    <a:uLnTx/>
                    <a:uFillTx/>
                    <a:latin typeface="Myriad Pro"/>
                    <a:ea typeface="等线"/>
                    <a:cs typeface="+mn-cs"/>
                  </a:rPr>
                  <a:t> </a:t>
                </a:r>
                <a:r>
                  <a:rPr kumimoji="0" lang="en-US" altLang="zh-CN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F1115"/>
                    </a:solidFill>
                    <a:effectLst/>
                    <a:uLnTx/>
                    <a:uFillTx/>
                    <a:latin typeface="Myriad Pro"/>
                    <a:ea typeface="等线"/>
                    <a:cs typeface="+mn-cs"/>
                  </a:rPr>
                  <a:t>(par exemple, -004 = 4 boucles)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F1115"/>
                    </a:solidFill>
                    <a:effectLst/>
                    <a:uLnTx/>
                    <a:uFillTx/>
                    <a:latin typeface="Myriad Pro"/>
                    <a:ea typeface="等线"/>
                    <a:cs typeface="+mn-cs"/>
                  </a:rPr>
                  <a:t>Pour ITASD (détecteur de signal) :</a:t>
                </a:r>
                <a:endPara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F1115"/>
                  </a:solidFill>
                  <a:effectLst/>
                  <a:uLnTx/>
                  <a:uFillTx/>
                  <a:latin typeface="quote-cjk-patch"/>
                  <a:ea typeface="等线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altLang="zh-CN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F1115"/>
                    </a:solidFill>
                    <a:effectLst/>
                    <a:uLnTx/>
                    <a:uFillTx/>
                    <a:latin typeface="Myriad Pro"/>
                    <a:ea typeface="等线"/>
                    <a:cs typeface="+mn-cs"/>
                  </a:rPr>
                  <a:t>123 : Nombre de canaux de détection du </a:t>
                </a:r>
                <a:r>
                  <a:rPr kumimoji="0" lang="en-US" altLang="zh-CN" sz="1200" b="1" i="0" u="none" strike="noStrike" kern="1200" cap="none" spc="0" normalizeH="0" baseline="0" noProof="0">
                    <a:ln>
                      <a:noFill/>
                    </a:ln>
                    <a:solidFill>
                      <a:srgbClr val="0F1115"/>
                    </a:solidFill>
                    <a:effectLst/>
                    <a:uLnTx/>
                    <a:uFillTx/>
                    <a:latin typeface="Myriad Pro"/>
                    <a:ea typeface="等线"/>
                    <a:cs typeface="+mn-cs"/>
                  </a:rPr>
                  <a:t>signal 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altLang="zh-CN" sz="1200" b="1" i="0" u="none" strike="noStrike" kern="1200" cap="none" spc="0" normalizeH="0" baseline="0" noProof="0">
                    <a:ln>
                      <a:noFill/>
                    </a:ln>
                    <a:solidFill>
                      <a:srgbClr val="0F1115"/>
                    </a:solidFill>
                    <a:effectLst/>
                    <a:uLnTx/>
                    <a:uFillTx/>
                    <a:latin typeface="Myriad Pro"/>
                    <a:ea typeface="等线"/>
                    <a:cs typeface="+mn-cs"/>
                  </a:rPr>
                  <a:t>(</a:t>
                </a:r>
                <a:r>
                  <a:rPr kumimoji="0" lang="en-US" altLang="zh-CN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F1115"/>
                    </a:solidFill>
                    <a:effectLst/>
                    <a:uLnTx/>
                    <a:uFillTx/>
                    <a:latin typeface="Myriad Pro"/>
                    <a:ea typeface="等线"/>
                    <a:cs typeface="+mn-cs"/>
                  </a:rPr>
                  <a:t>par exemple, -016 = 16 canaux)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F1115"/>
                    </a:solidFill>
                    <a:effectLst/>
                    <a:uLnTx/>
                    <a:uFillTx/>
                    <a:latin typeface="Myriad Pro"/>
                    <a:ea typeface="等线"/>
                    <a:cs typeface="+mn-cs"/>
                  </a:rPr>
                  <a:t>Pour ITARD et ITACS (système radar et de vitesse) :</a:t>
                </a:r>
                <a:endPara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F1115"/>
                  </a:solidFill>
                  <a:effectLst/>
                  <a:uLnTx/>
                  <a:uFillTx/>
                  <a:latin typeface="quote-cjk-patch"/>
                  <a:ea typeface="等线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altLang="zh-CN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F1115"/>
                    </a:solidFill>
                    <a:effectLst/>
                    <a:uLnTx/>
                    <a:uFillTx/>
                    <a:latin typeface="Myriad Pro"/>
                    <a:ea typeface="等线"/>
                    <a:cs typeface="+mn-cs"/>
                  </a:rPr>
                  <a:t>123 : Fréquence de transmission </a:t>
                </a:r>
                <a:r>
                  <a:rPr kumimoji="0" lang="en-US" altLang="zh-CN" sz="1200" b="1" i="0" u="none" strike="noStrike" kern="1200" cap="none" spc="0" normalizeH="0" baseline="0" noProof="0">
                    <a:ln>
                      <a:noFill/>
                    </a:ln>
                    <a:solidFill>
                      <a:srgbClr val="0F1115"/>
                    </a:solidFill>
                    <a:effectLst/>
                    <a:uLnTx/>
                    <a:uFillTx/>
                    <a:latin typeface="Myriad Pro"/>
                    <a:ea typeface="等线"/>
                    <a:cs typeface="+mn-cs"/>
                  </a:rPr>
                  <a:t>radar 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altLang="zh-CN" sz="1200" b="1" i="0" u="none" strike="noStrike" kern="1200" cap="none" spc="0" normalizeH="0" baseline="0" noProof="0">
                    <a:ln>
                      <a:noFill/>
                    </a:ln>
                    <a:solidFill>
                      <a:srgbClr val="0F1115"/>
                    </a:solidFill>
                    <a:effectLst/>
                    <a:uLnTx/>
                    <a:uFillTx/>
                    <a:latin typeface="Myriad Pro"/>
                    <a:ea typeface="等线"/>
                    <a:cs typeface="+mn-cs"/>
                  </a:rPr>
                  <a:t>(</a:t>
                </a:r>
                <a:r>
                  <a:rPr kumimoji="0" lang="en-US" altLang="zh-CN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F1115"/>
                    </a:solidFill>
                    <a:effectLst/>
                    <a:uLnTx/>
                    <a:uFillTx/>
                    <a:latin typeface="Myriad Pro"/>
                    <a:ea typeface="等线"/>
                    <a:cs typeface="+mn-cs"/>
                  </a:rPr>
                  <a:t>par exemple, -024 = 24 GHz)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F1115"/>
                    </a:solidFill>
                    <a:effectLst/>
                    <a:uLnTx/>
                    <a:uFillTx/>
                    <a:latin typeface="Myriad Pro"/>
                    <a:ea typeface="等线"/>
                    <a:cs typeface="+mn-cs"/>
                  </a:rPr>
                  <a:t>Pour ITABX (boîtier) :</a:t>
                </a:r>
                <a:endPara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F1115"/>
                  </a:solidFill>
                  <a:effectLst/>
                  <a:uLnTx/>
                  <a:uFillTx/>
                  <a:latin typeface="quote-cjk-patch"/>
                  <a:ea typeface="等线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altLang="zh-CN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F1115"/>
                    </a:solidFill>
                    <a:effectLst/>
                    <a:uLnTx/>
                    <a:uFillTx/>
                    <a:latin typeface="Myriad Pro"/>
                    <a:ea typeface="等线"/>
                    <a:cs typeface="+mn-cs"/>
                  </a:rPr>
                  <a:t>123 : Dimensions du boîtier </a:t>
                </a:r>
                <a:r>
                  <a:rPr kumimoji="0" lang="en-US" altLang="zh-CN" sz="1200" b="1" i="0" u="none" strike="noStrike" kern="1200" cap="none" spc="0" normalizeH="0" baseline="0" noProof="0">
                    <a:ln>
                      <a:noFill/>
                    </a:ln>
                    <a:solidFill>
                      <a:srgbClr val="0F1115"/>
                    </a:solidFill>
                    <a:effectLst/>
                    <a:uLnTx/>
                    <a:uFillTx/>
                    <a:latin typeface="Myriad Pro"/>
                    <a:ea typeface="等线"/>
                    <a:cs typeface="+mn-cs"/>
                  </a:rPr>
                  <a:t>en pouces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altLang="zh-CN" sz="1200" b="1" i="0" u="none" strike="noStrike" kern="1200" cap="none" spc="0" normalizeH="0" baseline="0" noProof="0">
                    <a:ln>
                      <a:noFill/>
                    </a:ln>
                    <a:solidFill>
                      <a:srgbClr val="0F1115"/>
                    </a:solidFill>
                    <a:effectLst/>
                    <a:uLnTx/>
                    <a:uFillTx/>
                    <a:latin typeface="Myriad Pro"/>
                    <a:ea typeface="等线"/>
                    <a:cs typeface="+mn-cs"/>
                  </a:rPr>
                  <a:t> </a:t>
                </a:r>
                <a:r>
                  <a:rPr kumimoji="0" lang="en-US" altLang="zh-CN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F1115"/>
                    </a:solidFill>
                    <a:effectLst/>
                    <a:uLnTx/>
                    <a:uFillTx/>
                    <a:latin typeface="Myriad Pro"/>
                    <a:ea typeface="等线"/>
                    <a:cs typeface="+mn-cs"/>
                  </a:rPr>
                  <a:t>(par exemple, -018 = 18 pouces)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F1115"/>
                    </a:solidFill>
                    <a:effectLst/>
                    <a:uLnTx/>
                    <a:uFillTx/>
                    <a:latin typeface="Myriad Pro"/>
                    <a:ea typeface="等线"/>
                    <a:cs typeface="+mn-cs"/>
                  </a:rPr>
                  <a:t>Pour ITABXI (Armoire intelligente) :</a:t>
                </a:r>
                <a:endPara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F1115"/>
                  </a:solidFill>
                  <a:effectLst/>
                  <a:uLnTx/>
                  <a:uFillTx/>
                  <a:latin typeface="quote-cjk-patch"/>
                  <a:ea typeface="等线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altLang="zh-CN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F1115"/>
                    </a:solidFill>
                    <a:effectLst/>
                    <a:uLnTx/>
                    <a:uFillTx/>
                    <a:latin typeface="Myriad Pro"/>
                    <a:ea typeface="等线"/>
                    <a:cs typeface="+mn-cs"/>
                  </a:rPr>
                  <a:t>002 : Type monté sur poteau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altLang="zh-CN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F1115"/>
                    </a:solidFill>
                    <a:effectLst/>
                    <a:uLnTx/>
                    <a:uFillTx/>
                    <a:latin typeface="Myriad Pro"/>
                    <a:ea typeface="等线"/>
                    <a:cs typeface="+mn-cs"/>
                  </a:rPr>
                  <a:t>004 : Type monté au sol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F1115"/>
                    </a:solidFill>
                    <a:effectLst/>
                    <a:uLnTx/>
                    <a:uFillTx/>
                    <a:latin typeface="Myriad Pro"/>
                    <a:ea typeface="等线"/>
                    <a:cs typeface="+mn-cs"/>
                  </a:rPr>
                  <a:t>Pour ITALM (Contrôleur d'armoire intelligent) :</a:t>
                </a:r>
                <a:endPara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F1115"/>
                  </a:solidFill>
                  <a:effectLst/>
                  <a:uLnTx/>
                  <a:uFillTx/>
                  <a:latin typeface="quote-cjk-patch"/>
                  <a:ea typeface="等线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altLang="zh-CN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F1115"/>
                    </a:solidFill>
                    <a:effectLst/>
                    <a:uLnTx/>
                    <a:uFillTx/>
                    <a:latin typeface="Myriad Pro"/>
                    <a:ea typeface="等线"/>
                    <a:cs typeface="+mn-cs"/>
                  </a:rPr>
                  <a:t>002 : Modèle sur poteau avec moniteur intégré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altLang="zh-CN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F1115"/>
                    </a:solidFill>
                    <a:effectLst/>
                    <a:uLnTx/>
                    <a:uFillTx/>
                    <a:latin typeface="Myriad Pro"/>
                    <a:ea typeface="等线"/>
                    <a:cs typeface="+mn-cs"/>
                  </a:rPr>
                  <a:t>004 : Modèle sur pied avec moniteur intégré</a:t>
                </a:r>
              </a:p>
            </p:txBody>
          </p:sp>
          <p:sp>
            <p:nvSpPr>
              <p:cNvPr id="36" name="矩形 35">
                <a:extLst>
                  <a:ext uri="{FF2B5EF4-FFF2-40B4-BE49-F238E27FC236}">
                    <a16:creationId xmlns:a16="http://schemas.microsoft.com/office/drawing/2014/main" id="{086D6E7C-B1B2-4C7E-8964-3EA18D2639CF}"/>
                  </a:ext>
                </a:extLst>
              </p:cNvPr>
              <p:cNvSpPr/>
              <p:nvPr/>
            </p:nvSpPr>
            <p:spPr bwMode="auto">
              <a:xfrm>
                <a:off x="4086653" y="1114635"/>
                <a:ext cx="540000" cy="540000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/>
              <a:lstStyle/>
              <a:p>
                <a:pPr marL="0" marR="0" lvl="0" indent="0" algn="ctr" defTabSz="914400" rtl="0" eaLnBrk="1" fontAlgn="t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yriad Pro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UN</a:t>
                </a:r>
              </a:p>
            </p:txBody>
          </p:sp>
          <p:sp>
            <p:nvSpPr>
              <p:cNvPr id="48" name="矩形 47">
                <a:extLst>
                  <a:ext uri="{FF2B5EF4-FFF2-40B4-BE49-F238E27FC236}">
                    <a16:creationId xmlns:a16="http://schemas.microsoft.com/office/drawing/2014/main" id="{FAFA5081-A2E6-4179-B1BB-0EC5A4D45D29}"/>
                  </a:ext>
                </a:extLst>
              </p:cNvPr>
              <p:cNvSpPr/>
              <p:nvPr/>
            </p:nvSpPr>
            <p:spPr>
              <a:xfrm>
                <a:off x="6444769" y="1920838"/>
                <a:ext cx="1981843" cy="4778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yriad Pro"/>
                    <a:ea typeface="仿宋_GB2312"/>
                    <a:cs typeface="+mn-cs"/>
                  </a:rPr>
                  <a:t>Génération: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en-US" altLang="zh-CN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yriad Pro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A = 1ère génération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en-US" altLang="zh-CN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yriad Pro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B = 2e génération</a:t>
                </a:r>
              </a:p>
            </p:txBody>
          </p:sp>
          <p:sp>
            <p:nvSpPr>
              <p:cNvPr id="34" name="矩形 33">
                <a:extLst>
                  <a:ext uri="{FF2B5EF4-FFF2-40B4-BE49-F238E27FC236}">
                    <a16:creationId xmlns:a16="http://schemas.microsoft.com/office/drawing/2014/main" id="{58F00258-3304-4814-8E4B-615E4D4A7868}"/>
                  </a:ext>
                </a:extLst>
              </p:cNvPr>
              <p:cNvSpPr/>
              <p:nvPr/>
            </p:nvSpPr>
            <p:spPr>
              <a:xfrm>
                <a:off x="379092" y="1941070"/>
                <a:ext cx="1622364" cy="117472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altLang="zh-CN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F1115"/>
                    </a:solidFill>
                    <a:effectLst/>
                    <a:uLnTx/>
                    <a:uFillTx/>
                    <a:latin typeface="Myriad Pro"/>
                    <a:ea typeface="等线"/>
                    <a:cs typeface="+mn-cs"/>
                  </a:rPr>
                  <a:t>ITACD : Détecteur de véhicules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altLang="zh-CN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F1115"/>
                    </a:solidFill>
                    <a:effectLst/>
                    <a:uLnTx/>
                    <a:uFillTx/>
                    <a:latin typeface="Myriad Pro"/>
                    <a:ea typeface="等线"/>
                    <a:cs typeface="+mn-cs"/>
                  </a:rPr>
                  <a:t>ITASD : Détecteur de signal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altLang="zh-CN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F1115"/>
                    </a:solidFill>
                    <a:effectLst/>
                    <a:uLnTx/>
                    <a:uFillTx/>
                    <a:latin typeface="Myriad Pro"/>
                    <a:ea typeface="等线"/>
                    <a:cs typeface="+mn-cs"/>
                  </a:rPr>
                  <a:t>ITACS : Système léger de mesure de vitesse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altLang="zh-CN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F1115"/>
                    </a:solidFill>
                    <a:effectLst/>
                    <a:uLnTx/>
                    <a:uFillTx/>
                    <a:latin typeface="Myriad Pro"/>
                    <a:ea typeface="等线"/>
                    <a:cs typeface="+mn-cs"/>
                  </a:rPr>
                  <a:t>ITABX : Boîtier / Enceinte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altLang="zh-CN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F1115"/>
                    </a:solidFill>
                    <a:effectLst/>
                    <a:uLnTx/>
                    <a:uFillTx/>
                    <a:latin typeface="Myriad Pro"/>
                    <a:ea typeface="等线"/>
                    <a:cs typeface="+mn-cs"/>
                  </a:rPr>
                  <a:t>ITABXI : Armoire intelligente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altLang="zh-CN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F1115"/>
                    </a:solidFill>
                    <a:effectLst/>
                    <a:uLnTx/>
                    <a:uFillTx/>
                    <a:latin typeface="Myriad Pro"/>
                    <a:ea typeface="等线"/>
                    <a:cs typeface="+mn-cs"/>
                  </a:rPr>
                  <a:t>ITALM : Hôte d'armoire intelligente (Contrôleur principal)</a:t>
                </a:r>
              </a:p>
            </p:txBody>
          </p:sp>
        </p:grpSp>
        <p:cxnSp>
          <p:nvCxnSpPr>
            <p:cNvPr id="25" name="直接连接符 24"/>
            <p:cNvCxnSpPr>
              <a:cxnSpLocks/>
              <a:stCxn id="16" idx="2"/>
              <a:endCxn id="26" idx="4"/>
            </p:cNvCxnSpPr>
            <p:nvPr/>
          </p:nvCxnSpPr>
          <p:spPr bwMode="auto">
            <a:xfrm flipH="1">
              <a:off x="4557451" y="1671590"/>
              <a:ext cx="5064" cy="645262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6" name="椭圆 25"/>
            <p:cNvSpPr/>
            <p:nvPr/>
          </p:nvSpPr>
          <p:spPr bwMode="auto">
            <a:xfrm>
              <a:off x="4523700" y="2249352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cxnSp>
          <p:nvCxnSpPr>
            <p:cNvPr id="27" name="直接连接符 26"/>
            <p:cNvCxnSpPr>
              <a:cxnSpLocks/>
              <a:stCxn id="18" idx="2"/>
              <a:endCxn id="28" idx="0"/>
            </p:cNvCxnSpPr>
            <p:nvPr/>
          </p:nvCxnSpPr>
          <p:spPr bwMode="auto">
            <a:xfrm>
              <a:off x="5216968" y="1677226"/>
              <a:ext cx="1630069" cy="572126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8" name="椭圆 27"/>
            <p:cNvSpPr/>
            <p:nvPr/>
          </p:nvSpPr>
          <p:spPr bwMode="auto">
            <a:xfrm>
              <a:off x="6813287" y="2249352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cxnSp>
          <p:nvCxnSpPr>
            <p:cNvPr id="37" name="直接连接符 36">
              <a:extLst>
                <a:ext uri="{FF2B5EF4-FFF2-40B4-BE49-F238E27FC236}">
                  <a16:creationId xmlns:a16="http://schemas.microsoft.com/office/drawing/2014/main" id="{C6410CFF-57A9-4F58-835F-0BE1B2C59611}"/>
                </a:ext>
              </a:extLst>
            </p:cNvPr>
            <p:cNvCxnSpPr>
              <a:cxnSpLocks/>
              <a:stCxn id="36" idx="3"/>
            </p:cNvCxnSpPr>
            <p:nvPr/>
          </p:nvCxnSpPr>
          <p:spPr bwMode="auto">
            <a:xfrm>
              <a:off x="6142911" y="1429641"/>
              <a:ext cx="2184148" cy="520986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3" name="椭圆 42">
              <a:extLst>
                <a:ext uri="{FF2B5EF4-FFF2-40B4-BE49-F238E27FC236}">
                  <a16:creationId xmlns:a16="http://schemas.microsoft.com/office/drawing/2014/main" id="{40841321-443A-4872-B507-162F2093E1EC}"/>
                </a:ext>
              </a:extLst>
            </p:cNvPr>
            <p:cNvSpPr/>
            <p:nvPr/>
          </p:nvSpPr>
          <p:spPr bwMode="auto">
            <a:xfrm>
              <a:off x="8293308" y="1916877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cxnSp>
          <p:nvCxnSpPr>
            <p:cNvPr id="32" name="直接连接符 31">
              <a:extLst>
                <a:ext uri="{FF2B5EF4-FFF2-40B4-BE49-F238E27FC236}">
                  <a16:creationId xmlns:a16="http://schemas.microsoft.com/office/drawing/2014/main" id="{544DC666-C0E9-4DAA-A945-B0C2437566E2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2691829" y="1677226"/>
              <a:ext cx="803372" cy="239651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3" name="椭圆 32">
              <a:extLst>
                <a:ext uri="{FF2B5EF4-FFF2-40B4-BE49-F238E27FC236}">
                  <a16:creationId xmlns:a16="http://schemas.microsoft.com/office/drawing/2014/main" id="{FFF807B8-79F6-40DE-B856-27881EDCE639}"/>
                </a:ext>
              </a:extLst>
            </p:cNvPr>
            <p:cNvSpPr/>
            <p:nvPr/>
          </p:nvSpPr>
          <p:spPr bwMode="auto">
            <a:xfrm>
              <a:off x="2641204" y="1869004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30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阿里巴巴普惠体 3.0 45 Light" panose="00020600040101010101" pitchFamily="18" charset="-122"/>
                <a:cs typeface="阿里巴巴普惠体 3.0 45 Light" panose="00020600040101010101" pitchFamily="18" charset="-122"/>
              </a:rPr>
              <a:t>Série de produits de détection ITS</a:t>
            </a:r>
          </a:p>
        </p:txBody>
      </p:sp>
      <p:cxnSp>
        <p:nvCxnSpPr>
          <p:cNvPr id="74" name="直接连接符 73">
            <a:extLst>
              <a:ext uri="{FF2B5EF4-FFF2-40B4-BE49-F238E27FC236}">
                <a16:creationId xmlns:a16="http://schemas.microsoft.com/office/drawing/2014/main" id="{A2CE95DF-0306-44FD-9CE4-DC7F11462C61}"/>
              </a:ext>
            </a:extLst>
          </p:cNvPr>
          <p:cNvCxnSpPr>
            <a:cxnSpLocks/>
            <a:endCxn id="16" idx="1"/>
          </p:cNvCxnSpPr>
          <p:nvPr/>
        </p:nvCxnSpPr>
        <p:spPr bwMode="auto">
          <a:xfrm>
            <a:off x="3747157" y="1936139"/>
            <a:ext cx="31038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34971131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TextBox 30"/>
          <p:cNvSpPr txBox="1">
            <a:spLocks noChangeArrowheads="1"/>
          </p:cNvSpPr>
          <p:nvPr/>
        </p:nvSpPr>
        <p:spPr bwMode="auto">
          <a:xfrm>
            <a:off x="7044385" y="3257149"/>
            <a:ext cx="1624171" cy="55399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9pPr>
          </a:lstStyle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Génération: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 = H.265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 = IA</a:t>
            </a:r>
            <a:endParaRPr kumimoji="0" lang="en-US" altLang="zh-CN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7" name="TextBox 33"/>
          <p:cNvSpPr txBox="1"/>
          <p:nvPr/>
        </p:nvSpPr>
        <p:spPr>
          <a:xfrm>
            <a:off x="205922" y="3224591"/>
            <a:ext cx="3204281" cy="56938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1001">
            <a:schemeClr val="lt1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Type d'appareil photo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PT : Caméra réseau PT à objectif unique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PTS : Caméra réseau multivision PT</a:t>
            </a:r>
          </a:p>
        </p:txBody>
      </p:sp>
      <p:sp>
        <p:nvSpPr>
          <p:cNvPr id="18" name="矩形 17"/>
          <p:cNvSpPr/>
          <p:nvPr/>
        </p:nvSpPr>
        <p:spPr bwMode="auto">
          <a:xfrm>
            <a:off x="5386084" y="1373803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9" name="矩形 18"/>
          <p:cNvSpPr/>
          <p:nvPr/>
        </p:nvSpPr>
        <p:spPr bwMode="auto">
          <a:xfrm>
            <a:off x="6280589" y="1373803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7" name="矩形 46"/>
          <p:cNvSpPr/>
          <p:nvPr/>
        </p:nvSpPr>
        <p:spPr bwMode="auto">
          <a:xfrm>
            <a:off x="7175095" y="1373803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9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9" name="矩形 48"/>
          <p:cNvSpPr/>
          <p:nvPr/>
        </p:nvSpPr>
        <p:spPr bwMode="auto">
          <a:xfrm>
            <a:off x="10543851" y="1373803"/>
            <a:ext cx="544704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PV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0" name="矩形 49"/>
          <p:cNvSpPr/>
          <p:nvPr/>
        </p:nvSpPr>
        <p:spPr bwMode="auto">
          <a:xfrm>
            <a:off x="8069600" y="1373803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TextBox 69"/>
          <p:cNvSpPr>
            <a:spLocks noChangeArrowheads="1"/>
          </p:cNvSpPr>
          <p:nvPr/>
        </p:nvSpPr>
        <p:spPr bwMode="auto">
          <a:xfrm>
            <a:off x="224791" y="2522045"/>
            <a:ext cx="1252917" cy="223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Marque : Dahua</a:t>
            </a: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文泉驿微米黑" charset="-122"/>
            </a:endParaRPr>
          </a:p>
        </p:txBody>
      </p:sp>
      <p:sp>
        <p:nvSpPr>
          <p:cNvPr id="15" name="矩形 14"/>
          <p:cNvSpPr/>
          <p:nvPr/>
        </p:nvSpPr>
        <p:spPr bwMode="auto">
          <a:xfrm>
            <a:off x="516348" y="1373803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16" name="矩形 15"/>
          <p:cNvSpPr/>
          <p:nvPr/>
        </p:nvSpPr>
        <p:spPr bwMode="auto">
          <a:xfrm>
            <a:off x="2848775" y="1363888"/>
            <a:ext cx="1407795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PTS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21" name="直接连接符 20"/>
          <p:cNvCxnSpPr/>
          <p:nvPr/>
        </p:nvCxnSpPr>
        <p:spPr bwMode="auto">
          <a:xfrm flipV="1">
            <a:off x="1410853" y="1700809"/>
            <a:ext cx="222704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" name="矩形 12"/>
          <p:cNvSpPr/>
          <p:nvPr/>
        </p:nvSpPr>
        <p:spPr bwMode="auto">
          <a:xfrm>
            <a:off x="1808063" y="1373803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IPC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5" name="椭圆 54"/>
          <p:cNvSpPr/>
          <p:nvPr/>
        </p:nvSpPr>
        <p:spPr bwMode="auto">
          <a:xfrm flipH="1">
            <a:off x="1563597" y="3077256"/>
            <a:ext cx="131633" cy="117857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17" name="矩形 16"/>
          <p:cNvSpPr/>
          <p:nvPr/>
        </p:nvSpPr>
        <p:spPr bwMode="auto">
          <a:xfrm>
            <a:off x="4491579" y="1373803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6" name="椭圆 25"/>
          <p:cNvSpPr/>
          <p:nvPr/>
        </p:nvSpPr>
        <p:spPr bwMode="auto">
          <a:xfrm>
            <a:off x="4649080" y="2468893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86" name="直接连接符 85"/>
          <p:cNvCxnSpPr/>
          <p:nvPr/>
        </p:nvCxnSpPr>
        <p:spPr bwMode="auto">
          <a:xfrm flipV="1">
            <a:off x="9823608" y="1777259"/>
            <a:ext cx="222704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3" name="肘形连接符 141"/>
          <p:cNvCxnSpPr>
            <a:endCxn id="91" idx="0"/>
          </p:cNvCxnSpPr>
          <p:nvPr/>
        </p:nvCxnSpPr>
        <p:spPr bwMode="auto">
          <a:xfrm rot="16200000" flipH="1">
            <a:off x="6476981" y="2201549"/>
            <a:ext cx="1063740" cy="815097"/>
          </a:xfrm>
          <a:prstGeom prst="bentConnector3">
            <a:avLst>
              <a:gd name="adj1" fmla="val 36389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1" name="矩形 50"/>
          <p:cNvSpPr/>
          <p:nvPr/>
        </p:nvSpPr>
        <p:spPr bwMode="auto">
          <a:xfrm>
            <a:off x="9074288" y="1373803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E2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2" name="TextBox 22"/>
          <p:cNvSpPr txBox="1">
            <a:spLocks noChangeArrowheads="1"/>
          </p:cNvSpPr>
          <p:nvPr/>
        </p:nvSpPr>
        <p:spPr bwMode="auto">
          <a:xfrm>
            <a:off x="1435096" y="2522920"/>
            <a:ext cx="1370696" cy="40011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9pPr>
          </a:lstStyle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IPC : Réseau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604020202020204" pitchFamily="34" charset="0"/>
                <a:ea typeface="宋体" pitchFamily="2" charset="-122"/>
                <a:cs typeface="+mn-cs"/>
              </a:rPr>
              <a:t>HAC : HDCVI</a:t>
            </a:r>
            <a:endParaRPr kumimoji="0" lang="en-US" altLang="zh-CN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</p:txBody>
      </p:sp>
      <p:cxnSp>
        <p:nvCxnSpPr>
          <p:cNvPr id="58" name="直接连接符 57"/>
          <p:cNvCxnSpPr>
            <a:stCxn id="13" idx="2"/>
            <a:endCxn id="60" idx="2"/>
          </p:cNvCxnSpPr>
          <p:nvPr/>
        </p:nvCxnSpPr>
        <p:spPr bwMode="auto">
          <a:xfrm flipH="1">
            <a:off x="2163154" y="2093803"/>
            <a:ext cx="4909" cy="35957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9" name="直接连接符 58"/>
          <p:cNvCxnSpPr/>
          <p:nvPr/>
        </p:nvCxnSpPr>
        <p:spPr bwMode="auto">
          <a:xfrm>
            <a:off x="876348" y="2113856"/>
            <a:ext cx="0" cy="38364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0" name="椭圆 59"/>
          <p:cNvSpPr/>
          <p:nvPr/>
        </p:nvSpPr>
        <p:spPr bwMode="auto">
          <a:xfrm>
            <a:off x="2105092" y="2418292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72" name="椭圆 71"/>
          <p:cNvSpPr/>
          <p:nvPr/>
        </p:nvSpPr>
        <p:spPr bwMode="auto">
          <a:xfrm>
            <a:off x="836663" y="2468893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76" name="肘形连接符 144"/>
          <p:cNvCxnSpPr>
            <a:stCxn id="16" idx="2"/>
          </p:cNvCxnSpPr>
          <p:nvPr/>
        </p:nvCxnSpPr>
        <p:spPr bwMode="auto">
          <a:xfrm rot="5400000">
            <a:off x="2059963" y="1632520"/>
            <a:ext cx="1041343" cy="1944077"/>
          </a:xfrm>
          <a:prstGeom prst="bentConnector2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0" name="直接连接符 79"/>
          <p:cNvCxnSpPr/>
          <p:nvPr/>
        </p:nvCxnSpPr>
        <p:spPr bwMode="auto">
          <a:xfrm>
            <a:off x="4677089" y="2095307"/>
            <a:ext cx="0" cy="38364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1" name="TextBox 66"/>
          <p:cNvSpPr txBox="1">
            <a:spLocks noChangeArrowheads="1"/>
          </p:cNvSpPr>
          <p:nvPr/>
        </p:nvSpPr>
        <p:spPr bwMode="auto">
          <a:xfrm>
            <a:off x="3594670" y="2475377"/>
            <a:ext cx="2368925" cy="70675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9pPr>
          </a:lstStyle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Plate-forme 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 : Série d'entrée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 : Série Lite/Série WizSense 2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 : Série WizSense 3</a:t>
            </a:r>
          </a:p>
        </p:txBody>
      </p:sp>
      <p:sp>
        <p:nvSpPr>
          <p:cNvPr id="83" name="TextBox 50"/>
          <p:cNvSpPr txBox="1"/>
          <p:nvPr/>
        </p:nvSpPr>
        <p:spPr>
          <a:xfrm>
            <a:off x="5916979" y="4127257"/>
            <a:ext cx="1137672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9pPr>
          </a:lstStyle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Résolution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C: 5K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B:12 Mega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A:10 Mega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8: 8 Mega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6: 6 Méga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5: 5 Méga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4: 4 Méga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3: 3 Méga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2: 2 Méga</a:t>
            </a:r>
          </a:p>
        </p:txBody>
      </p:sp>
      <p:sp>
        <p:nvSpPr>
          <p:cNvPr id="91" name="椭圆 90"/>
          <p:cNvSpPr/>
          <p:nvPr/>
        </p:nvSpPr>
        <p:spPr bwMode="auto">
          <a:xfrm>
            <a:off x="7371399" y="3140968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92" name="TextBox 52"/>
          <p:cNvSpPr txBox="1"/>
          <p:nvPr/>
        </p:nvSpPr>
        <p:spPr>
          <a:xfrm>
            <a:off x="9222709" y="2756925"/>
            <a:ext cx="1664075" cy="70675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9pPr>
          </a:lstStyle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Fonction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 : Standard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 : WDR/Starlight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9 : Pleine couleur</a:t>
            </a:r>
          </a:p>
        </p:txBody>
      </p:sp>
      <p:sp>
        <p:nvSpPr>
          <p:cNvPr id="95" name="椭圆 94"/>
          <p:cNvSpPr/>
          <p:nvPr/>
        </p:nvSpPr>
        <p:spPr bwMode="auto">
          <a:xfrm>
            <a:off x="9573633" y="2564904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69" name="肘形连接符 141"/>
          <p:cNvCxnSpPr>
            <a:endCxn id="71" idx="0"/>
          </p:cNvCxnSpPr>
          <p:nvPr/>
        </p:nvCxnSpPr>
        <p:spPr bwMode="auto">
          <a:xfrm rot="16200000" flipH="1">
            <a:off x="5052746" y="2799548"/>
            <a:ext cx="1922487" cy="500565"/>
          </a:xfrm>
          <a:prstGeom prst="bentConnector3">
            <a:avLst>
              <a:gd name="adj1" fmla="val 18291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1" name="椭圆 70"/>
          <p:cNvSpPr/>
          <p:nvPr/>
        </p:nvSpPr>
        <p:spPr bwMode="auto">
          <a:xfrm>
            <a:off x="6219271" y="4011075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36" name="矩形 35"/>
          <p:cNvSpPr/>
          <p:nvPr/>
        </p:nvSpPr>
        <p:spPr bwMode="auto">
          <a:xfrm>
            <a:off x="11376587" y="1360280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PRO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37" name="直接连接符 36"/>
          <p:cNvCxnSpPr/>
          <p:nvPr/>
        </p:nvCxnSpPr>
        <p:spPr bwMode="auto">
          <a:xfrm flipV="1">
            <a:off x="11124512" y="1777259"/>
            <a:ext cx="222704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8" name="直接连接符 37"/>
          <p:cNvCxnSpPr/>
          <p:nvPr/>
        </p:nvCxnSpPr>
        <p:spPr bwMode="auto">
          <a:xfrm flipV="1">
            <a:off x="8822264" y="1777260"/>
            <a:ext cx="222704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9" name="矩形 38"/>
          <p:cNvSpPr/>
          <p:nvPr/>
        </p:nvSpPr>
        <p:spPr bwMode="auto">
          <a:xfrm>
            <a:off x="10036922" y="1373803"/>
            <a:ext cx="416368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42" name="肘形连接符 141"/>
          <p:cNvCxnSpPr>
            <a:endCxn id="95" idx="2"/>
          </p:cNvCxnSpPr>
          <p:nvPr/>
        </p:nvCxnSpPr>
        <p:spPr bwMode="auto">
          <a:xfrm>
            <a:off x="7606408" y="2102080"/>
            <a:ext cx="1967225" cy="507824"/>
          </a:xfrm>
          <a:prstGeom prst="bentConnector3">
            <a:avLst>
              <a:gd name="adj1" fmla="val 1582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0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 Light"/>
                <a:cs typeface="Segoe UI" panose="020B0502040204020203" pitchFamily="34" charset="0"/>
              </a:rPr>
              <a:t>Caméra réseau PT (1/2)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51A614-8966-44D8-8BE8-82D5C6659FD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6" name="AutoShape 10"/>
          <p:cNvCxnSpPr>
            <a:cxnSpLocks noChangeShapeType="1"/>
          </p:cNvCxnSpPr>
          <p:nvPr/>
        </p:nvCxnSpPr>
        <p:spPr bwMode="auto">
          <a:xfrm rot="16200000" flipV="1">
            <a:off x="6656739" y="3437315"/>
            <a:ext cx="695735" cy="3"/>
          </a:xfrm>
          <a:prstGeom prst="bentConnector3">
            <a:avLst>
              <a:gd name="adj1" fmla="val 50000"/>
            </a:avLst>
          </a:prstGeom>
          <a:noFill/>
          <a:ln w="6350">
            <a:solidFill>
              <a:schemeClr val="bg1">
                <a:lumMod val="50000"/>
              </a:schemeClr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8" name="Text Box 5"/>
          <p:cNvSpPr txBox="1">
            <a:spLocks noChangeArrowheads="1"/>
          </p:cNvSpPr>
          <p:nvPr/>
        </p:nvSpPr>
        <p:spPr bwMode="auto">
          <a:xfrm>
            <a:off x="2648728" y="3978054"/>
            <a:ext cx="1378844" cy="307777"/>
          </a:xfrm>
          <a:prstGeom prst="rect">
            <a:avLst/>
          </a:prstGeom>
          <a:noFill/>
          <a:ln w="9525" algn="ctr">
            <a:noFill/>
            <a:miter lim="800000"/>
          </a:ln>
          <a:effectLst>
            <a:prstShdw prst="shdw13" dist="53882" dir="13500000">
              <a:srgbClr val="EEECE1">
                <a:alpha val="50000"/>
              </a:srgbClr>
            </a:prstShdw>
          </a:effectLst>
        </p:spPr>
        <p:txBody>
          <a:bodyPr wrap="square">
            <a:spAutoFit/>
          </a:bodyPr>
          <a:lstStyle>
            <a:defPPr>
              <a:defRPr lang="zh-TW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Marque : Dahua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69" name="AutoShape 10"/>
          <p:cNvCxnSpPr>
            <a:cxnSpLocks noChangeShapeType="1"/>
            <a:endCxn id="85" idx="2"/>
          </p:cNvCxnSpPr>
          <p:nvPr/>
        </p:nvCxnSpPr>
        <p:spPr bwMode="auto">
          <a:xfrm rot="5400000" flipH="1" flipV="1">
            <a:off x="3154212" y="3171151"/>
            <a:ext cx="702233" cy="561108"/>
          </a:xfrm>
          <a:prstGeom prst="bentConnector3">
            <a:avLst>
              <a:gd name="adj1" fmla="val 50000"/>
            </a:avLst>
          </a:prstGeom>
          <a:noFill/>
          <a:ln w="6350">
            <a:solidFill>
              <a:schemeClr val="bg1">
                <a:lumMod val="50000"/>
              </a:schemeClr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0" name="Text Box 6"/>
          <p:cNvSpPr txBox="1">
            <a:spLocks noChangeArrowheads="1"/>
          </p:cNvSpPr>
          <p:nvPr/>
        </p:nvSpPr>
        <p:spPr bwMode="auto">
          <a:xfrm>
            <a:off x="4437854" y="3906659"/>
            <a:ext cx="2512168" cy="503215"/>
          </a:xfrm>
          <a:prstGeom prst="rect">
            <a:avLst/>
          </a:prstGeom>
          <a:noFill/>
          <a:ln w="9525" algn="ctr">
            <a:noFill/>
            <a:miter lim="800000"/>
          </a:ln>
          <a:effectLst>
            <a:prstShdw prst="shdw13" dist="53882" dir="13500000">
              <a:srgbClr val="EEECE1">
                <a:alpha val="50000"/>
              </a:srgbClr>
            </a:prstShdw>
          </a:effectLst>
        </p:spPr>
        <p:txBody>
          <a:bodyPr wrap="square">
            <a:spAutoFit/>
          </a:bodyPr>
          <a:lstStyle>
            <a:defPPr>
              <a:defRPr lang="zh-TW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5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 Symbol" panose="020B0502040204020203" pitchFamily="34" charset="0"/>
                <a:cs typeface="Segoe UI" panose="020B0502040204020203" pitchFamily="34" charset="0"/>
              </a:rPr>
              <a:t>Mesure de la vitesse sur autoroute</a:t>
            </a:r>
          </a:p>
        </p:txBody>
      </p:sp>
      <p:sp>
        <p:nvSpPr>
          <p:cNvPr id="77" name="Text Box 6"/>
          <p:cNvSpPr txBox="1">
            <a:spLocks noChangeArrowheads="1"/>
          </p:cNvSpPr>
          <p:nvPr/>
        </p:nvSpPr>
        <p:spPr bwMode="auto">
          <a:xfrm>
            <a:off x="8552355" y="3890723"/>
            <a:ext cx="2344655" cy="482440"/>
          </a:xfrm>
          <a:prstGeom prst="rect">
            <a:avLst/>
          </a:prstGeom>
          <a:noFill/>
          <a:ln w="9525" algn="ctr">
            <a:noFill/>
            <a:miter lim="800000"/>
          </a:ln>
          <a:effectLst>
            <a:prstShdw prst="shdw13" dist="53882" dir="13500000">
              <a:srgbClr val="EEECE1">
                <a:alpha val="50000"/>
              </a:srgbClr>
            </a:prstShdw>
          </a:effectLst>
        </p:spPr>
        <p:txBody>
          <a:bodyPr>
            <a:spAutoFit/>
          </a:bodyPr>
          <a:lstStyle>
            <a:defPPr>
              <a:defRPr lang="zh-TW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5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 Symbol" panose="020B0502040204020203" pitchFamily="34" charset="0"/>
                <a:cs typeface="+mn-cs"/>
              </a:rPr>
              <a:t>Génération: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 Symbol" panose="020B0502040204020203" pitchFamily="34" charset="0"/>
                <a:cs typeface="+mn-cs"/>
              </a:rPr>
              <a:t>D : Portable</a:t>
            </a:r>
            <a:endParaRPr kumimoji="0" lang="en-US" altLang="zh-CN" sz="1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ymbol" panose="020B0502040204020203" pitchFamily="34" charset="0"/>
              <a:ea typeface="Segoe UI Symbol" panose="020B0502040204020203" pitchFamily="34" charset="0"/>
              <a:cs typeface="+mn-cs"/>
            </a:endParaRPr>
          </a:p>
        </p:txBody>
      </p:sp>
      <p:cxnSp>
        <p:nvCxnSpPr>
          <p:cNvPr id="79" name="AutoShape 11"/>
          <p:cNvCxnSpPr>
            <a:cxnSpLocks noChangeShapeType="1"/>
            <a:stCxn id="98" idx="7"/>
            <a:endCxn id="88" idx="2"/>
          </p:cNvCxnSpPr>
          <p:nvPr/>
        </p:nvCxnSpPr>
        <p:spPr bwMode="auto">
          <a:xfrm rot="16200000" flipV="1">
            <a:off x="8240096" y="3179041"/>
            <a:ext cx="625788" cy="468880"/>
          </a:xfrm>
          <a:prstGeom prst="bentConnector3">
            <a:avLst>
              <a:gd name="adj1" fmla="val 50000"/>
            </a:avLst>
          </a:prstGeom>
          <a:noFill/>
          <a:ln w="6350">
            <a:solidFill>
              <a:schemeClr val="bg1">
                <a:lumMod val="50000"/>
              </a:schemeClr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5" name="矩形 84"/>
          <p:cNvSpPr/>
          <p:nvPr/>
        </p:nvSpPr>
        <p:spPr bwMode="auto">
          <a:xfrm>
            <a:off x="3150125" y="2380587"/>
            <a:ext cx="1271513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DHI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6" name="矩形 85"/>
          <p:cNvSpPr/>
          <p:nvPr/>
        </p:nvSpPr>
        <p:spPr bwMode="auto">
          <a:xfrm>
            <a:off x="4732196" y="2380587"/>
            <a:ext cx="1271513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HWS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7" name="矩形 86"/>
          <p:cNvSpPr/>
          <p:nvPr/>
        </p:nvSpPr>
        <p:spPr bwMode="auto">
          <a:xfrm>
            <a:off x="6314266" y="2380587"/>
            <a:ext cx="1271513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1600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8" name="矩形 87"/>
          <p:cNvSpPr/>
          <p:nvPr/>
        </p:nvSpPr>
        <p:spPr bwMode="auto">
          <a:xfrm>
            <a:off x="7899498" y="2380587"/>
            <a:ext cx="838103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9" name="椭圆 88"/>
          <p:cNvSpPr/>
          <p:nvPr/>
        </p:nvSpPr>
        <p:spPr bwMode="auto">
          <a:xfrm>
            <a:off x="3191959" y="3781684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93" name="椭圆 92"/>
          <p:cNvSpPr/>
          <p:nvPr/>
        </p:nvSpPr>
        <p:spPr bwMode="auto">
          <a:xfrm>
            <a:off x="6935795" y="3736684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98" name="椭圆 97"/>
          <p:cNvSpPr/>
          <p:nvPr/>
        </p:nvSpPr>
        <p:spPr bwMode="auto">
          <a:xfrm>
            <a:off x="8710610" y="3713195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101" name="直接连接符 100"/>
          <p:cNvCxnSpPr/>
          <p:nvPr/>
        </p:nvCxnSpPr>
        <p:spPr bwMode="auto">
          <a:xfrm flipV="1">
            <a:off x="4490063" y="2777824"/>
            <a:ext cx="222704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6" name="AutoShape 10"/>
          <p:cNvCxnSpPr>
            <a:cxnSpLocks noChangeShapeType="1"/>
          </p:cNvCxnSpPr>
          <p:nvPr/>
        </p:nvCxnSpPr>
        <p:spPr bwMode="auto">
          <a:xfrm rot="16200000" flipV="1">
            <a:off x="5013661" y="3454951"/>
            <a:ext cx="695735" cy="3"/>
          </a:xfrm>
          <a:prstGeom prst="bentConnector3">
            <a:avLst>
              <a:gd name="adj1" fmla="val 50000"/>
            </a:avLst>
          </a:prstGeom>
          <a:noFill/>
          <a:ln w="6350">
            <a:solidFill>
              <a:schemeClr val="bg1">
                <a:lumMod val="50000"/>
              </a:schemeClr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7" name="椭圆 106"/>
          <p:cNvSpPr/>
          <p:nvPr/>
        </p:nvSpPr>
        <p:spPr bwMode="auto">
          <a:xfrm>
            <a:off x="5292716" y="3754320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108" name="Text Box 6"/>
          <p:cNvSpPr txBox="1">
            <a:spLocks noChangeArrowheads="1"/>
          </p:cNvSpPr>
          <p:nvPr/>
        </p:nvSpPr>
        <p:spPr bwMode="auto">
          <a:xfrm>
            <a:off x="6392946" y="3899609"/>
            <a:ext cx="2344655" cy="667106"/>
          </a:xfrm>
          <a:prstGeom prst="rect">
            <a:avLst/>
          </a:prstGeom>
          <a:noFill/>
          <a:ln w="9525" algn="ctr">
            <a:noFill/>
            <a:miter lim="800000"/>
          </a:ln>
          <a:effectLst>
            <a:prstShdw prst="shdw13" dist="53882" dir="13500000">
              <a:srgbClr val="EEECE1">
                <a:alpha val="50000"/>
              </a:srgbClr>
            </a:prstShdw>
          </a:effectLst>
        </p:spPr>
        <p:txBody>
          <a:bodyPr>
            <a:spAutoFit/>
          </a:bodyPr>
          <a:lstStyle>
            <a:defPPr>
              <a:defRPr lang="zh-TW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5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 Symbol" panose="020B0502040204020203" pitchFamily="34" charset="0"/>
                <a:cs typeface="+mn-cs"/>
              </a:rPr>
              <a:t>Résolution: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 Symbol" panose="020B0502040204020203" pitchFamily="34" charset="0"/>
                <a:cs typeface="+mn-cs"/>
              </a:rPr>
              <a:t>1600 : 16 MP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 Symbol" panose="020B0502040204020203" pitchFamily="34" charset="0"/>
                <a:cs typeface="+mn-cs"/>
              </a:rPr>
              <a:t>800 : 8 MP</a:t>
            </a:r>
          </a:p>
        </p:txBody>
      </p:sp>
      <p:sp>
        <p:nvSpPr>
          <p:cNvPr id="20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 Light"/>
                <a:cs typeface="Segoe UI" panose="020B0502040204020203" pitchFamily="34" charset="0"/>
              </a:rPr>
              <a:t>Système de mesure de vitesse ITS</a:t>
            </a: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0EEEC01C-57DE-4B1D-B181-8F7926F4E6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51A614-8966-44D8-8BE8-82D5C6659FD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6" name="AutoShape 10"/>
          <p:cNvCxnSpPr>
            <a:cxnSpLocks noChangeShapeType="1"/>
          </p:cNvCxnSpPr>
          <p:nvPr/>
        </p:nvCxnSpPr>
        <p:spPr bwMode="auto">
          <a:xfrm rot="16200000" flipV="1">
            <a:off x="4242723" y="3267256"/>
            <a:ext cx="695735" cy="3"/>
          </a:xfrm>
          <a:prstGeom prst="bentConnector3">
            <a:avLst>
              <a:gd name="adj1" fmla="val 50000"/>
            </a:avLst>
          </a:prstGeom>
          <a:noFill/>
          <a:ln w="6350">
            <a:solidFill>
              <a:schemeClr val="bg1">
                <a:lumMod val="50000"/>
              </a:schemeClr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8" name="Text Box 5"/>
          <p:cNvSpPr txBox="1">
            <a:spLocks noChangeArrowheads="1"/>
          </p:cNvSpPr>
          <p:nvPr/>
        </p:nvSpPr>
        <p:spPr bwMode="auto">
          <a:xfrm>
            <a:off x="664480" y="3762528"/>
            <a:ext cx="1378844" cy="307777"/>
          </a:xfrm>
          <a:prstGeom prst="rect">
            <a:avLst/>
          </a:prstGeom>
          <a:noFill/>
          <a:ln w="9525" algn="ctr">
            <a:noFill/>
            <a:miter lim="800000"/>
          </a:ln>
          <a:effectLst>
            <a:prstShdw prst="shdw13" dist="53882" dir="13500000">
              <a:srgbClr val="EEECE1">
                <a:alpha val="50000"/>
              </a:srgbClr>
            </a:prstShdw>
          </a:effectLst>
        </p:spPr>
        <p:txBody>
          <a:bodyPr wrap="square">
            <a:spAutoFit/>
          </a:bodyPr>
          <a:lstStyle>
            <a:defPPr>
              <a:defRPr lang="zh-TW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Marque : Dahua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69" name="AutoShape 10"/>
          <p:cNvCxnSpPr>
            <a:cxnSpLocks noChangeShapeType="1"/>
            <a:endCxn id="85" idx="2"/>
          </p:cNvCxnSpPr>
          <p:nvPr/>
        </p:nvCxnSpPr>
        <p:spPr bwMode="auto">
          <a:xfrm rot="5400000" flipH="1" flipV="1">
            <a:off x="1169964" y="2955625"/>
            <a:ext cx="702233" cy="561108"/>
          </a:xfrm>
          <a:prstGeom prst="bentConnector3">
            <a:avLst>
              <a:gd name="adj1" fmla="val 50000"/>
            </a:avLst>
          </a:prstGeom>
          <a:noFill/>
          <a:ln w="6350">
            <a:solidFill>
              <a:schemeClr val="bg1">
                <a:lumMod val="50000"/>
              </a:schemeClr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7" name="Text Box 6"/>
          <p:cNvSpPr txBox="1">
            <a:spLocks noChangeArrowheads="1"/>
          </p:cNvSpPr>
          <p:nvPr/>
        </p:nvSpPr>
        <p:spPr bwMode="auto">
          <a:xfrm>
            <a:off x="5372870" y="3557170"/>
            <a:ext cx="1099087" cy="297774"/>
          </a:xfrm>
          <a:prstGeom prst="rect">
            <a:avLst/>
          </a:prstGeom>
          <a:noFill/>
          <a:ln w="9525" algn="ctr">
            <a:noFill/>
            <a:miter lim="800000"/>
          </a:ln>
          <a:effectLst>
            <a:prstShdw prst="shdw13" dist="53882" dir="13500000">
              <a:srgbClr val="EEECE1">
                <a:alpha val="50000"/>
              </a:srgbClr>
            </a:prstShdw>
          </a:effectLst>
        </p:spPr>
        <p:txBody>
          <a:bodyPr wrap="square">
            <a:spAutoFit/>
          </a:bodyPr>
          <a:lstStyle>
            <a:defPPr>
              <a:defRPr lang="zh-TW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5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 Symbol" panose="020B0502040204020203" pitchFamily="34" charset="0"/>
                <a:cs typeface="+mn-cs"/>
              </a:rPr>
              <a:t>Génération</a:t>
            </a:r>
          </a:p>
        </p:txBody>
      </p:sp>
      <p:sp>
        <p:nvSpPr>
          <p:cNvPr id="85" name="矩形 84"/>
          <p:cNvSpPr/>
          <p:nvPr/>
        </p:nvSpPr>
        <p:spPr bwMode="auto">
          <a:xfrm>
            <a:off x="1165877" y="2165061"/>
            <a:ext cx="1271513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DHI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6" name="矩形 85"/>
          <p:cNvSpPr/>
          <p:nvPr/>
        </p:nvSpPr>
        <p:spPr bwMode="auto">
          <a:xfrm>
            <a:off x="2747948" y="2165061"/>
            <a:ext cx="1271513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ITSYJ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7" name="矩形 86"/>
          <p:cNvSpPr/>
          <p:nvPr/>
        </p:nvSpPr>
        <p:spPr bwMode="auto">
          <a:xfrm>
            <a:off x="4330019" y="2165061"/>
            <a:ext cx="507158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9" name="椭圆 88"/>
          <p:cNvSpPr/>
          <p:nvPr/>
        </p:nvSpPr>
        <p:spPr bwMode="auto">
          <a:xfrm>
            <a:off x="1207711" y="3566158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93" name="椭圆 92"/>
          <p:cNvSpPr/>
          <p:nvPr/>
        </p:nvSpPr>
        <p:spPr bwMode="auto">
          <a:xfrm>
            <a:off x="4521779" y="3566625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101" name="直接连接符 100"/>
          <p:cNvCxnSpPr>
            <a:cxnSpLocks/>
            <a:stCxn id="85" idx="3"/>
            <a:endCxn id="86" idx="1"/>
          </p:cNvCxnSpPr>
          <p:nvPr/>
        </p:nvCxnSpPr>
        <p:spPr bwMode="auto">
          <a:xfrm>
            <a:off x="2437390" y="2525061"/>
            <a:ext cx="310558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8" name="Text Box 6"/>
          <p:cNvSpPr txBox="1">
            <a:spLocks noChangeArrowheads="1"/>
          </p:cNvSpPr>
          <p:nvPr/>
        </p:nvSpPr>
        <p:spPr bwMode="auto">
          <a:xfrm>
            <a:off x="3872875" y="3798390"/>
            <a:ext cx="1378845" cy="297774"/>
          </a:xfrm>
          <a:prstGeom prst="rect">
            <a:avLst/>
          </a:prstGeom>
          <a:noFill/>
          <a:ln w="9525" algn="ctr">
            <a:noFill/>
            <a:miter lim="800000"/>
          </a:ln>
          <a:effectLst>
            <a:prstShdw prst="shdw13" dist="53882" dir="13500000">
              <a:srgbClr val="EEECE1">
                <a:alpha val="50000"/>
              </a:srgbClr>
            </a:prstShdw>
          </a:effectLst>
        </p:spPr>
        <p:txBody>
          <a:bodyPr wrap="square">
            <a:spAutoFit/>
          </a:bodyPr>
          <a:lstStyle>
            <a:defPPr>
              <a:defRPr lang="zh-TW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5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 Symbol" panose="020B0502040204020203" pitchFamily="34" charset="0"/>
                <a:cs typeface="+mn-cs"/>
              </a:rPr>
              <a:t>3 = Barre lumineuse de police</a:t>
            </a:r>
            <a:endParaRPr kumimoji="0" lang="en-US" altLang="zh-CN" sz="1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ymbol" panose="020B0502040204020203" pitchFamily="34" charset="0"/>
              <a:ea typeface="Segoe UI Symbol" panose="020B0502040204020203" pitchFamily="34" charset="0"/>
              <a:cs typeface="+mn-cs"/>
            </a:endParaRPr>
          </a:p>
        </p:txBody>
      </p:sp>
      <p:sp>
        <p:nvSpPr>
          <p:cNvPr id="20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 Light"/>
                <a:cs typeface="Segoe UI" panose="020B0502040204020203" pitchFamily="34" charset="0"/>
              </a:rPr>
              <a:t>Barre lumineuse intelligente ITS</a:t>
            </a: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0EEEC01C-57DE-4B1D-B181-8F7926F4E6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51A614-8966-44D8-8BE8-82D5C6659FD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  <p:cxnSp>
        <p:nvCxnSpPr>
          <p:cNvPr id="24" name="直接连接符 23">
            <a:extLst>
              <a:ext uri="{FF2B5EF4-FFF2-40B4-BE49-F238E27FC236}">
                <a16:creationId xmlns:a16="http://schemas.microsoft.com/office/drawing/2014/main" id="{969E8907-5C20-447B-AFC9-BE093408BA01}"/>
              </a:ext>
            </a:extLst>
          </p:cNvPr>
          <p:cNvCxnSpPr>
            <a:cxnSpLocks/>
          </p:cNvCxnSpPr>
          <p:nvPr/>
        </p:nvCxnSpPr>
        <p:spPr bwMode="auto">
          <a:xfrm>
            <a:off x="4019461" y="2525061"/>
            <a:ext cx="310558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8" name="矩形 27">
            <a:extLst>
              <a:ext uri="{FF2B5EF4-FFF2-40B4-BE49-F238E27FC236}">
                <a16:creationId xmlns:a16="http://schemas.microsoft.com/office/drawing/2014/main" id="{33369170-0F45-4EDF-AAC4-24E32A0AC107}"/>
              </a:ext>
            </a:extLst>
          </p:cNvPr>
          <p:cNvSpPr/>
          <p:nvPr/>
        </p:nvSpPr>
        <p:spPr bwMode="auto">
          <a:xfrm>
            <a:off x="4894156" y="2165061"/>
            <a:ext cx="507158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0617FDA8-C4B3-48BB-A752-D5D7509F1296}"/>
              </a:ext>
            </a:extLst>
          </p:cNvPr>
          <p:cNvSpPr/>
          <p:nvPr/>
        </p:nvSpPr>
        <p:spPr bwMode="auto">
          <a:xfrm>
            <a:off x="5458293" y="2165061"/>
            <a:ext cx="507158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01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31" name="直接连接符 30">
            <a:extLst>
              <a:ext uri="{FF2B5EF4-FFF2-40B4-BE49-F238E27FC236}">
                <a16:creationId xmlns:a16="http://schemas.microsoft.com/office/drawing/2014/main" id="{E89A8604-3099-4183-8065-77293612DA35}"/>
              </a:ext>
            </a:extLst>
          </p:cNvPr>
          <p:cNvCxnSpPr>
            <a:cxnSpLocks/>
          </p:cNvCxnSpPr>
          <p:nvPr/>
        </p:nvCxnSpPr>
        <p:spPr bwMode="auto">
          <a:xfrm>
            <a:off x="5965451" y="2525061"/>
            <a:ext cx="310558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2" name="矩形 31">
            <a:extLst>
              <a:ext uri="{FF2B5EF4-FFF2-40B4-BE49-F238E27FC236}">
                <a16:creationId xmlns:a16="http://schemas.microsoft.com/office/drawing/2014/main" id="{55D07B1A-2E09-4657-937A-F1243B109250}"/>
              </a:ext>
            </a:extLst>
          </p:cNvPr>
          <p:cNvSpPr/>
          <p:nvPr/>
        </p:nvSpPr>
        <p:spPr bwMode="auto">
          <a:xfrm>
            <a:off x="6291619" y="2165061"/>
            <a:ext cx="507158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89B76E50-69B2-4627-B9B4-D234D09B9531}"/>
              </a:ext>
            </a:extLst>
          </p:cNvPr>
          <p:cNvSpPr/>
          <p:nvPr/>
        </p:nvSpPr>
        <p:spPr bwMode="auto">
          <a:xfrm>
            <a:off x="6862859" y="2165061"/>
            <a:ext cx="507158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8A43BC2E-CAF5-4C94-8A91-B36E21A6A94E}"/>
              </a:ext>
            </a:extLst>
          </p:cNvPr>
          <p:cNvSpPr/>
          <p:nvPr/>
        </p:nvSpPr>
        <p:spPr bwMode="auto">
          <a:xfrm>
            <a:off x="7434099" y="2165061"/>
            <a:ext cx="507158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10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35" name="AutoShape 10">
            <a:extLst>
              <a:ext uri="{FF2B5EF4-FFF2-40B4-BE49-F238E27FC236}">
                <a16:creationId xmlns:a16="http://schemas.microsoft.com/office/drawing/2014/main" id="{AA1C0741-AA28-487A-B86D-98A592B247CF}"/>
              </a:ext>
            </a:extLst>
          </p:cNvPr>
          <p:cNvCxnSpPr>
            <a:cxnSpLocks noChangeShapeType="1"/>
          </p:cNvCxnSpPr>
          <p:nvPr/>
        </p:nvCxnSpPr>
        <p:spPr bwMode="auto">
          <a:xfrm rot="5400000" flipH="1" flipV="1">
            <a:off x="4298569" y="3762160"/>
            <a:ext cx="1747696" cy="1"/>
          </a:xfrm>
          <a:prstGeom prst="bentConnector3">
            <a:avLst>
              <a:gd name="adj1" fmla="val 50000"/>
            </a:avLst>
          </a:prstGeom>
          <a:noFill/>
          <a:ln w="6350">
            <a:solidFill>
              <a:schemeClr val="bg1">
                <a:lumMod val="50000"/>
              </a:schemeClr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7" name="椭圆 36">
            <a:extLst>
              <a:ext uri="{FF2B5EF4-FFF2-40B4-BE49-F238E27FC236}">
                <a16:creationId xmlns:a16="http://schemas.microsoft.com/office/drawing/2014/main" id="{A1E64406-E1F0-4CD2-83E3-963E73B19E0D}"/>
              </a:ext>
            </a:extLst>
          </p:cNvPr>
          <p:cNvSpPr/>
          <p:nvPr/>
        </p:nvSpPr>
        <p:spPr bwMode="auto">
          <a:xfrm>
            <a:off x="5127416" y="4591009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38" name="Text Box 6">
            <a:extLst>
              <a:ext uri="{FF2B5EF4-FFF2-40B4-BE49-F238E27FC236}">
                <a16:creationId xmlns:a16="http://schemas.microsoft.com/office/drawing/2014/main" id="{3ED17D02-BBFA-40CA-9858-32A699F199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79587" y="4673339"/>
            <a:ext cx="2237943" cy="1015663"/>
          </a:xfrm>
          <a:prstGeom prst="rect">
            <a:avLst/>
          </a:prstGeom>
          <a:noFill/>
          <a:ln w="9525" algn="ctr">
            <a:noFill/>
            <a:miter lim="800000"/>
          </a:ln>
          <a:effectLst>
            <a:prstShdw prst="shdw13" dist="53882" dir="13500000">
              <a:srgbClr val="EEECE1">
                <a:alpha val="50000"/>
              </a:srgbClr>
            </a:prstShdw>
          </a:effectLst>
        </p:spPr>
        <p:txBody>
          <a:bodyPr wrap="square">
            <a:spAutoFit/>
          </a:bodyPr>
          <a:lstStyle>
            <a:defPPr>
              <a:defRPr lang="zh-TW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 Symbol" panose="020B0502040204020203" pitchFamily="34" charset="0"/>
                <a:cs typeface="+mn-cs"/>
              </a:rPr>
              <a:t>1 = Caméra + Radar + Rampe lumineuse de police + Écran d'affichage</a:t>
            </a:r>
            <a:endParaRPr kumimoji="0" lang="en-US" altLang="zh-CN" sz="1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ymbol" panose="020B0502040204020203" pitchFamily="34" charset="0"/>
              <a:ea typeface="Segoe UI Symbol" panose="020B0502040204020203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 Symbol" panose="020B0502040204020203" pitchFamily="34" charset="0"/>
                <a:cs typeface="+mn-cs"/>
              </a:rPr>
              <a:t>2 = Caméra + Radar + Rampe lumineuse de police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 Symbol" panose="020B0502040204020203" pitchFamily="34" charset="0"/>
                <a:cs typeface="+mn-cs"/>
              </a:rPr>
              <a:t>3 = Caméra + Rampe lumineuse de police</a:t>
            </a:r>
            <a:endParaRPr kumimoji="0" lang="en-US" altLang="zh-CN" sz="1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ymbol" panose="020B0502040204020203" pitchFamily="34" charset="0"/>
              <a:ea typeface="Segoe UI Symbol" panose="020B0502040204020203" pitchFamily="34" charset="0"/>
              <a:cs typeface="+mn-cs"/>
            </a:endParaRPr>
          </a:p>
        </p:txBody>
      </p:sp>
      <p:cxnSp>
        <p:nvCxnSpPr>
          <p:cNvPr id="39" name="AutoShape 10">
            <a:extLst>
              <a:ext uri="{FF2B5EF4-FFF2-40B4-BE49-F238E27FC236}">
                <a16:creationId xmlns:a16="http://schemas.microsoft.com/office/drawing/2014/main" id="{89DAE0A2-AD26-450C-BD7C-2DD59ABDB459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 flipV="1">
            <a:off x="5383592" y="3240686"/>
            <a:ext cx="695735" cy="3"/>
          </a:xfrm>
          <a:prstGeom prst="bentConnector3">
            <a:avLst>
              <a:gd name="adj1" fmla="val 50000"/>
            </a:avLst>
          </a:prstGeom>
          <a:noFill/>
          <a:ln w="6350">
            <a:solidFill>
              <a:schemeClr val="bg1">
                <a:lumMod val="50000"/>
              </a:schemeClr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0" name="椭圆 39">
            <a:extLst>
              <a:ext uri="{FF2B5EF4-FFF2-40B4-BE49-F238E27FC236}">
                <a16:creationId xmlns:a16="http://schemas.microsoft.com/office/drawing/2014/main" id="{8C3A8156-F9C8-48A8-9475-F88DA79FBA67}"/>
              </a:ext>
            </a:extLst>
          </p:cNvPr>
          <p:cNvSpPr/>
          <p:nvPr/>
        </p:nvSpPr>
        <p:spPr bwMode="auto">
          <a:xfrm>
            <a:off x="5698547" y="3519841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41" name="AutoShape 10">
            <a:extLst>
              <a:ext uri="{FF2B5EF4-FFF2-40B4-BE49-F238E27FC236}">
                <a16:creationId xmlns:a16="http://schemas.microsoft.com/office/drawing/2014/main" id="{D09634DB-4121-422E-B48B-1640F576089D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 flipV="1">
            <a:off x="6079781" y="3404616"/>
            <a:ext cx="1023597" cy="3"/>
          </a:xfrm>
          <a:prstGeom prst="bentConnector3">
            <a:avLst>
              <a:gd name="adj1" fmla="val 50000"/>
            </a:avLst>
          </a:prstGeom>
          <a:noFill/>
          <a:ln w="6350">
            <a:solidFill>
              <a:schemeClr val="bg1">
                <a:lumMod val="50000"/>
              </a:schemeClr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3" name="椭圆 42">
            <a:extLst>
              <a:ext uri="{FF2B5EF4-FFF2-40B4-BE49-F238E27FC236}">
                <a16:creationId xmlns:a16="http://schemas.microsoft.com/office/drawing/2014/main" id="{0FF4AEDA-6550-4D3C-A444-7F9E78CE63BE}"/>
              </a:ext>
            </a:extLst>
          </p:cNvPr>
          <p:cNvSpPr/>
          <p:nvPr/>
        </p:nvSpPr>
        <p:spPr bwMode="auto">
          <a:xfrm>
            <a:off x="6546578" y="3834173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44" name="Text Box 6">
            <a:extLst>
              <a:ext uri="{FF2B5EF4-FFF2-40B4-BE49-F238E27FC236}">
                <a16:creationId xmlns:a16="http://schemas.microsoft.com/office/drawing/2014/main" id="{CADE8660-2443-48C2-AF32-F0B1CE5536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12357" y="3904317"/>
            <a:ext cx="2092576" cy="646331"/>
          </a:xfrm>
          <a:prstGeom prst="rect">
            <a:avLst/>
          </a:prstGeom>
          <a:noFill/>
          <a:ln w="9525" algn="ctr">
            <a:noFill/>
            <a:miter lim="800000"/>
          </a:ln>
          <a:effectLst>
            <a:prstShdw prst="shdw13" dist="53882" dir="13500000">
              <a:srgbClr val="EEECE1">
                <a:alpha val="50000"/>
              </a:srgbClr>
            </a:prstShdw>
          </a:effectLst>
        </p:spPr>
        <p:txBody>
          <a:bodyPr wrap="square">
            <a:spAutoFit/>
          </a:bodyPr>
          <a:lstStyle>
            <a:defPPr>
              <a:defRPr lang="zh-TW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 Symbol" panose="020B0502040204020203" pitchFamily="34" charset="0"/>
                <a:cs typeface="+mn-cs"/>
              </a:rPr>
              <a:t>0 : Pas de radar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 Symbol" panose="020B0502040204020203" pitchFamily="34" charset="0"/>
                <a:cs typeface="+mn-cs"/>
              </a:rPr>
              <a:t>1 : Radar à cible unique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 Symbol" panose="020B0502040204020203" pitchFamily="34" charset="0"/>
                <a:cs typeface="+mn-cs"/>
              </a:rPr>
              <a:t>2 : Radar multi-cibles</a:t>
            </a:r>
          </a:p>
        </p:txBody>
      </p:sp>
      <p:sp>
        <p:nvSpPr>
          <p:cNvPr id="46" name="Text Box 6">
            <a:extLst>
              <a:ext uri="{FF2B5EF4-FFF2-40B4-BE49-F238E27FC236}">
                <a16:creationId xmlns:a16="http://schemas.microsoft.com/office/drawing/2014/main" id="{F4AFD74A-63AD-423B-AF2D-13CBABDA4B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87811" y="4813552"/>
            <a:ext cx="2092576" cy="1015663"/>
          </a:xfrm>
          <a:prstGeom prst="rect">
            <a:avLst/>
          </a:prstGeom>
          <a:noFill/>
          <a:ln w="9525" algn="ctr">
            <a:noFill/>
            <a:miter lim="800000"/>
          </a:ln>
          <a:effectLst>
            <a:prstShdw prst="shdw13" dist="53882" dir="13500000">
              <a:srgbClr val="EEECE1">
                <a:alpha val="50000"/>
              </a:srgbClr>
            </a:prstShdw>
          </a:effectLst>
        </p:spPr>
        <p:txBody>
          <a:bodyPr wrap="square">
            <a:spAutoFit/>
          </a:bodyPr>
          <a:lstStyle>
            <a:defPPr>
              <a:defRPr lang="zh-TW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 Symbol" panose="020B0502040204020203" pitchFamily="34" charset="0"/>
                <a:cs typeface="+mn-cs"/>
              </a:rPr>
              <a:t>1:1 caméra principale, direction unique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ymbol" panose="020B0502040204020203" pitchFamily="34" charset="0"/>
              <a:ea typeface="Segoe UI Symbol" panose="020B0502040204020203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 Symbol" panose="020B0502040204020203" pitchFamily="34" charset="0"/>
                <a:cs typeface="+mn-cs"/>
              </a:rPr>
              <a:t>2 : 2 caméras principales, direction unique</a:t>
            </a:r>
          </a:p>
        </p:txBody>
      </p:sp>
      <p:cxnSp>
        <p:nvCxnSpPr>
          <p:cNvPr id="47" name="AutoShape 10">
            <a:extLst>
              <a:ext uri="{FF2B5EF4-FFF2-40B4-BE49-F238E27FC236}">
                <a16:creationId xmlns:a16="http://schemas.microsoft.com/office/drawing/2014/main" id="{38E5097C-57E6-495E-BB32-8194D9591DF4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 flipV="1">
            <a:off x="6179574" y="3844572"/>
            <a:ext cx="1922916" cy="15043"/>
          </a:xfrm>
          <a:prstGeom prst="bentConnector3">
            <a:avLst>
              <a:gd name="adj1" fmla="val 99455"/>
            </a:avLst>
          </a:prstGeom>
          <a:noFill/>
          <a:ln w="6350">
            <a:solidFill>
              <a:schemeClr val="bg1">
                <a:lumMod val="50000"/>
              </a:schemeClr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0" name="椭圆 49">
            <a:extLst>
              <a:ext uri="{FF2B5EF4-FFF2-40B4-BE49-F238E27FC236}">
                <a16:creationId xmlns:a16="http://schemas.microsoft.com/office/drawing/2014/main" id="{4423FCA6-8A22-41E7-9ED2-45185DB86DBB}"/>
              </a:ext>
            </a:extLst>
          </p:cNvPr>
          <p:cNvSpPr/>
          <p:nvPr/>
        </p:nvSpPr>
        <p:spPr bwMode="auto">
          <a:xfrm>
            <a:off x="7116438" y="4756772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51" name="Text Box 6">
            <a:extLst>
              <a:ext uri="{FF2B5EF4-FFF2-40B4-BE49-F238E27FC236}">
                <a16:creationId xmlns:a16="http://schemas.microsoft.com/office/drawing/2014/main" id="{FBF1E759-F12E-433B-8A65-C603036566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04636" y="3519841"/>
            <a:ext cx="3315785" cy="830997"/>
          </a:xfrm>
          <a:prstGeom prst="rect">
            <a:avLst/>
          </a:prstGeom>
          <a:noFill/>
          <a:ln w="9525" algn="ctr">
            <a:noFill/>
            <a:miter lim="800000"/>
          </a:ln>
          <a:effectLst>
            <a:prstShdw prst="shdw13" dist="53882" dir="13500000">
              <a:srgbClr val="EEECE1">
                <a:alpha val="50000"/>
              </a:srgbClr>
            </a:prstShdw>
          </a:effectLst>
        </p:spPr>
        <p:txBody>
          <a:bodyPr wrap="square">
            <a:spAutoFit/>
          </a:bodyPr>
          <a:lstStyle>
            <a:defPPr>
              <a:defRPr lang="zh-TW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 Symbol" panose="020B0502040204020203" pitchFamily="34" charset="0"/>
                <a:cs typeface="+mn-cs"/>
              </a:rPr>
              <a:t>04 : Caméra à objectif fixe à 4 canaux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ymbol" panose="020B0502040204020203" pitchFamily="34" charset="0"/>
              <a:ea typeface="Segoe UI Symbol" panose="020B0502040204020203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 Symbol" panose="020B0502040204020203" pitchFamily="34" charset="0"/>
                <a:cs typeface="+mn-cs"/>
              </a:rPr>
              <a:t>10 : Caméra à objectif fixe à 10 canaux (notation hexadécimale, soit 16 en décimal)</a:t>
            </a:r>
          </a:p>
        </p:txBody>
      </p:sp>
      <p:cxnSp>
        <p:nvCxnSpPr>
          <p:cNvPr id="52" name="AutoShape 10">
            <a:extLst>
              <a:ext uri="{FF2B5EF4-FFF2-40B4-BE49-F238E27FC236}">
                <a16:creationId xmlns:a16="http://schemas.microsoft.com/office/drawing/2014/main" id="{84BCEA40-2610-47DF-AECB-463279159FA3}"/>
              </a:ext>
            </a:extLst>
          </p:cNvPr>
          <p:cNvCxnSpPr>
            <a:cxnSpLocks noChangeShapeType="1"/>
            <a:stCxn id="51" idx="1"/>
          </p:cNvCxnSpPr>
          <p:nvPr/>
        </p:nvCxnSpPr>
        <p:spPr bwMode="auto">
          <a:xfrm rot="10800000">
            <a:off x="7720004" y="2882892"/>
            <a:ext cx="84633" cy="1052448"/>
          </a:xfrm>
          <a:prstGeom prst="bentConnector2">
            <a:avLst/>
          </a:prstGeom>
          <a:noFill/>
          <a:ln w="6350">
            <a:solidFill>
              <a:schemeClr val="bg1">
                <a:lumMod val="50000"/>
              </a:schemeClr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4" name="椭圆 53">
            <a:extLst>
              <a:ext uri="{FF2B5EF4-FFF2-40B4-BE49-F238E27FC236}">
                <a16:creationId xmlns:a16="http://schemas.microsoft.com/office/drawing/2014/main" id="{9039A2B3-E86C-4C08-8F81-DE58C79BB020}"/>
              </a:ext>
            </a:extLst>
          </p:cNvPr>
          <p:cNvSpPr/>
          <p:nvPr/>
        </p:nvSpPr>
        <p:spPr bwMode="auto">
          <a:xfrm>
            <a:off x="7788493" y="3874340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2941850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/>
        </p:nvGrpSpPr>
        <p:grpSpPr>
          <a:xfrm>
            <a:off x="780852" y="1251296"/>
            <a:ext cx="10504991" cy="4279363"/>
            <a:chOff x="633300" y="1078181"/>
            <a:chExt cx="8011488" cy="3231744"/>
          </a:xfrm>
        </p:grpSpPr>
        <p:sp>
          <p:nvSpPr>
            <p:cNvPr id="109" name="Text Box 6"/>
            <p:cNvSpPr txBox="1">
              <a:spLocks noChangeArrowheads="1"/>
            </p:cNvSpPr>
            <p:nvPr/>
          </p:nvSpPr>
          <p:spPr bwMode="auto">
            <a:xfrm>
              <a:off x="5520532" y="3833625"/>
              <a:ext cx="2575324" cy="476300"/>
            </a:xfrm>
            <a:prstGeom prst="rect">
              <a:avLst/>
            </a:prstGeom>
            <a:noFill/>
            <a:ln w="9525" algn="ctr">
              <a:noFill/>
              <a:miter lim="800000"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91200" tIns="45600" rIns="91200" bIns="4560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5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Génération de produits</a:t>
              </a:r>
              <a:endParaRPr kumimoji="0" lang="en-US" altLang="zh-CN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Quatrième génération - LEO+</a:t>
              </a:r>
            </a:p>
          </p:txBody>
        </p:sp>
        <p:sp>
          <p:nvSpPr>
            <p:cNvPr id="18" name="矩形 17"/>
            <p:cNvSpPr/>
            <p:nvPr/>
          </p:nvSpPr>
          <p:spPr bwMode="auto">
            <a:xfrm>
              <a:off x="4475840" y="1086585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P</a:t>
              </a:r>
              <a:endPara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9" name="矩形 18"/>
            <p:cNvSpPr/>
            <p:nvPr/>
          </p:nvSpPr>
          <p:spPr bwMode="auto">
            <a:xfrm>
              <a:off x="5119437" y="1080386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W</a:t>
              </a:r>
              <a:endPara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cxnSp>
          <p:nvCxnSpPr>
            <p:cNvPr id="37" name="直接连接符 36"/>
            <p:cNvCxnSpPr/>
            <p:nvPr/>
          </p:nvCxnSpPr>
          <p:spPr bwMode="auto">
            <a:xfrm flipH="1">
              <a:off x="5351071" y="1626586"/>
              <a:ext cx="4016" cy="1026215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8" name="椭圆 27"/>
            <p:cNvSpPr/>
            <p:nvPr/>
          </p:nvSpPr>
          <p:spPr bwMode="auto">
            <a:xfrm>
              <a:off x="5328084" y="2652759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sp>
          <p:nvSpPr>
            <p:cNvPr id="47" name="矩形 46"/>
            <p:cNvSpPr/>
            <p:nvPr/>
          </p:nvSpPr>
          <p:spPr bwMode="auto">
            <a:xfrm>
              <a:off x="6390083" y="1078181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D</a:t>
              </a:r>
              <a:endPara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49" name="矩形 48"/>
            <p:cNvSpPr/>
            <p:nvPr/>
          </p:nvSpPr>
          <p:spPr bwMode="auto">
            <a:xfrm>
              <a:off x="7311000" y="1086584"/>
              <a:ext cx="1333788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IZ1</a:t>
              </a:r>
              <a:endPara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5" name="TextBox 69"/>
            <p:cNvSpPr>
              <a:spLocks noChangeArrowheads="1"/>
            </p:cNvSpPr>
            <p:nvPr/>
          </p:nvSpPr>
          <p:spPr bwMode="auto">
            <a:xfrm>
              <a:off x="884381" y="2193188"/>
              <a:ext cx="905732" cy="375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1" rIns="68580" bIns="34291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Marque : Dahua</a:t>
              </a:r>
              <a:endPara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  <a:sym typeface="文泉驿微米黑" charset="-122"/>
              </a:endParaRPr>
            </a:p>
          </p:txBody>
        </p:sp>
        <p:sp>
          <p:nvSpPr>
            <p:cNvPr id="7" name="TextBox 72"/>
            <p:cNvSpPr>
              <a:spLocks noChangeArrowheads="1"/>
            </p:cNvSpPr>
            <p:nvPr/>
          </p:nvSpPr>
          <p:spPr bwMode="auto">
            <a:xfrm>
              <a:off x="3288996" y="2231033"/>
              <a:ext cx="1152105" cy="4358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1" rIns="68580" bIns="34291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文泉驿微米黑" charset="-122"/>
                </a:rPr>
                <a:t>Gamme de produits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文泉驿微米黑" charset="-122"/>
                </a:rPr>
                <a:t>PME</a:t>
              </a:r>
            </a:p>
          </p:txBody>
        </p:sp>
        <p:sp>
          <p:nvSpPr>
            <p:cNvPr id="9" name="TextBox 69"/>
            <p:cNvSpPr>
              <a:spLocks noChangeArrowheads="1"/>
            </p:cNvSpPr>
            <p:nvPr/>
          </p:nvSpPr>
          <p:spPr bwMode="auto">
            <a:xfrm>
              <a:off x="1508301" y="2193188"/>
              <a:ext cx="1010849" cy="5985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1" rIns="68580" bIns="34291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文泉驿微米黑" charset="-122"/>
                </a:rPr>
                <a:t>Type de produit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文泉驿微米黑" charset="-122"/>
                </a:rPr>
                <a:t>Caméra de circulation intelligente</a:t>
              </a:r>
            </a:p>
          </p:txBody>
        </p:sp>
        <p:sp>
          <p:nvSpPr>
            <p:cNvPr id="11" name="TextBox 69"/>
            <p:cNvSpPr>
              <a:spLocks noChangeArrowheads="1"/>
            </p:cNvSpPr>
            <p:nvPr/>
          </p:nvSpPr>
          <p:spPr bwMode="auto">
            <a:xfrm>
              <a:off x="633300" y="2938375"/>
              <a:ext cx="1327620" cy="6566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1" rIns="68580" bIns="34291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文泉驿微米黑" charset="-122"/>
                </a:rPr>
                <a:t>Pixel et résolution</a:t>
              </a:r>
              <a:endPara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文泉驿微米黑" charset="-122"/>
                <a:cs typeface="Segoe UI" panose="020B0502040204020203" pitchFamily="34" charset="0"/>
                <a:sym typeface="文泉驿微米黑" charset="-122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文泉驿微米黑" charset="-122"/>
                </a:rPr>
                <a:t>4MP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文泉驿微米黑" charset="-122"/>
                </a:rPr>
                <a:t>2688*1520</a:t>
              </a:r>
            </a:p>
          </p:txBody>
        </p:sp>
        <p:sp>
          <p:nvSpPr>
            <p:cNvPr id="14" name="矩形 13"/>
            <p:cNvSpPr/>
            <p:nvPr/>
          </p:nvSpPr>
          <p:spPr bwMode="auto">
            <a:xfrm>
              <a:off x="2270534" y="1086585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4</a:t>
              </a:r>
              <a:endPara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5" name="矩形 14"/>
            <p:cNvSpPr/>
            <p:nvPr/>
          </p:nvSpPr>
          <p:spPr bwMode="auto">
            <a:xfrm>
              <a:off x="803372" y="1086585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DHI</a:t>
              </a:r>
              <a:endPara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sp>
          <p:nvSpPr>
            <p:cNvPr id="16" name="矩形 15"/>
            <p:cNvSpPr/>
            <p:nvPr/>
          </p:nvSpPr>
          <p:spPr bwMode="auto">
            <a:xfrm>
              <a:off x="2954610" y="1086585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1</a:t>
              </a:r>
              <a:endPara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cxnSp>
          <p:nvCxnSpPr>
            <p:cNvPr id="21" name="直接连接符 20"/>
            <p:cNvCxnSpPr/>
            <p:nvPr/>
          </p:nvCxnSpPr>
          <p:spPr bwMode="auto">
            <a:xfrm flipV="1">
              <a:off x="1373999" y="1356586"/>
              <a:ext cx="167028" cy="1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grpSp>
          <p:nvGrpSpPr>
            <p:cNvPr id="23" name="组合 22"/>
            <p:cNvGrpSpPr/>
            <p:nvPr/>
          </p:nvGrpSpPr>
          <p:grpSpPr>
            <a:xfrm>
              <a:off x="1046399" y="1632061"/>
              <a:ext cx="67500" cy="544155"/>
              <a:chOff x="2686859" y="2864898"/>
              <a:chExt cx="90000" cy="725540"/>
            </a:xfrm>
          </p:grpSpPr>
          <p:cxnSp>
            <p:nvCxnSpPr>
              <p:cNvPr id="41" name="直接连接符 40"/>
              <p:cNvCxnSpPr/>
              <p:nvPr/>
            </p:nvCxnSpPr>
            <p:spPr bwMode="auto">
              <a:xfrm>
                <a:off x="2731859" y="2864898"/>
                <a:ext cx="0" cy="64284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42" name="椭圆 41"/>
              <p:cNvSpPr/>
              <p:nvPr/>
            </p:nvSpPr>
            <p:spPr bwMode="auto">
              <a:xfrm>
                <a:off x="2686859" y="3500438"/>
                <a:ext cx="90000" cy="90000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/>
              <a:lstStyle/>
              <a:p>
                <a:pPr marL="0" marR="0" lvl="0" indent="0" algn="l" defTabSz="914400" rtl="0" eaLnBrk="1" fontAlgn="t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宋体" pitchFamily="2" charset="-122"/>
                  <a:cs typeface="Segoe UI" panose="020B0502040204020203" pitchFamily="34" charset="0"/>
                </a:endParaRPr>
              </a:p>
            </p:txBody>
          </p:sp>
        </p:grpSp>
        <p:sp>
          <p:nvSpPr>
            <p:cNvPr id="13" name="矩形 12"/>
            <p:cNvSpPr/>
            <p:nvPr/>
          </p:nvSpPr>
          <p:spPr bwMode="auto">
            <a:xfrm>
              <a:off x="1586459" y="1086585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ITC</a:t>
              </a:r>
              <a:endPara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grpSp>
          <p:nvGrpSpPr>
            <p:cNvPr id="24" name="组合 23"/>
            <p:cNvGrpSpPr/>
            <p:nvPr/>
          </p:nvGrpSpPr>
          <p:grpSpPr>
            <a:xfrm>
              <a:off x="1804932" y="1626586"/>
              <a:ext cx="67500" cy="549630"/>
              <a:chOff x="2344534" y="2857598"/>
              <a:chExt cx="90000" cy="732840"/>
            </a:xfrm>
          </p:grpSpPr>
          <p:cxnSp>
            <p:nvCxnSpPr>
              <p:cNvPr id="39" name="直接连接符 38"/>
              <p:cNvCxnSpPr/>
              <p:nvPr/>
            </p:nvCxnSpPr>
            <p:spPr bwMode="auto">
              <a:xfrm>
                <a:off x="2398530" y="2857598"/>
                <a:ext cx="0" cy="64284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40" name="椭圆 39"/>
              <p:cNvSpPr/>
              <p:nvPr/>
            </p:nvSpPr>
            <p:spPr bwMode="auto">
              <a:xfrm>
                <a:off x="2344534" y="3500438"/>
                <a:ext cx="90000" cy="90000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/>
              <a:lstStyle/>
              <a:p>
                <a:pPr marL="0" marR="0" lvl="0" indent="0" algn="l" defTabSz="914400" rtl="0" eaLnBrk="1" fontAlgn="t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宋体" pitchFamily="2" charset="-122"/>
                  <a:cs typeface="Segoe UI" panose="020B0502040204020203" pitchFamily="34" charset="0"/>
                </a:endParaRPr>
              </a:p>
            </p:txBody>
          </p:sp>
        </p:grpSp>
        <p:sp>
          <p:nvSpPr>
            <p:cNvPr id="30" name="椭圆 29"/>
            <p:cNvSpPr/>
            <p:nvPr/>
          </p:nvSpPr>
          <p:spPr bwMode="auto">
            <a:xfrm>
              <a:off x="1914265" y="3167797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cxnSp>
          <p:nvCxnSpPr>
            <p:cNvPr id="31" name="肘形连接符 141"/>
            <p:cNvCxnSpPr/>
            <p:nvPr/>
          </p:nvCxnSpPr>
          <p:spPr bwMode="auto">
            <a:xfrm rot="5400000">
              <a:off x="1493994" y="2110901"/>
              <a:ext cx="1574962" cy="606329"/>
            </a:xfrm>
            <a:prstGeom prst="bentConnector3">
              <a:avLst>
                <a:gd name="adj1" fmla="val 100490"/>
              </a:avLst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2" name="肘形连接符 144"/>
            <p:cNvCxnSpPr>
              <a:endCxn id="55" idx="5"/>
            </p:cNvCxnSpPr>
            <p:nvPr/>
          </p:nvCxnSpPr>
          <p:spPr bwMode="auto">
            <a:xfrm rot="5400000">
              <a:off x="1945159" y="2468111"/>
              <a:ext cx="2168933" cy="502853"/>
            </a:xfrm>
            <a:prstGeom prst="bentConnector3">
              <a:avLst>
                <a:gd name="adj1" fmla="val 99738"/>
              </a:avLst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3" name="Text Box 6"/>
            <p:cNvSpPr txBox="1">
              <a:spLocks noChangeArrowheads="1"/>
            </p:cNvSpPr>
            <p:nvPr/>
          </p:nvSpPr>
          <p:spPr bwMode="auto">
            <a:xfrm>
              <a:off x="1555381" y="3684103"/>
              <a:ext cx="1728192" cy="453057"/>
            </a:xfrm>
            <a:prstGeom prst="rect">
              <a:avLst/>
            </a:prstGeom>
            <a:noFill/>
            <a:ln w="9525" algn="ctr">
              <a:noFill/>
              <a:miter lim="800000"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91200" tIns="45600" rIns="91200" bIns="4560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Catégorie de capteurs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CMOS</a:t>
              </a:r>
            </a:p>
          </p:txBody>
        </p:sp>
        <p:sp>
          <p:nvSpPr>
            <p:cNvPr id="55" name="椭圆 54"/>
            <p:cNvSpPr/>
            <p:nvPr/>
          </p:nvSpPr>
          <p:spPr bwMode="auto">
            <a:xfrm>
              <a:off x="2720585" y="3746389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sp>
          <p:nvSpPr>
            <p:cNvPr id="17" name="矩形 16"/>
            <p:cNvSpPr/>
            <p:nvPr/>
          </p:nvSpPr>
          <p:spPr bwMode="auto">
            <a:xfrm>
              <a:off x="3638687" y="1086585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3</a:t>
              </a:r>
              <a:endPara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6" name="椭圆 25"/>
            <p:cNvSpPr/>
            <p:nvPr/>
          </p:nvSpPr>
          <p:spPr bwMode="auto">
            <a:xfrm>
              <a:off x="3869922" y="2166705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cxnSp>
          <p:nvCxnSpPr>
            <p:cNvPr id="78" name="直接连接符 77"/>
            <p:cNvCxnSpPr/>
            <p:nvPr/>
          </p:nvCxnSpPr>
          <p:spPr bwMode="auto">
            <a:xfrm flipV="1">
              <a:off x="4243749" y="1356585"/>
              <a:ext cx="167028" cy="1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6" name="直接连接符 85"/>
            <p:cNvCxnSpPr/>
            <p:nvPr/>
          </p:nvCxnSpPr>
          <p:spPr bwMode="auto">
            <a:xfrm>
              <a:off x="7046633" y="1356584"/>
              <a:ext cx="191068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87" name="矩形 86"/>
            <p:cNvSpPr/>
            <p:nvPr/>
          </p:nvSpPr>
          <p:spPr>
            <a:xfrm>
              <a:off x="3600921" y="3679332"/>
              <a:ext cx="1919611" cy="45324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Attribut de scène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Parking</a:t>
              </a:r>
            </a:p>
          </p:txBody>
        </p:sp>
        <p:cxnSp>
          <p:nvCxnSpPr>
            <p:cNvPr id="94" name="肘形连接符 144"/>
            <p:cNvCxnSpPr/>
            <p:nvPr/>
          </p:nvCxnSpPr>
          <p:spPr bwMode="auto">
            <a:xfrm rot="5400000">
              <a:off x="3377794" y="2194700"/>
              <a:ext cx="1918331" cy="799074"/>
            </a:xfrm>
            <a:prstGeom prst="bentConnector3">
              <a:avLst>
                <a:gd name="adj1" fmla="val 69045"/>
              </a:avLst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97" name="椭圆 96"/>
            <p:cNvSpPr/>
            <p:nvPr/>
          </p:nvSpPr>
          <p:spPr bwMode="auto">
            <a:xfrm>
              <a:off x="3896925" y="3476358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sp>
          <p:nvSpPr>
            <p:cNvPr id="98" name="矩形 97"/>
            <p:cNvSpPr/>
            <p:nvPr/>
          </p:nvSpPr>
          <p:spPr>
            <a:xfrm>
              <a:off x="4807689" y="2740307"/>
              <a:ext cx="1263515" cy="45324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Structure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Pistolet étanche</a:t>
              </a:r>
            </a:p>
          </p:txBody>
        </p:sp>
        <p:cxnSp>
          <p:nvCxnSpPr>
            <p:cNvPr id="106" name="直接连接符 105"/>
            <p:cNvCxnSpPr>
              <a:stCxn id="17" idx="2"/>
              <a:endCxn id="26" idx="0"/>
            </p:cNvCxnSpPr>
            <p:nvPr/>
          </p:nvCxnSpPr>
          <p:spPr bwMode="auto">
            <a:xfrm flipH="1">
              <a:off x="3903672" y="1626585"/>
              <a:ext cx="5014" cy="54012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17" name="Text Box 6"/>
            <p:cNvSpPr txBox="1">
              <a:spLocks noChangeArrowheads="1"/>
            </p:cNvSpPr>
            <p:nvPr/>
          </p:nvSpPr>
          <p:spPr bwMode="auto">
            <a:xfrm>
              <a:off x="6344048" y="3175250"/>
              <a:ext cx="1533703" cy="453057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200" tIns="45600" rIns="91200" bIns="4560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Apparence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PME de troisième génération</a:t>
              </a:r>
            </a:p>
          </p:txBody>
        </p:sp>
        <p:sp>
          <p:nvSpPr>
            <p:cNvPr id="119" name="椭圆 118"/>
            <p:cNvSpPr/>
            <p:nvPr/>
          </p:nvSpPr>
          <p:spPr bwMode="auto">
            <a:xfrm>
              <a:off x="5899502" y="3751269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cxnSp>
          <p:nvCxnSpPr>
            <p:cNvPr id="123" name="肘形连接符 141"/>
            <p:cNvCxnSpPr/>
            <p:nvPr/>
          </p:nvCxnSpPr>
          <p:spPr bwMode="auto">
            <a:xfrm rot="5400000">
              <a:off x="4887401" y="2654042"/>
              <a:ext cx="2153558" cy="98638"/>
            </a:xfrm>
            <a:prstGeom prst="bentConnector3">
              <a:avLst>
                <a:gd name="adj1" fmla="val 38058"/>
              </a:avLst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29" name="肘形连接符 141"/>
            <p:cNvCxnSpPr/>
            <p:nvPr/>
          </p:nvCxnSpPr>
          <p:spPr bwMode="auto">
            <a:xfrm rot="16200000" flipH="1">
              <a:off x="6062429" y="2235029"/>
              <a:ext cx="1479306" cy="256005"/>
            </a:xfrm>
            <a:prstGeom prst="bentConnector3">
              <a:avLst>
                <a:gd name="adj1" fmla="val 50000"/>
              </a:avLst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50" name="矩形 49"/>
          <p:cNvSpPr/>
          <p:nvPr/>
        </p:nvSpPr>
        <p:spPr bwMode="auto">
          <a:xfrm>
            <a:off x="7460727" y="1251296"/>
            <a:ext cx="708070" cy="715049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1" name="椭圆 60"/>
          <p:cNvSpPr/>
          <p:nvPr/>
        </p:nvSpPr>
        <p:spPr bwMode="auto">
          <a:xfrm>
            <a:off x="8993197" y="3932073"/>
            <a:ext cx="88509" cy="89381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63" name="直接连接符 62"/>
          <p:cNvCxnSpPr>
            <a:stCxn id="49" idx="2"/>
          </p:cNvCxnSpPr>
          <p:nvPr/>
        </p:nvCxnSpPr>
        <p:spPr bwMode="auto">
          <a:xfrm>
            <a:off x="10411385" y="1977472"/>
            <a:ext cx="0" cy="35760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9" name="椭圆 68"/>
          <p:cNvSpPr/>
          <p:nvPr/>
        </p:nvSpPr>
        <p:spPr bwMode="auto">
          <a:xfrm>
            <a:off x="10365164" y="2342758"/>
            <a:ext cx="88509" cy="89381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71" name="Text Box 6"/>
          <p:cNvSpPr txBox="1">
            <a:spLocks noChangeArrowheads="1"/>
          </p:cNvSpPr>
          <p:nvPr/>
        </p:nvSpPr>
        <p:spPr bwMode="auto">
          <a:xfrm>
            <a:off x="9175564" y="2422345"/>
            <a:ext cx="2362092" cy="1107753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200" tIns="45600" rIns="91200" bIns="4560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Fonctionnalités étendues et longueur focale</a:t>
            </a: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Lumière infrarouge unique intégrée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focale courte 2,7~11 mm</a:t>
            </a:r>
          </a:p>
        </p:txBody>
      </p:sp>
      <p:sp>
        <p:nvSpPr>
          <p:cNvPr id="51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 Light"/>
                <a:cs typeface="Segoe UI" panose="020B0502040204020203" pitchFamily="34" charset="0"/>
              </a:rPr>
              <a:t>Caméra ANPR ITS-Access</a:t>
            </a: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7AF93950-32E5-44AC-8412-4FF738C516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51A614-8966-44D8-8BE8-82D5C6659FD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/>
        </p:nvGrpSpPr>
        <p:grpSpPr>
          <a:xfrm>
            <a:off x="780852" y="1251296"/>
            <a:ext cx="9858591" cy="4233196"/>
            <a:chOff x="633300" y="1078181"/>
            <a:chExt cx="7518520" cy="3196879"/>
          </a:xfrm>
        </p:grpSpPr>
        <p:sp>
          <p:nvSpPr>
            <p:cNvPr id="109" name="Text Box 6"/>
            <p:cNvSpPr txBox="1">
              <a:spLocks noChangeArrowheads="1"/>
            </p:cNvSpPr>
            <p:nvPr/>
          </p:nvSpPr>
          <p:spPr bwMode="auto">
            <a:xfrm>
              <a:off x="5520532" y="3833625"/>
              <a:ext cx="2575324" cy="441435"/>
            </a:xfrm>
            <a:prstGeom prst="rect">
              <a:avLst/>
            </a:prstGeom>
            <a:noFill/>
            <a:ln w="9525" algn="ctr">
              <a:noFill/>
              <a:miter lim="800000"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91200" tIns="45600" rIns="91200" bIns="4560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5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Génération de produits</a:t>
              </a:r>
              <a:endParaRPr kumimoji="0" lang="en-US" altLang="zh-CN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Cinquième génération - LEO+</a:t>
              </a:r>
            </a:p>
          </p:txBody>
        </p:sp>
        <p:sp>
          <p:nvSpPr>
            <p:cNvPr id="18" name="矩形 17"/>
            <p:cNvSpPr/>
            <p:nvPr/>
          </p:nvSpPr>
          <p:spPr bwMode="auto">
            <a:xfrm>
              <a:off x="4475840" y="1086585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P</a:t>
              </a:r>
              <a:endPara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9" name="矩形 18"/>
            <p:cNvSpPr/>
            <p:nvPr/>
          </p:nvSpPr>
          <p:spPr bwMode="auto">
            <a:xfrm>
              <a:off x="5119437" y="1080386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H</a:t>
              </a:r>
              <a:endPara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cxnSp>
          <p:nvCxnSpPr>
            <p:cNvPr id="37" name="直接连接符 36"/>
            <p:cNvCxnSpPr/>
            <p:nvPr/>
          </p:nvCxnSpPr>
          <p:spPr bwMode="auto">
            <a:xfrm flipH="1">
              <a:off x="5351071" y="1626586"/>
              <a:ext cx="4016" cy="1026215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8" name="椭圆 27"/>
            <p:cNvSpPr/>
            <p:nvPr/>
          </p:nvSpPr>
          <p:spPr bwMode="auto">
            <a:xfrm>
              <a:off x="5328084" y="2652759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sp>
          <p:nvSpPr>
            <p:cNvPr id="47" name="矩形 46"/>
            <p:cNvSpPr/>
            <p:nvPr/>
          </p:nvSpPr>
          <p:spPr bwMode="auto">
            <a:xfrm>
              <a:off x="6390083" y="1078181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B</a:t>
              </a:r>
              <a:endPara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49" name="矩形 48"/>
            <p:cNvSpPr/>
            <p:nvPr/>
          </p:nvSpPr>
          <p:spPr bwMode="auto">
            <a:xfrm>
              <a:off x="7311000" y="1086584"/>
              <a:ext cx="540862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TF3</a:t>
              </a:r>
              <a:endPara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5" name="TextBox 69"/>
            <p:cNvSpPr>
              <a:spLocks noChangeArrowheads="1"/>
            </p:cNvSpPr>
            <p:nvPr/>
          </p:nvSpPr>
          <p:spPr bwMode="auto">
            <a:xfrm>
              <a:off x="884381" y="2193188"/>
              <a:ext cx="905732" cy="375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1" rIns="68580" bIns="34291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Marque : Dahua</a:t>
              </a:r>
              <a:endPara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  <a:sym typeface="文泉驿微米黑" charset="-122"/>
              </a:endParaRPr>
            </a:p>
          </p:txBody>
        </p:sp>
        <p:sp>
          <p:nvSpPr>
            <p:cNvPr id="7" name="TextBox 72"/>
            <p:cNvSpPr>
              <a:spLocks noChangeArrowheads="1"/>
            </p:cNvSpPr>
            <p:nvPr/>
          </p:nvSpPr>
          <p:spPr bwMode="auto">
            <a:xfrm>
              <a:off x="3288996" y="2231033"/>
              <a:ext cx="1236329" cy="5868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1" rIns="68580" bIns="34291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文泉驿微米黑" charset="-122"/>
                </a:rPr>
                <a:t>Gamme de produits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文泉驿微米黑" charset="-122"/>
                </a:rPr>
                <a:t>Espace intérieur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文泉驿微米黑" charset="-122"/>
                </a:rPr>
                <a:t>caméra de détection</a:t>
              </a:r>
            </a:p>
          </p:txBody>
        </p:sp>
        <p:sp>
          <p:nvSpPr>
            <p:cNvPr id="9" name="TextBox 69"/>
            <p:cNvSpPr>
              <a:spLocks noChangeArrowheads="1"/>
            </p:cNvSpPr>
            <p:nvPr/>
          </p:nvSpPr>
          <p:spPr bwMode="auto">
            <a:xfrm>
              <a:off x="1508301" y="2193188"/>
              <a:ext cx="1010849" cy="5520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1" rIns="68580" bIns="34291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文泉驿微米黑" charset="-122"/>
                </a:rPr>
                <a:t>Type de produit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文泉驿微米黑" charset="-122"/>
                </a:rPr>
                <a:t>Caméra de circulation intelligente</a:t>
              </a:r>
            </a:p>
          </p:txBody>
        </p:sp>
        <p:sp>
          <p:nvSpPr>
            <p:cNvPr id="11" name="TextBox 69"/>
            <p:cNvSpPr>
              <a:spLocks noChangeArrowheads="1"/>
            </p:cNvSpPr>
            <p:nvPr/>
          </p:nvSpPr>
          <p:spPr bwMode="auto">
            <a:xfrm>
              <a:off x="633300" y="2938375"/>
              <a:ext cx="1327620" cy="610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1" rIns="68580" bIns="34291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文泉驿微米黑" charset="-122"/>
                </a:rPr>
                <a:t>Pixel et résolution</a:t>
              </a:r>
              <a:endPara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文泉驿微米黑" charset="-122"/>
                <a:cs typeface="Segoe UI" panose="020B0502040204020203" pitchFamily="34" charset="0"/>
                <a:sym typeface="文泉驿微米黑" charset="-122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文泉驿微米黑" charset="-122"/>
                </a:rPr>
                <a:t>4MP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文泉驿微米黑" charset="-122"/>
                </a:rPr>
                <a:t>2688*1520</a:t>
              </a:r>
            </a:p>
          </p:txBody>
        </p:sp>
        <p:sp>
          <p:nvSpPr>
            <p:cNvPr id="14" name="矩形 13"/>
            <p:cNvSpPr/>
            <p:nvPr/>
          </p:nvSpPr>
          <p:spPr bwMode="auto">
            <a:xfrm>
              <a:off x="2270534" y="1086585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4</a:t>
              </a:r>
              <a:endPara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5" name="矩形 14"/>
            <p:cNvSpPr/>
            <p:nvPr/>
          </p:nvSpPr>
          <p:spPr bwMode="auto">
            <a:xfrm>
              <a:off x="803372" y="1086585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DHI</a:t>
              </a:r>
              <a:endPara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sp>
          <p:nvSpPr>
            <p:cNvPr id="16" name="矩形 15"/>
            <p:cNvSpPr/>
            <p:nvPr/>
          </p:nvSpPr>
          <p:spPr bwMode="auto">
            <a:xfrm>
              <a:off x="2954610" y="1086585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1</a:t>
              </a:r>
              <a:endPara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cxnSp>
          <p:nvCxnSpPr>
            <p:cNvPr id="21" name="直接连接符 20"/>
            <p:cNvCxnSpPr/>
            <p:nvPr/>
          </p:nvCxnSpPr>
          <p:spPr bwMode="auto">
            <a:xfrm flipV="1">
              <a:off x="1373999" y="1356586"/>
              <a:ext cx="167028" cy="1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grpSp>
          <p:nvGrpSpPr>
            <p:cNvPr id="23" name="组合 22"/>
            <p:cNvGrpSpPr/>
            <p:nvPr/>
          </p:nvGrpSpPr>
          <p:grpSpPr>
            <a:xfrm>
              <a:off x="1046399" y="1632061"/>
              <a:ext cx="67500" cy="544155"/>
              <a:chOff x="2686859" y="2864898"/>
              <a:chExt cx="90000" cy="725540"/>
            </a:xfrm>
          </p:grpSpPr>
          <p:cxnSp>
            <p:nvCxnSpPr>
              <p:cNvPr id="41" name="直接连接符 40"/>
              <p:cNvCxnSpPr/>
              <p:nvPr/>
            </p:nvCxnSpPr>
            <p:spPr bwMode="auto">
              <a:xfrm>
                <a:off x="2731859" y="2864898"/>
                <a:ext cx="0" cy="64284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42" name="椭圆 41"/>
              <p:cNvSpPr/>
              <p:nvPr/>
            </p:nvSpPr>
            <p:spPr bwMode="auto">
              <a:xfrm>
                <a:off x="2686859" y="3500438"/>
                <a:ext cx="90000" cy="90000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/>
              <a:lstStyle/>
              <a:p>
                <a:pPr marL="0" marR="0" lvl="0" indent="0" algn="l" defTabSz="914400" rtl="0" eaLnBrk="1" fontAlgn="t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宋体" pitchFamily="2" charset="-122"/>
                  <a:cs typeface="Segoe UI" panose="020B0502040204020203" pitchFamily="34" charset="0"/>
                </a:endParaRPr>
              </a:p>
            </p:txBody>
          </p:sp>
        </p:grpSp>
        <p:sp>
          <p:nvSpPr>
            <p:cNvPr id="13" name="矩形 12"/>
            <p:cNvSpPr/>
            <p:nvPr/>
          </p:nvSpPr>
          <p:spPr bwMode="auto">
            <a:xfrm>
              <a:off x="1586459" y="1086585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ITC</a:t>
              </a:r>
              <a:endPara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grpSp>
          <p:nvGrpSpPr>
            <p:cNvPr id="24" name="组合 23"/>
            <p:cNvGrpSpPr/>
            <p:nvPr/>
          </p:nvGrpSpPr>
          <p:grpSpPr>
            <a:xfrm>
              <a:off x="1804932" y="1626586"/>
              <a:ext cx="67500" cy="549630"/>
              <a:chOff x="2344534" y="2857598"/>
              <a:chExt cx="90000" cy="732840"/>
            </a:xfrm>
          </p:grpSpPr>
          <p:cxnSp>
            <p:nvCxnSpPr>
              <p:cNvPr id="39" name="直接连接符 38"/>
              <p:cNvCxnSpPr/>
              <p:nvPr/>
            </p:nvCxnSpPr>
            <p:spPr bwMode="auto">
              <a:xfrm>
                <a:off x="2398530" y="2857598"/>
                <a:ext cx="0" cy="64284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40" name="椭圆 39"/>
              <p:cNvSpPr/>
              <p:nvPr/>
            </p:nvSpPr>
            <p:spPr bwMode="auto">
              <a:xfrm>
                <a:off x="2344534" y="3500438"/>
                <a:ext cx="90000" cy="90000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/>
              <a:lstStyle/>
              <a:p>
                <a:pPr marL="0" marR="0" lvl="0" indent="0" algn="l" defTabSz="914400" rtl="0" eaLnBrk="1" fontAlgn="t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宋体" pitchFamily="2" charset="-122"/>
                  <a:cs typeface="Segoe UI" panose="020B0502040204020203" pitchFamily="34" charset="0"/>
                </a:endParaRPr>
              </a:p>
            </p:txBody>
          </p:sp>
        </p:grpSp>
        <p:sp>
          <p:nvSpPr>
            <p:cNvPr id="30" name="椭圆 29"/>
            <p:cNvSpPr/>
            <p:nvPr/>
          </p:nvSpPr>
          <p:spPr bwMode="auto">
            <a:xfrm>
              <a:off x="1914265" y="3167797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cxnSp>
          <p:nvCxnSpPr>
            <p:cNvPr id="31" name="肘形连接符 141"/>
            <p:cNvCxnSpPr/>
            <p:nvPr/>
          </p:nvCxnSpPr>
          <p:spPr bwMode="auto">
            <a:xfrm rot="5400000">
              <a:off x="1493994" y="2110901"/>
              <a:ext cx="1574962" cy="606329"/>
            </a:xfrm>
            <a:prstGeom prst="bentConnector3">
              <a:avLst>
                <a:gd name="adj1" fmla="val 100490"/>
              </a:avLst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2" name="肘形连接符 144"/>
            <p:cNvCxnSpPr>
              <a:endCxn id="55" idx="5"/>
            </p:cNvCxnSpPr>
            <p:nvPr/>
          </p:nvCxnSpPr>
          <p:spPr bwMode="auto">
            <a:xfrm rot="5400000">
              <a:off x="1945159" y="2468111"/>
              <a:ext cx="2168933" cy="502853"/>
            </a:xfrm>
            <a:prstGeom prst="bentConnector3">
              <a:avLst>
                <a:gd name="adj1" fmla="val 99738"/>
              </a:avLst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3" name="Text Box 6"/>
            <p:cNvSpPr txBox="1">
              <a:spLocks noChangeArrowheads="1"/>
            </p:cNvSpPr>
            <p:nvPr/>
          </p:nvSpPr>
          <p:spPr bwMode="auto">
            <a:xfrm>
              <a:off x="1555381" y="3684103"/>
              <a:ext cx="1728192" cy="429813"/>
            </a:xfrm>
            <a:prstGeom prst="rect">
              <a:avLst/>
            </a:prstGeom>
            <a:noFill/>
            <a:ln w="9525" algn="ctr">
              <a:noFill/>
              <a:miter lim="800000"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91200" tIns="45600" rIns="91200" bIns="4560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Catégorie de capteurs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CMOS</a:t>
              </a:r>
            </a:p>
          </p:txBody>
        </p:sp>
        <p:sp>
          <p:nvSpPr>
            <p:cNvPr id="55" name="椭圆 54"/>
            <p:cNvSpPr/>
            <p:nvPr/>
          </p:nvSpPr>
          <p:spPr bwMode="auto">
            <a:xfrm>
              <a:off x="2720585" y="3746389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sp>
          <p:nvSpPr>
            <p:cNvPr id="17" name="矩形 16"/>
            <p:cNvSpPr/>
            <p:nvPr/>
          </p:nvSpPr>
          <p:spPr bwMode="auto">
            <a:xfrm>
              <a:off x="3638687" y="1086585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4</a:t>
              </a:r>
              <a:endPara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6" name="椭圆 25"/>
            <p:cNvSpPr/>
            <p:nvPr/>
          </p:nvSpPr>
          <p:spPr bwMode="auto">
            <a:xfrm>
              <a:off x="3869922" y="2166705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cxnSp>
          <p:nvCxnSpPr>
            <p:cNvPr id="78" name="直接连接符 77"/>
            <p:cNvCxnSpPr/>
            <p:nvPr/>
          </p:nvCxnSpPr>
          <p:spPr bwMode="auto">
            <a:xfrm flipV="1">
              <a:off x="4243749" y="1356585"/>
              <a:ext cx="167028" cy="1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6" name="直接连接符 85"/>
            <p:cNvCxnSpPr/>
            <p:nvPr/>
          </p:nvCxnSpPr>
          <p:spPr bwMode="auto">
            <a:xfrm>
              <a:off x="7046633" y="1356584"/>
              <a:ext cx="191068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87" name="矩形 86"/>
            <p:cNvSpPr/>
            <p:nvPr/>
          </p:nvSpPr>
          <p:spPr>
            <a:xfrm>
              <a:off x="3600921" y="3679332"/>
              <a:ext cx="1919611" cy="429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Attribut de scène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Parking</a:t>
              </a:r>
            </a:p>
          </p:txBody>
        </p:sp>
        <p:cxnSp>
          <p:nvCxnSpPr>
            <p:cNvPr id="94" name="肘形连接符 144"/>
            <p:cNvCxnSpPr/>
            <p:nvPr/>
          </p:nvCxnSpPr>
          <p:spPr bwMode="auto">
            <a:xfrm rot="5400000">
              <a:off x="3377794" y="2194700"/>
              <a:ext cx="1918331" cy="799074"/>
            </a:xfrm>
            <a:prstGeom prst="bentConnector3">
              <a:avLst>
                <a:gd name="adj1" fmla="val 69045"/>
              </a:avLst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97" name="椭圆 96"/>
            <p:cNvSpPr/>
            <p:nvPr/>
          </p:nvSpPr>
          <p:spPr bwMode="auto">
            <a:xfrm>
              <a:off x="3896925" y="3476358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sp>
          <p:nvSpPr>
            <p:cNvPr id="98" name="矩形 97"/>
            <p:cNvSpPr/>
            <p:nvPr/>
          </p:nvSpPr>
          <p:spPr>
            <a:xfrm>
              <a:off x="4807689" y="2740307"/>
              <a:ext cx="1202186" cy="5694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Structure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hémisphérique ou sphérique</a:t>
              </a:r>
            </a:p>
          </p:txBody>
        </p:sp>
        <p:cxnSp>
          <p:nvCxnSpPr>
            <p:cNvPr id="106" name="直接连接符 105"/>
            <p:cNvCxnSpPr>
              <a:stCxn id="17" idx="2"/>
              <a:endCxn id="26" idx="0"/>
            </p:cNvCxnSpPr>
            <p:nvPr/>
          </p:nvCxnSpPr>
          <p:spPr bwMode="auto">
            <a:xfrm flipH="1">
              <a:off x="3903672" y="1626585"/>
              <a:ext cx="5014" cy="54012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17" name="Text Box 6"/>
            <p:cNvSpPr txBox="1">
              <a:spLocks noChangeArrowheads="1"/>
            </p:cNvSpPr>
            <p:nvPr/>
          </p:nvSpPr>
          <p:spPr bwMode="auto">
            <a:xfrm>
              <a:off x="6344048" y="3175250"/>
              <a:ext cx="1807772" cy="429813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200" tIns="45600" rIns="91200" bIns="4560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Apparence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Industrie de deuxième génération</a:t>
              </a:r>
            </a:p>
          </p:txBody>
        </p:sp>
        <p:sp>
          <p:nvSpPr>
            <p:cNvPr id="119" name="椭圆 118"/>
            <p:cNvSpPr/>
            <p:nvPr/>
          </p:nvSpPr>
          <p:spPr bwMode="auto">
            <a:xfrm>
              <a:off x="5899502" y="3751269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cxnSp>
          <p:nvCxnSpPr>
            <p:cNvPr id="123" name="肘形连接符 141"/>
            <p:cNvCxnSpPr/>
            <p:nvPr/>
          </p:nvCxnSpPr>
          <p:spPr bwMode="auto">
            <a:xfrm rot="5400000">
              <a:off x="4887401" y="2654042"/>
              <a:ext cx="2153558" cy="98638"/>
            </a:xfrm>
            <a:prstGeom prst="bentConnector3">
              <a:avLst>
                <a:gd name="adj1" fmla="val 38058"/>
              </a:avLst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29" name="肘形连接符 141"/>
            <p:cNvCxnSpPr/>
            <p:nvPr/>
          </p:nvCxnSpPr>
          <p:spPr bwMode="auto">
            <a:xfrm rot="16200000" flipH="1">
              <a:off x="6062429" y="2235029"/>
              <a:ext cx="1479306" cy="256005"/>
            </a:xfrm>
            <a:prstGeom prst="bentConnector3">
              <a:avLst>
                <a:gd name="adj1" fmla="val 50000"/>
              </a:avLst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50" name="矩形 49"/>
          <p:cNvSpPr/>
          <p:nvPr/>
        </p:nvSpPr>
        <p:spPr bwMode="auto">
          <a:xfrm>
            <a:off x="7460727" y="1251296"/>
            <a:ext cx="708070" cy="715049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5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1" name="椭圆 60"/>
          <p:cNvSpPr/>
          <p:nvPr/>
        </p:nvSpPr>
        <p:spPr bwMode="auto">
          <a:xfrm>
            <a:off x="8993197" y="3932073"/>
            <a:ext cx="88509" cy="89381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63" name="直接连接符 62"/>
          <p:cNvCxnSpPr>
            <a:stCxn id="49" idx="2"/>
          </p:cNvCxnSpPr>
          <p:nvPr/>
        </p:nvCxnSpPr>
        <p:spPr bwMode="auto">
          <a:xfrm flipH="1">
            <a:off x="9890961" y="1977472"/>
            <a:ext cx="565" cy="35571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9" name="椭圆 68"/>
          <p:cNvSpPr/>
          <p:nvPr/>
        </p:nvSpPr>
        <p:spPr bwMode="auto">
          <a:xfrm>
            <a:off x="9846706" y="2329989"/>
            <a:ext cx="88509" cy="89381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71" name="Text Box 6"/>
          <p:cNvSpPr txBox="1">
            <a:spLocks noChangeArrowheads="1"/>
          </p:cNvSpPr>
          <p:nvPr/>
        </p:nvSpPr>
        <p:spPr bwMode="auto">
          <a:xfrm>
            <a:off x="9138194" y="2505554"/>
            <a:ext cx="2200781" cy="1046198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200" tIns="45600" rIns="91200" bIns="4560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Fonctionnalités étendues et longueur focale</a:t>
            </a: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appareil photo binoculaire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3,6 mm</a:t>
            </a:r>
          </a:p>
        </p:txBody>
      </p:sp>
      <p:sp>
        <p:nvSpPr>
          <p:cNvPr id="51" name="矩形 50"/>
          <p:cNvSpPr/>
          <p:nvPr/>
        </p:nvSpPr>
        <p:spPr bwMode="auto">
          <a:xfrm>
            <a:off x="10454342" y="1247617"/>
            <a:ext cx="709200" cy="715049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POE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2" name="椭圆 51"/>
          <p:cNvSpPr/>
          <p:nvPr/>
        </p:nvSpPr>
        <p:spPr bwMode="auto">
          <a:xfrm>
            <a:off x="11236836" y="4895335"/>
            <a:ext cx="88509" cy="89381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56" name="肘形连接符 141"/>
          <p:cNvCxnSpPr/>
          <p:nvPr/>
        </p:nvCxnSpPr>
        <p:spPr bwMode="auto">
          <a:xfrm rot="16200000" flipH="1">
            <a:off x="9581193" y="3195437"/>
            <a:ext cx="2932670" cy="467125"/>
          </a:xfrm>
          <a:prstGeom prst="bentConnector3">
            <a:avLst>
              <a:gd name="adj1" fmla="val 16593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8" name="Text Box 6"/>
          <p:cNvSpPr txBox="1">
            <a:spLocks noChangeArrowheads="1"/>
          </p:cNvSpPr>
          <p:nvPr/>
        </p:nvSpPr>
        <p:spPr bwMode="auto">
          <a:xfrm>
            <a:off x="10570059" y="4954955"/>
            <a:ext cx="1621941" cy="584533"/>
          </a:xfrm>
          <a:prstGeom prst="rect">
            <a:avLst/>
          </a:prstGeom>
          <a:noFill/>
          <a:ln w="9525" algn="ctr">
            <a:noFill/>
            <a:miter lim="800000"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91200" tIns="45600" rIns="91200" bIns="4560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CN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Alimentation</a:t>
            </a:r>
            <a:endParaRPr kumimoji="0" lang="en-US" altLang="zh-CN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PoE standard</a:t>
            </a:r>
          </a:p>
        </p:txBody>
      </p:sp>
      <p:sp>
        <p:nvSpPr>
          <p:cNvPr id="54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等线 Light"/>
                <a:cs typeface="Segoe UI" panose="020B0502040204020203" pitchFamily="34" charset="0"/>
              </a:rPr>
              <a:t>Caméra de détection de points ITS-4MP</a:t>
            </a: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3D020C40-BCE9-4A67-A80B-89576058A2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51A614-8966-44D8-8BE8-82D5C6659FD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/>
        </p:nvGrpSpPr>
        <p:grpSpPr>
          <a:xfrm>
            <a:off x="1003857" y="1251296"/>
            <a:ext cx="10235767" cy="4233196"/>
            <a:chOff x="803372" y="1078181"/>
            <a:chExt cx="7806168" cy="3196879"/>
          </a:xfrm>
        </p:grpSpPr>
        <p:sp>
          <p:nvSpPr>
            <p:cNvPr id="109" name="Text Box 6"/>
            <p:cNvSpPr txBox="1">
              <a:spLocks noChangeArrowheads="1"/>
            </p:cNvSpPr>
            <p:nvPr/>
          </p:nvSpPr>
          <p:spPr bwMode="auto">
            <a:xfrm>
              <a:off x="5520532" y="3833625"/>
              <a:ext cx="2575324" cy="441435"/>
            </a:xfrm>
            <a:prstGeom prst="rect">
              <a:avLst/>
            </a:prstGeom>
            <a:noFill/>
            <a:ln w="9525" algn="ctr">
              <a:noFill/>
              <a:miter lim="800000"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91200" tIns="45600" rIns="91200" bIns="4560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5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Génération de produits</a:t>
              </a:r>
              <a:endParaRPr kumimoji="0" lang="en-US" altLang="zh-CN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Première génération - CV22</a:t>
              </a:r>
            </a:p>
          </p:txBody>
        </p:sp>
        <p:sp>
          <p:nvSpPr>
            <p:cNvPr id="18" name="矩形 17"/>
            <p:cNvSpPr/>
            <p:nvPr/>
          </p:nvSpPr>
          <p:spPr bwMode="auto">
            <a:xfrm>
              <a:off x="4475840" y="1086585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P</a:t>
              </a:r>
              <a:endPara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9" name="矩形 18"/>
            <p:cNvSpPr/>
            <p:nvPr/>
          </p:nvSpPr>
          <p:spPr bwMode="auto">
            <a:xfrm>
              <a:off x="5119437" y="1080386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W</a:t>
              </a:r>
              <a:endPara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cxnSp>
          <p:nvCxnSpPr>
            <p:cNvPr id="37" name="直接连接符 36"/>
            <p:cNvCxnSpPr/>
            <p:nvPr/>
          </p:nvCxnSpPr>
          <p:spPr bwMode="auto">
            <a:xfrm flipH="1">
              <a:off x="5351071" y="1626586"/>
              <a:ext cx="4016" cy="1026215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8" name="椭圆 27"/>
            <p:cNvSpPr/>
            <p:nvPr/>
          </p:nvSpPr>
          <p:spPr bwMode="auto">
            <a:xfrm>
              <a:off x="5328084" y="2652759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sp>
          <p:nvSpPr>
            <p:cNvPr id="47" name="矩形 46"/>
            <p:cNvSpPr/>
            <p:nvPr/>
          </p:nvSpPr>
          <p:spPr bwMode="auto">
            <a:xfrm>
              <a:off x="6390083" y="1078181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H</a:t>
              </a:r>
              <a:endPara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49" name="矩形 48"/>
            <p:cNvSpPr/>
            <p:nvPr/>
          </p:nvSpPr>
          <p:spPr bwMode="auto">
            <a:xfrm>
              <a:off x="7275752" y="1092061"/>
              <a:ext cx="1333788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Z1050</a:t>
              </a:r>
              <a:endPara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5" name="TextBox 69"/>
            <p:cNvSpPr>
              <a:spLocks noChangeArrowheads="1"/>
            </p:cNvSpPr>
            <p:nvPr/>
          </p:nvSpPr>
          <p:spPr bwMode="auto">
            <a:xfrm>
              <a:off x="884381" y="2193188"/>
              <a:ext cx="905732" cy="375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1" rIns="68580" bIns="34291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Marque : Dahua</a:t>
              </a:r>
              <a:endPara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  <a:sym typeface="文泉驿微米黑" charset="-122"/>
              </a:endParaRPr>
            </a:p>
          </p:txBody>
        </p:sp>
        <p:sp>
          <p:nvSpPr>
            <p:cNvPr id="7" name="TextBox 72"/>
            <p:cNvSpPr>
              <a:spLocks noChangeArrowheads="1"/>
            </p:cNvSpPr>
            <p:nvPr/>
          </p:nvSpPr>
          <p:spPr bwMode="auto">
            <a:xfrm>
              <a:off x="3288996" y="2231033"/>
              <a:ext cx="1626967" cy="610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1" rIns="68580" bIns="34291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文泉驿微米黑" charset="-122"/>
                </a:rPr>
                <a:t>Gamme de produits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文泉驿微米黑" charset="-122"/>
                </a:rPr>
                <a:t>Espace extérieur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文泉驿微米黑" charset="-122"/>
                </a:rPr>
                <a:t>caméra de détection</a:t>
              </a:r>
            </a:p>
          </p:txBody>
        </p:sp>
        <p:sp>
          <p:nvSpPr>
            <p:cNvPr id="9" name="TextBox 69"/>
            <p:cNvSpPr>
              <a:spLocks noChangeArrowheads="1"/>
            </p:cNvSpPr>
            <p:nvPr/>
          </p:nvSpPr>
          <p:spPr bwMode="auto">
            <a:xfrm>
              <a:off x="1508301" y="2193188"/>
              <a:ext cx="1010849" cy="5520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1" rIns="68580" bIns="34291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文泉驿微米黑" charset="-122"/>
                </a:rPr>
                <a:t>Type de produit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文泉驿微米黑" charset="-122"/>
                </a:rPr>
                <a:t>Caméra de circulation intelligente</a:t>
              </a:r>
            </a:p>
          </p:txBody>
        </p:sp>
        <p:sp>
          <p:nvSpPr>
            <p:cNvPr id="11" name="TextBox 69"/>
            <p:cNvSpPr>
              <a:spLocks noChangeArrowheads="1"/>
            </p:cNvSpPr>
            <p:nvPr/>
          </p:nvSpPr>
          <p:spPr bwMode="auto">
            <a:xfrm>
              <a:off x="812059" y="2921324"/>
              <a:ext cx="1327620" cy="610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1" rIns="68580" bIns="34291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文泉驿微米黑" charset="-122"/>
                </a:rPr>
                <a:t>Pixel et résolution</a:t>
              </a:r>
              <a:endPara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文泉驿微米黑" charset="-122"/>
                <a:cs typeface="Segoe UI" panose="020B0502040204020203" pitchFamily="34" charset="0"/>
                <a:sym typeface="文泉驿微米黑" charset="-122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文泉驿微米黑" charset="-122"/>
                </a:rPr>
                <a:t>4MP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文泉驿微米黑" charset="-122"/>
                </a:rPr>
                <a:t>2688*1520</a:t>
              </a:r>
            </a:p>
          </p:txBody>
        </p:sp>
        <p:sp>
          <p:nvSpPr>
            <p:cNvPr id="14" name="矩形 13"/>
            <p:cNvSpPr/>
            <p:nvPr/>
          </p:nvSpPr>
          <p:spPr bwMode="auto">
            <a:xfrm>
              <a:off x="2270534" y="1086585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4</a:t>
              </a:r>
              <a:endPara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5" name="矩形 14"/>
            <p:cNvSpPr/>
            <p:nvPr/>
          </p:nvSpPr>
          <p:spPr bwMode="auto">
            <a:xfrm>
              <a:off x="803372" y="1086585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DHI</a:t>
              </a:r>
              <a:endPara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sp>
          <p:nvSpPr>
            <p:cNvPr id="16" name="矩形 15"/>
            <p:cNvSpPr/>
            <p:nvPr/>
          </p:nvSpPr>
          <p:spPr bwMode="auto">
            <a:xfrm>
              <a:off x="2954610" y="1086585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3</a:t>
              </a:r>
              <a:endPara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cxnSp>
          <p:nvCxnSpPr>
            <p:cNvPr id="21" name="直接连接符 20"/>
            <p:cNvCxnSpPr/>
            <p:nvPr/>
          </p:nvCxnSpPr>
          <p:spPr bwMode="auto">
            <a:xfrm flipV="1">
              <a:off x="1373999" y="1356586"/>
              <a:ext cx="167028" cy="1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grpSp>
          <p:nvGrpSpPr>
            <p:cNvPr id="23" name="组合 22"/>
            <p:cNvGrpSpPr/>
            <p:nvPr/>
          </p:nvGrpSpPr>
          <p:grpSpPr>
            <a:xfrm>
              <a:off x="1046399" y="1632061"/>
              <a:ext cx="67500" cy="544155"/>
              <a:chOff x="2686859" y="2864898"/>
              <a:chExt cx="90000" cy="725540"/>
            </a:xfrm>
          </p:grpSpPr>
          <p:cxnSp>
            <p:nvCxnSpPr>
              <p:cNvPr id="41" name="直接连接符 40"/>
              <p:cNvCxnSpPr/>
              <p:nvPr/>
            </p:nvCxnSpPr>
            <p:spPr bwMode="auto">
              <a:xfrm>
                <a:off x="2731859" y="2864898"/>
                <a:ext cx="0" cy="64284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42" name="椭圆 41"/>
              <p:cNvSpPr/>
              <p:nvPr/>
            </p:nvSpPr>
            <p:spPr bwMode="auto">
              <a:xfrm>
                <a:off x="2686859" y="3500438"/>
                <a:ext cx="90000" cy="90000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/>
              <a:lstStyle/>
              <a:p>
                <a:pPr marL="0" marR="0" lvl="0" indent="0" algn="l" defTabSz="914400" rtl="0" eaLnBrk="1" fontAlgn="t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宋体" pitchFamily="2" charset="-122"/>
                  <a:cs typeface="Segoe UI" panose="020B0502040204020203" pitchFamily="34" charset="0"/>
                </a:endParaRPr>
              </a:p>
            </p:txBody>
          </p:sp>
        </p:grpSp>
        <p:sp>
          <p:nvSpPr>
            <p:cNvPr id="13" name="矩形 12"/>
            <p:cNvSpPr/>
            <p:nvPr/>
          </p:nvSpPr>
          <p:spPr bwMode="auto">
            <a:xfrm>
              <a:off x="1586459" y="1086585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ITC</a:t>
              </a:r>
              <a:endPara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grpSp>
          <p:nvGrpSpPr>
            <p:cNvPr id="24" name="组合 23"/>
            <p:cNvGrpSpPr/>
            <p:nvPr/>
          </p:nvGrpSpPr>
          <p:grpSpPr>
            <a:xfrm>
              <a:off x="1804932" y="1626586"/>
              <a:ext cx="67500" cy="549630"/>
              <a:chOff x="2344534" y="2857598"/>
              <a:chExt cx="90000" cy="732840"/>
            </a:xfrm>
          </p:grpSpPr>
          <p:cxnSp>
            <p:nvCxnSpPr>
              <p:cNvPr id="39" name="直接连接符 38"/>
              <p:cNvCxnSpPr/>
              <p:nvPr/>
            </p:nvCxnSpPr>
            <p:spPr bwMode="auto">
              <a:xfrm>
                <a:off x="2398530" y="2857598"/>
                <a:ext cx="0" cy="64284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40" name="椭圆 39"/>
              <p:cNvSpPr/>
              <p:nvPr/>
            </p:nvSpPr>
            <p:spPr bwMode="auto">
              <a:xfrm>
                <a:off x="2344534" y="3500438"/>
                <a:ext cx="90000" cy="90000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/>
              <a:lstStyle/>
              <a:p>
                <a:pPr marL="0" marR="0" lvl="0" indent="0" algn="l" defTabSz="914400" rtl="0" eaLnBrk="1" fontAlgn="t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宋体" pitchFamily="2" charset="-122"/>
                  <a:cs typeface="Segoe UI" panose="020B0502040204020203" pitchFamily="34" charset="0"/>
                </a:endParaRPr>
              </a:p>
            </p:txBody>
          </p:sp>
        </p:grpSp>
        <p:sp>
          <p:nvSpPr>
            <p:cNvPr id="30" name="椭圆 29"/>
            <p:cNvSpPr/>
            <p:nvPr/>
          </p:nvSpPr>
          <p:spPr bwMode="auto">
            <a:xfrm>
              <a:off x="1914265" y="3167797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cxnSp>
          <p:nvCxnSpPr>
            <p:cNvPr id="31" name="肘形连接符 141"/>
            <p:cNvCxnSpPr/>
            <p:nvPr/>
          </p:nvCxnSpPr>
          <p:spPr bwMode="auto">
            <a:xfrm rot="5400000">
              <a:off x="1493994" y="2110901"/>
              <a:ext cx="1574962" cy="606329"/>
            </a:xfrm>
            <a:prstGeom prst="bentConnector3">
              <a:avLst>
                <a:gd name="adj1" fmla="val 100490"/>
              </a:avLst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2" name="肘形连接符 144"/>
            <p:cNvCxnSpPr>
              <a:endCxn id="55" idx="5"/>
            </p:cNvCxnSpPr>
            <p:nvPr/>
          </p:nvCxnSpPr>
          <p:spPr bwMode="auto">
            <a:xfrm rot="5400000">
              <a:off x="1945159" y="2468111"/>
              <a:ext cx="2168933" cy="502853"/>
            </a:xfrm>
            <a:prstGeom prst="bentConnector3">
              <a:avLst>
                <a:gd name="adj1" fmla="val 99738"/>
              </a:avLst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3" name="Text Box 6"/>
            <p:cNvSpPr txBox="1">
              <a:spLocks noChangeArrowheads="1"/>
            </p:cNvSpPr>
            <p:nvPr/>
          </p:nvSpPr>
          <p:spPr bwMode="auto">
            <a:xfrm>
              <a:off x="1555381" y="3684103"/>
              <a:ext cx="1728192" cy="429813"/>
            </a:xfrm>
            <a:prstGeom prst="rect">
              <a:avLst/>
            </a:prstGeom>
            <a:noFill/>
            <a:ln w="9525" algn="ctr">
              <a:noFill/>
              <a:miter lim="800000"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91200" tIns="45600" rIns="91200" bIns="4560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Catégorie de capteurs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Capteur CMOS haut de gamme pour faible luminosité</a:t>
              </a:r>
            </a:p>
          </p:txBody>
        </p:sp>
        <p:sp>
          <p:nvSpPr>
            <p:cNvPr id="55" name="椭圆 54"/>
            <p:cNvSpPr/>
            <p:nvPr/>
          </p:nvSpPr>
          <p:spPr bwMode="auto">
            <a:xfrm>
              <a:off x="2720585" y="3746389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sp>
          <p:nvSpPr>
            <p:cNvPr id="17" name="矩形 16"/>
            <p:cNvSpPr/>
            <p:nvPr/>
          </p:nvSpPr>
          <p:spPr bwMode="auto">
            <a:xfrm>
              <a:off x="3638687" y="1086585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9</a:t>
              </a:r>
              <a:endPara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6" name="椭圆 25"/>
            <p:cNvSpPr/>
            <p:nvPr/>
          </p:nvSpPr>
          <p:spPr bwMode="auto">
            <a:xfrm>
              <a:off x="3869922" y="2166705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cxnSp>
          <p:nvCxnSpPr>
            <p:cNvPr id="78" name="直接连接符 77"/>
            <p:cNvCxnSpPr/>
            <p:nvPr/>
          </p:nvCxnSpPr>
          <p:spPr bwMode="auto">
            <a:xfrm flipV="1">
              <a:off x="4243749" y="1356585"/>
              <a:ext cx="167028" cy="1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6" name="直接连接符 85"/>
            <p:cNvCxnSpPr/>
            <p:nvPr/>
          </p:nvCxnSpPr>
          <p:spPr bwMode="auto">
            <a:xfrm flipV="1">
              <a:off x="7035413" y="1356584"/>
              <a:ext cx="202289" cy="1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87" name="矩形 86"/>
            <p:cNvSpPr/>
            <p:nvPr/>
          </p:nvSpPr>
          <p:spPr>
            <a:xfrm>
              <a:off x="3600921" y="3679332"/>
              <a:ext cx="1919611" cy="429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Attribut de scène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Parking</a:t>
              </a:r>
            </a:p>
          </p:txBody>
        </p:sp>
        <p:cxnSp>
          <p:nvCxnSpPr>
            <p:cNvPr id="94" name="肘形连接符 144"/>
            <p:cNvCxnSpPr/>
            <p:nvPr/>
          </p:nvCxnSpPr>
          <p:spPr bwMode="auto">
            <a:xfrm rot="5400000">
              <a:off x="3377794" y="2194700"/>
              <a:ext cx="1918331" cy="799074"/>
            </a:xfrm>
            <a:prstGeom prst="bentConnector3">
              <a:avLst>
                <a:gd name="adj1" fmla="val 69045"/>
              </a:avLst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97" name="椭圆 96"/>
            <p:cNvSpPr/>
            <p:nvPr/>
          </p:nvSpPr>
          <p:spPr bwMode="auto">
            <a:xfrm>
              <a:off x="3896925" y="3476358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sp>
          <p:nvSpPr>
            <p:cNvPr id="98" name="矩形 97"/>
            <p:cNvSpPr/>
            <p:nvPr/>
          </p:nvSpPr>
          <p:spPr>
            <a:xfrm>
              <a:off x="4807689" y="2740307"/>
              <a:ext cx="1202186" cy="45324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Structure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Pistolet étanche</a:t>
              </a:r>
            </a:p>
          </p:txBody>
        </p:sp>
        <p:cxnSp>
          <p:nvCxnSpPr>
            <p:cNvPr id="106" name="直接连接符 105"/>
            <p:cNvCxnSpPr>
              <a:stCxn id="17" idx="2"/>
              <a:endCxn id="26" idx="0"/>
            </p:cNvCxnSpPr>
            <p:nvPr/>
          </p:nvCxnSpPr>
          <p:spPr bwMode="auto">
            <a:xfrm flipH="1">
              <a:off x="3903672" y="1626585"/>
              <a:ext cx="5014" cy="54012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17" name="Text Box 6"/>
            <p:cNvSpPr txBox="1">
              <a:spLocks noChangeArrowheads="1"/>
            </p:cNvSpPr>
            <p:nvPr/>
          </p:nvSpPr>
          <p:spPr bwMode="auto">
            <a:xfrm>
              <a:off x="6344047" y="3175250"/>
              <a:ext cx="1722670" cy="429813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200" tIns="45600" rIns="91200" bIns="4560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Apparence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Première génération de l'industrie</a:t>
              </a:r>
            </a:p>
          </p:txBody>
        </p:sp>
        <p:sp>
          <p:nvSpPr>
            <p:cNvPr id="119" name="椭圆 118"/>
            <p:cNvSpPr/>
            <p:nvPr/>
          </p:nvSpPr>
          <p:spPr bwMode="auto">
            <a:xfrm>
              <a:off x="5899502" y="3751269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cxnSp>
          <p:nvCxnSpPr>
            <p:cNvPr id="123" name="肘形连接符 141"/>
            <p:cNvCxnSpPr/>
            <p:nvPr/>
          </p:nvCxnSpPr>
          <p:spPr bwMode="auto">
            <a:xfrm rot="5400000">
              <a:off x="4887401" y="2654042"/>
              <a:ext cx="2153558" cy="98638"/>
            </a:xfrm>
            <a:prstGeom prst="bentConnector3">
              <a:avLst>
                <a:gd name="adj1" fmla="val 38058"/>
              </a:avLst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29" name="肘形连接符 141"/>
            <p:cNvCxnSpPr/>
            <p:nvPr/>
          </p:nvCxnSpPr>
          <p:spPr bwMode="auto">
            <a:xfrm rot="16200000" flipH="1">
              <a:off x="6062429" y="2235029"/>
              <a:ext cx="1479306" cy="256005"/>
            </a:xfrm>
            <a:prstGeom prst="bentConnector3">
              <a:avLst>
                <a:gd name="adj1" fmla="val 50000"/>
              </a:avLst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50" name="矩形 49"/>
          <p:cNvSpPr/>
          <p:nvPr/>
        </p:nvSpPr>
        <p:spPr bwMode="auto">
          <a:xfrm>
            <a:off x="7460727" y="1251296"/>
            <a:ext cx="708070" cy="715049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1" name="椭圆 60"/>
          <p:cNvSpPr/>
          <p:nvPr/>
        </p:nvSpPr>
        <p:spPr bwMode="auto">
          <a:xfrm>
            <a:off x="8993197" y="3932073"/>
            <a:ext cx="88509" cy="89381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63" name="直接连接符 62"/>
          <p:cNvCxnSpPr>
            <a:stCxn id="49" idx="2"/>
          </p:cNvCxnSpPr>
          <p:nvPr/>
        </p:nvCxnSpPr>
        <p:spPr bwMode="auto">
          <a:xfrm>
            <a:off x="10365164" y="1984725"/>
            <a:ext cx="0" cy="35760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9" name="椭圆 68"/>
          <p:cNvSpPr/>
          <p:nvPr/>
        </p:nvSpPr>
        <p:spPr bwMode="auto">
          <a:xfrm>
            <a:off x="10320909" y="2344196"/>
            <a:ext cx="88509" cy="89381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71" name="Text Box 6"/>
          <p:cNvSpPr txBox="1">
            <a:spLocks noChangeArrowheads="1"/>
          </p:cNvSpPr>
          <p:nvPr/>
        </p:nvSpPr>
        <p:spPr bwMode="auto">
          <a:xfrm>
            <a:off x="9611383" y="2474965"/>
            <a:ext cx="2147313" cy="569144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200" tIns="45600" rIns="91200" bIns="4560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Distance focale</a:t>
            </a: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宋体" pitchFamily="2" charset="-122"/>
                <a:cs typeface="Segoe UI" panose="020B0502040204020203" pitchFamily="34" charset="0"/>
              </a:rPr>
              <a:t>11 mm–46,5 mm</a:t>
            </a:r>
          </a:p>
        </p:txBody>
      </p:sp>
      <p:sp>
        <p:nvSpPr>
          <p:cNvPr id="51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等线 Light"/>
                <a:cs typeface="Segoe UI" panose="020B0502040204020203" pitchFamily="34" charset="0"/>
              </a:rPr>
              <a:t>Caméra de détection de points ITS-4MP</a:t>
            </a: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CD3A0838-627D-4B75-9076-F92801024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51A614-8966-44D8-8BE8-82D5C6659FD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/>
        </p:nvGrpSpPr>
        <p:grpSpPr>
          <a:xfrm>
            <a:off x="348170" y="1255715"/>
            <a:ext cx="9837353" cy="4206678"/>
            <a:chOff x="593533" y="1086585"/>
            <a:chExt cx="7502323" cy="3176854"/>
          </a:xfrm>
        </p:grpSpPr>
        <p:sp>
          <p:nvSpPr>
            <p:cNvPr id="109" name="Text Box 6"/>
            <p:cNvSpPr txBox="1">
              <a:spLocks noChangeArrowheads="1"/>
            </p:cNvSpPr>
            <p:nvPr/>
          </p:nvSpPr>
          <p:spPr bwMode="auto">
            <a:xfrm>
              <a:off x="5520532" y="3833625"/>
              <a:ext cx="2575324" cy="429814"/>
            </a:xfrm>
            <a:prstGeom prst="rect">
              <a:avLst/>
            </a:prstGeom>
            <a:noFill/>
            <a:ln w="9525" algn="ctr">
              <a:noFill/>
              <a:miter lim="800000"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91200" tIns="45600" rIns="91200" bIns="4560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Type de bras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宋体" pitchFamily="2" charset="-122"/>
                  <a:cs typeface="Segoe UI" panose="020B0502040204020203" pitchFamily="34" charset="0"/>
                </a:rPr>
                <a:t>Bras pliant</a:t>
              </a:r>
            </a:p>
          </p:txBody>
        </p:sp>
        <p:sp>
          <p:nvSpPr>
            <p:cNvPr id="18" name="矩形 17"/>
            <p:cNvSpPr/>
            <p:nvPr/>
          </p:nvSpPr>
          <p:spPr bwMode="auto">
            <a:xfrm>
              <a:off x="3739593" y="1090828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3</a:t>
              </a:r>
              <a:endPara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9" name="矩形 18"/>
            <p:cNvSpPr/>
            <p:nvPr/>
          </p:nvSpPr>
          <p:spPr bwMode="auto">
            <a:xfrm>
              <a:off x="4368339" y="1092950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0</a:t>
              </a:r>
              <a:endPara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cxnSp>
          <p:nvCxnSpPr>
            <p:cNvPr id="37" name="直接连接符 36"/>
            <p:cNvCxnSpPr/>
            <p:nvPr/>
          </p:nvCxnSpPr>
          <p:spPr bwMode="auto">
            <a:xfrm flipH="1">
              <a:off x="5263994" y="1629358"/>
              <a:ext cx="4016" cy="1026215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8" name="椭圆 27"/>
            <p:cNvSpPr/>
            <p:nvPr/>
          </p:nvSpPr>
          <p:spPr bwMode="auto">
            <a:xfrm>
              <a:off x="5227852" y="2654575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sp>
          <p:nvSpPr>
            <p:cNvPr id="47" name="矩形 46"/>
            <p:cNvSpPr/>
            <p:nvPr/>
          </p:nvSpPr>
          <p:spPr bwMode="auto">
            <a:xfrm>
              <a:off x="5618743" y="1090828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1</a:t>
              </a:r>
              <a:endPara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49" name="矩形 48"/>
            <p:cNvSpPr/>
            <p:nvPr/>
          </p:nvSpPr>
          <p:spPr bwMode="auto">
            <a:xfrm>
              <a:off x="6407828" y="1094475"/>
              <a:ext cx="540001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R</a:t>
              </a:r>
              <a:endPara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5" name="TextBox 69"/>
            <p:cNvSpPr>
              <a:spLocks noChangeArrowheads="1"/>
            </p:cNvSpPr>
            <p:nvPr/>
          </p:nvSpPr>
          <p:spPr bwMode="auto">
            <a:xfrm>
              <a:off x="593533" y="2193188"/>
              <a:ext cx="905732" cy="215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1" rIns="68580" bIns="34291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Marque : Dahua</a:t>
              </a: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  <a:sym typeface="文泉驿微米黑" charset="-122"/>
              </a:endParaRPr>
            </a:p>
          </p:txBody>
        </p:sp>
        <p:sp>
          <p:nvSpPr>
            <p:cNvPr id="9" name="TextBox 69"/>
            <p:cNvSpPr>
              <a:spLocks noChangeArrowheads="1"/>
            </p:cNvSpPr>
            <p:nvPr/>
          </p:nvSpPr>
          <p:spPr bwMode="auto">
            <a:xfrm>
              <a:off x="1508301" y="2193188"/>
              <a:ext cx="1212284" cy="5985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1" rIns="68580" bIns="34291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文泉驿微米黑" charset="-122"/>
                </a:rPr>
                <a:t>Type de produit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文泉驿微米黑" charset="-122"/>
                </a:rPr>
                <a:t>Gestion intelligente du stationnement</a:t>
              </a:r>
            </a:p>
          </p:txBody>
        </p:sp>
        <p:sp>
          <p:nvSpPr>
            <p:cNvPr id="11" name="TextBox 69"/>
            <p:cNvSpPr>
              <a:spLocks noChangeArrowheads="1"/>
            </p:cNvSpPr>
            <p:nvPr/>
          </p:nvSpPr>
          <p:spPr bwMode="auto">
            <a:xfrm>
              <a:off x="2124275" y="2851878"/>
              <a:ext cx="1327620" cy="5520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1" rIns="68580" bIns="34291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文泉驿微米黑" charset="-122"/>
                </a:rPr>
                <a:t>Catégorie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文泉驿微米黑" charset="-122"/>
                </a:rPr>
                <a:t>Dispositif de contrôle d'entrée et de sortie</a:t>
              </a:r>
            </a:p>
          </p:txBody>
        </p:sp>
        <p:sp>
          <p:nvSpPr>
            <p:cNvPr id="14" name="矩形 13"/>
            <p:cNvSpPr/>
            <p:nvPr/>
          </p:nvSpPr>
          <p:spPr bwMode="auto">
            <a:xfrm>
              <a:off x="2270534" y="1086585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CE</a:t>
              </a:r>
              <a:endPara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5" name="矩形 14"/>
            <p:cNvSpPr/>
            <p:nvPr/>
          </p:nvSpPr>
          <p:spPr bwMode="auto">
            <a:xfrm>
              <a:off x="803372" y="1086585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DHI</a:t>
              </a:r>
              <a:endPara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sp>
          <p:nvSpPr>
            <p:cNvPr id="16" name="矩形 15"/>
            <p:cNvSpPr/>
            <p:nvPr/>
          </p:nvSpPr>
          <p:spPr bwMode="auto">
            <a:xfrm>
              <a:off x="2954610" y="1086585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D</a:t>
              </a:r>
              <a:endPara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cxnSp>
          <p:nvCxnSpPr>
            <p:cNvPr id="21" name="直接连接符 20"/>
            <p:cNvCxnSpPr/>
            <p:nvPr/>
          </p:nvCxnSpPr>
          <p:spPr bwMode="auto">
            <a:xfrm flipV="1">
              <a:off x="1373999" y="1356586"/>
              <a:ext cx="167028" cy="1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grpSp>
          <p:nvGrpSpPr>
            <p:cNvPr id="23" name="组合 22"/>
            <p:cNvGrpSpPr/>
            <p:nvPr/>
          </p:nvGrpSpPr>
          <p:grpSpPr>
            <a:xfrm>
              <a:off x="1046399" y="1632061"/>
              <a:ext cx="67500" cy="544155"/>
              <a:chOff x="2686859" y="2864898"/>
              <a:chExt cx="90000" cy="725540"/>
            </a:xfrm>
          </p:grpSpPr>
          <p:cxnSp>
            <p:nvCxnSpPr>
              <p:cNvPr id="41" name="直接连接符 40"/>
              <p:cNvCxnSpPr/>
              <p:nvPr/>
            </p:nvCxnSpPr>
            <p:spPr bwMode="auto">
              <a:xfrm>
                <a:off x="2731859" y="2864898"/>
                <a:ext cx="0" cy="64284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42" name="椭圆 41"/>
              <p:cNvSpPr/>
              <p:nvPr/>
            </p:nvSpPr>
            <p:spPr bwMode="auto">
              <a:xfrm>
                <a:off x="2686859" y="3500438"/>
                <a:ext cx="90000" cy="90000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/>
              <a:lstStyle/>
              <a:p>
                <a:pPr marL="0" marR="0" lvl="0" indent="0" algn="l" defTabSz="914400" rtl="0" eaLnBrk="1" fontAlgn="t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宋体" pitchFamily="2" charset="-122"/>
                  <a:cs typeface="Segoe UI" panose="020B0502040204020203" pitchFamily="34" charset="0"/>
                </a:endParaRPr>
              </a:p>
            </p:txBody>
          </p:sp>
        </p:grpSp>
        <p:sp>
          <p:nvSpPr>
            <p:cNvPr id="13" name="矩形 12"/>
            <p:cNvSpPr/>
            <p:nvPr/>
          </p:nvSpPr>
          <p:spPr bwMode="auto">
            <a:xfrm>
              <a:off x="1586459" y="1086585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IPM</a:t>
              </a:r>
              <a:endPara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grpSp>
          <p:nvGrpSpPr>
            <p:cNvPr id="24" name="组合 23"/>
            <p:cNvGrpSpPr/>
            <p:nvPr/>
          </p:nvGrpSpPr>
          <p:grpSpPr>
            <a:xfrm>
              <a:off x="1804932" y="1626586"/>
              <a:ext cx="67500" cy="549630"/>
              <a:chOff x="2344534" y="2857598"/>
              <a:chExt cx="90000" cy="732840"/>
            </a:xfrm>
          </p:grpSpPr>
          <p:cxnSp>
            <p:nvCxnSpPr>
              <p:cNvPr id="39" name="直接连接符 38"/>
              <p:cNvCxnSpPr/>
              <p:nvPr/>
            </p:nvCxnSpPr>
            <p:spPr bwMode="auto">
              <a:xfrm>
                <a:off x="2398530" y="2857598"/>
                <a:ext cx="0" cy="64284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40" name="椭圆 39"/>
              <p:cNvSpPr/>
              <p:nvPr/>
            </p:nvSpPr>
            <p:spPr bwMode="auto">
              <a:xfrm>
                <a:off x="2344534" y="3500438"/>
                <a:ext cx="90000" cy="90000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/>
              <a:lstStyle/>
              <a:p>
                <a:pPr marL="0" marR="0" lvl="0" indent="0" algn="l" defTabSz="914400" rtl="0" eaLnBrk="1" fontAlgn="t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宋体" pitchFamily="2" charset="-122"/>
                  <a:cs typeface="Segoe UI" panose="020B0502040204020203" pitchFamily="34" charset="0"/>
                </a:endParaRPr>
              </a:p>
            </p:txBody>
          </p:sp>
        </p:grpSp>
        <p:sp>
          <p:nvSpPr>
            <p:cNvPr id="30" name="椭圆 29"/>
            <p:cNvSpPr/>
            <p:nvPr/>
          </p:nvSpPr>
          <p:spPr bwMode="auto">
            <a:xfrm>
              <a:off x="2720585" y="2784378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cxnSp>
          <p:nvCxnSpPr>
            <p:cNvPr id="31" name="肘形连接符 141"/>
            <p:cNvCxnSpPr/>
            <p:nvPr/>
          </p:nvCxnSpPr>
          <p:spPr bwMode="auto">
            <a:xfrm rot="16200000" flipH="1">
              <a:off x="2084952" y="2126274"/>
              <a:ext cx="1165115" cy="165738"/>
            </a:xfrm>
            <a:prstGeom prst="bentConnector3">
              <a:avLst>
                <a:gd name="adj1" fmla="val 50000"/>
              </a:avLst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2" name="肘形连接符 144"/>
            <p:cNvCxnSpPr>
              <a:endCxn id="55" idx="5"/>
            </p:cNvCxnSpPr>
            <p:nvPr/>
          </p:nvCxnSpPr>
          <p:spPr bwMode="auto">
            <a:xfrm rot="5400000">
              <a:off x="1945159" y="2468111"/>
              <a:ext cx="2168933" cy="502853"/>
            </a:xfrm>
            <a:prstGeom prst="bentConnector3">
              <a:avLst>
                <a:gd name="adj1" fmla="val 99738"/>
              </a:avLst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3" name="Text Box 6"/>
            <p:cNvSpPr txBox="1">
              <a:spLocks noChangeArrowheads="1"/>
            </p:cNvSpPr>
            <p:nvPr/>
          </p:nvSpPr>
          <p:spPr bwMode="auto">
            <a:xfrm>
              <a:off x="1723703" y="3644976"/>
              <a:ext cx="1728192" cy="429813"/>
            </a:xfrm>
            <a:prstGeom prst="rect">
              <a:avLst/>
            </a:prstGeom>
            <a:noFill/>
            <a:ln w="9525" algn="ctr">
              <a:noFill/>
              <a:miter lim="800000"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91200" tIns="45600" rIns="91200" bIns="4560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Sous-catégorie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宋体" pitchFamily="2" charset="-122"/>
                  <a:cs typeface="Segoe UI" panose="020B0502040204020203" pitchFamily="34" charset="0"/>
                </a:rPr>
                <a:t>Barrière</a:t>
              </a: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sp>
          <p:nvSpPr>
            <p:cNvPr id="55" name="椭圆 54"/>
            <p:cNvSpPr/>
            <p:nvPr/>
          </p:nvSpPr>
          <p:spPr bwMode="auto">
            <a:xfrm>
              <a:off x="2720585" y="3746389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cxnSp>
          <p:nvCxnSpPr>
            <p:cNvPr id="78" name="直接连接符 77"/>
            <p:cNvCxnSpPr/>
            <p:nvPr/>
          </p:nvCxnSpPr>
          <p:spPr bwMode="auto">
            <a:xfrm flipV="1">
              <a:off x="3519496" y="1351648"/>
              <a:ext cx="167028" cy="1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6" name="直接连接符 85"/>
            <p:cNvCxnSpPr/>
            <p:nvPr/>
          </p:nvCxnSpPr>
          <p:spPr bwMode="auto">
            <a:xfrm>
              <a:off x="6203814" y="1374316"/>
              <a:ext cx="191068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87" name="矩形 86"/>
            <p:cNvSpPr/>
            <p:nvPr/>
          </p:nvSpPr>
          <p:spPr>
            <a:xfrm>
              <a:off x="3600921" y="3679332"/>
              <a:ext cx="1919611" cy="429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Structure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réservé</a:t>
              </a:r>
            </a:p>
          </p:txBody>
        </p:sp>
        <p:cxnSp>
          <p:nvCxnSpPr>
            <p:cNvPr id="94" name="肘形连接符 144"/>
            <p:cNvCxnSpPr/>
            <p:nvPr/>
          </p:nvCxnSpPr>
          <p:spPr bwMode="auto">
            <a:xfrm rot="5400000">
              <a:off x="3256048" y="2200944"/>
              <a:ext cx="1918331" cy="799074"/>
            </a:xfrm>
            <a:prstGeom prst="bentConnector3">
              <a:avLst>
                <a:gd name="adj1" fmla="val 69045"/>
              </a:avLst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97" name="椭圆 96"/>
            <p:cNvSpPr/>
            <p:nvPr/>
          </p:nvSpPr>
          <p:spPr bwMode="auto">
            <a:xfrm>
              <a:off x="3779903" y="3561829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sp>
          <p:nvSpPr>
            <p:cNvPr id="98" name="矩形 97"/>
            <p:cNvSpPr/>
            <p:nvPr/>
          </p:nvSpPr>
          <p:spPr>
            <a:xfrm>
              <a:off x="4617075" y="2747465"/>
              <a:ext cx="1560688" cy="429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Génération de produits</a:t>
              </a:r>
              <a:endPara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Deuxième génération</a:t>
              </a:r>
            </a:p>
          </p:txBody>
        </p:sp>
        <p:sp>
          <p:nvSpPr>
            <p:cNvPr id="117" name="Text Box 6"/>
            <p:cNvSpPr txBox="1">
              <a:spLocks noChangeArrowheads="1"/>
            </p:cNvSpPr>
            <p:nvPr/>
          </p:nvSpPr>
          <p:spPr bwMode="auto">
            <a:xfrm>
              <a:off x="6561965" y="3210870"/>
              <a:ext cx="1533703" cy="429814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200" tIns="45600" rIns="91200" bIns="4560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Direction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Droite</a:t>
              </a:r>
            </a:p>
          </p:txBody>
        </p:sp>
        <p:sp>
          <p:nvSpPr>
            <p:cNvPr id="119" name="椭圆 118"/>
            <p:cNvSpPr/>
            <p:nvPr/>
          </p:nvSpPr>
          <p:spPr bwMode="auto">
            <a:xfrm>
              <a:off x="6104098" y="3742522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cxnSp>
          <p:nvCxnSpPr>
            <p:cNvPr id="123" name="肘形连接符 141"/>
            <p:cNvCxnSpPr/>
            <p:nvPr/>
          </p:nvCxnSpPr>
          <p:spPr bwMode="auto">
            <a:xfrm rot="16200000" flipH="1">
              <a:off x="4945180" y="2558602"/>
              <a:ext cx="2119210" cy="266126"/>
            </a:xfrm>
            <a:prstGeom prst="bentConnector3">
              <a:avLst>
                <a:gd name="adj1" fmla="val 50000"/>
              </a:avLst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29" name="肘形连接符 141"/>
            <p:cNvCxnSpPr>
              <a:stCxn id="49" idx="2"/>
            </p:cNvCxnSpPr>
            <p:nvPr/>
          </p:nvCxnSpPr>
          <p:spPr bwMode="auto">
            <a:xfrm rot="16200000" flipH="1">
              <a:off x="6069851" y="2242451"/>
              <a:ext cx="1468208" cy="252255"/>
            </a:xfrm>
            <a:prstGeom prst="bentConnector3">
              <a:avLst>
                <a:gd name="adj1" fmla="val 50000"/>
              </a:avLst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50" name="矩形 49"/>
          <p:cNvSpPr/>
          <p:nvPr/>
        </p:nvSpPr>
        <p:spPr bwMode="auto">
          <a:xfrm>
            <a:off x="6121900" y="1266391"/>
            <a:ext cx="708070" cy="715049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1" name="椭圆 60"/>
          <p:cNvSpPr/>
          <p:nvPr/>
        </p:nvSpPr>
        <p:spPr bwMode="auto">
          <a:xfrm>
            <a:off x="8612659" y="3932072"/>
            <a:ext cx="88509" cy="89381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63" name="直接连接符 62"/>
          <p:cNvCxnSpPr/>
          <p:nvPr/>
        </p:nvCxnSpPr>
        <p:spPr bwMode="auto">
          <a:xfrm>
            <a:off x="9278839" y="1979389"/>
            <a:ext cx="0" cy="3009634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9" name="椭圆 68"/>
          <p:cNvSpPr/>
          <p:nvPr/>
        </p:nvSpPr>
        <p:spPr bwMode="auto">
          <a:xfrm>
            <a:off x="9234584" y="4989023"/>
            <a:ext cx="88509" cy="89381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71" name="Text Box 6"/>
          <p:cNvSpPr txBox="1">
            <a:spLocks noChangeArrowheads="1"/>
          </p:cNvSpPr>
          <p:nvPr/>
        </p:nvSpPr>
        <p:spPr bwMode="auto">
          <a:xfrm>
            <a:off x="8559419" y="5208218"/>
            <a:ext cx="3285836" cy="569144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200" tIns="45600" rIns="91200" bIns="4560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Longueur du bras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宋体" pitchFamily="2" charset="-122"/>
                <a:cs typeface="Segoe UI" panose="020B0502040204020203" pitchFamily="34" charset="0"/>
              </a:rPr>
              <a:t>Bras principal 1,5 m + bras auxiliaire 1,5 m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100" name="矩形 99"/>
          <p:cNvSpPr/>
          <p:nvPr/>
        </p:nvSpPr>
        <p:spPr bwMode="auto">
          <a:xfrm>
            <a:off x="8781255" y="1265366"/>
            <a:ext cx="1095129" cy="715049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M1515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1" name="矩形 100"/>
          <p:cNvSpPr/>
          <p:nvPr/>
        </p:nvSpPr>
        <p:spPr bwMode="auto">
          <a:xfrm>
            <a:off x="10213440" y="1246828"/>
            <a:ext cx="708071" cy="715049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T09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2" name="矩形 101"/>
          <p:cNvSpPr/>
          <p:nvPr/>
        </p:nvSpPr>
        <p:spPr bwMode="auto">
          <a:xfrm>
            <a:off x="11006355" y="1246828"/>
            <a:ext cx="989901" cy="715049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AC110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03" name="直接连接符 102"/>
          <p:cNvCxnSpPr/>
          <p:nvPr/>
        </p:nvCxnSpPr>
        <p:spPr bwMode="auto">
          <a:xfrm>
            <a:off x="9954953" y="1636718"/>
            <a:ext cx="173643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4" name="直接连接符 103"/>
          <p:cNvCxnSpPr/>
          <p:nvPr/>
        </p:nvCxnSpPr>
        <p:spPr bwMode="auto">
          <a:xfrm>
            <a:off x="4827448" y="1980454"/>
            <a:ext cx="2342" cy="34709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5" name="直接连接符 104"/>
          <p:cNvCxnSpPr/>
          <p:nvPr/>
        </p:nvCxnSpPr>
        <p:spPr bwMode="auto">
          <a:xfrm>
            <a:off x="10567475" y="1970760"/>
            <a:ext cx="0" cy="136123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7" name="直接连接符 106"/>
          <p:cNvCxnSpPr/>
          <p:nvPr/>
        </p:nvCxnSpPr>
        <p:spPr bwMode="auto">
          <a:xfrm>
            <a:off x="11498963" y="1970760"/>
            <a:ext cx="2342" cy="34709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8" name="椭圆 107"/>
          <p:cNvSpPr/>
          <p:nvPr/>
        </p:nvSpPr>
        <p:spPr bwMode="auto">
          <a:xfrm>
            <a:off x="4777991" y="2321538"/>
            <a:ext cx="88509" cy="89381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110" name="矩形 109"/>
          <p:cNvSpPr/>
          <p:nvPr/>
        </p:nvSpPr>
        <p:spPr>
          <a:xfrm>
            <a:off x="3918205" y="2385595"/>
            <a:ext cx="1740830" cy="5693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Attribut de l'industrie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Industrie haut de gamme</a:t>
            </a:r>
          </a:p>
        </p:txBody>
      </p:sp>
      <p:sp>
        <p:nvSpPr>
          <p:cNvPr id="111" name="椭圆 110"/>
          <p:cNvSpPr/>
          <p:nvPr/>
        </p:nvSpPr>
        <p:spPr bwMode="auto">
          <a:xfrm>
            <a:off x="11454708" y="2321538"/>
            <a:ext cx="88509" cy="89381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112" name="椭圆 111"/>
          <p:cNvSpPr/>
          <p:nvPr/>
        </p:nvSpPr>
        <p:spPr bwMode="auto">
          <a:xfrm>
            <a:off x="10523220" y="3331992"/>
            <a:ext cx="88509" cy="89381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114" name="Text Box 6"/>
          <p:cNvSpPr txBox="1">
            <a:spLocks noChangeArrowheads="1"/>
          </p:cNvSpPr>
          <p:nvPr/>
        </p:nvSpPr>
        <p:spPr bwMode="auto">
          <a:xfrm>
            <a:off x="10850584" y="2492138"/>
            <a:ext cx="2011054" cy="569144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200" tIns="45600" rIns="91200" bIns="4560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Alimentation</a:t>
            </a: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110 V CA</a:t>
            </a:r>
          </a:p>
        </p:txBody>
      </p:sp>
      <p:sp>
        <p:nvSpPr>
          <p:cNvPr id="115" name="Text Box 6"/>
          <p:cNvSpPr txBox="1">
            <a:spLocks noChangeArrowheads="1"/>
          </p:cNvSpPr>
          <p:nvPr/>
        </p:nvSpPr>
        <p:spPr bwMode="auto">
          <a:xfrm>
            <a:off x="10165826" y="3449362"/>
            <a:ext cx="2011054" cy="569144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200" tIns="45600" rIns="91200" bIns="4560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Temps de levage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0,9s</a:t>
            </a:r>
          </a:p>
        </p:txBody>
      </p:sp>
      <p:sp>
        <p:nvSpPr>
          <p:cNvPr id="58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等线 Light"/>
                <a:cs typeface="Segoe UI" panose="020B0502040204020203" pitchFamily="34" charset="0"/>
              </a:rPr>
              <a:t>Barrière d'accès ITS</a:t>
            </a: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CCAE552B-26DA-4CCA-B759-D98C87405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51A614-8966-44D8-8BE8-82D5C6659FD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/>
        </p:nvGrpSpPr>
        <p:grpSpPr>
          <a:xfrm>
            <a:off x="2048682" y="1491927"/>
            <a:ext cx="10143318" cy="4504042"/>
            <a:chOff x="360193" y="1078180"/>
            <a:chExt cx="7735663" cy="3401420"/>
          </a:xfrm>
        </p:grpSpPr>
        <p:sp>
          <p:nvSpPr>
            <p:cNvPr id="109" name="Text Box 6"/>
            <p:cNvSpPr txBox="1">
              <a:spLocks noChangeArrowheads="1"/>
            </p:cNvSpPr>
            <p:nvPr/>
          </p:nvSpPr>
          <p:spPr bwMode="auto">
            <a:xfrm>
              <a:off x="5520532" y="3833625"/>
              <a:ext cx="2575324" cy="441435"/>
            </a:xfrm>
            <a:prstGeom prst="rect">
              <a:avLst/>
            </a:prstGeom>
            <a:noFill/>
            <a:ln w="9525" algn="ctr">
              <a:noFill/>
              <a:miter lim="800000"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91200" tIns="45600" rIns="91200" bIns="4560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5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Type de bras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宋体" pitchFamily="2" charset="-122"/>
                  <a:cs typeface="Segoe UI" panose="020B0502040204020203" pitchFamily="34" charset="0"/>
                </a:rPr>
                <a:t>Bras pliant</a:t>
              </a:r>
            </a:p>
          </p:txBody>
        </p:sp>
        <p:sp>
          <p:nvSpPr>
            <p:cNvPr id="18" name="矩形 17"/>
            <p:cNvSpPr/>
            <p:nvPr/>
          </p:nvSpPr>
          <p:spPr bwMode="auto">
            <a:xfrm>
              <a:off x="3820229" y="1078180"/>
              <a:ext cx="540862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3</a:t>
              </a:r>
              <a:endPara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9" name="矩形 18"/>
            <p:cNvSpPr/>
            <p:nvPr/>
          </p:nvSpPr>
          <p:spPr bwMode="auto">
            <a:xfrm>
              <a:off x="4493529" y="1080386"/>
              <a:ext cx="540862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2</a:t>
              </a:r>
              <a:endPara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cxnSp>
          <p:nvCxnSpPr>
            <p:cNvPr id="37" name="直接连接符 36"/>
            <p:cNvCxnSpPr>
              <a:stCxn id="19" idx="2"/>
            </p:cNvCxnSpPr>
            <p:nvPr/>
          </p:nvCxnSpPr>
          <p:spPr bwMode="auto">
            <a:xfrm flipH="1">
              <a:off x="4755420" y="1620386"/>
              <a:ext cx="8539" cy="903704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8" name="椭圆 27"/>
            <p:cNvSpPr/>
            <p:nvPr/>
          </p:nvSpPr>
          <p:spPr bwMode="auto">
            <a:xfrm>
              <a:off x="4721670" y="2512761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sp>
          <p:nvSpPr>
            <p:cNvPr id="47" name="矩形 46"/>
            <p:cNvSpPr/>
            <p:nvPr/>
          </p:nvSpPr>
          <p:spPr bwMode="auto">
            <a:xfrm>
              <a:off x="5176251" y="1078181"/>
              <a:ext cx="540862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1</a:t>
              </a:r>
              <a:endPara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5" name="TextBox 69"/>
            <p:cNvSpPr>
              <a:spLocks noChangeArrowheads="1"/>
            </p:cNvSpPr>
            <p:nvPr/>
          </p:nvSpPr>
          <p:spPr bwMode="auto">
            <a:xfrm>
              <a:off x="360193" y="2193188"/>
              <a:ext cx="1429919" cy="5520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1" rIns="68580" bIns="34291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文泉驿微米黑" charset="-122"/>
                </a:rPr>
                <a:t>Type de produit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文泉驿微米黑" charset="-122"/>
                </a:rPr>
                <a:t>Gestion intelligente du stationnement</a:t>
              </a:r>
            </a:p>
          </p:txBody>
        </p:sp>
        <p:sp>
          <p:nvSpPr>
            <p:cNvPr id="7" name="TextBox 72"/>
            <p:cNvSpPr>
              <a:spLocks noChangeArrowheads="1"/>
            </p:cNvSpPr>
            <p:nvPr/>
          </p:nvSpPr>
          <p:spPr bwMode="auto">
            <a:xfrm>
              <a:off x="2978727" y="2260116"/>
              <a:ext cx="965292" cy="4125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1" rIns="68580" bIns="34291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文泉驿微米黑" charset="-122"/>
                </a:rPr>
                <a:t>Bras de barrière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文泉驿微米黑" charset="-122"/>
                  <a:cs typeface="Segoe UI" panose="020B0502040204020203" pitchFamily="34" charset="0"/>
                  <a:sym typeface="文泉驿微米黑" charset="-122"/>
                </a:rPr>
                <a:t>Bras</a:t>
              </a: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文泉驿微米黑" charset="-122"/>
                <a:cs typeface="Segoe UI" panose="020B0502040204020203" pitchFamily="34" charset="0"/>
                <a:sym typeface="文泉驿微米黑" charset="-122"/>
              </a:endParaRPr>
            </a:p>
          </p:txBody>
        </p:sp>
        <p:sp>
          <p:nvSpPr>
            <p:cNvPr id="9" name="TextBox 69"/>
            <p:cNvSpPr>
              <a:spLocks noChangeArrowheads="1"/>
            </p:cNvSpPr>
            <p:nvPr/>
          </p:nvSpPr>
          <p:spPr bwMode="auto">
            <a:xfrm>
              <a:off x="1434264" y="2784265"/>
              <a:ext cx="1429919" cy="5520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1" rIns="68580" bIns="34291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文泉驿微米黑" charset="-122"/>
                </a:rPr>
                <a:t>Catégorie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文泉驿微米黑" charset="-122"/>
                </a:rPr>
                <a:t>Dispositif de contrôle d'entrée et de sortie</a:t>
              </a:r>
            </a:p>
          </p:txBody>
        </p:sp>
        <p:sp>
          <p:nvSpPr>
            <p:cNvPr id="11" name="TextBox 69"/>
            <p:cNvSpPr>
              <a:spLocks noChangeArrowheads="1"/>
            </p:cNvSpPr>
            <p:nvPr/>
          </p:nvSpPr>
          <p:spPr bwMode="auto">
            <a:xfrm>
              <a:off x="2550921" y="4067034"/>
              <a:ext cx="2100000" cy="4125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1" rIns="68580" bIns="34291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文泉驿微米黑" charset="-122"/>
                </a:rPr>
                <a:t>Sous-catégorie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文泉驿微米黑" charset="-122"/>
                  <a:cs typeface="Segoe UI" panose="020B0502040204020203" pitchFamily="34" charset="0"/>
                  <a:sym typeface="文泉驿微米黑" charset="-122"/>
                </a:rPr>
                <a:t>Barrière</a:t>
              </a: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文泉驿微米黑" charset="-122"/>
                <a:cs typeface="Segoe UI" panose="020B0502040204020203" pitchFamily="34" charset="0"/>
                <a:sym typeface="文泉驿微米黑" charset="-122"/>
              </a:endParaRPr>
            </a:p>
          </p:txBody>
        </p:sp>
        <p:sp>
          <p:nvSpPr>
            <p:cNvPr id="14" name="矩形 13"/>
            <p:cNvSpPr/>
            <p:nvPr/>
          </p:nvSpPr>
          <p:spPr bwMode="auto">
            <a:xfrm>
              <a:off x="2188823" y="1081746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D</a:t>
              </a:r>
              <a:endPara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5" name="矩形 14"/>
            <p:cNvSpPr/>
            <p:nvPr/>
          </p:nvSpPr>
          <p:spPr bwMode="auto">
            <a:xfrm>
              <a:off x="803372" y="1086585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宋体" pitchFamily="2" charset="-122"/>
                  <a:cs typeface="Segoe UI" panose="020B0502040204020203" pitchFamily="34" charset="0"/>
                </a:rPr>
                <a:t>IPM</a:t>
              </a:r>
              <a:endPara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cxnSp>
          <p:nvCxnSpPr>
            <p:cNvPr id="21" name="直接连接符 20"/>
            <p:cNvCxnSpPr/>
            <p:nvPr/>
          </p:nvCxnSpPr>
          <p:spPr bwMode="auto">
            <a:xfrm flipV="1">
              <a:off x="2836377" y="1348181"/>
              <a:ext cx="167028" cy="1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grpSp>
          <p:nvGrpSpPr>
            <p:cNvPr id="23" name="组合 22"/>
            <p:cNvGrpSpPr/>
            <p:nvPr/>
          </p:nvGrpSpPr>
          <p:grpSpPr>
            <a:xfrm>
              <a:off x="1046399" y="1632061"/>
              <a:ext cx="67500" cy="544155"/>
              <a:chOff x="2686859" y="2864898"/>
              <a:chExt cx="90000" cy="725540"/>
            </a:xfrm>
          </p:grpSpPr>
          <p:cxnSp>
            <p:nvCxnSpPr>
              <p:cNvPr id="41" name="直接连接符 40"/>
              <p:cNvCxnSpPr/>
              <p:nvPr/>
            </p:nvCxnSpPr>
            <p:spPr bwMode="auto">
              <a:xfrm>
                <a:off x="2731859" y="2864898"/>
                <a:ext cx="0" cy="64284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42" name="椭圆 41"/>
              <p:cNvSpPr/>
              <p:nvPr/>
            </p:nvSpPr>
            <p:spPr bwMode="auto">
              <a:xfrm>
                <a:off x="2686859" y="3500438"/>
                <a:ext cx="90000" cy="90000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/>
              <a:lstStyle/>
              <a:p>
                <a:pPr marL="0" marR="0" lvl="0" indent="0" algn="l" defTabSz="914400" rtl="0" eaLnBrk="1" fontAlgn="t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宋体" pitchFamily="2" charset="-122"/>
                  <a:cs typeface="Segoe UI" panose="020B0502040204020203" pitchFamily="34" charset="0"/>
                </a:endParaRPr>
              </a:p>
            </p:txBody>
          </p:sp>
        </p:grpSp>
        <p:sp>
          <p:nvSpPr>
            <p:cNvPr id="13" name="矩形 12"/>
            <p:cNvSpPr/>
            <p:nvPr/>
          </p:nvSpPr>
          <p:spPr bwMode="auto">
            <a:xfrm>
              <a:off x="1488386" y="1084886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CE</a:t>
              </a:r>
              <a:endPara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grpSp>
          <p:nvGrpSpPr>
            <p:cNvPr id="24" name="组合 23"/>
            <p:cNvGrpSpPr/>
            <p:nvPr/>
          </p:nvGrpSpPr>
          <p:grpSpPr>
            <a:xfrm>
              <a:off x="1731024" y="1632062"/>
              <a:ext cx="67500" cy="1137856"/>
              <a:chOff x="2245990" y="2864898"/>
              <a:chExt cx="90000" cy="1517141"/>
            </a:xfrm>
          </p:grpSpPr>
          <p:cxnSp>
            <p:nvCxnSpPr>
              <p:cNvPr id="39" name="直接连接符 38"/>
              <p:cNvCxnSpPr/>
              <p:nvPr/>
            </p:nvCxnSpPr>
            <p:spPr bwMode="auto">
              <a:xfrm>
                <a:off x="2282472" y="2864898"/>
                <a:ext cx="9270" cy="1422799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40" name="椭圆 39"/>
              <p:cNvSpPr/>
              <p:nvPr/>
            </p:nvSpPr>
            <p:spPr bwMode="auto">
              <a:xfrm>
                <a:off x="2245990" y="4292039"/>
                <a:ext cx="90000" cy="90000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/>
              <a:lstStyle/>
              <a:p>
                <a:pPr marL="0" marR="0" lvl="0" indent="0" algn="l" defTabSz="914400" rtl="0" eaLnBrk="1" fontAlgn="t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宋体" pitchFamily="2" charset="-122"/>
                  <a:cs typeface="Segoe UI" panose="020B0502040204020203" pitchFamily="34" charset="0"/>
                </a:endParaRPr>
              </a:p>
            </p:txBody>
          </p:sp>
        </p:grpSp>
        <p:sp>
          <p:nvSpPr>
            <p:cNvPr id="30" name="椭圆 29"/>
            <p:cNvSpPr/>
            <p:nvPr/>
          </p:nvSpPr>
          <p:spPr bwMode="auto">
            <a:xfrm>
              <a:off x="2835564" y="3910802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sp>
          <p:nvSpPr>
            <p:cNvPr id="17" name="矩形 16"/>
            <p:cNvSpPr/>
            <p:nvPr/>
          </p:nvSpPr>
          <p:spPr bwMode="auto">
            <a:xfrm>
              <a:off x="3081020" y="1084886"/>
              <a:ext cx="540862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0</a:t>
              </a:r>
              <a:endPara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6" name="椭圆 25"/>
            <p:cNvSpPr/>
            <p:nvPr/>
          </p:nvSpPr>
          <p:spPr bwMode="auto">
            <a:xfrm>
              <a:off x="3308111" y="2142907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cxnSp>
          <p:nvCxnSpPr>
            <p:cNvPr id="78" name="直接连接符 77"/>
            <p:cNvCxnSpPr/>
            <p:nvPr/>
          </p:nvCxnSpPr>
          <p:spPr bwMode="auto">
            <a:xfrm>
              <a:off x="5790374" y="1354886"/>
              <a:ext cx="142878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87" name="矩形 86"/>
            <p:cNvSpPr/>
            <p:nvPr/>
          </p:nvSpPr>
          <p:spPr>
            <a:xfrm>
              <a:off x="3480522" y="3491311"/>
              <a:ext cx="1695730" cy="5694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Attribut de l'industrie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barrière à fréquence variable haut de gamme pour l'industrie</a:t>
              </a:r>
            </a:p>
          </p:txBody>
        </p:sp>
        <p:cxnSp>
          <p:nvCxnSpPr>
            <p:cNvPr id="94" name="肘形连接符 144"/>
            <p:cNvCxnSpPr>
              <a:stCxn id="18" idx="2"/>
            </p:cNvCxnSpPr>
            <p:nvPr/>
          </p:nvCxnSpPr>
          <p:spPr bwMode="auto">
            <a:xfrm rot="5400000">
              <a:off x="3050633" y="2504970"/>
              <a:ext cx="1926817" cy="153237"/>
            </a:xfrm>
            <a:prstGeom prst="bentConnector3">
              <a:avLst>
                <a:gd name="adj1" fmla="val 50000"/>
              </a:avLst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97" name="椭圆 96"/>
            <p:cNvSpPr/>
            <p:nvPr/>
          </p:nvSpPr>
          <p:spPr bwMode="auto">
            <a:xfrm>
              <a:off x="3896925" y="3476358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sp>
          <p:nvSpPr>
            <p:cNvPr id="98" name="矩形 97"/>
            <p:cNvSpPr/>
            <p:nvPr/>
          </p:nvSpPr>
          <p:spPr>
            <a:xfrm>
              <a:off x="4108608" y="2550581"/>
              <a:ext cx="1537299" cy="429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Génération de produits</a:t>
              </a:r>
              <a:endPara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Deuxième génération</a:t>
              </a:r>
            </a:p>
          </p:txBody>
        </p:sp>
        <p:cxnSp>
          <p:nvCxnSpPr>
            <p:cNvPr id="106" name="直接连接符 105"/>
            <p:cNvCxnSpPr>
              <a:stCxn id="17" idx="2"/>
            </p:cNvCxnSpPr>
            <p:nvPr/>
          </p:nvCxnSpPr>
          <p:spPr bwMode="auto">
            <a:xfrm flipH="1">
              <a:off x="3341862" y="1624886"/>
              <a:ext cx="9589" cy="51758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19" name="椭圆 118"/>
            <p:cNvSpPr/>
            <p:nvPr/>
          </p:nvSpPr>
          <p:spPr bwMode="auto">
            <a:xfrm>
              <a:off x="5881111" y="3784763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cxnSp>
          <p:nvCxnSpPr>
            <p:cNvPr id="123" name="肘形连接符 141"/>
            <p:cNvCxnSpPr>
              <a:stCxn id="47" idx="2"/>
            </p:cNvCxnSpPr>
            <p:nvPr/>
          </p:nvCxnSpPr>
          <p:spPr bwMode="auto">
            <a:xfrm rot="16200000" flipH="1">
              <a:off x="4599792" y="2465070"/>
              <a:ext cx="2161959" cy="468180"/>
            </a:xfrm>
            <a:prstGeom prst="bentConnector3">
              <a:avLst>
                <a:gd name="adj1" fmla="val 39446"/>
              </a:avLst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65" name="矩形 64"/>
          <p:cNvSpPr/>
          <p:nvPr/>
        </p:nvSpPr>
        <p:spPr bwMode="auto">
          <a:xfrm>
            <a:off x="9450782" y="1491926"/>
            <a:ext cx="1147135" cy="715049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M1515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67" name="肘形连接符 141"/>
          <p:cNvCxnSpPr/>
          <p:nvPr/>
        </p:nvCxnSpPr>
        <p:spPr bwMode="auto">
          <a:xfrm rot="16200000" flipH="1">
            <a:off x="10034819" y="2224026"/>
            <a:ext cx="814076" cy="797732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4" name="TextBox 72"/>
          <p:cNvSpPr>
            <a:spLocks noChangeArrowheads="1"/>
          </p:cNvSpPr>
          <p:nvPr/>
        </p:nvSpPr>
        <p:spPr bwMode="auto">
          <a:xfrm>
            <a:off x="10194347" y="3177618"/>
            <a:ext cx="2000541" cy="7309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Longueur du bras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文泉驿微米黑" charset="-122"/>
                <a:cs typeface="Segoe UI" panose="020B0502040204020203" pitchFamily="34" charset="0"/>
                <a:sym typeface="文泉驿微米黑" charset="-122"/>
              </a:rPr>
              <a:t>Bras principal 1,5 m + bras auxiliaire 1,5 m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文泉驿微米黑" charset="-122"/>
              <a:cs typeface="Segoe UI" panose="020B0502040204020203" pitchFamily="34" charset="0"/>
              <a:sym typeface="文泉驿微米黑" charset="-122"/>
            </a:endParaRPr>
          </a:p>
        </p:txBody>
      </p:sp>
      <p:cxnSp>
        <p:nvCxnSpPr>
          <p:cNvPr id="75" name="肘形连接符 141"/>
          <p:cNvCxnSpPr/>
          <p:nvPr/>
        </p:nvCxnSpPr>
        <p:spPr bwMode="auto">
          <a:xfrm rot="16200000" flipH="1">
            <a:off x="3549501" y="3449508"/>
            <a:ext cx="3020514" cy="553202"/>
          </a:xfrm>
          <a:prstGeom prst="bentConnector3">
            <a:avLst>
              <a:gd name="adj1" fmla="val 20538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8" name="椭圆 87"/>
          <p:cNvSpPr/>
          <p:nvPr/>
        </p:nvSpPr>
        <p:spPr bwMode="auto">
          <a:xfrm>
            <a:off x="10796468" y="3029930"/>
            <a:ext cx="88509" cy="89381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43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等线 Light"/>
                <a:cs typeface="Segoe UI" panose="020B0502040204020203" pitchFamily="34" charset="0"/>
              </a:rPr>
              <a:t>Bras pliable ITS 1,5 m - 1,5 m</a:t>
            </a: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7B205839-7F8A-4647-A39D-35DAD714A2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51A614-8966-44D8-8BE8-82D5C6659FD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/>
        </p:nvGrpSpPr>
        <p:grpSpPr>
          <a:xfrm>
            <a:off x="2629796" y="1491928"/>
            <a:ext cx="9562204" cy="4279363"/>
            <a:chOff x="803372" y="1078181"/>
            <a:chExt cx="7292484" cy="3231744"/>
          </a:xfrm>
        </p:grpSpPr>
        <p:sp>
          <p:nvSpPr>
            <p:cNvPr id="109" name="Text Box 6"/>
            <p:cNvSpPr txBox="1">
              <a:spLocks noChangeArrowheads="1"/>
            </p:cNvSpPr>
            <p:nvPr/>
          </p:nvSpPr>
          <p:spPr bwMode="auto">
            <a:xfrm>
              <a:off x="5520532" y="3833625"/>
              <a:ext cx="2575324" cy="476300"/>
            </a:xfrm>
            <a:prstGeom prst="rect">
              <a:avLst/>
            </a:prstGeom>
            <a:noFill/>
            <a:ln w="9525" algn="ctr">
              <a:noFill/>
              <a:miter lim="800000"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91200" tIns="45600" rIns="91200" bIns="4560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5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Direction/Étage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宋体" pitchFamily="2" charset="-122"/>
                  <a:cs typeface="Segoe UI" panose="020B0502040204020203" pitchFamily="34" charset="0"/>
                </a:rPr>
                <a:t>Sens unique/un étage</a:t>
              </a:r>
            </a:p>
          </p:txBody>
        </p:sp>
        <p:sp>
          <p:nvSpPr>
            <p:cNvPr id="18" name="矩形 17"/>
            <p:cNvSpPr/>
            <p:nvPr/>
          </p:nvSpPr>
          <p:spPr bwMode="auto">
            <a:xfrm>
              <a:off x="3820230" y="1086585"/>
              <a:ext cx="540862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1</a:t>
              </a:r>
              <a:endPara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9" name="矩形 18"/>
            <p:cNvSpPr/>
            <p:nvPr/>
          </p:nvSpPr>
          <p:spPr bwMode="auto">
            <a:xfrm>
              <a:off x="4493529" y="1080386"/>
              <a:ext cx="540862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03</a:t>
              </a:r>
              <a:endPara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cxnSp>
          <p:nvCxnSpPr>
            <p:cNvPr id="37" name="直接连接符 36"/>
            <p:cNvCxnSpPr>
              <a:stCxn id="19" idx="2"/>
            </p:cNvCxnSpPr>
            <p:nvPr/>
          </p:nvCxnSpPr>
          <p:spPr bwMode="auto">
            <a:xfrm flipH="1">
              <a:off x="4755420" y="1620386"/>
              <a:ext cx="8539" cy="903704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8" name="椭圆 27"/>
            <p:cNvSpPr/>
            <p:nvPr/>
          </p:nvSpPr>
          <p:spPr bwMode="auto">
            <a:xfrm>
              <a:off x="4721670" y="2512761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sp>
          <p:nvSpPr>
            <p:cNvPr id="47" name="矩形 46"/>
            <p:cNvSpPr/>
            <p:nvPr/>
          </p:nvSpPr>
          <p:spPr bwMode="auto">
            <a:xfrm>
              <a:off x="5176251" y="1078181"/>
              <a:ext cx="540862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1</a:t>
              </a:r>
              <a:endPara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5" name="TextBox 69"/>
            <p:cNvSpPr>
              <a:spLocks noChangeArrowheads="1"/>
            </p:cNvSpPr>
            <p:nvPr/>
          </p:nvSpPr>
          <p:spPr bwMode="auto">
            <a:xfrm>
              <a:off x="884381" y="2193188"/>
              <a:ext cx="905732" cy="375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1" rIns="68580" bIns="34291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Marque : Dahua</a:t>
              </a:r>
              <a:endPara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  <a:sym typeface="文泉驿微米黑" charset="-122"/>
              </a:endParaRPr>
            </a:p>
          </p:txBody>
        </p:sp>
        <p:sp>
          <p:nvSpPr>
            <p:cNvPr id="7" name="TextBox 72"/>
            <p:cNvSpPr>
              <a:spLocks noChangeArrowheads="1"/>
            </p:cNvSpPr>
            <p:nvPr/>
          </p:nvSpPr>
          <p:spPr bwMode="auto">
            <a:xfrm>
              <a:off x="2787437" y="2239667"/>
              <a:ext cx="1626967" cy="4125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1" rIns="68580" bIns="34291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文泉驿微米黑" charset="-122"/>
                </a:rPr>
                <a:t>Sous-catégorie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文泉驿微米黑" charset="-122"/>
                  <a:cs typeface="Segoe UI" panose="020B0502040204020203" pitchFamily="34" charset="0"/>
                  <a:sym typeface="文泉驿微米黑" charset="-122"/>
                </a:rPr>
                <a:t>Écran de guidage</a:t>
              </a: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文泉驿微米黑" charset="-122"/>
                <a:cs typeface="Segoe UI" panose="020B0502040204020203" pitchFamily="34" charset="0"/>
                <a:sym typeface="文泉驿微米黑" charset="-122"/>
              </a:endParaRPr>
            </a:p>
          </p:txBody>
        </p:sp>
        <p:sp>
          <p:nvSpPr>
            <p:cNvPr id="9" name="TextBox 69"/>
            <p:cNvSpPr>
              <a:spLocks noChangeArrowheads="1"/>
            </p:cNvSpPr>
            <p:nvPr/>
          </p:nvSpPr>
          <p:spPr bwMode="auto">
            <a:xfrm>
              <a:off x="1508301" y="2193188"/>
              <a:ext cx="1010849" cy="761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1" rIns="68580" bIns="34291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文泉驿微米黑" charset="-122"/>
                </a:rPr>
                <a:t>Type de produit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文泉驿微米黑" charset="-122"/>
                </a:rPr>
                <a:t>Gestion intelligente du stationnement</a:t>
              </a:r>
            </a:p>
          </p:txBody>
        </p:sp>
        <p:sp>
          <p:nvSpPr>
            <p:cNvPr id="11" name="TextBox 69"/>
            <p:cNvSpPr>
              <a:spLocks noChangeArrowheads="1"/>
            </p:cNvSpPr>
            <p:nvPr/>
          </p:nvSpPr>
          <p:spPr bwMode="auto">
            <a:xfrm>
              <a:off x="1220534" y="3108049"/>
              <a:ext cx="2100000" cy="4125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1" rIns="68580" bIns="34291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文泉驿微米黑" charset="-122"/>
                </a:rPr>
                <a:t>Catégorie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文泉驿微米黑" charset="-122"/>
                  <a:cs typeface="Segoe UI" panose="020B0502040204020203" pitchFamily="34" charset="0"/>
                  <a:sym typeface="文泉驿微米黑" charset="-122"/>
                </a:rPr>
                <a:t>Dispositif de gestion du guidage</a:t>
              </a:r>
            </a:p>
          </p:txBody>
        </p:sp>
        <p:sp>
          <p:nvSpPr>
            <p:cNvPr id="14" name="矩形 13"/>
            <p:cNvSpPr/>
            <p:nvPr/>
          </p:nvSpPr>
          <p:spPr bwMode="auto">
            <a:xfrm>
              <a:off x="2270534" y="1086585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PG</a:t>
              </a:r>
              <a:endPara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5" name="矩形 14"/>
            <p:cNvSpPr/>
            <p:nvPr/>
          </p:nvSpPr>
          <p:spPr bwMode="auto">
            <a:xfrm>
              <a:off x="803372" y="1086585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DHI</a:t>
              </a:r>
              <a:endPara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cxnSp>
          <p:nvCxnSpPr>
            <p:cNvPr id="21" name="直接连接符 20"/>
            <p:cNvCxnSpPr/>
            <p:nvPr/>
          </p:nvCxnSpPr>
          <p:spPr bwMode="auto">
            <a:xfrm flipV="1">
              <a:off x="1373999" y="1356586"/>
              <a:ext cx="167028" cy="1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grpSp>
          <p:nvGrpSpPr>
            <p:cNvPr id="23" name="组合 22"/>
            <p:cNvGrpSpPr/>
            <p:nvPr/>
          </p:nvGrpSpPr>
          <p:grpSpPr>
            <a:xfrm>
              <a:off x="1046399" y="1632061"/>
              <a:ext cx="67500" cy="544155"/>
              <a:chOff x="2686859" y="2864898"/>
              <a:chExt cx="90000" cy="725540"/>
            </a:xfrm>
          </p:grpSpPr>
          <p:cxnSp>
            <p:nvCxnSpPr>
              <p:cNvPr id="41" name="直接连接符 40"/>
              <p:cNvCxnSpPr/>
              <p:nvPr/>
            </p:nvCxnSpPr>
            <p:spPr bwMode="auto">
              <a:xfrm>
                <a:off x="2731859" y="2864898"/>
                <a:ext cx="0" cy="64284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42" name="椭圆 41"/>
              <p:cNvSpPr/>
              <p:nvPr/>
            </p:nvSpPr>
            <p:spPr bwMode="auto">
              <a:xfrm>
                <a:off x="2686859" y="3500438"/>
                <a:ext cx="90000" cy="90000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/>
              <a:lstStyle/>
              <a:p>
                <a:pPr marL="0" marR="0" lvl="0" indent="0" algn="l" defTabSz="914400" rtl="0" eaLnBrk="1" fontAlgn="t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宋体" pitchFamily="2" charset="-122"/>
                  <a:cs typeface="Segoe UI" panose="020B0502040204020203" pitchFamily="34" charset="0"/>
                </a:endParaRPr>
              </a:p>
            </p:txBody>
          </p:sp>
        </p:grpSp>
        <p:sp>
          <p:nvSpPr>
            <p:cNvPr id="13" name="矩形 12"/>
            <p:cNvSpPr/>
            <p:nvPr/>
          </p:nvSpPr>
          <p:spPr bwMode="auto">
            <a:xfrm>
              <a:off x="1586459" y="1086585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IPM</a:t>
              </a:r>
              <a:endPara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grpSp>
          <p:nvGrpSpPr>
            <p:cNvPr id="24" name="组合 23"/>
            <p:cNvGrpSpPr/>
            <p:nvPr/>
          </p:nvGrpSpPr>
          <p:grpSpPr>
            <a:xfrm>
              <a:off x="1804932" y="1626586"/>
              <a:ext cx="67500" cy="549630"/>
              <a:chOff x="2344534" y="2857598"/>
              <a:chExt cx="90000" cy="732840"/>
            </a:xfrm>
          </p:grpSpPr>
          <p:cxnSp>
            <p:nvCxnSpPr>
              <p:cNvPr id="39" name="直接连接符 38"/>
              <p:cNvCxnSpPr/>
              <p:nvPr/>
            </p:nvCxnSpPr>
            <p:spPr bwMode="auto">
              <a:xfrm>
                <a:off x="2398530" y="2857598"/>
                <a:ext cx="0" cy="64284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40" name="椭圆 39"/>
              <p:cNvSpPr/>
              <p:nvPr/>
            </p:nvSpPr>
            <p:spPr bwMode="auto">
              <a:xfrm>
                <a:off x="2344534" y="3500438"/>
                <a:ext cx="90000" cy="90000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/>
              <a:lstStyle/>
              <a:p>
                <a:pPr marL="0" marR="0" lvl="0" indent="0" algn="l" defTabSz="914400" rtl="0" eaLnBrk="1" fontAlgn="t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宋体" pitchFamily="2" charset="-122"/>
                  <a:cs typeface="Segoe UI" panose="020B0502040204020203" pitchFamily="34" charset="0"/>
                </a:endParaRPr>
              </a:p>
            </p:txBody>
          </p:sp>
        </p:grpSp>
        <p:sp>
          <p:nvSpPr>
            <p:cNvPr id="30" name="椭圆 29"/>
            <p:cNvSpPr/>
            <p:nvPr/>
          </p:nvSpPr>
          <p:spPr bwMode="auto">
            <a:xfrm>
              <a:off x="1914265" y="3167797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cxnSp>
          <p:nvCxnSpPr>
            <p:cNvPr id="31" name="肘形连接符 141"/>
            <p:cNvCxnSpPr/>
            <p:nvPr/>
          </p:nvCxnSpPr>
          <p:spPr bwMode="auto">
            <a:xfrm rot="5400000">
              <a:off x="1493994" y="2110901"/>
              <a:ext cx="1574962" cy="606329"/>
            </a:xfrm>
            <a:prstGeom prst="bentConnector3">
              <a:avLst>
                <a:gd name="adj1" fmla="val 100490"/>
              </a:avLst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7" name="矩形 16"/>
            <p:cNvSpPr/>
            <p:nvPr/>
          </p:nvSpPr>
          <p:spPr bwMode="auto">
            <a:xfrm>
              <a:off x="2919871" y="1086585"/>
              <a:ext cx="540862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je</a:t>
              </a:r>
              <a:endPara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6" name="椭圆 25"/>
            <p:cNvSpPr/>
            <p:nvPr/>
          </p:nvSpPr>
          <p:spPr bwMode="auto">
            <a:xfrm>
              <a:off x="3158856" y="2173516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cxnSp>
          <p:nvCxnSpPr>
            <p:cNvPr id="78" name="直接连接符 77"/>
            <p:cNvCxnSpPr/>
            <p:nvPr/>
          </p:nvCxnSpPr>
          <p:spPr bwMode="auto">
            <a:xfrm>
              <a:off x="3564330" y="1356586"/>
              <a:ext cx="142878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87" name="矩形 86"/>
            <p:cNvSpPr/>
            <p:nvPr/>
          </p:nvSpPr>
          <p:spPr>
            <a:xfrm>
              <a:off x="3600921" y="3679332"/>
              <a:ext cx="1919611" cy="429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Attribut d'écran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Orientation intérieure</a:t>
              </a:r>
            </a:p>
          </p:txBody>
        </p:sp>
        <p:cxnSp>
          <p:nvCxnSpPr>
            <p:cNvPr id="94" name="肘形连接符 144"/>
            <p:cNvCxnSpPr>
              <a:stCxn id="18" idx="2"/>
            </p:cNvCxnSpPr>
            <p:nvPr/>
          </p:nvCxnSpPr>
          <p:spPr bwMode="auto">
            <a:xfrm rot="5400000">
              <a:off x="3050634" y="2513375"/>
              <a:ext cx="1926817" cy="153237"/>
            </a:xfrm>
            <a:prstGeom prst="bentConnector3">
              <a:avLst>
                <a:gd name="adj1" fmla="val 50000"/>
              </a:avLst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97" name="椭圆 96"/>
            <p:cNvSpPr/>
            <p:nvPr/>
          </p:nvSpPr>
          <p:spPr bwMode="auto">
            <a:xfrm>
              <a:off x="3896925" y="3476358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sp>
          <p:nvSpPr>
            <p:cNvPr id="98" name="矩形 97"/>
            <p:cNvSpPr/>
            <p:nvPr/>
          </p:nvSpPr>
          <p:spPr>
            <a:xfrm>
              <a:off x="4108608" y="2550581"/>
              <a:ext cx="1537299" cy="429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Génération de produits</a:t>
              </a:r>
              <a:endPara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Première génération</a:t>
              </a:r>
            </a:p>
          </p:txBody>
        </p:sp>
        <p:cxnSp>
          <p:nvCxnSpPr>
            <p:cNvPr id="106" name="直接连接符 105"/>
            <p:cNvCxnSpPr>
              <a:stCxn id="17" idx="2"/>
              <a:endCxn id="26" idx="0"/>
            </p:cNvCxnSpPr>
            <p:nvPr/>
          </p:nvCxnSpPr>
          <p:spPr bwMode="auto">
            <a:xfrm>
              <a:off x="3190302" y="1626585"/>
              <a:ext cx="2304" cy="546932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19" name="椭圆 118"/>
            <p:cNvSpPr/>
            <p:nvPr/>
          </p:nvSpPr>
          <p:spPr bwMode="auto">
            <a:xfrm>
              <a:off x="5899502" y="3751269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cxnSp>
          <p:nvCxnSpPr>
            <p:cNvPr id="123" name="肘形连接符 141"/>
            <p:cNvCxnSpPr>
              <a:stCxn id="47" idx="2"/>
            </p:cNvCxnSpPr>
            <p:nvPr/>
          </p:nvCxnSpPr>
          <p:spPr bwMode="auto">
            <a:xfrm rot="16200000" flipH="1">
              <a:off x="4599792" y="2465070"/>
              <a:ext cx="2161959" cy="468180"/>
            </a:xfrm>
            <a:prstGeom prst="bentConnector3">
              <a:avLst>
                <a:gd name="adj1" fmla="val 39446"/>
              </a:avLst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36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等线 Light"/>
                <a:cs typeface="Segoe UI" panose="020B0502040204020203" pitchFamily="34" charset="0"/>
              </a:rPr>
              <a:t>Écran de guidage intérieur ITS (monocouche)</a:t>
            </a: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C7320DCA-A397-4813-8E18-BB8F5B9F8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51A614-8966-44D8-8BE8-82D5C6659FD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6" name="AutoShape 10"/>
          <p:cNvCxnSpPr>
            <a:cxnSpLocks noChangeShapeType="1"/>
          </p:cNvCxnSpPr>
          <p:nvPr/>
        </p:nvCxnSpPr>
        <p:spPr bwMode="auto">
          <a:xfrm rot="16200000" flipV="1">
            <a:off x="5180899" y="2870873"/>
            <a:ext cx="695735" cy="3"/>
          </a:xfrm>
          <a:prstGeom prst="bentConnector3">
            <a:avLst>
              <a:gd name="adj1" fmla="val 50000"/>
            </a:avLst>
          </a:prstGeom>
          <a:noFill/>
          <a:ln w="6350">
            <a:solidFill>
              <a:schemeClr val="bg1">
                <a:lumMod val="50000"/>
              </a:schemeClr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9" name="AutoShape 10"/>
          <p:cNvCxnSpPr>
            <a:cxnSpLocks noChangeShapeType="1"/>
            <a:endCxn id="85" idx="2"/>
          </p:cNvCxnSpPr>
          <p:nvPr/>
        </p:nvCxnSpPr>
        <p:spPr bwMode="auto">
          <a:xfrm rot="5400000" flipH="1" flipV="1">
            <a:off x="1678372" y="2604709"/>
            <a:ext cx="702233" cy="561108"/>
          </a:xfrm>
          <a:prstGeom prst="bentConnector3">
            <a:avLst>
              <a:gd name="adj1" fmla="val 50000"/>
            </a:avLst>
          </a:prstGeom>
          <a:noFill/>
          <a:ln w="6350">
            <a:solidFill>
              <a:schemeClr val="bg1">
                <a:lumMod val="50000"/>
              </a:schemeClr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9" name="AutoShape 11"/>
          <p:cNvCxnSpPr>
            <a:cxnSpLocks noChangeShapeType="1"/>
            <a:stCxn id="98" idx="0"/>
          </p:cNvCxnSpPr>
          <p:nvPr/>
        </p:nvCxnSpPr>
        <p:spPr bwMode="auto">
          <a:xfrm rot="16200000">
            <a:off x="5452110" y="3835400"/>
            <a:ext cx="2781300" cy="3175"/>
          </a:xfrm>
          <a:prstGeom prst="bentConnector2">
            <a:avLst/>
          </a:prstGeom>
          <a:noFill/>
          <a:ln w="6350">
            <a:solidFill>
              <a:schemeClr val="bg1">
                <a:lumMod val="50000"/>
              </a:schemeClr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5" name="矩形 84"/>
          <p:cNvSpPr/>
          <p:nvPr/>
        </p:nvSpPr>
        <p:spPr bwMode="auto">
          <a:xfrm>
            <a:off x="1674285" y="1814145"/>
            <a:ext cx="1271513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DHI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6" name="矩形 85"/>
          <p:cNvSpPr/>
          <p:nvPr/>
        </p:nvSpPr>
        <p:spPr bwMode="auto">
          <a:xfrm>
            <a:off x="3256356" y="1814145"/>
            <a:ext cx="1271513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ICS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7" name="矩形 86"/>
          <p:cNvSpPr/>
          <p:nvPr/>
        </p:nvSpPr>
        <p:spPr bwMode="auto">
          <a:xfrm>
            <a:off x="4838426" y="1814145"/>
            <a:ext cx="1271513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A070E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8" name="矩形 87"/>
          <p:cNvSpPr/>
          <p:nvPr/>
        </p:nvSpPr>
        <p:spPr bwMode="auto">
          <a:xfrm>
            <a:off x="6423658" y="1814145"/>
            <a:ext cx="838103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H1D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9" name="椭圆 88"/>
          <p:cNvSpPr/>
          <p:nvPr/>
        </p:nvSpPr>
        <p:spPr bwMode="auto">
          <a:xfrm>
            <a:off x="1716119" y="3215242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10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93" name="椭圆 92"/>
          <p:cNvSpPr/>
          <p:nvPr/>
        </p:nvSpPr>
        <p:spPr bwMode="auto">
          <a:xfrm>
            <a:off x="5459955" y="3170242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10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98" name="椭圆 97"/>
          <p:cNvSpPr/>
          <p:nvPr/>
        </p:nvSpPr>
        <p:spPr bwMode="auto">
          <a:xfrm>
            <a:off x="6797708" y="5225769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10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101" name="直接连接符 100"/>
          <p:cNvCxnSpPr/>
          <p:nvPr/>
        </p:nvCxnSpPr>
        <p:spPr bwMode="auto">
          <a:xfrm flipV="1">
            <a:off x="3000859" y="2176401"/>
            <a:ext cx="222704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6" name="AutoShape 10"/>
          <p:cNvCxnSpPr>
            <a:cxnSpLocks noChangeShapeType="1"/>
          </p:cNvCxnSpPr>
          <p:nvPr/>
        </p:nvCxnSpPr>
        <p:spPr bwMode="auto">
          <a:xfrm rot="16200000" flipV="1">
            <a:off x="3537821" y="2888509"/>
            <a:ext cx="695735" cy="3"/>
          </a:xfrm>
          <a:prstGeom prst="bentConnector3">
            <a:avLst>
              <a:gd name="adj1" fmla="val 50000"/>
            </a:avLst>
          </a:prstGeom>
          <a:noFill/>
          <a:ln w="6350">
            <a:solidFill>
              <a:schemeClr val="bg1">
                <a:lumMod val="50000"/>
              </a:schemeClr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7" name="椭圆 106"/>
          <p:cNvSpPr/>
          <p:nvPr/>
        </p:nvSpPr>
        <p:spPr bwMode="auto">
          <a:xfrm>
            <a:off x="3816876" y="3187878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10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20" name="直接连接符 19"/>
          <p:cNvCxnSpPr/>
          <p:nvPr/>
        </p:nvCxnSpPr>
        <p:spPr bwMode="auto">
          <a:xfrm flipV="1">
            <a:off x="4593455" y="2174145"/>
            <a:ext cx="222704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1" name="直接连接符 20"/>
          <p:cNvCxnSpPr/>
          <p:nvPr/>
        </p:nvCxnSpPr>
        <p:spPr bwMode="auto">
          <a:xfrm flipV="1">
            <a:off x="6155446" y="2174144"/>
            <a:ext cx="222704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2" name="直接连接符 21"/>
          <p:cNvCxnSpPr/>
          <p:nvPr/>
        </p:nvCxnSpPr>
        <p:spPr bwMode="auto">
          <a:xfrm flipV="1">
            <a:off x="7352776" y="2174143"/>
            <a:ext cx="222704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3" name="矩形 22"/>
          <p:cNvSpPr/>
          <p:nvPr/>
        </p:nvSpPr>
        <p:spPr bwMode="auto">
          <a:xfrm>
            <a:off x="7651968" y="1814143"/>
            <a:ext cx="838103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Z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24" name="AutoShape 10"/>
          <p:cNvCxnSpPr>
            <a:cxnSpLocks noChangeShapeType="1"/>
          </p:cNvCxnSpPr>
          <p:nvPr/>
        </p:nvCxnSpPr>
        <p:spPr bwMode="auto">
          <a:xfrm rot="16200000" flipV="1">
            <a:off x="7763866" y="2888508"/>
            <a:ext cx="695735" cy="3"/>
          </a:xfrm>
          <a:prstGeom prst="bentConnector3">
            <a:avLst>
              <a:gd name="adj1" fmla="val 50000"/>
            </a:avLst>
          </a:prstGeom>
          <a:noFill/>
          <a:ln w="6350">
            <a:solidFill>
              <a:schemeClr val="bg1">
                <a:lumMod val="50000"/>
              </a:schemeClr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5" name="椭圆 24"/>
          <p:cNvSpPr/>
          <p:nvPr/>
        </p:nvSpPr>
        <p:spPr bwMode="auto">
          <a:xfrm>
            <a:off x="8085305" y="3170242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10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26" name="Text Box 5"/>
          <p:cNvSpPr txBox="1">
            <a:spLocks noChangeArrowheads="1"/>
          </p:cNvSpPr>
          <p:nvPr/>
        </p:nvSpPr>
        <p:spPr bwMode="auto">
          <a:xfrm>
            <a:off x="1154797" y="3305183"/>
            <a:ext cx="1378844" cy="307777"/>
          </a:xfrm>
          <a:prstGeom prst="rect">
            <a:avLst/>
          </a:prstGeom>
          <a:noFill/>
          <a:ln w="9525" algn="ctr">
            <a:noFill/>
            <a:miter lim="800000"/>
          </a:ln>
          <a:effectLst>
            <a:prstShdw prst="shdw13" dist="53882" dir="13500000">
              <a:srgbClr val="EEECE1">
                <a:alpha val="50000"/>
              </a:srgbClr>
            </a:prstShdw>
          </a:effectLst>
        </p:spPr>
        <p:txBody>
          <a:bodyPr wrap="square">
            <a:spAutoFit/>
          </a:bodyPr>
          <a:lstStyle>
            <a:defPPr>
              <a:defRPr lang="zh-TW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9pPr>
          </a:lstStyle>
          <a:p>
            <a:pPr eaLnBrk="1" fontAlgn="auto" hangingPunct="1">
              <a:spcAft>
                <a:spcPts val="0"/>
              </a:spcAft>
            </a:pPr>
            <a:r>
              <a:rPr lang="en-US" altLang="zh-CN" sz="1400" b="1" dirty="0">
                <a:solidFill>
                  <a:srgbClr val="000000"/>
                </a:solidFill>
                <a:latin typeface="Myriad Pro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Marque : Dahua</a:t>
            </a:r>
            <a:endParaRPr lang="zh-CN" altLang="en-US" sz="1400" dirty="0">
              <a:solidFill>
                <a:prstClr val="black"/>
              </a:solidFill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27" name="Text Box 5"/>
          <p:cNvSpPr txBox="1">
            <a:spLocks noChangeArrowheads="1"/>
          </p:cNvSpPr>
          <p:nvPr/>
        </p:nvSpPr>
        <p:spPr bwMode="auto">
          <a:xfrm>
            <a:off x="2760733" y="3277877"/>
            <a:ext cx="1777690" cy="521970"/>
          </a:xfrm>
          <a:prstGeom prst="rect">
            <a:avLst/>
          </a:prstGeom>
          <a:noFill/>
          <a:ln w="9525" algn="ctr">
            <a:noFill/>
            <a:miter lim="800000"/>
          </a:ln>
          <a:effectLst>
            <a:prstShdw prst="shdw13" dist="53882" dir="13500000">
              <a:srgbClr val="EEECE1">
                <a:alpha val="50000"/>
              </a:srgbClr>
            </a:prstShdw>
          </a:effectLst>
        </p:spPr>
        <p:txBody>
          <a:bodyPr wrap="square">
            <a:spAutoFit/>
          </a:bodyPr>
          <a:lstStyle>
            <a:defPPr>
              <a:defRPr lang="zh-TW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9pPr>
          </a:lstStyle>
          <a:p>
            <a:pPr eaLnBrk="1" fontAlgn="auto" hangingPunct="1">
              <a:spcAft>
                <a:spcPts val="0"/>
              </a:spcAft>
            </a:pPr>
            <a:r>
              <a:rPr lang="en-US" altLang="zh-CN" sz="1400" b="1" dirty="0">
                <a:solidFill>
                  <a:srgbClr val="000000"/>
                </a:solidFill>
                <a:latin typeface="Myriad Pro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Solution de recharge intelligente</a:t>
            </a:r>
            <a:endParaRPr lang="zh-CN" altLang="en-US" sz="1400" b="1" dirty="0">
              <a:solidFill>
                <a:prstClr val="black"/>
              </a:solidFill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4571110" y="3305242"/>
            <a:ext cx="1777690" cy="1200329"/>
          </a:xfrm>
          <a:prstGeom prst="rect">
            <a:avLst/>
          </a:prstGeom>
          <a:noFill/>
          <a:ln w="9525" algn="ctr">
            <a:noFill/>
            <a:miter lim="800000"/>
          </a:ln>
          <a:effectLst>
            <a:prstShdw prst="shdw13" dist="53882" dir="13500000">
              <a:srgbClr val="EEECE1">
                <a:alpha val="50000"/>
              </a:srgbClr>
            </a:prstShdw>
          </a:effectLst>
        </p:spPr>
        <p:txBody>
          <a:bodyPr wrap="square">
            <a:spAutoFit/>
          </a:bodyPr>
          <a:lstStyle>
            <a:defPPr>
              <a:defRPr lang="zh-TW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9pPr>
          </a:lstStyle>
          <a:p>
            <a:pPr eaLnBrk="1" fontAlgn="auto" hangingPunct="1">
              <a:spcAft>
                <a:spcPts val="0"/>
              </a:spcAft>
            </a:pPr>
            <a:r>
              <a:rPr lang="en-US" altLang="zh-CN" sz="1200" dirty="0">
                <a:solidFill>
                  <a:srgbClr val="000000"/>
                </a:solidFill>
                <a:latin typeface="Myriad Pro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A : Chargeur secteur</a:t>
            </a:r>
          </a:p>
          <a:p>
            <a:pPr eaLnBrk="1" fontAlgn="auto" hangingPunct="1">
              <a:spcAft>
                <a:spcPts val="0"/>
              </a:spcAft>
            </a:pPr>
            <a:r>
              <a:rPr lang="en-US" altLang="zh-CN" sz="1200" dirty="0">
                <a:solidFill>
                  <a:srgbClr val="000000"/>
                </a:solidFill>
                <a:latin typeface="Myriad Pro"/>
                <a:ea typeface="宋体" pitchFamily="2" charset="-122"/>
                <a:cs typeface="Segoe UI" panose="020B0502040204020203" pitchFamily="34" charset="0"/>
                <a:sym typeface="Calibri" panose="020F0502020204030204" pitchFamily="34" charset="0"/>
              </a:rPr>
              <a:t>035 : 3,5 kW</a:t>
            </a:r>
          </a:p>
          <a:p>
            <a:pPr eaLnBrk="1" fontAlgn="auto" hangingPunct="1">
              <a:spcAft>
                <a:spcPts val="0"/>
              </a:spcAft>
            </a:pPr>
            <a:r>
              <a:rPr lang="en-US" altLang="zh-CN" sz="1200" dirty="0">
                <a:solidFill>
                  <a:srgbClr val="000000"/>
                </a:solidFill>
                <a:latin typeface="Myriad Pro"/>
                <a:ea typeface="宋体" pitchFamily="2" charset="-122"/>
                <a:cs typeface="Segoe UI" panose="020B0502040204020203" pitchFamily="34" charset="0"/>
                <a:sym typeface="Calibri" panose="020F0502020204030204" pitchFamily="34" charset="0"/>
              </a:rPr>
              <a:t>070 : 7 kW</a:t>
            </a:r>
          </a:p>
          <a:p>
            <a:pPr eaLnBrk="1" fontAlgn="auto" hangingPunct="1">
              <a:spcAft>
                <a:spcPts val="0"/>
              </a:spcAft>
            </a:pPr>
            <a:r>
              <a:rPr lang="en-US" altLang="zh-CN" sz="1200" dirty="0">
                <a:solidFill>
                  <a:srgbClr val="000000"/>
                </a:solidFill>
                <a:latin typeface="Myriad Pro"/>
                <a:ea typeface="宋体" pitchFamily="2" charset="-122"/>
                <a:cs typeface="Segoe UI" panose="020B0502040204020203" pitchFamily="34" charset="0"/>
                <a:sym typeface="Calibri" panose="020F0502020204030204" pitchFamily="34" charset="0"/>
              </a:rPr>
              <a:t>110 : 11 kW</a:t>
            </a:r>
          </a:p>
          <a:p>
            <a:pPr eaLnBrk="1" fontAlgn="auto" hangingPunct="1">
              <a:spcAft>
                <a:spcPts val="0"/>
              </a:spcAft>
            </a:pPr>
            <a:r>
              <a:rPr lang="en-US" altLang="zh-CN" sz="1200" dirty="0">
                <a:solidFill>
                  <a:srgbClr val="000000"/>
                </a:solidFill>
                <a:latin typeface="Myriad Pro"/>
                <a:ea typeface="宋体" pitchFamily="2" charset="-122"/>
                <a:cs typeface="Segoe UI" panose="020B0502040204020203" pitchFamily="34" charset="0"/>
                <a:sym typeface="Calibri" panose="020F0502020204030204" pitchFamily="34" charset="0"/>
              </a:rPr>
              <a:t>220 : 22 kW</a:t>
            </a:r>
          </a:p>
          <a:p>
            <a:pPr eaLnBrk="1" fontAlgn="auto" hangingPunct="1">
              <a:spcAft>
                <a:spcPts val="0"/>
              </a:spcAft>
            </a:pPr>
            <a:r>
              <a:rPr lang="en-US" altLang="zh-CN" sz="1200" dirty="0">
                <a:solidFill>
                  <a:srgbClr val="000000"/>
                </a:solidFill>
                <a:latin typeface="Myriad Pro"/>
                <a:ea typeface="宋体" pitchFamily="2" charset="-122"/>
                <a:cs typeface="Segoe UI" panose="020B0502040204020203" pitchFamily="34" charset="0"/>
                <a:sym typeface="Calibri" panose="020F0502020204030204" pitchFamily="34" charset="0"/>
              </a:rPr>
              <a:t>E : Norme de type 2</a:t>
            </a:r>
            <a:endParaRPr lang="zh-CN" altLang="en-US" sz="1200" dirty="0">
              <a:solidFill>
                <a:prstClr val="black"/>
              </a:solidFill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29" name="Text Box 5"/>
          <p:cNvSpPr txBox="1">
            <a:spLocks noChangeArrowheads="1"/>
          </p:cNvSpPr>
          <p:nvPr/>
        </p:nvSpPr>
        <p:spPr bwMode="auto">
          <a:xfrm>
            <a:off x="6224270" y="5315585"/>
            <a:ext cx="2479675" cy="1228090"/>
          </a:xfrm>
          <a:prstGeom prst="rect">
            <a:avLst/>
          </a:prstGeom>
          <a:noFill/>
          <a:ln w="9525" algn="ctr">
            <a:noFill/>
            <a:miter lim="800000"/>
          </a:ln>
          <a:effectLst>
            <a:prstShdw prst="shdw13" dist="53882" dir="13500000">
              <a:srgbClr val="EEECE1">
                <a:alpha val="50000"/>
              </a:srgbClr>
            </a:prstShdw>
          </a:effectLst>
        </p:spPr>
        <p:txBody>
          <a:bodyPr wrap="square">
            <a:noAutofit/>
          </a:bodyPr>
          <a:lstStyle>
            <a:defPPr>
              <a:defRPr lang="zh-TW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9pPr>
          </a:lstStyle>
          <a:p>
            <a:pPr eaLnBrk="1" fontAlgn="auto" hangingPunct="1">
              <a:spcAft>
                <a:spcPts val="0"/>
              </a:spcAft>
            </a:pPr>
            <a:r>
              <a:rPr lang="en-US" altLang="zh-CN" sz="1200" dirty="0">
                <a:solidFill>
                  <a:srgbClr val="000000"/>
                </a:solidFill>
                <a:latin typeface="Myriad Pro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H : Usage domestique</a:t>
            </a:r>
          </a:p>
          <a:p>
            <a:pPr eaLnBrk="1" fontAlgn="auto" hangingPunct="1">
              <a:spcAft>
                <a:spcPts val="0"/>
              </a:spcAft>
            </a:pPr>
            <a:r>
              <a:rPr lang="en-US" altLang="zh-CN" sz="1200" dirty="0">
                <a:solidFill>
                  <a:srgbClr val="000000"/>
                </a:solidFill>
                <a:latin typeface="Myriad Pro"/>
                <a:ea typeface="宋体" pitchFamily="2" charset="-122"/>
                <a:cs typeface="Segoe UI" panose="020B0502040204020203" pitchFamily="34" charset="0"/>
                <a:sym typeface="Calibri" panose="020F0502020204030204" pitchFamily="34" charset="0"/>
              </a:rPr>
              <a:t>B : Usage professionnel</a:t>
            </a:r>
          </a:p>
          <a:p>
            <a:pPr eaLnBrk="1" fontAlgn="auto" hangingPunct="1">
              <a:spcAft>
                <a:spcPts val="0"/>
              </a:spcAft>
            </a:pPr>
            <a:r>
              <a:rPr lang="en-US" altLang="zh-CN" sz="1200" dirty="0">
                <a:solidFill>
                  <a:srgbClr val="000000"/>
                </a:solidFill>
                <a:latin typeface="Myriad Pro"/>
                <a:ea typeface="宋体" pitchFamily="2" charset="-122"/>
                <a:cs typeface="Segoe UI" panose="020B0502040204020203" pitchFamily="34" charset="0"/>
                <a:sym typeface="Calibri" panose="020F0502020204030204" pitchFamily="34" charset="0"/>
              </a:rPr>
              <a:t>1 : Version standard</a:t>
            </a:r>
          </a:p>
          <a:p>
            <a:pPr eaLnBrk="1" fontAlgn="auto" hangingPunct="1">
              <a:spcAft>
                <a:spcPts val="0"/>
              </a:spcAft>
            </a:pPr>
            <a:r>
              <a:rPr lang="en-US" altLang="zh-CN" sz="1200" dirty="0">
                <a:solidFill>
                  <a:srgbClr val="000000"/>
                </a:solidFill>
                <a:latin typeface="Myriad Pro"/>
                <a:ea typeface="宋体" pitchFamily="2" charset="-122"/>
                <a:cs typeface="Segoe UI" panose="020B0502040204020203" pitchFamily="34" charset="0"/>
                <a:sym typeface="Calibri" panose="020F0502020204030204" pitchFamily="34" charset="0"/>
              </a:rPr>
              <a:t>2 : Version professionnelle</a:t>
            </a:r>
          </a:p>
          <a:p>
            <a:pPr eaLnBrk="1" fontAlgn="auto" hangingPunct="1">
              <a:spcAft>
                <a:spcPts val="0"/>
              </a:spcAft>
            </a:pPr>
            <a:r>
              <a:rPr lang="en-US" altLang="zh-CN" sz="1200" dirty="0">
                <a:solidFill>
                  <a:srgbClr val="000000"/>
                </a:solidFill>
                <a:latin typeface="Myriad Pro"/>
                <a:ea typeface="宋体" pitchFamily="2" charset="-122"/>
                <a:cs typeface="Segoe UI" panose="020B0502040204020203" pitchFamily="34" charset="0"/>
                <a:sym typeface="Calibri" panose="020F0502020204030204" pitchFamily="34" charset="0"/>
              </a:rPr>
              <a:t>D : Distribution</a:t>
            </a:r>
            <a:endParaRPr lang="zh-CN" altLang="en-US" sz="1200" dirty="0">
              <a:solidFill>
                <a:prstClr val="black"/>
              </a:solidFill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34" name="Text Box 5"/>
          <p:cNvSpPr txBox="1">
            <a:spLocks noChangeArrowheads="1"/>
          </p:cNvSpPr>
          <p:nvPr/>
        </p:nvSpPr>
        <p:spPr bwMode="auto">
          <a:xfrm>
            <a:off x="7618655" y="3302918"/>
            <a:ext cx="1777690" cy="276999"/>
          </a:xfrm>
          <a:prstGeom prst="rect">
            <a:avLst/>
          </a:prstGeom>
          <a:noFill/>
          <a:ln w="9525" algn="ctr">
            <a:noFill/>
            <a:miter lim="800000"/>
          </a:ln>
          <a:effectLst>
            <a:prstShdw prst="shdw13" dist="53882" dir="13500000">
              <a:srgbClr val="EEECE1">
                <a:alpha val="50000"/>
              </a:srgbClr>
            </a:prstShdw>
          </a:effectLst>
        </p:spPr>
        <p:txBody>
          <a:bodyPr wrap="square">
            <a:spAutoFit/>
          </a:bodyPr>
          <a:lstStyle>
            <a:defPPr>
              <a:defRPr lang="zh-TW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9pPr>
          </a:lstStyle>
          <a:p>
            <a:pPr eaLnBrk="1" fontAlgn="auto" hangingPunct="1">
              <a:spcAft>
                <a:spcPts val="0"/>
              </a:spcAft>
            </a:pPr>
            <a:r>
              <a:rPr lang="en-US" altLang="zh-CN" sz="1200" dirty="0">
                <a:solidFill>
                  <a:srgbClr val="000000"/>
                </a:solidFill>
                <a:latin typeface="Myriad Pro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Z = Version de la prise</a:t>
            </a:r>
            <a:endParaRPr lang="zh-CN" altLang="en-US" sz="1200" dirty="0">
              <a:solidFill>
                <a:prstClr val="black"/>
              </a:solidFill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31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>
                <a:latin typeface="Myriad Pro" panose="020B0502040204020203" pitchFamily="34" charset="0"/>
                <a:cs typeface="Segoe UI" panose="020B0502040204020203" pitchFamily="34" charset="0"/>
              </a:rPr>
              <a:t>Chargeur ICS-AC pour véhicules électriques</a:t>
            </a: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9F981A32-074E-4A64-A895-4912E994E3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>
                <a:latin typeface="Myriad Pro"/>
              </a:rPr>
              <a:t>78</a:t>
            </a:fld>
            <a:endParaRPr lang="zh-CN" altLang="en-US"/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6" name="AutoShape 10"/>
          <p:cNvCxnSpPr>
            <a:cxnSpLocks noChangeShapeType="1"/>
          </p:cNvCxnSpPr>
          <p:nvPr/>
        </p:nvCxnSpPr>
        <p:spPr bwMode="auto">
          <a:xfrm rot="16200000" flipV="1">
            <a:off x="5180899" y="2870873"/>
            <a:ext cx="695735" cy="3"/>
          </a:xfrm>
          <a:prstGeom prst="bentConnector3">
            <a:avLst>
              <a:gd name="adj1" fmla="val 50000"/>
            </a:avLst>
          </a:prstGeom>
          <a:noFill/>
          <a:ln w="6350">
            <a:solidFill>
              <a:schemeClr val="bg1">
                <a:lumMod val="50000"/>
              </a:schemeClr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9" name="AutoShape 10"/>
          <p:cNvCxnSpPr>
            <a:cxnSpLocks noChangeShapeType="1"/>
            <a:endCxn id="85" idx="2"/>
          </p:cNvCxnSpPr>
          <p:nvPr/>
        </p:nvCxnSpPr>
        <p:spPr bwMode="auto">
          <a:xfrm rot="5400000" flipH="1" flipV="1">
            <a:off x="1678372" y="2604709"/>
            <a:ext cx="702233" cy="561108"/>
          </a:xfrm>
          <a:prstGeom prst="bentConnector3">
            <a:avLst>
              <a:gd name="adj1" fmla="val 50000"/>
            </a:avLst>
          </a:prstGeom>
          <a:noFill/>
          <a:ln w="6350">
            <a:solidFill>
              <a:schemeClr val="bg1">
                <a:lumMod val="50000"/>
              </a:schemeClr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9" name="AutoShape 11"/>
          <p:cNvCxnSpPr>
            <a:cxnSpLocks noChangeShapeType="1"/>
          </p:cNvCxnSpPr>
          <p:nvPr/>
        </p:nvCxnSpPr>
        <p:spPr bwMode="auto">
          <a:xfrm rot="16200000">
            <a:off x="5532535" y="3833523"/>
            <a:ext cx="2781300" cy="3175"/>
          </a:xfrm>
          <a:prstGeom prst="bentConnector2">
            <a:avLst/>
          </a:prstGeom>
          <a:noFill/>
          <a:ln w="6350">
            <a:solidFill>
              <a:schemeClr val="bg1">
                <a:lumMod val="50000"/>
              </a:schemeClr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5" name="矩形 84"/>
          <p:cNvSpPr/>
          <p:nvPr/>
        </p:nvSpPr>
        <p:spPr bwMode="auto">
          <a:xfrm>
            <a:off x="1674285" y="1814145"/>
            <a:ext cx="1271513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DHI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6" name="矩形 85"/>
          <p:cNvSpPr/>
          <p:nvPr/>
        </p:nvSpPr>
        <p:spPr bwMode="auto">
          <a:xfrm>
            <a:off x="3256356" y="1814145"/>
            <a:ext cx="1271513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ICS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7" name="矩形 86"/>
          <p:cNvSpPr/>
          <p:nvPr/>
        </p:nvSpPr>
        <p:spPr bwMode="auto">
          <a:xfrm>
            <a:off x="4838426" y="1814145"/>
            <a:ext cx="1271513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DXXXX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8" name="矩形 87"/>
          <p:cNvSpPr/>
          <p:nvPr/>
        </p:nvSpPr>
        <p:spPr bwMode="auto">
          <a:xfrm>
            <a:off x="6423658" y="1814145"/>
            <a:ext cx="999097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D161E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9" name="椭圆 88"/>
          <p:cNvSpPr/>
          <p:nvPr/>
        </p:nvSpPr>
        <p:spPr bwMode="auto">
          <a:xfrm>
            <a:off x="1716119" y="3215242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10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93" name="椭圆 92"/>
          <p:cNvSpPr/>
          <p:nvPr/>
        </p:nvSpPr>
        <p:spPr bwMode="auto">
          <a:xfrm>
            <a:off x="5459955" y="3170242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10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98" name="椭圆 97"/>
          <p:cNvSpPr/>
          <p:nvPr/>
        </p:nvSpPr>
        <p:spPr bwMode="auto">
          <a:xfrm>
            <a:off x="6876611" y="5225760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10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101" name="直接连接符 100"/>
          <p:cNvCxnSpPr/>
          <p:nvPr/>
        </p:nvCxnSpPr>
        <p:spPr bwMode="auto">
          <a:xfrm flipV="1">
            <a:off x="3000859" y="2176401"/>
            <a:ext cx="222704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6" name="AutoShape 10"/>
          <p:cNvCxnSpPr>
            <a:cxnSpLocks noChangeShapeType="1"/>
          </p:cNvCxnSpPr>
          <p:nvPr/>
        </p:nvCxnSpPr>
        <p:spPr bwMode="auto">
          <a:xfrm rot="16200000" flipV="1">
            <a:off x="3537821" y="2888509"/>
            <a:ext cx="695735" cy="3"/>
          </a:xfrm>
          <a:prstGeom prst="bentConnector3">
            <a:avLst>
              <a:gd name="adj1" fmla="val 50000"/>
            </a:avLst>
          </a:prstGeom>
          <a:noFill/>
          <a:ln w="6350">
            <a:solidFill>
              <a:schemeClr val="bg1">
                <a:lumMod val="50000"/>
              </a:schemeClr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7" name="椭圆 106"/>
          <p:cNvSpPr/>
          <p:nvPr/>
        </p:nvSpPr>
        <p:spPr bwMode="auto">
          <a:xfrm>
            <a:off x="3816876" y="3187878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10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20" name="直接连接符 19"/>
          <p:cNvCxnSpPr/>
          <p:nvPr/>
        </p:nvCxnSpPr>
        <p:spPr bwMode="auto">
          <a:xfrm flipV="1">
            <a:off x="4593455" y="2174145"/>
            <a:ext cx="222704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1" name="直接连接符 20"/>
          <p:cNvCxnSpPr/>
          <p:nvPr/>
        </p:nvCxnSpPr>
        <p:spPr bwMode="auto">
          <a:xfrm flipV="1">
            <a:off x="6155446" y="2174144"/>
            <a:ext cx="222704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2" name="直接连接符 21"/>
          <p:cNvCxnSpPr/>
          <p:nvPr/>
        </p:nvCxnSpPr>
        <p:spPr bwMode="auto">
          <a:xfrm flipV="1">
            <a:off x="7475239" y="2174143"/>
            <a:ext cx="222704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3" name="矩形 22"/>
          <p:cNvSpPr/>
          <p:nvPr/>
        </p:nvSpPr>
        <p:spPr bwMode="auto">
          <a:xfrm>
            <a:off x="7774431" y="1814143"/>
            <a:ext cx="838103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24" name="AutoShape 10"/>
          <p:cNvCxnSpPr>
            <a:cxnSpLocks noChangeShapeType="1"/>
          </p:cNvCxnSpPr>
          <p:nvPr/>
        </p:nvCxnSpPr>
        <p:spPr bwMode="auto">
          <a:xfrm rot="16200000" flipV="1">
            <a:off x="7886329" y="2888508"/>
            <a:ext cx="695735" cy="3"/>
          </a:xfrm>
          <a:prstGeom prst="bentConnector3">
            <a:avLst>
              <a:gd name="adj1" fmla="val 50000"/>
            </a:avLst>
          </a:prstGeom>
          <a:noFill/>
          <a:ln w="6350">
            <a:solidFill>
              <a:schemeClr val="bg1">
                <a:lumMod val="50000"/>
              </a:schemeClr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5" name="椭圆 24"/>
          <p:cNvSpPr/>
          <p:nvPr/>
        </p:nvSpPr>
        <p:spPr bwMode="auto">
          <a:xfrm>
            <a:off x="8207768" y="3170242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10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26" name="Text Box 5"/>
          <p:cNvSpPr txBox="1">
            <a:spLocks noChangeArrowheads="1"/>
          </p:cNvSpPr>
          <p:nvPr/>
        </p:nvSpPr>
        <p:spPr bwMode="auto">
          <a:xfrm>
            <a:off x="1154797" y="3305183"/>
            <a:ext cx="1378844" cy="307777"/>
          </a:xfrm>
          <a:prstGeom prst="rect">
            <a:avLst/>
          </a:prstGeom>
          <a:noFill/>
          <a:ln w="9525" algn="ctr">
            <a:noFill/>
            <a:miter lim="800000"/>
          </a:ln>
          <a:effectLst>
            <a:prstShdw prst="shdw13" dist="53882" dir="13500000">
              <a:srgbClr val="EEECE1">
                <a:alpha val="50000"/>
              </a:srgbClr>
            </a:prstShdw>
          </a:effectLst>
        </p:spPr>
        <p:txBody>
          <a:bodyPr wrap="square">
            <a:spAutoFit/>
          </a:bodyPr>
          <a:lstStyle>
            <a:defPPr>
              <a:defRPr lang="zh-TW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9pPr>
          </a:lstStyle>
          <a:p>
            <a:pPr eaLnBrk="1" fontAlgn="auto" hangingPunct="1">
              <a:spcAft>
                <a:spcPts val="0"/>
              </a:spcAft>
            </a:pPr>
            <a:r>
              <a:rPr lang="en-US" altLang="zh-CN" sz="1400" b="1" dirty="0">
                <a:solidFill>
                  <a:srgbClr val="000000"/>
                </a:solidFill>
                <a:latin typeface="Myriad Pro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Marque : Dahua</a:t>
            </a:r>
            <a:endParaRPr lang="zh-CN" altLang="en-US" sz="1400" dirty="0">
              <a:solidFill>
                <a:prstClr val="black"/>
              </a:solidFill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27" name="Text Box 5"/>
          <p:cNvSpPr txBox="1">
            <a:spLocks noChangeArrowheads="1"/>
          </p:cNvSpPr>
          <p:nvPr/>
        </p:nvSpPr>
        <p:spPr bwMode="auto">
          <a:xfrm>
            <a:off x="2760733" y="3277877"/>
            <a:ext cx="1777690" cy="521970"/>
          </a:xfrm>
          <a:prstGeom prst="rect">
            <a:avLst/>
          </a:prstGeom>
          <a:noFill/>
          <a:ln w="9525" algn="ctr">
            <a:noFill/>
            <a:miter lim="800000"/>
          </a:ln>
          <a:effectLst>
            <a:prstShdw prst="shdw13" dist="53882" dir="13500000">
              <a:srgbClr val="EEECE1">
                <a:alpha val="50000"/>
              </a:srgbClr>
            </a:prstShdw>
          </a:effectLst>
        </p:spPr>
        <p:txBody>
          <a:bodyPr wrap="square">
            <a:spAutoFit/>
          </a:bodyPr>
          <a:lstStyle>
            <a:defPPr>
              <a:defRPr lang="zh-TW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9pPr>
          </a:lstStyle>
          <a:p>
            <a:pPr eaLnBrk="1" fontAlgn="auto" hangingPunct="1">
              <a:spcAft>
                <a:spcPts val="0"/>
              </a:spcAft>
            </a:pPr>
            <a:r>
              <a:rPr lang="en-US" altLang="zh-CN" sz="1400" b="1" dirty="0">
                <a:solidFill>
                  <a:srgbClr val="000000"/>
                </a:solidFill>
                <a:latin typeface="Myriad Pro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Solution de recharge intelligente</a:t>
            </a:r>
            <a:endParaRPr lang="zh-CN" altLang="en-US" sz="1400" b="1" dirty="0">
              <a:solidFill>
                <a:prstClr val="black"/>
              </a:solidFill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4774453" y="3305242"/>
            <a:ext cx="1777690" cy="461665"/>
          </a:xfrm>
          <a:prstGeom prst="rect">
            <a:avLst/>
          </a:prstGeom>
          <a:noFill/>
          <a:ln w="9525" algn="ctr">
            <a:noFill/>
            <a:miter lim="800000"/>
          </a:ln>
          <a:effectLst>
            <a:prstShdw prst="shdw13" dist="53882" dir="13500000">
              <a:srgbClr val="EEECE1">
                <a:alpha val="50000"/>
              </a:srgbClr>
            </a:prstShdw>
          </a:effectLst>
        </p:spPr>
        <p:txBody>
          <a:bodyPr wrap="square">
            <a:spAutoFit/>
          </a:bodyPr>
          <a:lstStyle>
            <a:defPPr>
              <a:defRPr lang="zh-TW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9pPr>
          </a:lstStyle>
          <a:p>
            <a:pPr eaLnBrk="1" fontAlgn="auto" hangingPunct="1">
              <a:spcAft>
                <a:spcPts val="0"/>
              </a:spcAft>
            </a:pPr>
            <a:r>
              <a:rPr lang="en-US" altLang="zh-CN" sz="1200" dirty="0">
                <a:solidFill>
                  <a:prstClr val="black"/>
                </a:solidFill>
                <a:latin typeface="Myriad Pro"/>
                <a:ea typeface="宋体" pitchFamily="2" charset="-122"/>
                <a:cs typeface="Segoe UI" panose="020B0502040204020203" pitchFamily="34" charset="0"/>
              </a:rPr>
              <a:t>D : Station de recharge CC</a:t>
            </a:r>
          </a:p>
          <a:p>
            <a:pPr eaLnBrk="1" fontAlgn="auto" hangingPunct="1">
              <a:spcAft>
                <a:spcPts val="0"/>
              </a:spcAft>
            </a:pPr>
            <a:r>
              <a:rPr lang="en-US" altLang="zh-CN" sz="1200" dirty="0">
                <a:solidFill>
                  <a:prstClr val="black"/>
                </a:solidFill>
                <a:latin typeface="Myriad Pro"/>
                <a:ea typeface="宋体" charset="0"/>
                <a:cs typeface="Segoe UI" panose="020B0502040204020203" pitchFamily="34" charset="0"/>
              </a:rPr>
              <a:t>XXXX : puissance nominale</a:t>
            </a:r>
            <a:endParaRPr lang="zh-CN" altLang="en-US" sz="1200" dirty="0">
              <a:solidFill>
                <a:prstClr val="black"/>
              </a:solidFill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29" name="Text Box 5"/>
          <p:cNvSpPr txBox="1">
            <a:spLocks noChangeArrowheads="1"/>
          </p:cNvSpPr>
          <p:nvPr/>
        </p:nvSpPr>
        <p:spPr bwMode="auto">
          <a:xfrm>
            <a:off x="6224270" y="5315585"/>
            <a:ext cx="2479675" cy="1228090"/>
          </a:xfrm>
          <a:prstGeom prst="rect">
            <a:avLst/>
          </a:prstGeom>
          <a:noFill/>
          <a:ln w="9525" algn="ctr">
            <a:noFill/>
            <a:miter lim="800000"/>
          </a:ln>
          <a:effectLst>
            <a:prstShdw prst="shdw13" dist="53882" dir="13500000">
              <a:srgbClr val="EEECE1">
                <a:alpha val="50000"/>
              </a:srgbClr>
            </a:prstShdw>
          </a:effectLst>
        </p:spPr>
        <p:txBody>
          <a:bodyPr wrap="square">
            <a:noAutofit/>
          </a:bodyPr>
          <a:lstStyle>
            <a:defPPr>
              <a:defRPr lang="zh-TW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9pPr>
          </a:lstStyle>
          <a:p>
            <a:pPr eaLnBrk="1" fontAlgn="auto" hangingPunct="1">
              <a:spcAft>
                <a:spcPts val="0"/>
              </a:spcAft>
            </a:pPr>
            <a:r>
              <a:rPr lang="en-US" altLang="zh-CN" sz="1200" dirty="0">
                <a:solidFill>
                  <a:prstClr val="black"/>
                </a:solidFill>
                <a:latin typeface="Myriad Pro"/>
                <a:ea typeface="宋体" pitchFamily="2" charset="-122"/>
                <a:cs typeface="Segoe UI" panose="020B0502040204020203" pitchFamily="34" charset="0"/>
              </a:rPr>
              <a:t>D : connecteurs doubles</a:t>
            </a:r>
          </a:p>
          <a:p>
            <a:pPr eaLnBrk="1" fontAlgn="auto" hangingPunct="1">
              <a:spcAft>
                <a:spcPts val="0"/>
              </a:spcAft>
            </a:pPr>
            <a:r>
              <a:rPr lang="en-US" altLang="zh-CN" sz="1200" dirty="0">
                <a:solidFill>
                  <a:prstClr val="black"/>
                </a:solidFill>
                <a:latin typeface="Myriad Pro"/>
                <a:ea typeface="宋体" charset="0"/>
                <a:cs typeface="Segoe UI" panose="020B0502040204020203" pitchFamily="34" charset="0"/>
              </a:rPr>
              <a:t>1: /</a:t>
            </a:r>
          </a:p>
          <a:p>
            <a:pPr eaLnBrk="1" fontAlgn="auto" hangingPunct="1">
              <a:spcAft>
                <a:spcPts val="0"/>
              </a:spcAft>
            </a:pPr>
            <a:r>
              <a:rPr lang="en-US" altLang="zh-CN" sz="1200" dirty="0">
                <a:solidFill>
                  <a:prstClr val="black"/>
                </a:solidFill>
                <a:latin typeface="Myriad Pro"/>
                <a:ea typeface="宋体" charset="0"/>
                <a:cs typeface="Segoe UI" panose="020B0502040204020203" pitchFamily="34" charset="0"/>
              </a:rPr>
              <a:t>6 : type standard</a:t>
            </a:r>
          </a:p>
          <a:p>
            <a:pPr eaLnBrk="1" fontAlgn="auto" hangingPunct="1">
              <a:spcAft>
                <a:spcPts val="0"/>
              </a:spcAft>
            </a:pPr>
            <a:r>
              <a:rPr lang="en-US" altLang="zh-CN" sz="1200" dirty="0">
                <a:solidFill>
                  <a:prstClr val="black"/>
                </a:solidFill>
                <a:latin typeface="Myriad Pro"/>
                <a:ea typeface="宋体" charset="0"/>
                <a:cs typeface="Segoe UI" panose="020B0502040204020203" pitchFamily="34" charset="0"/>
              </a:rPr>
              <a:t>1 : série d'apparitions</a:t>
            </a:r>
          </a:p>
          <a:p>
            <a:pPr eaLnBrk="1" fontAlgn="auto" hangingPunct="1">
              <a:spcAft>
                <a:spcPts val="0"/>
              </a:spcAft>
            </a:pPr>
            <a:r>
              <a:rPr lang="en-US" altLang="zh-CN" sz="1200" dirty="0">
                <a:solidFill>
                  <a:prstClr val="black"/>
                </a:solidFill>
                <a:latin typeface="Myriad Pro"/>
                <a:ea typeface="宋体" charset="0"/>
                <a:cs typeface="Segoe UI" panose="020B0502040204020203" pitchFamily="34" charset="0"/>
              </a:rPr>
              <a:t>E : Connecteur CCS 2</a:t>
            </a:r>
            <a:endParaRPr lang="zh-CN" altLang="en-US" sz="1200" dirty="0">
              <a:solidFill>
                <a:prstClr val="black"/>
              </a:solidFill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34" name="Text Box 5"/>
          <p:cNvSpPr txBox="1">
            <a:spLocks noChangeArrowheads="1"/>
          </p:cNvSpPr>
          <p:nvPr/>
        </p:nvSpPr>
        <p:spPr bwMode="auto">
          <a:xfrm>
            <a:off x="7475239" y="3304640"/>
            <a:ext cx="2530067" cy="276999"/>
          </a:xfrm>
          <a:prstGeom prst="rect">
            <a:avLst/>
          </a:prstGeom>
          <a:noFill/>
          <a:ln w="9525" algn="ctr">
            <a:noFill/>
            <a:miter lim="800000"/>
          </a:ln>
          <a:effectLst>
            <a:prstShdw prst="shdw13" dist="53882" dir="13500000">
              <a:srgbClr val="EEECE1">
                <a:alpha val="50000"/>
              </a:srgbClr>
            </a:prstShdw>
          </a:effectLst>
        </p:spPr>
        <p:txBody>
          <a:bodyPr wrap="square">
            <a:spAutoFit/>
          </a:bodyPr>
          <a:lstStyle>
            <a:defPPr>
              <a:defRPr lang="zh-TW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9pPr>
          </a:lstStyle>
          <a:p>
            <a:pPr eaLnBrk="1" fontAlgn="auto" hangingPunct="1">
              <a:spcAft>
                <a:spcPts val="0"/>
              </a:spcAft>
            </a:pPr>
            <a:r>
              <a:rPr lang="en-US" altLang="zh-CN" sz="1200" dirty="0">
                <a:solidFill>
                  <a:prstClr val="black"/>
                </a:solidFill>
                <a:latin typeface="Myriad Pro"/>
                <a:ea typeface="宋体" pitchFamily="2" charset="-122"/>
                <a:cs typeface="Segoe UI" panose="020B0502040204020203" pitchFamily="34" charset="0"/>
              </a:rPr>
              <a:t>T : avec système de gestion des câbles</a:t>
            </a:r>
            <a:endParaRPr lang="zh-CN" altLang="en-US" sz="1200" dirty="0">
              <a:solidFill>
                <a:prstClr val="black"/>
              </a:solidFill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31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>
                <a:latin typeface="Myriad Pro" panose="020B0502040204020203" pitchFamily="34" charset="0"/>
                <a:cs typeface="Segoe UI" panose="020B0502040204020203" pitchFamily="34" charset="0"/>
              </a:rPr>
              <a:t>Chargeur ICS-DC pour véhicules électriques</a:t>
            </a: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144935F8-117E-4D56-AFC6-F87FBB8D6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>
                <a:latin typeface="Myriad Pro"/>
              </a:rPr>
              <a:t>79</a:t>
            </a:fld>
            <a:endParaRPr lang="zh-CN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椭圆 35"/>
          <p:cNvSpPr/>
          <p:nvPr/>
        </p:nvSpPr>
        <p:spPr bwMode="auto">
          <a:xfrm>
            <a:off x="6969591" y="2988406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96" name="TextBox 4095"/>
          <p:cNvSpPr txBox="1"/>
          <p:nvPr/>
        </p:nvSpPr>
        <p:spPr>
          <a:xfrm>
            <a:off x="319734" y="2326686"/>
            <a:ext cx="2229273" cy="14763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9pPr>
          </a:lstStyle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Apparence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 : Modèle non PoE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 : Globe oculaire intérieur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A: Lampe double intelligente extérieure de 2,5 pouces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 : Caméra PT extérieure 2''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 : Écran extérieur WizColor 2,5 pouces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 : Extérieur 3''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1" name="椭圆 100"/>
          <p:cNvSpPr/>
          <p:nvPr/>
        </p:nvSpPr>
        <p:spPr bwMode="auto">
          <a:xfrm>
            <a:off x="1440159" y="2372883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103" name="TextBox 70"/>
          <p:cNvSpPr txBox="1"/>
          <p:nvPr/>
        </p:nvSpPr>
        <p:spPr>
          <a:xfrm>
            <a:off x="2528063" y="2927760"/>
            <a:ext cx="2057717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9pPr>
          </a:lstStyle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Modèle multi-objectifs 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xEy(Z)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x = résolution du canal panoramique. Si elle est identique à celle du canal de détail, elle n'est pas affichée.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y = nombre total d'objectifs panoramiques et de détail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Z = Zoom hybride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05" name="肘形连接符 141"/>
          <p:cNvCxnSpPr/>
          <p:nvPr/>
        </p:nvCxnSpPr>
        <p:spPr bwMode="auto">
          <a:xfrm rot="10800000" flipV="1">
            <a:off x="7000589" y="2118340"/>
            <a:ext cx="3497888" cy="915065"/>
          </a:xfrm>
          <a:prstGeom prst="bentConnector3">
            <a:avLst>
              <a:gd name="adj1" fmla="val 162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3" name="TextBox 55"/>
          <p:cNvSpPr txBox="1">
            <a:spLocks noChangeArrowheads="1"/>
          </p:cNvSpPr>
          <p:nvPr/>
        </p:nvSpPr>
        <p:spPr bwMode="auto">
          <a:xfrm>
            <a:off x="9508488" y="3796319"/>
            <a:ext cx="2060120" cy="276999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9pPr>
          </a:lstStyle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3" name="矩形 62"/>
          <p:cNvSpPr/>
          <p:nvPr/>
        </p:nvSpPr>
        <p:spPr>
          <a:xfrm>
            <a:off x="5529308" y="2899863"/>
            <a:ext cx="3673897" cy="3476625"/>
          </a:xfrm>
          <a:prstGeom prst="rect">
            <a:avLst/>
          </a:prstGeom>
          <a:ln w="6350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Fonction commune :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 : Carte SD (série PT-1) ; Carte SD + micro (sauf série PT-1)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SA : Carte SD + Micro (uniquement pour la série PT-1)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AS : Audio, alarme et carte SD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+mn-ea"/>
              </a:rPr>
              <a:t>A1S : Audio et carte SD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+mn-ea"/>
              </a:rPr>
              <a:t>AST : Audio, alarme, carte SD, micro et haut-parleur</a:t>
            </a:r>
            <a:endParaRPr kumimoji="0" lang="en-US" altLang="zh-CN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+mn-ea"/>
              </a:rPr>
              <a:t>A1ST : Audio, carte SD, micro et haut-parleur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Logiciel : Carte SD + Wi-Fi</a:t>
            </a:r>
            <a:endParaRPr kumimoji="0" lang="en-US" altLang="zh-CN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SAW : Carte SD + Micro + Wi-Fi</a:t>
            </a:r>
            <a:endParaRPr kumimoji="0" lang="en-US" altLang="zh-CN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ST : Carte SD + Communication bidirectionnelle (Type intérieur)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STW : Carte SD + Communication bidirectionnelle + Wi-Fi</a:t>
            </a:r>
            <a:endParaRPr kumimoji="0" lang="en-US" altLang="zh-CN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STWB20 : Carte SD + Communication bidirectionnelle + Wi-Fi + Batterie 20 000 mAh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Wingdings" panose="05000000000000000000" pitchFamily="2" charset="2"/>
              </a:rPr>
              <a:t>Z : Zoom hybride</a:t>
            </a:r>
            <a:endParaRPr kumimoji="0" lang="en-US" altLang="zh-CN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4G : 4G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5G : 5G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PV : Vigilance périmétrique (type extérieur)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IL : Double éclairage intelligent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LED : Lumière chaude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66" name="肘形连接符 144"/>
          <p:cNvCxnSpPr/>
          <p:nvPr/>
        </p:nvCxnSpPr>
        <p:spPr bwMode="auto">
          <a:xfrm rot="10800000" flipV="1">
            <a:off x="1453627" y="2080282"/>
            <a:ext cx="6922581" cy="353205"/>
          </a:xfrm>
          <a:prstGeom prst="bentConnector3">
            <a:avLst>
              <a:gd name="adj1" fmla="val 74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7" name="肘形连接符 141"/>
          <p:cNvCxnSpPr/>
          <p:nvPr/>
        </p:nvCxnSpPr>
        <p:spPr bwMode="auto">
          <a:xfrm rot="10800000" flipV="1">
            <a:off x="3759594" y="2093800"/>
            <a:ext cx="5495938" cy="519833"/>
          </a:xfrm>
          <a:prstGeom prst="bentConnector3">
            <a:avLst>
              <a:gd name="adj1" fmla="val -3265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2" name="椭圆 81"/>
          <p:cNvSpPr/>
          <p:nvPr/>
        </p:nvSpPr>
        <p:spPr bwMode="auto">
          <a:xfrm>
            <a:off x="3705006" y="2568633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33" name="肘形连接符 141"/>
          <p:cNvCxnSpPr>
            <a:stCxn id="74" idx="2"/>
          </p:cNvCxnSpPr>
          <p:nvPr/>
        </p:nvCxnSpPr>
        <p:spPr bwMode="auto">
          <a:xfrm rot="5400000">
            <a:off x="10584598" y="2222497"/>
            <a:ext cx="1294207" cy="1009773"/>
          </a:xfrm>
          <a:prstGeom prst="bentConnector3">
            <a:avLst>
              <a:gd name="adj1" fmla="val 98280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4" name="椭圆 33"/>
          <p:cNvSpPr/>
          <p:nvPr/>
        </p:nvSpPr>
        <p:spPr bwMode="auto">
          <a:xfrm>
            <a:off x="10636813" y="3315723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35" name="矩形 34"/>
          <p:cNvSpPr/>
          <p:nvPr/>
        </p:nvSpPr>
        <p:spPr>
          <a:xfrm>
            <a:off x="9934960" y="3374486"/>
            <a:ext cx="2029083" cy="398780"/>
          </a:xfrm>
          <a:prstGeom prst="rect">
            <a:avLst/>
          </a:prstGeom>
          <a:ln w="6350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PRO : WizColor</a:t>
            </a:r>
            <a:endParaRPr kumimoji="0" lang="en-US" altLang="zh-CN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Sn : Nème génération</a:t>
            </a:r>
          </a:p>
        </p:txBody>
      </p:sp>
      <p:sp>
        <p:nvSpPr>
          <p:cNvPr id="57" name="矩形 56"/>
          <p:cNvSpPr/>
          <p:nvPr/>
        </p:nvSpPr>
        <p:spPr bwMode="auto">
          <a:xfrm>
            <a:off x="5386084" y="1373803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8" name="矩形 57"/>
          <p:cNvSpPr/>
          <p:nvPr/>
        </p:nvSpPr>
        <p:spPr bwMode="auto">
          <a:xfrm>
            <a:off x="6280589" y="1373803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9" name="矩形 58"/>
          <p:cNvSpPr/>
          <p:nvPr/>
        </p:nvSpPr>
        <p:spPr bwMode="auto">
          <a:xfrm>
            <a:off x="7175095" y="1373803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9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0" name="矩形 59"/>
          <p:cNvSpPr/>
          <p:nvPr/>
        </p:nvSpPr>
        <p:spPr bwMode="auto">
          <a:xfrm>
            <a:off x="10543851" y="1373803"/>
            <a:ext cx="544704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PV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5" name="矩形 64"/>
          <p:cNvSpPr/>
          <p:nvPr/>
        </p:nvSpPr>
        <p:spPr bwMode="auto">
          <a:xfrm>
            <a:off x="8069600" y="1373803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7" name="矩形 66"/>
          <p:cNvSpPr/>
          <p:nvPr/>
        </p:nvSpPr>
        <p:spPr bwMode="auto">
          <a:xfrm>
            <a:off x="516348" y="1373803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68" name="矩形 67"/>
          <p:cNvSpPr/>
          <p:nvPr/>
        </p:nvSpPr>
        <p:spPr bwMode="auto">
          <a:xfrm>
            <a:off x="2848775" y="1363888"/>
            <a:ext cx="1407795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PTS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69" name="直接连接符 68"/>
          <p:cNvCxnSpPr/>
          <p:nvPr/>
        </p:nvCxnSpPr>
        <p:spPr bwMode="auto">
          <a:xfrm flipV="1">
            <a:off x="1410853" y="1700809"/>
            <a:ext cx="222704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0" name="矩形 69"/>
          <p:cNvSpPr/>
          <p:nvPr/>
        </p:nvSpPr>
        <p:spPr bwMode="auto">
          <a:xfrm>
            <a:off x="1808063" y="1373803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IPC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1" name="矩形 70"/>
          <p:cNvSpPr/>
          <p:nvPr/>
        </p:nvSpPr>
        <p:spPr bwMode="auto">
          <a:xfrm>
            <a:off x="4491579" y="1373803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72" name="直接连接符 71"/>
          <p:cNvCxnSpPr/>
          <p:nvPr/>
        </p:nvCxnSpPr>
        <p:spPr bwMode="auto">
          <a:xfrm flipV="1">
            <a:off x="9823608" y="1777259"/>
            <a:ext cx="222704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3" name="矩形 72"/>
          <p:cNvSpPr/>
          <p:nvPr/>
        </p:nvSpPr>
        <p:spPr bwMode="auto">
          <a:xfrm>
            <a:off x="9074288" y="1373803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E2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4" name="矩形 73"/>
          <p:cNvSpPr/>
          <p:nvPr/>
        </p:nvSpPr>
        <p:spPr bwMode="auto">
          <a:xfrm>
            <a:off x="11376587" y="1360280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PRO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75" name="直接连接符 74"/>
          <p:cNvCxnSpPr/>
          <p:nvPr/>
        </p:nvCxnSpPr>
        <p:spPr bwMode="auto">
          <a:xfrm flipV="1">
            <a:off x="11124512" y="1777259"/>
            <a:ext cx="222704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6" name="直接连接符 75"/>
          <p:cNvCxnSpPr/>
          <p:nvPr/>
        </p:nvCxnSpPr>
        <p:spPr bwMode="auto">
          <a:xfrm flipV="1">
            <a:off x="8822264" y="1777260"/>
            <a:ext cx="222704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8" name="矩形 77"/>
          <p:cNvSpPr/>
          <p:nvPr/>
        </p:nvSpPr>
        <p:spPr bwMode="auto">
          <a:xfrm>
            <a:off x="10036922" y="1373803"/>
            <a:ext cx="416368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2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等线 Light"/>
                <a:cs typeface="Segoe UI" panose="020B0502040204020203" pitchFamily="34" charset="0"/>
              </a:rPr>
              <a:t>Caméra réseau PT (2/2)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51A614-8966-44D8-8BE8-82D5C6659FD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Myriad Pro"/>
                <a:ea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矩形 84"/>
          <p:cNvSpPr/>
          <p:nvPr/>
        </p:nvSpPr>
        <p:spPr bwMode="auto">
          <a:xfrm>
            <a:off x="1568397" y="2220132"/>
            <a:ext cx="1271513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DHI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6" name="矩形 85"/>
          <p:cNvSpPr/>
          <p:nvPr/>
        </p:nvSpPr>
        <p:spPr bwMode="auto">
          <a:xfrm>
            <a:off x="3150468" y="2220132"/>
            <a:ext cx="1271513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 err="1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Dvolt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7" name="矩形 86"/>
          <p:cNvSpPr/>
          <p:nvPr/>
        </p:nvSpPr>
        <p:spPr bwMode="auto">
          <a:xfrm>
            <a:off x="4732538" y="2220132"/>
            <a:ext cx="1271513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Nuage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8" name="矩形 87"/>
          <p:cNvSpPr/>
          <p:nvPr/>
        </p:nvSpPr>
        <p:spPr bwMode="auto">
          <a:xfrm>
            <a:off x="6317770" y="2220132"/>
            <a:ext cx="838103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AC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01" name="直接连接符 100"/>
          <p:cNvCxnSpPr/>
          <p:nvPr/>
        </p:nvCxnSpPr>
        <p:spPr bwMode="auto">
          <a:xfrm flipV="1">
            <a:off x="2908335" y="2617369"/>
            <a:ext cx="222704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1" name="矩形 20"/>
          <p:cNvSpPr/>
          <p:nvPr/>
        </p:nvSpPr>
        <p:spPr bwMode="auto">
          <a:xfrm>
            <a:off x="7469592" y="2220132"/>
            <a:ext cx="838103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HC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3" name="矩形 22"/>
          <p:cNvSpPr/>
          <p:nvPr/>
        </p:nvSpPr>
        <p:spPr bwMode="auto">
          <a:xfrm>
            <a:off x="8589732" y="2220132"/>
            <a:ext cx="838103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Y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25" name="直接连接符 24"/>
          <p:cNvCxnSpPr/>
          <p:nvPr/>
        </p:nvCxnSpPr>
        <p:spPr bwMode="auto">
          <a:xfrm flipV="1">
            <a:off x="4441410" y="2580131"/>
            <a:ext cx="222704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6" name="直接连接符 25"/>
          <p:cNvCxnSpPr/>
          <p:nvPr/>
        </p:nvCxnSpPr>
        <p:spPr bwMode="auto">
          <a:xfrm flipV="1">
            <a:off x="6049558" y="2580130"/>
            <a:ext cx="222704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7" name="直接连接符 26"/>
          <p:cNvCxnSpPr/>
          <p:nvPr/>
        </p:nvCxnSpPr>
        <p:spPr bwMode="auto">
          <a:xfrm flipV="1">
            <a:off x="7201380" y="2580130"/>
            <a:ext cx="222704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8" name="直接连接符 27"/>
          <p:cNvCxnSpPr/>
          <p:nvPr/>
        </p:nvCxnSpPr>
        <p:spPr bwMode="auto">
          <a:xfrm flipV="1">
            <a:off x="8294638" y="2580130"/>
            <a:ext cx="222704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9" name="TextBox 69"/>
          <p:cNvSpPr>
            <a:spLocks noChangeArrowheads="1"/>
          </p:cNvSpPr>
          <p:nvPr/>
        </p:nvSpPr>
        <p:spPr bwMode="auto">
          <a:xfrm>
            <a:off x="1911075" y="3338494"/>
            <a:ext cx="736875" cy="500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Marque : Dahua</a:t>
            </a:r>
            <a:endParaRPr lang="zh-CN" altLang="en-US" sz="14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31" name="直接连接符 30"/>
          <p:cNvCxnSpPr/>
          <p:nvPr/>
        </p:nvCxnSpPr>
        <p:spPr bwMode="auto">
          <a:xfrm>
            <a:off x="2203849" y="2951333"/>
            <a:ext cx="0" cy="3360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2" name="椭圆 31"/>
          <p:cNvSpPr/>
          <p:nvPr/>
        </p:nvSpPr>
        <p:spPr bwMode="auto">
          <a:xfrm>
            <a:off x="2158849" y="3190484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10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33" name="直接连接符 32"/>
          <p:cNvCxnSpPr/>
          <p:nvPr/>
        </p:nvCxnSpPr>
        <p:spPr bwMode="auto">
          <a:xfrm>
            <a:off x="3788809" y="2951333"/>
            <a:ext cx="0" cy="3360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4" name="椭圆 33"/>
          <p:cNvSpPr/>
          <p:nvPr/>
        </p:nvSpPr>
        <p:spPr bwMode="auto">
          <a:xfrm>
            <a:off x="3743809" y="3190484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10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35" name="TextBox 69"/>
          <p:cNvSpPr>
            <a:spLocks noChangeArrowheads="1"/>
          </p:cNvSpPr>
          <p:nvPr/>
        </p:nvSpPr>
        <p:spPr bwMode="auto">
          <a:xfrm>
            <a:off x="2839910" y="3338493"/>
            <a:ext cx="2336720" cy="2846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Chargement de la marque externe</a:t>
            </a:r>
            <a:endParaRPr lang="zh-CN" altLang="en-US" sz="1400" b="1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8" name="TextBox 69"/>
          <p:cNvSpPr>
            <a:spLocks noChangeArrowheads="1"/>
          </p:cNvSpPr>
          <p:nvPr/>
        </p:nvSpPr>
        <p:spPr bwMode="auto">
          <a:xfrm>
            <a:off x="4170170" y="4483645"/>
            <a:ext cx="1646430" cy="4693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it-IT" altLang="zh-CN" sz="1400" b="1" dirty="0">
                <a:solidFill>
                  <a:srgbClr val="000000"/>
                </a:solidFill>
                <a:latin typeface="Myriad Pro" panose="020B0502040204020203" pitchFamily="34" charset="0"/>
                <a:cs typeface="Segoe UI" panose="020B0502040204020203" pitchFamily="34" charset="0"/>
              </a:rPr>
              <a:t>Positionnement du produit :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Nuage</a:t>
            </a:r>
          </a:p>
        </p:txBody>
      </p:sp>
      <p:sp>
        <p:nvSpPr>
          <p:cNvPr id="39" name="TextBox 48"/>
          <p:cNvSpPr txBox="1"/>
          <p:nvPr/>
        </p:nvSpPr>
        <p:spPr>
          <a:xfrm>
            <a:off x="5716059" y="3398502"/>
            <a:ext cx="2105258" cy="86177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200">
              <a:defRPr/>
            </a:pPr>
            <a:r>
              <a:rPr lang="en-US" altLang="zh-CN" sz="1400" b="1" dirty="0">
                <a:solidFill>
                  <a:srgbClr val="000000"/>
                </a:solidFill>
                <a:latin typeface="Myriad Pro" panose="020B0502040204020203" pitchFamily="34" charset="0"/>
                <a:cs typeface="Segoe UI" panose="020B0502040204020203" pitchFamily="34" charset="0"/>
                <a:sym typeface="文泉驿微米黑" charset="-122"/>
              </a:rPr>
              <a:t>Identification du produit :</a:t>
            </a:r>
          </a:p>
          <a:p>
            <a:pPr>
              <a:spcBef>
                <a:spcPct val="0"/>
              </a:spcBef>
              <a:defRPr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CA - Courant alternatif CC - Courant continu</a:t>
            </a:r>
          </a:p>
          <a:p>
            <a:pPr>
              <a:spcBef>
                <a:spcPct val="0"/>
              </a:spcBef>
              <a:defRPr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Commission des ordres du comté d'Orange</a:t>
            </a:r>
            <a:endParaRPr lang="en-US" altLang="zh-CN" sz="1200" dirty="0">
              <a:latin typeface="Segoe UI" panose="020B0502040204020203" pitchFamily="34" charset="0"/>
              <a:cs typeface="Segoe UI" panose="020B0502040204020203" pitchFamily="34" charset="0"/>
              <a:sym typeface="文泉驿微米黑" charset="-122"/>
            </a:endParaRPr>
          </a:p>
        </p:txBody>
      </p:sp>
      <p:sp>
        <p:nvSpPr>
          <p:cNvPr id="41" name="椭圆 40"/>
          <p:cNvSpPr/>
          <p:nvPr/>
        </p:nvSpPr>
        <p:spPr bwMode="auto">
          <a:xfrm>
            <a:off x="6691821" y="3276132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10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48" name="椭圆 47"/>
          <p:cNvSpPr/>
          <p:nvPr/>
        </p:nvSpPr>
        <p:spPr bwMode="auto">
          <a:xfrm>
            <a:off x="4858431" y="4356745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10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49" name="AutoShape 10"/>
          <p:cNvCxnSpPr>
            <a:cxnSpLocks noChangeShapeType="1"/>
          </p:cNvCxnSpPr>
          <p:nvPr/>
        </p:nvCxnSpPr>
        <p:spPr bwMode="auto">
          <a:xfrm rot="5400000" flipH="1" flipV="1">
            <a:off x="4450440" y="3416808"/>
            <a:ext cx="1395221" cy="490254"/>
          </a:xfrm>
          <a:prstGeom prst="bentConnector3">
            <a:avLst>
              <a:gd name="adj1" fmla="val 50000"/>
            </a:avLst>
          </a:prstGeom>
          <a:noFill/>
          <a:ln w="6350">
            <a:solidFill>
              <a:schemeClr val="bg1">
                <a:lumMod val="50000"/>
              </a:schemeClr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0" name="直接连接符 49"/>
          <p:cNvCxnSpPr/>
          <p:nvPr/>
        </p:nvCxnSpPr>
        <p:spPr bwMode="auto">
          <a:xfrm>
            <a:off x="6736821" y="2940132"/>
            <a:ext cx="0" cy="3360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1" name="椭圆 50"/>
          <p:cNvSpPr/>
          <p:nvPr/>
        </p:nvSpPr>
        <p:spPr bwMode="auto">
          <a:xfrm>
            <a:off x="7877361" y="4479194"/>
            <a:ext cx="90000" cy="99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10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52" name="直接连接符 51"/>
          <p:cNvCxnSpPr/>
          <p:nvPr/>
        </p:nvCxnSpPr>
        <p:spPr bwMode="auto">
          <a:xfrm>
            <a:off x="7921858" y="2971250"/>
            <a:ext cx="0" cy="151239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5" name="TextBox 48"/>
          <p:cNvSpPr txBox="1"/>
          <p:nvPr/>
        </p:nvSpPr>
        <p:spPr>
          <a:xfrm>
            <a:off x="7095020" y="4578194"/>
            <a:ext cx="1841373" cy="49244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200">
              <a:defRPr/>
            </a:pPr>
            <a:r>
              <a:rPr lang="en-US" altLang="zh-CN" sz="1400" b="1" dirty="0">
                <a:solidFill>
                  <a:srgbClr val="000000"/>
                </a:solidFill>
                <a:latin typeface="Myriad Pro" panose="020B0502040204020203" pitchFamily="34" charset="0"/>
                <a:cs typeface="Segoe UI" panose="020B0502040204020203" pitchFamily="34" charset="0"/>
                <a:sym typeface="文泉驿微米黑" charset="-122"/>
              </a:rPr>
              <a:t>Sous-catégorie :</a:t>
            </a:r>
          </a:p>
          <a:p>
            <a:pPr defTabSz="1219200">
              <a:defRPr/>
            </a:pPr>
            <a:r>
              <a:rPr lang="en-US" altLang="zh-CN" sz="1200" dirty="0">
                <a:latin typeface="Myriad Pro" panose="020B0502040204020203" pitchFamily="34" charset="0"/>
                <a:cs typeface="Segoe UI" panose="020B0502040204020203" pitchFamily="34" charset="0"/>
              </a:rPr>
              <a:t>HC-Hybrid Cloud</a:t>
            </a:r>
            <a:endParaRPr lang="en-US" altLang="zh-CN" sz="1200" b="1" dirty="0">
              <a:solidFill>
                <a:srgbClr val="000000"/>
              </a:solidFill>
              <a:latin typeface="Segoe UI" panose="020B0502040204020203" pitchFamily="34" charset="0"/>
              <a:cs typeface="Segoe UI" panose="020B0502040204020203" pitchFamily="34" charset="0"/>
              <a:sym typeface="文泉驿微米黑" charset="-122"/>
            </a:endParaRPr>
          </a:p>
        </p:txBody>
      </p:sp>
      <p:sp>
        <p:nvSpPr>
          <p:cNvPr id="56" name="TextBox 48"/>
          <p:cNvSpPr txBox="1"/>
          <p:nvPr/>
        </p:nvSpPr>
        <p:spPr>
          <a:xfrm>
            <a:off x="8885356" y="3838633"/>
            <a:ext cx="2009930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200">
              <a:defRPr/>
            </a:pPr>
            <a:r>
              <a:rPr lang="en-US" altLang="zh-CN" sz="1400" b="1" dirty="0">
                <a:solidFill>
                  <a:srgbClr val="000000"/>
                </a:solidFill>
                <a:latin typeface="Myriad Pro" panose="020B0502040204020203" pitchFamily="34" charset="0"/>
                <a:cs typeface="Segoe UI" panose="020B0502040204020203" pitchFamily="34" charset="0"/>
                <a:sym typeface="文泉驿微米黑" charset="-122"/>
              </a:rPr>
              <a:t>Identification de l'âge du type d'emballage :</a:t>
            </a:r>
          </a:p>
          <a:p>
            <a:pPr>
              <a:spcBef>
                <a:spcPct val="0"/>
              </a:spcBef>
              <a:defRPr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Jour J</a:t>
            </a:r>
          </a:p>
          <a:p>
            <a:pPr>
              <a:spcBef>
                <a:spcPct val="0"/>
              </a:spcBef>
              <a:defRPr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M : Mois</a:t>
            </a:r>
          </a:p>
          <a:p>
            <a:pPr>
              <a:spcBef>
                <a:spcPct val="0"/>
              </a:spcBef>
              <a:defRPr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Y : Année (1, 3, 5)</a:t>
            </a:r>
            <a:endParaRPr lang="en-US" altLang="zh-CN" sz="12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文泉驿微米黑" charset="-122"/>
            </a:endParaRPr>
          </a:p>
          <a:p>
            <a:pPr>
              <a:spcBef>
                <a:spcPct val="0"/>
              </a:spcBef>
              <a:defRPr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Q : Trimestre</a:t>
            </a:r>
          </a:p>
          <a:p>
            <a:pPr>
              <a:spcBef>
                <a:spcPct val="0"/>
              </a:spcBef>
              <a:defRPr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H : Six mois</a:t>
            </a:r>
            <a:endParaRPr lang="en-US" altLang="zh-CN" sz="1200" dirty="0">
              <a:latin typeface="Segoe UI" panose="020B0502040204020203" pitchFamily="34" charset="0"/>
              <a:cs typeface="Segoe UI" panose="020B0502040204020203" pitchFamily="34" charset="0"/>
              <a:sym typeface="文泉驿微米黑" charset="-122"/>
            </a:endParaRPr>
          </a:p>
        </p:txBody>
      </p:sp>
      <p:cxnSp>
        <p:nvCxnSpPr>
          <p:cNvPr id="67" name="AutoShape 10"/>
          <p:cNvCxnSpPr>
            <a:cxnSpLocks noChangeShapeType="1"/>
          </p:cNvCxnSpPr>
          <p:nvPr/>
        </p:nvCxnSpPr>
        <p:spPr bwMode="auto">
          <a:xfrm rot="16200000" flipV="1">
            <a:off x="8980075" y="3025930"/>
            <a:ext cx="791781" cy="668572"/>
          </a:xfrm>
          <a:prstGeom prst="bentConnector3">
            <a:avLst>
              <a:gd name="adj1" fmla="val 50000"/>
            </a:avLst>
          </a:prstGeom>
          <a:noFill/>
          <a:ln w="6350">
            <a:solidFill>
              <a:schemeClr val="bg1">
                <a:lumMod val="50000"/>
              </a:schemeClr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1" name="椭圆 70"/>
          <p:cNvSpPr/>
          <p:nvPr/>
        </p:nvSpPr>
        <p:spPr bwMode="auto">
          <a:xfrm>
            <a:off x="9665252" y="3741052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10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36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>
                <a:latin typeface="Myriad Pro" panose="020B0502040204020203" pitchFamily="34" charset="0"/>
                <a:cs typeface="Segoe UI" panose="020B0502040204020203" pitchFamily="34" charset="0"/>
              </a:rPr>
              <a:t>Système de charge D-Volt</a:t>
            </a: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9D89C216-B5A9-42BC-A8A2-2E84ABBA1C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>
                <a:latin typeface="Myriad Pro"/>
              </a:rPr>
              <a:t>80</a:t>
            </a:fld>
            <a:endParaRPr lang="zh-CN" altLang="en-US"/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TextBox 69"/>
          <p:cNvSpPr>
            <a:spLocks noChangeArrowheads="1"/>
          </p:cNvSpPr>
          <p:nvPr/>
        </p:nvSpPr>
        <p:spPr bwMode="auto">
          <a:xfrm>
            <a:off x="290564" y="3398300"/>
            <a:ext cx="1917922" cy="307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1" rIns="91440" bIns="4572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Marque : Dahua</a:t>
            </a:r>
            <a:endParaRPr lang="zh-CN" altLang="en-US" sz="12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77" name="TextBox 70"/>
          <p:cNvSpPr>
            <a:spLocks noChangeArrowheads="1"/>
          </p:cNvSpPr>
          <p:nvPr/>
        </p:nvSpPr>
        <p:spPr bwMode="auto">
          <a:xfrm>
            <a:off x="5145942" y="3398301"/>
            <a:ext cx="1683493" cy="492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1" rIns="91440" bIns="4572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Génération: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00: 1er</a:t>
            </a:r>
          </a:p>
        </p:txBody>
      </p:sp>
      <p:sp>
        <p:nvSpPr>
          <p:cNvPr id="78" name="TextBox 72"/>
          <p:cNvSpPr>
            <a:spLocks noChangeArrowheads="1"/>
          </p:cNvSpPr>
          <p:nvPr/>
        </p:nvSpPr>
        <p:spPr bwMode="auto">
          <a:xfrm>
            <a:off x="6496369" y="4413545"/>
            <a:ext cx="1283376" cy="307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1" rIns="91440" bIns="4572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Réservé</a:t>
            </a:r>
            <a:endParaRPr lang="zh-CN" altLang="en-US" sz="1400" b="1" dirty="0">
              <a:solidFill>
                <a:srgbClr val="000000"/>
              </a:solidFill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anose="020F0502020204030204" pitchFamily="34" charset="0"/>
            </a:endParaRPr>
          </a:p>
        </p:txBody>
      </p:sp>
      <p:sp>
        <p:nvSpPr>
          <p:cNvPr id="79" name="TextBox 73"/>
          <p:cNvSpPr>
            <a:spLocks noChangeArrowheads="1"/>
          </p:cNvSpPr>
          <p:nvPr/>
        </p:nvSpPr>
        <p:spPr bwMode="auto">
          <a:xfrm>
            <a:off x="10547274" y="3805446"/>
            <a:ext cx="1644727" cy="1046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1" rIns="91440" bIns="4572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Extension: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宋体" pitchFamily="2" charset="-122"/>
                <a:cs typeface="Segoe UI" panose="020B0502040204020203" pitchFamily="34" charset="0"/>
                <a:sym typeface="Calibri" panose="020F0502020204030204" pitchFamily="34" charset="0"/>
              </a:rPr>
              <a:t>processeur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宋体" pitchFamily="2" charset="-122"/>
                <a:cs typeface="Segoe UI" panose="020B0502040204020203" pitchFamily="34" charset="0"/>
                <a:sym typeface="Calibri" panose="020F0502020204030204" pitchFamily="34" charset="0"/>
              </a:rPr>
              <a:t>NAND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宋体" pitchFamily="2" charset="-122"/>
                <a:cs typeface="Segoe UI" panose="020B0502040204020203" pitchFamily="34" charset="0"/>
                <a:sym typeface="Calibri" panose="020F0502020204030204" pitchFamily="34" charset="0"/>
              </a:rPr>
              <a:t>Température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宋体" pitchFamily="2" charset="-122"/>
                <a:cs typeface="Segoe UI" panose="020B0502040204020203" pitchFamily="34" charset="0"/>
                <a:sym typeface="Calibri" panose="020F0502020204030204" pitchFamily="34" charset="0"/>
              </a:rPr>
              <a:t>…</a:t>
            </a:r>
            <a:endParaRPr lang="zh-CN" altLang="en-US" sz="1200" dirty="0">
              <a:solidFill>
                <a:srgbClr val="000000"/>
              </a:solidFill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anose="020F0502020204030204" pitchFamily="34" charset="0"/>
            </a:endParaRPr>
          </a:p>
        </p:txBody>
      </p:sp>
      <p:sp>
        <p:nvSpPr>
          <p:cNvPr id="80" name="TextBox 69"/>
          <p:cNvSpPr>
            <a:spLocks noChangeArrowheads="1"/>
          </p:cNvSpPr>
          <p:nvPr/>
        </p:nvSpPr>
        <p:spPr bwMode="auto">
          <a:xfrm>
            <a:off x="1740878" y="3398302"/>
            <a:ext cx="1170081" cy="277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1" rIns="91440" bIns="4572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n-US" altLang="zh-CN" sz="12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SSD</a:t>
            </a:r>
          </a:p>
        </p:txBody>
      </p:sp>
      <p:sp>
        <p:nvSpPr>
          <p:cNvPr id="81" name="TextBox 69"/>
          <p:cNvSpPr>
            <a:spLocks noChangeArrowheads="1"/>
          </p:cNvSpPr>
          <p:nvPr/>
        </p:nvSpPr>
        <p:spPr bwMode="auto">
          <a:xfrm>
            <a:off x="4581972" y="4370257"/>
            <a:ext cx="2039657" cy="677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1" rIns="91440" bIns="4572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Type de protocole 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8 : SATA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9 : PCIe</a:t>
            </a:r>
            <a:endParaRPr lang="en-US" altLang="zh-CN" sz="12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</p:txBody>
      </p:sp>
      <p:sp>
        <p:nvSpPr>
          <p:cNvPr id="82" name="TextBox 78"/>
          <p:cNvSpPr>
            <a:spLocks noChangeArrowheads="1"/>
          </p:cNvSpPr>
          <p:nvPr/>
        </p:nvSpPr>
        <p:spPr bwMode="auto">
          <a:xfrm>
            <a:off x="7562149" y="3398302"/>
            <a:ext cx="1400044" cy="1046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1" rIns="91440" bIns="4572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Interface:</a:t>
            </a:r>
            <a:endParaRPr lang="en-US" altLang="zh-CN" sz="1400" b="1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S : SATA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 : mSATA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N: M.2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U: U.2</a:t>
            </a:r>
          </a:p>
        </p:txBody>
      </p:sp>
      <p:sp>
        <p:nvSpPr>
          <p:cNvPr id="83" name="矩形 82"/>
          <p:cNvSpPr/>
          <p:nvPr/>
        </p:nvSpPr>
        <p:spPr bwMode="auto">
          <a:xfrm>
            <a:off x="1796026" y="1433740"/>
            <a:ext cx="1096341" cy="96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ctr" anchorCtr="0" compatLnSpc="1"/>
          <a:lstStyle/>
          <a:p>
            <a:pPr algn="ctr" defTabSz="121793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93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SSD</a:t>
            </a:r>
            <a:endParaRPr lang="zh-CN" altLang="en-US" sz="293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4" name="矩形 83"/>
          <p:cNvSpPr/>
          <p:nvPr/>
        </p:nvSpPr>
        <p:spPr bwMode="auto">
          <a:xfrm>
            <a:off x="8903431" y="1433740"/>
            <a:ext cx="1110787" cy="96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ctr" anchorCtr="0" compatLnSpc="1"/>
          <a:lstStyle/>
          <a:p>
            <a:pPr algn="ctr" defTabSz="121793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93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500 g</a:t>
            </a:r>
            <a:endParaRPr lang="zh-CN" altLang="en-US" sz="293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5" name="矩形 84"/>
          <p:cNvSpPr/>
          <p:nvPr/>
        </p:nvSpPr>
        <p:spPr bwMode="auto">
          <a:xfrm>
            <a:off x="407668" y="1433740"/>
            <a:ext cx="960000" cy="96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ctr" anchorCtr="0" compatLnSpc="1"/>
          <a:lstStyle/>
          <a:p>
            <a:pPr algn="ctr" defTabSz="121793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93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DHI</a:t>
            </a:r>
            <a:endParaRPr lang="zh-CN" altLang="en-US" sz="2935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86" name="矩形 85"/>
          <p:cNvSpPr/>
          <p:nvPr/>
        </p:nvSpPr>
        <p:spPr bwMode="auto">
          <a:xfrm>
            <a:off x="5529915" y="1433740"/>
            <a:ext cx="960000" cy="96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ctr" anchorCtr="0" compatLnSpc="1"/>
          <a:lstStyle/>
          <a:p>
            <a:pPr algn="ctr" defTabSz="121793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93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00</a:t>
            </a:r>
            <a:endParaRPr lang="zh-CN" altLang="en-US" sz="293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7" name="矩形 86"/>
          <p:cNvSpPr/>
          <p:nvPr/>
        </p:nvSpPr>
        <p:spPr bwMode="auto">
          <a:xfrm>
            <a:off x="6654831" y="1433740"/>
            <a:ext cx="960000" cy="96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ctr" anchorCtr="0" compatLnSpc="1"/>
          <a:lstStyle/>
          <a:p>
            <a:pPr algn="ctr" defTabSz="121793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93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UN</a:t>
            </a:r>
            <a:endParaRPr lang="zh-CN" altLang="en-US" sz="293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8" name="矩形 87"/>
          <p:cNvSpPr/>
          <p:nvPr/>
        </p:nvSpPr>
        <p:spPr bwMode="auto">
          <a:xfrm>
            <a:off x="7779745" y="1433740"/>
            <a:ext cx="958771" cy="96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ctr" anchorCtr="0" compatLnSpc="1"/>
          <a:lstStyle/>
          <a:p>
            <a:pPr algn="ctr" defTabSz="121793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93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</a:t>
            </a:r>
            <a:endParaRPr lang="zh-CN" altLang="en-US" sz="293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91" name="直接连接符 90"/>
          <p:cNvCxnSpPr/>
          <p:nvPr/>
        </p:nvCxnSpPr>
        <p:spPr bwMode="auto">
          <a:xfrm>
            <a:off x="1478402" y="1913740"/>
            <a:ext cx="2069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92" name="组合 91"/>
          <p:cNvGrpSpPr/>
          <p:nvPr/>
        </p:nvGrpSpPr>
        <p:grpSpPr>
          <a:xfrm>
            <a:off x="827668" y="2379965"/>
            <a:ext cx="120000" cy="967387"/>
            <a:chOff x="2686859" y="2864898"/>
            <a:chExt cx="90000" cy="725540"/>
          </a:xfrm>
        </p:grpSpPr>
        <p:cxnSp>
          <p:nvCxnSpPr>
            <p:cNvPr id="93" name="直接连接符 92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94" name="椭圆 93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121920" tIns="60960" rIns="121920" bIns="60960" numCol="1" rtlCol="0" anchor="t" anchorCtr="0" compatLnSpc="1"/>
            <a:lstStyle/>
            <a:p>
              <a:pPr defTabSz="121793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335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95" name="组合 94"/>
          <p:cNvGrpSpPr/>
          <p:nvPr/>
        </p:nvGrpSpPr>
        <p:grpSpPr>
          <a:xfrm>
            <a:off x="2311076" y="2379961"/>
            <a:ext cx="120000" cy="977120"/>
            <a:chOff x="2686859" y="2857598"/>
            <a:chExt cx="90000" cy="732840"/>
          </a:xfrm>
        </p:grpSpPr>
        <p:cxnSp>
          <p:nvCxnSpPr>
            <p:cNvPr id="96" name="直接连接符 95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97" name="椭圆 96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121920" tIns="60960" rIns="121920" bIns="60960" numCol="1" rtlCol="0" anchor="t" anchorCtr="0" compatLnSpc="1"/>
            <a:lstStyle/>
            <a:p>
              <a:pPr defTabSz="121793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335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98" name="组合 97"/>
          <p:cNvGrpSpPr/>
          <p:nvPr/>
        </p:nvGrpSpPr>
        <p:grpSpPr>
          <a:xfrm>
            <a:off x="11035283" y="2402049"/>
            <a:ext cx="120000" cy="1385313"/>
            <a:chOff x="2686859" y="2857598"/>
            <a:chExt cx="90000" cy="1038984"/>
          </a:xfrm>
        </p:grpSpPr>
        <p:cxnSp>
          <p:nvCxnSpPr>
            <p:cNvPr id="99" name="直接连接符 98"/>
            <p:cNvCxnSpPr>
              <a:endCxn id="100" idx="0"/>
            </p:cNvCxnSpPr>
            <p:nvPr/>
          </p:nvCxnSpPr>
          <p:spPr bwMode="auto">
            <a:xfrm>
              <a:off x="2731859" y="2857598"/>
              <a:ext cx="0" cy="948984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00" name="椭圆 99"/>
            <p:cNvSpPr/>
            <p:nvPr/>
          </p:nvSpPr>
          <p:spPr bwMode="auto">
            <a:xfrm>
              <a:off x="2686859" y="3806582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121920" tIns="60960" rIns="121920" bIns="60960" numCol="1" rtlCol="0" anchor="t" anchorCtr="0" compatLnSpc="1"/>
            <a:lstStyle/>
            <a:p>
              <a:pPr defTabSz="121793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335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101" name="矩形 100"/>
          <p:cNvSpPr/>
          <p:nvPr/>
        </p:nvSpPr>
        <p:spPr bwMode="auto">
          <a:xfrm>
            <a:off x="4404999" y="1433740"/>
            <a:ext cx="960000" cy="96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ctr" anchorCtr="0" compatLnSpc="1"/>
          <a:lstStyle/>
          <a:p>
            <a:pPr algn="ctr" defTabSz="121793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93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8</a:t>
            </a:r>
            <a:endParaRPr lang="zh-CN" altLang="en-US" sz="293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2" name="矩形 101"/>
          <p:cNvSpPr/>
          <p:nvPr/>
        </p:nvSpPr>
        <p:spPr bwMode="auto">
          <a:xfrm>
            <a:off x="3280084" y="1433740"/>
            <a:ext cx="960000" cy="96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ctr" anchorCtr="0" compatLnSpc="1"/>
          <a:lstStyle/>
          <a:p>
            <a:pPr algn="ctr" defTabSz="121793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93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</a:t>
            </a:r>
            <a:endParaRPr lang="zh-CN" altLang="en-US" sz="293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3" name="矩形 102"/>
          <p:cNvSpPr/>
          <p:nvPr/>
        </p:nvSpPr>
        <p:spPr bwMode="auto">
          <a:xfrm>
            <a:off x="10601460" y="1433740"/>
            <a:ext cx="960000" cy="96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ctr" anchorCtr="0" compatLnSpc="1"/>
          <a:lstStyle/>
          <a:p>
            <a:pPr algn="ctr" defTabSz="121793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935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</a:t>
            </a:r>
            <a:endParaRPr lang="zh-CN" altLang="en-US" sz="293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04" name="直接连接符 103"/>
          <p:cNvCxnSpPr/>
          <p:nvPr/>
        </p:nvCxnSpPr>
        <p:spPr bwMode="auto">
          <a:xfrm>
            <a:off x="2989554" y="1913740"/>
            <a:ext cx="2069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5" name="直接连接符 104"/>
          <p:cNvCxnSpPr/>
          <p:nvPr/>
        </p:nvCxnSpPr>
        <p:spPr bwMode="auto">
          <a:xfrm>
            <a:off x="10209154" y="1913740"/>
            <a:ext cx="2069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6" name="TextBox 69"/>
          <p:cNvSpPr>
            <a:spLocks noChangeArrowheads="1"/>
          </p:cNvSpPr>
          <p:nvPr/>
        </p:nvSpPr>
        <p:spPr bwMode="auto">
          <a:xfrm>
            <a:off x="2892459" y="3398302"/>
            <a:ext cx="1932897" cy="1015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1" rIns="91440" bIns="4572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zh-CN" sz="12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Positionnement :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C/E : Consommateur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S/V : Surveillance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I : Industrie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D : Centre de données</a:t>
            </a:r>
          </a:p>
        </p:txBody>
      </p:sp>
      <p:grpSp>
        <p:nvGrpSpPr>
          <p:cNvPr id="107" name="组合 106"/>
          <p:cNvGrpSpPr/>
          <p:nvPr/>
        </p:nvGrpSpPr>
        <p:grpSpPr>
          <a:xfrm>
            <a:off x="5921209" y="2393508"/>
            <a:ext cx="120000" cy="977120"/>
            <a:chOff x="2686859" y="2857598"/>
            <a:chExt cx="90000" cy="732840"/>
          </a:xfrm>
        </p:grpSpPr>
        <p:cxnSp>
          <p:nvCxnSpPr>
            <p:cNvPr id="108" name="直接连接符 107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09" name="椭圆 108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121920" tIns="60960" rIns="121920" bIns="60960" numCol="1" rtlCol="0" anchor="t" anchorCtr="0" compatLnSpc="1"/>
            <a:lstStyle/>
            <a:p>
              <a:pPr defTabSz="121793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335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110" name="椭圆 109"/>
          <p:cNvSpPr/>
          <p:nvPr/>
        </p:nvSpPr>
        <p:spPr bwMode="auto">
          <a:xfrm>
            <a:off x="7081972" y="4208821"/>
            <a:ext cx="120000" cy="12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t" anchorCtr="0" compatLnSpc="1"/>
          <a:lstStyle/>
          <a:p>
            <a:pPr defTabSz="1217930" fontAlgn="t">
              <a:spcBef>
                <a:spcPct val="0"/>
              </a:spcBef>
              <a:spcAft>
                <a:spcPct val="0"/>
              </a:spcAft>
            </a:pPr>
            <a:endParaRPr lang="zh-CN" altLang="en-US" sz="14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grpSp>
        <p:nvGrpSpPr>
          <p:cNvPr id="114" name="组合 113"/>
          <p:cNvGrpSpPr/>
          <p:nvPr/>
        </p:nvGrpSpPr>
        <p:grpSpPr>
          <a:xfrm>
            <a:off x="3735135" y="2398361"/>
            <a:ext cx="120000" cy="977120"/>
            <a:chOff x="2686859" y="2857598"/>
            <a:chExt cx="90000" cy="732840"/>
          </a:xfrm>
        </p:grpSpPr>
        <p:cxnSp>
          <p:nvCxnSpPr>
            <p:cNvPr id="115" name="直接连接符 114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16" name="椭圆 115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121920" tIns="60960" rIns="121920" bIns="60960" numCol="1" rtlCol="0" anchor="t" anchorCtr="0" compatLnSpc="1"/>
            <a:lstStyle/>
            <a:p>
              <a:pPr defTabSz="121793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335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cxnSp>
        <p:nvCxnSpPr>
          <p:cNvPr id="117" name="肘形连接符 116"/>
          <p:cNvCxnSpPr>
            <a:stCxn id="87" idx="2"/>
          </p:cNvCxnSpPr>
          <p:nvPr/>
        </p:nvCxnSpPr>
        <p:spPr>
          <a:xfrm rot="16200000" flipH="1">
            <a:off x="6171009" y="3357562"/>
            <a:ext cx="1927647" cy="1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129" name="组合 128"/>
          <p:cNvGrpSpPr/>
          <p:nvPr/>
        </p:nvGrpSpPr>
        <p:grpSpPr>
          <a:xfrm>
            <a:off x="8192012" y="2416192"/>
            <a:ext cx="120000" cy="977120"/>
            <a:chOff x="2686859" y="2857598"/>
            <a:chExt cx="90000" cy="732840"/>
          </a:xfrm>
        </p:grpSpPr>
        <p:cxnSp>
          <p:nvCxnSpPr>
            <p:cNvPr id="130" name="直接连接符 129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31" name="椭圆 130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121920" tIns="60960" rIns="121920" bIns="60960" numCol="1" rtlCol="0" anchor="t" anchorCtr="0" compatLnSpc="1"/>
            <a:lstStyle/>
            <a:p>
              <a:pPr defTabSz="121793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335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135" name="组合 134"/>
          <p:cNvGrpSpPr/>
          <p:nvPr/>
        </p:nvGrpSpPr>
        <p:grpSpPr>
          <a:xfrm>
            <a:off x="9397253" y="2399687"/>
            <a:ext cx="120000" cy="977120"/>
            <a:chOff x="2686859" y="2857598"/>
            <a:chExt cx="90000" cy="732840"/>
          </a:xfrm>
        </p:grpSpPr>
        <p:cxnSp>
          <p:nvCxnSpPr>
            <p:cNvPr id="136" name="直接连接符 135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37" name="椭圆 136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121920" tIns="60960" rIns="121920" bIns="60960" numCol="1" rtlCol="0" anchor="t" anchorCtr="0" compatLnSpc="1"/>
            <a:lstStyle/>
            <a:p>
              <a:pPr defTabSz="121793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335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139" name="椭圆 138"/>
          <p:cNvSpPr/>
          <p:nvPr/>
        </p:nvSpPr>
        <p:spPr bwMode="auto">
          <a:xfrm>
            <a:off x="4793081" y="4208821"/>
            <a:ext cx="120000" cy="12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t" anchorCtr="0" compatLnSpc="1"/>
          <a:lstStyle/>
          <a:p>
            <a:pPr defTabSz="1217930" fontAlgn="t">
              <a:spcBef>
                <a:spcPct val="0"/>
              </a:spcBef>
              <a:spcAft>
                <a:spcPct val="0"/>
              </a:spcAft>
            </a:pPr>
            <a:endParaRPr lang="zh-CN" altLang="en-US" sz="14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140" name="肘形连接符 139"/>
          <p:cNvCxnSpPr/>
          <p:nvPr/>
        </p:nvCxnSpPr>
        <p:spPr>
          <a:xfrm rot="16200000" flipH="1">
            <a:off x="3882118" y="3357562"/>
            <a:ext cx="1927647" cy="1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41" name="TextBox 78"/>
          <p:cNvSpPr>
            <a:spLocks noChangeArrowheads="1"/>
          </p:cNvSpPr>
          <p:nvPr/>
        </p:nvSpPr>
        <p:spPr bwMode="auto">
          <a:xfrm>
            <a:off x="8846716" y="3398302"/>
            <a:ext cx="1754744" cy="1600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1" rIns="91440" bIns="4572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Capacité:</a:t>
            </a:r>
            <a:endParaRPr lang="en-US" altLang="zh-CN" sz="1400" b="1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120G : 120 Go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240G : 240 Go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480G : 480 Go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500G : 500 Go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1000G : 1000 Go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1 To : 1 To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…</a:t>
            </a:r>
          </a:p>
        </p:txBody>
      </p:sp>
      <p:sp>
        <p:nvSpPr>
          <p:cNvPr id="49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 err="1">
                <a:latin typeface="+mn-lt"/>
                <a:cs typeface="Segoe UI" panose="020B0502040204020203" pitchFamily="34" charset="0"/>
              </a:rPr>
              <a:t>SSD</a:t>
            </a:r>
            <a:endParaRPr lang="en-US" altLang="zh-CN" sz="3600" dirty="0">
              <a:latin typeface="+mn-lt"/>
              <a:cs typeface="Segoe UI" panose="020B0502040204020203" pitchFamily="34" charset="0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5550AA57-1842-4E0D-8D53-724AFDDCF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>
                <a:latin typeface="Myriad Pro"/>
              </a:rPr>
              <a:t>81</a:t>
            </a:fld>
            <a:endParaRPr lang="zh-CN" altLang="en-US"/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TextBox 48">
            <a:extLst>
              <a:ext uri="{FF2B5EF4-FFF2-40B4-BE49-F238E27FC236}">
                <a16:creationId xmlns:a16="http://schemas.microsoft.com/office/drawing/2014/main" id="{DE27F773-2EBA-4DC8-A245-199C239E7FF9}"/>
              </a:ext>
            </a:extLst>
          </p:cNvPr>
          <p:cNvSpPr txBox="1"/>
          <p:nvPr/>
        </p:nvSpPr>
        <p:spPr>
          <a:xfrm>
            <a:off x="9150050" y="2746095"/>
            <a:ext cx="1653309" cy="215443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</a:rPr>
              <a:t>Pièce laser :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Valeur par défaut (null) : aucune ou éclairage IR normal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L : Éclairage laser (≤1 km)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L3 : Éclairage laser 3 km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R : LRF (télémètre laser, ≤ 1 km)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R2 : LRF 2 km</a:t>
            </a:r>
          </a:p>
        </p:txBody>
      </p:sp>
      <p:sp>
        <p:nvSpPr>
          <p:cNvPr id="62" name="TextBox 52">
            <a:extLst>
              <a:ext uri="{FF2B5EF4-FFF2-40B4-BE49-F238E27FC236}">
                <a16:creationId xmlns:a16="http://schemas.microsoft.com/office/drawing/2014/main" id="{007BF693-22B4-4889-8826-5BF8989077B1}"/>
              </a:ext>
            </a:extLst>
          </p:cNvPr>
          <p:cNvSpPr txBox="1"/>
          <p:nvPr/>
        </p:nvSpPr>
        <p:spPr>
          <a:xfrm>
            <a:off x="6979874" y="4323945"/>
            <a:ext cx="1961711" cy="115724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Fonctions :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Valeur par défaut (null) : Sécurité</a:t>
            </a: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等线"/>
              <a:cs typeface="Segoe UI" panose="020B0502040204020203" pitchFamily="34" charset="0"/>
              <a:sym typeface="文泉驿微米黑" charset="-122"/>
            </a:endParaRP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T : Radiométrie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L : Radiométrie de faible précision</a:t>
            </a:r>
          </a:p>
        </p:txBody>
      </p:sp>
      <p:sp>
        <p:nvSpPr>
          <p:cNvPr id="66" name="TextBox 26">
            <a:extLst>
              <a:ext uri="{FF2B5EF4-FFF2-40B4-BE49-F238E27FC236}">
                <a16:creationId xmlns:a16="http://schemas.microsoft.com/office/drawing/2014/main" id="{A7439E28-E3DE-4121-A8A0-8779D77FF7D1}"/>
              </a:ext>
            </a:extLst>
          </p:cNvPr>
          <p:cNvSpPr txBox="1"/>
          <p:nvPr/>
        </p:nvSpPr>
        <p:spPr>
          <a:xfrm>
            <a:off x="4346576" y="4754773"/>
            <a:ext cx="1812944" cy="1426096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Résolution visible :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0 : Aucun visible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1: 720p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2: 1080p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4: 4MP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8: 8MP</a:t>
            </a:r>
          </a:p>
        </p:txBody>
      </p:sp>
      <p:sp>
        <p:nvSpPr>
          <p:cNvPr id="68" name="矩形 67">
            <a:extLst>
              <a:ext uri="{FF2B5EF4-FFF2-40B4-BE49-F238E27FC236}">
                <a16:creationId xmlns:a16="http://schemas.microsoft.com/office/drawing/2014/main" id="{404E96A2-3072-44F5-9924-7D003ECE2A6B}"/>
              </a:ext>
            </a:extLst>
          </p:cNvPr>
          <p:cNvSpPr/>
          <p:nvPr/>
        </p:nvSpPr>
        <p:spPr bwMode="auto">
          <a:xfrm>
            <a:off x="4622877" y="1412776"/>
            <a:ext cx="681065" cy="6624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377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</a:rPr>
              <a:t>4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等线"/>
              <a:cs typeface="Segoe UI" panose="020B0502040204020203" pitchFamily="34" charset="0"/>
            </a:endParaRPr>
          </a:p>
        </p:txBody>
      </p:sp>
      <p:sp>
        <p:nvSpPr>
          <p:cNvPr id="69" name="矩形 68">
            <a:extLst>
              <a:ext uri="{FF2B5EF4-FFF2-40B4-BE49-F238E27FC236}">
                <a16:creationId xmlns:a16="http://schemas.microsoft.com/office/drawing/2014/main" id="{F23985B4-16FE-465A-BE98-3142043E8E96}"/>
              </a:ext>
            </a:extLst>
          </p:cNvPr>
          <p:cNvSpPr/>
          <p:nvPr/>
        </p:nvSpPr>
        <p:spPr bwMode="auto">
          <a:xfrm>
            <a:off x="5434907" y="1412776"/>
            <a:ext cx="668777" cy="6624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377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</a:rPr>
              <a:t>1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等线"/>
              <a:cs typeface="Segoe UI" panose="020B0502040204020203" pitchFamily="34" charset="0"/>
            </a:endParaRPr>
          </a:p>
        </p:txBody>
      </p:sp>
      <p:cxnSp>
        <p:nvCxnSpPr>
          <p:cNvPr id="74" name="直接连接符 73">
            <a:extLst>
              <a:ext uri="{FF2B5EF4-FFF2-40B4-BE49-F238E27FC236}">
                <a16:creationId xmlns:a16="http://schemas.microsoft.com/office/drawing/2014/main" id="{38EE8A71-84EF-4E6A-ACA0-9AEF30729B02}"/>
              </a:ext>
            </a:extLst>
          </p:cNvPr>
          <p:cNvCxnSpPr>
            <a:cxnSpLocks/>
          </p:cNvCxnSpPr>
          <p:nvPr/>
        </p:nvCxnSpPr>
        <p:spPr bwMode="auto">
          <a:xfrm>
            <a:off x="4162293" y="2065651"/>
            <a:ext cx="9657" cy="75136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3" name="矩形 82">
            <a:extLst>
              <a:ext uri="{FF2B5EF4-FFF2-40B4-BE49-F238E27FC236}">
                <a16:creationId xmlns:a16="http://schemas.microsoft.com/office/drawing/2014/main" id="{2E115032-A267-4665-83C9-0629A4AB7B25}"/>
              </a:ext>
            </a:extLst>
          </p:cNvPr>
          <p:cNvSpPr/>
          <p:nvPr/>
        </p:nvSpPr>
        <p:spPr bwMode="auto">
          <a:xfrm>
            <a:off x="6234649" y="1412776"/>
            <a:ext cx="655678" cy="6624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377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</a:rPr>
              <a:t>B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等线"/>
              <a:cs typeface="Segoe UI" panose="020B0502040204020203" pitchFamily="34" charset="0"/>
            </a:endParaRPr>
          </a:p>
        </p:txBody>
      </p:sp>
      <p:sp>
        <p:nvSpPr>
          <p:cNvPr id="92" name="TextBox 69">
            <a:extLst>
              <a:ext uri="{FF2B5EF4-FFF2-40B4-BE49-F238E27FC236}">
                <a16:creationId xmlns:a16="http://schemas.microsoft.com/office/drawing/2014/main" id="{DAB0E62F-A542-454D-A4B3-7B562D93EA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328" y="2842143"/>
            <a:ext cx="1166945" cy="7586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Marque: 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Dahua International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文泉驿微米黑" charset="-122"/>
            </a:endParaRPr>
          </a:p>
        </p:txBody>
      </p:sp>
      <p:sp>
        <p:nvSpPr>
          <p:cNvPr id="95" name="TextBox 69">
            <a:extLst>
              <a:ext uri="{FF2B5EF4-FFF2-40B4-BE49-F238E27FC236}">
                <a16:creationId xmlns:a16="http://schemas.microsoft.com/office/drawing/2014/main" id="{064F07F3-010F-4C8C-83EC-8C04958C65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1917" y="2870049"/>
            <a:ext cx="1472738" cy="543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TPC :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Caméra thermique</a:t>
            </a:r>
          </a:p>
        </p:txBody>
      </p:sp>
      <p:sp>
        <p:nvSpPr>
          <p:cNvPr id="98" name="矩形 97">
            <a:extLst>
              <a:ext uri="{FF2B5EF4-FFF2-40B4-BE49-F238E27FC236}">
                <a16:creationId xmlns:a16="http://schemas.microsoft.com/office/drawing/2014/main" id="{A2A1F419-554E-4EBB-BD37-1B20944A86C3}"/>
              </a:ext>
            </a:extLst>
          </p:cNvPr>
          <p:cNvSpPr/>
          <p:nvPr/>
        </p:nvSpPr>
        <p:spPr bwMode="auto">
          <a:xfrm>
            <a:off x="2260066" y="1412776"/>
            <a:ext cx="668956" cy="6624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377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</a:rPr>
              <a:t>PT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等线"/>
              <a:cs typeface="Segoe UI" panose="020B0502040204020203" pitchFamily="34" charset="0"/>
            </a:endParaRPr>
          </a:p>
        </p:txBody>
      </p:sp>
      <p:sp>
        <p:nvSpPr>
          <p:cNvPr id="99" name="矩形 98">
            <a:extLst>
              <a:ext uri="{FF2B5EF4-FFF2-40B4-BE49-F238E27FC236}">
                <a16:creationId xmlns:a16="http://schemas.microsoft.com/office/drawing/2014/main" id="{44BB783F-1AAE-4430-AB97-CB07A772C727}"/>
              </a:ext>
            </a:extLst>
          </p:cNvPr>
          <p:cNvSpPr/>
          <p:nvPr/>
        </p:nvSpPr>
        <p:spPr bwMode="auto">
          <a:xfrm>
            <a:off x="78205" y="1412776"/>
            <a:ext cx="706423" cy="6624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377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</a:rPr>
              <a:t>DHI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102" name="矩形 101">
            <a:extLst>
              <a:ext uri="{FF2B5EF4-FFF2-40B4-BE49-F238E27FC236}">
                <a16:creationId xmlns:a16="http://schemas.microsoft.com/office/drawing/2014/main" id="{22B0CD57-3B3F-4DF5-B40C-AF20E293C371}"/>
              </a:ext>
            </a:extLst>
          </p:cNvPr>
          <p:cNvSpPr/>
          <p:nvPr/>
        </p:nvSpPr>
        <p:spPr bwMode="auto">
          <a:xfrm>
            <a:off x="3041516" y="1412776"/>
            <a:ext cx="653030" cy="6624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377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</a:rPr>
              <a:t>8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等线"/>
              <a:cs typeface="Segoe UI" panose="020B0502040204020203" pitchFamily="34" charset="0"/>
            </a:endParaRPr>
          </a:p>
        </p:txBody>
      </p:sp>
      <p:cxnSp>
        <p:nvCxnSpPr>
          <p:cNvPr id="103" name="直接连接符 102">
            <a:extLst>
              <a:ext uri="{FF2B5EF4-FFF2-40B4-BE49-F238E27FC236}">
                <a16:creationId xmlns:a16="http://schemas.microsoft.com/office/drawing/2014/main" id="{D5FAFF0B-06E9-4C34-9ECD-F6A97CFD5FEE}"/>
              </a:ext>
            </a:extLst>
          </p:cNvPr>
          <p:cNvCxnSpPr>
            <a:cxnSpLocks/>
          </p:cNvCxnSpPr>
          <p:nvPr/>
        </p:nvCxnSpPr>
        <p:spPr bwMode="auto">
          <a:xfrm flipV="1">
            <a:off x="841704" y="1760394"/>
            <a:ext cx="234339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110" name="组合 109">
            <a:extLst>
              <a:ext uri="{FF2B5EF4-FFF2-40B4-BE49-F238E27FC236}">
                <a16:creationId xmlns:a16="http://schemas.microsoft.com/office/drawing/2014/main" id="{5C6FE37C-429D-4814-A6FD-A8562F402C44}"/>
              </a:ext>
            </a:extLst>
          </p:cNvPr>
          <p:cNvGrpSpPr/>
          <p:nvPr/>
        </p:nvGrpSpPr>
        <p:grpSpPr>
          <a:xfrm>
            <a:off x="424298" y="2080375"/>
            <a:ext cx="94701" cy="710349"/>
            <a:chOff x="2556983" y="2880089"/>
            <a:chExt cx="90001" cy="710349"/>
          </a:xfrm>
        </p:grpSpPr>
        <p:cxnSp>
          <p:nvCxnSpPr>
            <p:cNvPr id="115" name="直接连接符 114">
              <a:extLst>
                <a:ext uri="{FF2B5EF4-FFF2-40B4-BE49-F238E27FC236}">
                  <a16:creationId xmlns:a16="http://schemas.microsoft.com/office/drawing/2014/main" id="{2DC5DF25-7E0B-4F87-ADD0-17AFD5F5724C}"/>
                </a:ext>
              </a:extLst>
            </p:cNvPr>
            <p:cNvCxnSpPr/>
            <p:nvPr/>
          </p:nvCxnSpPr>
          <p:spPr bwMode="auto">
            <a:xfrm>
              <a:off x="2601984" y="2880089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16" name="椭圆 115">
              <a:extLst>
                <a:ext uri="{FF2B5EF4-FFF2-40B4-BE49-F238E27FC236}">
                  <a16:creationId xmlns:a16="http://schemas.microsoft.com/office/drawing/2014/main" id="{3C28BE05-8F0E-47C9-82B2-30C2E05CA17D}"/>
                </a:ext>
              </a:extLst>
            </p:cNvPr>
            <p:cNvSpPr/>
            <p:nvPr/>
          </p:nvSpPr>
          <p:spPr bwMode="auto">
            <a:xfrm>
              <a:off x="2556983" y="3500438"/>
              <a:ext cx="90001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117" name="矩形 116">
            <a:extLst>
              <a:ext uri="{FF2B5EF4-FFF2-40B4-BE49-F238E27FC236}">
                <a16:creationId xmlns:a16="http://schemas.microsoft.com/office/drawing/2014/main" id="{DDE81126-6BBE-4869-83CC-FC46FB92A87E}"/>
              </a:ext>
            </a:extLst>
          </p:cNvPr>
          <p:cNvSpPr/>
          <p:nvPr/>
        </p:nvSpPr>
        <p:spPr bwMode="auto">
          <a:xfrm>
            <a:off x="1133120" y="1412776"/>
            <a:ext cx="761189" cy="6624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377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</a:rPr>
              <a:t>TPC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等线"/>
              <a:cs typeface="Segoe UI" panose="020B0502040204020203" pitchFamily="34" charset="0"/>
            </a:endParaRPr>
          </a:p>
        </p:txBody>
      </p:sp>
      <p:sp>
        <p:nvSpPr>
          <p:cNvPr id="118" name="椭圆 117">
            <a:extLst>
              <a:ext uri="{FF2B5EF4-FFF2-40B4-BE49-F238E27FC236}">
                <a16:creationId xmlns:a16="http://schemas.microsoft.com/office/drawing/2014/main" id="{F883A90E-31D8-4BBD-AF25-8865E7C3CE3B}"/>
              </a:ext>
            </a:extLst>
          </p:cNvPr>
          <p:cNvSpPr/>
          <p:nvPr/>
        </p:nvSpPr>
        <p:spPr bwMode="auto">
          <a:xfrm>
            <a:off x="1210347" y="3876473"/>
            <a:ext cx="94701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377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119" name="矩形 118">
            <a:extLst>
              <a:ext uri="{FF2B5EF4-FFF2-40B4-BE49-F238E27FC236}">
                <a16:creationId xmlns:a16="http://schemas.microsoft.com/office/drawing/2014/main" id="{7346E2D2-07F2-4663-A6D4-0A97E48C859B}"/>
              </a:ext>
            </a:extLst>
          </p:cNvPr>
          <p:cNvSpPr/>
          <p:nvPr/>
        </p:nvSpPr>
        <p:spPr bwMode="auto">
          <a:xfrm>
            <a:off x="3826766" y="1412776"/>
            <a:ext cx="662107" cy="6624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377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</a:rPr>
              <a:t>4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等线"/>
              <a:cs typeface="Segoe UI" panose="020B0502040204020203" pitchFamily="34" charset="0"/>
            </a:endParaRPr>
          </a:p>
        </p:txBody>
      </p:sp>
      <p:sp>
        <p:nvSpPr>
          <p:cNvPr id="120" name="椭圆 119">
            <a:extLst>
              <a:ext uri="{FF2B5EF4-FFF2-40B4-BE49-F238E27FC236}">
                <a16:creationId xmlns:a16="http://schemas.microsoft.com/office/drawing/2014/main" id="{F8247132-DC6F-4B7C-B4F2-24183344644B}"/>
              </a:ext>
            </a:extLst>
          </p:cNvPr>
          <p:cNvSpPr/>
          <p:nvPr/>
        </p:nvSpPr>
        <p:spPr bwMode="auto">
          <a:xfrm>
            <a:off x="5325782" y="4489359"/>
            <a:ext cx="94701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377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122" name="TextBox 16">
            <a:extLst>
              <a:ext uri="{FF2B5EF4-FFF2-40B4-BE49-F238E27FC236}">
                <a16:creationId xmlns:a16="http://schemas.microsoft.com/office/drawing/2014/main" id="{A2314063-7142-46BD-90D2-419C6F565E61}"/>
              </a:ext>
            </a:extLst>
          </p:cNvPr>
          <p:cNvSpPr txBox="1"/>
          <p:nvPr/>
        </p:nvSpPr>
        <p:spPr>
          <a:xfrm>
            <a:off x="2390683" y="4719349"/>
            <a:ext cx="1922388" cy="134190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Positionnement du produit :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1/2 : Série Lite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4/5 : Série Pro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8 : Série Ultra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9 : Série Refroidie</a:t>
            </a:r>
          </a:p>
        </p:txBody>
      </p:sp>
      <p:sp>
        <p:nvSpPr>
          <p:cNvPr id="123" name="TextBox 19">
            <a:extLst>
              <a:ext uri="{FF2B5EF4-FFF2-40B4-BE49-F238E27FC236}">
                <a16:creationId xmlns:a16="http://schemas.microsoft.com/office/drawing/2014/main" id="{2BA226F3-30F4-416B-BF89-AAD278B4CD20}"/>
              </a:ext>
            </a:extLst>
          </p:cNvPr>
          <p:cNvSpPr txBox="1"/>
          <p:nvPr/>
        </p:nvSpPr>
        <p:spPr>
          <a:xfrm>
            <a:off x="3350933" y="2855604"/>
            <a:ext cx="1817848" cy="16476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Résolution thermique :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0: 120*90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1: 192*144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2: 256*192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4: 400*300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6: 640*512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A: 1280*1024</a:t>
            </a:r>
          </a:p>
        </p:txBody>
      </p:sp>
      <p:sp>
        <p:nvSpPr>
          <p:cNvPr id="124" name="椭圆 123">
            <a:extLst>
              <a:ext uri="{FF2B5EF4-FFF2-40B4-BE49-F238E27FC236}">
                <a16:creationId xmlns:a16="http://schemas.microsoft.com/office/drawing/2014/main" id="{8E4397DD-88DF-4AD4-8338-6490E1475F86}"/>
              </a:ext>
            </a:extLst>
          </p:cNvPr>
          <p:cNvSpPr/>
          <p:nvPr/>
        </p:nvSpPr>
        <p:spPr bwMode="auto">
          <a:xfrm>
            <a:off x="4127950" y="2758409"/>
            <a:ext cx="94701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377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125" name="TextBox 18">
            <a:extLst>
              <a:ext uri="{FF2B5EF4-FFF2-40B4-BE49-F238E27FC236}">
                <a16:creationId xmlns:a16="http://schemas.microsoft.com/office/drawing/2014/main" id="{9132DD62-C616-4FF4-85F4-0BEB400F02E3}"/>
              </a:ext>
            </a:extLst>
          </p:cNvPr>
          <p:cNvSpPr txBox="1"/>
          <p:nvPr/>
        </p:nvSpPr>
        <p:spPr>
          <a:xfrm>
            <a:off x="5360779" y="2831116"/>
            <a:ext cx="1254576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Réservé
1 ; Par défaut</a:t>
            </a:r>
            <a:br>
              <a:rPr kumimoji="0" lang="en-US" altLang="zh-CN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</a:br>
            <a:endParaRPr kumimoji="0" lang="en-US" altLang="zh-CN" sz="1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yriad Pro" panose="020B0502040204020203" pitchFamily="34" charset="0"/>
              <a:ea typeface="等线"/>
              <a:cs typeface="Segoe UI" panose="020B0502040204020203" pitchFamily="34" charset="0"/>
              <a:sym typeface="文泉驿微米黑" charset="-122"/>
            </a:endParaRP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C : Trois canaux (un canal supplémentaire visible)</a:t>
            </a:r>
            <a:endParaRPr kumimoji="0" lang="en-US" altLang="zh-CN" sz="1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Segoe UI" panose="020B0502040204020203" pitchFamily="34" charset="0"/>
              <a:ea typeface="等线"/>
              <a:cs typeface="Segoe UI" panose="020B0502040204020203" pitchFamily="34" charset="0"/>
            </a:endParaRPr>
          </a:p>
        </p:txBody>
      </p:sp>
      <p:sp>
        <p:nvSpPr>
          <p:cNvPr id="127" name="TextBox 69">
            <a:extLst>
              <a:ext uri="{FF2B5EF4-FFF2-40B4-BE49-F238E27FC236}">
                <a16:creationId xmlns:a16="http://schemas.microsoft.com/office/drawing/2014/main" id="{49C7464B-B7B8-45F4-BF65-5D63527DF0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704" y="3950029"/>
            <a:ext cx="2333696" cy="2734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Type de caméra :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DF : Globe oculaire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BF : Balle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SD : Dôme de vitesse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SDA : Caméra de liaison intelligente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PT : Panoramique et inclinaison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6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文泉驿微米黑" charset="-122"/>
              </a:rPr>
              <a:t>PTD : Panoramique et inclinaison haute performance</a:t>
            </a: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文泉驿微米黑" charset="-122"/>
            </a:endParaRP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KF : Compact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AT : Monture fixe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AEBF : Balle anti-explosion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AEPT : Panoramique et inclinaison antidéflagrants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文泉驿微米黑" charset="-122"/>
            </a:endParaRPr>
          </a:p>
        </p:txBody>
      </p:sp>
      <p:cxnSp>
        <p:nvCxnSpPr>
          <p:cNvPr id="128" name="直接连接符 127">
            <a:extLst>
              <a:ext uri="{FF2B5EF4-FFF2-40B4-BE49-F238E27FC236}">
                <a16:creationId xmlns:a16="http://schemas.microsoft.com/office/drawing/2014/main" id="{D5FAFF0B-06E9-4C34-9ECD-F6A97CFD5FEE}"/>
              </a:ext>
            </a:extLst>
          </p:cNvPr>
          <p:cNvCxnSpPr>
            <a:cxnSpLocks/>
          </p:cNvCxnSpPr>
          <p:nvPr/>
        </p:nvCxnSpPr>
        <p:spPr bwMode="auto">
          <a:xfrm flipV="1">
            <a:off x="1979091" y="1760394"/>
            <a:ext cx="233136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29" name="矩形 128">
            <a:extLst>
              <a:ext uri="{FF2B5EF4-FFF2-40B4-BE49-F238E27FC236}">
                <a16:creationId xmlns:a16="http://schemas.microsoft.com/office/drawing/2014/main" id="{22B0CD57-3B3F-4DF5-B40C-AF20E293C371}"/>
              </a:ext>
            </a:extLst>
          </p:cNvPr>
          <p:cNvSpPr/>
          <p:nvPr/>
        </p:nvSpPr>
        <p:spPr bwMode="auto">
          <a:xfrm>
            <a:off x="7807227" y="1412776"/>
            <a:ext cx="684167" cy="6624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377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</a:rPr>
              <a:t>B50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等线"/>
              <a:cs typeface="Segoe UI" panose="020B0502040204020203" pitchFamily="34" charset="0"/>
            </a:endParaRPr>
          </a:p>
        </p:txBody>
      </p:sp>
      <p:sp>
        <p:nvSpPr>
          <p:cNvPr id="131" name="矩形 130">
            <a:extLst>
              <a:ext uri="{FF2B5EF4-FFF2-40B4-BE49-F238E27FC236}">
                <a16:creationId xmlns:a16="http://schemas.microsoft.com/office/drawing/2014/main" id="{22B0CD57-3B3F-4DF5-B40C-AF20E293C371}"/>
              </a:ext>
            </a:extLst>
          </p:cNvPr>
          <p:cNvSpPr/>
          <p:nvPr/>
        </p:nvSpPr>
        <p:spPr bwMode="auto">
          <a:xfrm>
            <a:off x="9389922" y="1412776"/>
            <a:ext cx="672075" cy="6624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377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</a:rPr>
              <a:t>L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等线"/>
              <a:cs typeface="Segoe UI" panose="020B0502040204020203" pitchFamily="34" charset="0"/>
            </a:endParaRPr>
          </a:p>
        </p:txBody>
      </p:sp>
      <p:sp>
        <p:nvSpPr>
          <p:cNvPr id="132" name="矩形 131">
            <a:extLst>
              <a:ext uri="{FF2B5EF4-FFF2-40B4-BE49-F238E27FC236}">
                <a16:creationId xmlns:a16="http://schemas.microsoft.com/office/drawing/2014/main" id="{22B0CD57-3B3F-4DF5-B40C-AF20E293C371}"/>
              </a:ext>
            </a:extLst>
          </p:cNvPr>
          <p:cNvSpPr/>
          <p:nvPr/>
        </p:nvSpPr>
        <p:spPr bwMode="auto">
          <a:xfrm>
            <a:off x="7087230" y="1412776"/>
            <a:ext cx="639717" cy="6624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377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</a:rPr>
              <a:t>T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等线"/>
              <a:cs typeface="Segoe UI" panose="020B0502040204020203" pitchFamily="34" charset="0"/>
            </a:endParaRPr>
          </a:p>
        </p:txBody>
      </p:sp>
      <p:sp>
        <p:nvSpPr>
          <p:cNvPr id="135" name="TextBox 48">
            <a:extLst>
              <a:ext uri="{FF2B5EF4-FFF2-40B4-BE49-F238E27FC236}">
                <a16:creationId xmlns:a16="http://schemas.microsoft.com/office/drawing/2014/main" id="{DE27F773-2EBA-4DC8-A245-199C239E7FF9}"/>
              </a:ext>
            </a:extLst>
          </p:cNvPr>
          <p:cNvSpPr txBox="1"/>
          <p:nvPr/>
        </p:nvSpPr>
        <p:spPr>
          <a:xfrm>
            <a:off x="6026167" y="4763320"/>
            <a:ext cx="2369691" cy="20539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Structure: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Valeur par défaut : nulle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A: PT hybride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B : PTZ hybride (SD8X41B signifie dôme motorisé de 9 pouces)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C : Partie PTZ hybride avec laser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D : Partie PT hybride avec laser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MA : Mini hybride PT</a:t>
            </a: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等线"/>
              <a:cs typeface="Segoe UI" panose="020B0502040204020203" pitchFamily="34" charset="0"/>
              <a:sym typeface="文泉驿微米黑" charset="-122"/>
            </a:endParaRP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G : Partie PT hybride avec laser</a:t>
            </a:r>
          </a:p>
        </p:txBody>
      </p:sp>
      <p:sp>
        <p:nvSpPr>
          <p:cNvPr id="136" name="TextBox 48">
            <a:extLst>
              <a:ext uri="{FF2B5EF4-FFF2-40B4-BE49-F238E27FC236}">
                <a16:creationId xmlns:a16="http://schemas.microsoft.com/office/drawing/2014/main" id="{DE27F773-2EBA-4DC8-A245-199C239E7FF9}"/>
              </a:ext>
            </a:extLst>
          </p:cNvPr>
          <p:cNvSpPr txBox="1"/>
          <p:nvPr/>
        </p:nvSpPr>
        <p:spPr>
          <a:xfrm>
            <a:off x="7422199" y="2826044"/>
            <a:ext cx="1736435" cy="123110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Lentille thermique :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B50 : Fixe 50 mm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BM100 : Mise au point motorisée 100 mm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B20100 : Zoom continu 20 mm ~ 100 mm</a:t>
            </a:r>
          </a:p>
        </p:txBody>
      </p:sp>
      <p:sp>
        <p:nvSpPr>
          <p:cNvPr id="138" name="TextBox 48">
            <a:extLst>
              <a:ext uri="{FF2B5EF4-FFF2-40B4-BE49-F238E27FC236}">
                <a16:creationId xmlns:a16="http://schemas.microsoft.com/office/drawing/2014/main" id="{DE27F773-2EBA-4DC8-A245-199C239E7FF9}"/>
              </a:ext>
            </a:extLst>
          </p:cNvPr>
          <p:cNvSpPr txBox="1"/>
          <p:nvPr/>
        </p:nvSpPr>
        <p:spPr>
          <a:xfrm>
            <a:off x="8781617" y="5382469"/>
            <a:ext cx="2063748" cy="97494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Lentille visible :</a:t>
            </a:r>
          </a:p>
          <a:p>
            <a:pPr marL="228594" marR="0" lvl="0" indent="-228594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1067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FXX : XXmm fixe</a:t>
            </a:r>
            <a:endParaRPr kumimoji="0" lang="en-US" altLang="zh-CN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等线"/>
              <a:cs typeface="Segoe UI" panose="020B0502040204020203" pitchFamily="34" charset="0"/>
            </a:endParaRPr>
          </a:p>
          <a:p>
            <a:pPr marL="228594" marR="0" lvl="0" indent="-228594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106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Z56 : Zoom continu 56x</a:t>
            </a:r>
          </a:p>
          <a:p>
            <a:pPr marL="228594" marR="0" lvl="0" indent="-228594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1067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</a:rPr>
              <a:t>ZF711B : Zoom continu 12,5 mm ~ 750 mm</a:t>
            </a:r>
          </a:p>
        </p:txBody>
      </p:sp>
      <p:cxnSp>
        <p:nvCxnSpPr>
          <p:cNvPr id="143" name="肘形连接符 141">
            <a:extLst>
              <a:ext uri="{FF2B5EF4-FFF2-40B4-BE49-F238E27FC236}">
                <a16:creationId xmlns:a16="http://schemas.microsoft.com/office/drawing/2014/main" id="{D6B0B2DD-EBAE-4455-9ECA-E27B41BAEEB9}"/>
              </a:ext>
            </a:extLst>
          </p:cNvPr>
          <p:cNvCxnSpPr>
            <a:cxnSpLocks/>
            <a:stCxn id="98" idx="2"/>
          </p:cNvCxnSpPr>
          <p:nvPr/>
        </p:nvCxnSpPr>
        <p:spPr bwMode="auto">
          <a:xfrm rot="5400000">
            <a:off x="1018029" y="2314447"/>
            <a:ext cx="1815787" cy="1337244"/>
          </a:xfrm>
          <a:prstGeom prst="bentConnector3">
            <a:avLst>
              <a:gd name="adj1" fmla="val 78327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44" name="椭圆 143">
            <a:extLst>
              <a:ext uri="{FF2B5EF4-FFF2-40B4-BE49-F238E27FC236}">
                <a16:creationId xmlns:a16="http://schemas.microsoft.com/office/drawing/2014/main" id="{F8E29D90-0A70-44DD-B96D-5A76A3E60DC5}"/>
              </a:ext>
            </a:extLst>
          </p:cNvPr>
          <p:cNvSpPr/>
          <p:nvPr/>
        </p:nvSpPr>
        <p:spPr bwMode="auto">
          <a:xfrm>
            <a:off x="2736317" y="4520887"/>
            <a:ext cx="94701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377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grpSp>
        <p:nvGrpSpPr>
          <p:cNvPr id="145" name="组合 144">
            <a:extLst>
              <a:ext uri="{FF2B5EF4-FFF2-40B4-BE49-F238E27FC236}">
                <a16:creationId xmlns:a16="http://schemas.microsoft.com/office/drawing/2014/main" id="{C4BBA136-598C-4766-A8D3-DB9E0C50266E}"/>
              </a:ext>
            </a:extLst>
          </p:cNvPr>
          <p:cNvGrpSpPr/>
          <p:nvPr/>
        </p:nvGrpSpPr>
        <p:grpSpPr>
          <a:xfrm>
            <a:off x="1441535" y="2087792"/>
            <a:ext cx="94701" cy="710349"/>
            <a:chOff x="2556983" y="2880089"/>
            <a:chExt cx="90001" cy="710349"/>
          </a:xfrm>
        </p:grpSpPr>
        <p:cxnSp>
          <p:nvCxnSpPr>
            <p:cNvPr id="146" name="直接连接符 145">
              <a:extLst>
                <a:ext uri="{FF2B5EF4-FFF2-40B4-BE49-F238E27FC236}">
                  <a16:creationId xmlns:a16="http://schemas.microsoft.com/office/drawing/2014/main" id="{DE0B3780-9E38-45A5-909F-C793F4DFDDD2}"/>
                </a:ext>
              </a:extLst>
            </p:cNvPr>
            <p:cNvCxnSpPr/>
            <p:nvPr/>
          </p:nvCxnSpPr>
          <p:spPr bwMode="auto">
            <a:xfrm>
              <a:off x="2601984" y="2880089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47" name="椭圆 146">
              <a:extLst>
                <a:ext uri="{FF2B5EF4-FFF2-40B4-BE49-F238E27FC236}">
                  <a16:creationId xmlns:a16="http://schemas.microsoft.com/office/drawing/2014/main" id="{885F23DE-9A74-43D9-A2E9-4C5F5BC9D054}"/>
                </a:ext>
              </a:extLst>
            </p:cNvPr>
            <p:cNvSpPr/>
            <p:nvPr/>
          </p:nvSpPr>
          <p:spPr bwMode="auto">
            <a:xfrm>
              <a:off x="2556983" y="3500438"/>
              <a:ext cx="90001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cxnSp>
        <p:nvCxnSpPr>
          <p:cNvPr id="148" name="肘形连接符 141">
            <a:extLst>
              <a:ext uri="{FF2B5EF4-FFF2-40B4-BE49-F238E27FC236}">
                <a16:creationId xmlns:a16="http://schemas.microsoft.com/office/drawing/2014/main" id="{3940663A-3022-4D05-B66C-BF81D199A9BA}"/>
              </a:ext>
            </a:extLst>
          </p:cNvPr>
          <p:cNvCxnSpPr>
            <a:cxnSpLocks/>
            <a:stCxn id="102" idx="2"/>
          </p:cNvCxnSpPr>
          <p:nvPr/>
        </p:nvCxnSpPr>
        <p:spPr bwMode="auto">
          <a:xfrm rot="5400000">
            <a:off x="1864760" y="3003327"/>
            <a:ext cx="2431423" cy="57512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149" name="组合 148">
            <a:extLst>
              <a:ext uri="{FF2B5EF4-FFF2-40B4-BE49-F238E27FC236}">
                <a16:creationId xmlns:a16="http://schemas.microsoft.com/office/drawing/2014/main" id="{CBE64E70-6F09-491F-94D7-52E16D1463D2}"/>
              </a:ext>
            </a:extLst>
          </p:cNvPr>
          <p:cNvGrpSpPr/>
          <p:nvPr/>
        </p:nvGrpSpPr>
        <p:grpSpPr>
          <a:xfrm>
            <a:off x="5702812" y="2081442"/>
            <a:ext cx="94701" cy="710349"/>
            <a:chOff x="2556983" y="2880089"/>
            <a:chExt cx="90001" cy="710349"/>
          </a:xfrm>
        </p:grpSpPr>
        <p:cxnSp>
          <p:nvCxnSpPr>
            <p:cNvPr id="150" name="直接连接符 149">
              <a:extLst>
                <a:ext uri="{FF2B5EF4-FFF2-40B4-BE49-F238E27FC236}">
                  <a16:creationId xmlns:a16="http://schemas.microsoft.com/office/drawing/2014/main" id="{C16FA3F5-5A78-46A5-AB99-CD199AFD1431}"/>
                </a:ext>
              </a:extLst>
            </p:cNvPr>
            <p:cNvCxnSpPr/>
            <p:nvPr/>
          </p:nvCxnSpPr>
          <p:spPr bwMode="auto">
            <a:xfrm>
              <a:off x="2601984" y="2880089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51" name="椭圆 150">
              <a:extLst>
                <a:ext uri="{FF2B5EF4-FFF2-40B4-BE49-F238E27FC236}">
                  <a16:creationId xmlns:a16="http://schemas.microsoft.com/office/drawing/2014/main" id="{18EB7431-4797-4AAF-998F-9B288F0E39CC}"/>
                </a:ext>
              </a:extLst>
            </p:cNvPr>
            <p:cNvSpPr/>
            <p:nvPr/>
          </p:nvSpPr>
          <p:spPr bwMode="auto">
            <a:xfrm>
              <a:off x="2556983" y="3500438"/>
              <a:ext cx="90001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152" name="椭圆 151">
            <a:extLst>
              <a:ext uri="{FF2B5EF4-FFF2-40B4-BE49-F238E27FC236}">
                <a16:creationId xmlns:a16="http://schemas.microsoft.com/office/drawing/2014/main" id="{1F329551-5317-4FF1-B8E0-BC6B37A114C0}"/>
              </a:ext>
            </a:extLst>
          </p:cNvPr>
          <p:cNvSpPr/>
          <p:nvPr/>
        </p:nvSpPr>
        <p:spPr bwMode="auto">
          <a:xfrm>
            <a:off x="6523829" y="4499731"/>
            <a:ext cx="94701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377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153" name="直接连接符 152">
            <a:extLst>
              <a:ext uri="{FF2B5EF4-FFF2-40B4-BE49-F238E27FC236}">
                <a16:creationId xmlns:a16="http://schemas.microsoft.com/office/drawing/2014/main" id="{F5E6EA06-09FC-41B1-B33A-ABFE2FCCAF4E}"/>
              </a:ext>
            </a:extLst>
          </p:cNvPr>
          <p:cNvCxnSpPr>
            <a:cxnSpLocks/>
          </p:cNvCxnSpPr>
          <p:nvPr/>
        </p:nvCxnSpPr>
        <p:spPr bwMode="auto">
          <a:xfrm>
            <a:off x="6587791" y="2082419"/>
            <a:ext cx="0" cy="242359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54" name="椭圆 153">
            <a:extLst>
              <a:ext uri="{FF2B5EF4-FFF2-40B4-BE49-F238E27FC236}">
                <a16:creationId xmlns:a16="http://schemas.microsoft.com/office/drawing/2014/main" id="{E9CD5111-2924-4362-B252-00F773CE952F}"/>
              </a:ext>
            </a:extLst>
          </p:cNvPr>
          <p:cNvSpPr/>
          <p:nvPr/>
        </p:nvSpPr>
        <p:spPr bwMode="auto">
          <a:xfrm>
            <a:off x="7369694" y="4231185"/>
            <a:ext cx="94701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377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155" name="直接连接符 154">
            <a:extLst>
              <a:ext uri="{FF2B5EF4-FFF2-40B4-BE49-F238E27FC236}">
                <a16:creationId xmlns:a16="http://schemas.microsoft.com/office/drawing/2014/main" id="{5A07690A-6342-4C72-B553-9A80920A30B2}"/>
              </a:ext>
            </a:extLst>
          </p:cNvPr>
          <p:cNvCxnSpPr>
            <a:cxnSpLocks/>
          </p:cNvCxnSpPr>
          <p:nvPr/>
        </p:nvCxnSpPr>
        <p:spPr bwMode="auto">
          <a:xfrm>
            <a:off x="7388983" y="2085114"/>
            <a:ext cx="15396" cy="213607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156" name="组合 155">
            <a:extLst>
              <a:ext uri="{FF2B5EF4-FFF2-40B4-BE49-F238E27FC236}">
                <a16:creationId xmlns:a16="http://schemas.microsoft.com/office/drawing/2014/main" id="{9736EBA1-6CD5-4776-B2E5-9C8176FDB862}"/>
              </a:ext>
            </a:extLst>
          </p:cNvPr>
          <p:cNvGrpSpPr/>
          <p:nvPr/>
        </p:nvGrpSpPr>
        <p:grpSpPr>
          <a:xfrm>
            <a:off x="8096611" y="2089478"/>
            <a:ext cx="94701" cy="710349"/>
            <a:chOff x="2556983" y="2880089"/>
            <a:chExt cx="90001" cy="710349"/>
          </a:xfrm>
        </p:grpSpPr>
        <p:cxnSp>
          <p:nvCxnSpPr>
            <p:cNvPr id="157" name="直接连接符 156">
              <a:extLst>
                <a:ext uri="{FF2B5EF4-FFF2-40B4-BE49-F238E27FC236}">
                  <a16:creationId xmlns:a16="http://schemas.microsoft.com/office/drawing/2014/main" id="{4D3FC63E-5999-4DDD-B6DD-0B4C6DD0D636}"/>
                </a:ext>
              </a:extLst>
            </p:cNvPr>
            <p:cNvCxnSpPr/>
            <p:nvPr/>
          </p:nvCxnSpPr>
          <p:spPr bwMode="auto">
            <a:xfrm>
              <a:off x="2601984" y="2880089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58" name="椭圆 157">
              <a:extLst>
                <a:ext uri="{FF2B5EF4-FFF2-40B4-BE49-F238E27FC236}">
                  <a16:creationId xmlns:a16="http://schemas.microsoft.com/office/drawing/2014/main" id="{F9533C10-AC7B-4F96-B5D0-5F9F3D570BEE}"/>
                </a:ext>
              </a:extLst>
            </p:cNvPr>
            <p:cNvSpPr/>
            <p:nvPr/>
          </p:nvSpPr>
          <p:spPr bwMode="auto">
            <a:xfrm>
              <a:off x="2556983" y="3500438"/>
              <a:ext cx="90001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67" name="矩形 66">
            <a:extLst>
              <a:ext uri="{FF2B5EF4-FFF2-40B4-BE49-F238E27FC236}">
                <a16:creationId xmlns:a16="http://schemas.microsoft.com/office/drawing/2014/main" id="{22B0CD57-3B3F-4DF5-B40C-AF20E293C371}"/>
              </a:ext>
            </a:extLst>
          </p:cNvPr>
          <p:cNvSpPr/>
          <p:nvPr/>
        </p:nvSpPr>
        <p:spPr bwMode="auto">
          <a:xfrm>
            <a:off x="8618706" y="1426631"/>
            <a:ext cx="672075" cy="6624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377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</a:rPr>
              <a:t>Z56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等线"/>
              <a:cs typeface="Segoe UI" panose="020B0502040204020203" pitchFamily="34" charset="0"/>
            </a:endParaRPr>
          </a:p>
        </p:txBody>
      </p:sp>
      <p:cxnSp>
        <p:nvCxnSpPr>
          <p:cNvPr id="70" name="直接连接符 69">
            <a:extLst>
              <a:ext uri="{FF2B5EF4-FFF2-40B4-BE49-F238E27FC236}">
                <a16:creationId xmlns:a16="http://schemas.microsoft.com/office/drawing/2014/main" id="{B32BDD26-B53A-4153-92B3-DE48D03EAD43}"/>
              </a:ext>
            </a:extLst>
          </p:cNvPr>
          <p:cNvCxnSpPr>
            <a:cxnSpLocks/>
          </p:cNvCxnSpPr>
          <p:nvPr/>
        </p:nvCxnSpPr>
        <p:spPr bwMode="auto">
          <a:xfrm flipV="1">
            <a:off x="10103205" y="1764603"/>
            <a:ext cx="86104" cy="3794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5" name="肘形连接符 141">
            <a:extLst>
              <a:ext uri="{FF2B5EF4-FFF2-40B4-BE49-F238E27FC236}">
                <a16:creationId xmlns:a16="http://schemas.microsoft.com/office/drawing/2014/main" id="{D6B0B2DD-EBAE-4455-9ECA-E27B41BAEEB9}"/>
              </a:ext>
            </a:extLst>
          </p:cNvPr>
          <p:cNvCxnSpPr>
            <a:cxnSpLocks/>
          </p:cNvCxnSpPr>
          <p:nvPr/>
        </p:nvCxnSpPr>
        <p:spPr bwMode="auto">
          <a:xfrm rot="16200000" flipH="1">
            <a:off x="7610661" y="3439588"/>
            <a:ext cx="2876872" cy="178527"/>
          </a:xfrm>
          <a:prstGeom prst="bentConnector3">
            <a:avLst>
              <a:gd name="adj1" fmla="val 26823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7" name="椭圆 86">
            <a:extLst>
              <a:ext uri="{FF2B5EF4-FFF2-40B4-BE49-F238E27FC236}">
                <a16:creationId xmlns:a16="http://schemas.microsoft.com/office/drawing/2014/main" id="{AFFAFCB7-C5AF-41B5-8EE7-052FF3B8CCE7}"/>
              </a:ext>
            </a:extLst>
          </p:cNvPr>
          <p:cNvSpPr/>
          <p:nvPr/>
        </p:nvSpPr>
        <p:spPr bwMode="auto">
          <a:xfrm>
            <a:off x="9091354" y="4948099"/>
            <a:ext cx="94216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377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89" name="直接连接符 88">
            <a:extLst>
              <a:ext uri="{FF2B5EF4-FFF2-40B4-BE49-F238E27FC236}">
                <a16:creationId xmlns:a16="http://schemas.microsoft.com/office/drawing/2014/main" id="{4D3FC63E-5999-4DDD-B6DD-0B4C6DD0D636}"/>
              </a:ext>
            </a:extLst>
          </p:cNvPr>
          <p:cNvCxnSpPr/>
          <p:nvPr/>
        </p:nvCxnSpPr>
        <p:spPr bwMode="auto">
          <a:xfrm flipH="1">
            <a:off x="10652365" y="2089031"/>
            <a:ext cx="11245" cy="267428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0" name="椭圆 89">
            <a:extLst>
              <a:ext uri="{FF2B5EF4-FFF2-40B4-BE49-F238E27FC236}">
                <a16:creationId xmlns:a16="http://schemas.microsoft.com/office/drawing/2014/main" id="{F9533C10-AC7B-4F96-B5D0-5F9F3D570BEE}"/>
              </a:ext>
            </a:extLst>
          </p:cNvPr>
          <p:cNvSpPr/>
          <p:nvPr/>
        </p:nvSpPr>
        <p:spPr bwMode="auto">
          <a:xfrm>
            <a:off x="10595488" y="4693596"/>
            <a:ext cx="94701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377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91" name="TextBox 48">
            <a:extLst>
              <a:ext uri="{FF2B5EF4-FFF2-40B4-BE49-F238E27FC236}">
                <a16:creationId xmlns:a16="http://schemas.microsoft.com/office/drawing/2014/main" id="{DE27F773-2EBA-4DC8-A245-199C239E7FF9}"/>
              </a:ext>
            </a:extLst>
          </p:cNvPr>
          <p:cNvSpPr txBox="1"/>
          <p:nvPr/>
        </p:nvSpPr>
        <p:spPr>
          <a:xfrm>
            <a:off x="10167888" y="4766743"/>
            <a:ext cx="1531017" cy="63620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Spécial:</a:t>
            </a:r>
          </a:p>
          <a:p>
            <a:pPr marL="228594" marR="0" lvl="0" indent="-228594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106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AC : Anticorrosion</a:t>
            </a:r>
          </a:p>
          <a:p>
            <a:pPr marL="228594" marR="0" lvl="0" indent="-228594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106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4G : Compatible 4G</a:t>
            </a:r>
          </a:p>
        </p:txBody>
      </p:sp>
      <p:sp>
        <p:nvSpPr>
          <p:cNvPr id="105" name="矩形 104">
            <a:extLst>
              <a:ext uri="{FF2B5EF4-FFF2-40B4-BE49-F238E27FC236}">
                <a16:creationId xmlns:a16="http://schemas.microsoft.com/office/drawing/2014/main" id="{22B0CD57-3B3F-4DF5-B40C-AF20E293C371}"/>
              </a:ext>
            </a:extLst>
          </p:cNvPr>
          <p:cNvSpPr/>
          <p:nvPr/>
        </p:nvSpPr>
        <p:spPr bwMode="auto">
          <a:xfrm>
            <a:off x="10259451" y="1421942"/>
            <a:ext cx="672075" cy="6624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377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</a:rPr>
              <a:t>AC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等线"/>
              <a:cs typeface="Segoe UI" panose="020B0502040204020203" pitchFamily="34" charset="0"/>
            </a:endParaRPr>
          </a:p>
        </p:txBody>
      </p:sp>
      <p:cxnSp>
        <p:nvCxnSpPr>
          <p:cNvPr id="107" name="肘形连接符 141">
            <a:extLst>
              <a:ext uri="{FF2B5EF4-FFF2-40B4-BE49-F238E27FC236}">
                <a16:creationId xmlns:a16="http://schemas.microsoft.com/office/drawing/2014/main" id="{3940663A-3022-4D05-B66C-BF81D199A9BA}"/>
              </a:ext>
            </a:extLst>
          </p:cNvPr>
          <p:cNvCxnSpPr>
            <a:cxnSpLocks/>
            <a:endCxn id="120" idx="0"/>
          </p:cNvCxnSpPr>
          <p:nvPr/>
        </p:nvCxnSpPr>
        <p:spPr bwMode="auto">
          <a:xfrm rot="16200000" flipH="1">
            <a:off x="3947716" y="3063941"/>
            <a:ext cx="2407833" cy="443001"/>
          </a:xfrm>
          <a:prstGeom prst="bentConnector3">
            <a:avLst>
              <a:gd name="adj1" fmla="val 30485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130" name="组合 129">
            <a:extLst>
              <a:ext uri="{FF2B5EF4-FFF2-40B4-BE49-F238E27FC236}">
                <a16:creationId xmlns:a16="http://schemas.microsoft.com/office/drawing/2014/main" id="{9736EBA1-6CD5-4776-B2E5-9C8176FDB862}"/>
              </a:ext>
            </a:extLst>
          </p:cNvPr>
          <p:cNvGrpSpPr/>
          <p:nvPr/>
        </p:nvGrpSpPr>
        <p:grpSpPr>
          <a:xfrm>
            <a:off x="9696811" y="2081858"/>
            <a:ext cx="94701" cy="710349"/>
            <a:chOff x="2556983" y="2880089"/>
            <a:chExt cx="90001" cy="710349"/>
          </a:xfrm>
        </p:grpSpPr>
        <p:cxnSp>
          <p:nvCxnSpPr>
            <p:cNvPr id="137" name="直接连接符 136">
              <a:extLst>
                <a:ext uri="{FF2B5EF4-FFF2-40B4-BE49-F238E27FC236}">
                  <a16:creationId xmlns:a16="http://schemas.microsoft.com/office/drawing/2014/main" id="{4D3FC63E-5999-4DDD-B6DD-0B4C6DD0D636}"/>
                </a:ext>
              </a:extLst>
            </p:cNvPr>
            <p:cNvCxnSpPr/>
            <p:nvPr/>
          </p:nvCxnSpPr>
          <p:spPr bwMode="auto">
            <a:xfrm>
              <a:off x="2601984" y="2880089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39" name="椭圆 138">
              <a:extLst>
                <a:ext uri="{FF2B5EF4-FFF2-40B4-BE49-F238E27FC236}">
                  <a16:creationId xmlns:a16="http://schemas.microsoft.com/office/drawing/2014/main" id="{F9533C10-AC7B-4F96-B5D0-5F9F3D570BEE}"/>
                </a:ext>
              </a:extLst>
            </p:cNvPr>
            <p:cNvSpPr/>
            <p:nvPr/>
          </p:nvSpPr>
          <p:spPr bwMode="auto">
            <a:xfrm>
              <a:off x="2556983" y="3500438"/>
              <a:ext cx="90001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cxnSp>
        <p:nvCxnSpPr>
          <p:cNvPr id="71" name="直接连接符 70">
            <a:extLst>
              <a:ext uri="{FF2B5EF4-FFF2-40B4-BE49-F238E27FC236}">
                <a16:creationId xmlns:a16="http://schemas.microsoft.com/office/drawing/2014/main" id="{D5FAFF0B-06E9-4C34-9ECD-F6A97CFD5FEE}"/>
              </a:ext>
            </a:extLst>
          </p:cNvPr>
          <p:cNvCxnSpPr>
            <a:cxnSpLocks/>
          </p:cNvCxnSpPr>
          <p:nvPr/>
        </p:nvCxnSpPr>
        <p:spPr bwMode="auto">
          <a:xfrm>
            <a:off x="6931632" y="1762109"/>
            <a:ext cx="128575" cy="49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2" name="矩形 71">
            <a:extLst>
              <a:ext uri="{FF2B5EF4-FFF2-40B4-BE49-F238E27FC236}">
                <a16:creationId xmlns:a16="http://schemas.microsoft.com/office/drawing/2014/main" id="{22B0CD57-3B3F-4DF5-B40C-AF20E293C371}"/>
              </a:ext>
            </a:extLst>
          </p:cNvPr>
          <p:cNvSpPr/>
          <p:nvPr/>
        </p:nvSpPr>
        <p:spPr bwMode="auto">
          <a:xfrm>
            <a:off x="11190040" y="1419458"/>
            <a:ext cx="672075" cy="6624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377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</a:rPr>
              <a:t>Vx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等线"/>
              <a:cs typeface="Segoe UI" panose="020B0502040204020203" pitchFamily="34" charset="0"/>
            </a:endParaRPr>
          </a:p>
        </p:txBody>
      </p:sp>
      <p:cxnSp>
        <p:nvCxnSpPr>
          <p:cNvPr id="75" name="直接连接符 74">
            <a:extLst>
              <a:ext uri="{FF2B5EF4-FFF2-40B4-BE49-F238E27FC236}">
                <a16:creationId xmlns:a16="http://schemas.microsoft.com/office/drawing/2014/main" id="{D5FAFF0B-06E9-4C34-9ECD-F6A97CFD5FEE}"/>
              </a:ext>
            </a:extLst>
          </p:cNvPr>
          <p:cNvCxnSpPr>
            <a:cxnSpLocks/>
          </p:cNvCxnSpPr>
          <p:nvPr/>
        </p:nvCxnSpPr>
        <p:spPr bwMode="auto">
          <a:xfrm>
            <a:off x="11000405" y="1764603"/>
            <a:ext cx="128575" cy="49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76" name="组合 75">
            <a:extLst>
              <a:ext uri="{FF2B5EF4-FFF2-40B4-BE49-F238E27FC236}">
                <a16:creationId xmlns:a16="http://schemas.microsoft.com/office/drawing/2014/main" id="{9736EBA1-6CD5-4776-B2E5-9C8176FDB862}"/>
              </a:ext>
            </a:extLst>
          </p:cNvPr>
          <p:cNvGrpSpPr/>
          <p:nvPr/>
        </p:nvGrpSpPr>
        <p:grpSpPr>
          <a:xfrm>
            <a:off x="11470259" y="2084793"/>
            <a:ext cx="94701" cy="710349"/>
            <a:chOff x="2556983" y="2880089"/>
            <a:chExt cx="90001" cy="710349"/>
          </a:xfrm>
        </p:grpSpPr>
        <p:cxnSp>
          <p:nvCxnSpPr>
            <p:cNvPr id="77" name="直接连接符 76">
              <a:extLst>
                <a:ext uri="{FF2B5EF4-FFF2-40B4-BE49-F238E27FC236}">
                  <a16:creationId xmlns:a16="http://schemas.microsoft.com/office/drawing/2014/main" id="{4D3FC63E-5999-4DDD-B6DD-0B4C6DD0D636}"/>
                </a:ext>
              </a:extLst>
            </p:cNvPr>
            <p:cNvCxnSpPr/>
            <p:nvPr/>
          </p:nvCxnSpPr>
          <p:spPr bwMode="auto">
            <a:xfrm>
              <a:off x="2601984" y="2880089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78" name="椭圆 77">
              <a:extLst>
                <a:ext uri="{FF2B5EF4-FFF2-40B4-BE49-F238E27FC236}">
                  <a16:creationId xmlns:a16="http://schemas.microsoft.com/office/drawing/2014/main" id="{F9533C10-AC7B-4F96-B5D0-5F9F3D570BEE}"/>
                </a:ext>
              </a:extLst>
            </p:cNvPr>
            <p:cNvSpPr/>
            <p:nvPr/>
          </p:nvSpPr>
          <p:spPr bwMode="auto">
            <a:xfrm>
              <a:off x="2556983" y="3500438"/>
              <a:ext cx="90001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8" name="矩形 7"/>
          <p:cNvSpPr/>
          <p:nvPr/>
        </p:nvSpPr>
        <p:spPr>
          <a:xfrm>
            <a:off x="10687771" y="2819702"/>
            <a:ext cx="158876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</a:rPr>
              <a:t>Itération de version</a:t>
            </a:r>
          </a:p>
        </p:txBody>
      </p:sp>
      <p:sp>
        <p:nvSpPr>
          <p:cNvPr id="73" name="标题 1"/>
          <p:cNvSpPr txBox="1">
            <a:spLocks/>
          </p:cNvSpPr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等线 Light"/>
                <a:cs typeface="Segoe UI" panose="020B0502040204020203" pitchFamily="34" charset="0"/>
              </a:rPr>
              <a:t>Caméra thermique</a:t>
            </a:r>
          </a:p>
        </p:txBody>
      </p:sp>
    </p:spTree>
    <p:extLst>
      <p:ext uri="{BB962C8B-B14F-4D97-AF65-F5344CB8AC3E}">
        <p14:creationId xmlns:p14="http://schemas.microsoft.com/office/powerpoint/2010/main" val="1653257400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6">
            <a:extLst>
              <a:ext uri="{FF2B5EF4-FFF2-40B4-BE49-F238E27FC236}">
                <a16:creationId xmlns:a16="http://schemas.microsoft.com/office/drawing/2014/main" id="{A7439E28-E3DE-4121-A8A0-8779D77FF7D1}"/>
              </a:ext>
            </a:extLst>
          </p:cNvPr>
          <p:cNvSpPr txBox="1"/>
          <p:nvPr/>
        </p:nvSpPr>
        <p:spPr>
          <a:xfrm>
            <a:off x="4174682" y="5024645"/>
            <a:ext cx="2640709" cy="1231106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Série: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5 : Module de sécurité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 : Module de thermographie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 : module de 26 mm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 : module 21 mm x 21 mm</a:t>
            </a: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 : module de 17 mm x 17 mm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404E96A2-3072-44F5-9924-7D003ECE2A6B}"/>
              </a:ext>
            </a:extLst>
          </p:cNvPr>
          <p:cNvSpPr/>
          <p:nvPr/>
        </p:nvSpPr>
        <p:spPr bwMode="auto">
          <a:xfrm>
            <a:off x="4355380" y="1834526"/>
            <a:ext cx="681065" cy="6624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377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</a:rPr>
              <a:t>3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等线"/>
              <a:cs typeface="Segoe UI" panose="020B0502040204020203" pitchFamily="34" charset="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F23985B4-16FE-465A-BE98-3142043E8E96}"/>
              </a:ext>
            </a:extLst>
          </p:cNvPr>
          <p:cNvSpPr/>
          <p:nvPr/>
        </p:nvSpPr>
        <p:spPr bwMode="auto">
          <a:xfrm>
            <a:off x="5367958" y="1848380"/>
            <a:ext cx="607964" cy="6624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377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</a:rPr>
              <a:t>4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等线"/>
              <a:cs typeface="Segoe UI" panose="020B0502040204020203" pitchFamily="34" charset="0"/>
            </a:endParaRPr>
          </a:p>
        </p:txBody>
      </p:sp>
      <p:cxnSp>
        <p:nvCxnSpPr>
          <p:cNvPr id="8" name="直接连接符 7">
            <a:extLst>
              <a:ext uri="{FF2B5EF4-FFF2-40B4-BE49-F238E27FC236}">
                <a16:creationId xmlns:a16="http://schemas.microsoft.com/office/drawing/2014/main" id="{38EE8A71-84EF-4E6A-ACA0-9AEF30729B02}"/>
              </a:ext>
            </a:extLst>
          </p:cNvPr>
          <p:cNvCxnSpPr>
            <a:cxnSpLocks/>
            <a:endCxn id="27" idx="0"/>
          </p:cNvCxnSpPr>
          <p:nvPr/>
        </p:nvCxnSpPr>
        <p:spPr bwMode="auto">
          <a:xfrm>
            <a:off x="3701810" y="2490559"/>
            <a:ext cx="0" cy="122540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矩形 9">
            <a:extLst>
              <a:ext uri="{FF2B5EF4-FFF2-40B4-BE49-F238E27FC236}">
                <a16:creationId xmlns:a16="http://schemas.microsoft.com/office/drawing/2014/main" id="{2E115032-A267-4665-83C9-0629A4AB7B25}"/>
              </a:ext>
            </a:extLst>
          </p:cNvPr>
          <p:cNvSpPr/>
          <p:nvPr/>
        </p:nvSpPr>
        <p:spPr bwMode="auto">
          <a:xfrm>
            <a:off x="6368246" y="1848380"/>
            <a:ext cx="577493" cy="6624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377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</a:rPr>
              <a:t>1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等线"/>
              <a:cs typeface="Segoe UI" panose="020B0502040204020203" pitchFamily="34" charset="0"/>
            </a:endParaRPr>
          </a:p>
        </p:txBody>
      </p:sp>
      <p:sp>
        <p:nvSpPr>
          <p:cNvPr id="12" name="TextBox 69">
            <a:extLst>
              <a:ext uri="{FF2B5EF4-FFF2-40B4-BE49-F238E27FC236}">
                <a16:creationId xmlns:a16="http://schemas.microsoft.com/office/drawing/2014/main" id="{DAB0E62F-A542-454D-A4B3-7B562D93EA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8830" y="2795731"/>
            <a:ext cx="2530770" cy="1798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Nom public :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Module numérique Zino26 – Format 26 mm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Mino17 – Module numérique de 17 mm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Module Aino – 1280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itchFamily="34" charset="0"/>
            </a:endParaRP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TPC :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(L'ancienne version commence par TPC)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44BB783F-1AAE-4430-AB97-CB07A772C727}"/>
              </a:ext>
            </a:extLst>
          </p:cNvPr>
          <p:cNvSpPr/>
          <p:nvPr/>
        </p:nvSpPr>
        <p:spPr bwMode="auto">
          <a:xfrm>
            <a:off x="1930394" y="1834526"/>
            <a:ext cx="834944" cy="6624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377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宋体" pitchFamily="2" charset="-122"/>
                <a:cs typeface="Segoe UI" panose="020B0502040204020203" pitchFamily="34" charset="0"/>
              </a:rPr>
              <a:t>Zino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grpSp>
        <p:nvGrpSpPr>
          <p:cNvPr id="18" name="组合 17">
            <a:extLst>
              <a:ext uri="{FF2B5EF4-FFF2-40B4-BE49-F238E27FC236}">
                <a16:creationId xmlns:a16="http://schemas.microsoft.com/office/drawing/2014/main" id="{5C6FE37C-429D-4814-A6FD-A8562F402C44}"/>
              </a:ext>
            </a:extLst>
          </p:cNvPr>
          <p:cNvGrpSpPr/>
          <p:nvPr/>
        </p:nvGrpSpPr>
        <p:grpSpPr>
          <a:xfrm>
            <a:off x="2338870" y="2490559"/>
            <a:ext cx="94701" cy="348990"/>
            <a:chOff x="2550498" y="2880089"/>
            <a:chExt cx="90001" cy="348990"/>
          </a:xfrm>
        </p:grpSpPr>
        <p:cxnSp>
          <p:nvCxnSpPr>
            <p:cNvPr id="19" name="直接连接符 18">
              <a:extLst>
                <a:ext uri="{FF2B5EF4-FFF2-40B4-BE49-F238E27FC236}">
                  <a16:creationId xmlns:a16="http://schemas.microsoft.com/office/drawing/2014/main" id="{2DC5DF25-7E0B-4F87-ADD0-17AFD5F5724C}"/>
                </a:ext>
              </a:extLst>
            </p:cNvPr>
            <p:cNvCxnSpPr/>
            <p:nvPr/>
          </p:nvCxnSpPr>
          <p:spPr bwMode="auto">
            <a:xfrm flipH="1">
              <a:off x="2601983" y="2880089"/>
              <a:ext cx="1" cy="25899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0" name="椭圆 19">
              <a:extLst>
                <a:ext uri="{FF2B5EF4-FFF2-40B4-BE49-F238E27FC236}">
                  <a16:creationId xmlns:a16="http://schemas.microsoft.com/office/drawing/2014/main" id="{3C28BE05-8F0E-47C9-82B2-30C2E05CA17D}"/>
                </a:ext>
              </a:extLst>
            </p:cNvPr>
            <p:cNvSpPr/>
            <p:nvPr/>
          </p:nvSpPr>
          <p:spPr bwMode="auto">
            <a:xfrm>
              <a:off x="2550498" y="3139079"/>
              <a:ext cx="90001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23" name="矩形 22">
            <a:extLst>
              <a:ext uri="{FF2B5EF4-FFF2-40B4-BE49-F238E27FC236}">
                <a16:creationId xmlns:a16="http://schemas.microsoft.com/office/drawing/2014/main" id="{7346E2D2-07F2-4663-A6D4-0A97E48C859B}"/>
              </a:ext>
            </a:extLst>
          </p:cNvPr>
          <p:cNvSpPr/>
          <p:nvPr/>
        </p:nvSpPr>
        <p:spPr bwMode="auto">
          <a:xfrm>
            <a:off x="3360166" y="1834526"/>
            <a:ext cx="662107" cy="6624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377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</a:rPr>
              <a:t>Californie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等线"/>
              <a:cs typeface="Segoe UI" panose="020B0502040204020203" pitchFamily="34" charset="0"/>
            </a:endParaRPr>
          </a:p>
        </p:txBody>
      </p:sp>
      <p:sp>
        <p:nvSpPr>
          <p:cNvPr id="26" name="TextBox 19">
            <a:extLst>
              <a:ext uri="{FF2B5EF4-FFF2-40B4-BE49-F238E27FC236}">
                <a16:creationId xmlns:a16="http://schemas.microsoft.com/office/drawing/2014/main" id="{2BA226F3-30F4-416B-BF89-AAD278B4CD20}"/>
              </a:ext>
            </a:extLst>
          </p:cNvPr>
          <p:cNvSpPr txBox="1"/>
          <p:nvPr/>
        </p:nvSpPr>
        <p:spPr>
          <a:xfrm>
            <a:off x="3197217" y="3821605"/>
            <a:ext cx="2352318" cy="67710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Type de produit :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CA : Non refroidi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CB : Refroidi</a:t>
            </a:r>
          </a:p>
        </p:txBody>
      </p:sp>
      <p:sp>
        <p:nvSpPr>
          <p:cNvPr id="27" name="椭圆 26">
            <a:extLst>
              <a:ext uri="{FF2B5EF4-FFF2-40B4-BE49-F238E27FC236}">
                <a16:creationId xmlns:a16="http://schemas.microsoft.com/office/drawing/2014/main" id="{8E4397DD-88DF-4AD4-8338-6490E1475F86}"/>
              </a:ext>
            </a:extLst>
          </p:cNvPr>
          <p:cNvSpPr/>
          <p:nvPr/>
        </p:nvSpPr>
        <p:spPr bwMode="auto">
          <a:xfrm>
            <a:off x="3654459" y="3715968"/>
            <a:ext cx="94701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377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31" name="直接连接符 30">
            <a:extLst>
              <a:ext uri="{FF2B5EF4-FFF2-40B4-BE49-F238E27FC236}">
                <a16:creationId xmlns:a16="http://schemas.microsoft.com/office/drawing/2014/main" id="{D5FAFF0B-06E9-4C34-9ECD-F6A97CFD5FEE}"/>
              </a:ext>
            </a:extLst>
          </p:cNvPr>
          <p:cNvCxnSpPr>
            <a:cxnSpLocks/>
          </p:cNvCxnSpPr>
          <p:nvPr/>
        </p:nvCxnSpPr>
        <p:spPr bwMode="auto">
          <a:xfrm flipV="1">
            <a:off x="2919412" y="2172724"/>
            <a:ext cx="233136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7" name="TextBox 48">
            <a:extLst>
              <a:ext uri="{FF2B5EF4-FFF2-40B4-BE49-F238E27FC236}">
                <a16:creationId xmlns:a16="http://schemas.microsoft.com/office/drawing/2014/main" id="{DE27F773-2EBA-4DC8-A245-199C239E7FF9}"/>
              </a:ext>
            </a:extLst>
          </p:cNvPr>
          <p:cNvSpPr txBox="1"/>
          <p:nvPr/>
        </p:nvSpPr>
        <p:spPr>
          <a:xfrm>
            <a:off x="6378478" y="5011481"/>
            <a:ext cx="2822006" cy="7509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Fonction: 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0 : Sécurité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1 : Thermographie</a:t>
            </a:r>
          </a:p>
        </p:txBody>
      </p:sp>
      <p:grpSp>
        <p:nvGrpSpPr>
          <p:cNvPr id="46" name="组合 45">
            <a:extLst>
              <a:ext uri="{FF2B5EF4-FFF2-40B4-BE49-F238E27FC236}">
                <a16:creationId xmlns:a16="http://schemas.microsoft.com/office/drawing/2014/main" id="{CBE64E70-6F09-491F-94D7-52E16D1463D2}"/>
              </a:ext>
            </a:extLst>
          </p:cNvPr>
          <p:cNvGrpSpPr/>
          <p:nvPr/>
        </p:nvGrpSpPr>
        <p:grpSpPr>
          <a:xfrm>
            <a:off x="4739067" y="2487079"/>
            <a:ext cx="94701" cy="2524402"/>
            <a:chOff x="2556983" y="2880089"/>
            <a:chExt cx="90001" cy="2524402"/>
          </a:xfrm>
        </p:grpSpPr>
        <p:cxnSp>
          <p:nvCxnSpPr>
            <p:cNvPr id="47" name="直接连接符 46">
              <a:extLst>
                <a:ext uri="{FF2B5EF4-FFF2-40B4-BE49-F238E27FC236}">
                  <a16:creationId xmlns:a16="http://schemas.microsoft.com/office/drawing/2014/main" id="{C16FA3F5-5A78-46A5-AB99-CD199AFD1431}"/>
                </a:ext>
              </a:extLst>
            </p:cNvPr>
            <p:cNvCxnSpPr/>
            <p:nvPr/>
          </p:nvCxnSpPr>
          <p:spPr bwMode="auto">
            <a:xfrm>
              <a:off x="2601984" y="2880089"/>
              <a:ext cx="0" cy="2424555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8" name="椭圆 47">
              <a:extLst>
                <a:ext uri="{FF2B5EF4-FFF2-40B4-BE49-F238E27FC236}">
                  <a16:creationId xmlns:a16="http://schemas.microsoft.com/office/drawing/2014/main" id="{18EB7431-4797-4AAF-998F-9B288F0E39CC}"/>
                </a:ext>
              </a:extLst>
            </p:cNvPr>
            <p:cNvSpPr/>
            <p:nvPr/>
          </p:nvSpPr>
          <p:spPr bwMode="auto">
            <a:xfrm>
              <a:off x="2556983" y="5314491"/>
              <a:ext cx="90001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49" name="椭圆 48">
            <a:extLst>
              <a:ext uri="{FF2B5EF4-FFF2-40B4-BE49-F238E27FC236}">
                <a16:creationId xmlns:a16="http://schemas.microsoft.com/office/drawing/2014/main" id="{1F329551-5317-4FF1-B8E0-BC6B37A114C0}"/>
              </a:ext>
            </a:extLst>
          </p:cNvPr>
          <p:cNvSpPr/>
          <p:nvPr/>
        </p:nvSpPr>
        <p:spPr bwMode="auto">
          <a:xfrm>
            <a:off x="6641997" y="4921481"/>
            <a:ext cx="94701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377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50" name="直接连接符 49">
            <a:extLst>
              <a:ext uri="{FF2B5EF4-FFF2-40B4-BE49-F238E27FC236}">
                <a16:creationId xmlns:a16="http://schemas.microsoft.com/office/drawing/2014/main" id="{F5E6EA06-09FC-41B1-B33A-ABFE2FCCAF4E}"/>
              </a:ext>
            </a:extLst>
          </p:cNvPr>
          <p:cNvCxnSpPr>
            <a:cxnSpLocks/>
          </p:cNvCxnSpPr>
          <p:nvPr/>
        </p:nvCxnSpPr>
        <p:spPr bwMode="auto">
          <a:xfrm>
            <a:off x="6691211" y="2504169"/>
            <a:ext cx="0" cy="242359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2" name="TextBox 48">
            <a:extLst>
              <a:ext uri="{FF2B5EF4-FFF2-40B4-BE49-F238E27FC236}">
                <a16:creationId xmlns:a16="http://schemas.microsoft.com/office/drawing/2014/main" id="{DE27F773-2EBA-4DC8-A245-199C239E7FF9}"/>
              </a:ext>
            </a:extLst>
          </p:cNvPr>
          <p:cNvSpPr txBox="1"/>
          <p:nvPr/>
        </p:nvSpPr>
        <p:spPr>
          <a:xfrm>
            <a:off x="8199905" y="3048146"/>
            <a:ext cx="1534478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</a:rPr>
              <a:t>Lentille thermique :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Null : pas d'objectif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7 : 7/7,5 mm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13 : 13 mm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……</a:t>
            </a:r>
          </a:p>
        </p:txBody>
      </p:sp>
      <p:cxnSp>
        <p:nvCxnSpPr>
          <p:cNvPr id="71" name="直接连接符 70">
            <a:extLst>
              <a:ext uri="{FF2B5EF4-FFF2-40B4-BE49-F238E27FC236}">
                <a16:creationId xmlns:a16="http://schemas.microsoft.com/office/drawing/2014/main" id="{38EE8A71-84EF-4E6A-ACA0-9AEF30729B02}"/>
              </a:ext>
            </a:extLst>
          </p:cNvPr>
          <p:cNvCxnSpPr>
            <a:cxnSpLocks/>
          </p:cNvCxnSpPr>
          <p:nvPr/>
        </p:nvCxnSpPr>
        <p:spPr bwMode="auto">
          <a:xfrm>
            <a:off x="5708324" y="2507992"/>
            <a:ext cx="9657" cy="41717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2" name="椭圆 71">
            <a:extLst>
              <a:ext uri="{FF2B5EF4-FFF2-40B4-BE49-F238E27FC236}">
                <a16:creationId xmlns:a16="http://schemas.microsoft.com/office/drawing/2014/main" id="{8E4397DD-88DF-4AD4-8338-6490E1475F86}"/>
              </a:ext>
            </a:extLst>
          </p:cNvPr>
          <p:cNvSpPr/>
          <p:nvPr/>
        </p:nvSpPr>
        <p:spPr bwMode="auto">
          <a:xfrm>
            <a:off x="5654994" y="2925167"/>
            <a:ext cx="94701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377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73" name="矩形 72">
            <a:extLst>
              <a:ext uri="{FF2B5EF4-FFF2-40B4-BE49-F238E27FC236}">
                <a16:creationId xmlns:a16="http://schemas.microsoft.com/office/drawing/2014/main" id="{2E115032-A267-4665-83C9-0629A4AB7B25}"/>
              </a:ext>
            </a:extLst>
          </p:cNvPr>
          <p:cNvSpPr/>
          <p:nvPr/>
        </p:nvSpPr>
        <p:spPr bwMode="auto">
          <a:xfrm>
            <a:off x="8274144" y="1859457"/>
            <a:ext cx="655678" cy="6624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377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</a:rPr>
              <a:t>7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等线"/>
              <a:cs typeface="Segoe UI" panose="020B0502040204020203" pitchFamily="34" charset="0"/>
            </a:endParaRPr>
          </a:p>
        </p:txBody>
      </p:sp>
      <p:sp>
        <p:nvSpPr>
          <p:cNvPr id="74" name="TextBox 26">
            <a:extLst>
              <a:ext uri="{FF2B5EF4-FFF2-40B4-BE49-F238E27FC236}">
                <a16:creationId xmlns:a16="http://schemas.microsoft.com/office/drawing/2014/main" id="{A7439E28-E3DE-4121-A8A0-8779D77FF7D1}"/>
              </a:ext>
            </a:extLst>
          </p:cNvPr>
          <p:cNvSpPr txBox="1"/>
          <p:nvPr/>
        </p:nvSpPr>
        <p:spPr>
          <a:xfrm>
            <a:off x="4833767" y="3018305"/>
            <a:ext cx="2162445" cy="1056764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Résolution thermique :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 : 256*192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 : 384*288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6 : 640*512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A: 1280x1024</a:t>
            </a:r>
          </a:p>
        </p:txBody>
      </p:sp>
      <p:cxnSp>
        <p:nvCxnSpPr>
          <p:cNvPr id="75" name="直接连接符 74">
            <a:extLst>
              <a:ext uri="{FF2B5EF4-FFF2-40B4-BE49-F238E27FC236}">
                <a16:creationId xmlns:a16="http://schemas.microsoft.com/office/drawing/2014/main" id="{38EE8A71-84EF-4E6A-ACA0-9AEF30729B02}"/>
              </a:ext>
            </a:extLst>
          </p:cNvPr>
          <p:cNvCxnSpPr>
            <a:cxnSpLocks/>
          </p:cNvCxnSpPr>
          <p:nvPr/>
        </p:nvCxnSpPr>
        <p:spPr bwMode="auto">
          <a:xfrm>
            <a:off x="8635465" y="2508872"/>
            <a:ext cx="4829" cy="47053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6" name="椭圆 75">
            <a:extLst>
              <a:ext uri="{FF2B5EF4-FFF2-40B4-BE49-F238E27FC236}">
                <a16:creationId xmlns:a16="http://schemas.microsoft.com/office/drawing/2014/main" id="{8E4397DD-88DF-4AD4-8338-6490E1475F86}"/>
              </a:ext>
            </a:extLst>
          </p:cNvPr>
          <p:cNvSpPr/>
          <p:nvPr/>
        </p:nvSpPr>
        <p:spPr bwMode="auto">
          <a:xfrm>
            <a:off x="8601983" y="2973305"/>
            <a:ext cx="94701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377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33" name="直接连接符 32">
            <a:extLst>
              <a:ext uri="{FF2B5EF4-FFF2-40B4-BE49-F238E27FC236}">
                <a16:creationId xmlns:a16="http://schemas.microsoft.com/office/drawing/2014/main" id="{D5FAFF0B-06E9-4C34-9ECD-F6A97CFD5FEE}"/>
              </a:ext>
            </a:extLst>
          </p:cNvPr>
          <p:cNvCxnSpPr>
            <a:cxnSpLocks/>
          </p:cNvCxnSpPr>
          <p:nvPr/>
        </p:nvCxnSpPr>
        <p:spPr bwMode="auto">
          <a:xfrm flipV="1">
            <a:off x="7416781" y="2187256"/>
            <a:ext cx="233136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5" name="矩形 34">
            <a:extLst>
              <a:ext uri="{FF2B5EF4-FFF2-40B4-BE49-F238E27FC236}">
                <a16:creationId xmlns:a16="http://schemas.microsoft.com/office/drawing/2014/main" id="{2E115032-A267-4665-83C9-0629A4AB7B25}"/>
              </a:ext>
            </a:extLst>
          </p:cNvPr>
          <p:cNvSpPr/>
          <p:nvPr/>
        </p:nvSpPr>
        <p:spPr bwMode="auto">
          <a:xfrm>
            <a:off x="7241082" y="1871471"/>
            <a:ext cx="637536" cy="6624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377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</a:rPr>
              <a:t>D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等线"/>
              <a:cs typeface="Segoe UI" panose="020B0502040204020203" pitchFamily="34" charset="0"/>
            </a:endParaRPr>
          </a:p>
        </p:txBody>
      </p:sp>
      <p:cxnSp>
        <p:nvCxnSpPr>
          <p:cNvPr id="36" name="直接连接符 35">
            <a:extLst>
              <a:ext uri="{FF2B5EF4-FFF2-40B4-BE49-F238E27FC236}">
                <a16:creationId xmlns:a16="http://schemas.microsoft.com/office/drawing/2014/main" id="{D5FAFF0B-06E9-4C34-9ECD-F6A97CFD5FEE}"/>
              </a:ext>
            </a:extLst>
          </p:cNvPr>
          <p:cNvCxnSpPr>
            <a:cxnSpLocks/>
          </p:cNvCxnSpPr>
          <p:nvPr/>
        </p:nvCxnSpPr>
        <p:spPr bwMode="auto">
          <a:xfrm flipV="1">
            <a:off x="7939375" y="2214288"/>
            <a:ext cx="233136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8" name="TextBox 48">
            <a:extLst>
              <a:ext uri="{FF2B5EF4-FFF2-40B4-BE49-F238E27FC236}">
                <a16:creationId xmlns:a16="http://schemas.microsoft.com/office/drawing/2014/main" id="{DE27F773-2EBA-4DC8-A245-199C239E7FF9}"/>
              </a:ext>
            </a:extLst>
          </p:cNvPr>
          <p:cNvSpPr txBox="1"/>
          <p:nvPr/>
        </p:nvSpPr>
        <p:spPr>
          <a:xfrm>
            <a:off x="7075677" y="3883306"/>
            <a:ext cx="1534478" cy="8925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</a:rPr>
              <a:t>Réseau ou numérique :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 : réseau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 : Numérique</a:t>
            </a:r>
          </a:p>
        </p:txBody>
      </p:sp>
      <p:cxnSp>
        <p:nvCxnSpPr>
          <p:cNvPr id="39" name="直接连接符 38">
            <a:extLst>
              <a:ext uri="{FF2B5EF4-FFF2-40B4-BE49-F238E27FC236}">
                <a16:creationId xmlns:a16="http://schemas.microsoft.com/office/drawing/2014/main" id="{38EE8A71-84EF-4E6A-ACA0-9AEF30729B02}"/>
              </a:ext>
            </a:extLst>
          </p:cNvPr>
          <p:cNvCxnSpPr>
            <a:cxnSpLocks/>
          </p:cNvCxnSpPr>
          <p:nvPr/>
        </p:nvCxnSpPr>
        <p:spPr bwMode="auto">
          <a:xfrm>
            <a:off x="7540956" y="2522726"/>
            <a:ext cx="0" cy="125494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0" name="椭圆 39">
            <a:extLst>
              <a:ext uri="{FF2B5EF4-FFF2-40B4-BE49-F238E27FC236}">
                <a16:creationId xmlns:a16="http://schemas.microsoft.com/office/drawing/2014/main" id="{8E4397DD-88DF-4AD4-8338-6490E1475F86}"/>
              </a:ext>
            </a:extLst>
          </p:cNvPr>
          <p:cNvSpPr/>
          <p:nvPr/>
        </p:nvSpPr>
        <p:spPr bwMode="auto">
          <a:xfrm>
            <a:off x="7489002" y="3772249"/>
            <a:ext cx="94701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377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43" name="直接连接符 42">
            <a:extLst>
              <a:ext uri="{FF2B5EF4-FFF2-40B4-BE49-F238E27FC236}">
                <a16:creationId xmlns:a16="http://schemas.microsoft.com/office/drawing/2014/main" id="{D5FAFF0B-06E9-4C34-9ECD-F6A97CFD5FEE}"/>
              </a:ext>
            </a:extLst>
          </p:cNvPr>
          <p:cNvCxnSpPr>
            <a:cxnSpLocks/>
          </p:cNvCxnSpPr>
          <p:nvPr/>
        </p:nvCxnSpPr>
        <p:spPr bwMode="auto">
          <a:xfrm flipV="1">
            <a:off x="9366394" y="2228144"/>
            <a:ext cx="233136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4" name="TextBox 48">
            <a:extLst>
              <a:ext uri="{FF2B5EF4-FFF2-40B4-BE49-F238E27FC236}">
                <a16:creationId xmlns:a16="http://schemas.microsoft.com/office/drawing/2014/main" id="{DE27F773-2EBA-4DC8-A245-199C239E7FF9}"/>
              </a:ext>
            </a:extLst>
          </p:cNvPr>
          <p:cNvSpPr txBox="1"/>
          <p:nvPr/>
        </p:nvSpPr>
        <p:spPr>
          <a:xfrm>
            <a:off x="10368232" y="3914084"/>
            <a:ext cx="1534478" cy="86177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</a:rPr>
              <a:t>Interface: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USB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CVBS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HDMI</a:t>
            </a:r>
          </a:p>
        </p:txBody>
      </p:sp>
      <p:sp>
        <p:nvSpPr>
          <p:cNvPr id="45" name="矩形 44">
            <a:extLst>
              <a:ext uri="{FF2B5EF4-FFF2-40B4-BE49-F238E27FC236}">
                <a16:creationId xmlns:a16="http://schemas.microsoft.com/office/drawing/2014/main" id="{2E115032-A267-4665-83C9-0629A4AB7B25}"/>
              </a:ext>
            </a:extLst>
          </p:cNvPr>
          <p:cNvSpPr/>
          <p:nvPr/>
        </p:nvSpPr>
        <p:spPr bwMode="auto">
          <a:xfrm>
            <a:off x="9993746" y="1854839"/>
            <a:ext cx="1268258" cy="6624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377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</a:rPr>
              <a:t>CVBS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等线"/>
              <a:cs typeface="Segoe UI" panose="020B0502040204020203" pitchFamily="34" charset="0"/>
            </a:endParaRPr>
          </a:p>
        </p:txBody>
      </p:sp>
      <p:cxnSp>
        <p:nvCxnSpPr>
          <p:cNvPr id="51" name="直接连接符 50">
            <a:extLst>
              <a:ext uri="{FF2B5EF4-FFF2-40B4-BE49-F238E27FC236}">
                <a16:creationId xmlns:a16="http://schemas.microsoft.com/office/drawing/2014/main" id="{38EE8A71-84EF-4E6A-ACA0-9AEF30729B02}"/>
              </a:ext>
            </a:extLst>
          </p:cNvPr>
          <p:cNvCxnSpPr>
            <a:cxnSpLocks/>
          </p:cNvCxnSpPr>
          <p:nvPr/>
        </p:nvCxnSpPr>
        <p:spPr bwMode="auto">
          <a:xfrm>
            <a:off x="10833720" y="2527345"/>
            <a:ext cx="0" cy="125494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2" name="椭圆 51">
            <a:extLst>
              <a:ext uri="{FF2B5EF4-FFF2-40B4-BE49-F238E27FC236}">
                <a16:creationId xmlns:a16="http://schemas.microsoft.com/office/drawing/2014/main" id="{8E4397DD-88DF-4AD4-8338-6490E1475F86}"/>
              </a:ext>
            </a:extLst>
          </p:cNvPr>
          <p:cNvSpPr/>
          <p:nvPr/>
        </p:nvSpPr>
        <p:spPr bwMode="auto">
          <a:xfrm>
            <a:off x="10781766" y="3776868"/>
            <a:ext cx="94701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377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41" name="标题 1"/>
          <p:cNvSpPr txBox="1">
            <a:spLocks/>
          </p:cNvSpPr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等线 Light"/>
                <a:cs typeface="Segoe UI" panose="020B0502040204020203" pitchFamily="34" charset="0"/>
              </a:rPr>
              <a:t>Module thermique</a:t>
            </a:r>
          </a:p>
        </p:txBody>
      </p:sp>
    </p:spTree>
    <p:extLst>
      <p:ext uri="{BB962C8B-B14F-4D97-AF65-F5344CB8AC3E}">
        <p14:creationId xmlns:p14="http://schemas.microsoft.com/office/powerpoint/2010/main" val="2411549511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6">
            <a:extLst>
              <a:ext uri="{FF2B5EF4-FFF2-40B4-BE49-F238E27FC236}">
                <a16:creationId xmlns:a16="http://schemas.microsoft.com/office/drawing/2014/main" id="{A7439E28-E3DE-4121-A8A0-8779D77FF7D1}"/>
              </a:ext>
            </a:extLst>
          </p:cNvPr>
          <p:cNvSpPr txBox="1"/>
          <p:nvPr/>
        </p:nvSpPr>
        <p:spPr>
          <a:xfrm>
            <a:off x="4940364" y="5050542"/>
            <a:ext cx="1812944" cy="1419941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Résolution thermique :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2: 256*192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4: 400*300/384*288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6: 640*512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A: 1280*1024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404E96A2-3072-44F5-9924-7D003ECE2A6B}"/>
              </a:ext>
            </a:extLst>
          </p:cNvPr>
          <p:cNvSpPr/>
          <p:nvPr/>
        </p:nvSpPr>
        <p:spPr bwMode="auto">
          <a:xfrm>
            <a:off x="5234935" y="1800021"/>
            <a:ext cx="681065" cy="6624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377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</a:rPr>
              <a:t>6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等线"/>
              <a:cs typeface="Segoe UI" panose="020B0502040204020203" pitchFamily="34" charset="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F23985B4-16FE-465A-BE98-3142043E8E96}"/>
              </a:ext>
            </a:extLst>
          </p:cNvPr>
          <p:cNvSpPr/>
          <p:nvPr/>
        </p:nvSpPr>
        <p:spPr bwMode="auto">
          <a:xfrm>
            <a:off x="6247512" y="1813875"/>
            <a:ext cx="668777" cy="6624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377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</a:rPr>
              <a:t>35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等线"/>
              <a:cs typeface="Segoe UI" panose="020B0502040204020203" pitchFamily="34" charset="0"/>
            </a:endParaRPr>
          </a:p>
        </p:txBody>
      </p:sp>
      <p:cxnSp>
        <p:nvCxnSpPr>
          <p:cNvPr id="8" name="直接连接符 7">
            <a:extLst>
              <a:ext uri="{FF2B5EF4-FFF2-40B4-BE49-F238E27FC236}">
                <a16:creationId xmlns:a16="http://schemas.microsoft.com/office/drawing/2014/main" id="{38EE8A71-84EF-4E6A-ACA0-9AEF30729B02}"/>
              </a:ext>
            </a:extLst>
          </p:cNvPr>
          <p:cNvCxnSpPr>
            <a:cxnSpLocks/>
          </p:cNvCxnSpPr>
          <p:nvPr/>
        </p:nvCxnSpPr>
        <p:spPr bwMode="auto">
          <a:xfrm>
            <a:off x="4575248" y="2452896"/>
            <a:ext cx="9657" cy="75136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矩形 9">
            <a:extLst>
              <a:ext uri="{FF2B5EF4-FFF2-40B4-BE49-F238E27FC236}">
                <a16:creationId xmlns:a16="http://schemas.microsoft.com/office/drawing/2014/main" id="{2E115032-A267-4665-83C9-0629A4AB7B25}"/>
              </a:ext>
            </a:extLst>
          </p:cNvPr>
          <p:cNvSpPr/>
          <p:nvPr/>
        </p:nvSpPr>
        <p:spPr bwMode="auto">
          <a:xfrm>
            <a:off x="7247801" y="1813875"/>
            <a:ext cx="655678" cy="6624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377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</a:rPr>
              <a:t>P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等线"/>
              <a:cs typeface="Segoe UI" panose="020B0502040204020203" pitchFamily="34" charset="0"/>
            </a:endParaRPr>
          </a:p>
        </p:txBody>
      </p:sp>
      <p:sp>
        <p:nvSpPr>
          <p:cNvPr id="12" name="TextBox 69">
            <a:extLst>
              <a:ext uri="{FF2B5EF4-FFF2-40B4-BE49-F238E27FC236}">
                <a16:creationId xmlns:a16="http://schemas.microsoft.com/office/drawing/2014/main" id="{DAB0E62F-A542-454D-A4B3-7B562D93EA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43046" y="3229388"/>
            <a:ext cx="1166945" cy="69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Marque: 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Pixfra International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文泉驿微米黑" charset="-122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44BB783F-1AAE-4430-AB97-CB07A772C727}"/>
              </a:ext>
            </a:extLst>
          </p:cNvPr>
          <p:cNvSpPr/>
          <p:nvPr/>
        </p:nvSpPr>
        <p:spPr bwMode="auto">
          <a:xfrm>
            <a:off x="2673923" y="1800021"/>
            <a:ext cx="706423" cy="6624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377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</a:rPr>
              <a:t>PFI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grpSp>
        <p:nvGrpSpPr>
          <p:cNvPr id="18" name="组合 17">
            <a:extLst>
              <a:ext uri="{FF2B5EF4-FFF2-40B4-BE49-F238E27FC236}">
                <a16:creationId xmlns:a16="http://schemas.microsoft.com/office/drawing/2014/main" id="{5C6FE37C-429D-4814-A6FD-A8562F402C44}"/>
              </a:ext>
            </a:extLst>
          </p:cNvPr>
          <p:cNvGrpSpPr/>
          <p:nvPr/>
        </p:nvGrpSpPr>
        <p:grpSpPr>
          <a:xfrm>
            <a:off x="3020016" y="2467620"/>
            <a:ext cx="94701" cy="710349"/>
            <a:chOff x="2556983" y="2880089"/>
            <a:chExt cx="90001" cy="710349"/>
          </a:xfrm>
        </p:grpSpPr>
        <p:cxnSp>
          <p:nvCxnSpPr>
            <p:cNvPr id="19" name="直接连接符 18">
              <a:extLst>
                <a:ext uri="{FF2B5EF4-FFF2-40B4-BE49-F238E27FC236}">
                  <a16:creationId xmlns:a16="http://schemas.microsoft.com/office/drawing/2014/main" id="{2DC5DF25-7E0B-4F87-ADD0-17AFD5F5724C}"/>
                </a:ext>
              </a:extLst>
            </p:cNvPr>
            <p:cNvCxnSpPr/>
            <p:nvPr/>
          </p:nvCxnSpPr>
          <p:spPr bwMode="auto">
            <a:xfrm>
              <a:off x="2601984" y="2880089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0" name="椭圆 19">
              <a:extLst>
                <a:ext uri="{FF2B5EF4-FFF2-40B4-BE49-F238E27FC236}">
                  <a16:creationId xmlns:a16="http://schemas.microsoft.com/office/drawing/2014/main" id="{3C28BE05-8F0E-47C9-82B2-30C2E05CA17D}"/>
                </a:ext>
              </a:extLst>
            </p:cNvPr>
            <p:cNvSpPr/>
            <p:nvPr/>
          </p:nvSpPr>
          <p:spPr bwMode="auto">
            <a:xfrm>
              <a:off x="2556983" y="3500438"/>
              <a:ext cx="90001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23" name="矩形 22">
            <a:extLst>
              <a:ext uri="{FF2B5EF4-FFF2-40B4-BE49-F238E27FC236}">
                <a16:creationId xmlns:a16="http://schemas.microsoft.com/office/drawing/2014/main" id="{7346E2D2-07F2-4663-A6D4-0A97E48C859B}"/>
              </a:ext>
            </a:extLst>
          </p:cNvPr>
          <p:cNvSpPr/>
          <p:nvPr/>
        </p:nvSpPr>
        <p:spPr bwMode="auto">
          <a:xfrm>
            <a:off x="4239721" y="1800021"/>
            <a:ext cx="662107" cy="6624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377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</a:rPr>
              <a:t>UN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等线"/>
              <a:cs typeface="Segoe UI" panose="020B0502040204020203" pitchFamily="34" charset="0"/>
            </a:endParaRPr>
          </a:p>
        </p:txBody>
      </p:sp>
      <p:sp>
        <p:nvSpPr>
          <p:cNvPr id="26" name="TextBox 19">
            <a:extLst>
              <a:ext uri="{FF2B5EF4-FFF2-40B4-BE49-F238E27FC236}">
                <a16:creationId xmlns:a16="http://schemas.microsoft.com/office/drawing/2014/main" id="{2BA226F3-30F4-416B-BF89-AAD278B4CD20}"/>
              </a:ext>
            </a:extLst>
          </p:cNvPr>
          <p:cNvSpPr txBox="1"/>
          <p:nvPr/>
        </p:nvSpPr>
        <p:spPr>
          <a:xfrm>
            <a:off x="3763888" y="3242849"/>
            <a:ext cx="1641396" cy="163121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Nom de la promotion du produit :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A : Arc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C: Chiron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R : Ranger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M : Mile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P: Pégase</a:t>
            </a:r>
          </a:p>
        </p:txBody>
      </p:sp>
      <p:sp>
        <p:nvSpPr>
          <p:cNvPr id="27" name="椭圆 26">
            <a:extLst>
              <a:ext uri="{FF2B5EF4-FFF2-40B4-BE49-F238E27FC236}">
                <a16:creationId xmlns:a16="http://schemas.microsoft.com/office/drawing/2014/main" id="{8E4397DD-88DF-4AD4-8338-6490E1475F86}"/>
              </a:ext>
            </a:extLst>
          </p:cNvPr>
          <p:cNvSpPr/>
          <p:nvPr/>
        </p:nvSpPr>
        <p:spPr bwMode="auto">
          <a:xfrm>
            <a:off x="4533531" y="3145654"/>
            <a:ext cx="94701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377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31" name="直接连接符 30">
            <a:extLst>
              <a:ext uri="{FF2B5EF4-FFF2-40B4-BE49-F238E27FC236}">
                <a16:creationId xmlns:a16="http://schemas.microsoft.com/office/drawing/2014/main" id="{D5FAFF0B-06E9-4C34-9ECD-F6A97CFD5FEE}"/>
              </a:ext>
            </a:extLst>
          </p:cNvPr>
          <p:cNvCxnSpPr>
            <a:cxnSpLocks/>
          </p:cNvCxnSpPr>
          <p:nvPr/>
        </p:nvCxnSpPr>
        <p:spPr bwMode="auto">
          <a:xfrm flipV="1">
            <a:off x="3716790" y="2145075"/>
            <a:ext cx="233136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7" name="TextBox 48">
            <a:extLst>
              <a:ext uri="{FF2B5EF4-FFF2-40B4-BE49-F238E27FC236}">
                <a16:creationId xmlns:a16="http://schemas.microsoft.com/office/drawing/2014/main" id="{DE27F773-2EBA-4DC8-A245-199C239E7FF9}"/>
              </a:ext>
            </a:extLst>
          </p:cNvPr>
          <p:cNvSpPr txBox="1"/>
          <p:nvPr/>
        </p:nvSpPr>
        <p:spPr>
          <a:xfrm>
            <a:off x="7182648" y="5057603"/>
            <a:ext cx="2369691" cy="98289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Réserve: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Valeur par défaut : nulle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F : Fixation thermique frontale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P : Version Pro</a:t>
            </a:r>
          </a:p>
        </p:txBody>
      </p:sp>
      <p:grpSp>
        <p:nvGrpSpPr>
          <p:cNvPr id="46" name="组合 45">
            <a:extLst>
              <a:ext uri="{FF2B5EF4-FFF2-40B4-BE49-F238E27FC236}">
                <a16:creationId xmlns:a16="http://schemas.microsoft.com/office/drawing/2014/main" id="{CBE64E70-6F09-491F-94D7-52E16D1463D2}"/>
              </a:ext>
            </a:extLst>
          </p:cNvPr>
          <p:cNvGrpSpPr/>
          <p:nvPr/>
        </p:nvGrpSpPr>
        <p:grpSpPr>
          <a:xfrm>
            <a:off x="5520378" y="2462421"/>
            <a:ext cx="94701" cy="2524402"/>
            <a:chOff x="2556983" y="2880089"/>
            <a:chExt cx="90001" cy="2524402"/>
          </a:xfrm>
        </p:grpSpPr>
        <p:cxnSp>
          <p:nvCxnSpPr>
            <p:cNvPr id="47" name="直接连接符 46">
              <a:extLst>
                <a:ext uri="{FF2B5EF4-FFF2-40B4-BE49-F238E27FC236}">
                  <a16:creationId xmlns:a16="http://schemas.microsoft.com/office/drawing/2014/main" id="{C16FA3F5-5A78-46A5-AB99-CD199AFD1431}"/>
                </a:ext>
              </a:extLst>
            </p:cNvPr>
            <p:cNvCxnSpPr/>
            <p:nvPr/>
          </p:nvCxnSpPr>
          <p:spPr bwMode="auto">
            <a:xfrm>
              <a:off x="2601984" y="2880089"/>
              <a:ext cx="0" cy="2424555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8" name="椭圆 47">
              <a:extLst>
                <a:ext uri="{FF2B5EF4-FFF2-40B4-BE49-F238E27FC236}">
                  <a16:creationId xmlns:a16="http://schemas.microsoft.com/office/drawing/2014/main" id="{18EB7431-4797-4AAF-998F-9B288F0E39CC}"/>
                </a:ext>
              </a:extLst>
            </p:cNvPr>
            <p:cNvSpPr/>
            <p:nvPr/>
          </p:nvSpPr>
          <p:spPr bwMode="auto">
            <a:xfrm>
              <a:off x="2556983" y="5314491"/>
              <a:ext cx="90001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49" name="椭圆 48">
            <a:extLst>
              <a:ext uri="{FF2B5EF4-FFF2-40B4-BE49-F238E27FC236}">
                <a16:creationId xmlns:a16="http://schemas.microsoft.com/office/drawing/2014/main" id="{1F329551-5317-4FF1-B8E0-BC6B37A114C0}"/>
              </a:ext>
            </a:extLst>
          </p:cNvPr>
          <p:cNvSpPr/>
          <p:nvPr/>
        </p:nvSpPr>
        <p:spPr bwMode="auto">
          <a:xfrm>
            <a:off x="7534091" y="4886976"/>
            <a:ext cx="94701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377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50" name="直接连接符 49">
            <a:extLst>
              <a:ext uri="{FF2B5EF4-FFF2-40B4-BE49-F238E27FC236}">
                <a16:creationId xmlns:a16="http://schemas.microsoft.com/office/drawing/2014/main" id="{F5E6EA06-09FC-41B1-B33A-ABFE2FCCAF4E}"/>
              </a:ext>
            </a:extLst>
          </p:cNvPr>
          <p:cNvCxnSpPr>
            <a:cxnSpLocks/>
          </p:cNvCxnSpPr>
          <p:nvPr/>
        </p:nvCxnSpPr>
        <p:spPr bwMode="auto">
          <a:xfrm>
            <a:off x="7583305" y="2469664"/>
            <a:ext cx="0" cy="242359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2" name="TextBox 48">
            <a:extLst>
              <a:ext uri="{FF2B5EF4-FFF2-40B4-BE49-F238E27FC236}">
                <a16:creationId xmlns:a16="http://schemas.microsoft.com/office/drawing/2014/main" id="{DE27F773-2EBA-4DC8-A245-199C239E7FF9}"/>
              </a:ext>
            </a:extLst>
          </p:cNvPr>
          <p:cNvSpPr txBox="1"/>
          <p:nvPr/>
        </p:nvSpPr>
        <p:spPr>
          <a:xfrm>
            <a:off x="8247727" y="3276029"/>
            <a:ext cx="1531017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télémètre laser</a:t>
            </a:r>
            <a:endParaRPr kumimoji="0" lang="en-US" altLang="zh-CN" sz="105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Segoe UI" panose="020B0502040204020203" pitchFamily="34" charset="0"/>
              <a:ea typeface="等线"/>
              <a:cs typeface="Segoe UI" panose="020B0502040204020203" pitchFamily="34" charset="0"/>
              <a:sym typeface="文泉驿微米黑" charset="-122"/>
            </a:endParaRPr>
          </a:p>
        </p:txBody>
      </p:sp>
      <p:cxnSp>
        <p:nvCxnSpPr>
          <p:cNvPr id="71" name="直接连接符 70">
            <a:extLst>
              <a:ext uri="{FF2B5EF4-FFF2-40B4-BE49-F238E27FC236}">
                <a16:creationId xmlns:a16="http://schemas.microsoft.com/office/drawing/2014/main" id="{38EE8A71-84EF-4E6A-ACA0-9AEF30729B02}"/>
              </a:ext>
            </a:extLst>
          </p:cNvPr>
          <p:cNvCxnSpPr>
            <a:cxnSpLocks/>
          </p:cNvCxnSpPr>
          <p:nvPr/>
        </p:nvCxnSpPr>
        <p:spPr bwMode="auto">
          <a:xfrm>
            <a:off x="6576817" y="2478020"/>
            <a:ext cx="9657" cy="75136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2" name="椭圆 71">
            <a:extLst>
              <a:ext uri="{FF2B5EF4-FFF2-40B4-BE49-F238E27FC236}">
                <a16:creationId xmlns:a16="http://schemas.microsoft.com/office/drawing/2014/main" id="{8E4397DD-88DF-4AD4-8338-6490E1475F86}"/>
              </a:ext>
            </a:extLst>
          </p:cNvPr>
          <p:cNvSpPr/>
          <p:nvPr/>
        </p:nvSpPr>
        <p:spPr bwMode="auto">
          <a:xfrm>
            <a:off x="6542474" y="3170778"/>
            <a:ext cx="94701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377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73" name="矩形 72">
            <a:extLst>
              <a:ext uri="{FF2B5EF4-FFF2-40B4-BE49-F238E27FC236}">
                <a16:creationId xmlns:a16="http://schemas.microsoft.com/office/drawing/2014/main" id="{2E115032-A267-4665-83C9-0629A4AB7B25}"/>
              </a:ext>
            </a:extLst>
          </p:cNvPr>
          <p:cNvSpPr/>
          <p:nvPr/>
        </p:nvSpPr>
        <p:spPr bwMode="auto">
          <a:xfrm>
            <a:off x="8580137" y="1813875"/>
            <a:ext cx="655678" cy="6624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377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</a:rPr>
              <a:t>LRF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等线"/>
              <a:cs typeface="Segoe UI" panose="020B0502040204020203" pitchFamily="34" charset="0"/>
            </a:endParaRPr>
          </a:p>
        </p:txBody>
      </p:sp>
      <p:sp>
        <p:nvSpPr>
          <p:cNvPr id="74" name="TextBox 26">
            <a:extLst>
              <a:ext uri="{FF2B5EF4-FFF2-40B4-BE49-F238E27FC236}">
                <a16:creationId xmlns:a16="http://schemas.microsoft.com/office/drawing/2014/main" id="{A7439E28-E3DE-4121-A8A0-8779D77FF7D1}"/>
              </a:ext>
            </a:extLst>
          </p:cNvPr>
          <p:cNvSpPr txBox="1"/>
          <p:nvPr/>
        </p:nvSpPr>
        <p:spPr>
          <a:xfrm>
            <a:off x="6318402" y="3271913"/>
            <a:ext cx="1812944" cy="1637371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Lentille: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07 : 7 mm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10: 10 mm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15 : 15 mm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19: 19 mm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25 : 25 mm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35 : 35 mm</a:t>
            </a:r>
          </a:p>
        </p:txBody>
      </p:sp>
      <p:cxnSp>
        <p:nvCxnSpPr>
          <p:cNvPr id="75" name="直接连接符 74">
            <a:extLst>
              <a:ext uri="{FF2B5EF4-FFF2-40B4-BE49-F238E27FC236}">
                <a16:creationId xmlns:a16="http://schemas.microsoft.com/office/drawing/2014/main" id="{38EE8A71-84EF-4E6A-ACA0-9AEF30729B02}"/>
              </a:ext>
            </a:extLst>
          </p:cNvPr>
          <p:cNvCxnSpPr>
            <a:cxnSpLocks/>
          </p:cNvCxnSpPr>
          <p:nvPr/>
        </p:nvCxnSpPr>
        <p:spPr bwMode="auto">
          <a:xfrm>
            <a:off x="8940805" y="2469664"/>
            <a:ext cx="9657" cy="75136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6" name="椭圆 75">
            <a:extLst>
              <a:ext uri="{FF2B5EF4-FFF2-40B4-BE49-F238E27FC236}">
                <a16:creationId xmlns:a16="http://schemas.microsoft.com/office/drawing/2014/main" id="{8E4397DD-88DF-4AD4-8338-6490E1475F86}"/>
              </a:ext>
            </a:extLst>
          </p:cNvPr>
          <p:cNvSpPr/>
          <p:nvPr/>
        </p:nvSpPr>
        <p:spPr bwMode="auto">
          <a:xfrm>
            <a:off x="8906462" y="3162422"/>
            <a:ext cx="94701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377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30" name="标题 1"/>
          <p:cNvSpPr txBox="1">
            <a:spLocks/>
          </p:cNvSpPr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等线 Light"/>
                <a:cs typeface="Segoe UI" panose="020B0502040204020203" pitchFamily="34" charset="0"/>
              </a:rPr>
              <a:t>Caméra thermique PVS</a:t>
            </a:r>
          </a:p>
        </p:txBody>
      </p:sp>
    </p:spTree>
    <p:extLst>
      <p:ext uri="{BB962C8B-B14F-4D97-AF65-F5344CB8AC3E}">
        <p14:creationId xmlns:p14="http://schemas.microsoft.com/office/powerpoint/2010/main" val="1491646832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6">
            <a:extLst>
              <a:ext uri="{FF2B5EF4-FFF2-40B4-BE49-F238E27FC236}">
                <a16:creationId xmlns:a16="http://schemas.microsoft.com/office/drawing/2014/main" id="{A7439E28-E3DE-4121-A8A0-8779D77FF7D1}"/>
              </a:ext>
            </a:extLst>
          </p:cNvPr>
          <p:cNvSpPr txBox="1"/>
          <p:nvPr/>
        </p:nvSpPr>
        <p:spPr>
          <a:xfrm>
            <a:off x="3187444" y="5170525"/>
            <a:ext cx="1812944" cy="1456874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Résolution thermique :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1：192*144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 : 256*192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 : 400*300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6 : 640*512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A: 1280x1024</a:t>
            </a: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404E96A2-3072-44F5-9924-7D003ECE2A6B}"/>
              </a:ext>
            </a:extLst>
          </p:cNvPr>
          <p:cNvSpPr/>
          <p:nvPr/>
        </p:nvSpPr>
        <p:spPr bwMode="auto">
          <a:xfrm>
            <a:off x="3653423" y="1834526"/>
            <a:ext cx="681065" cy="6624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377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</a:rPr>
              <a:t>2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等线"/>
              <a:cs typeface="Segoe UI" panose="020B0502040204020203" pitchFamily="34" charset="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F23985B4-16FE-465A-BE98-3142043E8E96}"/>
              </a:ext>
            </a:extLst>
          </p:cNvPr>
          <p:cNvSpPr/>
          <p:nvPr/>
        </p:nvSpPr>
        <p:spPr bwMode="auto">
          <a:xfrm>
            <a:off x="4666000" y="1848380"/>
            <a:ext cx="668777" cy="6624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377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</a:rPr>
              <a:t>0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等线"/>
              <a:cs typeface="Segoe UI" panose="020B0502040204020203" pitchFamily="34" charset="0"/>
            </a:endParaRPr>
          </a:p>
        </p:txBody>
      </p:sp>
      <p:cxnSp>
        <p:nvCxnSpPr>
          <p:cNvPr id="8" name="直接连接符 7">
            <a:extLst>
              <a:ext uri="{FF2B5EF4-FFF2-40B4-BE49-F238E27FC236}">
                <a16:creationId xmlns:a16="http://schemas.microsoft.com/office/drawing/2014/main" id="{38EE8A71-84EF-4E6A-ACA0-9AEF30729B02}"/>
              </a:ext>
            </a:extLst>
          </p:cNvPr>
          <p:cNvCxnSpPr>
            <a:cxnSpLocks/>
            <a:endCxn id="27" idx="0"/>
          </p:cNvCxnSpPr>
          <p:nvPr/>
        </p:nvCxnSpPr>
        <p:spPr bwMode="auto">
          <a:xfrm>
            <a:off x="2999853" y="2490559"/>
            <a:ext cx="0" cy="122540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矩形 9">
            <a:extLst>
              <a:ext uri="{FF2B5EF4-FFF2-40B4-BE49-F238E27FC236}">
                <a16:creationId xmlns:a16="http://schemas.microsoft.com/office/drawing/2014/main" id="{2E115032-A267-4665-83C9-0629A4AB7B25}"/>
              </a:ext>
            </a:extLst>
          </p:cNvPr>
          <p:cNvSpPr/>
          <p:nvPr/>
        </p:nvSpPr>
        <p:spPr bwMode="auto">
          <a:xfrm>
            <a:off x="5666289" y="1848380"/>
            <a:ext cx="941542" cy="6624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377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</a:rPr>
              <a:t>(PRO)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等线"/>
              <a:cs typeface="Segoe UI" panose="020B0502040204020203" pitchFamily="34" charset="0"/>
            </a:endParaRPr>
          </a:p>
        </p:txBody>
      </p:sp>
      <p:sp>
        <p:nvSpPr>
          <p:cNvPr id="12" name="TextBox 69">
            <a:extLst>
              <a:ext uri="{FF2B5EF4-FFF2-40B4-BE49-F238E27FC236}">
                <a16:creationId xmlns:a16="http://schemas.microsoft.com/office/drawing/2014/main" id="{DAB0E62F-A542-454D-A4B3-7B562D93EA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9928" y="2855186"/>
            <a:ext cx="1166945" cy="69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Marque: 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Pixfra International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文泉驿微米黑" charset="-122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44BB783F-1AAE-4430-AB97-CB07A772C727}"/>
              </a:ext>
            </a:extLst>
          </p:cNvPr>
          <p:cNvSpPr/>
          <p:nvPr/>
        </p:nvSpPr>
        <p:spPr bwMode="auto">
          <a:xfrm>
            <a:off x="1356957" y="1834526"/>
            <a:ext cx="706423" cy="6624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377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</a:rPr>
              <a:t>PFI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grpSp>
        <p:nvGrpSpPr>
          <p:cNvPr id="18" name="组合 17">
            <a:extLst>
              <a:ext uri="{FF2B5EF4-FFF2-40B4-BE49-F238E27FC236}">
                <a16:creationId xmlns:a16="http://schemas.microsoft.com/office/drawing/2014/main" id="{5C6FE37C-429D-4814-A6FD-A8562F402C44}"/>
              </a:ext>
            </a:extLst>
          </p:cNvPr>
          <p:cNvGrpSpPr/>
          <p:nvPr/>
        </p:nvGrpSpPr>
        <p:grpSpPr>
          <a:xfrm>
            <a:off x="1636913" y="2490559"/>
            <a:ext cx="94701" cy="348990"/>
            <a:chOff x="2550498" y="2880089"/>
            <a:chExt cx="90001" cy="348990"/>
          </a:xfrm>
        </p:grpSpPr>
        <p:cxnSp>
          <p:nvCxnSpPr>
            <p:cNvPr id="19" name="直接连接符 18">
              <a:extLst>
                <a:ext uri="{FF2B5EF4-FFF2-40B4-BE49-F238E27FC236}">
                  <a16:creationId xmlns:a16="http://schemas.microsoft.com/office/drawing/2014/main" id="{2DC5DF25-7E0B-4F87-ADD0-17AFD5F5724C}"/>
                </a:ext>
              </a:extLst>
            </p:cNvPr>
            <p:cNvCxnSpPr/>
            <p:nvPr/>
          </p:nvCxnSpPr>
          <p:spPr bwMode="auto">
            <a:xfrm flipH="1">
              <a:off x="2601983" y="2880089"/>
              <a:ext cx="1" cy="25899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0" name="椭圆 19">
              <a:extLst>
                <a:ext uri="{FF2B5EF4-FFF2-40B4-BE49-F238E27FC236}">
                  <a16:creationId xmlns:a16="http://schemas.microsoft.com/office/drawing/2014/main" id="{3C28BE05-8F0E-47C9-82B2-30C2E05CA17D}"/>
                </a:ext>
              </a:extLst>
            </p:cNvPr>
            <p:cNvSpPr/>
            <p:nvPr/>
          </p:nvSpPr>
          <p:spPr bwMode="auto">
            <a:xfrm>
              <a:off x="2550498" y="3139079"/>
              <a:ext cx="90001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23" name="矩形 22">
            <a:extLst>
              <a:ext uri="{FF2B5EF4-FFF2-40B4-BE49-F238E27FC236}">
                <a16:creationId xmlns:a16="http://schemas.microsoft.com/office/drawing/2014/main" id="{7346E2D2-07F2-4663-A6D4-0A97E48C859B}"/>
              </a:ext>
            </a:extLst>
          </p:cNvPr>
          <p:cNvSpPr/>
          <p:nvPr/>
        </p:nvSpPr>
        <p:spPr bwMode="auto">
          <a:xfrm>
            <a:off x="2658209" y="1834526"/>
            <a:ext cx="662107" cy="6624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377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</a:rPr>
              <a:t>SALUT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等线"/>
              <a:cs typeface="Segoe UI" panose="020B0502040204020203" pitchFamily="34" charset="0"/>
            </a:endParaRPr>
          </a:p>
        </p:txBody>
      </p:sp>
      <p:sp>
        <p:nvSpPr>
          <p:cNvPr id="26" name="TextBox 19">
            <a:extLst>
              <a:ext uri="{FF2B5EF4-FFF2-40B4-BE49-F238E27FC236}">
                <a16:creationId xmlns:a16="http://schemas.microsoft.com/office/drawing/2014/main" id="{2BA226F3-30F4-416B-BF89-AAD278B4CD20}"/>
              </a:ext>
            </a:extLst>
          </p:cNvPr>
          <p:cNvSpPr txBox="1"/>
          <p:nvPr/>
        </p:nvSpPr>
        <p:spPr>
          <a:xfrm>
            <a:off x="1710168" y="3821605"/>
            <a:ext cx="2352318" cy="104644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Type de produit :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Salut : Appareil portable économique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HC : Poche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HS : Appareil portable de milieu de gamme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HA : Appareil portable haut de gamme</a:t>
            </a: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文泉驿微米黑" charset="-122"/>
            </a:endParaRPr>
          </a:p>
        </p:txBody>
      </p:sp>
      <p:sp>
        <p:nvSpPr>
          <p:cNvPr id="27" name="椭圆 26">
            <a:extLst>
              <a:ext uri="{FF2B5EF4-FFF2-40B4-BE49-F238E27FC236}">
                <a16:creationId xmlns:a16="http://schemas.microsoft.com/office/drawing/2014/main" id="{8E4397DD-88DF-4AD4-8338-6490E1475F86}"/>
              </a:ext>
            </a:extLst>
          </p:cNvPr>
          <p:cNvSpPr/>
          <p:nvPr/>
        </p:nvSpPr>
        <p:spPr bwMode="auto">
          <a:xfrm>
            <a:off x="2952502" y="3715968"/>
            <a:ext cx="94701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377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31" name="直接连接符 30">
            <a:extLst>
              <a:ext uri="{FF2B5EF4-FFF2-40B4-BE49-F238E27FC236}">
                <a16:creationId xmlns:a16="http://schemas.microsoft.com/office/drawing/2014/main" id="{D5FAFF0B-06E9-4C34-9ECD-F6A97CFD5FEE}"/>
              </a:ext>
            </a:extLst>
          </p:cNvPr>
          <p:cNvCxnSpPr>
            <a:cxnSpLocks/>
          </p:cNvCxnSpPr>
          <p:nvPr/>
        </p:nvCxnSpPr>
        <p:spPr bwMode="auto">
          <a:xfrm flipV="1">
            <a:off x="2217455" y="2172724"/>
            <a:ext cx="233136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7" name="TextBox 48">
            <a:extLst>
              <a:ext uri="{FF2B5EF4-FFF2-40B4-BE49-F238E27FC236}">
                <a16:creationId xmlns:a16="http://schemas.microsoft.com/office/drawing/2014/main" id="{DE27F773-2EBA-4DC8-A245-199C239E7FF9}"/>
              </a:ext>
            </a:extLst>
          </p:cNvPr>
          <p:cNvSpPr txBox="1"/>
          <p:nvPr/>
        </p:nvSpPr>
        <p:spPr>
          <a:xfrm>
            <a:off x="5334777" y="5011481"/>
            <a:ext cx="2822006" cy="86177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Position du produit : (Réservé)</a:t>
            </a: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等线"/>
              <a:cs typeface="Segoe UI" panose="020B0502040204020203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Lite : Niveau d'entrée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Avantage : milieu de gamme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Ultra : haut de gamme</a:t>
            </a: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46" name="组合 45">
            <a:extLst>
              <a:ext uri="{FF2B5EF4-FFF2-40B4-BE49-F238E27FC236}">
                <a16:creationId xmlns:a16="http://schemas.microsoft.com/office/drawing/2014/main" id="{CBE64E70-6F09-491F-94D7-52E16D1463D2}"/>
              </a:ext>
            </a:extLst>
          </p:cNvPr>
          <p:cNvGrpSpPr/>
          <p:nvPr/>
        </p:nvGrpSpPr>
        <p:grpSpPr>
          <a:xfrm>
            <a:off x="4037110" y="2487079"/>
            <a:ext cx="94701" cy="2524402"/>
            <a:chOff x="2556983" y="2880089"/>
            <a:chExt cx="90001" cy="2524402"/>
          </a:xfrm>
        </p:grpSpPr>
        <p:cxnSp>
          <p:nvCxnSpPr>
            <p:cNvPr id="47" name="直接连接符 46">
              <a:extLst>
                <a:ext uri="{FF2B5EF4-FFF2-40B4-BE49-F238E27FC236}">
                  <a16:creationId xmlns:a16="http://schemas.microsoft.com/office/drawing/2014/main" id="{C16FA3F5-5A78-46A5-AB99-CD199AFD1431}"/>
                </a:ext>
              </a:extLst>
            </p:cNvPr>
            <p:cNvCxnSpPr/>
            <p:nvPr/>
          </p:nvCxnSpPr>
          <p:spPr bwMode="auto">
            <a:xfrm>
              <a:off x="2601984" y="2880089"/>
              <a:ext cx="0" cy="2424555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8" name="椭圆 47">
              <a:extLst>
                <a:ext uri="{FF2B5EF4-FFF2-40B4-BE49-F238E27FC236}">
                  <a16:creationId xmlns:a16="http://schemas.microsoft.com/office/drawing/2014/main" id="{18EB7431-4797-4AAF-998F-9B288F0E39CC}"/>
                </a:ext>
              </a:extLst>
            </p:cNvPr>
            <p:cNvSpPr/>
            <p:nvPr/>
          </p:nvSpPr>
          <p:spPr bwMode="auto">
            <a:xfrm>
              <a:off x="2556983" y="5314491"/>
              <a:ext cx="90001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49" name="椭圆 48">
            <a:extLst>
              <a:ext uri="{FF2B5EF4-FFF2-40B4-BE49-F238E27FC236}">
                <a16:creationId xmlns:a16="http://schemas.microsoft.com/office/drawing/2014/main" id="{1F329551-5317-4FF1-B8E0-BC6B37A114C0}"/>
              </a:ext>
            </a:extLst>
          </p:cNvPr>
          <p:cNvSpPr/>
          <p:nvPr/>
        </p:nvSpPr>
        <p:spPr bwMode="auto">
          <a:xfrm>
            <a:off x="6217125" y="4921481"/>
            <a:ext cx="94701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377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50" name="直接连接符 49">
            <a:extLst>
              <a:ext uri="{FF2B5EF4-FFF2-40B4-BE49-F238E27FC236}">
                <a16:creationId xmlns:a16="http://schemas.microsoft.com/office/drawing/2014/main" id="{F5E6EA06-09FC-41B1-B33A-ABFE2FCCAF4E}"/>
              </a:ext>
            </a:extLst>
          </p:cNvPr>
          <p:cNvCxnSpPr>
            <a:cxnSpLocks/>
          </p:cNvCxnSpPr>
          <p:nvPr/>
        </p:nvCxnSpPr>
        <p:spPr bwMode="auto">
          <a:xfrm>
            <a:off x="6266339" y="2504169"/>
            <a:ext cx="0" cy="242359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2" name="TextBox 48">
            <a:extLst>
              <a:ext uri="{FF2B5EF4-FFF2-40B4-BE49-F238E27FC236}">
                <a16:creationId xmlns:a16="http://schemas.microsoft.com/office/drawing/2014/main" id="{DE27F773-2EBA-4DC8-A245-199C239E7FF9}"/>
              </a:ext>
            </a:extLst>
          </p:cNvPr>
          <p:cNvSpPr txBox="1"/>
          <p:nvPr/>
        </p:nvSpPr>
        <p:spPr>
          <a:xfrm>
            <a:off x="6789255" y="3131192"/>
            <a:ext cx="1534478" cy="104644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</a:rPr>
              <a:t>Lentille thermique :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B2 : 2 mm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B3 : 3,5 mm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B7 : 7/7,5 mm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……</a:t>
            </a: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71" name="直接连接符 70">
            <a:extLst>
              <a:ext uri="{FF2B5EF4-FFF2-40B4-BE49-F238E27FC236}">
                <a16:creationId xmlns:a16="http://schemas.microsoft.com/office/drawing/2014/main" id="{38EE8A71-84EF-4E6A-ACA0-9AEF30729B02}"/>
              </a:ext>
            </a:extLst>
          </p:cNvPr>
          <p:cNvCxnSpPr>
            <a:cxnSpLocks/>
          </p:cNvCxnSpPr>
          <p:nvPr/>
        </p:nvCxnSpPr>
        <p:spPr bwMode="auto">
          <a:xfrm>
            <a:off x="5006367" y="2507992"/>
            <a:ext cx="9657" cy="41717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2" name="椭圆 71">
            <a:extLst>
              <a:ext uri="{FF2B5EF4-FFF2-40B4-BE49-F238E27FC236}">
                <a16:creationId xmlns:a16="http://schemas.microsoft.com/office/drawing/2014/main" id="{8E4397DD-88DF-4AD4-8338-6490E1475F86}"/>
              </a:ext>
            </a:extLst>
          </p:cNvPr>
          <p:cNvSpPr/>
          <p:nvPr/>
        </p:nvSpPr>
        <p:spPr bwMode="auto">
          <a:xfrm>
            <a:off x="4953037" y="2925167"/>
            <a:ext cx="94701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377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73" name="矩形 72">
            <a:extLst>
              <a:ext uri="{FF2B5EF4-FFF2-40B4-BE49-F238E27FC236}">
                <a16:creationId xmlns:a16="http://schemas.microsoft.com/office/drawing/2014/main" id="{2E115032-A267-4665-83C9-0629A4AB7B25}"/>
              </a:ext>
            </a:extLst>
          </p:cNvPr>
          <p:cNvSpPr/>
          <p:nvPr/>
        </p:nvSpPr>
        <p:spPr bwMode="auto">
          <a:xfrm>
            <a:off x="7054953" y="1859457"/>
            <a:ext cx="655678" cy="6624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377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</a:rPr>
              <a:t>TBX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等线"/>
              <a:cs typeface="Segoe UI" panose="020B0502040204020203" pitchFamily="34" charset="0"/>
            </a:endParaRPr>
          </a:p>
        </p:txBody>
      </p:sp>
      <p:sp>
        <p:nvSpPr>
          <p:cNvPr id="74" name="TextBox 26">
            <a:extLst>
              <a:ext uri="{FF2B5EF4-FFF2-40B4-BE49-F238E27FC236}">
                <a16:creationId xmlns:a16="http://schemas.microsoft.com/office/drawing/2014/main" id="{A7439E28-E3DE-4121-A8A0-8779D77FF7D1}"/>
              </a:ext>
            </a:extLst>
          </p:cNvPr>
          <p:cNvSpPr txBox="1"/>
          <p:nvPr/>
        </p:nvSpPr>
        <p:spPr>
          <a:xfrm>
            <a:off x="4376260" y="3013042"/>
            <a:ext cx="1812944" cy="1046440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Résolution visible :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 : Aucun visible</a:t>
            </a: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2,2 MP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5,5 MP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8: 8MP</a:t>
            </a: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75" name="直接连接符 74">
            <a:extLst>
              <a:ext uri="{FF2B5EF4-FFF2-40B4-BE49-F238E27FC236}">
                <a16:creationId xmlns:a16="http://schemas.microsoft.com/office/drawing/2014/main" id="{38EE8A71-84EF-4E6A-ACA0-9AEF30729B02}"/>
              </a:ext>
            </a:extLst>
          </p:cNvPr>
          <p:cNvCxnSpPr>
            <a:cxnSpLocks/>
          </p:cNvCxnSpPr>
          <p:nvPr/>
        </p:nvCxnSpPr>
        <p:spPr bwMode="auto">
          <a:xfrm>
            <a:off x="7416274" y="2499636"/>
            <a:ext cx="4829" cy="47053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6" name="椭圆 75">
            <a:extLst>
              <a:ext uri="{FF2B5EF4-FFF2-40B4-BE49-F238E27FC236}">
                <a16:creationId xmlns:a16="http://schemas.microsoft.com/office/drawing/2014/main" id="{8E4397DD-88DF-4AD4-8338-6490E1475F86}"/>
              </a:ext>
            </a:extLst>
          </p:cNvPr>
          <p:cNvSpPr/>
          <p:nvPr/>
        </p:nvSpPr>
        <p:spPr bwMode="auto">
          <a:xfrm>
            <a:off x="7382792" y="2973305"/>
            <a:ext cx="94701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377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33" name="直接连接符 32">
            <a:extLst>
              <a:ext uri="{FF2B5EF4-FFF2-40B4-BE49-F238E27FC236}">
                <a16:creationId xmlns:a16="http://schemas.microsoft.com/office/drawing/2014/main" id="{D5FAFF0B-06E9-4C34-9ECD-F6A97CFD5FEE}"/>
              </a:ext>
            </a:extLst>
          </p:cNvPr>
          <p:cNvCxnSpPr>
            <a:cxnSpLocks/>
          </p:cNvCxnSpPr>
          <p:nvPr/>
        </p:nvCxnSpPr>
        <p:spPr bwMode="auto">
          <a:xfrm flipV="1">
            <a:off x="6714824" y="2187256"/>
            <a:ext cx="233136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4" name="矩形 33">
            <a:extLst>
              <a:ext uri="{FF2B5EF4-FFF2-40B4-BE49-F238E27FC236}">
                <a16:creationId xmlns:a16="http://schemas.microsoft.com/office/drawing/2014/main" id="{2E115032-A267-4665-83C9-0629A4AB7B25}"/>
              </a:ext>
            </a:extLst>
          </p:cNvPr>
          <p:cNvSpPr/>
          <p:nvPr/>
        </p:nvSpPr>
        <p:spPr bwMode="auto">
          <a:xfrm>
            <a:off x="8037761" y="1859457"/>
            <a:ext cx="655678" cy="6624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377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</a:rPr>
              <a:t>FX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等线"/>
              <a:cs typeface="Segoe UI" panose="020B0502040204020203" pitchFamily="34" charset="0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8156783" y="3015765"/>
            <a:ext cx="3141204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等线"/>
                <a:cs typeface="Segoe UI" panose="020B0502040204020203" pitchFamily="34" charset="0"/>
              </a:rPr>
              <a:t>Lentille visible :</a:t>
            </a: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FXX : XX mm fixe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41" name="直接连接符 40">
            <a:extLst>
              <a:ext uri="{FF2B5EF4-FFF2-40B4-BE49-F238E27FC236}">
                <a16:creationId xmlns:a16="http://schemas.microsoft.com/office/drawing/2014/main" id="{38EE8A71-84EF-4E6A-ACA0-9AEF30729B02}"/>
              </a:ext>
            </a:extLst>
          </p:cNvPr>
          <p:cNvCxnSpPr>
            <a:cxnSpLocks/>
          </p:cNvCxnSpPr>
          <p:nvPr/>
        </p:nvCxnSpPr>
        <p:spPr bwMode="auto">
          <a:xfrm>
            <a:off x="8459405" y="2519359"/>
            <a:ext cx="4829" cy="47053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2" name="椭圆 41">
            <a:extLst>
              <a:ext uri="{FF2B5EF4-FFF2-40B4-BE49-F238E27FC236}">
                <a16:creationId xmlns:a16="http://schemas.microsoft.com/office/drawing/2014/main" id="{8E4397DD-88DF-4AD4-8338-6490E1475F86}"/>
              </a:ext>
            </a:extLst>
          </p:cNvPr>
          <p:cNvSpPr/>
          <p:nvPr/>
        </p:nvSpPr>
        <p:spPr bwMode="auto">
          <a:xfrm>
            <a:off x="8412054" y="2963088"/>
            <a:ext cx="94701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377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35" name="标题 1"/>
          <p:cNvSpPr txBox="1">
            <a:spLocks/>
          </p:cNvSpPr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等线 Light"/>
                <a:cs typeface="Segoe UI" panose="020B0502040204020203" pitchFamily="34" charset="0"/>
              </a:rPr>
              <a:t>Thermographie portable</a:t>
            </a:r>
          </a:p>
        </p:txBody>
      </p:sp>
    </p:spTree>
    <p:extLst>
      <p:ext uri="{BB962C8B-B14F-4D97-AF65-F5344CB8AC3E}">
        <p14:creationId xmlns:p14="http://schemas.microsoft.com/office/powerpoint/2010/main" val="3001669296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0" y="-276999"/>
            <a:ext cx="65" cy="55399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zh-C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微软雅黑"/>
              <a:cs typeface="Segoe UI" panose="020B0502040204020203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zh-C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微软雅黑"/>
              <a:cs typeface="Segoe UI" panose="020B0502040204020203" pitchFamily="34" charset="0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152400" y="-124599"/>
            <a:ext cx="65" cy="55399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zh-C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微软雅黑"/>
              <a:cs typeface="Segoe UI" panose="020B0502040204020203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zh-C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微软雅黑"/>
              <a:cs typeface="Segoe UI" panose="020B0502040204020203" pitchFamily="34" charset="0"/>
            </a:endParaRPr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319356" y="1409570"/>
            <a:ext cx="10201632" cy="3135207"/>
            <a:chOff x="2175" y="2027"/>
            <a:chExt cx="16065" cy="4937"/>
          </a:xfrm>
        </p:grpSpPr>
        <p:grpSp>
          <p:nvGrpSpPr>
            <p:cNvPr id="4" name="组合 3"/>
            <p:cNvGrpSpPr/>
            <p:nvPr/>
          </p:nvGrpSpPr>
          <p:grpSpPr>
            <a:xfrm>
              <a:off x="2175" y="2027"/>
              <a:ext cx="13778" cy="4937"/>
              <a:chOff x="758845" y="3146623"/>
              <a:chExt cx="4927804" cy="2351687"/>
            </a:xfrm>
          </p:grpSpPr>
          <p:sp>
            <p:nvSpPr>
              <p:cNvPr id="64" name="TextBox 69"/>
              <p:cNvSpPr>
                <a:spLocks noChangeArrowheads="1"/>
              </p:cNvSpPr>
              <p:nvPr/>
            </p:nvSpPr>
            <p:spPr bwMode="auto">
              <a:xfrm>
                <a:off x="758845" y="4031552"/>
                <a:ext cx="873457" cy="3751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68571" tIns="34291" rIns="68571" bIns="34291">
                <a:noAutofit/>
              </a:bodyPr>
              <a:lstStyle>
                <a:lvl1pPr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400"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9pPr>
              </a:lstStyle>
              <a:p>
                <a:pPr marL="0" marR="0" lvl="0" indent="0" algn="l" defTabSz="12192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Myriad Pro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  <a:sym typeface="Calibri" panose="020F0502020204030204" charset="0"/>
                  </a:rPr>
                  <a:t>Marque: </a:t>
                </a:r>
              </a:p>
              <a:p>
                <a:pPr marL="0" marR="0" lvl="0" indent="0" algn="l" defTabSz="12192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Myriad Pro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  <a:sym typeface="Calibri" panose="020F0502020204030204" charset="0"/>
                  </a:rPr>
                  <a:t>Dahua à l'étranger</a:t>
                </a:r>
                <a:endPara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宋体" panose="02010600030101010101" pitchFamily="2" charset="-122"/>
                  <a:cs typeface="Segoe UI" panose="020B0502040204020203" pitchFamily="34" charset="0"/>
                  <a:sym typeface="文泉驿微米黑" charset="-122"/>
                </a:endParaRPr>
              </a:p>
            </p:txBody>
          </p:sp>
          <p:sp>
            <p:nvSpPr>
              <p:cNvPr id="65" name="TextBox 70"/>
              <p:cNvSpPr>
                <a:spLocks noChangeArrowheads="1"/>
              </p:cNvSpPr>
              <p:nvPr/>
            </p:nvSpPr>
            <p:spPr bwMode="auto">
              <a:xfrm>
                <a:off x="3693474" y="4040334"/>
                <a:ext cx="1453503" cy="14579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68571" tIns="34291" rIns="68571" bIns="34291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400"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9pPr>
              </a:lstStyle>
              <a:p>
                <a:pPr marL="0" marR="0" lvl="0" indent="0" algn="l" defTabSz="12192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Myriad Pro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  <a:sym typeface="Calibri" panose="020F0502020204030204" charset="0"/>
                  </a:rPr>
                  <a:t>Positionnement :</a:t>
                </a:r>
                <a:endParaRPr kumimoji="0" lang="en-US" altLang="zh-CN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Myriad Pro" panose="020B0502040204020203" pitchFamily="34" charset="0"/>
                    <a:ea typeface="文泉驿微米黑" charset="-122"/>
                    <a:cs typeface="Segoe UI" panose="020B0502040204020203" pitchFamily="34" charset="0"/>
                    <a:sym typeface="文泉驿微米黑" charset="-122"/>
                  </a:rPr>
                  <a:t>S : Niveau haut de gamme (boîtier en métal, haute protection)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Myriad Pro" panose="020B0502040204020203" pitchFamily="34" charset="0"/>
                    <a:ea typeface="文泉驿微米黑" charset="-122"/>
                    <a:cs typeface="Segoe UI" panose="020B0502040204020203" pitchFamily="34" charset="0"/>
                    <a:sym typeface="文泉驿微米黑" charset="-122"/>
                  </a:rPr>
                  <a:t>F : Niveau standard (boîtier en plastique)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Myriad Pro" panose="020B0502040204020203" pitchFamily="34" charset="0"/>
                    <a:ea typeface="文泉驿微米黑" charset="-122"/>
                    <a:cs typeface="Segoe UI" panose="020B0502040204020203" pitchFamily="34" charset="0"/>
                    <a:sym typeface="文泉驿微米黑" charset="-122"/>
                  </a:rPr>
                  <a:t>H : Niveau industriel (boîtier en plastique)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Myriad Pro" panose="020B0502040204020203" pitchFamily="34" charset="0"/>
                    <a:ea typeface="文泉驿微米黑" charset="-122"/>
                    <a:cs typeface="Segoe UI" panose="020B0502040204020203" pitchFamily="34" charset="0"/>
                    <a:sym typeface="文泉驿微米黑" charset="-122"/>
                  </a:rPr>
                  <a:t>J : Modèle à économie d'énergie (boîtier en plastique, longue durée de vie)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Myriad Pro" panose="020B0502040204020203" pitchFamily="34" charset="0"/>
                    <a:ea typeface="文泉驿微米黑" charset="-122"/>
                    <a:cs typeface="Segoe UI" panose="020B0502040204020203" pitchFamily="34" charset="0"/>
                    <a:sym typeface="文泉驿微米黑" charset="-122"/>
                  </a:rPr>
                  <a:t>L : Niveau d'entrée de gamme (boîtier en plastique, économique)</a:t>
                </a:r>
                <a:endParaRPr kumimoji="0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文泉驿微米黑" charset="-122"/>
                  <a:cs typeface="Segoe UI" panose="020B0502040204020203" pitchFamily="34" charset="0"/>
                  <a:sym typeface="文泉驿微米黑" charset="-122"/>
                </a:endParaRPr>
              </a:p>
            </p:txBody>
          </p:sp>
          <p:sp>
            <p:nvSpPr>
              <p:cNvPr id="66" name="TextBox 69"/>
              <p:cNvSpPr>
                <a:spLocks noChangeArrowheads="1"/>
              </p:cNvSpPr>
              <p:nvPr/>
            </p:nvSpPr>
            <p:spPr bwMode="auto">
              <a:xfrm>
                <a:off x="2880786" y="4031624"/>
                <a:ext cx="658171" cy="7676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68571" tIns="34291" rIns="68571" bIns="34291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400"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9pPr>
              </a:lstStyle>
              <a:p>
                <a:pPr marL="0" marR="0" lvl="0" indent="0" algn="l" defTabSz="12192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Myriad Pro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  <a:sym typeface="Calibri" panose="020F0502020204030204" charset="0"/>
                  </a:rPr>
                  <a:t>Taille:</a:t>
                </a:r>
              </a:p>
              <a:p>
                <a:pPr marL="0" marR="0" lvl="0" indent="0" algn="l" defTabSz="12192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Myriad Pro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  <a:sym typeface="Calibri" panose="020F0502020204030204" charset="0"/>
                  </a:rPr>
                  <a:t>19:19</a:t>
                </a:r>
              </a:p>
              <a:p>
                <a:pPr marL="0" marR="0" lvl="0" indent="0" algn="l" defTabSz="12192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Myriad Pro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  <a:sym typeface="Calibri" panose="020F0502020204030204" charset="0"/>
                  </a:rPr>
                  <a:t>22: 22“</a:t>
                </a:r>
              </a:p>
              <a:p>
                <a:pPr marL="0" marR="0" lvl="0" indent="0" algn="l" defTabSz="12192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Myriad Pro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  <a:sym typeface="Calibri" panose="020F0502020204030204" charset="0"/>
                  </a:rPr>
                  <a:t>………….</a:t>
                </a:r>
              </a:p>
              <a:p>
                <a:pPr marL="0" marR="0" lvl="0" indent="0" algn="l" defTabSz="12192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Myriad Pro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  <a:sym typeface="Calibri" panose="020F0502020204030204" charset="0"/>
                  </a:rPr>
                  <a:t>98: 98’’</a:t>
                </a:r>
              </a:p>
            </p:txBody>
          </p:sp>
          <p:sp>
            <p:nvSpPr>
              <p:cNvPr id="67" name="矩形 66"/>
              <p:cNvSpPr/>
              <p:nvPr/>
            </p:nvSpPr>
            <p:spPr bwMode="auto">
              <a:xfrm>
                <a:off x="1974092" y="3147814"/>
                <a:ext cx="616692" cy="540000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27" tIns="45719" rIns="91427" bIns="45719" numCol="1" rtlCol="0" anchor="ctr" anchorCtr="0" compatLnSpc="1"/>
              <a:lstStyle/>
              <a:p>
                <a:pPr marL="0" marR="0" lvl="0" indent="0" algn="ctr" defTabSz="914400" rtl="0" eaLnBrk="1" fontAlgn="t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3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yriad Pro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LM</a:t>
                </a:r>
                <a:endParaRPr kumimoji="0" lang="zh-CN" altLang="en-US" sz="2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68" name="矩形 67"/>
              <p:cNvSpPr/>
              <p:nvPr/>
            </p:nvSpPr>
            <p:spPr bwMode="auto">
              <a:xfrm>
                <a:off x="841160" y="3147814"/>
                <a:ext cx="540000" cy="540000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27" tIns="45719" rIns="91427" bIns="45719" numCol="1" rtlCol="0" anchor="ctr" anchorCtr="0" compatLnSpc="1"/>
              <a:lstStyle/>
              <a:p>
                <a:pPr marL="0" marR="0" lvl="0" indent="0" algn="ctr" defTabSz="914400" rtl="0" eaLnBrk="1" fontAlgn="t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3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yriad Pro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DHI</a:t>
                </a:r>
                <a:endParaRPr kumimoji="0" lang="zh-CN" altLang="en-US" sz="2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微软雅黑"/>
                  <a:cs typeface="Segoe UI" panose="020B0502040204020203" pitchFamily="34" charset="0"/>
                </a:endParaRPr>
              </a:p>
            </p:txBody>
          </p:sp>
          <p:sp>
            <p:nvSpPr>
              <p:cNvPr id="72" name="矩形 71"/>
              <p:cNvSpPr/>
              <p:nvPr/>
            </p:nvSpPr>
            <p:spPr bwMode="auto">
              <a:xfrm>
                <a:off x="5146649" y="3165845"/>
                <a:ext cx="540000" cy="540000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27" tIns="45719" rIns="91427" bIns="45719" numCol="1" rtlCol="0" anchor="ctr" anchorCtr="0" compatLnSpc="1"/>
              <a:lstStyle/>
              <a:p>
                <a:pPr marL="0" marR="0" lvl="0" indent="0" algn="ctr" defTabSz="914400" rtl="0" eaLnBrk="1" fontAlgn="t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3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yriad Pro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200</a:t>
                </a:r>
                <a:endParaRPr kumimoji="0" lang="zh-CN" altLang="en-US" sz="2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grpSp>
            <p:nvGrpSpPr>
              <p:cNvPr id="73" name="组合 72"/>
              <p:cNvGrpSpPr/>
              <p:nvPr/>
            </p:nvGrpSpPr>
            <p:grpSpPr>
              <a:xfrm>
                <a:off x="1103223" y="3682643"/>
                <a:ext cx="67500" cy="327336"/>
                <a:chOff x="2686859" y="2864900"/>
                <a:chExt cx="90000" cy="436448"/>
              </a:xfrm>
            </p:grpSpPr>
            <p:cxnSp>
              <p:nvCxnSpPr>
                <p:cNvPr id="86" name="直接连接符 85"/>
                <p:cNvCxnSpPr/>
                <p:nvPr/>
              </p:nvCxnSpPr>
              <p:spPr bwMode="auto">
                <a:xfrm>
                  <a:off x="2731859" y="2864900"/>
                  <a:ext cx="0" cy="384000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sp>
              <p:nvSpPr>
                <p:cNvPr id="87" name="椭圆 86"/>
                <p:cNvSpPr/>
                <p:nvPr/>
              </p:nvSpPr>
              <p:spPr bwMode="auto">
                <a:xfrm>
                  <a:off x="2686859" y="3211348"/>
                  <a:ext cx="90000" cy="90000"/>
                </a:xfrm>
                <a:prstGeom prst="ellipse">
                  <a:avLst/>
                </a:prstGeom>
                <a:solidFill>
                  <a:schemeClr val="bg1">
                    <a:lumMod val="50000"/>
                  </a:schemeClr>
                </a:solidFill>
                <a:ln w="317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68580" tIns="34291" rIns="68580" bIns="34291" numCol="1" rtlCol="0" anchor="t" anchorCtr="0" compatLnSpc="1"/>
                <a:lstStyle/>
                <a:p>
                  <a:pPr marL="0" marR="0" lvl="0" indent="0" algn="l" defTabSz="914400" rtl="0" eaLnBrk="1" fontAlgn="t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微软雅黑"/>
                    <a:cs typeface="Segoe UI" panose="020B0502040204020203" pitchFamily="34" charset="0"/>
                  </a:endParaRPr>
                </a:p>
              </p:txBody>
            </p:sp>
          </p:grpSp>
          <p:grpSp>
            <p:nvGrpSpPr>
              <p:cNvPr id="91" name="组合 90"/>
              <p:cNvGrpSpPr/>
              <p:nvPr/>
            </p:nvGrpSpPr>
            <p:grpSpPr>
              <a:xfrm>
                <a:off x="2238081" y="3682637"/>
                <a:ext cx="67500" cy="331847"/>
                <a:chOff x="2686859" y="2857598"/>
                <a:chExt cx="90000" cy="442463"/>
              </a:xfrm>
            </p:grpSpPr>
            <p:cxnSp>
              <p:nvCxnSpPr>
                <p:cNvPr id="92" name="直接连接符 91"/>
                <p:cNvCxnSpPr/>
                <p:nvPr/>
              </p:nvCxnSpPr>
              <p:spPr bwMode="auto">
                <a:xfrm>
                  <a:off x="2731859" y="2857598"/>
                  <a:ext cx="0" cy="384000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sp>
              <p:nvSpPr>
                <p:cNvPr id="93" name="椭圆 92"/>
                <p:cNvSpPr/>
                <p:nvPr/>
              </p:nvSpPr>
              <p:spPr bwMode="auto">
                <a:xfrm>
                  <a:off x="2686859" y="3210061"/>
                  <a:ext cx="90000" cy="90000"/>
                </a:xfrm>
                <a:prstGeom prst="ellipse">
                  <a:avLst/>
                </a:prstGeom>
                <a:solidFill>
                  <a:schemeClr val="bg1">
                    <a:lumMod val="50000"/>
                  </a:schemeClr>
                </a:solidFill>
                <a:ln w="317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68580" tIns="34291" rIns="68580" bIns="34291" numCol="1" rtlCol="0" anchor="t" anchorCtr="0" compatLnSpc="1"/>
                <a:lstStyle/>
                <a:p>
                  <a:pPr marL="0" marR="0" lvl="0" indent="0" algn="l" defTabSz="914400" rtl="0" eaLnBrk="1" fontAlgn="t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微软雅黑"/>
                    <a:cs typeface="Segoe UI" panose="020B0502040204020203" pitchFamily="34" charset="0"/>
                  </a:endParaRPr>
                </a:p>
              </p:txBody>
            </p:sp>
          </p:grpSp>
          <p:sp>
            <p:nvSpPr>
              <p:cNvPr id="94" name="矩形 93"/>
              <p:cNvSpPr/>
              <p:nvPr/>
            </p:nvSpPr>
            <p:spPr bwMode="auto">
              <a:xfrm>
                <a:off x="4150405" y="3146623"/>
                <a:ext cx="540000" cy="540000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27" tIns="45719" rIns="91427" bIns="45719" numCol="1" rtlCol="0" anchor="ctr" anchorCtr="0" compatLnSpc="1"/>
              <a:lstStyle/>
              <a:p>
                <a:pPr marL="0" marR="0" lvl="0" indent="0" algn="ctr" defTabSz="914400" rtl="0" eaLnBrk="1" fontAlgn="t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3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yriad Pro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L</a:t>
                </a:r>
                <a:endParaRPr kumimoji="0" lang="zh-CN" altLang="en-US" sz="2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95" name="矩形 94"/>
              <p:cNvSpPr/>
              <p:nvPr/>
            </p:nvSpPr>
            <p:spPr bwMode="auto">
              <a:xfrm>
                <a:off x="2911873" y="3147808"/>
                <a:ext cx="540000" cy="540000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27" tIns="45719" rIns="91427" bIns="45719" numCol="1" rtlCol="0" anchor="ctr" anchorCtr="0" compatLnSpc="1"/>
              <a:lstStyle/>
              <a:p>
                <a:pPr marL="0" marR="0" lvl="0" indent="0" algn="ctr" defTabSz="914400" rtl="0" eaLnBrk="1" fontAlgn="t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3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yriad Pro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22</a:t>
                </a:r>
                <a:endParaRPr kumimoji="0" lang="zh-CN" altLang="en-US" sz="2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grpSp>
            <p:nvGrpSpPr>
              <p:cNvPr id="96" name="组合 95"/>
              <p:cNvGrpSpPr/>
              <p:nvPr/>
            </p:nvGrpSpPr>
            <p:grpSpPr>
              <a:xfrm>
                <a:off x="4385061" y="3697371"/>
                <a:ext cx="67500" cy="330836"/>
                <a:chOff x="1957993" y="2877236"/>
                <a:chExt cx="90000" cy="441114"/>
              </a:xfrm>
            </p:grpSpPr>
            <p:cxnSp>
              <p:nvCxnSpPr>
                <p:cNvPr id="97" name="直接连接符 96"/>
                <p:cNvCxnSpPr/>
                <p:nvPr/>
              </p:nvCxnSpPr>
              <p:spPr bwMode="auto">
                <a:xfrm>
                  <a:off x="1999199" y="2877236"/>
                  <a:ext cx="0" cy="384000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sp>
              <p:nvSpPr>
                <p:cNvPr id="98" name="椭圆 97"/>
                <p:cNvSpPr/>
                <p:nvPr/>
              </p:nvSpPr>
              <p:spPr bwMode="auto">
                <a:xfrm>
                  <a:off x="1957993" y="3228350"/>
                  <a:ext cx="90000" cy="90000"/>
                </a:xfrm>
                <a:prstGeom prst="ellipse">
                  <a:avLst/>
                </a:prstGeom>
                <a:solidFill>
                  <a:schemeClr val="bg1">
                    <a:lumMod val="50000"/>
                  </a:schemeClr>
                </a:solidFill>
                <a:ln w="317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68580" tIns="34291" rIns="68580" bIns="34291" numCol="1" rtlCol="0" anchor="t" anchorCtr="0" compatLnSpc="1"/>
                <a:lstStyle/>
                <a:p>
                  <a:pPr marL="0" marR="0" lvl="0" indent="0" algn="l" defTabSz="914400" rtl="0" eaLnBrk="1" fontAlgn="t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微软雅黑"/>
                    <a:cs typeface="Segoe UI" panose="020B0502040204020203" pitchFamily="34" charset="0"/>
                  </a:endParaRPr>
                </a:p>
              </p:txBody>
            </p:sp>
          </p:grpSp>
          <p:grpSp>
            <p:nvGrpSpPr>
              <p:cNvPr id="99" name="组合 98"/>
              <p:cNvGrpSpPr/>
              <p:nvPr/>
            </p:nvGrpSpPr>
            <p:grpSpPr>
              <a:xfrm>
                <a:off x="3181426" y="3679959"/>
                <a:ext cx="67500" cy="316988"/>
                <a:chOff x="2155261" y="2840220"/>
                <a:chExt cx="90000" cy="422650"/>
              </a:xfrm>
            </p:grpSpPr>
            <p:cxnSp>
              <p:nvCxnSpPr>
                <p:cNvPr id="108" name="直接连接符 107"/>
                <p:cNvCxnSpPr/>
                <p:nvPr/>
              </p:nvCxnSpPr>
              <p:spPr bwMode="auto">
                <a:xfrm>
                  <a:off x="2200263" y="2840220"/>
                  <a:ext cx="0" cy="384000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sp>
              <p:nvSpPr>
                <p:cNvPr id="109" name="椭圆 108"/>
                <p:cNvSpPr/>
                <p:nvPr/>
              </p:nvSpPr>
              <p:spPr bwMode="auto">
                <a:xfrm>
                  <a:off x="2155261" y="3172870"/>
                  <a:ext cx="90000" cy="90000"/>
                </a:xfrm>
                <a:prstGeom prst="ellipse">
                  <a:avLst/>
                </a:prstGeom>
                <a:solidFill>
                  <a:schemeClr val="bg1">
                    <a:lumMod val="50000"/>
                  </a:schemeClr>
                </a:solidFill>
                <a:ln w="317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68580" tIns="34291" rIns="68580" bIns="34291" numCol="1" rtlCol="0" anchor="t" anchorCtr="0" compatLnSpc="1"/>
                <a:lstStyle/>
                <a:p>
                  <a:pPr marL="0" marR="0" lvl="0" indent="0" algn="l" defTabSz="914400" rtl="0" eaLnBrk="1" fontAlgn="t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微软雅黑"/>
                    <a:cs typeface="Segoe UI" panose="020B0502040204020203" pitchFamily="34" charset="0"/>
                  </a:endParaRPr>
                </a:p>
              </p:txBody>
            </p:sp>
          </p:grpSp>
          <p:sp>
            <p:nvSpPr>
              <p:cNvPr id="110" name="矩形 109"/>
              <p:cNvSpPr/>
              <p:nvPr/>
            </p:nvSpPr>
            <p:spPr>
              <a:xfrm>
                <a:off x="1974109" y="4049671"/>
                <a:ext cx="662976" cy="23086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12192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Myriad Pro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  <a:sym typeface="文泉驿微米黑" charset="-122"/>
                  </a:rPr>
                  <a:t>Moniteur LED</a:t>
                </a:r>
                <a:endPara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文泉驿微米黑" charset="-122"/>
                </a:endParaRPr>
              </a:p>
            </p:txBody>
          </p:sp>
          <p:cxnSp>
            <p:nvCxnSpPr>
              <p:cNvPr id="111" name="直接连接符 110"/>
              <p:cNvCxnSpPr/>
              <p:nvPr/>
            </p:nvCxnSpPr>
            <p:spPr bwMode="auto">
              <a:xfrm>
                <a:off x="1541402" y="3435846"/>
                <a:ext cx="292287" cy="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12" name="直接连接符 111"/>
              <p:cNvCxnSpPr/>
              <p:nvPr/>
            </p:nvCxnSpPr>
            <p:spPr bwMode="auto">
              <a:xfrm>
                <a:off x="3647493" y="3397622"/>
                <a:ext cx="292287" cy="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grpSp>
            <p:nvGrpSpPr>
              <p:cNvPr id="115" name="组合 114"/>
              <p:cNvGrpSpPr/>
              <p:nvPr/>
            </p:nvGrpSpPr>
            <p:grpSpPr>
              <a:xfrm>
                <a:off x="5404113" y="3717821"/>
                <a:ext cx="67500" cy="331848"/>
                <a:chOff x="1731249" y="2881640"/>
                <a:chExt cx="90000" cy="442463"/>
              </a:xfrm>
            </p:grpSpPr>
            <p:cxnSp>
              <p:nvCxnSpPr>
                <p:cNvPr id="116" name="直接连接符 115"/>
                <p:cNvCxnSpPr/>
                <p:nvPr/>
              </p:nvCxnSpPr>
              <p:spPr bwMode="auto">
                <a:xfrm>
                  <a:off x="1772981" y="2881640"/>
                  <a:ext cx="0" cy="384000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sp>
              <p:nvSpPr>
                <p:cNvPr id="117" name="椭圆 116"/>
                <p:cNvSpPr/>
                <p:nvPr/>
              </p:nvSpPr>
              <p:spPr bwMode="auto">
                <a:xfrm>
                  <a:off x="1731249" y="3234103"/>
                  <a:ext cx="90000" cy="90000"/>
                </a:xfrm>
                <a:prstGeom prst="ellipse">
                  <a:avLst/>
                </a:prstGeom>
                <a:solidFill>
                  <a:schemeClr val="bg1">
                    <a:lumMod val="50000"/>
                  </a:schemeClr>
                </a:solidFill>
                <a:ln w="317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68580" tIns="34291" rIns="68580" bIns="34291" numCol="1" rtlCol="0" anchor="t" anchorCtr="0" compatLnSpc="1"/>
                <a:lstStyle/>
                <a:p>
                  <a:pPr marL="0" marR="0" lvl="0" indent="0" algn="l" defTabSz="914400" rtl="0" eaLnBrk="1" fontAlgn="t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微软雅黑"/>
                    <a:cs typeface="Segoe UI" panose="020B0502040204020203" pitchFamily="34" charset="0"/>
                  </a:endParaRPr>
                </a:p>
              </p:txBody>
            </p:sp>
          </p:grpSp>
        </p:grpSp>
        <p:sp>
          <p:nvSpPr>
            <p:cNvPr id="138" name="TextBox 72"/>
            <p:cNvSpPr>
              <a:spLocks noChangeArrowheads="1"/>
            </p:cNvSpPr>
            <p:nvPr/>
          </p:nvSpPr>
          <p:spPr bwMode="auto">
            <a:xfrm>
              <a:off x="14378" y="3933"/>
              <a:ext cx="2658" cy="13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71" tIns="34291" rIns="68571" bIns="34291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charset="0"/>
                </a:rPr>
                <a:t>Résolution:</a:t>
              </a:r>
            </a:p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charset="0"/>
                </a:rPr>
                <a:t>100 &lt; 1080p</a:t>
              </a:r>
            </a:p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charset="0"/>
                </a:rPr>
                <a:t>200 = 1080p</a:t>
              </a:r>
            </a:p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charset="0"/>
                </a:rPr>
                <a:t>400 = 4K</a:t>
              </a:r>
            </a:p>
          </p:txBody>
        </p:sp>
        <p:sp>
          <p:nvSpPr>
            <p:cNvPr id="3" name="矩形 2"/>
            <p:cNvSpPr/>
            <p:nvPr/>
          </p:nvSpPr>
          <p:spPr bwMode="auto">
            <a:xfrm>
              <a:off x="16725" y="2067"/>
              <a:ext cx="1510" cy="1134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27" tIns="45719" rIns="91427" bIns="45719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N</a:t>
              </a:r>
              <a:endParaRPr kumimoji="0" lang="zh-CN" altLang="en-US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6" name="椭圆 5"/>
            <p:cNvSpPr/>
            <p:nvPr/>
          </p:nvSpPr>
          <p:spPr bwMode="auto">
            <a:xfrm>
              <a:off x="17445" y="3781"/>
              <a:ext cx="189" cy="142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微软雅黑"/>
                <a:cs typeface="Segoe UI" panose="020B0502040204020203" pitchFamily="34" charset="0"/>
              </a:endParaRPr>
            </a:p>
          </p:txBody>
        </p:sp>
        <p:sp>
          <p:nvSpPr>
            <p:cNvPr id="10" name="TextBox 72"/>
            <p:cNvSpPr>
              <a:spLocks noChangeArrowheads="1"/>
            </p:cNvSpPr>
            <p:nvPr/>
          </p:nvSpPr>
          <p:spPr bwMode="auto">
            <a:xfrm>
              <a:off x="16725" y="3885"/>
              <a:ext cx="1515" cy="4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71" tIns="34291" rIns="68571" bIns="34291">
              <a:no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文泉驿微米黑" charset="-122"/>
                </a:rPr>
                <a:t>Réservé</a:t>
              </a:r>
              <a:endParaRPr kumimoji="0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endParaRPr>
            </a:p>
          </p:txBody>
        </p:sp>
        <p:cxnSp>
          <p:nvCxnSpPr>
            <p:cNvPr id="11" name="直接连接符 10"/>
            <p:cNvCxnSpPr/>
            <p:nvPr/>
          </p:nvCxnSpPr>
          <p:spPr bwMode="auto">
            <a:xfrm>
              <a:off x="17510" y="3248"/>
              <a:ext cx="0" cy="605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pic>
        <p:nvPicPr>
          <p:cNvPr id="5" name="图片 4" descr="upload_post_object_v2_420980378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111" y="4469635"/>
            <a:ext cx="9744897" cy="2274570"/>
          </a:xfrm>
          <a:prstGeom prst="rect">
            <a:avLst/>
          </a:prstGeom>
        </p:spPr>
      </p:pic>
      <p:sp>
        <p:nvSpPr>
          <p:cNvPr id="39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微软雅黑"/>
                <a:cs typeface="Segoe UI" panose="020B0502040204020203" pitchFamily="34" charset="0"/>
              </a:rPr>
              <a:t>Moniteur de vidéosurveillance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437965" y="1291354"/>
            <a:ext cx="7721738" cy="2388028"/>
            <a:chOff x="760697" y="835337"/>
            <a:chExt cx="6016159" cy="1791019"/>
          </a:xfrm>
        </p:grpSpPr>
        <p:grpSp>
          <p:nvGrpSpPr>
            <p:cNvPr id="4" name="组合 3"/>
            <p:cNvGrpSpPr/>
            <p:nvPr/>
          </p:nvGrpSpPr>
          <p:grpSpPr>
            <a:xfrm>
              <a:off x="760697" y="835337"/>
              <a:ext cx="5619546" cy="1791019"/>
              <a:chOff x="652338" y="3146623"/>
              <a:chExt cx="5619546" cy="1791019"/>
            </a:xfrm>
          </p:grpSpPr>
          <p:sp>
            <p:nvSpPr>
              <p:cNvPr id="64" name="TextBox 69"/>
              <p:cNvSpPr>
                <a:spLocks noChangeArrowheads="1"/>
              </p:cNvSpPr>
              <p:nvPr/>
            </p:nvSpPr>
            <p:spPr bwMode="auto">
              <a:xfrm>
                <a:off x="652338" y="4035091"/>
                <a:ext cx="1438435" cy="3751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68571" tIns="34291" rIns="68571" bIns="34291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400"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9pPr>
              </a:lstStyle>
              <a:p>
                <a:pPr marL="0" marR="0" lvl="0" indent="0" algn="l" defTabSz="12192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Myriad Pro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  <a:sym typeface="Calibri" panose="020F0502020204030204" charset="0"/>
                  </a:rPr>
                  <a:t>Marque: </a:t>
                </a:r>
              </a:p>
              <a:p>
                <a:pPr marL="0" marR="0" lvl="0" indent="0" algn="l" defTabSz="12192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Myriad Pro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  <a:sym typeface="Calibri" panose="020F0502020204030204" charset="0"/>
                  </a:rPr>
                  <a:t>Dahua à l'étranger</a:t>
                </a:r>
                <a:endPara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宋体" panose="02010600030101010101" pitchFamily="2" charset="-122"/>
                  <a:cs typeface="Segoe UI" panose="020B0502040204020203" pitchFamily="34" charset="0"/>
                  <a:sym typeface="文泉驿微米黑" charset="-122"/>
                </a:endParaRPr>
              </a:p>
            </p:txBody>
          </p:sp>
          <p:sp>
            <p:nvSpPr>
              <p:cNvPr id="65" name="TextBox 70"/>
              <p:cNvSpPr>
                <a:spLocks noChangeArrowheads="1"/>
              </p:cNvSpPr>
              <p:nvPr/>
            </p:nvSpPr>
            <p:spPr bwMode="auto">
              <a:xfrm>
                <a:off x="3906740" y="4032737"/>
                <a:ext cx="1029134" cy="7906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68571" tIns="34291" rIns="68571" bIns="34291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400"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9pPr>
              </a:lstStyle>
              <a:p>
                <a:pPr marL="0" marR="0" lvl="0" indent="0" algn="l" defTabSz="12192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Myriad Pro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  <a:sym typeface="Calibri" panose="020F0502020204030204" charset="0"/>
                  </a:rPr>
                  <a:t>Positionnement :</a:t>
                </a:r>
                <a:endParaRPr kumimoji="0" lang="en-US" altLang="zh-CN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charset="0"/>
                </a:endParaRPr>
              </a:p>
              <a:p>
                <a:pPr marL="0" marR="0" lvl="0" indent="0" algn="l" defTabSz="12192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Myriad Pro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  <a:sym typeface="Calibri" panose="020F0502020204030204" charset="0"/>
                  </a:rPr>
                  <a:t>A/B/C = norme commerciale</a:t>
                </a:r>
              </a:p>
              <a:p>
                <a:pPr marL="0" marR="0" lvl="0" indent="0" algn="l" defTabSz="12192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Myriad Pro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  <a:sym typeface="Calibri" panose="020F0502020204030204" charset="0"/>
                  </a:rPr>
                  <a:t>E/G=jeux</a:t>
                </a:r>
                <a:endParaRPr kumimoji="0" lang="zh-CN" alt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charset="0"/>
                </a:endParaRPr>
              </a:p>
              <a:p>
                <a:pPr marL="0" marR="0" lvl="0" indent="0" algn="l" defTabSz="12192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Myriad Pro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  <a:sym typeface="Calibri" panose="020F0502020204030204" charset="0"/>
                  </a:rPr>
                  <a:t>P=premium</a:t>
                </a:r>
              </a:p>
              <a:p>
                <a:pPr marL="0" marR="0" lvl="0" indent="0" algn="l" defTabSz="12192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Myriad Pro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  <a:sym typeface="Calibri" panose="020F0502020204030204" charset="0"/>
                  </a:rPr>
                  <a:t>U=ultra</a:t>
                </a:r>
              </a:p>
            </p:txBody>
          </p:sp>
          <p:sp>
            <p:nvSpPr>
              <p:cNvPr id="66" name="TextBox 69"/>
              <p:cNvSpPr>
                <a:spLocks noChangeArrowheads="1"/>
              </p:cNvSpPr>
              <p:nvPr/>
            </p:nvSpPr>
            <p:spPr bwMode="auto">
              <a:xfrm>
                <a:off x="2880786" y="4031624"/>
                <a:ext cx="658171" cy="9060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68571" tIns="34291" rIns="68571" bIns="34291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400"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9pPr>
              </a:lstStyle>
              <a:p>
                <a:pPr marL="0" marR="0" lvl="0" indent="0" algn="l" defTabSz="12192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Myriad Pro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  <a:sym typeface="Calibri" panose="020F0502020204030204" charset="0"/>
                  </a:rPr>
                  <a:t>Taille:</a:t>
                </a:r>
              </a:p>
              <a:p>
                <a:pPr marL="0" marR="0" lvl="0" indent="0" algn="l" defTabSz="12192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Myriad Pro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  <a:sym typeface="Calibri" panose="020F0502020204030204" charset="0"/>
                  </a:rPr>
                  <a:t>17: 17"</a:t>
                </a:r>
              </a:p>
              <a:p>
                <a:pPr marL="0" marR="0" lvl="0" indent="0" algn="l" defTabSz="12192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Myriad Pro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  <a:sym typeface="Calibri" panose="020F0502020204030204" charset="0"/>
                  </a:rPr>
                  <a:t>19:19</a:t>
                </a:r>
              </a:p>
              <a:p>
                <a:pPr marL="0" marR="0" lvl="0" indent="0" algn="l" defTabSz="12192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Myriad Pro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  <a:sym typeface="Calibri" panose="020F0502020204030204" charset="0"/>
                  </a:rPr>
                  <a:t>22: 22“</a:t>
                </a:r>
              </a:p>
              <a:p>
                <a:pPr marL="0" marR="0" lvl="0" indent="0" algn="l" defTabSz="12192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Myriad Pro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  <a:sym typeface="Calibri" panose="020F0502020204030204" charset="0"/>
                  </a:rPr>
                  <a:t>………….</a:t>
                </a:r>
              </a:p>
              <a:p>
                <a:pPr marL="0" marR="0" lvl="0" indent="0" algn="l" defTabSz="12192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Myriad Pro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  <a:sym typeface="Calibri" panose="020F0502020204030204" charset="0"/>
                  </a:rPr>
                  <a:t>98: 98’’</a:t>
                </a:r>
              </a:p>
            </p:txBody>
          </p:sp>
          <p:sp>
            <p:nvSpPr>
              <p:cNvPr id="67" name="矩形 66"/>
              <p:cNvSpPr/>
              <p:nvPr/>
            </p:nvSpPr>
            <p:spPr bwMode="auto">
              <a:xfrm>
                <a:off x="1974092" y="3147814"/>
                <a:ext cx="616692" cy="540000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27" tIns="45719" rIns="91427" bIns="45719" numCol="1" rtlCol="0" anchor="ctr" anchorCtr="0" compatLnSpc="1"/>
              <a:lstStyle/>
              <a:p>
                <a:pPr marL="0" marR="0" lvl="0" indent="0" algn="ctr" defTabSz="914400" rtl="0" eaLnBrk="1" fontAlgn="t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3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yriad Pro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LM</a:t>
                </a:r>
                <a:endParaRPr kumimoji="0" lang="zh-CN" altLang="en-US" sz="2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68" name="矩形 67"/>
              <p:cNvSpPr/>
              <p:nvPr/>
            </p:nvSpPr>
            <p:spPr bwMode="auto">
              <a:xfrm>
                <a:off x="841160" y="3147814"/>
                <a:ext cx="540000" cy="540000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27" tIns="45719" rIns="91427" bIns="45719" numCol="1" rtlCol="0" anchor="ctr" anchorCtr="0" compatLnSpc="1"/>
              <a:lstStyle/>
              <a:p>
                <a:pPr marL="0" marR="0" lvl="0" indent="0" algn="ctr" defTabSz="914400" rtl="0" eaLnBrk="1" fontAlgn="t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3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yriad Pro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DHI</a:t>
                </a:r>
                <a:endParaRPr kumimoji="0" lang="zh-CN" altLang="en-US" sz="2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微软雅黑"/>
                  <a:cs typeface="Segoe UI" panose="020B0502040204020203" pitchFamily="34" charset="0"/>
                </a:endParaRPr>
              </a:p>
            </p:txBody>
          </p:sp>
          <p:sp>
            <p:nvSpPr>
              <p:cNvPr id="72" name="矩形 71"/>
              <p:cNvSpPr/>
              <p:nvPr/>
            </p:nvSpPr>
            <p:spPr bwMode="auto">
              <a:xfrm>
                <a:off x="5731884" y="3165845"/>
                <a:ext cx="540000" cy="540000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27" tIns="45719" rIns="91427" bIns="45719" numCol="1" rtlCol="0" anchor="ctr" anchorCtr="0" compatLnSpc="1"/>
              <a:lstStyle/>
              <a:p>
                <a:pPr marL="0" marR="0" lvl="0" indent="0" algn="ctr" defTabSz="914400" rtl="0" eaLnBrk="1" fontAlgn="t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3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yriad Pro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2</a:t>
                </a:r>
                <a:endParaRPr kumimoji="0" lang="zh-CN" altLang="en-US" sz="2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grpSp>
            <p:nvGrpSpPr>
              <p:cNvPr id="73" name="组合 72"/>
              <p:cNvGrpSpPr/>
              <p:nvPr/>
            </p:nvGrpSpPr>
            <p:grpSpPr>
              <a:xfrm>
                <a:off x="1103223" y="3682643"/>
                <a:ext cx="67500" cy="327336"/>
                <a:chOff x="2686859" y="2864900"/>
                <a:chExt cx="90000" cy="436448"/>
              </a:xfrm>
            </p:grpSpPr>
            <p:cxnSp>
              <p:nvCxnSpPr>
                <p:cNvPr id="86" name="直接连接符 85"/>
                <p:cNvCxnSpPr/>
                <p:nvPr/>
              </p:nvCxnSpPr>
              <p:spPr bwMode="auto">
                <a:xfrm>
                  <a:off x="2731859" y="2864900"/>
                  <a:ext cx="0" cy="384000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sp>
              <p:nvSpPr>
                <p:cNvPr id="87" name="椭圆 86"/>
                <p:cNvSpPr/>
                <p:nvPr/>
              </p:nvSpPr>
              <p:spPr bwMode="auto">
                <a:xfrm>
                  <a:off x="2686859" y="3211348"/>
                  <a:ext cx="90000" cy="90000"/>
                </a:xfrm>
                <a:prstGeom prst="ellipse">
                  <a:avLst/>
                </a:prstGeom>
                <a:solidFill>
                  <a:schemeClr val="bg1">
                    <a:lumMod val="50000"/>
                  </a:schemeClr>
                </a:solidFill>
                <a:ln w="317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68580" tIns="34291" rIns="68580" bIns="34291" numCol="1" rtlCol="0" anchor="t" anchorCtr="0" compatLnSpc="1"/>
                <a:lstStyle/>
                <a:p>
                  <a:pPr marL="0" marR="0" lvl="0" indent="0" algn="l" defTabSz="914400" rtl="0" eaLnBrk="1" fontAlgn="t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微软雅黑"/>
                    <a:cs typeface="Segoe UI" panose="020B0502040204020203" pitchFamily="34" charset="0"/>
                  </a:endParaRPr>
                </a:p>
              </p:txBody>
            </p:sp>
          </p:grpSp>
          <p:grpSp>
            <p:nvGrpSpPr>
              <p:cNvPr id="91" name="组合 90"/>
              <p:cNvGrpSpPr/>
              <p:nvPr/>
            </p:nvGrpSpPr>
            <p:grpSpPr>
              <a:xfrm>
                <a:off x="2238081" y="3682637"/>
                <a:ext cx="67500" cy="331847"/>
                <a:chOff x="2686859" y="2857598"/>
                <a:chExt cx="90000" cy="442463"/>
              </a:xfrm>
            </p:grpSpPr>
            <p:cxnSp>
              <p:nvCxnSpPr>
                <p:cNvPr id="92" name="直接连接符 91"/>
                <p:cNvCxnSpPr/>
                <p:nvPr/>
              </p:nvCxnSpPr>
              <p:spPr bwMode="auto">
                <a:xfrm>
                  <a:off x="2731859" y="2857598"/>
                  <a:ext cx="0" cy="384000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sp>
              <p:nvSpPr>
                <p:cNvPr id="93" name="椭圆 92"/>
                <p:cNvSpPr/>
                <p:nvPr/>
              </p:nvSpPr>
              <p:spPr bwMode="auto">
                <a:xfrm>
                  <a:off x="2686859" y="3210061"/>
                  <a:ext cx="90000" cy="90000"/>
                </a:xfrm>
                <a:prstGeom prst="ellipse">
                  <a:avLst/>
                </a:prstGeom>
                <a:solidFill>
                  <a:schemeClr val="bg1">
                    <a:lumMod val="50000"/>
                  </a:schemeClr>
                </a:solidFill>
                <a:ln w="317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68580" tIns="34291" rIns="68580" bIns="34291" numCol="1" rtlCol="0" anchor="t" anchorCtr="0" compatLnSpc="1"/>
                <a:lstStyle/>
                <a:p>
                  <a:pPr marL="0" marR="0" lvl="0" indent="0" algn="l" defTabSz="914400" rtl="0" eaLnBrk="1" fontAlgn="t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微软雅黑"/>
                    <a:cs typeface="Segoe UI" panose="020B0502040204020203" pitchFamily="34" charset="0"/>
                  </a:endParaRPr>
                </a:p>
              </p:txBody>
            </p:sp>
          </p:grpSp>
          <p:sp>
            <p:nvSpPr>
              <p:cNvPr id="94" name="矩形 93"/>
              <p:cNvSpPr/>
              <p:nvPr/>
            </p:nvSpPr>
            <p:spPr bwMode="auto">
              <a:xfrm>
                <a:off x="4150405" y="3146623"/>
                <a:ext cx="540000" cy="540000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27" tIns="45719" rIns="91427" bIns="45719" numCol="1" rtlCol="0" anchor="ctr" anchorCtr="0" compatLnSpc="1"/>
              <a:lstStyle/>
              <a:p>
                <a:pPr marL="0" marR="0" lvl="0" indent="0" algn="ctr" defTabSz="914400" rtl="0" eaLnBrk="1" fontAlgn="t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3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yriad Pro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B</a:t>
                </a:r>
                <a:endParaRPr kumimoji="0" lang="zh-CN" altLang="en-US" sz="2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95" name="矩形 94"/>
              <p:cNvSpPr/>
              <p:nvPr/>
            </p:nvSpPr>
            <p:spPr bwMode="auto">
              <a:xfrm>
                <a:off x="2911873" y="3147808"/>
                <a:ext cx="540000" cy="540000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27" tIns="45719" rIns="91427" bIns="45719" numCol="1" rtlCol="0" anchor="ctr" anchorCtr="0" compatLnSpc="1"/>
              <a:lstStyle/>
              <a:p>
                <a:pPr marL="0" marR="0" lvl="0" indent="0" algn="ctr" defTabSz="914400" rtl="0" eaLnBrk="1" fontAlgn="t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3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yriad Pro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22</a:t>
                </a:r>
                <a:endParaRPr kumimoji="0" lang="zh-CN" altLang="en-US" sz="2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grpSp>
            <p:nvGrpSpPr>
              <p:cNvPr id="96" name="组合 95"/>
              <p:cNvGrpSpPr/>
              <p:nvPr/>
            </p:nvGrpSpPr>
            <p:grpSpPr>
              <a:xfrm>
                <a:off x="4385061" y="3697371"/>
                <a:ext cx="67500" cy="330836"/>
                <a:chOff x="1957993" y="2877236"/>
                <a:chExt cx="90000" cy="441114"/>
              </a:xfrm>
            </p:grpSpPr>
            <p:cxnSp>
              <p:nvCxnSpPr>
                <p:cNvPr id="97" name="直接连接符 96"/>
                <p:cNvCxnSpPr/>
                <p:nvPr/>
              </p:nvCxnSpPr>
              <p:spPr bwMode="auto">
                <a:xfrm>
                  <a:off x="1999199" y="2877236"/>
                  <a:ext cx="0" cy="384000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sp>
              <p:nvSpPr>
                <p:cNvPr id="98" name="椭圆 97"/>
                <p:cNvSpPr/>
                <p:nvPr/>
              </p:nvSpPr>
              <p:spPr bwMode="auto">
                <a:xfrm>
                  <a:off x="1957993" y="3228350"/>
                  <a:ext cx="90000" cy="90000"/>
                </a:xfrm>
                <a:prstGeom prst="ellipse">
                  <a:avLst/>
                </a:prstGeom>
                <a:solidFill>
                  <a:schemeClr val="bg1">
                    <a:lumMod val="50000"/>
                  </a:schemeClr>
                </a:solidFill>
                <a:ln w="317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68580" tIns="34291" rIns="68580" bIns="34291" numCol="1" rtlCol="0" anchor="t" anchorCtr="0" compatLnSpc="1"/>
                <a:lstStyle/>
                <a:p>
                  <a:pPr marL="0" marR="0" lvl="0" indent="0" algn="l" defTabSz="914400" rtl="0" eaLnBrk="1" fontAlgn="t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微软雅黑"/>
                    <a:cs typeface="Segoe UI" panose="020B0502040204020203" pitchFamily="34" charset="0"/>
                  </a:endParaRPr>
                </a:p>
              </p:txBody>
            </p:sp>
          </p:grpSp>
          <p:grpSp>
            <p:nvGrpSpPr>
              <p:cNvPr id="99" name="组合 98"/>
              <p:cNvGrpSpPr/>
              <p:nvPr/>
            </p:nvGrpSpPr>
            <p:grpSpPr>
              <a:xfrm>
                <a:off x="3181426" y="3679959"/>
                <a:ext cx="67500" cy="316988"/>
                <a:chOff x="2155261" y="2840220"/>
                <a:chExt cx="90000" cy="422650"/>
              </a:xfrm>
            </p:grpSpPr>
            <p:cxnSp>
              <p:nvCxnSpPr>
                <p:cNvPr id="108" name="直接连接符 107"/>
                <p:cNvCxnSpPr/>
                <p:nvPr/>
              </p:nvCxnSpPr>
              <p:spPr bwMode="auto">
                <a:xfrm>
                  <a:off x="2200263" y="2840220"/>
                  <a:ext cx="0" cy="384000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sp>
              <p:nvSpPr>
                <p:cNvPr id="109" name="椭圆 108"/>
                <p:cNvSpPr/>
                <p:nvPr/>
              </p:nvSpPr>
              <p:spPr bwMode="auto">
                <a:xfrm>
                  <a:off x="2155261" y="3172870"/>
                  <a:ext cx="90000" cy="90000"/>
                </a:xfrm>
                <a:prstGeom prst="ellipse">
                  <a:avLst/>
                </a:prstGeom>
                <a:solidFill>
                  <a:schemeClr val="bg1">
                    <a:lumMod val="50000"/>
                  </a:schemeClr>
                </a:solidFill>
                <a:ln w="317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68580" tIns="34291" rIns="68580" bIns="34291" numCol="1" rtlCol="0" anchor="t" anchorCtr="0" compatLnSpc="1"/>
                <a:lstStyle/>
                <a:p>
                  <a:pPr marL="0" marR="0" lvl="0" indent="0" algn="l" defTabSz="914400" rtl="0" eaLnBrk="1" fontAlgn="t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微软雅黑"/>
                    <a:cs typeface="Segoe UI" panose="020B0502040204020203" pitchFamily="34" charset="0"/>
                  </a:endParaRPr>
                </a:p>
              </p:txBody>
            </p:sp>
          </p:grpSp>
          <p:sp>
            <p:nvSpPr>
              <p:cNvPr id="110" name="矩形 109"/>
              <p:cNvSpPr/>
              <p:nvPr/>
            </p:nvSpPr>
            <p:spPr>
              <a:xfrm>
                <a:off x="1744983" y="4024288"/>
                <a:ext cx="917115" cy="23083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12192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Myriad Pro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  <a:sym typeface="文泉驿微米黑" charset="-122"/>
                  </a:rPr>
                  <a:t>Moniteur LED</a:t>
                </a:r>
                <a:endPara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文泉驿微米黑" charset="-122"/>
                </a:endParaRPr>
              </a:p>
            </p:txBody>
          </p:sp>
          <p:cxnSp>
            <p:nvCxnSpPr>
              <p:cNvPr id="111" name="直接连接符 110"/>
              <p:cNvCxnSpPr/>
              <p:nvPr/>
            </p:nvCxnSpPr>
            <p:spPr bwMode="auto">
              <a:xfrm>
                <a:off x="1541402" y="3435846"/>
                <a:ext cx="292287" cy="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12" name="直接连接符 111"/>
              <p:cNvCxnSpPr/>
              <p:nvPr/>
            </p:nvCxnSpPr>
            <p:spPr bwMode="auto">
              <a:xfrm>
                <a:off x="3647493" y="3397622"/>
                <a:ext cx="292287" cy="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grpSp>
            <p:nvGrpSpPr>
              <p:cNvPr id="115" name="组合 114"/>
              <p:cNvGrpSpPr/>
              <p:nvPr/>
            </p:nvGrpSpPr>
            <p:grpSpPr>
              <a:xfrm>
                <a:off x="5992556" y="3717821"/>
                <a:ext cx="67499" cy="331848"/>
                <a:chOff x="2515866" y="2881640"/>
                <a:chExt cx="90000" cy="442463"/>
              </a:xfrm>
            </p:grpSpPr>
            <p:cxnSp>
              <p:nvCxnSpPr>
                <p:cNvPr id="116" name="直接连接符 115"/>
                <p:cNvCxnSpPr/>
                <p:nvPr/>
              </p:nvCxnSpPr>
              <p:spPr bwMode="auto">
                <a:xfrm>
                  <a:off x="2556558" y="2881640"/>
                  <a:ext cx="0" cy="384000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sp>
              <p:nvSpPr>
                <p:cNvPr id="117" name="椭圆 116"/>
                <p:cNvSpPr/>
                <p:nvPr/>
              </p:nvSpPr>
              <p:spPr bwMode="auto">
                <a:xfrm>
                  <a:off x="2515866" y="3234103"/>
                  <a:ext cx="90000" cy="90000"/>
                </a:xfrm>
                <a:prstGeom prst="ellipse">
                  <a:avLst/>
                </a:prstGeom>
                <a:solidFill>
                  <a:schemeClr val="bg1">
                    <a:lumMod val="50000"/>
                  </a:schemeClr>
                </a:solidFill>
                <a:ln w="317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68580" tIns="34291" rIns="68580" bIns="34291" numCol="1" rtlCol="0" anchor="t" anchorCtr="0" compatLnSpc="1"/>
                <a:lstStyle/>
                <a:p>
                  <a:pPr marL="0" marR="0" lvl="0" indent="0" algn="l" defTabSz="914400" rtl="0" eaLnBrk="1" fontAlgn="t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微软雅黑"/>
                    <a:cs typeface="Segoe UI" panose="020B0502040204020203" pitchFamily="34" charset="0"/>
                  </a:endParaRPr>
                </a:p>
              </p:txBody>
            </p:sp>
          </p:grpSp>
        </p:grpSp>
        <p:sp>
          <p:nvSpPr>
            <p:cNvPr id="138" name="TextBox 72"/>
            <p:cNvSpPr>
              <a:spLocks noChangeArrowheads="1"/>
            </p:cNvSpPr>
            <p:nvPr/>
          </p:nvSpPr>
          <p:spPr bwMode="auto">
            <a:xfrm>
              <a:off x="5826218" y="1755936"/>
              <a:ext cx="950638" cy="7675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71" tIns="34291" rIns="68571" bIns="34291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charset="0"/>
                </a:rPr>
                <a:t>Résolution : 1 ≤ 720p</a:t>
              </a:r>
            </a:p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charset="0"/>
                </a:rPr>
                <a:t>2=FHD/WFHD/1600*900</a:t>
              </a:r>
            </a:p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charset="0"/>
                </a:rPr>
                <a:t>3=QHD/WQHD</a:t>
              </a:r>
            </a:p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charset="0"/>
                </a:rPr>
                <a:t>4=UHD/WUHD</a:t>
              </a:r>
            </a:p>
          </p:txBody>
        </p:sp>
      </p:grpSp>
      <p:sp>
        <p:nvSpPr>
          <p:cNvPr id="59" name="矩形 58"/>
          <p:cNvSpPr/>
          <p:nvPr/>
        </p:nvSpPr>
        <p:spPr bwMode="auto">
          <a:xfrm>
            <a:off x="8131870" y="1273445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74" name="直接连接符 73"/>
          <p:cNvCxnSpPr/>
          <p:nvPr/>
        </p:nvCxnSpPr>
        <p:spPr bwMode="auto">
          <a:xfrm>
            <a:off x="8520157" y="2019344"/>
            <a:ext cx="0" cy="3840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8" name="椭圆 77"/>
          <p:cNvSpPr/>
          <p:nvPr/>
        </p:nvSpPr>
        <p:spPr bwMode="auto">
          <a:xfrm>
            <a:off x="8495033" y="2401625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微软雅黑"/>
              <a:cs typeface="Segoe UI" panose="020B0502040204020203" pitchFamily="34" charset="0"/>
            </a:endParaRPr>
          </a:p>
        </p:txBody>
      </p:sp>
      <p:sp>
        <p:nvSpPr>
          <p:cNvPr id="83" name="TextBox 72"/>
          <p:cNvSpPr>
            <a:spLocks noChangeArrowheads="1"/>
          </p:cNvSpPr>
          <p:nvPr/>
        </p:nvSpPr>
        <p:spPr bwMode="auto">
          <a:xfrm>
            <a:off x="8055825" y="2458016"/>
            <a:ext cx="1267517" cy="2162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Référence:</a:t>
            </a:r>
            <a:endParaRPr kumimoji="0" lang="en-US" altLang="zh-CN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文泉驿微米黑" charset="-122"/>
            </a:endParaRP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Commercial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0 : ≤100 Hz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1 : 101-120 Hz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2 : 121-144 Hz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3 : 145-200 Hz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4 : 201-240 Hz</a:t>
            </a:r>
            <a:endParaRPr kumimoji="0" lang="en-US" altLang="zh-CN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charset="0"/>
            </a:endParaRP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文泉驿微米黑" charset="-122"/>
                <a:cs typeface="Segoe UI" panose="020B0502040204020203" pitchFamily="34" charset="0"/>
                <a:sym typeface="Calibri" panose="020F0502020204030204" charset="0"/>
              </a:rPr>
              <a:t>Jeux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charset="0"/>
              </a:rPr>
              <a:t>0 : ≤ 240 Hz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charset="0"/>
              </a:rPr>
              <a:t>1 : 241-320 Hz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charset="0"/>
              </a:rPr>
              <a:t>2 : 321-400 Hz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charset="0"/>
              </a:rPr>
              <a:t>3 : 401-500 Hz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charset="0"/>
              </a:rPr>
              <a:t>4 : &gt; 501 Hz</a:t>
            </a: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152400" y="-124599"/>
            <a:ext cx="65" cy="55399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zh-C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微软雅黑"/>
              <a:cs typeface="Segoe UI" panose="020B0502040204020203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zh-C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微软雅黑"/>
              <a:cs typeface="Segoe UI" panose="020B0502040204020203" pitchFamily="34" charset="0"/>
            </a:endParaRPr>
          </a:p>
        </p:txBody>
      </p:sp>
      <p:sp>
        <p:nvSpPr>
          <p:cNvPr id="88" name="矩形 87"/>
          <p:cNvSpPr/>
          <p:nvPr/>
        </p:nvSpPr>
        <p:spPr bwMode="auto">
          <a:xfrm>
            <a:off x="9213066" y="1267188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89" name="直接连接符 88"/>
          <p:cNvCxnSpPr/>
          <p:nvPr/>
        </p:nvCxnSpPr>
        <p:spPr bwMode="auto">
          <a:xfrm>
            <a:off x="9601353" y="2013087"/>
            <a:ext cx="0" cy="3840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0" name="椭圆 89"/>
          <p:cNvSpPr/>
          <p:nvPr/>
        </p:nvSpPr>
        <p:spPr bwMode="auto">
          <a:xfrm>
            <a:off x="9576229" y="2395368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微软雅黑"/>
              <a:cs typeface="Segoe UI" panose="020B0502040204020203" pitchFamily="34" charset="0"/>
            </a:endParaRPr>
          </a:p>
        </p:txBody>
      </p:sp>
      <p:sp>
        <p:nvSpPr>
          <p:cNvPr id="100" name="TextBox 72"/>
          <p:cNvSpPr>
            <a:spLocks noChangeArrowheads="1"/>
          </p:cNvSpPr>
          <p:nvPr/>
        </p:nvSpPr>
        <p:spPr bwMode="auto">
          <a:xfrm>
            <a:off x="9158740" y="2467830"/>
            <a:ext cx="1267517" cy="715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Type de panneau :</a:t>
            </a:r>
            <a:endParaRPr kumimoji="0" lang="en-US" altLang="zh-CN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文泉驿微米黑" charset="-122"/>
            </a:endParaRP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0 : VA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1 : IPS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2 : TN</a:t>
            </a:r>
            <a:endParaRPr kumimoji="0" lang="en-US" altLang="zh-CN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charset="0"/>
            </a:endParaRPr>
          </a:p>
        </p:txBody>
      </p:sp>
      <p:sp>
        <p:nvSpPr>
          <p:cNvPr id="101" name="矩形 100"/>
          <p:cNvSpPr/>
          <p:nvPr/>
        </p:nvSpPr>
        <p:spPr bwMode="auto">
          <a:xfrm>
            <a:off x="10261654" y="1258086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UN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02" name="直接连接符 101"/>
          <p:cNvCxnSpPr/>
          <p:nvPr/>
        </p:nvCxnSpPr>
        <p:spPr bwMode="auto">
          <a:xfrm>
            <a:off x="10649941" y="2003985"/>
            <a:ext cx="0" cy="3840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3" name="椭圆 102"/>
          <p:cNvSpPr/>
          <p:nvPr/>
        </p:nvSpPr>
        <p:spPr bwMode="auto">
          <a:xfrm>
            <a:off x="10624817" y="2386266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微软雅黑"/>
              <a:cs typeface="Segoe UI" panose="020B0502040204020203" pitchFamily="34" charset="0"/>
            </a:endParaRPr>
          </a:p>
        </p:txBody>
      </p:sp>
      <p:sp>
        <p:nvSpPr>
          <p:cNvPr id="104" name="TextBox 72"/>
          <p:cNvSpPr>
            <a:spLocks noChangeArrowheads="1"/>
          </p:cNvSpPr>
          <p:nvPr/>
        </p:nvSpPr>
        <p:spPr bwMode="auto">
          <a:xfrm>
            <a:off x="10261654" y="2556361"/>
            <a:ext cx="1267517" cy="684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A:réglage de la base haute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S:haut-parleur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C:Courbé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B : Auto-développé</a:t>
            </a:r>
            <a:endParaRPr kumimoji="0" lang="en-US" altLang="zh-CN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charset="0"/>
            </a:endParaRPr>
          </a:p>
        </p:txBody>
      </p:sp>
      <p:sp>
        <p:nvSpPr>
          <p:cNvPr id="47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微软雅黑"/>
                <a:cs typeface="Segoe UI" panose="020B0502040204020203" pitchFamily="34" charset="0"/>
              </a:rPr>
              <a:t>Monitor-IT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EE2F07E6-EC55-492B-85C1-C2B68342D1B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798" y="4491878"/>
            <a:ext cx="11334404" cy="2627188"/>
          </a:xfrm>
          <a:prstGeom prst="rect">
            <a:avLst/>
          </a:prstGeom>
        </p:spPr>
      </p:pic>
      <p:sp>
        <p:nvSpPr>
          <p:cNvPr id="48" name="矩形 47">
            <a:extLst>
              <a:ext uri="{FF2B5EF4-FFF2-40B4-BE49-F238E27FC236}">
                <a16:creationId xmlns:a16="http://schemas.microsoft.com/office/drawing/2014/main" id="{31BA29F0-5B31-4DE7-9958-E298CC42D491}"/>
              </a:ext>
            </a:extLst>
          </p:cNvPr>
          <p:cNvSpPr/>
          <p:nvPr/>
        </p:nvSpPr>
        <p:spPr bwMode="auto">
          <a:xfrm>
            <a:off x="5935882" y="1308957"/>
            <a:ext cx="693090" cy="720001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</a:t>
            </a:r>
            <a:endParaRPr kumimoji="0" lang="zh-CN" altLang="en-US" sz="2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49" name="直接连接符 48">
            <a:extLst>
              <a:ext uri="{FF2B5EF4-FFF2-40B4-BE49-F238E27FC236}">
                <a16:creationId xmlns:a16="http://schemas.microsoft.com/office/drawing/2014/main" id="{AF2B6439-4121-4766-A51B-1E149C7F389D}"/>
              </a:ext>
            </a:extLst>
          </p:cNvPr>
          <p:cNvCxnSpPr/>
          <p:nvPr/>
        </p:nvCxnSpPr>
        <p:spPr bwMode="auto">
          <a:xfrm>
            <a:off x="6291821" y="2025684"/>
            <a:ext cx="0" cy="38400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0" name="椭圆 49">
            <a:extLst>
              <a:ext uri="{FF2B5EF4-FFF2-40B4-BE49-F238E27FC236}">
                <a16:creationId xmlns:a16="http://schemas.microsoft.com/office/drawing/2014/main" id="{162E167D-50EF-4865-875B-3FEC865909C7}"/>
              </a:ext>
            </a:extLst>
          </p:cNvPr>
          <p:cNvSpPr/>
          <p:nvPr/>
        </p:nvSpPr>
        <p:spPr bwMode="auto">
          <a:xfrm>
            <a:off x="6230819" y="2401625"/>
            <a:ext cx="86636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微软雅黑"/>
              <a:cs typeface="Segoe UI" panose="020B0502040204020203" pitchFamily="34" charset="0"/>
            </a:endParaRPr>
          </a:p>
        </p:txBody>
      </p:sp>
      <p:sp>
        <p:nvSpPr>
          <p:cNvPr id="53" name="TextBox 70">
            <a:extLst>
              <a:ext uri="{FF2B5EF4-FFF2-40B4-BE49-F238E27FC236}">
                <a16:creationId xmlns:a16="http://schemas.microsoft.com/office/drawing/2014/main" id="{7308CDB9-3A52-4B2D-BB3E-946D120306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31254" y="2483493"/>
            <a:ext cx="1320893" cy="1254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文泉驿微米黑" charset="-122"/>
                <a:cs typeface="Segoe UI" panose="020B0502040204020203" pitchFamily="34" charset="0"/>
                <a:sym typeface="文泉驿微米黑" charset="-122"/>
              </a:rPr>
              <a:t>Caractéristiques principales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文泉驿微米黑" charset="-122"/>
                <a:cs typeface="Segoe UI" panose="020B0502040204020203" pitchFamily="34" charset="0"/>
                <a:sym typeface="文泉驿微米黑" charset="-122"/>
              </a:rPr>
              <a:t>M : Mini-LED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文泉驿微米黑" charset="-122"/>
                <a:cs typeface="Segoe UI" panose="020B0502040204020203" pitchFamily="34" charset="0"/>
                <a:sym typeface="文泉驿微米黑" charset="-122"/>
              </a:rPr>
              <a:t>O:OLED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文泉驿微米黑" charset="-122"/>
                <a:cs typeface="Segoe UI" panose="020B0502040204020203" pitchFamily="34" charset="0"/>
                <a:sym typeface="文泉驿微米黑" charset="-122"/>
              </a:rPr>
              <a:t>W:Écran large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文泉驿微米黑" charset="-122"/>
                <a:cs typeface="+mn-cs"/>
                <a:sym typeface="文泉驿微米黑" charset="-122"/>
              </a:rPr>
            </a:br>
            <a:r>
              <a:rPr lang="en-US">
                <a:latin typeface="Myriad Pro"/>
              </a:rPr>
              <a:t>
</a:t>
            </a: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charset="0"/>
            </a:endParaRP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6" t="2359" r="1" b="1"/>
          <a:stretch>
            <a:fillRect/>
          </a:stretch>
        </p:blipFill>
        <p:spPr>
          <a:xfrm>
            <a:off x="287441" y="4079872"/>
            <a:ext cx="11735183" cy="2162755"/>
          </a:xfrm>
          <a:prstGeom prst="rect">
            <a:avLst/>
          </a:prstGeom>
        </p:spPr>
      </p:pic>
      <p:sp>
        <p:nvSpPr>
          <p:cNvPr id="77" name="TextBox 69"/>
          <p:cNvSpPr>
            <a:spLocks noChangeArrowheads="1"/>
          </p:cNvSpPr>
          <p:nvPr/>
        </p:nvSpPr>
        <p:spPr bwMode="auto">
          <a:xfrm>
            <a:off x="764622" y="2707843"/>
            <a:ext cx="1408689" cy="39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65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charset="0"/>
              </a:rPr>
              <a:t>Marque: 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6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charset="0"/>
              </a:rPr>
              <a:t>Dahua à l'étranger</a:t>
            </a:r>
            <a:endParaRPr kumimoji="0" lang="zh-CN" altLang="en-US" sz="106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anose="02010600030101010101" pitchFamily="2" charset="-122"/>
              <a:cs typeface="Segoe UI" panose="020B0502040204020203" pitchFamily="34" charset="0"/>
              <a:sym typeface="文泉驿微米黑" charset="-122"/>
            </a:endParaRPr>
          </a:p>
        </p:txBody>
      </p:sp>
      <p:sp>
        <p:nvSpPr>
          <p:cNvPr id="78" name="TextBox 70"/>
          <p:cNvSpPr>
            <a:spLocks noChangeArrowheads="1"/>
          </p:cNvSpPr>
          <p:nvPr/>
        </p:nvSpPr>
        <p:spPr bwMode="auto">
          <a:xfrm>
            <a:off x="5434613" y="2701518"/>
            <a:ext cx="1300104" cy="1218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65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charset="0"/>
              </a:rPr>
              <a:t>Série:</a:t>
            </a:r>
            <a:endParaRPr kumimoji="0" lang="en-US" altLang="zh-CN" sz="1065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charset="0"/>
            </a:endParaRP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6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charset="0"/>
              </a:rPr>
              <a:t>LN=ATV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6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charset="0"/>
              </a:rPr>
              <a:t>LD=DTV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6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charset="0"/>
              </a:rPr>
              <a:t>SA=AOSP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6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charset="0"/>
              </a:rPr>
              <a:t>SN=Netflix</a:t>
            </a:r>
            <a:endParaRPr kumimoji="0" lang="zh-CN" altLang="en-US" sz="1065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charset="0"/>
            </a:endParaRP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6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charset="0"/>
              </a:rPr>
              <a:t>SD=Android</a:t>
            </a:r>
            <a:endParaRPr kumimoji="0" lang="zh-CN" altLang="en-US" sz="1065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charset="0"/>
            </a:endParaRP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6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charset="0"/>
              </a:rPr>
              <a:t>SG=Google</a:t>
            </a:r>
          </a:p>
        </p:txBody>
      </p:sp>
      <p:sp>
        <p:nvSpPr>
          <p:cNvPr id="79" name="TextBox 69"/>
          <p:cNvSpPr>
            <a:spLocks noChangeArrowheads="1"/>
          </p:cNvSpPr>
          <p:nvPr/>
        </p:nvSpPr>
        <p:spPr bwMode="auto">
          <a:xfrm>
            <a:off x="2978767" y="2707850"/>
            <a:ext cx="831467" cy="1218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65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charset="0"/>
              </a:rPr>
              <a:t>Taille: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6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charset="0"/>
              </a:rPr>
              <a:t>22: 21,5"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6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charset="0"/>
              </a:rPr>
              <a:t>24: 23,8"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6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charset="0"/>
              </a:rPr>
              <a:t>32: 32”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6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charset="0"/>
              </a:rPr>
              <a:t>43: 43”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6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charset="0"/>
              </a:rPr>
              <a:t>50: 50”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6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charset="0"/>
              </a:rPr>
              <a:t>55: 55”</a:t>
            </a:r>
          </a:p>
        </p:txBody>
      </p:sp>
      <p:sp>
        <p:nvSpPr>
          <p:cNvPr id="80" name="矩形 79"/>
          <p:cNvSpPr/>
          <p:nvPr/>
        </p:nvSpPr>
        <p:spPr bwMode="auto">
          <a:xfrm>
            <a:off x="2233965" y="1591327"/>
            <a:ext cx="638331" cy="682181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LTV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1" name="矩形 80"/>
          <p:cNvSpPr/>
          <p:nvPr/>
        </p:nvSpPr>
        <p:spPr bwMode="auto">
          <a:xfrm>
            <a:off x="918250" y="1591327"/>
            <a:ext cx="682181" cy="682181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DHI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微软雅黑"/>
              <a:cs typeface="Segoe UI" panose="020B0502040204020203" pitchFamily="34" charset="0"/>
            </a:endParaRPr>
          </a:p>
        </p:txBody>
      </p:sp>
      <p:sp>
        <p:nvSpPr>
          <p:cNvPr id="82" name="矩形 81"/>
          <p:cNvSpPr/>
          <p:nvPr/>
        </p:nvSpPr>
        <p:spPr bwMode="auto">
          <a:xfrm>
            <a:off x="6551078" y="1591327"/>
            <a:ext cx="682181" cy="682181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83" name="组合 82"/>
          <p:cNvGrpSpPr/>
          <p:nvPr/>
        </p:nvGrpSpPr>
        <p:grpSpPr>
          <a:xfrm>
            <a:off x="1249314" y="2266975"/>
            <a:ext cx="85273" cy="413523"/>
            <a:chOff x="2686859" y="2864900"/>
            <a:chExt cx="90000" cy="436448"/>
          </a:xfrm>
        </p:grpSpPr>
        <p:cxnSp>
          <p:nvCxnSpPr>
            <p:cNvPr id="101" name="直接连接符 100"/>
            <p:cNvCxnSpPr/>
            <p:nvPr/>
          </p:nvCxnSpPr>
          <p:spPr bwMode="auto">
            <a:xfrm>
              <a:off x="2731859" y="2864900"/>
              <a:ext cx="0" cy="3840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02" name="椭圆 101"/>
            <p:cNvSpPr/>
            <p:nvPr/>
          </p:nvSpPr>
          <p:spPr bwMode="auto">
            <a:xfrm>
              <a:off x="2686859" y="321134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6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微软雅黑"/>
                <a:cs typeface="Segoe UI" panose="020B0502040204020203" pitchFamily="34" charset="0"/>
              </a:endParaRPr>
            </a:p>
          </p:txBody>
        </p:sp>
      </p:grpSp>
      <p:grpSp>
        <p:nvGrpSpPr>
          <p:cNvPr id="84" name="组合 83"/>
          <p:cNvGrpSpPr/>
          <p:nvPr/>
        </p:nvGrpSpPr>
        <p:grpSpPr>
          <a:xfrm>
            <a:off x="2509152" y="2266969"/>
            <a:ext cx="85273" cy="419223"/>
            <a:chOff x="2686859" y="2857598"/>
            <a:chExt cx="90000" cy="442463"/>
          </a:xfrm>
        </p:grpSpPr>
        <p:cxnSp>
          <p:nvCxnSpPr>
            <p:cNvPr id="99" name="直接连接符 98"/>
            <p:cNvCxnSpPr/>
            <p:nvPr/>
          </p:nvCxnSpPr>
          <p:spPr bwMode="auto">
            <a:xfrm>
              <a:off x="2731859" y="2857598"/>
              <a:ext cx="0" cy="3840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00" name="椭圆 99"/>
            <p:cNvSpPr/>
            <p:nvPr/>
          </p:nvSpPr>
          <p:spPr bwMode="auto">
            <a:xfrm>
              <a:off x="2686859" y="3210061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6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微软雅黑"/>
                <a:cs typeface="Segoe UI" panose="020B0502040204020203" pitchFamily="34" charset="0"/>
              </a:endParaRPr>
            </a:p>
          </p:txBody>
        </p:sp>
      </p:grpSp>
      <p:sp>
        <p:nvSpPr>
          <p:cNvPr id="85" name="矩形 84"/>
          <p:cNvSpPr/>
          <p:nvPr/>
        </p:nvSpPr>
        <p:spPr bwMode="auto">
          <a:xfrm>
            <a:off x="5510435" y="1572494"/>
            <a:ext cx="682181" cy="682181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SA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6" name="矩形 85"/>
          <p:cNvSpPr/>
          <p:nvPr/>
        </p:nvSpPr>
        <p:spPr bwMode="auto">
          <a:xfrm>
            <a:off x="3018038" y="1591327"/>
            <a:ext cx="682181" cy="682181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32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87" name="组合 86"/>
          <p:cNvGrpSpPr/>
          <p:nvPr/>
        </p:nvGrpSpPr>
        <p:grpSpPr>
          <a:xfrm>
            <a:off x="5806877" y="2266969"/>
            <a:ext cx="85273" cy="419223"/>
            <a:chOff x="2686859" y="2857598"/>
            <a:chExt cx="90000" cy="442463"/>
          </a:xfrm>
        </p:grpSpPr>
        <p:cxnSp>
          <p:nvCxnSpPr>
            <p:cNvPr id="97" name="直接连接符 96"/>
            <p:cNvCxnSpPr/>
            <p:nvPr/>
          </p:nvCxnSpPr>
          <p:spPr bwMode="auto">
            <a:xfrm>
              <a:off x="2731859" y="2857598"/>
              <a:ext cx="0" cy="3840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98" name="椭圆 97"/>
            <p:cNvSpPr/>
            <p:nvPr/>
          </p:nvSpPr>
          <p:spPr bwMode="auto">
            <a:xfrm>
              <a:off x="2686859" y="3210061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6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微软雅黑"/>
                <a:cs typeface="Segoe UI" panose="020B0502040204020203" pitchFamily="34" charset="0"/>
              </a:endParaRPr>
            </a:p>
          </p:txBody>
        </p:sp>
      </p:grpSp>
      <p:grpSp>
        <p:nvGrpSpPr>
          <p:cNvPr id="88" name="组合 87"/>
          <p:cNvGrpSpPr/>
          <p:nvPr/>
        </p:nvGrpSpPr>
        <p:grpSpPr>
          <a:xfrm>
            <a:off x="3351878" y="2280049"/>
            <a:ext cx="85273" cy="400451"/>
            <a:chOff x="2686859" y="2857598"/>
            <a:chExt cx="90000" cy="422650"/>
          </a:xfrm>
        </p:grpSpPr>
        <p:cxnSp>
          <p:nvCxnSpPr>
            <p:cNvPr id="95" name="直接连接符 94"/>
            <p:cNvCxnSpPr/>
            <p:nvPr/>
          </p:nvCxnSpPr>
          <p:spPr bwMode="auto">
            <a:xfrm>
              <a:off x="2731859" y="2857598"/>
              <a:ext cx="0" cy="3840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96" name="椭圆 95"/>
            <p:cNvSpPr/>
            <p:nvPr/>
          </p:nvSpPr>
          <p:spPr bwMode="auto">
            <a:xfrm>
              <a:off x="2686859" y="319024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6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微软雅黑"/>
                <a:cs typeface="Segoe UI" panose="020B0502040204020203" pitchFamily="34" charset="0"/>
              </a:endParaRPr>
            </a:p>
          </p:txBody>
        </p:sp>
      </p:grpSp>
      <p:sp>
        <p:nvSpPr>
          <p:cNvPr id="89" name="矩形 88"/>
          <p:cNvSpPr/>
          <p:nvPr/>
        </p:nvSpPr>
        <p:spPr>
          <a:xfrm>
            <a:off x="2348540" y="2734315"/>
            <a:ext cx="341760" cy="256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6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TV</a:t>
            </a:r>
            <a:endParaRPr kumimoji="0" lang="zh-CN" altLang="en-US" sz="1065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文泉驿微米黑" charset="-122"/>
            </a:endParaRPr>
          </a:p>
        </p:txBody>
      </p:sp>
      <p:cxnSp>
        <p:nvCxnSpPr>
          <p:cNvPr id="90" name="直接连接符 89"/>
          <p:cNvCxnSpPr/>
          <p:nvPr/>
        </p:nvCxnSpPr>
        <p:spPr bwMode="auto">
          <a:xfrm>
            <a:off x="1722507" y="1955197"/>
            <a:ext cx="36924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1" name="直接连接符 90"/>
          <p:cNvCxnSpPr/>
          <p:nvPr/>
        </p:nvCxnSpPr>
        <p:spPr bwMode="auto">
          <a:xfrm>
            <a:off x="3899247" y="1910793"/>
            <a:ext cx="36924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92" name="组合 91"/>
          <p:cNvGrpSpPr/>
          <p:nvPr/>
        </p:nvGrpSpPr>
        <p:grpSpPr>
          <a:xfrm>
            <a:off x="6876333" y="2288629"/>
            <a:ext cx="85273" cy="419223"/>
            <a:chOff x="2686859" y="2857598"/>
            <a:chExt cx="90000" cy="442463"/>
          </a:xfrm>
        </p:grpSpPr>
        <p:cxnSp>
          <p:nvCxnSpPr>
            <p:cNvPr id="93" name="直接连接符 92"/>
            <p:cNvCxnSpPr/>
            <p:nvPr/>
          </p:nvCxnSpPr>
          <p:spPr bwMode="auto">
            <a:xfrm>
              <a:off x="2731859" y="2857598"/>
              <a:ext cx="0" cy="3840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94" name="椭圆 93"/>
            <p:cNvSpPr/>
            <p:nvPr/>
          </p:nvSpPr>
          <p:spPr bwMode="auto">
            <a:xfrm>
              <a:off x="2686859" y="3210061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6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微软雅黑"/>
                <a:cs typeface="Segoe UI" panose="020B0502040204020203" pitchFamily="34" charset="0"/>
              </a:endParaRPr>
            </a:p>
          </p:txBody>
        </p:sp>
      </p:grpSp>
      <p:sp>
        <p:nvSpPr>
          <p:cNvPr id="76" name="TextBox 72"/>
          <p:cNvSpPr>
            <a:spLocks noChangeArrowheads="1"/>
          </p:cNvSpPr>
          <p:nvPr/>
        </p:nvSpPr>
        <p:spPr bwMode="auto">
          <a:xfrm>
            <a:off x="6568990" y="2794671"/>
            <a:ext cx="1200940" cy="890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65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charset="0"/>
              </a:rPr>
              <a:t>Résolution:  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6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charset="0"/>
              </a:rPr>
              <a:t>1 : &lt;1080p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6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charset="0"/>
              </a:rPr>
              <a:t>2: 1080p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6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charset="0"/>
              </a:rPr>
              <a:t>4: 4K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6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charset="0"/>
              </a:rPr>
              <a:t>8: 8K</a:t>
            </a:r>
          </a:p>
        </p:txBody>
      </p:sp>
      <p:sp>
        <p:nvSpPr>
          <p:cNvPr id="103" name="矩形 102"/>
          <p:cNvSpPr/>
          <p:nvPr/>
        </p:nvSpPr>
        <p:spPr bwMode="auto">
          <a:xfrm>
            <a:off x="10072978" y="1575631"/>
            <a:ext cx="682181" cy="682181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UN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04" name="直接连接符 103"/>
          <p:cNvCxnSpPr/>
          <p:nvPr/>
        </p:nvCxnSpPr>
        <p:spPr bwMode="auto">
          <a:xfrm>
            <a:off x="10440869" y="2282351"/>
            <a:ext cx="0" cy="36383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5" name="椭圆 104"/>
          <p:cNvSpPr/>
          <p:nvPr/>
        </p:nvSpPr>
        <p:spPr bwMode="auto">
          <a:xfrm>
            <a:off x="10417066" y="2644553"/>
            <a:ext cx="85273" cy="85273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6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微软雅黑"/>
              <a:cs typeface="Segoe UI" panose="020B0502040204020203" pitchFamily="34" charset="0"/>
            </a:endParaRPr>
          </a:p>
        </p:txBody>
      </p:sp>
      <p:sp>
        <p:nvSpPr>
          <p:cNvPr id="106" name="TextBox 72"/>
          <p:cNvSpPr>
            <a:spLocks noChangeArrowheads="1"/>
          </p:cNvSpPr>
          <p:nvPr/>
        </p:nvSpPr>
        <p:spPr bwMode="auto">
          <a:xfrm>
            <a:off x="10105825" y="2797809"/>
            <a:ext cx="1200940" cy="233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6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sous-famille</a:t>
            </a:r>
            <a:endParaRPr kumimoji="0" lang="en-US" altLang="zh-CN" sz="1065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charset="0"/>
            </a:endParaRPr>
          </a:p>
        </p:txBody>
      </p:sp>
      <p:sp>
        <p:nvSpPr>
          <p:cNvPr id="107" name="TextBox 70"/>
          <p:cNvSpPr>
            <a:spLocks noChangeArrowheads="1"/>
          </p:cNvSpPr>
          <p:nvPr/>
        </p:nvSpPr>
        <p:spPr bwMode="auto">
          <a:xfrm>
            <a:off x="4272731" y="2698167"/>
            <a:ext cx="1300104" cy="726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65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charset="0"/>
              </a:rPr>
              <a:t>Technologie:</a:t>
            </a:r>
            <a:endParaRPr kumimoji="0" lang="en-US" altLang="zh-CN" sz="1065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charset="0"/>
            </a:endParaRP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6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charset="0"/>
              </a:rPr>
              <a:t>/=LCD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6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charset="0"/>
              </a:rPr>
              <a:t>O=OLED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6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charset="0"/>
              </a:rPr>
              <a:t>M = mini LED</a:t>
            </a:r>
          </a:p>
        </p:txBody>
      </p:sp>
      <p:sp>
        <p:nvSpPr>
          <p:cNvPr id="108" name="矩形 107"/>
          <p:cNvSpPr/>
          <p:nvPr/>
        </p:nvSpPr>
        <p:spPr bwMode="auto">
          <a:xfrm>
            <a:off x="4438674" y="1569143"/>
            <a:ext cx="682181" cy="682181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/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09" name="组合 108"/>
          <p:cNvGrpSpPr/>
          <p:nvPr/>
        </p:nvGrpSpPr>
        <p:grpSpPr>
          <a:xfrm>
            <a:off x="4735117" y="2263618"/>
            <a:ext cx="85273" cy="419223"/>
            <a:chOff x="2686859" y="2857598"/>
            <a:chExt cx="90000" cy="442463"/>
          </a:xfrm>
        </p:grpSpPr>
        <p:cxnSp>
          <p:nvCxnSpPr>
            <p:cNvPr id="110" name="直接连接符 109"/>
            <p:cNvCxnSpPr/>
            <p:nvPr/>
          </p:nvCxnSpPr>
          <p:spPr bwMode="auto">
            <a:xfrm>
              <a:off x="2731859" y="2857598"/>
              <a:ext cx="0" cy="3840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11" name="椭圆 110"/>
            <p:cNvSpPr/>
            <p:nvPr/>
          </p:nvSpPr>
          <p:spPr bwMode="auto">
            <a:xfrm>
              <a:off x="2686859" y="3210061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6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微软雅黑"/>
                <a:cs typeface="Segoe UI" panose="020B0502040204020203" pitchFamily="34" charset="0"/>
              </a:endParaRPr>
            </a:p>
          </p:txBody>
        </p:sp>
      </p:grpSp>
      <p:sp>
        <p:nvSpPr>
          <p:cNvPr id="113" name="矩形 112"/>
          <p:cNvSpPr/>
          <p:nvPr/>
        </p:nvSpPr>
        <p:spPr bwMode="auto">
          <a:xfrm>
            <a:off x="7625735" y="1594466"/>
            <a:ext cx="682181" cy="682181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14" name="组合 113"/>
          <p:cNvGrpSpPr/>
          <p:nvPr/>
        </p:nvGrpSpPr>
        <p:grpSpPr>
          <a:xfrm>
            <a:off x="7950990" y="2291767"/>
            <a:ext cx="85273" cy="419223"/>
            <a:chOff x="2686859" y="2857598"/>
            <a:chExt cx="90000" cy="442463"/>
          </a:xfrm>
        </p:grpSpPr>
        <p:cxnSp>
          <p:nvCxnSpPr>
            <p:cNvPr id="115" name="直接连接符 114"/>
            <p:cNvCxnSpPr/>
            <p:nvPr/>
          </p:nvCxnSpPr>
          <p:spPr bwMode="auto">
            <a:xfrm>
              <a:off x="2731859" y="2857598"/>
              <a:ext cx="0" cy="3840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16" name="椭圆 115"/>
            <p:cNvSpPr/>
            <p:nvPr/>
          </p:nvSpPr>
          <p:spPr bwMode="auto">
            <a:xfrm>
              <a:off x="2686859" y="3210061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6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微软雅黑"/>
                <a:cs typeface="Segoe UI" panose="020B0502040204020203" pitchFamily="34" charset="0"/>
              </a:endParaRPr>
            </a:p>
          </p:txBody>
        </p:sp>
      </p:grpSp>
      <p:sp>
        <p:nvSpPr>
          <p:cNvPr id="117" name="TextBox 72"/>
          <p:cNvSpPr>
            <a:spLocks noChangeArrowheads="1"/>
          </p:cNvSpPr>
          <p:nvPr/>
        </p:nvSpPr>
        <p:spPr bwMode="auto">
          <a:xfrm>
            <a:off x="7542930" y="2797810"/>
            <a:ext cx="1200940" cy="1054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65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charset="0"/>
              </a:rPr>
              <a:t>Fréquence de rafraîchissement :</a:t>
            </a:r>
            <a:endParaRPr kumimoji="0" lang="en-US" altLang="zh-CN" sz="1065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charset="0"/>
            </a:endParaRP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6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charset="0"/>
              </a:rPr>
              <a:t>0 : ≤75Hz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6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charset="0"/>
              </a:rPr>
              <a:t>1 : 75-100 Hz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6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charset="0"/>
              </a:rPr>
              <a:t>2 : 101-140 Hz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6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charset="0"/>
              </a:rPr>
              <a:t>3 : 141-165 Hz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6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charset="0"/>
              </a:rPr>
              <a:t>4 : &gt;165 Hz</a:t>
            </a:r>
          </a:p>
        </p:txBody>
      </p:sp>
      <p:sp>
        <p:nvSpPr>
          <p:cNvPr id="118" name="矩形 117"/>
          <p:cNvSpPr/>
          <p:nvPr/>
        </p:nvSpPr>
        <p:spPr bwMode="auto">
          <a:xfrm>
            <a:off x="8893554" y="1597868"/>
            <a:ext cx="682181" cy="682181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19" name="组合 118"/>
          <p:cNvGrpSpPr/>
          <p:nvPr/>
        </p:nvGrpSpPr>
        <p:grpSpPr>
          <a:xfrm>
            <a:off x="9218809" y="2295170"/>
            <a:ext cx="85273" cy="419223"/>
            <a:chOff x="2686859" y="2857598"/>
            <a:chExt cx="90000" cy="442463"/>
          </a:xfrm>
        </p:grpSpPr>
        <p:cxnSp>
          <p:nvCxnSpPr>
            <p:cNvPr id="120" name="直接连接符 119"/>
            <p:cNvCxnSpPr/>
            <p:nvPr/>
          </p:nvCxnSpPr>
          <p:spPr bwMode="auto">
            <a:xfrm>
              <a:off x="2731859" y="2857598"/>
              <a:ext cx="0" cy="3840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21" name="椭圆 120"/>
            <p:cNvSpPr/>
            <p:nvPr/>
          </p:nvSpPr>
          <p:spPr bwMode="auto">
            <a:xfrm>
              <a:off x="2686859" y="3210061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6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微软雅黑"/>
                <a:cs typeface="Segoe UI" panose="020B0502040204020203" pitchFamily="34" charset="0"/>
              </a:endParaRPr>
            </a:p>
          </p:txBody>
        </p:sp>
      </p:grpSp>
      <p:sp>
        <p:nvSpPr>
          <p:cNvPr id="124" name="TextBox 72"/>
          <p:cNvSpPr>
            <a:spLocks noChangeArrowheads="1"/>
          </p:cNvSpPr>
          <p:nvPr/>
        </p:nvSpPr>
        <p:spPr bwMode="auto">
          <a:xfrm>
            <a:off x="8775678" y="2789924"/>
            <a:ext cx="1200940" cy="1054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65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charset="0"/>
              </a:rPr>
              <a:t>DTV :</a:t>
            </a:r>
            <a:endParaRPr kumimoji="0" lang="en-US" altLang="zh-CN" sz="1065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charset="0"/>
            </a:endParaRP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6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charset="0"/>
              </a:rPr>
              <a:t>0 : Aucune signification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6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charset="0"/>
              </a:rPr>
              <a:t>1 : DVB-T2/T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6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charset="0"/>
              </a:rPr>
              <a:t>2 : DVB-S2/S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6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charset="0"/>
              </a:rPr>
              <a:t>3 : DVB-T2/S2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6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charset="0"/>
              </a:rPr>
              <a:t>4 : ISDB</a:t>
            </a:r>
          </a:p>
        </p:txBody>
      </p:sp>
      <p:sp>
        <p:nvSpPr>
          <p:cNvPr id="50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微软雅黑"/>
                <a:cs typeface="Segoe UI" panose="020B0502040204020203" pitchFamily="34" charset="0"/>
              </a:rPr>
              <a:t>TV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微软雅黑"/>
              <a:cs typeface="Segoe UI" panose="020B0502040204020203" pitchFamily="34" charset="0"/>
            </a:endParaRP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69"/>
          <p:cNvSpPr>
            <a:spLocks noChangeArrowheads="1"/>
          </p:cNvSpPr>
          <p:nvPr/>
        </p:nvSpPr>
        <p:spPr bwMode="auto">
          <a:xfrm>
            <a:off x="2850278" y="2982221"/>
            <a:ext cx="1058629" cy="6540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Taper: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LS : Mur d'images LCD</a:t>
            </a:r>
          </a:p>
        </p:txBody>
      </p:sp>
      <p:sp>
        <p:nvSpPr>
          <p:cNvPr id="42" name="TextBox 70"/>
          <p:cNvSpPr>
            <a:spLocks noChangeArrowheads="1"/>
          </p:cNvSpPr>
          <p:nvPr/>
        </p:nvSpPr>
        <p:spPr bwMode="auto">
          <a:xfrm>
            <a:off x="7567752" y="4641309"/>
            <a:ext cx="3423640" cy="6540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charset="0"/>
              </a:rPr>
              <a:t>Luminosité: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charset="0"/>
              </a:rPr>
              <a:t>H : Haute luminosité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charset="0"/>
              </a:rPr>
              <a:t>M : Luminosité standard</a:t>
            </a:r>
          </a:p>
        </p:txBody>
      </p:sp>
      <p:sp>
        <p:nvSpPr>
          <p:cNvPr id="43" name="TextBox 72"/>
          <p:cNvSpPr>
            <a:spLocks noChangeArrowheads="1"/>
          </p:cNvSpPr>
          <p:nvPr/>
        </p:nvSpPr>
        <p:spPr bwMode="auto">
          <a:xfrm>
            <a:off x="8996618" y="3898729"/>
            <a:ext cx="1696508" cy="838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Gamme de produits :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B : Série de base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E : Série essentielle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U : Série Ultra</a:t>
            </a:r>
          </a:p>
        </p:txBody>
      </p:sp>
      <p:sp>
        <p:nvSpPr>
          <p:cNvPr id="51" name="TextBox 69"/>
          <p:cNvSpPr>
            <a:spLocks noChangeArrowheads="1"/>
          </p:cNvSpPr>
          <p:nvPr/>
        </p:nvSpPr>
        <p:spPr bwMode="auto">
          <a:xfrm>
            <a:off x="4303747" y="2967703"/>
            <a:ext cx="837435" cy="1023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Taille: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460 : 46 pouces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490 : 49”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550 : 55”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650 : 65 pouces</a:t>
            </a:r>
          </a:p>
        </p:txBody>
      </p:sp>
      <p:sp>
        <p:nvSpPr>
          <p:cNvPr id="94" name="矩形 93"/>
          <p:cNvSpPr/>
          <p:nvPr/>
        </p:nvSpPr>
        <p:spPr bwMode="auto">
          <a:xfrm>
            <a:off x="2831665" y="1512252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微软雅黑"/>
                <a:cs typeface="Segoe UI" panose="020B0502040204020203" pitchFamily="34" charset="0"/>
              </a:rPr>
              <a:t>LS</a:t>
            </a:r>
            <a:endParaRPr kumimoji="0" lang="zh-CN" altLang="en-US" sz="2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微软雅黑"/>
              <a:cs typeface="Segoe UI" panose="020B0502040204020203" pitchFamily="34" charset="0"/>
            </a:endParaRPr>
          </a:p>
        </p:txBody>
      </p:sp>
      <p:sp>
        <p:nvSpPr>
          <p:cNvPr id="97" name="矩形 96"/>
          <p:cNvSpPr/>
          <p:nvPr/>
        </p:nvSpPr>
        <p:spPr bwMode="auto">
          <a:xfrm>
            <a:off x="1398411" y="1514852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微软雅黑"/>
                <a:cs typeface="Segoe UI" panose="020B0502040204020203" pitchFamily="34" charset="0"/>
              </a:rPr>
              <a:t>DHI</a:t>
            </a:r>
            <a:endParaRPr kumimoji="0" lang="zh-CN" altLang="en-US" sz="2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微软雅黑"/>
              <a:cs typeface="Segoe UI" panose="020B0502040204020203" pitchFamily="34" charset="0"/>
            </a:endParaRPr>
          </a:p>
        </p:txBody>
      </p:sp>
      <p:sp>
        <p:nvSpPr>
          <p:cNvPr id="98" name="矩形 97"/>
          <p:cNvSpPr/>
          <p:nvPr/>
        </p:nvSpPr>
        <p:spPr bwMode="auto">
          <a:xfrm>
            <a:off x="7567752" y="1529376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微软雅黑"/>
                <a:cs typeface="Segoe UI" panose="020B0502040204020203" pitchFamily="34" charset="0"/>
              </a:rPr>
              <a:t>M</a:t>
            </a:r>
            <a:endParaRPr kumimoji="0" lang="zh-CN" altLang="en-US" sz="2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微软雅黑"/>
              <a:cs typeface="Segoe UI" panose="020B0502040204020203" pitchFamily="34" charset="0"/>
            </a:endParaRPr>
          </a:p>
        </p:txBody>
      </p:sp>
      <p:grpSp>
        <p:nvGrpSpPr>
          <p:cNvPr id="110" name="组合 109"/>
          <p:cNvGrpSpPr/>
          <p:nvPr/>
        </p:nvGrpSpPr>
        <p:grpSpPr>
          <a:xfrm>
            <a:off x="3197793" y="2239379"/>
            <a:ext cx="90000" cy="725540"/>
            <a:chOff x="2686859" y="2864898"/>
            <a:chExt cx="90000" cy="725540"/>
          </a:xfrm>
        </p:grpSpPr>
        <p:cxnSp>
          <p:nvCxnSpPr>
            <p:cNvPr id="108" name="直接连接符 107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09" name="椭圆 108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微软雅黑"/>
                <a:cs typeface="Segoe UI" panose="020B0502040204020203" pitchFamily="34" charset="0"/>
              </a:endParaRPr>
            </a:p>
          </p:txBody>
        </p:sp>
      </p:grpSp>
      <p:grpSp>
        <p:nvGrpSpPr>
          <p:cNvPr id="111" name="组合 110"/>
          <p:cNvGrpSpPr/>
          <p:nvPr/>
        </p:nvGrpSpPr>
        <p:grpSpPr>
          <a:xfrm>
            <a:off x="4633631" y="2232252"/>
            <a:ext cx="90000" cy="732840"/>
            <a:chOff x="2686859" y="2857598"/>
            <a:chExt cx="90000" cy="732840"/>
          </a:xfrm>
        </p:grpSpPr>
        <p:cxnSp>
          <p:nvCxnSpPr>
            <p:cNvPr id="112" name="直接连接符 111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13" name="椭圆 112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微软雅黑"/>
                <a:cs typeface="Segoe UI" panose="020B0502040204020203" pitchFamily="34" charset="0"/>
              </a:endParaRPr>
            </a:p>
          </p:txBody>
        </p:sp>
      </p:grpSp>
      <p:sp>
        <p:nvSpPr>
          <p:cNvPr id="45" name="矩形 44"/>
          <p:cNvSpPr/>
          <p:nvPr/>
        </p:nvSpPr>
        <p:spPr bwMode="auto">
          <a:xfrm>
            <a:off x="5532911" y="1512252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微软雅黑"/>
                <a:cs typeface="Segoe UI" panose="020B0502040204020203" pitchFamily="34" charset="0"/>
              </a:rPr>
              <a:t>U</a:t>
            </a:r>
            <a:endParaRPr kumimoji="0" lang="zh-CN" altLang="en-US" sz="2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微软雅黑"/>
              <a:cs typeface="Segoe UI" panose="020B0502040204020203" pitchFamily="34" charset="0"/>
            </a:endParaRPr>
          </a:p>
        </p:txBody>
      </p:sp>
      <p:sp>
        <p:nvSpPr>
          <p:cNvPr id="46" name="矩形 45"/>
          <p:cNvSpPr/>
          <p:nvPr/>
        </p:nvSpPr>
        <p:spPr bwMode="auto">
          <a:xfrm>
            <a:off x="4318631" y="1498452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微软雅黑"/>
                <a:cs typeface="Segoe UI" panose="020B0502040204020203" pitchFamily="34" charset="0"/>
              </a:rPr>
              <a:t>460</a:t>
            </a:r>
            <a:endParaRPr kumimoji="0" lang="zh-CN" altLang="en-US" sz="2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微软雅黑"/>
              <a:cs typeface="Segoe UI" panose="020B0502040204020203" pitchFamily="34" charset="0"/>
            </a:endParaRPr>
          </a:p>
        </p:txBody>
      </p:sp>
      <p:cxnSp>
        <p:nvCxnSpPr>
          <p:cNvPr id="67" name="直接连接符 66"/>
          <p:cNvCxnSpPr/>
          <p:nvPr/>
        </p:nvCxnSpPr>
        <p:spPr bwMode="auto">
          <a:xfrm>
            <a:off x="7942207" y="2249377"/>
            <a:ext cx="0" cy="232296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8" name="椭圆 67"/>
          <p:cNvSpPr/>
          <p:nvPr/>
        </p:nvSpPr>
        <p:spPr bwMode="auto">
          <a:xfrm>
            <a:off x="7895139" y="4527345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微软雅黑"/>
              <a:cs typeface="Segoe UI" panose="020B0502040204020203" pitchFamily="34" charset="0"/>
            </a:endParaRPr>
          </a:p>
        </p:txBody>
      </p:sp>
      <p:grpSp>
        <p:nvGrpSpPr>
          <p:cNvPr id="92" name="组合 91"/>
          <p:cNvGrpSpPr/>
          <p:nvPr/>
        </p:nvGrpSpPr>
        <p:grpSpPr>
          <a:xfrm>
            <a:off x="5852205" y="2218452"/>
            <a:ext cx="90000" cy="732840"/>
            <a:chOff x="2686859" y="2857598"/>
            <a:chExt cx="90000" cy="732840"/>
          </a:xfrm>
        </p:grpSpPr>
        <p:cxnSp>
          <p:nvCxnSpPr>
            <p:cNvPr id="93" name="直接连接符 92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96" name="椭圆 95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微软雅黑"/>
                <a:cs typeface="Segoe UI" panose="020B0502040204020203" pitchFamily="34" charset="0"/>
              </a:endParaRPr>
            </a:p>
          </p:txBody>
        </p:sp>
      </p:grpSp>
      <p:sp>
        <p:nvSpPr>
          <p:cNvPr id="13" name="矩形 12"/>
          <p:cNvSpPr/>
          <p:nvPr/>
        </p:nvSpPr>
        <p:spPr>
          <a:xfrm>
            <a:off x="5386718" y="2928687"/>
            <a:ext cx="1740833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微软雅黑"/>
                <a:cs typeface="Segoe UI" panose="020B0502040204020203" pitchFamily="34" charset="0"/>
                <a:sym typeface="文泉驿微米黑" charset="-122"/>
              </a:rPr>
              <a:t>Résolution: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微软雅黑"/>
                <a:cs typeface="Segoe UI" panose="020B0502040204020203" pitchFamily="34" charset="0"/>
                <a:sym typeface="文泉驿微米黑" charset="-122"/>
              </a:rPr>
              <a:t>U: 1080p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微软雅黑"/>
                <a:cs typeface="Segoe UI" panose="020B0502040204020203" pitchFamily="34" charset="0"/>
                <a:sym typeface="文泉驿微米黑" charset="-122"/>
              </a:rPr>
              <a:t>K : 4K</a:t>
            </a:r>
          </a:p>
        </p:txBody>
      </p:sp>
      <p:grpSp>
        <p:nvGrpSpPr>
          <p:cNvPr id="69" name="组合 68"/>
          <p:cNvGrpSpPr/>
          <p:nvPr/>
        </p:nvGrpSpPr>
        <p:grpSpPr>
          <a:xfrm>
            <a:off x="9486748" y="2235203"/>
            <a:ext cx="90000" cy="1649303"/>
            <a:chOff x="2630284" y="1941136"/>
            <a:chExt cx="90000" cy="1649302"/>
          </a:xfrm>
        </p:grpSpPr>
        <p:cxnSp>
          <p:nvCxnSpPr>
            <p:cNvPr id="72" name="直接连接符 71"/>
            <p:cNvCxnSpPr>
              <a:endCxn id="73" idx="1"/>
            </p:cNvCxnSpPr>
            <p:nvPr/>
          </p:nvCxnSpPr>
          <p:spPr bwMode="auto">
            <a:xfrm>
              <a:off x="2672345" y="1941136"/>
              <a:ext cx="13180" cy="1572482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73" name="椭圆 72"/>
            <p:cNvSpPr/>
            <p:nvPr/>
          </p:nvSpPr>
          <p:spPr bwMode="auto">
            <a:xfrm>
              <a:off x="2630284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微软雅黑"/>
                <a:cs typeface="Segoe UI" panose="020B0502040204020203" pitchFamily="34" charset="0"/>
              </a:endParaRPr>
            </a:p>
          </p:txBody>
        </p:sp>
      </p:grpSp>
      <p:sp>
        <p:nvSpPr>
          <p:cNvPr id="31" name="矩形 30"/>
          <p:cNvSpPr/>
          <p:nvPr/>
        </p:nvSpPr>
        <p:spPr bwMode="auto">
          <a:xfrm>
            <a:off x="10361549" y="1533323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微软雅黑"/>
                <a:cs typeface="Segoe UI" panose="020B0502040204020203" pitchFamily="34" charset="0"/>
              </a:rPr>
              <a:t>F</a:t>
            </a:r>
            <a:endParaRPr kumimoji="0" lang="zh-CN" altLang="en-US" sz="2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微软雅黑"/>
              <a:cs typeface="Segoe UI" panose="020B0502040204020203" pitchFamily="34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0361550" y="3065106"/>
            <a:ext cx="1770885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微软雅黑"/>
                <a:cs typeface="Segoe UI" panose="020B0502040204020203" pitchFamily="34" charset="0"/>
                <a:sym typeface="文泉驿微米黑" charset="-122"/>
              </a:rPr>
              <a:t>Type de panneau :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微软雅黑"/>
                <a:cs typeface="Segoe UI" panose="020B0502040204020203" pitchFamily="34" charset="0"/>
                <a:sym typeface="文泉驿微米黑" charset="-122"/>
              </a:rPr>
              <a:t>S : PVA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微软雅黑"/>
                <a:cs typeface="Segoe UI" panose="020B0502040204020203" pitchFamily="34" charset="0"/>
                <a:sym typeface="文泉驿微米黑" charset="-122"/>
              </a:rPr>
              <a:t>G : IPS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微软雅黑"/>
                <a:cs typeface="Segoe UI" panose="020B0502040204020203" pitchFamily="34" charset="0"/>
                <a:sym typeface="文泉驿微米黑" charset="-122"/>
              </a:rPr>
              <a:t>F: Publicités</a:t>
            </a:r>
          </a:p>
        </p:txBody>
      </p:sp>
      <p:grpSp>
        <p:nvGrpSpPr>
          <p:cNvPr id="36" name="组合 35"/>
          <p:cNvGrpSpPr/>
          <p:nvPr/>
        </p:nvGrpSpPr>
        <p:grpSpPr>
          <a:xfrm>
            <a:off x="10698529" y="2273896"/>
            <a:ext cx="90000" cy="732840"/>
            <a:chOff x="2686859" y="2857598"/>
            <a:chExt cx="90000" cy="732840"/>
          </a:xfrm>
        </p:grpSpPr>
        <p:cxnSp>
          <p:nvCxnSpPr>
            <p:cNvPr id="37" name="直接连接符 36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8" name="椭圆 37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微软雅黑"/>
                <a:cs typeface="Segoe UI" panose="020B0502040204020203" pitchFamily="34" charset="0"/>
              </a:endParaRPr>
            </a:p>
          </p:txBody>
        </p:sp>
      </p:grpSp>
      <p:sp>
        <p:nvSpPr>
          <p:cNvPr id="39" name="矩形 38"/>
          <p:cNvSpPr/>
          <p:nvPr/>
        </p:nvSpPr>
        <p:spPr bwMode="auto">
          <a:xfrm>
            <a:off x="9148273" y="1529376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微软雅黑"/>
                <a:cs typeface="Segoe UI" panose="020B0502040204020203" pitchFamily="34" charset="0"/>
              </a:rPr>
              <a:t>E</a:t>
            </a:r>
            <a:endParaRPr kumimoji="0" lang="zh-CN" altLang="en-US" sz="2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微软雅黑"/>
              <a:cs typeface="Segoe UI" panose="020B0502040204020203" pitchFamily="34" charset="0"/>
            </a:endParaRPr>
          </a:p>
        </p:txBody>
      </p:sp>
      <p:grpSp>
        <p:nvGrpSpPr>
          <p:cNvPr id="40" name="组合 39"/>
          <p:cNvGrpSpPr/>
          <p:nvPr/>
        </p:nvGrpSpPr>
        <p:grpSpPr>
          <a:xfrm>
            <a:off x="1713411" y="2253323"/>
            <a:ext cx="90000" cy="725540"/>
            <a:chOff x="2686859" y="2864898"/>
            <a:chExt cx="90000" cy="725540"/>
          </a:xfrm>
        </p:grpSpPr>
        <p:cxnSp>
          <p:nvCxnSpPr>
            <p:cNvPr id="44" name="直接连接符 43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7" name="椭圆 46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微软雅黑"/>
                <a:cs typeface="Segoe UI" panose="020B0502040204020203" pitchFamily="34" charset="0"/>
              </a:endParaRPr>
            </a:p>
          </p:txBody>
        </p:sp>
      </p:grpSp>
      <p:cxnSp>
        <p:nvCxnSpPr>
          <p:cNvPr id="48" name="直接连接符 47"/>
          <p:cNvCxnSpPr/>
          <p:nvPr/>
        </p:nvCxnSpPr>
        <p:spPr bwMode="auto">
          <a:xfrm>
            <a:off x="8573285" y="1868801"/>
            <a:ext cx="389716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9" name="直接连接符 48"/>
          <p:cNvCxnSpPr/>
          <p:nvPr/>
        </p:nvCxnSpPr>
        <p:spPr bwMode="auto">
          <a:xfrm>
            <a:off x="2233893" y="1868801"/>
            <a:ext cx="389716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0" name="矩形 49"/>
          <p:cNvSpPr/>
          <p:nvPr/>
        </p:nvSpPr>
        <p:spPr bwMode="auto">
          <a:xfrm>
            <a:off x="6540156" y="1501788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微软雅黑"/>
                <a:cs typeface="Segoe UI" panose="020B0502040204020203" pitchFamily="34" charset="0"/>
              </a:rPr>
              <a:t>C</a:t>
            </a:r>
            <a:endParaRPr kumimoji="0" lang="zh-CN" altLang="en-US" sz="2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微软雅黑"/>
              <a:cs typeface="Segoe UI" panose="020B0502040204020203" pitchFamily="34" charset="0"/>
            </a:endParaRPr>
          </a:p>
        </p:txBody>
      </p:sp>
      <p:cxnSp>
        <p:nvCxnSpPr>
          <p:cNvPr id="52" name="直接连接符 51"/>
          <p:cNvCxnSpPr/>
          <p:nvPr/>
        </p:nvCxnSpPr>
        <p:spPr bwMode="auto">
          <a:xfrm>
            <a:off x="6895577" y="2232253"/>
            <a:ext cx="0" cy="232296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3" name="椭圆 52"/>
          <p:cNvSpPr/>
          <p:nvPr/>
        </p:nvSpPr>
        <p:spPr bwMode="auto">
          <a:xfrm>
            <a:off x="6850109" y="4499757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微软雅黑"/>
              <a:cs typeface="Segoe UI" panose="020B0502040204020203" pitchFamily="34" charset="0"/>
            </a:endParaRPr>
          </a:p>
        </p:txBody>
      </p:sp>
      <p:sp>
        <p:nvSpPr>
          <p:cNvPr id="55" name="矩形 54"/>
          <p:cNvSpPr/>
          <p:nvPr/>
        </p:nvSpPr>
        <p:spPr>
          <a:xfrm>
            <a:off x="6252912" y="4517956"/>
            <a:ext cx="1740833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微软雅黑"/>
                <a:cs typeface="Segoe UI" panose="020B0502040204020203" pitchFamily="34" charset="0"/>
                <a:sym typeface="文泉驿微米黑" charset="-122"/>
              </a:rPr>
              <a:t>Couture: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微软雅黑"/>
                <a:cs typeface="Segoe UI" panose="020B0502040204020203" pitchFamily="34" charset="0"/>
                <a:sym typeface="文泉驿微米黑" charset="-122"/>
              </a:rPr>
              <a:t>E : 0,5 à 1 mm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微软雅黑"/>
                <a:cs typeface="Segoe UI" panose="020B0502040204020203" pitchFamily="34" charset="0"/>
                <a:sym typeface="文泉驿微米黑" charset="-122"/>
              </a:rPr>
              <a:t>D : 1,x~2,x mm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微软雅黑"/>
                <a:cs typeface="Segoe UI" panose="020B0502040204020203" pitchFamily="34" charset="0"/>
                <a:sym typeface="文泉驿微米黑" charset="-122"/>
              </a:rPr>
              <a:t>C : 3,x~4,x mm</a:t>
            </a:r>
          </a:p>
        </p:txBody>
      </p:sp>
      <p:sp>
        <p:nvSpPr>
          <p:cNvPr id="54" name="TextBox 69"/>
          <p:cNvSpPr>
            <a:spLocks noChangeArrowheads="1"/>
          </p:cNvSpPr>
          <p:nvPr/>
        </p:nvSpPr>
        <p:spPr bwMode="auto">
          <a:xfrm>
            <a:off x="1137352" y="2973683"/>
            <a:ext cx="1575945" cy="4693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charset="0"/>
              </a:rPr>
              <a:t>Marque: 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charset="0"/>
              </a:rPr>
              <a:t>Dahua à l'étranger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anose="02010600030101010101" pitchFamily="2" charset="-122"/>
              <a:cs typeface="Segoe UI" panose="020B0502040204020203" pitchFamily="34" charset="0"/>
              <a:sym typeface="文泉驿微米黑" charset="-122"/>
            </a:endParaRPr>
          </a:p>
        </p:txBody>
      </p:sp>
      <p:sp>
        <p:nvSpPr>
          <p:cNvPr id="56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微软雅黑"/>
                <a:cs typeface="Segoe UI" panose="020B0502040204020203" pitchFamily="34" charset="0"/>
              </a:rPr>
              <a:t>Mur d'images LCD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微软雅黑"/>
              <a:cs typeface="Segoe UI" panose="020B0502040204020203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69"/>
          <p:cNvSpPr>
            <a:spLocks noChangeArrowheads="1"/>
          </p:cNvSpPr>
          <p:nvPr/>
        </p:nvSpPr>
        <p:spPr bwMode="auto">
          <a:xfrm>
            <a:off x="817362" y="2772245"/>
            <a:ext cx="807829" cy="4898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Marque: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335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Dahua</a:t>
            </a:r>
            <a:endParaRPr lang="zh-CN" altLang="en-US" sz="1335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42" name="TextBox 70"/>
          <p:cNvSpPr>
            <a:spLocks noChangeArrowheads="1"/>
          </p:cNvSpPr>
          <p:nvPr/>
        </p:nvSpPr>
        <p:spPr bwMode="auto">
          <a:xfrm>
            <a:off x="4710866" y="2772245"/>
            <a:ext cx="1284191" cy="7925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Positionnement :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1 : Niveau d'entrée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2 : Professionnel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3 : Haut de gamme</a:t>
            </a:r>
          </a:p>
        </p:txBody>
      </p:sp>
      <p:sp>
        <p:nvSpPr>
          <p:cNvPr id="43" name="TextBox 72"/>
          <p:cNvSpPr>
            <a:spLocks noChangeArrowheads="1"/>
          </p:cNvSpPr>
          <p:nvPr/>
        </p:nvSpPr>
        <p:spPr bwMode="auto">
          <a:xfrm>
            <a:off x="5664757" y="4285519"/>
            <a:ext cx="1868972" cy="13003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Résolution:</a:t>
            </a:r>
            <a:endParaRPr lang="zh-CN" altLang="en-US" sz="1400" b="1" dirty="0">
              <a:solidFill>
                <a:srgbClr val="000000"/>
              </a:solidFill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1: 720p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2: 1080p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4: 4MP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5: 5MP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6: 6MP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8: 8MP(4K)</a:t>
            </a:r>
          </a:p>
        </p:txBody>
      </p:sp>
      <p:sp>
        <p:nvSpPr>
          <p:cNvPr id="44" name="TextBox 73"/>
          <p:cNvSpPr>
            <a:spLocks noChangeArrowheads="1"/>
          </p:cNvSpPr>
          <p:nvPr/>
        </p:nvSpPr>
        <p:spPr bwMode="auto">
          <a:xfrm>
            <a:off x="9360467" y="4041122"/>
            <a:ext cx="1824099" cy="1131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Fonction:</a:t>
            </a:r>
            <a:endParaRPr lang="zh-CN" altLang="en-US" sz="1400" b="1" dirty="0">
              <a:solidFill>
                <a:srgbClr val="000000"/>
              </a:solidFill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de-DE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0 : Standard</a:t>
            </a:r>
          </a:p>
          <a:p>
            <a:pPr>
              <a:spcBef>
                <a:spcPct val="0"/>
              </a:spcBef>
              <a:buNone/>
            </a:pPr>
            <a:r>
              <a:rPr lang="de-DE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1 : WDR</a:t>
            </a:r>
          </a:p>
          <a:p>
            <a:pPr>
              <a:spcBef>
                <a:spcPct val="0"/>
              </a:spcBef>
              <a:buNone/>
            </a:pPr>
            <a:r>
              <a:rPr lang="de-DE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2 : Capteur 1/2''</a:t>
            </a:r>
          </a:p>
          <a:p>
            <a:pPr>
              <a:spcBef>
                <a:spcPct val="0"/>
              </a:spcBef>
              <a:buNone/>
            </a:pPr>
            <a:r>
              <a:rPr lang="de-DE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5 : Capteur 4/3’’</a:t>
            </a:r>
          </a:p>
          <a:p>
            <a:pPr>
              <a:spcBef>
                <a:spcPct val="0"/>
              </a:spcBef>
              <a:buNone/>
            </a:pPr>
            <a:r>
              <a:rPr lang="de-DE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9 : Pleine couleur</a:t>
            </a:r>
          </a:p>
        </p:txBody>
      </p:sp>
      <p:sp>
        <p:nvSpPr>
          <p:cNvPr id="51" name="TextBox 69"/>
          <p:cNvSpPr>
            <a:spLocks noChangeArrowheads="1"/>
          </p:cNvSpPr>
          <p:nvPr/>
        </p:nvSpPr>
        <p:spPr bwMode="auto">
          <a:xfrm>
            <a:off x="1986378" y="2772246"/>
            <a:ext cx="877561" cy="4794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zh-CN" sz="1335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Caméra HDCVI</a:t>
            </a:r>
          </a:p>
        </p:txBody>
      </p:sp>
      <p:sp>
        <p:nvSpPr>
          <p:cNvPr id="56" name="TextBox 69"/>
          <p:cNvSpPr>
            <a:spLocks noChangeArrowheads="1"/>
          </p:cNvSpPr>
          <p:nvPr/>
        </p:nvSpPr>
        <p:spPr bwMode="auto">
          <a:xfrm>
            <a:off x="2593450" y="3900214"/>
            <a:ext cx="2650045" cy="23160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Type de caméra :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F : Appareil photo box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FW : Balle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DW : Œil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DB : Dôme antivandale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DBW : Dôme IR antivandale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DPW : Dôme IR en plastique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EB/EW/EBW : Appareil photo fisheye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PFW : Caméra multi-capteurs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UM : Appareil photo sténopé/miniature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ME : Caméra de dissuasion active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PT : Caméra PT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PTS : Caméra PT multidirectionnelle</a:t>
            </a:r>
          </a:p>
        </p:txBody>
      </p:sp>
      <p:sp>
        <p:nvSpPr>
          <p:cNvPr id="58" name="TextBox 78"/>
          <p:cNvSpPr>
            <a:spLocks noChangeArrowheads="1"/>
          </p:cNvSpPr>
          <p:nvPr/>
        </p:nvSpPr>
        <p:spPr bwMode="auto">
          <a:xfrm>
            <a:off x="6606331" y="3070486"/>
            <a:ext cx="1334287" cy="961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Génération:</a:t>
            </a:r>
            <a:endParaRPr lang="en-US" altLang="zh-CN" sz="1400" b="1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0 : 1er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2 : 2e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3 : 3e</a:t>
            </a:r>
            <a:endParaRPr lang="en-US" altLang="zh-CN" sz="11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4 : 4e</a:t>
            </a:r>
          </a:p>
        </p:txBody>
      </p:sp>
      <p:sp>
        <p:nvSpPr>
          <p:cNvPr id="94" name="矩形 93"/>
          <p:cNvSpPr/>
          <p:nvPr/>
        </p:nvSpPr>
        <p:spPr bwMode="auto">
          <a:xfrm>
            <a:off x="2027739" y="1298825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376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HAC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5" name="矩形 94"/>
          <p:cNvSpPr/>
          <p:nvPr/>
        </p:nvSpPr>
        <p:spPr bwMode="auto">
          <a:xfrm>
            <a:off x="8314663" y="1298825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376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7" name="矩形 96"/>
          <p:cNvSpPr/>
          <p:nvPr/>
        </p:nvSpPr>
        <p:spPr bwMode="auto">
          <a:xfrm>
            <a:off x="905191" y="1298825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376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</a:t>
            </a:r>
            <a:endParaRPr lang="zh-CN" altLang="en-US" sz="22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98" name="矩形 97"/>
          <p:cNvSpPr/>
          <p:nvPr/>
        </p:nvSpPr>
        <p:spPr bwMode="auto">
          <a:xfrm>
            <a:off x="4939916" y="1298825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376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9" name="矩形 98"/>
          <p:cNvSpPr/>
          <p:nvPr/>
        </p:nvSpPr>
        <p:spPr bwMode="auto">
          <a:xfrm>
            <a:off x="5783603" y="1298825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376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0" name="矩形 99"/>
          <p:cNvSpPr/>
          <p:nvPr/>
        </p:nvSpPr>
        <p:spPr bwMode="auto">
          <a:xfrm>
            <a:off x="6627289" y="1298825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376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1" name="矩形 100"/>
          <p:cNvSpPr/>
          <p:nvPr/>
        </p:nvSpPr>
        <p:spPr bwMode="auto">
          <a:xfrm>
            <a:off x="7470976" y="1298825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376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2" name="矩形 101"/>
          <p:cNvSpPr/>
          <p:nvPr/>
        </p:nvSpPr>
        <p:spPr bwMode="auto">
          <a:xfrm>
            <a:off x="10272516" y="1298825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376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Z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04" name="直接连接符 103"/>
          <p:cNvCxnSpPr/>
          <p:nvPr/>
        </p:nvCxnSpPr>
        <p:spPr bwMode="auto">
          <a:xfrm>
            <a:off x="1748881" y="1658825"/>
            <a:ext cx="15517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110" name="组合 109"/>
          <p:cNvGrpSpPr/>
          <p:nvPr/>
        </p:nvGrpSpPr>
        <p:grpSpPr>
          <a:xfrm>
            <a:off x="1220191" y="2008494"/>
            <a:ext cx="90000" cy="725540"/>
            <a:chOff x="2686859" y="2864898"/>
            <a:chExt cx="90000" cy="725540"/>
          </a:xfrm>
        </p:grpSpPr>
        <p:cxnSp>
          <p:nvCxnSpPr>
            <p:cNvPr id="108" name="直接连接符 107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09" name="椭圆 108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3765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111" name="组合 110"/>
          <p:cNvGrpSpPr/>
          <p:nvPr/>
        </p:nvGrpSpPr>
        <p:grpSpPr>
          <a:xfrm>
            <a:off x="2414027" y="2008491"/>
            <a:ext cx="90000" cy="732840"/>
            <a:chOff x="2686859" y="2857598"/>
            <a:chExt cx="90000" cy="732840"/>
          </a:xfrm>
        </p:grpSpPr>
        <p:cxnSp>
          <p:nvCxnSpPr>
            <p:cNvPr id="112" name="直接连接符 111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13" name="椭圆 112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3765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125" name="组合 124"/>
          <p:cNvGrpSpPr/>
          <p:nvPr/>
        </p:nvGrpSpPr>
        <p:grpSpPr>
          <a:xfrm>
            <a:off x="6994060" y="2005973"/>
            <a:ext cx="90000" cy="1038985"/>
            <a:chOff x="2686859" y="2857598"/>
            <a:chExt cx="90000" cy="1038984"/>
          </a:xfrm>
        </p:grpSpPr>
        <p:cxnSp>
          <p:nvCxnSpPr>
            <p:cNvPr id="126" name="直接连接符 125"/>
            <p:cNvCxnSpPr>
              <a:endCxn id="127" idx="0"/>
            </p:cNvCxnSpPr>
            <p:nvPr/>
          </p:nvCxnSpPr>
          <p:spPr bwMode="auto">
            <a:xfrm>
              <a:off x="2731859" y="2857598"/>
              <a:ext cx="0" cy="948984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27" name="椭圆 126"/>
            <p:cNvSpPr/>
            <p:nvPr/>
          </p:nvSpPr>
          <p:spPr bwMode="auto">
            <a:xfrm>
              <a:off x="2686859" y="3806582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3765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45" name="矩形 44"/>
          <p:cNvSpPr/>
          <p:nvPr/>
        </p:nvSpPr>
        <p:spPr bwMode="auto">
          <a:xfrm>
            <a:off x="4096229" y="1298825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376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FW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6" name="矩形 45"/>
          <p:cNvSpPr/>
          <p:nvPr/>
        </p:nvSpPr>
        <p:spPr bwMode="auto">
          <a:xfrm>
            <a:off x="3252543" y="1298825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376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9" name="矩形 48"/>
          <p:cNvSpPr/>
          <p:nvPr/>
        </p:nvSpPr>
        <p:spPr bwMode="auto">
          <a:xfrm>
            <a:off x="9149975" y="1298825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376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50" name="直接连接符 49"/>
          <p:cNvCxnSpPr/>
          <p:nvPr/>
        </p:nvCxnSpPr>
        <p:spPr bwMode="auto">
          <a:xfrm>
            <a:off x="2973685" y="1658825"/>
            <a:ext cx="15517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4" name="直接连接符 53"/>
          <p:cNvCxnSpPr/>
          <p:nvPr/>
        </p:nvCxnSpPr>
        <p:spPr bwMode="auto">
          <a:xfrm>
            <a:off x="9993665" y="1658825"/>
            <a:ext cx="15517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5" name="TextBox 69"/>
          <p:cNvSpPr>
            <a:spLocks noChangeArrowheads="1"/>
          </p:cNvSpPr>
          <p:nvPr/>
        </p:nvSpPr>
        <p:spPr bwMode="auto">
          <a:xfrm>
            <a:off x="3170965" y="2772246"/>
            <a:ext cx="950168" cy="4794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zh-CN" sz="1335" dirty="0">
                <a:solidFill>
                  <a:srgbClr val="000000"/>
                </a:solidFill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Haute définition</a:t>
            </a:r>
          </a:p>
        </p:txBody>
      </p:sp>
      <p:grpSp>
        <p:nvGrpSpPr>
          <p:cNvPr id="66" name="组合 65"/>
          <p:cNvGrpSpPr/>
          <p:nvPr/>
        </p:nvGrpSpPr>
        <p:grpSpPr>
          <a:xfrm>
            <a:off x="5294347" y="2008491"/>
            <a:ext cx="90000" cy="732840"/>
            <a:chOff x="2686859" y="2857598"/>
            <a:chExt cx="90000" cy="732840"/>
          </a:xfrm>
        </p:grpSpPr>
        <p:cxnSp>
          <p:nvCxnSpPr>
            <p:cNvPr id="67" name="直接连接符 66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68" name="椭圆 67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3765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71" name="椭圆 70"/>
          <p:cNvSpPr/>
          <p:nvPr/>
        </p:nvSpPr>
        <p:spPr bwMode="auto">
          <a:xfrm>
            <a:off x="6103959" y="4203096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defTabSz="913765" fontAlgn="t">
              <a:spcBef>
                <a:spcPct val="0"/>
              </a:spcBef>
              <a:spcAft>
                <a:spcPct val="0"/>
              </a:spcAft>
            </a:pPr>
            <a:endParaRPr lang="zh-CN" altLang="en-US" sz="14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84" name="椭圆 83"/>
          <p:cNvSpPr/>
          <p:nvPr/>
        </p:nvSpPr>
        <p:spPr bwMode="auto">
          <a:xfrm>
            <a:off x="9650343" y="3909053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defTabSz="913765" fontAlgn="t">
              <a:spcBef>
                <a:spcPct val="0"/>
              </a:spcBef>
              <a:spcAft>
                <a:spcPct val="0"/>
              </a:spcAft>
            </a:pPr>
            <a:endParaRPr lang="zh-CN" altLang="en-US" sz="14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140" name="椭圆 139"/>
          <p:cNvSpPr/>
          <p:nvPr/>
        </p:nvSpPr>
        <p:spPr bwMode="auto">
          <a:xfrm>
            <a:off x="3217628" y="3813043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defTabSz="913765" fontAlgn="t">
              <a:spcBef>
                <a:spcPct val="0"/>
              </a:spcBef>
              <a:spcAft>
                <a:spcPct val="0"/>
              </a:spcAft>
            </a:pPr>
            <a:endParaRPr lang="zh-CN" altLang="en-US" sz="10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87" name="肘形连接符 141"/>
          <p:cNvCxnSpPr>
            <a:endCxn id="140" idx="0"/>
          </p:cNvCxnSpPr>
          <p:nvPr/>
        </p:nvCxnSpPr>
        <p:spPr bwMode="auto">
          <a:xfrm rot="5400000">
            <a:off x="2972611" y="2304079"/>
            <a:ext cx="1798981" cy="1218947"/>
          </a:xfrm>
          <a:prstGeom prst="bentConnector3">
            <a:avLst>
              <a:gd name="adj1" fmla="val 72785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92" name="组合 91"/>
          <p:cNvGrpSpPr/>
          <p:nvPr/>
        </p:nvGrpSpPr>
        <p:grpSpPr>
          <a:xfrm>
            <a:off x="3593831" y="2022291"/>
            <a:ext cx="90000" cy="732840"/>
            <a:chOff x="2686859" y="2857598"/>
            <a:chExt cx="90000" cy="732840"/>
          </a:xfrm>
        </p:grpSpPr>
        <p:cxnSp>
          <p:nvCxnSpPr>
            <p:cNvPr id="93" name="直接连接符 92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96" name="椭圆 95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3765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cxnSp>
        <p:nvCxnSpPr>
          <p:cNvPr id="8" name="肘形连接符 7"/>
          <p:cNvCxnSpPr>
            <a:stCxn id="99" idx="2"/>
          </p:cNvCxnSpPr>
          <p:nvPr/>
        </p:nvCxnSpPr>
        <p:spPr>
          <a:xfrm rot="5400000">
            <a:off x="5020695" y="3137083"/>
            <a:ext cx="2241165" cy="4651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4" name="肘形连接符 73"/>
          <p:cNvCxnSpPr>
            <a:endCxn id="84" idx="0"/>
          </p:cNvCxnSpPr>
          <p:nvPr/>
        </p:nvCxnSpPr>
        <p:spPr>
          <a:xfrm rot="16200000" flipH="1">
            <a:off x="7817256" y="2030968"/>
            <a:ext cx="1890883" cy="1865289"/>
          </a:xfrm>
          <a:prstGeom prst="bentConnector3">
            <a:avLst>
              <a:gd name="adj1" fmla="val 63340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7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 err="1">
                <a:latin typeface="+mn-lt"/>
                <a:cs typeface="Segoe UI" panose="020B0502040204020203" pitchFamily="34" charset="0"/>
              </a:rPr>
              <a:t>Caméra HDCVI (1/2)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1D4C5FC-C29A-4A83-85C9-8ACEB35E4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>
                <a:latin typeface="Myriad Pro"/>
              </a:rPr>
              <a:t>9</a:t>
            </a:fld>
            <a:endParaRPr lang="zh-CN" altLang="en-US"/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" name="组合 59"/>
          <p:cNvGrpSpPr/>
          <p:nvPr/>
        </p:nvGrpSpPr>
        <p:grpSpPr>
          <a:xfrm>
            <a:off x="880253" y="1660453"/>
            <a:ext cx="10042867" cy="2639623"/>
            <a:chOff x="1106605" y="1505308"/>
            <a:chExt cx="10743986" cy="3128614"/>
          </a:xfrm>
        </p:grpSpPr>
        <p:sp>
          <p:nvSpPr>
            <p:cNvPr id="74" name="矩形 73"/>
            <p:cNvSpPr/>
            <p:nvPr/>
          </p:nvSpPr>
          <p:spPr bwMode="auto">
            <a:xfrm>
              <a:off x="3600043" y="1505308"/>
              <a:ext cx="822257" cy="620997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27" tIns="45719" rIns="91427" bIns="45719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微软雅黑" panose="020B0503020204020204" charset="-122"/>
                  <a:cs typeface="Segoe UI" panose="020B0502040204020203" pitchFamily="34" charset="0"/>
                  <a:sym typeface="Segoe UI" panose="020B0502040204020203" pitchFamily="34" charset="0"/>
                </a:rPr>
                <a:t>H</a:t>
              </a:r>
              <a:endPara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微软雅黑" panose="020B0503020204020204" charset="-122"/>
                <a:cs typeface="Segoe UI" panose="020B0502040204020203" pitchFamily="34" charset="0"/>
                <a:sym typeface="Segoe UI" panose="020B0502040204020203" pitchFamily="34" charset="0"/>
              </a:endParaRPr>
            </a:p>
          </p:txBody>
        </p:sp>
        <p:sp>
          <p:nvSpPr>
            <p:cNvPr id="75" name="矩形 74"/>
            <p:cNvSpPr/>
            <p:nvPr/>
          </p:nvSpPr>
          <p:spPr bwMode="auto">
            <a:xfrm>
              <a:off x="1106605" y="1512149"/>
              <a:ext cx="778055" cy="614157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27" tIns="45719" rIns="91427" bIns="45719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微软雅黑" panose="020B0503020204020204" charset="-122"/>
                  <a:cs typeface="Segoe UI" panose="020B0502040204020203" pitchFamily="34" charset="0"/>
                  <a:sym typeface="Segoe UI" panose="020B0502040204020203" pitchFamily="34" charset="0"/>
                </a:rPr>
                <a:t>DHI</a:t>
              </a:r>
              <a:endPara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微软雅黑" panose="020B0503020204020204" charset="-122"/>
                <a:cs typeface="Segoe UI" panose="020B0502040204020203" pitchFamily="34" charset="0"/>
                <a:sym typeface="Segoe UI" panose="020B0502040204020203" pitchFamily="34" charset="0"/>
              </a:endParaRPr>
            </a:p>
          </p:txBody>
        </p:sp>
        <p:sp>
          <p:nvSpPr>
            <p:cNvPr id="76" name="矩形 75"/>
            <p:cNvSpPr/>
            <p:nvPr/>
          </p:nvSpPr>
          <p:spPr bwMode="auto">
            <a:xfrm>
              <a:off x="7378067" y="1505308"/>
              <a:ext cx="719999" cy="620997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27" tIns="45719" rIns="91427" bIns="45719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微软雅黑" panose="020B0503020204020204" charset="-122"/>
                  <a:cs typeface="Segoe UI" panose="020B0502040204020203" pitchFamily="34" charset="0"/>
                  <a:sym typeface="Segoe UI" panose="020B0502040204020203" pitchFamily="34" charset="0"/>
                </a:rPr>
                <a:t>IA</a:t>
              </a:r>
              <a:endPara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微软雅黑" panose="020B0503020204020204" charset="-122"/>
                <a:cs typeface="Segoe UI" panose="020B0502040204020203" pitchFamily="34" charset="0"/>
                <a:sym typeface="Segoe UI" panose="020B0502040204020203" pitchFamily="34" charset="0"/>
              </a:endParaRPr>
            </a:p>
          </p:txBody>
        </p:sp>
        <p:cxnSp>
          <p:nvCxnSpPr>
            <p:cNvPr id="77" name="直接连接符 76"/>
            <p:cNvCxnSpPr/>
            <p:nvPr/>
          </p:nvCxnSpPr>
          <p:spPr bwMode="auto">
            <a:xfrm flipH="1">
              <a:off x="5694085" y="1876734"/>
              <a:ext cx="506648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grpSp>
          <p:nvGrpSpPr>
            <p:cNvPr id="78" name="组合 77"/>
            <p:cNvGrpSpPr/>
            <p:nvPr/>
          </p:nvGrpSpPr>
          <p:grpSpPr>
            <a:xfrm>
              <a:off x="2802297" y="2133147"/>
              <a:ext cx="90000" cy="1391328"/>
              <a:chOff x="2788457" y="2170082"/>
              <a:chExt cx="90000" cy="1391328"/>
            </a:xfrm>
          </p:grpSpPr>
          <p:cxnSp>
            <p:nvCxnSpPr>
              <p:cNvPr id="108" name="直接连接符 107"/>
              <p:cNvCxnSpPr/>
              <p:nvPr/>
            </p:nvCxnSpPr>
            <p:spPr bwMode="auto">
              <a:xfrm>
                <a:off x="2840221" y="2170082"/>
                <a:ext cx="0" cy="1300845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109" name="椭圆 108"/>
              <p:cNvSpPr/>
              <p:nvPr/>
            </p:nvSpPr>
            <p:spPr bwMode="auto">
              <a:xfrm>
                <a:off x="2788457" y="3471410"/>
                <a:ext cx="90000" cy="90000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8580" tIns="34291" rIns="68580" bIns="34291" numCol="1" rtlCol="0" anchor="t" anchorCtr="0" compatLnSpc="1"/>
              <a:lstStyle/>
              <a:p>
                <a:pPr marL="0" marR="0" lvl="0" indent="0" algn="l" defTabSz="914400" rtl="0" eaLnBrk="1" fontAlgn="t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微软雅黑" panose="020B0503020204020204" charset="-122"/>
                  <a:cs typeface="Segoe UI" panose="020B0502040204020203" pitchFamily="34" charset="0"/>
                  <a:sym typeface="Segoe UI" panose="020B0502040204020203" pitchFamily="34" charset="0"/>
                </a:endParaRPr>
              </a:p>
            </p:txBody>
          </p:sp>
        </p:grpSp>
        <p:grpSp>
          <p:nvGrpSpPr>
            <p:cNvPr id="79" name="组合 78"/>
            <p:cNvGrpSpPr/>
            <p:nvPr/>
          </p:nvGrpSpPr>
          <p:grpSpPr>
            <a:xfrm>
              <a:off x="3911119" y="2139139"/>
              <a:ext cx="90001" cy="863368"/>
              <a:chOff x="2511209" y="2720229"/>
              <a:chExt cx="90001" cy="863368"/>
            </a:xfrm>
          </p:grpSpPr>
          <p:cxnSp>
            <p:nvCxnSpPr>
              <p:cNvPr id="106" name="直接连接符 105"/>
              <p:cNvCxnSpPr/>
              <p:nvPr/>
            </p:nvCxnSpPr>
            <p:spPr bwMode="auto">
              <a:xfrm>
                <a:off x="2580095" y="2720229"/>
                <a:ext cx="0" cy="816191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107" name="椭圆 106"/>
              <p:cNvSpPr/>
              <p:nvPr/>
            </p:nvSpPr>
            <p:spPr bwMode="auto">
              <a:xfrm>
                <a:off x="2511209" y="3493597"/>
                <a:ext cx="90001" cy="90000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8580" tIns="34291" rIns="68580" bIns="34291" numCol="1" rtlCol="0" anchor="t" anchorCtr="0" compatLnSpc="1"/>
              <a:lstStyle/>
              <a:p>
                <a:pPr marL="0" marR="0" lvl="0" indent="0" algn="l" defTabSz="914400" rtl="0" eaLnBrk="1" fontAlgn="t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微软雅黑" panose="020B0503020204020204" charset="-122"/>
                  <a:cs typeface="Segoe UI" panose="020B0502040204020203" pitchFamily="34" charset="0"/>
                  <a:sym typeface="Segoe UI" panose="020B0502040204020203" pitchFamily="34" charset="0"/>
                </a:endParaRPr>
              </a:p>
            </p:txBody>
          </p:sp>
        </p:grpSp>
        <p:sp>
          <p:nvSpPr>
            <p:cNvPr id="80" name="矩形 79"/>
            <p:cNvSpPr/>
            <p:nvPr/>
          </p:nvSpPr>
          <p:spPr bwMode="auto">
            <a:xfrm>
              <a:off x="6202083" y="1505308"/>
              <a:ext cx="719999" cy="620997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27" tIns="45719" rIns="91427" bIns="45719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微软雅黑" panose="020B0503020204020204" charset="-122"/>
                  <a:cs typeface="Segoe UI" panose="020B0502040204020203" pitchFamily="34" charset="0"/>
                  <a:sym typeface="Segoe UI" panose="020B0502040204020203" pitchFamily="34" charset="0"/>
                </a:rPr>
                <a:t>S</a:t>
              </a:r>
              <a:endPara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微软雅黑" panose="020B0503020204020204" charset="-122"/>
                <a:cs typeface="Segoe UI" panose="020B0502040204020203" pitchFamily="34" charset="0"/>
                <a:sym typeface="Segoe UI" panose="020B0502040204020203" pitchFamily="34" charset="0"/>
              </a:endParaRPr>
            </a:p>
          </p:txBody>
        </p:sp>
        <p:grpSp>
          <p:nvGrpSpPr>
            <p:cNvPr id="81" name="组合 80"/>
            <p:cNvGrpSpPr/>
            <p:nvPr/>
          </p:nvGrpSpPr>
          <p:grpSpPr>
            <a:xfrm>
              <a:off x="6581231" y="2147122"/>
              <a:ext cx="90000" cy="782666"/>
              <a:chOff x="2402931" y="2800573"/>
              <a:chExt cx="90000" cy="782666"/>
            </a:xfrm>
          </p:grpSpPr>
          <p:cxnSp>
            <p:nvCxnSpPr>
              <p:cNvPr id="104" name="直接连接符 103"/>
              <p:cNvCxnSpPr/>
              <p:nvPr/>
            </p:nvCxnSpPr>
            <p:spPr bwMode="auto">
              <a:xfrm>
                <a:off x="2444964" y="2800573"/>
                <a:ext cx="0" cy="761779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105" name="椭圆 104"/>
              <p:cNvSpPr/>
              <p:nvPr/>
            </p:nvSpPr>
            <p:spPr bwMode="auto">
              <a:xfrm>
                <a:off x="2402931" y="3493239"/>
                <a:ext cx="90000" cy="90000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8580" tIns="34291" rIns="68580" bIns="34291" numCol="1" rtlCol="0" anchor="t" anchorCtr="0" compatLnSpc="1"/>
              <a:lstStyle/>
              <a:p>
                <a:pPr marL="0" marR="0" lvl="0" indent="0" algn="l" defTabSz="914400" rtl="0" eaLnBrk="1" fontAlgn="t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微软雅黑" panose="020B0503020204020204" charset="-122"/>
                  <a:cs typeface="Segoe UI" panose="020B0502040204020203" pitchFamily="34" charset="0"/>
                  <a:sym typeface="Segoe UI" panose="020B0502040204020203" pitchFamily="34" charset="0"/>
                </a:endParaRPr>
              </a:p>
            </p:txBody>
          </p:sp>
        </p:grpSp>
        <p:grpSp>
          <p:nvGrpSpPr>
            <p:cNvPr id="82" name="组合 81"/>
            <p:cNvGrpSpPr/>
            <p:nvPr/>
          </p:nvGrpSpPr>
          <p:grpSpPr>
            <a:xfrm>
              <a:off x="5057815" y="2132299"/>
              <a:ext cx="90000" cy="840339"/>
              <a:chOff x="2399962" y="2743258"/>
              <a:chExt cx="90000" cy="840339"/>
            </a:xfrm>
          </p:grpSpPr>
          <p:cxnSp>
            <p:nvCxnSpPr>
              <p:cNvPr id="102" name="直接连接符 101"/>
              <p:cNvCxnSpPr/>
              <p:nvPr/>
            </p:nvCxnSpPr>
            <p:spPr bwMode="auto">
              <a:xfrm>
                <a:off x="2444964" y="2743258"/>
                <a:ext cx="0" cy="761779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103" name="椭圆 102"/>
              <p:cNvSpPr/>
              <p:nvPr/>
            </p:nvSpPr>
            <p:spPr bwMode="auto">
              <a:xfrm>
                <a:off x="2399962" y="3493597"/>
                <a:ext cx="90000" cy="90000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8580" tIns="34291" rIns="68580" bIns="34291" numCol="1" rtlCol="0" anchor="t" anchorCtr="0" compatLnSpc="1"/>
              <a:lstStyle/>
              <a:p>
                <a:pPr marL="0" marR="0" lvl="0" indent="0" algn="l" defTabSz="914400" rtl="0" eaLnBrk="1" fontAlgn="t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微软雅黑" panose="020B0503020204020204" charset="-122"/>
                  <a:cs typeface="Segoe UI" panose="020B0502040204020203" pitchFamily="34" charset="0"/>
                  <a:sym typeface="Segoe UI" panose="020B0502040204020203" pitchFamily="34" charset="0"/>
                </a:endParaRPr>
              </a:p>
            </p:txBody>
          </p:sp>
        </p:grpSp>
        <p:grpSp>
          <p:nvGrpSpPr>
            <p:cNvPr id="84" name="组合 83"/>
            <p:cNvGrpSpPr/>
            <p:nvPr/>
          </p:nvGrpSpPr>
          <p:grpSpPr>
            <a:xfrm>
              <a:off x="8871080" y="2143101"/>
              <a:ext cx="90000" cy="786586"/>
              <a:chOff x="2193300" y="2803852"/>
              <a:chExt cx="90000" cy="786586"/>
            </a:xfrm>
          </p:grpSpPr>
          <p:cxnSp>
            <p:nvCxnSpPr>
              <p:cNvPr id="100" name="直接连接符 99"/>
              <p:cNvCxnSpPr/>
              <p:nvPr/>
            </p:nvCxnSpPr>
            <p:spPr bwMode="auto">
              <a:xfrm>
                <a:off x="2238302" y="2803852"/>
                <a:ext cx="0" cy="761778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101" name="椭圆 100"/>
              <p:cNvSpPr/>
              <p:nvPr/>
            </p:nvSpPr>
            <p:spPr bwMode="auto">
              <a:xfrm>
                <a:off x="2193300" y="3500438"/>
                <a:ext cx="90000" cy="90000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8580" tIns="34291" rIns="68580" bIns="34291" numCol="1" rtlCol="0" anchor="t" anchorCtr="0" compatLnSpc="1"/>
              <a:lstStyle/>
              <a:p>
                <a:pPr marL="0" marR="0" lvl="0" indent="0" algn="l" defTabSz="914400" rtl="0" eaLnBrk="1" fontAlgn="t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微软雅黑" panose="020B0503020204020204" charset="-122"/>
                  <a:cs typeface="Segoe UI" panose="020B0502040204020203" pitchFamily="34" charset="0"/>
                  <a:sym typeface="Segoe UI" panose="020B0502040204020203" pitchFamily="34" charset="0"/>
                </a:endParaRPr>
              </a:p>
            </p:txBody>
          </p:sp>
        </p:grpSp>
        <p:sp>
          <p:nvSpPr>
            <p:cNvPr id="85" name="矩形 84"/>
            <p:cNvSpPr/>
            <p:nvPr/>
          </p:nvSpPr>
          <p:spPr bwMode="auto">
            <a:xfrm>
              <a:off x="4845439" y="1505308"/>
              <a:ext cx="822257" cy="620997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27" tIns="45719" rIns="91427" bIns="45719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微软雅黑" panose="020B0503020204020204" charset="-122"/>
                  <a:cs typeface="Segoe UI" panose="020B0502040204020203" pitchFamily="34" charset="0"/>
                  <a:sym typeface="Segoe UI" panose="020B0502040204020203" pitchFamily="34" charset="0"/>
                </a:rPr>
                <a:t>32</a:t>
              </a:r>
              <a:endPara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微软雅黑" panose="020B0503020204020204" charset="-122"/>
                <a:cs typeface="Segoe UI" panose="020B0502040204020203" pitchFamily="34" charset="0"/>
                <a:sym typeface="Segoe UI" panose="020B0502040204020203" pitchFamily="34" charset="0"/>
              </a:endParaRPr>
            </a:p>
          </p:txBody>
        </p:sp>
        <p:sp>
          <p:nvSpPr>
            <p:cNvPr id="86" name="矩形 85"/>
            <p:cNvSpPr/>
            <p:nvPr/>
          </p:nvSpPr>
          <p:spPr bwMode="auto">
            <a:xfrm>
              <a:off x="8504197" y="1512149"/>
              <a:ext cx="822257" cy="620997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27" tIns="45719" rIns="91427" bIns="45719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微软雅黑" panose="020B0503020204020204" charset="-122"/>
                  <a:cs typeface="Segoe UI" panose="020B0502040204020203" pitchFamily="34" charset="0"/>
                  <a:sym typeface="Segoe UI" panose="020B0502040204020203" pitchFamily="34" charset="0"/>
                </a:rPr>
                <a:t>200</a:t>
              </a:r>
              <a:endPara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微软雅黑" panose="020B0503020204020204" charset="-122"/>
                <a:cs typeface="Segoe UI" panose="020B0502040204020203" pitchFamily="34" charset="0"/>
                <a:sym typeface="Segoe UI" panose="020B0502040204020203" pitchFamily="34" charset="0"/>
              </a:endParaRPr>
            </a:p>
          </p:txBody>
        </p:sp>
        <p:sp>
          <p:nvSpPr>
            <p:cNvPr id="87" name="矩形 86"/>
            <p:cNvSpPr/>
            <p:nvPr/>
          </p:nvSpPr>
          <p:spPr bwMode="auto">
            <a:xfrm>
              <a:off x="2419048" y="1512149"/>
              <a:ext cx="822256" cy="620998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27" tIns="45719" rIns="91427" bIns="45719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微软雅黑" panose="020B0503020204020204" charset="-122"/>
                  <a:cs typeface="Segoe UI" panose="020B0502040204020203" pitchFamily="34" charset="0"/>
                  <a:sym typeface="Segoe UI" panose="020B0502040204020203" pitchFamily="34" charset="0"/>
                </a:rPr>
                <a:t>LD</a:t>
              </a:r>
              <a:endPara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微软雅黑" panose="020B0503020204020204" charset="-122"/>
                <a:cs typeface="Segoe UI" panose="020B0502040204020203" pitchFamily="34" charset="0"/>
                <a:sym typeface="Segoe UI" panose="020B0502040204020203" pitchFamily="34" charset="0"/>
              </a:endParaRPr>
            </a:p>
          </p:txBody>
        </p:sp>
        <p:grpSp>
          <p:nvGrpSpPr>
            <p:cNvPr id="88" name="组合 87"/>
            <p:cNvGrpSpPr/>
            <p:nvPr/>
          </p:nvGrpSpPr>
          <p:grpSpPr>
            <a:xfrm>
              <a:off x="1479660" y="2126305"/>
              <a:ext cx="90000" cy="893382"/>
              <a:chOff x="2686859" y="2697056"/>
              <a:chExt cx="90000" cy="893382"/>
            </a:xfrm>
          </p:grpSpPr>
          <p:cxnSp>
            <p:nvCxnSpPr>
              <p:cNvPr id="98" name="直接连接符 97"/>
              <p:cNvCxnSpPr/>
              <p:nvPr/>
            </p:nvCxnSpPr>
            <p:spPr bwMode="auto">
              <a:xfrm>
                <a:off x="2746373" y="2697056"/>
                <a:ext cx="0" cy="81619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99" name="椭圆 98"/>
              <p:cNvSpPr/>
              <p:nvPr/>
            </p:nvSpPr>
            <p:spPr bwMode="auto">
              <a:xfrm>
                <a:off x="2686859" y="3500438"/>
                <a:ext cx="90000" cy="90000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8580" tIns="34291" rIns="68580" bIns="34291" numCol="1" rtlCol="0" anchor="t" anchorCtr="0" compatLnSpc="1"/>
              <a:lstStyle/>
              <a:p>
                <a:pPr marL="0" marR="0" lvl="0" indent="0" algn="l" defTabSz="914400" rtl="0" eaLnBrk="1" fontAlgn="t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微软雅黑" panose="020B0503020204020204" charset="-122"/>
                  <a:cs typeface="Segoe UI" panose="020B0502040204020203" pitchFamily="34" charset="0"/>
                  <a:sym typeface="Segoe UI" panose="020B0502040204020203" pitchFamily="34" charset="0"/>
                </a:endParaRPr>
              </a:p>
            </p:txBody>
          </p:sp>
        </p:grpSp>
        <p:sp>
          <p:nvSpPr>
            <p:cNvPr id="90" name="矩形 89"/>
            <p:cNvSpPr/>
            <p:nvPr/>
          </p:nvSpPr>
          <p:spPr bwMode="auto">
            <a:xfrm>
              <a:off x="11130592" y="1512149"/>
              <a:ext cx="719999" cy="620997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27" tIns="45719" rIns="91427" bIns="45719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微软雅黑" panose="020B0503020204020204" charset="-122"/>
                  <a:cs typeface="Segoe UI" panose="020B0502040204020203" pitchFamily="34" charset="0"/>
                  <a:sym typeface="Segoe UI" panose="020B0502040204020203" pitchFamily="34" charset="0"/>
                </a:rPr>
                <a:t>K/L</a:t>
              </a:r>
              <a:endPara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微软雅黑" panose="020B0503020204020204" charset="-122"/>
                <a:cs typeface="Segoe UI" panose="020B0502040204020203" pitchFamily="34" charset="0"/>
                <a:sym typeface="Segoe UI" panose="020B0502040204020203" pitchFamily="34" charset="0"/>
              </a:endParaRPr>
            </a:p>
          </p:txBody>
        </p:sp>
        <p:grpSp>
          <p:nvGrpSpPr>
            <p:cNvPr id="91" name="组合 90"/>
            <p:cNvGrpSpPr/>
            <p:nvPr/>
          </p:nvGrpSpPr>
          <p:grpSpPr>
            <a:xfrm>
              <a:off x="10196490" y="2133147"/>
              <a:ext cx="1308651" cy="1788866"/>
              <a:chOff x="2199394" y="1711572"/>
              <a:chExt cx="1308651" cy="1788866"/>
            </a:xfrm>
          </p:grpSpPr>
          <p:cxnSp>
            <p:nvCxnSpPr>
              <p:cNvPr id="96" name="直接连接符 95"/>
              <p:cNvCxnSpPr/>
              <p:nvPr/>
            </p:nvCxnSpPr>
            <p:spPr bwMode="auto">
              <a:xfrm>
                <a:off x="3493493" y="1711572"/>
                <a:ext cx="14552" cy="1788866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97" name="椭圆 96"/>
              <p:cNvSpPr/>
              <p:nvPr/>
            </p:nvSpPr>
            <p:spPr bwMode="auto">
              <a:xfrm>
                <a:off x="2199394" y="2931757"/>
                <a:ext cx="90000" cy="90000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8580" tIns="34291" rIns="68580" bIns="34291" numCol="1" rtlCol="0" anchor="t" anchorCtr="0" compatLnSpc="1"/>
              <a:lstStyle/>
              <a:p>
                <a:pPr marL="0" marR="0" lvl="0" indent="0" algn="l" defTabSz="914400" rtl="0" eaLnBrk="1" fontAlgn="t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微软雅黑" panose="020B0503020204020204" charset="-122"/>
                  <a:cs typeface="Segoe UI" panose="020B0502040204020203" pitchFamily="34" charset="0"/>
                  <a:sym typeface="Segoe UI" panose="020B0502040204020203" pitchFamily="34" charset="0"/>
                </a:endParaRPr>
              </a:p>
            </p:txBody>
          </p:sp>
        </p:grpSp>
        <p:grpSp>
          <p:nvGrpSpPr>
            <p:cNvPr id="92" name="组合 91"/>
            <p:cNvGrpSpPr/>
            <p:nvPr/>
          </p:nvGrpSpPr>
          <p:grpSpPr>
            <a:xfrm>
              <a:off x="7706192" y="2130900"/>
              <a:ext cx="90000" cy="2503022"/>
              <a:chOff x="2321560" y="1625727"/>
              <a:chExt cx="90000" cy="2503022"/>
            </a:xfrm>
          </p:grpSpPr>
          <p:cxnSp>
            <p:nvCxnSpPr>
              <p:cNvPr id="94" name="直接连接符 93"/>
              <p:cNvCxnSpPr/>
              <p:nvPr/>
            </p:nvCxnSpPr>
            <p:spPr bwMode="auto">
              <a:xfrm>
                <a:off x="2369699" y="1625727"/>
                <a:ext cx="14553" cy="2448573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95" name="椭圆 94"/>
              <p:cNvSpPr/>
              <p:nvPr/>
            </p:nvSpPr>
            <p:spPr bwMode="auto">
              <a:xfrm>
                <a:off x="2321560" y="4038749"/>
                <a:ext cx="90000" cy="90000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8580" tIns="34291" rIns="68580" bIns="34291" numCol="1" rtlCol="0" anchor="t" anchorCtr="0" compatLnSpc="1"/>
              <a:lstStyle/>
              <a:p>
                <a:pPr marL="0" marR="0" lvl="0" indent="0" algn="l" defTabSz="914400" rtl="0" eaLnBrk="1" fontAlgn="t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微软雅黑" panose="020B0503020204020204" charset="-122"/>
                  <a:cs typeface="Segoe UI" panose="020B0502040204020203" pitchFamily="34" charset="0"/>
                  <a:sym typeface="Segoe UI" panose="020B0502040204020203" pitchFamily="34" charset="0"/>
                </a:endParaRPr>
              </a:p>
            </p:txBody>
          </p:sp>
        </p:grpSp>
        <p:cxnSp>
          <p:nvCxnSpPr>
            <p:cNvPr id="93" name="直接连接符 92"/>
            <p:cNvCxnSpPr/>
            <p:nvPr/>
          </p:nvCxnSpPr>
          <p:spPr bwMode="auto">
            <a:xfrm flipH="1">
              <a:off x="1884659" y="1853075"/>
              <a:ext cx="506648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61" name="TextBox 69"/>
          <p:cNvSpPr>
            <a:spLocks noChangeArrowheads="1"/>
          </p:cNvSpPr>
          <p:nvPr/>
        </p:nvSpPr>
        <p:spPr bwMode="auto">
          <a:xfrm>
            <a:off x="636867" y="2911874"/>
            <a:ext cx="1423740" cy="41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12192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微软雅黑" panose="020B0503020204020204" charset="-122"/>
                <a:cs typeface="Segoe UI" panose="020B0502040204020203" pitchFamily="34" charset="0"/>
                <a:sym typeface="Segoe UI" panose="020B0502040204020203" pitchFamily="34" charset="0"/>
              </a:rPr>
              <a:t>Marque: </a:t>
            </a:r>
          </a:p>
          <a:p>
            <a:pPr marL="0" marR="0" lvl="0" indent="0" algn="l" defTabSz="12192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微软雅黑" panose="020B0503020204020204" charset="-122"/>
                <a:cs typeface="Segoe UI" panose="020B0502040204020203" pitchFamily="34" charset="0"/>
                <a:sym typeface="Segoe UI" panose="020B0502040204020203" pitchFamily="34" charset="0"/>
              </a:rPr>
              <a:t>Dahua à l'étranger</a:t>
            </a:r>
            <a:endParaRPr kumimoji="0" lang="zh-CN" alt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微软雅黑" panose="020B0503020204020204" charset="-122"/>
              <a:cs typeface="Segoe UI" panose="020B0502040204020203" pitchFamily="34" charset="0"/>
              <a:sym typeface="Segoe UI" panose="020B0502040204020203" pitchFamily="34" charset="0"/>
            </a:endParaRPr>
          </a:p>
        </p:txBody>
      </p:sp>
      <p:sp>
        <p:nvSpPr>
          <p:cNvPr id="62" name="TextBox 70"/>
          <p:cNvSpPr>
            <a:spLocks noChangeArrowheads="1"/>
          </p:cNvSpPr>
          <p:nvPr/>
        </p:nvSpPr>
        <p:spPr bwMode="auto">
          <a:xfrm>
            <a:off x="5558125" y="2899501"/>
            <a:ext cx="1972388" cy="12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12192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微软雅黑" panose="020B0503020204020204" charset="-122"/>
                <a:cs typeface="Segoe UI" panose="020B0502040204020203" pitchFamily="34" charset="0"/>
                <a:sym typeface="Segoe UI" panose="020B0502040204020203" pitchFamily="34" charset="0"/>
              </a:rPr>
              <a:t>Positionnement :</a:t>
            </a: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微软雅黑" panose="020B0503020204020204" charset="-122"/>
              <a:cs typeface="Segoe UI" panose="020B0502040204020203" pitchFamily="34" charset="0"/>
              <a:sym typeface="Segoe UI" panose="020B0502040204020203" pitchFamily="34" charset="0"/>
            </a:endParaRPr>
          </a:p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微软雅黑" panose="020B0503020204020204" charset="-122"/>
                <a:cs typeface="Segoe UI" panose="020B0502040204020203" pitchFamily="34" charset="0"/>
                <a:sym typeface="文泉驿微米黑" charset="-122"/>
              </a:rPr>
              <a:t>L: Lite</a:t>
            </a:r>
          </a:p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微软雅黑" panose="020B0503020204020204" charset="-122"/>
                <a:cs typeface="Segoe UI" panose="020B0502040204020203" pitchFamily="34" charset="0"/>
                <a:sym typeface="文泉驿微米黑" charset="-122"/>
              </a:rPr>
              <a:t>S : Standard</a:t>
            </a:r>
          </a:p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微软雅黑" panose="020B0503020204020204" charset="-122"/>
                <a:cs typeface="Segoe UI" panose="020B0502040204020203" pitchFamily="34" charset="0"/>
                <a:sym typeface="文泉驿微米黑" charset="-122"/>
              </a:rPr>
              <a:t>H : Haut de gamme</a:t>
            </a:r>
          </a:p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微软雅黑" panose="020B0503020204020204" charset="-122"/>
                <a:cs typeface="Segoe UI" panose="020B0502040204020203" pitchFamily="34" charset="0"/>
                <a:sym typeface="文泉驿微米黑" charset="-122"/>
              </a:rPr>
              <a:t>W : Vitrine</a:t>
            </a:r>
          </a:p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微软雅黑" panose="020B0503020204020204" charset="-122"/>
                <a:cs typeface="Segoe UI" panose="020B0502040204020203" pitchFamily="34" charset="0"/>
                <a:sym typeface="文泉驿微米黑" charset="-122"/>
              </a:rPr>
              <a:t>E : Extérieur</a:t>
            </a:r>
          </a:p>
        </p:txBody>
      </p:sp>
      <p:sp>
        <p:nvSpPr>
          <p:cNvPr id="63" name="TextBox 72"/>
          <p:cNvSpPr>
            <a:spLocks noChangeArrowheads="1"/>
          </p:cNvSpPr>
          <p:nvPr/>
        </p:nvSpPr>
        <p:spPr bwMode="auto">
          <a:xfrm>
            <a:off x="7675399" y="2898443"/>
            <a:ext cx="1377520" cy="838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12192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微软雅黑" panose="020B0503020204020204" charset="-122"/>
                <a:cs typeface="Segoe UI" panose="020B0502040204020203" pitchFamily="34" charset="0"/>
                <a:sym typeface="Segoe UI" panose="020B0502040204020203" pitchFamily="34" charset="0"/>
              </a:rPr>
              <a:t>Résolution : 100 ; &lt;1080p</a:t>
            </a:r>
          </a:p>
          <a:p>
            <a:pPr marL="0" marR="0" lvl="0" indent="0" algn="l" defTabSz="12192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微软雅黑" panose="020B0503020204020204" charset="-122"/>
                <a:cs typeface="Segoe UI" panose="020B0502040204020203" pitchFamily="34" charset="0"/>
                <a:sym typeface="Segoe UI" panose="020B0502040204020203" pitchFamily="34" charset="0"/>
              </a:rPr>
              <a:t>200 : 1080p</a:t>
            </a:r>
          </a:p>
          <a:p>
            <a:pPr marL="0" marR="0" lvl="0" indent="0" algn="l" defTabSz="12192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微软雅黑" panose="020B0503020204020204" charset="-122"/>
                <a:cs typeface="Segoe UI" panose="020B0502040204020203" pitchFamily="34" charset="0"/>
                <a:sym typeface="Segoe UI" panose="020B0502040204020203" pitchFamily="34" charset="0"/>
              </a:rPr>
              <a:t>400 : 4K</a:t>
            </a:r>
          </a:p>
        </p:txBody>
      </p:sp>
      <p:sp>
        <p:nvSpPr>
          <p:cNvPr id="64" name="TextBox 69"/>
          <p:cNvSpPr>
            <a:spLocks noChangeArrowheads="1"/>
          </p:cNvSpPr>
          <p:nvPr/>
        </p:nvSpPr>
        <p:spPr bwMode="auto">
          <a:xfrm>
            <a:off x="4419925" y="3012208"/>
            <a:ext cx="953723" cy="15542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12192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微软雅黑" panose="020B0503020204020204" charset="-122"/>
                <a:cs typeface="Segoe UI" panose="020B0502040204020203" pitchFamily="34" charset="0"/>
                <a:sym typeface="Segoe UI" panose="020B0502040204020203" pitchFamily="34" charset="0"/>
              </a:rPr>
              <a:t>Taille:</a:t>
            </a:r>
          </a:p>
          <a:p>
            <a:pPr marL="0" marR="0" lvl="0" indent="0" algn="l" defTabSz="12192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微软雅黑" panose="020B0503020204020204" charset="-122"/>
                <a:cs typeface="Segoe UI" panose="020B0502040204020203" pitchFamily="34" charset="0"/>
                <a:sym typeface="Segoe UI" panose="020B0502040204020203" pitchFamily="34" charset="0"/>
              </a:rPr>
              <a:t>22: 22"</a:t>
            </a:r>
          </a:p>
          <a:p>
            <a:pPr marL="0" marR="0" lvl="0" indent="0" algn="l" defTabSz="12192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微软雅黑" panose="020B0503020204020204" charset="-122"/>
                <a:cs typeface="Segoe UI" panose="020B0502040204020203" pitchFamily="34" charset="0"/>
                <a:sym typeface="Segoe UI" panose="020B0502040204020203" pitchFamily="34" charset="0"/>
              </a:rPr>
              <a:t>32: 32"</a:t>
            </a:r>
          </a:p>
          <a:p>
            <a:pPr marL="0" marR="0" lvl="0" indent="0" algn="l" defTabSz="12192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微软雅黑" panose="020B0503020204020204" charset="-122"/>
                <a:cs typeface="Segoe UI" panose="020B0502040204020203" pitchFamily="34" charset="0"/>
                <a:sym typeface="Segoe UI" panose="020B0502040204020203" pitchFamily="34" charset="0"/>
              </a:rPr>
              <a:t>43: 43"</a:t>
            </a:r>
          </a:p>
          <a:p>
            <a:pPr marL="0" marR="0" lvl="0" indent="0" algn="l" defTabSz="12192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微软雅黑" panose="020B0503020204020204" charset="-122"/>
                <a:cs typeface="Segoe UI" panose="020B0502040204020203" pitchFamily="34" charset="0"/>
                <a:sym typeface="Segoe UI" panose="020B0502040204020203" pitchFamily="34" charset="0"/>
              </a:rPr>
              <a:t>50: 50‘’</a:t>
            </a: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微软雅黑" panose="020B0503020204020204" charset="-122"/>
              <a:cs typeface="Segoe UI" panose="020B0502040204020203" pitchFamily="34" charset="0"/>
              <a:sym typeface="Segoe UI" panose="020B0502040204020203" pitchFamily="34" charset="0"/>
            </a:endParaRPr>
          </a:p>
          <a:p>
            <a:pPr marL="0" marR="0" lvl="0" indent="0" algn="l" defTabSz="12192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微软雅黑" panose="020B0503020204020204" charset="-122"/>
                <a:cs typeface="Segoe UI" panose="020B0502040204020203" pitchFamily="34" charset="0"/>
                <a:sym typeface="Segoe UI" panose="020B0502040204020203" pitchFamily="34" charset="0"/>
              </a:rPr>
              <a:t>55: 55"</a:t>
            </a:r>
          </a:p>
          <a:p>
            <a:pPr marL="0" marR="0" lvl="0" indent="0" algn="l" defTabSz="12192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微软雅黑" panose="020B0503020204020204" charset="-122"/>
                <a:cs typeface="Segoe UI" panose="020B0502040204020203" pitchFamily="34" charset="0"/>
                <a:sym typeface="Segoe UI" panose="020B0502040204020203" pitchFamily="34" charset="0"/>
              </a:rPr>
              <a:t>65: 65"</a:t>
            </a:r>
          </a:p>
          <a:p>
            <a:pPr marL="0" marR="0" lvl="0" indent="0" algn="l" defTabSz="12192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微软雅黑" panose="020B0503020204020204" charset="-122"/>
                <a:cs typeface="Segoe UI" panose="020B0502040204020203" pitchFamily="34" charset="0"/>
                <a:sym typeface="Segoe UI" panose="020B0502040204020203" pitchFamily="34" charset="0"/>
              </a:rPr>
              <a:t>...</a:t>
            </a:r>
          </a:p>
        </p:txBody>
      </p:sp>
      <p:sp>
        <p:nvSpPr>
          <p:cNvPr id="65" name="矩形 64"/>
          <p:cNvSpPr/>
          <p:nvPr/>
        </p:nvSpPr>
        <p:spPr>
          <a:xfrm>
            <a:off x="2909893" y="2999850"/>
            <a:ext cx="172149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12192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微软雅黑" panose="020B0503020204020204" charset="-122"/>
                <a:cs typeface="Segoe UI" panose="020B0502040204020203" pitchFamily="34" charset="0"/>
                <a:sym typeface="Segoe UI" panose="020B0502040204020203" pitchFamily="34" charset="0"/>
              </a:rPr>
              <a:t>H : Fixation murale</a:t>
            </a:r>
          </a:p>
          <a:p>
            <a:pPr marL="0" marR="0" lvl="0" indent="0" algn="l" defTabSz="12192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微软雅黑" panose="020B0503020204020204" charset="-122"/>
                <a:cs typeface="Segoe UI" panose="020B0502040204020203" pitchFamily="34" charset="0"/>
                <a:sym typeface="Segoe UI" panose="020B0502040204020203" pitchFamily="34" charset="0"/>
              </a:rPr>
              <a:t>V : Sur pied</a:t>
            </a:r>
          </a:p>
          <a:p>
            <a:pPr marL="0" marR="0" lvl="0" indent="0" algn="l" defTabSz="12192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微软雅黑" panose="020B0503020204020204" charset="-122"/>
                <a:cs typeface="Segoe UI" panose="020B0502040204020203" pitchFamily="34" charset="0"/>
                <a:sym typeface="Segoe UI" panose="020B0502040204020203" pitchFamily="34" charset="0"/>
              </a:rPr>
              <a:t>W : Machine d'interrogation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微软雅黑" panose="020B0503020204020204" charset="-122"/>
              <a:cs typeface="Segoe UI" panose="020B0502040204020203" pitchFamily="34" charset="0"/>
              <a:sym typeface="Segoe UI" panose="020B0502040204020203" pitchFamily="34" charset="0"/>
            </a:endParaRPr>
          </a:p>
        </p:txBody>
      </p:sp>
      <p:sp>
        <p:nvSpPr>
          <p:cNvPr id="66" name="矩形 65"/>
          <p:cNvSpPr/>
          <p:nvPr/>
        </p:nvSpPr>
        <p:spPr>
          <a:xfrm>
            <a:off x="1754738" y="3571161"/>
            <a:ext cx="183591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微软雅黑" panose="020B0503020204020204" charset="-122"/>
                <a:cs typeface="Segoe UI" panose="020B0502040204020203" pitchFamily="34" charset="0"/>
                <a:sym typeface="Segoe UI" panose="020B0502040204020203" pitchFamily="34" charset="0"/>
              </a:rPr>
              <a:t>LD : Affichage numérique</a:t>
            </a:r>
          </a:p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微软雅黑" panose="020B0503020204020204" charset="-122"/>
                <a:cs typeface="Segoe UI" panose="020B0502040204020203" pitchFamily="34" charset="0"/>
                <a:sym typeface="Segoe UI" panose="020B0502040204020203" pitchFamily="34" charset="0"/>
              </a:rPr>
              <a:t>DS : Boîtier de lecteur multimédia</a:t>
            </a:r>
          </a:p>
        </p:txBody>
      </p:sp>
      <p:sp>
        <p:nvSpPr>
          <p:cNvPr id="67" name="矩形 66"/>
          <p:cNvSpPr/>
          <p:nvPr/>
        </p:nvSpPr>
        <p:spPr>
          <a:xfrm>
            <a:off x="6585344" y="4370866"/>
            <a:ext cx="2419515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微软雅黑" panose="020B0503020204020204" charset="-122"/>
                <a:cs typeface="Segoe UI" panose="020B0502040204020203" pitchFamily="34" charset="0"/>
                <a:sym typeface="Segoe UI" panose="020B0502040204020203" pitchFamily="34" charset="0"/>
              </a:rPr>
              <a:t>Système:</a:t>
            </a:r>
          </a:p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微软雅黑" panose="020B0503020204020204" charset="-122"/>
                <a:cs typeface="Segoe UI" panose="020B0502040204020203" pitchFamily="34" charset="0"/>
                <a:sym typeface="Segoe UI" panose="020B0502040204020203" pitchFamily="34" charset="0"/>
              </a:rPr>
              <a:t>IA : Android intérieur</a:t>
            </a:r>
          </a:p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微软雅黑" panose="020B0503020204020204" charset="-122"/>
                <a:cs typeface="Segoe UI" panose="020B0502040204020203" pitchFamily="34" charset="0"/>
                <a:sym typeface="Segoe UI" panose="020B0502040204020203" pitchFamily="34" charset="0"/>
              </a:rPr>
              <a:t>AO : Android Outdoor</a:t>
            </a:r>
          </a:p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微软雅黑" panose="020B0503020204020204" charset="-122"/>
                <a:cs typeface="Segoe UI" panose="020B0502040204020203" pitchFamily="34" charset="0"/>
                <a:sym typeface="Segoe UI" panose="020B0502040204020203" pitchFamily="34" charset="0"/>
              </a:rPr>
              <a:t>WI : Fenêtres intérieures</a:t>
            </a:r>
          </a:p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微软雅黑" panose="020B0503020204020204" charset="-122"/>
                <a:cs typeface="Segoe UI" panose="020B0502040204020203" pitchFamily="34" charset="0"/>
                <a:sym typeface="Segoe UI" panose="020B0502040204020203" pitchFamily="34" charset="0"/>
              </a:rPr>
              <a:t>WO : Fenêtres extérieures</a:t>
            </a:r>
          </a:p>
        </p:txBody>
      </p:sp>
      <p:sp>
        <p:nvSpPr>
          <p:cNvPr id="68" name="矩形 67"/>
          <p:cNvSpPr/>
          <p:nvPr/>
        </p:nvSpPr>
        <p:spPr>
          <a:xfrm>
            <a:off x="8715747" y="3364000"/>
            <a:ext cx="140651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微软雅黑" panose="020B0503020204020204" charset="-122"/>
                <a:cs typeface="Segoe UI" panose="020B0502040204020203" pitchFamily="34" charset="0"/>
                <a:sym typeface="文泉驿微米黑" charset="-122"/>
              </a:rPr>
              <a:t>Autres: </a:t>
            </a:r>
          </a:p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微软雅黑" panose="020B0503020204020204" charset="-122"/>
                <a:cs typeface="Segoe UI" panose="020B0502040204020203" pitchFamily="34" charset="0"/>
                <a:sym typeface="文泉驿微米黑" charset="-122"/>
              </a:rPr>
              <a:t>T: Touch</a:t>
            </a:r>
          </a:p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微软雅黑" panose="020B0503020204020204" charset="-122"/>
                <a:cs typeface="Segoe UI" panose="020B0502040204020203" pitchFamily="34" charset="0"/>
                <a:sym typeface="文泉驿微米黑" charset="-122"/>
              </a:rPr>
              <a:t>A: Climatisation</a:t>
            </a:r>
          </a:p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微软雅黑" panose="020B0503020204020204" charset="-122"/>
                <a:cs typeface="Segoe UI" panose="020B0502040204020203" pitchFamily="34" charset="0"/>
                <a:sym typeface="文泉驿微米黑" charset="-122"/>
              </a:rPr>
              <a:t>D : double face</a:t>
            </a:r>
          </a:p>
        </p:txBody>
      </p:sp>
      <p:sp>
        <p:nvSpPr>
          <p:cNvPr id="69" name="矩形 68"/>
          <p:cNvSpPr/>
          <p:nvPr/>
        </p:nvSpPr>
        <p:spPr bwMode="auto">
          <a:xfrm>
            <a:off x="9079950" y="1660451"/>
            <a:ext cx="673015" cy="523939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微软雅黑" panose="020B0503020204020204" charset="-122"/>
                <a:cs typeface="Segoe UI" panose="020B0502040204020203" pitchFamily="34" charset="0"/>
                <a:sym typeface="Segoe UI" panose="020B0502040204020203" pitchFamily="34" charset="0"/>
              </a:rPr>
              <a:t>()</a:t>
            </a:r>
          </a:p>
        </p:txBody>
      </p:sp>
      <p:cxnSp>
        <p:nvCxnSpPr>
          <p:cNvPr id="70" name="直接连接符 69"/>
          <p:cNvCxnSpPr/>
          <p:nvPr/>
        </p:nvCxnSpPr>
        <p:spPr bwMode="auto">
          <a:xfrm>
            <a:off x="9401331" y="2174031"/>
            <a:ext cx="13603" cy="110179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1" name="椭圆 70"/>
          <p:cNvSpPr/>
          <p:nvPr/>
        </p:nvSpPr>
        <p:spPr bwMode="auto">
          <a:xfrm>
            <a:off x="10555965" y="3687274"/>
            <a:ext cx="84127" cy="75933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微软雅黑" panose="020B0503020204020204" charset="-122"/>
              <a:cs typeface="Segoe UI" panose="020B0502040204020203" pitchFamily="34" charset="0"/>
              <a:sym typeface="Segoe UI" panose="020B0502040204020203" pitchFamily="34" charset="0"/>
            </a:endParaRPr>
          </a:p>
        </p:txBody>
      </p:sp>
      <p:sp>
        <p:nvSpPr>
          <p:cNvPr id="72" name="TextBox 72"/>
          <p:cNvSpPr>
            <a:spLocks noChangeArrowheads="1"/>
          </p:cNvSpPr>
          <p:nvPr/>
        </p:nvSpPr>
        <p:spPr bwMode="auto">
          <a:xfrm>
            <a:off x="10216764" y="3847271"/>
            <a:ext cx="1377520" cy="969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12192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微软雅黑" panose="020B0503020204020204" charset="-122"/>
                <a:cs typeface="Segoe UI" panose="020B0502040204020203" pitchFamily="34" charset="0"/>
                <a:sym typeface="Segoe UI" panose="020B0502040204020203" pitchFamily="34" charset="0"/>
              </a:rPr>
              <a:t>Carte mère :</a:t>
            </a:r>
          </a:p>
          <a:p>
            <a:pPr marL="0" marR="0" lvl="0" indent="0" algn="l" defTabSz="12192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微软雅黑" panose="020B0503020204020204" charset="-122"/>
                <a:cs typeface="Segoe UI" panose="020B0502040204020203" pitchFamily="34" charset="0"/>
                <a:sym typeface="Segoe UI" panose="020B0502040204020203" pitchFamily="34" charset="0"/>
              </a:rPr>
              <a:t>K : RK3288</a:t>
            </a:r>
          </a:p>
          <a:p>
            <a:pPr marL="0" marR="0" lvl="0" indent="0" algn="l" defTabSz="12192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微软雅黑" panose="020B0503020204020204" charset="-122"/>
                <a:cs typeface="Segoe UI" panose="020B0502040204020203" pitchFamily="34" charset="0"/>
                <a:sym typeface="Segoe UI" panose="020B0502040204020203" pitchFamily="34" charset="0"/>
              </a:rPr>
              <a:t>L: T982</a:t>
            </a:r>
          </a:p>
          <a:p>
            <a:pPr marL="0" marR="0" lvl="0" indent="0" algn="l" defTabSz="12192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微软雅黑" panose="020B0503020204020204" charset="-122"/>
                <a:cs typeface="Segoe UI" panose="020B0502040204020203" pitchFamily="34" charset="0"/>
                <a:sym typeface="Segoe UI" panose="020B0502040204020203" pitchFamily="34" charset="0"/>
              </a:rPr>
              <a:t>P: PX30</a:t>
            </a:r>
          </a:p>
          <a:p>
            <a:pPr marL="0" marR="0" lvl="0" indent="0" algn="l" defTabSz="12192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微软雅黑" panose="020B0503020204020204" charset="-122"/>
                <a:cs typeface="Segoe UI" panose="020B0502040204020203" pitchFamily="34" charset="0"/>
                <a:sym typeface="Segoe UI" panose="020B0502040204020203" pitchFamily="34" charset="0"/>
              </a:rPr>
              <a:t>…</a:t>
            </a:r>
          </a:p>
        </p:txBody>
      </p:sp>
      <p:sp>
        <p:nvSpPr>
          <p:cNvPr id="51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微软雅黑"/>
                <a:cs typeface="Segoe UI" panose="020B0502040204020203" pitchFamily="34" charset="0"/>
              </a:rPr>
              <a:t>Affichage numérique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微软雅黑"/>
              <a:cs typeface="Segoe UI" panose="020B0502040204020203" pitchFamily="34" charset="0"/>
            </a:endParaRP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69"/>
          <p:cNvSpPr>
            <a:spLocks noChangeArrowheads="1"/>
          </p:cNvSpPr>
          <p:nvPr/>
        </p:nvSpPr>
        <p:spPr bwMode="auto">
          <a:xfrm>
            <a:off x="1566225" y="3083787"/>
            <a:ext cx="560653" cy="3000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DIRIGÉ</a:t>
            </a:r>
            <a:endParaRPr kumimoji="0" lang="zh-CN" altLang="en-US" sz="15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文泉驿微米黑" charset="-122"/>
            </a:endParaRPr>
          </a:p>
        </p:txBody>
      </p:sp>
      <p:sp>
        <p:nvSpPr>
          <p:cNvPr id="42" name="TextBox 70"/>
          <p:cNvSpPr>
            <a:spLocks noChangeArrowheads="1"/>
          </p:cNvSpPr>
          <p:nvPr/>
        </p:nvSpPr>
        <p:spPr bwMode="auto">
          <a:xfrm>
            <a:off x="8793162" y="3102895"/>
            <a:ext cx="1630680" cy="2539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A à Z : Série LED</a:t>
            </a:r>
          </a:p>
        </p:txBody>
      </p:sp>
      <p:sp>
        <p:nvSpPr>
          <p:cNvPr id="43" name="TextBox 72"/>
          <p:cNvSpPr>
            <a:spLocks noChangeArrowheads="1"/>
          </p:cNvSpPr>
          <p:nvPr/>
        </p:nvSpPr>
        <p:spPr bwMode="auto">
          <a:xfrm>
            <a:off x="10332756" y="3781698"/>
            <a:ext cx="1716193" cy="4755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微软雅黑"/>
                <a:cs typeface="Segoe UI" panose="020B0502040204020203" pitchFamily="34" charset="0"/>
                <a:sym typeface="文泉驿微米黑" charset="-122"/>
              </a:rPr>
              <a:t>H : Haut de gamme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微软雅黑"/>
                <a:cs typeface="Segoe UI" panose="020B0502040204020203" pitchFamily="34" charset="0"/>
                <a:sym typeface="文泉驿微米黑" charset="-122"/>
              </a:rPr>
              <a:t>A~Z : Normal</a:t>
            </a:r>
          </a:p>
        </p:txBody>
      </p:sp>
      <p:sp>
        <p:nvSpPr>
          <p:cNvPr id="51" name="TextBox 69"/>
          <p:cNvSpPr>
            <a:spLocks noChangeArrowheads="1"/>
          </p:cNvSpPr>
          <p:nvPr/>
        </p:nvSpPr>
        <p:spPr bwMode="auto">
          <a:xfrm>
            <a:off x="7060265" y="3083481"/>
            <a:ext cx="2449407" cy="438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0,09-99,99 : Pas de pixel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unité : mm</a:t>
            </a:r>
          </a:p>
        </p:txBody>
      </p:sp>
      <p:sp>
        <p:nvSpPr>
          <p:cNvPr id="94" name="矩形 93"/>
          <p:cNvSpPr/>
          <p:nvPr/>
        </p:nvSpPr>
        <p:spPr bwMode="auto">
          <a:xfrm>
            <a:off x="2681815" y="1580765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</a:t>
            </a:r>
            <a:endParaRPr kumimoji="0" lang="zh-CN" altLang="en-US" sz="2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7" name="矩形 96"/>
          <p:cNvSpPr/>
          <p:nvPr/>
        </p:nvSpPr>
        <p:spPr bwMode="auto">
          <a:xfrm>
            <a:off x="1476597" y="1580765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PH</a:t>
            </a:r>
            <a:endParaRPr kumimoji="0" lang="zh-CN" altLang="en-US" sz="2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微软雅黑"/>
              <a:cs typeface="Segoe UI" panose="020B0502040204020203" pitchFamily="34" charset="0"/>
            </a:endParaRPr>
          </a:p>
        </p:txBody>
      </p:sp>
      <p:sp>
        <p:nvSpPr>
          <p:cNvPr id="98" name="矩形 97"/>
          <p:cNvSpPr/>
          <p:nvPr/>
        </p:nvSpPr>
        <p:spPr bwMode="auto">
          <a:xfrm>
            <a:off x="9177071" y="1580706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</a:t>
            </a:r>
            <a:endParaRPr kumimoji="0" lang="zh-CN" altLang="en-US" sz="2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04" name="直接连接符 103"/>
          <p:cNvCxnSpPr/>
          <p:nvPr/>
        </p:nvCxnSpPr>
        <p:spPr bwMode="auto">
          <a:xfrm flipH="1">
            <a:off x="8245253" y="2000993"/>
            <a:ext cx="654535" cy="345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110" name="组合 109"/>
          <p:cNvGrpSpPr/>
          <p:nvPr/>
        </p:nvGrpSpPr>
        <p:grpSpPr>
          <a:xfrm>
            <a:off x="1791597" y="2305696"/>
            <a:ext cx="90000" cy="725540"/>
            <a:chOff x="2686859" y="2864898"/>
            <a:chExt cx="90000" cy="725540"/>
          </a:xfrm>
        </p:grpSpPr>
        <p:cxnSp>
          <p:nvCxnSpPr>
            <p:cNvPr id="108" name="直接连接符 107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09" name="椭圆 108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微软雅黑"/>
                <a:cs typeface="Segoe UI" panose="020B0502040204020203" pitchFamily="34" charset="0"/>
              </a:endParaRPr>
            </a:p>
          </p:txBody>
        </p:sp>
      </p:grpSp>
      <p:grpSp>
        <p:nvGrpSpPr>
          <p:cNvPr id="111" name="组合 110"/>
          <p:cNvGrpSpPr/>
          <p:nvPr/>
        </p:nvGrpSpPr>
        <p:grpSpPr>
          <a:xfrm>
            <a:off x="3056898" y="2286812"/>
            <a:ext cx="90000" cy="1424535"/>
            <a:chOff x="2686859" y="2165904"/>
            <a:chExt cx="90000" cy="1424534"/>
          </a:xfrm>
        </p:grpSpPr>
        <p:cxnSp>
          <p:nvCxnSpPr>
            <p:cNvPr id="112" name="直接连接符 111"/>
            <p:cNvCxnSpPr/>
            <p:nvPr/>
          </p:nvCxnSpPr>
          <p:spPr bwMode="auto">
            <a:xfrm>
              <a:off x="2731862" y="2165904"/>
              <a:ext cx="0" cy="1334534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13" name="椭圆 112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微软雅黑"/>
                <a:cs typeface="Segoe UI" panose="020B0502040204020203" pitchFamily="34" charset="0"/>
              </a:endParaRPr>
            </a:p>
          </p:txBody>
        </p:sp>
      </p:grpSp>
      <p:sp>
        <p:nvSpPr>
          <p:cNvPr id="45" name="矩形 44"/>
          <p:cNvSpPr/>
          <p:nvPr/>
        </p:nvSpPr>
        <p:spPr bwMode="auto">
          <a:xfrm>
            <a:off x="7402615" y="1580765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1.2</a:t>
            </a:r>
            <a:endParaRPr kumimoji="0" lang="zh-CN" altLang="en-US" sz="2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6" name="矩形 45"/>
          <p:cNvSpPr/>
          <p:nvPr/>
        </p:nvSpPr>
        <p:spPr bwMode="auto">
          <a:xfrm>
            <a:off x="5821816" y="1580765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UN</a:t>
            </a:r>
            <a:endParaRPr kumimoji="0" lang="zh-CN" altLang="en-US" sz="2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66" name="组合 65"/>
          <p:cNvGrpSpPr/>
          <p:nvPr/>
        </p:nvGrpSpPr>
        <p:grpSpPr>
          <a:xfrm>
            <a:off x="9509766" y="2293232"/>
            <a:ext cx="90000" cy="732840"/>
            <a:chOff x="2686859" y="2857598"/>
            <a:chExt cx="90000" cy="732840"/>
          </a:xfrm>
        </p:grpSpPr>
        <p:cxnSp>
          <p:nvCxnSpPr>
            <p:cNvPr id="67" name="直接连接符 66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68" name="椭圆 67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微软雅黑"/>
                <a:cs typeface="Segoe UI" panose="020B0502040204020203" pitchFamily="34" charset="0"/>
              </a:endParaRPr>
            </a:p>
          </p:txBody>
        </p:sp>
      </p:grpSp>
      <p:grpSp>
        <p:nvGrpSpPr>
          <p:cNvPr id="92" name="组合 91"/>
          <p:cNvGrpSpPr/>
          <p:nvPr/>
        </p:nvGrpSpPr>
        <p:grpSpPr>
          <a:xfrm>
            <a:off x="7746508" y="2311240"/>
            <a:ext cx="90000" cy="732840"/>
            <a:chOff x="2686859" y="2857598"/>
            <a:chExt cx="90000" cy="732840"/>
          </a:xfrm>
        </p:grpSpPr>
        <p:cxnSp>
          <p:nvCxnSpPr>
            <p:cNvPr id="93" name="直接连接符 92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96" name="椭圆 95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微软雅黑"/>
                <a:cs typeface="Segoe UI" panose="020B0502040204020203" pitchFamily="34" charset="0"/>
              </a:endParaRPr>
            </a:p>
          </p:txBody>
        </p:sp>
      </p:grpSp>
      <p:sp>
        <p:nvSpPr>
          <p:cNvPr id="13" name="矩形 12"/>
          <p:cNvSpPr/>
          <p:nvPr/>
        </p:nvSpPr>
        <p:spPr>
          <a:xfrm>
            <a:off x="2196638" y="3784314"/>
            <a:ext cx="1403846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S : Pas de pixel fin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R : Entreprise de location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G : Général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T: Conseils de circulation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V : Stade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W:Commercial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E:Chaîne</a:t>
            </a:r>
          </a:p>
        </p:txBody>
      </p:sp>
      <p:cxnSp>
        <p:nvCxnSpPr>
          <p:cNvPr id="72" name="直接连接符 71"/>
          <p:cNvCxnSpPr/>
          <p:nvPr/>
        </p:nvCxnSpPr>
        <p:spPr bwMode="auto">
          <a:xfrm>
            <a:off x="10831089" y="2223208"/>
            <a:ext cx="0" cy="148166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3" name="椭圆 72"/>
          <p:cNvSpPr/>
          <p:nvPr/>
        </p:nvSpPr>
        <p:spPr bwMode="auto">
          <a:xfrm>
            <a:off x="10780289" y="3679475"/>
            <a:ext cx="101600" cy="9398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微软雅黑"/>
              <a:cs typeface="Segoe UI" panose="020B0502040204020203" pitchFamily="34" charset="0"/>
            </a:endParaRPr>
          </a:p>
        </p:txBody>
      </p:sp>
      <p:sp>
        <p:nvSpPr>
          <p:cNvPr id="31" name="矩形 30"/>
          <p:cNvSpPr/>
          <p:nvPr/>
        </p:nvSpPr>
        <p:spPr bwMode="auto">
          <a:xfrm>
            <a:off x="10470853" y="1580706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</a:t>
            </a:r>
            <a:endParaRPr kumimoji="0" lang="zh-CN" altLang="en-US" sz="2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5585733" y="3048024"/>
            <a:ext cx="17629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1335405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A: Pleine couleur</a:t>
            </a:r>
          </a:p>
          <a:p>
            <a:pPr marL="0" marR="0" lvl="0" indent="0" algn="l" defTabSz="1335405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 : Double couleur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文泉驿微米黑" charset="-122"/>
            </a:endParaRPr>
          </a:p>
        </p:txBody>
      </p:sp>
      <p:grpSp>
        <p:nvGrpSpPr>
          <p:cNvPr id="39" name="组合 38"/>
          <p:cNvGrpSpPr/>
          <p:nvPr/>
        </p:nvGrpSpPr>
        <p:grpSpPr>
          <a:xfrm>
            <a:off x="6136816" y="2267445"/>
            <a:ext cx="90000" cy="732840"/>
            <a:chOff x="2686859" y="2857598"/>
            <a:chExt cx="90000" cy="732840"/>
          </a:xfrm>
        </p:grpSpPr>
        <p:cxnSp>
          <p:nvCxnSpPr>
            <p:cNvPr id="40" name="直接连接符 39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4" name="椭圆 43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微软雅黑"/>
                <a:cs typeface="Segoe UI" panose="020B0502040204020203" pitchFamily="34" charset="0"/>
              </a:endParaRPr>
            </a:p>
          </p:txBody>
        </p:sp>
      </p:grpSp>
      <p:sp>
        <p:nvSpPr>
          <p:cNvPr id="8" name="文本框 7"/>
          <p:cNvSpPr txBox="1"/>
          <p:nvPr/>
        </p:nvSpPr>
        <p:spPr>
          <a:xfrm>
            <a:off x="4106761" y="3146404"/>
            <a:ext cx="1078285" cy="5039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133307" tIns="66648" rIns="133307" bIns="66648">
            <a:spAutoFit/>
          </a:bodyPr>
          <a:lstStyle/>
          <a:p>
            <a:pPr marL="0" marR="0" lvl="0" indent="0" algn="l" defTabSz="1335405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 : Intérieur</a:t>
            </a:r>
          </a:p>
          <a:p>
            <a:pPr marL="0" marR="0" lvl="0" indent="0" algn="l" defTabSz="1335405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 : Extérieur</a:t>
            </a:r>
          </a:p>
        </p:txBody>
      </p:sp>
      <p:sp>
        <p:nvSpPr>
          <p:cNvPr id="47" name="矩形 46"/>
          <p:cNvSpPr/>
          <p:nvPr/>
        </p:nvSpPr>
        <p:spPr bwMode="auto">
          <a:xfrm>
            <a:off x="4340147" y="1580765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je</a:t>
            </a:r>
            <a:endParaRPr kumimoji="0" lang="zh-CN" altLang="en-US" sz="2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48" name="组合 47"/>
          <p:cNvGrpSpPr/>
          <p:nvPr/>
        </p:nvGrpSpPr>
        <p:grpSpPr>
          <a:xfrm>
            <a:off x="4700147" y="2307094"/>
            <a:ext cx="90000" cy="732840"/>
            <a:chOff x="2686859" y="2857598"/>
            <a:chExt cx="90000" cy="732840"/>
          </a:xfrm>
        </p:grpSpPr>
        <p:cxnSp>
          <p:nvCxnSpPr>
            <p:cNvPr id="49" name="直接连接符 48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0" name="椭圆 49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微软雅黑"/>
                <a:cs typeface="Segoe UI" panose="020B0502040204020203" pitchFamily="34" charset="0"/>
              </a:endParaRPr>
            </a:p>
          </p:txBody>
        </p:sp>
      </p:grpSp>
      <p:sp>
        <p:nvSpPr>
          <p:cNvPr id="61" name="TextBox 69"/>
          <p:cNvSpPr>
            <a:spLocks noChangeArrowheads="1"/>
          </p:cNvSpPr>
          <p:nvPr/>
        </p:nvSpPr>
        <p:spPr bwMode="auto">
          <a:xfrm>
            <a:off x="307972" y="3146378"/>
            <a:ext cx="1423740" cy="392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12192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微软雅黑" panose="020B0503020204020204" charset="-122"/>
                <a:cs typeface="Segoe UI" panose="020B0502040204020203" pitchFamily="34" charset="0"/>
                <a:sym typeface="Segoe UI" panose="020B0502040204020203" pitchFamily="34" charset="0"/>
              </a:rPr>
              <a:t>Marque: </a:t>
            </a:r>
          </a:p>
          <a:p>
            <a:pPr marL="0" marR="0" lvl="0" indent="0" algn="l" defTabSz="12192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微软雅黑" panose="020B0503020204020204" charset="-122"/>
                <a:cs typeface="Segoe UI" panose="020B0502040204020203" pitchFamily="34" charset="0"/>
                <a:sym typeface="Segoe UI" panose="020B0502040204020203" pitchFamily="34" charset="0"/>
              </a:rPr>
              <a:t>Dahua à l'étranger</a:t>
            </a:r>
            <a:endParaRPr kumimoji="0" lang="zh-CN" alt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微软雅黑" panose="020B0503020204020204" charset="-122"/>
              <a:cs typeface="Segoe UI" panose="020B0502040204020203" pitchFamily="34" charset="0"/>
              <a:sym typeface="Segoe UI" panose="020B0502040204020203" pitchFamily="34" charset="0"/>
            </a:endParaRPr>
          </a:p>
        </p:txBody>
      </p:sp>
      <p:sp>
        <p:nvSpPr>
          <p:cNvPr id="3" name="矩形 2"/>
          <p:cNvSpPr/>
          <p:nvPr/>
        </p:nvSpPr>
        <p:spPr bwMode="auto">
          <a:xfrm>
            <a:off x="307916" y="1591216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微软雅黑"/>
                <a:cs typeface="Segoe UI" panose="020B0502040204020203" pitchFamily="34" charset="0"/>
              </a:rPr>
              <a:t>DHI</a:t>
            </a:r>
            <a:endParaRPr kumimoji="0" lang="zh-CN" altLang="en-US" sz="2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微软雅黑"/>
              <a:cs typeface="Segoe UI" panose="020B0502040204020203" pitchFamily="34" charset="0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591813" y="2401038"/>
            <a:ext cx="90000" cy="725540"/>
            <a:chOff x="2686859" y="2864898"/>
            <a:chExt cx="90000" cy="725540"/>
          </a:xfrm>
        </p:grpSpPr>
        <p:cxnSp>
          <p:nvCxnSpPr>
            <p:cNvPr id="6" name="直接连接符 5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7" name="椭圆 6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微软雅黑"/>
                <a:cs typeface="Segoe UI" panose="020B0502040204020203" pitchFamily="34" charset="0"/>
              </a:endParaRPr>
            </a:p>
          </p:txBody>
        </p:sp>
      </p:grpSp>
      <p:sp>
        <p:nvSpPr>
          <p:cNvPr id="52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微软雅黑"/>
                <a:cs typeface="Segoe UI" panose="020B0502040204020203" pitchFamily="34" charset="0"/>
              </a:rPr>
              <a:t>Écran LED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微软雅黑"/>
              <a:cs typeface="Segoe UI" panose="020B0502040204020203" pitchFamily="34" charset="0"/>
            </a:endParaRP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直接连接符 16"/>
          <p:cNvCxnSpPr/>
          <p:nvPr/>
        </p:nvCxnSpPr>
        <p:spPr>
          <a:xfrm>
            <a:off x="3321768" y="2241401"/>
            <a:ext cx="0" cy="2718488"/>
          </a:xfrm>
          <a:prstGeom prst="line">
            <a:avLst/>
          </a:prstGeom>
          <a:ln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69"/>
          <p:cNvSpPr>
            <a:spLocks noChangeArrowheads="1"/>
          </p:cNvSpPr>
          <p:nvPr/>
        </p:nvSpPr>
        <p:spPr bwMode="auto">
          <a:xfrm>
            <a:off x="1289472" y="3099223"/>
            <a:ext cx="2061028" cy="1054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Marque: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DH-Dahua domestique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DHI-Dahua outre-mer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OEM-Neutre national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Null-Outre-mer neutre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文泉驿微米黑" charset="-122"/>
            </a:endParaRPr>
          </a:p>
        </p:txBody>
      </p:sp>
      <p:sp>
        <p:nvSpPr>
          <p:cNvPr id="43" name="TextBox 72"/>
          <p:cNvSpPr>
            <a:spLocks noChangeArrowheads="1"/>
          </p:cNvSpPr>
          <p:nvPr/>
        </p:nvSpPr>
        <p:spPr bwMode="auto">
          <a:xfrm>
            <a:off x="8226647" y="2933795"/>
            <a:ext cx="1687463" cy="4693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微软雅黑"/>
                <a:cs typeface="Segoe UI" panose="020B0502040204020203" pitchFamily="34" charset="0"/>
                <a:sym typeface="文泉驿微米黑" charset="-122"/>
              </a:rPr>
              <a:t>Extension 1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Entrée 4I-4ch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文泉驿微米黑" charset="-122"/>
            </a:endParaRPr>
          </a:p>
        </p:txBody>
      </p:sp>
      <p:sp>
        <p:nvSpPr>
          <p:cNvPr id="51" name="TextBox 69"/>
          <p:cNvSpPr>
            <a:spLocks noChangeArrowheads="1"/>
          </p:cNvSpPr>
          <p:nvPr/>
        </p:nvSpPr>
        <p:spPr bwMode="auto">
          <a:xfrm>
            <a:off x="5481394" y="2933795"/>
            <a:ext cx="1141773" cy="438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04-H.264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05-H.265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文泉驿微米黑" charset="-122"/>
            </a:endParaRPr>
          </a:p>
        </p:txBody>
      </p:sp>
      <p:sp>
        <p:nvSpPr>
          <p:cNvPr id="94" name="矩形 93"/>
          <p:cNvSpPr/>
          <p:nvPr/>
        </p:nvSpPr>
        <p:spPr bwMode="auto">
          <a:xfrm>
            <a:off x="4284503" y="1526639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09</a:t>
            </a:r>
            <a:endParaRPr kumimoji="0" lang="zh-CN" altLang="en-US" sz="2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7" name="矩形 96"/>
          <p:cNvSpPr/>
          <p:nvPr/>
        </p:nvSpPr>
        <p:spPr bwMode="auto">
          <a:xfrm>
            <a:off x="1673471" y="1526639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DHI</a:t>
            </a:r>
            <a:endParaRPr kumimoji="0" lang="zh-CN" altLang="en-US" sz="2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微软雅黑"/>
              <a:cs typeface="Segoe UI" panose="020B0502040204020203" pitchFamily="34" charset="0"/>
            </a:endParaRPr>
          </a:p>
        </p:txBody>
      </p:sp>
      <p:cxnSp>
        <p:nvCxnSpPr>
          <p:cNvPr id="104" name="直接连接符 103"/>
          <p:cNvCxnSpPr/>
          <p:nvPr/>
        </p:nvCxnSpPr>
        <p:spPr bwMode="auto">
          <a:xfrm flipH="1">
            <a:off x="7859795" y="1855083"/>
            <a:ext cx="366807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9" name="椭圆 108"/>
          <p:cNvSpPr/>
          <p:nvPr/>
        </p:nvSpPr>
        <p:spPr bwMode="auto">
          <a:xfrm>
            <a:off x="3276768" y="4914889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微软雅黑"/>
              <a:cs typeface="Segoe UI" panose="020B0502040204020203" pitchFamily="34" charset="0"/>
            </a:endParaRPr>
          </a:p>
        </p:txBody>
      </p:sp>
      <p:grpSp>
        <p:nvGrpSpPr>
          <p:cNvPr id="111" name="组合 110"/>
          <p:cNvGrpSpPr/>
          <p:nvPr/>
        </p:nvGrpSpPr>
        <p:grpSpPr>
          <a:xfrm>
            <a:off x="4595580" y="2247456"/>
            <a:ext cx="90000" cy="732840"/>
            <a:chOff x="2686859" y="2857598"/>
            <a:chExt cx="90000" cy="732840"/>
          </a:xfrm>
        </p:grpSpPr>
        <p:cxnSp>
          <p:nvCxnSpPr>
            <p:cNvPr id="112" name="直接连接符 111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13" name="椭圆 112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微软雅黑"/>
                <a:cs typeface="Segoe UI" panose="020B0502040204020203" pitchFamily="34" charset="0"/>
              </a:endParaRPr>
            </a:p>
          </p:txBody>
        </p:sp>
      </p:grpSp>
      <p:sp>
        <p:nvSpPr>
          <p:cNvPr id="45" name="矩形 44"/>
          <p:cNvSpPr/>
          <p:nvPr/>
        </p:nvSpPr>
        <p:spPr bwMode="auto">
          <a:xfrm>
            <a:off x="6997791" y="1526639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</a:t>
            </a:r>
            <a:endParaRPr kumimoji="0" lang="zh-CN" altLang="en-US" sz="2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92" name="组合 91"/>
          <p:cNvGrpSpPr/>
          <p:nvPr/>
        </p:nvGrpSpPr>
        <p:grpSpPr>
          <a:xfrm>
            <a:off x="6027691" y="2261128"/>
            <a:ext cx="90000" cy="732840"/>
            <a:chOff x="2686859" y="2857598"/>
            <a:chExt cx="90000" cy="732840"/>
          </a:xfrm>
        </p:grpSpPr>
        <p:cxnSp>
          <p:nvCxnSpPr>
            <p:cNvPr id="93" name="直接连接符 92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96" name="椭圆 95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微软雅黑"/>
                <a:cs typeface="Segoe UI" panose="020B0502040204020203" pitchFamily="34" charset="0"/>
              </a:endParaRPr>
            </a:p>
          </p:txBody>
        </p:sp>
      </p:grpSp>
      <p:sp>
        <p:nvSpPr>
          <p:cNvPr id="13" name="矩形 12"/>
          <p:cNvSpPr/>
          <p:nvPr/>
        </p:nvSpPr>
        <p:spPr>
          <a:xfrm>
            <a:off x="4010687" y="2933795"/>
            <a:ext cx="1212191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Canal 01-1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04-4 canaux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06-6 canaux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09-9 chaînes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12-12 canaux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16-16 canaux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20-20 chaînes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69" name="组合 68"/>
          <p:cNvGrpSpPr/>
          <p:nvPr/>
        </p:nvGrpSpPr>
        <p:grpSpPr>
          <a:xfrm>
            <a:off x="8659520" y="2176033"/>
            <a:ext cx="90000" cy="732840"/>
            <a:chOff x="2686859" y="2857598"/>
            <a:chExt cx="90000" cy="732840"/>
          </a:xfrm>
        </p:grpSpPr>
        <p:cxnSp>
          <p:nvCxnSpPr>
            <p:cNvPr id="72" name="直接连接符 71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73" name="椭圆 72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微软雅黑"/>
                <a:cs typeface="Segoe UI" panose="020B0502040204020203" pitchFamily="34" charset="0"/>
              </a:endParaRPr>
            </a:p>
          </p:txBody>
        </p:sp>
      </p:grpSp>
      <p:sp>
        <p:nvSpPr>
          <p:cNvPr id="31" name="矩形 30"/>
          <p:cNvSpPr/>
          <p:nvPr/>
        </p:nvSpPr>
        <p:spPr bwMode="auto">
          <a:xfrm>
            <a:off x="5641147" y="1526639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05</a:t>
            </a:r>
            <a:endParaRPr kumimoji="0" lang="zh-CN" altLang="en-US" sz="2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2" name="矩形 31"/>
          <p:cNvSpPr/>
          <p:nvPr/>
        </p:nvSpPr>
        <p:spPr bwMode="auto">
          <a:xfrm>
            <a:off x="8292637" y="1491336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4I</a:t>
            </a:r>
            <a:endParaRPr kumimoji="0" lang="zh-CN" altLang="en-US" sz="2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3" name="矩形 32"/>
          <p:cNvSpPr/>
          <p:nvPr/>
        </p:nvSpPr>
        <p:spPr bwMode="auto">
          <a:xfrm>
            <a:off x="2927859" y="1526639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NVD</a:t>
            </a:r>
            <a:endParaRPr kumimoji="0" lang="zh-CN" altLang="en-US" sz="2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36" name="组合 35"/>
          <p:cNvGrpSpPr/>
          <p:nvPr/>
        </p:nvGrpSpPr>
        <p:grpSpPr>
          <a:xfrm>
            <a:off x="1988471" y="2308637"/>
            <a:ext cx="90000" cy="725540"/>
            <a:chOff x="2686859" y="2864898"/>
            <a:chExt cx="90000" cy="725540"/>
          </a:xfrm>
        </p:grpSpPr>
        <p:cxnSp>
          <p:nvCxnSpPr>
            <p:cNvPr id="37" name="直接连接符 36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8" name="椭圆 37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微软雅黑"/>
                <a:cs typeface="Segoe UI" panose="020B0502040204020203" pitchFamily="34" charset="0"/>
              </a:endParaRPr>
            </a:p>
          </p:txBody>
        </p:sp>
      </p:grpSp>
      <p:sp>
        <p:nvSpPr>
          <p:cNvPr id="11" name="矩形 10"/>
          <p:cNvSpPr/>
          <p:nvPr/>
        </p:nvSpPr>
        <p:spPr>
          <a:xfrm>
            <a:off x="1988472" y="4959889"/>
            <a:ext cx="387854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Décodeur vidéo réseau NVD (Nouveau type)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Serveur vidéo réseau NVS (ancien modèle)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7" name="矩形 46"/>
          <p:cNvSpPr/>
          <p:nvPr/>
        </p:nvSpPr>
        <p:spPr bwMode="auto">
          <a:xfrm>
            <a:off x="9649284" y="1491336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4K</a:t>
            </a:r>
            <a:endParaRPr kumimoji="0" lang="zh-CN" altLang="en-US" sz="2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9273845" y="3978160"/>
            <a:ext cx="1814711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微软雅黑"/>
                <a:cs typeface="Segoe UI" panose="020B0502040204020203" pitchFamily="34" charset="0"/>
              </a:rPr>
              <a:t>Extension 2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Capacité de décodage 4K-4K</a:t>
            </a:r>
          </a:p>
        </p:txBody>
      </p:sp>
      <p:cxnSp>
        <p:nvCxnSpPr>
          <p:cNvPr id="52" name="直接连接符 51"/>
          <p:cNvCxnSpPr/>
          <p:nvPr/>
        </p:nvCxnSpPr>
        <p:spPr bwMode="auto">
          <a:xfrm>
            <a:off x="10024896" y="2209080"/>
            <a:ext cx="14553" cy="168986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3" name="椭圆 52"/>
          <p:cNvSpPr/>
          <p:nvPr/>
        </p:nvSpPr>
        <p:spPr bwMode="auto">
          <a:xfrm>
            <a:off x="9987171" y="3853944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微软雅黑"/>
              <a:cs typeface="Segoe UI" panose="020B0502040204020203" pitchFamily="34" charset="0"/>
            </a:endParaRPr>
          </a:p>
        </p:txBody>
      </p:sp>
      <p:cxnSp>
        <p:nvCxnSpPr>
          <p:cNvPr id="60" name="直接连接符 59"/>
          <p:cNvCxnSpPr/>
          <p:nvPr/>
        </p:nvCxnSpPr>
        <p:spPr bwMode="auto">
          <a:xfrm flipH="1">
            <a:off x="2463554" y="1886639"/>
            <a:ext cx="449793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4" name="直接连接符 53"/>
          <p:cNvCxnSpPr/>
          <p:nvPr/>
        </p:nvCxnSpPr>
        <p:spPr bwMode="auto">
          <a:xfrm flipH="1">
            <a:off x="9216857" y="1876857"/>
            <a:ext cx="366807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46" name="组合 45"/>
          <p:cNvGrpSpPr/>
          <p:nvPr/>
        </p:nvGrpSpPr>
        <p:grpSpPr>
          <a:xfrm>
            <a:off x="7312791" y="2275781"/>
            <a:ext cx="90000" cy="732840"/>
            <a:chOff x="2686859" y="2857598"/>
            <a:chExt cx="90000" cy="732840"/>
          </a:xfrm>
        </p:grpSpPr>
        <p:cxnSp>
          <p:nvCxnSpPr>
            <p:cNvPr id="48" name="直接连接符 47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9" name="椭圆 48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微软雅黑"/>
                <a:cs typeface="Segoe UI" panose="020B0502040204020203" pitchFamily="34" charset="0"/>
              </a:endParaRPr>
            </a:p>
          </p:txBody>
        </p:sp>
      </p:grpSp>
      <p:sp>
        <p:nvSpPr>
          <p:cNvPr id="58" name="TextBox 69"/>
          <p:cNvSpPr>
            <a:spLocks noChangeArrowheads="1"/>
          </p:cNvSpPr>
          <p:nvPr/>
        </p:nvSpPr>
        <p:spPr bwMode="auto">
          <a:xfrm>
            <a:off x="6527567" y="2933795"/>
            <a:ext cx="1989498" cy="1299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no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DH : Haute définition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DU : Ultra Haute Définition</a:t>
            </a:r>
          </a:p>
        </p:txBody>
      </p:sp>
      <p:sp>
        <p:nvSpPr>
          <p:cNvPr id="39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微软雅黑"/>
                <a:cs typeface="Segoe UI" panose="020B0502040204020203" pitchFamily="34" charset="0"/>
              </a:rPr>
              <a:t>Décodeur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微软雅黑"/>
              <a:cs typeface="Segoe UI" panose="020B0502040204020203" pitchFamily="34" charset="0"/>
            </a:endParaRP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直接连接符 16"/>
          <p:cNvCxnSpPr/>
          <p:nvPr/>
        </p:nvCxnSpPr>
        <p:spPr>
          <a:xfrm>
            <a:off x="3321768" y="2241401"/>
            <a:ext cx="0" cy="2718488"/>
          </a:xfrm>
          <a:prstGeom prst="line">
            <a:avLst/>
          </a:prstGeom>
          <a:ln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69"/>
          <p:cNvSpPr>
            <a:spLocks noChangeArrowheads="1"/>
          </p:cNvSpPr>
          <p:nvPr/>
        </p:nvSpPr>
        <p:spPr bwMode="auto">
          <a:xfrm>
            <a:off x="1047958" y="2933795"/>
            <a:ext cx="2061028" cy="1054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Marque: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DH-Dahua domestique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DHI-Dahua outre-mer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OEM-Neutre national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Null-Outre-mer neutre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文泉驿微米黑" charset="-122"/>
            </a:endParaRPr>
          </a:p>
        </p:txBody>
      </p:sp>
      <p:sp>
        <p:nvSpPr>
          <p:cNvPr id="43" name="TextBox 72"/>
          <p:cNvSpPr>
            <a:spLocks noChangeArrowheads="1"/>
          </p:cNvSpPr>
          <p:nvPr/>
        </p:nvSpPr>
        <p:spPr bwMode="auto">
          <a:xfrm>
            <a:off x="5598924" y="3034189"/>
            <a:ext cx="1687463" cy="62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4U-4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7U-7U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12U-12U</a:t>
            </a:r>
          </a:p>
        </p:txBody>
      </p:sp>
      <p:sp>
        <p:nvSpPr>
          <p:cNvPr id="94" name="矩形 93"/>
          <p:cNvSpPr/>
          <p:nvPr/>
        </p:nvSpPr>
        <p:spPr bwMode="auto">
          <a:xfrm>
            <a:off x="4284503" y="1526639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70</a:t>
            </a:r>
            <a:endParaRPr kumimoji="0" lang="zh-CN" altLang="en-US" sz="2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7" name="矩形 96"/>
          <p:cNvSpPr/>
          <p:nvPr/>
        </p:nvSpPr>
        <p:spPr bwMode="auto">
          <a:xfrm>
            <a:off x="1673471" y="1526639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DHI</a:t>
            </a:r>
            <a:endParaRPr kumimoji="0" lang="zh-CN" altLang="en-US" sz="2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微软雅黑"/>
              <a:cs typeface="Segoe UI" panose="020B0502040204020203" pitchFamily="34" charset="0"/>
            </a:endParaRPr>
          </a:p>
        </p:txBody>
      </p:sp>
      <p:cxnSp>
        <p:nvCxnSpPr>
          <p:cNvPr id="104" name="直接连接符 103"/>
          <p:cNvCxnSpPr/>
          <p:nvPr/>
        </p:nvCxnSpPr>
        <p:spPr bwMode="auto">
          <a:xfrm flipH="1">
            <a:off x="5106829" y="1890366"/>
            <a:ext cx="366807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9" name="椭圆 108"/>
          <p:cNvSpPr/>
          <p:nvPr/>
        </p:nvSpPr>
        <p:spPr bwMode="auto">
          <a:xfrm>
            <a:off x="3276768" y="4914889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微软雅黑"/>
              <a:cs typeface="Segoe UI" panose="020B0502040204020203" pitchFamily="34" charset="0"/>
            </a:endParaRPr>
          </a:p>
        </p:txBody>
      </p:sp>
      <p:grpSp>
        <p:nvGrpSpPr>
          <p:cNvPr id="111" name="组合 110"/>
          <p:cNvGrpSpPr/>
          <p:nvPr/>
        </p:nvGrpSpPr>
        <p:grpSpPr>
          <a:xfrm>
            <a:off x="4595580" y="2247456"/>
            <a:ext cx="90000" cy="732840"/>
            <a:chOff x="2686859" y="2857598"/>
            <a:chExt cx="90000" cy="732840"/>
          </a:xfrm>
        </p:grpSpPr>
        <p:cxnSp>
          <p:nvCxnSpPr>
            <p:cNvPr id="112" name="直接连接符 111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13" name="椭圆 112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微软雅黑"/>
                <a:cs typeface="Segoe UI" panose="020B0502040204020203" pitchFamily="34" charset="0"/>
              </a:endParaRPr>
            </a:p>
          </p:txBody>
        </p:sp>
      </p:grpSp>
      <p:sp>
        <p:nvSpPr>
          <p:cNvPr id="13" name="矩形 12"/>
          <p:cNvSpPr/>
          <p:nvPr/>
        </p:nvSpPr>
        <p:spPr>
          <a:xfrm>
            <a:off x="3750231" y="2969181"/>
            <a:ext cx="13516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Série 70-70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Série 80-80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Série 2100-2100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Série 3000-3000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69" name="组合 68"/>
          <p:cNvGrpSpPr/>
          <p:nvPr/>
        </p:nvGrpSpPr>
        <p:grpSpPr>
          <a:xfrm>
            <a:off x="5906554" y="2211316"/>
            <a:ext cx="90000" cy="732840"/>
            <a:chOff x="2686859" y="2857598"/>
            <a:chExt cx="90000" cy="732840"/>
          </a:xfrm>
        </p:grpSpPr>
        <p:cxnSp>
          <p:nvCxnSpPr>
            <p:cNvPr id="72" name="直接连接符 71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73" name="椭圆 72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微软雅黑"/>
                <a:cs typeface="Segoe UI" panose="020B0502040204020203" pitchFamily="34" charset="0"/>
              </a:endParaRPr>
            </a:p>
          </p:txBody>
        </p:sp>
      </p:grpSp>
      <p:sp>
        <p:nvSpPr>
          <p:cNvPr id="32" name="矩形 31"/>
          <p:cNvSpPr/>
          <p:nvPr/>
        </p:nvSpPr>
        <p:spPr bwMode="auto">
          <a:xfrm>
            <a:off x="5539671" y="1526619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4U</a:t>
            </a:r>
            <a:endParaRPr kumimoji="0" lang="zh-CN" altLang="en-US" sz="2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3" name="矩形 32"/>
          <p:cNvSpPr/>
          <p:nvPr/>
        </p:nvSpPr>
        <p:spPr bwMode="auto">
          <a:xfrm>
            <a:off x="2927859" y="1526639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</a:t>
            </a:r>
            <a:endParaRPr kumimoji="0" lang="zh-CN" altLang="en-US" sz="2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36" name="组合 35"/>
          <p:cNvGrpSpPr/>
          <p:nvPr/>
        </p:nvGrpSpPr>
        <p:grpSpPr>
          <a:xfrm>
            <a:off x="1988471" y="2308637"/>
            <a:ext cx="90000" cy="725540"/>
            <a:chOff x="2686859" y="2864898"/>
            <a:chExt cx="90000" cy="725540"/>
          </a:xfrm>
        </p:grpSpPr>
        <p:cxnSp>
          <p:nvCxnSpPr>
            <p:cNvPr id="37" name="直接连接符 36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8" name="椭圆 37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微软雅黑"/>
                <a:cs typeface="Segoe UI" panose="020B0502040204020203" pitchFamily="34" charset="0"/>
              </a:endParaRPr>
            </a:p>
          </p:txBody>
        </p:sp>
      </p:grpSp>
      <p:sp>
        <p:nvSpPr>
          <p:cNvPr id="11" name="矩形 10"/>
          <p:cNvSpPr/>
          <p:nvPr/>
        </p:nvSpPr>
        <p:spPr>
          <a:xfrm>
            <a:off x="2393394" y="4959906"/>
            <a:ext cx="387854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Série M-VMP (M70/M60)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Série DSCON-DSCON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7" name="矩形 46"/>
          <p:cNvSpPr/>
          <p:nvPr/>
        </p:nvSpPr>
        <p:spPr bwMode="auto">
          <a:xfrm>
            <a:off x="6896318" y="1526619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</a:t>
            </a:r>
            <a:endParaRPr kumimoji="0" lang="zh-CN" altLang="en-US" sz="2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6616129" y="3979307"/>
            <a:ext cx="181471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Extension 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E-amélioré</a:t>
            </a:r>
          </a:p>
        </p:txBody>
      </p:sp>
      <p:cxnSp>
        <p:nvCxnSpPr>
          <p:cNvPr id="52" name="直接连接符 51"/>
          <p:cNvCxnSpPr/>
          <p:nvPr/>
        </p:nvCxnSpPr>
        <p:spPr bwMode="auto">
          <a:xfrm>
            <a:off x="7271930" y="2244363"/>
            <a:ext cx="14553" cy="168986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3" name="椭圆 52"/>
          <p:cNvSpPr/>
          <p:nvPr/>
        </p:nvSpPr>
        <p:spPr bwMode="auto">
          <a:xfrm>
            <a:off x="7234205" y="3889227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微软雅黑"/>
              <a:cs typeface="Segoe UI" panose="020B0502040204020203" pitchFamily="34" charset="0"/>
            </a:endParaRPr>
          </a:p>
        </p:txBody>
      </p:sp>
      <p:cxnSp>
        <p:nvCxnSpPr>
          <p:cNvPr id="60" name="直接连接符 59"/>
          <p:cNvCxnSpPr/>
          <p:nvPr/>
        </p:nvCxnSpPr>
        <p:spPr bwMode="auto">
          <a:xfrm flipH="1">
            <a:off x="2463554" y="1886639"/>
            <a:ext cx="449793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4" name="直接连接符 53"/>
          <p:cNvCxnSpPr/>
          <p:nvPr/>
        </p:nvCxnSpPr>
        <p:spPr bwMode="auto">
          <a:xfrm flipH="1">
            <a:off x="6463891" y="1912140"/>
            <a:ext cx="366807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9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微软雅黑"/>
                <a:cs typeface="Segoe UI" panose="020B0502040204020203" pitchFamily="34" charset="0"/>
              </a:rPr>
              <a:t>Matrice - Boîtier d'ordinateur central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微软雅黑"/>
              <a:cs typeface="Segoe UI" panose="020B0502040204020203" pitchFamily="34" charset="0"/>
            </a:endParaRP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直接连接符 16"/>
          <p:cNvCxnSpPr/>
          <p:nvPr/>
        </p:nvCxnSpPr>
        <p:spPr>
          <a:xfrm>
            <a:off x="3321768" y="2241401"/>
            <a:ext cx="0" cy="2718488"/>
          </a:xfrm>
          <a:prstGeom prst="line">
            <a:avLst/>
          </a:prstGeom>
          <a:ln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69"/>
          <p:cNvSpPr>
            <a:spLocks noChangeArrowheads="1"/>
          </p:cNvSpPr>
          <p:nvPr/>
        </p:nvSpPr>
        <p:spPr bwMode="auto">
          <a:xfrm>
            <a:off x="1047958" y="2933795"/>
            <a:ext cx="2061028" cy="1023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Marque: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DH-Dahua domestique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DHI-Dahua outre-mer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OEM-Neutre national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Null-Outre-mer neutre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文泉驿微米黑" charset="-122"/>
            </a:endParaRPr>
          </a:p>
        </p:txBody>
      </p:sp>
      <p:sp>
        <p:nvSpPr>
          <p:cNvPr id="43" name="TextBox 72"/>
          <p:cNvSpPr>
            <a:spLocks noChangeArrowheads="1"/>
          </p:cNvSpPr>
          <p:nvPr/>
        </p:nvSpPr>
        <p:spPr bwMode="auto">
          <a:xfrm>
            <a:off x="5598924" y="3034189"/>
            <a:ext cx="1687463" cy="438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04-H.264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05-H.265</a:t>
            </a:r>
          </a:p>
        </p:txBody>
      </p:sp>
      <p:sp>
        <p:nvSpPr>
          <p:cNvPr id="94" name="矩形 93"/>
          <p:cNvSpPr/>
          <p:nvPr/>
        </p:nvSpPr>
        <p:spPr bwMode="auto">
          <a:xfrm>
            <a:off x="4284503" y="1526639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02</a:t>
            </a:r>
            <a:endParaRPr kumimoji="0" lang="zh-CN" altLang="en-US" sz="2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7" name="矩形 96"/>
          <p:cNvSpPr/>
          <p:nvPr/>
        </p:nvSpPr>
        <p:spPr bwMode="auto">
          <a:xfrm>
            <a:off x="1673471" y="1526639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DHI</a:t>
            </a:r>
            <a:endParaRPr kumimoji="0" lang="zh-CN" altLang="en-US" sz="2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微软雅黑"/>
              <a:cs typeface="Segoe UI" panose="020B0502040204020203" pitchFamily="34" charset="0"/>
            </a:endParaRPr>
          </a:p>
        </p:txBody>
      </p:sp>
      <p:sp>
        <p:nvSpPr>
          <p:cNvPr id="109" name="椭圆 108"/>
          <p:cNvSpPr/>
          <p:nvPr/>
        </p:nvSpPr>
        <p:spPr bwMode="auto">
          <a:xfrm>
            <a:off x="3276768" y="4914889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微软雅黑"/>
              <a:cs typeface="Segoe UI" panose="020B0502040204020203" pitchFamily="34" charset="0"/>
            </a:endParaRPr>
          </a:p>
        </p:txBody>
      </p:sp>
      <p:grpSp>
        <p:nvGrpSpPr>
          <p:cNvPr id="111" name="组合 110"/>
          <p:cNvGrpSpPr/>
          <p:nvPr/>
        </p:nvGrpSpPr>
        <p:grpSpPr>
          <a:xfrm>
            <a:off x="4595580" y="2247456"/>
            <a:ext cx="90000" cy="732840"/>
            <a:chOff x="2686859" y="2857598"/>
            <a:chExt cx="90000" cy="732840"/>
          </a:xfrm>
        </p:grpSpPr>
        <p:cxnSp>
          <p:nvCxnSpPr>
            <p:cNvPr id="112" name="直接连接符 111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13" name="椭圆 112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微软雅黑"/>
                <a:cs typeface="Segoe UI" panose="020B0502040204020203" pitchFamily="34" charset="0"/>
              </a:endParaRPr>
            </a:p>
          </p:txBody>
        </p:sp>
      </p:grpSp>
      <p:sp>
        <p:nvSpPr>
          <p:cNvPr id="13" name="矩形 12"/>
          <p:cNvSpPr/>
          <p:nvPr/>
        </p:nvSpPr>
        <p:spPr>
          <a:xfrm>
            <a:off x="3750231" y="2969181"/>
            <a:ext cx="106311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Canal 02-2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Canal 04-4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Canal 08-8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69" name="组合 68"/>
          <p:cNvGrpSpPr/>
          <p:nvPr/>
        </p:nvGrpSpPr>
        <p:grpSpPr>
          <a:xfrm>
            <a:off x="5906554" y="2211316"/>
            <a:ext cx="90000" cy="732840"/>
            <a:chOff x="2686859" y="2857598"/>
            <a:chExt cx="90000" cy="732840"/>
          </a:xfrm>
        </p:grpSpPr>
        <p:cxnSp>
          <p:nvCxnSpPr>
            <p:cNvPr id="72" name="直接连接符 71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73" name="椭圆 72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微软雅黑"/>
                <a:cs typeface="Segoe UI" panose="020B0502040204020203" pitchFamily="34" charset="0"/>
              </a:endParaRPr>
            </a:p>
          </p:txBody>
        </p:sp>
      </p:grpSp>
      <p:sp>
        <p:nvSpPr>
          <p:cNvPr id="32" name="矩形 31"/>
          <p:cNvSpPr/>
          <p:nvPr/>
        </p:nvSpPr>
        <p:spPr bwMode="auto">
          <a:xfrm>
            <a:off x="5539671" y="1526619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05</a:t>
            </a:r>
            <a:endParaRPr kumimoji="0" lang="zh-CN" altLang="en-US" sz="2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3" name="矩形 32"/>
          <p:cNvSpPr/>
          <p:nvPr/>
        </p:nvSpPr>
        <p:spPr bwMode="auto">
          <a:xfrm>
            <a:off x="2927859" y="1526639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VEC</a:t>
            </a:r>
            <a:endParaRPr kumimoji="0" lang="zh-CN" altLang="en-US" sz="2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36" name="组合 35"/>
          <p:cNvGrpSpPr/>
          <p:nvPr/>
        </p:nvGrpSpPr>
        <p:grpSpPr>
          <a:xfrm>
            <a:off x="1988471" y="2308637"/>
            <a:ext cx="90000" cy="725540"/>
            <a:chOff x="2686859" y="2864898"/>
            <a:chExt cx="90000" cy="725540"/>
          </a:xfrm>
        </p:grpSpPr>
        <p:cxnSp>
          <p:nvCxnSpPr>
            <p:cNvPr id="37" name="直接连接符 36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8" name="椭圆 37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微软雅黑"/>
                <a:cs typeface="Segoe UI" panose="020B0502040204020203" pitchFamily="34" charset="0"/>
              </a:endParaRPr>
            </a:p>
          </p:txBody>
        </p:sp>
      </p:grpSp>
      <p:sp>
        <p:nvSpPr>
          <p:cNvPr id="11" name="矩形 10"/>
          <p:cNvSpPr/>
          <p:nvPr/>
        </p:nvSpPr>
        <p:spPr>
          <a:xfrm>
            <a:off x="2393394" y="5096277"/>
            <a:ext cx="387854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Carte d'encodage vidéo VEC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Carte de décodage vidéo VDC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Carte d'entrée vidéo VIC/VI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Carte de sortie vidéo VO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7" name="矩形 46"/>
          <p:cNvSpPr/>
          <p:nvPr/>
        </p:nvSpPr>
        <p:spPr bwMode="auto">
          <a:xfrm>
            <a:off x="6896318" y="1526619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U</a:t>
            </a:r>
            <a:endParaRPr kumimoji="0" lang="zh-CN" altLang="en-US" sz="2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6616129" y="3979307"/>
            <a:ext cx="181471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Ultra HD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H-HD</a:t>
            </a:r>
          </a:p>
        </p:txBody>
      </p:sp>
      <p:cxnSp>
        <p:nvCxnSpPr>
          <p:cNvPr id="52" name="直接连接符 51"/>
          <p:cNvCxnSpPr/>
          <p:nvPr/>
        </p:nvCxnSpPr>
        <p:spPr bwMode="auto">
          <a:xfrm>
            <a:off x="7271930" y="2244363"/>
            <a:ext cx="14553" cy="168986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3" name="椭圆 52"/>
          <p:cNvSpPr/>
          <p:nvPr/>
        </p:nvSpPr>
        <p:spPr bwMode="auto">
          <a:xfrm>
            <a:off x="7234205" y="3889227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微软雅黑"/>
              <a:cs typeface="Segoe UI" panose="020B0502040204020203" pitchFamily="34" charset="0"/>
            </a:endParaRPr>
          </a:p>
        </p:txBody>
      </p:sp>
      <p:cxnSp>
        <p:nvCxnSpPr>
          <p:cNvPr id="60" name="直接连接符 59"/>
          <p:cNvCxnSpPr/>
          <p:nvPr/>
        </p:nvCxnSpPr>
        <p:spPr bwMode="auto">
          <a:xfrm flipH="1">
            <a:off x="2463554" y="1886639"/>
            <a:ext cx="449793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9" name="矩形 38"/>
          <p:cNvSpPr/>
          <p:nvPr/>
        </p:nvSpPr>
        <p:spPr bwMode="auto">
          <a:xfrm>
            <a:off x="8140193" y="1526619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</a:t>
            </a:r>
            <a:endParaRPr kumimoji="0" lang="zh-CN" altLang="en-US" sz="2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0" name="矩形 39"/>
          <p:cNvSpPr/>
          <p:nvPr/>
        </p:nvSpPr>
        <p:spPr bwMode="auto">
          <a:xfrm>
            <a:off x="9324460" y="1526619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M70</a:t>
            </a:r>
            <a:endParaRPr kumimoji="0" lang="zh-CN" altLang="en-US" sz="2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42" name="直接连接符 41"/>
          <p:cNvCxnSpPr/>
          <p:nvPr/>
        </p:nvCxnSpPr>
        <p:spPr bwMode="auto">
          <a:xfrm flipH="1">
            <a:off x="8860155" y="1886619"/>
            <a:ext cx="449793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4" name="TextBox 72"/>
          <p:cNvSpPr>
            <a:spLocks noChangeArrowheads="1"/>
          </p:cNvSpPr>
          <p:nvPr/>
        </p:nvSpPr>
        <p:spPr bwMode="auto">
          <a:xfrm>
            <a:off x="8140303" y="3178644"/>
            <a:ext cx="1687463" cy="2539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H-HDMI</a:t>
            </a:r>
          </a:p>
        </p:txBody>
      </p:sp>
      <p:grpSp>
        <p:nvGrpSpPr>
          <p:cNvPr id="45" name="组合 44"/>
          <p:cNvGrpSpPr/>
          <p:nvPr/>
        </p:nvGrpSpPr>
        <p:grpSpPr>
          <a:xfrm>
            <a:off x="8447933" y="2355771"/>
            <a:ext cx="90000" cy="732840"/>
            <a:chOff x="2686859" y="2857598"/>
            <a:chExt cx="90000" cy="732840"/>
          </a:xfrm>
        </p:grpSpPr>
        <p:cxnSp>
          <p:nvCxnSpPr>
            <p:cNvPr id="46" name="直接连接符 45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8" name="椭圆 47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微软雅黑"/>
                <a:cs typeface="Segoe UI" panose="020B0502040204020203" pitchFamily="34" charset="0"/>
              </a:endParaRPr>
            </a:p>
          </p:txBody>
        </p:sp>
      </p:grpSp>
      <p:sp>
        <p:nvSpPr>
          <p:cNvPr id="49" name="TextBox 72"/>
          <p:cNvSpPr>
            <a:spLocks noChangeArrowheads="1"/>
          </p:cNvSpPr>
          <p:nvPr/>
        </p:nvSpPr>
        <p:spPr bwMode="auto">
          <a:xfrm>
            <a:off x="9324499" y="3178644"/>
            <a:ext cx="2735213" cy="1299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no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Série M70-M70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Série M60-M60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Série DC3000-DSCON3000</a:t>
            </a:r>
          </a:p>
        </p:txBody>
      </p:sp>
      <p:grpSp>
        <p:nvGrpSpPr>
          <p:cNvPr id="50" name="组合 49"/>
          <p:cNvGrpSpPr/>
          <p:nvPr/>
        </p:nvGrpSpPr>
        <p:grpSpPr>
          <a:xfrm>
            <a:off x="9632129" y="2355771"/>
            <a:ext cx="90000" cy="732840"/>
            <a:chOff x="2686859" y="2857598"/>
            <a:chExt cx="90000" cy="732840"/>
          </a:xfrm>
        </p:grpSpPr>
        <p:cxnSp>
          <p:nvCxnSpPr>
            <p:cNvPr id="51" name="直接连接符 50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5" name="椭圆 54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微软雅黑"/>
                <a:cs typeface="Segoe UI" panose="020B0502040204020203" pitchFamily="34" charset="0"/>
              </a:endParaRPr>
            </a:p>
          </p:txBody>
        </p:sp>
      </p:grpSp>
      <p:sp>
        <p:nvSpPr>
          <p:cNvPr id="54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微软雅黑"/>
                <a:cs typeface="Segoe UI" panose="020B0502040204020203" pitchFamily="34" charset="0"/>
              </a:rPr>
              <a:t>Carte d'entrée/sortie matricielle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微软雅黑"/>
              <a:cs typeface="Segoe UI" panose="020B0502040204020203" pitchFamily="34" charset="0"/>
            </a:endParaRP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直接连接符 16"/>
          <p:cNvCxnSpPr/>
          <p:nvPr/>
        </p:nvCxnSpPr>
        <p:spPr>
          <a:xfrm>
            <a:off x="3321768" y="2241401"/>
            <a:ext cx="0" cy="2718488"/>
          </a:xfrm>
          <a:prstGeom prst="line">
            <a:avLst/>
          </a:prstGeom>
          <a:ln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69"/>
          <p:cNvSpPr>
            <a:spLocks noChangeArrowheads="1"/>
          </p:cNvSpPr>
          <p:nvPr/>
        </p:nvSpPr>
        <p:spPr bwMode="auto">
          <a:xfrm>
            <a:off x="1047958" y="2933795"/>
            <a:ext cx="2061028" cy="1054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Marque: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DH-Dahua domestique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DHI-Dahua outre-mer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OEM-Neutre national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Null-Outre-mer neutre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文泉驿微米黑" charset="-122"/>
            </a:endParaRPr>
          </a:p>
        </p:txBody>
      </p:sp>
      <p:sp>
        <p:nvSpPr>
          <p:cNvPr id="43" name="TextBox 72"/>
          <p:cNvSpPr>
            <a:spLocks noChangeArrowheads="1"/>
          </p:cNvSpPr>
          <p:nvPr/>
        </p:nvSpPr>
        <p:spPr bwMode="auto">
          <a:xfrm>
            <a:off x="5598924" y="3034189"/>
            <a:ext cx="1687463" cy="438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04-H.264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05-H.265</a:t>
            </a:r>
          </a:p>
        </p:txBody>
      </p:sp>
      <p:sp>
        <p:nvSpPr>
          <p:cNvPr id="94" name="矩形 93"/>
          <p:cNvSpPr/>
          <p:nvPr/>
        </p:nvSpPr>
        <p:spPr bwMode="auto">
          <a:xfrm>
            <a:off x="4284503" y="1526639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01</a:t>
            </a:r>
            <a:endParaRPr kumimoji="0" lang="zh-CN" altLang="en-US" sz="2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7" name="矩形 96"/>
          <p:cNvSpPr/>
          <p:nvPr/>
        </p:nvSpPr>
        <p:spPr bwMode="auto">
          <a:xfrm>
            <a:off x="1673471" y="1526639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DHI</a:t>
            </a:r>
            <a:endParaRPr kumimoji="0" lang="zh-CN" altLang="en-US" sz="2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微软雅黑"/>
              <a:cs typeface="Segoe UI" panose="020B0502040204020203" pitchFamily="34" charset="0"/>
            </a:endParaRPr>
          </a:p>
        </p:txBody>
      </p:sp>
      <p:sp>
        <p:nvSpPr>
          <p:cNvPr id="109" name="椭圆 108"/>
          <p:cNvSpPr/>
          <p:nvPr/>
        </p:nvSpPr>
        <p:spPr bwMode="auto">
          <a:xfrm>
            <a:off x="3276768" y="4914889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微软雅黑"/>
              <a:cs typeface="Segoe UI" panose="020B0502040204020203" pitchFamily="34" charset="0"/>
            </a:endParaRPr>
          </a:p>
        </p:txBody>
      </p:sp>
      <p:grpSp>
        <p:nvGrpSpPr>
          <p:cNvPr id="111" name="组合 110"/>
          <p:cNvGrpSpPr/>
          <p:nvPr/>
        </p:nvGrpSpPr>
        <p:grpSpPr>
          <a:xfrm>
            <a:off x="4595580" y="2247456"/>
            <a:ext cx="90000" cy="732840"/>
            <a:chOff x="2686859" y="2857598"/>
            <a:chExt cx="90000" cy="732840"/>
          </a:xfrm>
        </p:grpSpPr>
        <p:cxnSp>
          <p:nvCxnSpPr>
            <p:cNvPr id="112" name="直接连接符 111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13" name="椭圆 112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微软雅黑"/>
                <a:cs typeface="Segoe UI" panose="020B0502040204020203" pitchFamily="34" charset="0"/>
              </a:endParaRPr>
            </a:p>
          </p:txBody>
        </p:sp>
      </p:grpSp>
      <p:sp>
        <p:nvSpPr>
          <p:cNvPr id="13" name="矩形 12"/>
          <p:cNvSpPr/>
          <p:nvPr/>
        </p:nvSpPr>
        <p:spPr>
          <a:xfrm>
            <a:off x="4203182" y="2969181"/>
            <a:ext cx="105189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Entrée 01-1ch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69" name="组合 68"/>
          <p:cNvGrpSpPr/>
          <p:nvPr/>
        </p:nvGrpSpPr>
        <p:grpSpPr>
          <a:xfrm>
            <a:off x="5906554" y="2211316"/>
            <a:ext cx="90000" cy="732840"/>
            <a:chOff x="2686859" y="2857598"/>
            <a:chExt cx="90000" cy="732840"/>
          </a:xfrm>
        </p:grpSpPr>
        <p:cxnSp>
          <p:nvCxnSpPr>
            <p:cNvPr id="72" name="直接连接符 71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73" name="椭圆 72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微软雅黑"/>
                <a:cs typeface="Segoe UI" panose="020B0502040204020203" pitchFamily="34" charset="0"/>
              </a:endParaRPr>
            </a:p>
          </p:txBody>
        </p:sp>
      </p:grpSp>
      <p:sp>
        <p:nvSpPr>
          <p:cNvPr id="32" name="矩形 31"/>
          <p:cNvSpPr/>
          <p:nvPr/>
        </p:nvSpPr>
        <p:spPr bwMode="auto">
          <a:xfrm>
            <a:off x="5539671" y="1526619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05</a:t>
            </a:r>
            <a:endParaRPr kumimoji="0" lang="zh-CN" altLang="en-US" sz="2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3" name="矩形 32"/>
          <p:cNvSpPr/>
          <p:nvPr/>
        </p:nvSpPr>
        <p:spPr bwMode="auto">
          <a:xfrm>
            <a:off x="2927859" y="1526639"/>
            <a:ext cx="1060381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DSMS</a:t>
            </a:r>
            <a:endParaRPr kumimoji="0" lang="zh-CN" altLang="en-US" sz="2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36" name="组合 35"/>
          <p:cNvGrpSpPr/>
          <p:nvPr/>
        </p:nvGrpSpPr>
        <p:grpSpPr>
          <a:xfrm>
            <a:off x="1988471" y="2308637"/>
            <a:ext cx="90000" cy="725540"/>
            <a:chOff x="2686859" y="2864898"/>
            <a:chExt cx="90000" cy="725540"/>
          </a:xfrm>
        </p:grpSpPr>
        <p:cxnSp>
          <p:nvCxnSpPr>
            <p:cNvPr id="37" name="直接连接符 36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8" name="椭圆 37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微软雅黑"/>
                <a:cs typeface="Segoe UI" panose="020B0502040204020203" pitchFamily="34" charset="0"/>
              </a:endParaRPr>
            </a:p>
          </p:txBody>
        </p:sp>
      </p:grpSp>
      <p:sp>
        <p:nvSpPr>
          <p:cNvPr id="11" name="矩形 10"/>
          <p:cNvSpPr/>
          <p:nvPr/>
        </p:nvSpPr>
        <p:spPr>
          <a:xfrm>
            <a:off x="2393394" y="4959906"/>
            <a:ext cx="2713435" cy="58356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Système de gestion des sièges distribué DSMS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7" name="矩形 46"/>
          <p:cNvSpPr/>
          <p:nvPr/>
        </p:nvSpPr>
        <p:spPr bwMode="auto">
          <a:xfrm>
            <a:off x="6896318" y="1526619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</a:t>
            </a:r>
            <a:endParaRPr kumimoji="0" lang="zh-CN" altLang="en-US" sz="2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6616129" y="3979307"/>
            <a:ext cx="181471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Port HDMI</a:t>
            </a:r>
          </a:p>
        </p:txBody>
      </p:sp>
      <p:cxnSp>
        <p:nvCxnSpPr>
          <p:cNvPr id="52" name="直接连接符 51"/>
          <p:cNvCxnSpPr/>
          <p:nvPr/>
        </p:nvCxnSpPr>
        <p:spPr bwMode="auto">
          <a:xfrm>
            <a:off x="7271930" y="2244363"/>
            <a:ext cx="14553" cy="168986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3" name="椭圆 52"/>
          <p:cNvSpPr/>
          <p:nvPr/>
        </p:nvSpPr>
        <p:spPr bwMode="auto">
          <a:xfrm>
            <a:off x="7234205" y="3889227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微软雅黑"/>
              <a:cs typeface="Segoe UI" panose="020B0502040204020203" pitchFamily="34" charset="0"/>
            </a:endParaRPr>
          </a:p>
        </p:txBody>
      </p:sp>
      <p:cxnSp>
        <p:nvCxnSpPr>
          <p:cNvPr id="60" name="直接连接符 59"/>
          <p:cNvCxnSpPr/>
          <p:nvPr/>
        </p:nvCxnSpPr>
        <p:spPr bwMode="auto">
          <a:xfrm flipH="1">
            <a:off x="2463554" y="1886639"/>
            <a:ext cx="449793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9" name="矩形 38"/>
          <p:cNvSpPr/>
          <p:nvPr/>
        </p:nvSpPr>
        <p:spPr bwMode="auto">
          <a:xfrm>
            <a:off x="8140193" y="1526619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je</a:t>
            </a:r>
            <a:endParaRPr kumimoji="0" lang="zh-CN" altLang="en-US" sz="2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0" name="矩形 39"/>
          <p:cNvSpPr/>
          <p:nvPr/>
        </p:nvSpPr>
        <p:spPr bwMode="auto">
          <a:xfrm>
            <a:off x="9324460" y="1526619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4K</a:t>
            </a:r>
            <a:endParaRPr kumimoji="0" lang="zh-CN" altLang="en-US" sz="2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42" name="直接连接符 41"/>
          <p:cNvCxnSpPr/>
          <p:nvPr/>
        </p:nvCxnSpPr>
        <p:spPr bwMode="auto">
          <a:xfrm flipH="1">
            <a:off x="8860155" y="1886619"/>
            <a:ext cx="449793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4" name="TextBox 72"/>
          <p:cNvSpPr>
            <a:spLocks noChangeArrowheads="1"/>
          </p:cNvSpPr>
          <p:nvPr/>
        </p:nvSpPr>
        <p:spPr bwMode="auto">
          <a:xfrm>
            <a:off x="8140303" y="3178644"/>
            <a:ext cx="1687463" cy="438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Entrée I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Sortie O</a:t>
            </a:r>
          </a:p>
        </p:txBody>
      </p:sp>
      <p:grpSp>
        <p:nvGrpSpPr>
          <p:cNvPr id="45" name="组合 44"/>
          <p:cNvGrpSpPr/>
          <p:nvPr/>
        </p:nvGrpSpPr>
        <p:grpSpPr>
          <a:xfrm>
            <a:off x="8447933" y="2355771"/>
            <a:ext cx="90000" cy="732840"/>
            <a:chOff x="2686859" y="2857598"/>
            <a:chExt cx="90000" cy="732840"/>
          </a:xfrm>
        </p:grpSpPr>
        <p:cxnSp>
          <p:nvCxnSpPr>
            <p:cNvPr id="46" name="直接连接符 45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8" name="椭圆 47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微软雅黑"/>
                <a:cs typeface="Segoe UI" panose="020B0502040204020203" pitchFamily="34" charset="0"/>
              </a:endParaRPr>
            </a:p>
          </p:txBody>
        </p:sp>
      </p:grpSp>
      <p:sp>
        <p:nvSpPr>
          <p:cNvPr id="49" name="TextBox 72"/>
          <p:cNvSpPr>
            <a:spLocks noChangeArrowheads="1"/>
          </p:cNvSpPr>
          <p:nvPr/>
        </p:nvSpPr>
        <p:spPr bwMode="auto">
          <a:xfrm>
            <a:off x="9324499" y="3178644"/>
            <a:ext cx="3206807" cy="1299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no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Extension 1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Prise en charge de la résolution 4K</a:t>
            </a:r>
          </a:p>
        </p:txBody>
      </p:sp>
      <p:grpSp>
        <p:nvGrpSpPr>
          <p:cNvPr id="50" name="组合 49"/>
          <p:cNvGrpSpPr/>
          <p:nvPr/>
        </p:nvGrpSpPr>
        <p:grpSpPr>
          <a:xfrm>
            <a:off x="9632129" y="2355771"/>
            <a:ext cx="90000" cy="732840"/>
            <a:chOff x="2686859" y="2857598"/>
            <a:chExt cx="90000" cy="732840"/>
          </a:xfrm>
        </p:grpSpPr>
        <p:cxnSp>
          <p:nvCxnSpPr>
            <p:cNvPr id="51" name="直接连接符 50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5" name="椭圆 54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微软雅黑"/>
                <a:cs typeface="Segoe UI" panose="020B0502040204020203" pitchFamily="34" charset="0"/>
              </a:endParaRPr>
            </a:p>
          </p:txBody>
        </p:sp>
      </p:grpSp>
      <p:sp>
        <p:nvSpPr>
          <p:cNvPr id="54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微软雅黑"/>
                <a:cs typeface="Segoe UI" panose="020B0502040204020203" pitchFamily="34" charset="0"/>
              </a:rPr>
              <a:t>AVoIP</a:t>
            </a:r>
            <a:endParaRPr kumimoji="0" lang="en-US" altLang="zh-CN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微软雅黑"/>
              <a:cs typeface="Segoe UI" panose="020B0502040204020203" pitchFamily="34" charset="0"/>
            </a:endParaRP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69"/>
          <p:cNvSpPr>
            <a:spLocks noChangeArrowheads="1"/>
          </p:cNvSpPr>
          <p:nvPr/>
        </p:nvSpPr>
        <p:spPr bwMode="auto">
          <a:xfrm>
            <a:off x="855423" y="3007702"/>
            <a:ext cx="2061028" cy="1038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Marque: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DH-Dahua domestique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DHI-Dahua à l'étranger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OEM-Neutre national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Null-Outre-mer neutre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文泉驿微米黑" charset="-122"/>
            </a:endParaRPr>
          </a:p>
        </p:txBody>
      </p:sp>
      <p:sp>
        <p:nvSpPr>
          <p:cNvPr id="42" name="TextBox 70"/>
          <p:cNvSpPr>
            <a:spLocks noChangeArrowheads="1"/>
          </p:cNvSpPr>
          <p:nvPr/>
        </p:nvSpPr>
        <p:spPr bwMode="auto">
          <a:xfrm>
            <a:off x="5832829" y="3051306"/>
            <a:ext cx="1514420" cy="2539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Entrée 01-1ch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文泉驿微米黑" charset="-122"/>
            </a:endParaRPr>
          </a:p>
        </p:txBody>
      </p:sp>
      <p:sp>
        <p:nvSpPr>
          <p:cNvPr id="43" name="TextBox 72"/>
          <p:cNvSpPr>
            <a:spLocks noChangeArrowheads="1"/>
          </p:cNvSpPr>
          <p:nvPr/>
        </p:nvSpPr>
        <p:spPr bwMode="auto">
          <a:xfrm>
            <a:off x="8674776" y="2999319"/>
            <a:ext cx="1504105" cy="2539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Entrée I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文泉驿微米黑" charset="-122"/>
            </a:endParaRPr>
          </a:p>
        </p:txBody>
      </p:sp>
      <p:sp>
        <p:nvSpPr>
          <p:cNvPr id="51" name="TextBox 69"/>
          <p:cNvSpPr>
            <a:spLocks noChangeArrowheads="1"/>
          </p:cNvSpPr>
          <p:nvPr/>
        </p:nvSpPr>
        <p:spPr bwMode="auto">
          <a:xfrm>
            <a:off x="4818310" y="2999319"/>
            <a:ext cx="1367236" cy="2539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B-BOX</a:t>
            </a:r>
          </a:p>
        </p:txBody>
      </p:sp>
      <p:sp>
        <p:nvSpPr>
          <p:cNvPr id="94" name="矩形 93"/>
          <p:cNvSpPr/>
          <p:nvPr/>
        </p:nvSpPr>
        <p:spPr bwMode="auto">
          <a:xfrm>
            <a:off x="3501875" y="1526639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</a:t>
            </a:r>
            <a:endParaRPr kumimoji="0" lang="zh-CN" altLang="en-US" sz="2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7" name="矩形 96"/>
          <p:cNvSpPr/>
          <p:nvPr/>
        </p:nvSpPr>
        <p:spPr bwMode="auto">
          <a:xfrm>
            <a:off x="1234743" y="1512149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DHI</a:t>
            </a:r>
            <a:endParaRPr kumimoji="0" lang="zh-CN" altLang="en-US" sz="2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微软雅黑"/>
              <a:cs typeface="Segoe UI" panose="020B0502040204020203" pitchFamily="34" charset="0"/>
            </a:endParaRPr>
          </a:p>
        </p:txBody>
      </p:sp>
      <p:sp>
        <p:nvSpPr>
          <p:cNvPr id="98" name="矩形 97"/>
          <p:cNvSpPr/>
          <p:nvPr/>
        </p:nvSpPr>
        <p:spPr bwMode="auto">
          <a:xfrm>
            <a:off x="7313879" y="1526639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05H</a:t>
            </a:r>
            <a:endParaRPr kumimoji="0" lang="zh-CN" altLang="en-US" sz="2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04" name="直接连接符 103"/>
          <p:cNvCxnSpPr/>
          <p:nvPr/>
        </p:nvCxnSpPr>
        <p:spPr bwMode="auto">
          <a:xfrm flipH="1">
            <a:off x="8564914" y="1875896"/>
            <a:ext cx="366807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111" name="组合 110"/>
          <p:cNvGrpSpPr/>
          <p:nvPr/>
        </p:nvGrpSpPr>
        <p:grpSpPr>
          <a:xfrm>
            <a:off x="10469098" y="2241847"/>
            <a:ext cx="90000" cy="732840"/>
            <a:chOff x="2686859" y="2857598"/>
            <a:chExt cx="90000" cy="732840"/>
          </a:xfrm>
        </p:grpSpPr>
        <p:cxnSp>
          <p:nvCxnSpPr>
            <p:cNvPr id="112" name="直接连接符 111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13" name="椭圆 112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微软雅黑"/>
                <a:cs typeface="Segoe UI" panose="020B0502040204020203" pitchFamily="34" charset="0"/>
              </a:endParaRPr>
            </a:p>
          </p:txBody>
        </p:sp>
      </p:grpSp>
      <p:sp>
        <p:nvSpPr>
          <p:cNvPr id="45" name="矩形 44"/>
          <p:cNvSpPr/>
          <p:nvPr/>
        </p:nvSpPr>
        <p:spPr bwMode="auto">
          <a:xfrm>
            <a:off x="6191616" y="1512149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02</a:t>
            </a:r>
            <a:endParaRPr kumimoji="0" lang="zh-CN" altLang="en-US" sz="2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66" name="组合 65"/>
          <p:cNvGrpSpPr/>
          <p:nvPr/>
        </p:nvGrpSpPr>
        <p:grpSpPr>
          <a:xfrm>
            <a:off x="6487795" y="2233175"/>
            <a:ext cx="90000" cy="732840"/>
            <a:chOff x="2686859" y="2857598"/>
            <a:chExt cx="90000" cy="732840"/>
          </a:xfrm>
        </p:grpSpPr>
        <p:cxnSp>
          <p:nvCxnSpPr>
            <p:cNvPr id="67" name="直接连接符 66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68" name="椭圆 67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微软雅黑"/>
                <a:cs typeface="Segoe UI" panose="020B0502040204020203" pitchFamily="34" charset="0"/>
              </a:endParaRPr>
            </a:p>
          </p:txBody>
        </p:sp>
      </p:grpSp>
      <p:grpSp>
        <p:nvGrpSpPr>
          <p:cNvPr id="92" name="组合 91"/>
          <p:cNvGrpSpPr/>
          <p:nvPr/>
        </p:nvGrpSpPr>
        <p:grpSpPr>
          <a:xfrm>
            <a:off x="5156031" y="2246639"/>
            <a:ext cx="90000" cy="732840"/>
            <a:chOff x="2686859" y="2857598"/>
            <a:chExt cx="90000" cy="732840"/>
          </a:xfrm>
        </p:grpSpPr>
        <p:cxnSp>
          <p:nvCxnSpPr>
            <p:cNvPr id="93" name="直接连接符 92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96" name="椭圆 95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微软雅黑"/>
                <a:cs typeface="Segoe UI" panose="020B0502040204020203" pitchFamily="34" charset="0"/>
              </a:endParaRPr>
            </a:p>
          </p:txBody>
        </p:sp>
      </p:grpSp>
      <p:sp>
        <p:nvSpPr>
          <p:cNvPr id="13" name="矩形 12"/>
          <p:cNvSpPr/>
          <p:nvPr/>
        </p:nvSpPr>
        <p:spPr>
          <a:xfrm>
            <a:off x="10141174" y="3074391"/>
            <a:ext cx="12650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Encodage 4K-4K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 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文泉驿微米黑" charset="-122"/>
            </a:endParaRPr>
          </a:p>
        </p:txBody>
      </p:sp>
      <p:grpSp>
        <p:nvGrpSpPr>
          <p:cNvPr id="69" name="组合 68"/>
          <p:cNvGrpSpPr/>
          <p:nvPr/>
        </p:nvGrpSpPr>
        <p:grpSpPr>
          <a:xfrm>
            <a:off x="8953511" y="2253749"/>
            <a:ext cx="90000" cy="732840"/>
            <a:chOff x="2686859" y="2857598"/>
            <a:chExt cx="90000" cy="732840"/>
          </a:xfrm>
        </p:grpSpPr>
        <p:cxnSp>
          <p:nvCxnSpPr>
            <p:cNvPr id="72" name="直接连接符 71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73" name="椭圆 72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微软雅黑"/>
                <a:cs typeface="Segoe UI" panose="020B0502040204020203" pitchFamily="34" charset="0"/>
              </a:endParaRPr>
            </a:p>
          </p:txBody>
        </p:sp>
      </p:grpSp>
      <p:sp>
        <p:nvSpPr>
          <p:cNvPr id="31" name="矩形 30"/>
          <p:cNvSpPr/>
          <p:nvPr/>
        </p:nvSpPr>
        <p:spPr bwMode="auto">
          <a:xfrm>
            <a:off x="4726170" y="1512149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</a:t>
            </a:r>
            <a:endParaRPr kumimoji="0" lang="zh-CN" altLang="en-US" sz="2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2" name="矩形 31"/>
          <p:cNvSpPr/>
          <p:nvPr/>
        </p:nvSpPr>
        <p:spPr bwMode="auto">
          <a:xfrm>
            <a:off x="8542383" y="1537671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je</a:t>
            </a:r>
            <a:endParaRPr kumimoji="0" lang="zh-CN" altLang="en-US" sz="2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3" name="矩形 32"/>
          <p:cNvSpPr/>
          <p:nvPr/>
        </p:nvSpPr>
        <p:spPr bwMode="auto">
          <a:xfrm>
            <a:off x="2419048" y="1512149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</a:t>
            </a:r>
            <a:endParaRPr kumimoji="0" lang="zh-CN" altLang="en-US" sz="2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36" name="组合 35"/>
          <p:cNvGrpSpPr/>
          <p:nvPr/>
        </p:nvGrpSpPr>
        <p:grpSpPr>
          <a:xfrm>
            <a:off x="1479660" y="2294147"/>
            <a:ext cx="90000" cy="725540"/>
            <a:chOff x="2686859" y="2864898"/>
            <a:chExt cx="90000" cy="725540"/>
          </a:xfrm>
        </p:grpSpPr>
        <p:cxnSp>
          <p:nvCxnSpPr>
            <p:cNvPr id="37" name="直接连接符 36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8" name="椭圆 37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微软雅黑"/>
                <a:cs typeface="Segoe UI" panose="020B0502040204020203" pitchFamily="34" charset="0"/>
              </a:endParaRPr>
            </a:p>
          </p:txBody>
        </p:sp>
      </p:grpSp>
      <p:sp>
        <p:nvSpPr>
          <p:cNvPr id="11" name="矩形 10"/>
          <p:cNvSpPr/>
          <p:nvPr/>
        </p:nvSpPr>
        <p:spPr>
          <a:xfrm>
            <a:off x="2400093" y="4111752"/>
            <a:ext cx="185865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Réseau N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文泉驿微米黑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7125198" y="4171238"/>
            <a:ext cx="111315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04-H.264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05-H.265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文泉驿微米黑" charset="-122"/>
            </a:endParaRPr>
          </a:p>
        </p:txBody>
      </p:sp>
      <p:grpSp>
        <p:nvGrpSpPr>
          <p:cNvPr id="55" name="组合 54"/>
          <p:cNvGrpSpPr/>
          <p:nvPr/>
        </p:nvGrpSpPr>
        <p:grpSpPr>
          <a:xfrm>
            <a:off x="7621556" y="2253750"/>
            <a:ext cx="90000" cy="1841861"/>
            <a:chOff x="2686859" y="1748577"/>
            <a:chExt cx="90000" cy="1841861"/>
          </a:xfrm>
        </p:grpSpPr>
        <p:cxnSp>
          <p:nvCxnSpPr>
            <p:cNvPr id="56" name="直接连接符 55"/>
            <p:cNvCxnSpPr/>
            <p:nvPr/>
          </p:nvCxnSpPr>
          <p:spPr bwMode="auto">
            <a:xfrm>
              <a:off x="2717306" y="1748577"/>
              <a:ext cx="14553" cy="1751861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7" name="椭圆 56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微软雅黑"/>
                <a:cs typeface="Segoe UI" panose="020B0502040204020203" pitchFamily="34" charset="0"/>
              </a:endParaRPr>
            </a:p>
          </p:txBody>
        </p:sp>
      </p:grpSp>
      <p:cxnSp>
        <p:nvCxnSpPr>
          <p:cNvPr id="60" name="直接连接符 59"/>
          <p:cNvCxnSpPr/>
          <p:nvPr/>
        </p:nvCxnSpPr>
        <p:spPr bwMode="auto">
          <a:xfrm flipH="1">
            <a:off x="2107070" y="1872149"/>
            <a:ext cx="224897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6" name="矩形 45"/>
          <p:cNvSpPr/>
          <p:nvPr/>
        </p:nvSpPr>
        <p:spPr bwMode="auto">
          <a:xfrm>
            <a:off x="10102970" y="1512149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4K</a:t>
            </a:r>
            <a:endParaRPr kumimoji="0" lang="zh-CN" altLang="en-US" sz="2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48" name="直接连接符 47"/>
          <p:cNvCxnSpPr/>
          <p:nvPr/>
        </p:nvCxnSpPr>
        <p:spPr bwMode="auto">
          <a:xfrm flipH="1">
            <a:off x="5741789" y="1886639"/>
            <a:ext cx="366807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9" name="直接连接符 48"/>
          <p:cNvCxnSpPr/>
          <p:nvPr/>
        </p:nvCxnSpPr>
        <p:spPr bwMode="auto">
          <a:xfrm flipH="1">
            <a:off x="9550401" y="1897671"/>
            <a:ext cx="366807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62" name="组合 61"/>
          <p:cNvGrpSpPr/>
          <p:nvPr/>
        </p:nvGrpSpPr>
        <p:grpSpPr>
          <a:xfrm>
            <a:off x="2785176" y="2232591"/>
            <a:ext cx="90000" cy="1841861"/>
            <a:chOff x="2686859" y="1748577"/>
            <a:chExt cx="90000" cy="1841861"/>
          </a:xfrm>
        </p:grpSpPr>
        <p:cxnSp>
          <p:nvCxnSpPr>
            <p:cNvPr id="63" name="直接连接符 62"/>
            <p:cNvCxnSpPr/>
            <p:nvPr/>
          </p:nvCxnSpPr>
          <p:spPr bwMode="auto">
            <a:xfrm>
              <a:off x="2717306" y="1748577"/>
              <a:ext cx="14553" cy="1751861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64" name="椭圆 63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微软雅黑"/>
                <a:cs typeface="Segoe UI" panose="020B0502040204020203" pitchFamily="34" charset="0"/>
              </a:endParaRPr>
            </a:p>
          </p:txBody>
        </p:sp>
      </p:grpSp>
      <p:sp>
        <p:nvSpPr>
          <p:cNvPr id="58" name="TextBox 69"/>
          <p:cNvSpPr>
            <a:spLocks noChangeArrowheads="1"/>
          </p:cNvSpPr>
          <p:nvPr/>
        </p:nvSpPr>
        <p:spPr bwMode="auto">
          <a:xfrm>
            <a:off x="3550404" y="3010797"/>
            <a:ext cx="1367236" cy="2539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Encodage électronique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文泉驿微米黑" charset="-122"/>
            </a:endParaRPr>
          </a:p>
        </p:txBody>
      </p:sp>
      <p:grpSp>
        <p:nvGrpSpPr>
          <p:cNvPr id="59" name="组合 58"/>
          <p:cNvGrpSpPr/>
          <p:nvPr/>
        </p:nvGrpSpPr>
        <p:grpSpPr>
          <a:xfrm>
            <a:off x="3868003" y="2297943"/>
            <a:ext cx="90000" cy="732840"/>
            <a:chOff x="2686859" y="2857598"/>
            <a:chExt cx="90000" cy="732840"/>
          </a:xfrm>
        </p:grpSpPr>
        <p:cxnSp>
          <p:nvCxnSpPr>
            <p:cNvPr id="61" name="直接连接符 60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65" name="椭圆 64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微软雅黑"/>
                <a:cs typeface="Segoe UI" panose="020B0502040204020203" pitchFamily="34" charset="0"/>
              </a:endParaRPr>
            </a:p>
          </p:txBody>
        </p:sp>
      </p:grpSp>
      <p:sp>
        <p:nvSpPr>
          <p:cNvPr id="47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微软雅黑"/>
                <a:cs typeface="Segoe UI" panose="020B0502040204020203" pitchFamily="34" charset="0"/>
              </a:rPr>
              <a:t>AVoIP</a:t>
            </a:r>
            <a:endParaRPr kumimoji="0" lang="en-US" altLang="zh-CN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微软雅黑"/>
              <a:cs typeface="Segoe UI" panose="020B0502040204020203" pitchFamily="34" charset="0"/>
            </a:endParaRP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微软雅黑"/>
                <a:cs typeface="Segoe UI" panose="020B0502040204020203" pitchFamily="34" charset="0"/>
              </a:rPr>
              <a:t>Conférencier</a:t>
            </a:r>
          </a:p>
        </p:txBody>
      </p:sp>
      <p:grpSp>
        <p:nvGrpSpPr>
          <p:cNvPr id="6" name="组合 5"/>
          <p:cNvGrpSpPr/>
          <p:nvPr/>
        </p:nvGrpSpPr>
        <p:grpSpPr>
          <a:xfrm>
            <a:off x="596762" y="1240905"/>
            <a:ext cx="10030562" cy="2376685"/>
            <a:chOff x="596762" y="1240905"/>
            <a:chExt cx="10030562" cy="2376685"/>
          </a:xfrm>
        </p:grpSpPr>
        <p:sp>
          <p:nvSpPr>
            <p:cNvPr id="66" name="矩形 65"/>
            <p:cNvSpPr/>
            <p:nvPr/>
          </p:nvSpPr>
          <p:spPr>
            <a:xfrm>
              <a:off x="1877336" y="2401884"/>
              <a:ext cx="1835913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微软雅黑" panose="020B0503020204020204" charset="-122"/>
                  <a:cs typeface="Segoe UI" panose="020B0502040204020203" pitchFamily="34" charset="0"/>
                  <a:sym typeface="Segoe UI" panose="020B0502040204020203" pitchFamily="34" charset="0"/>
                </a:rPr>
                <a:t>SA : Audio de sécurité</a:t>
              </a:r>
            </a:p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微软雅黑" panose="020B0503020204020204" charset="-122"/>
                  <a:cs typeface="Segoe UI" panose="020B0502040204020203" pitchFamily="34" charset="0"/>
                  <a:sym typeface="Segoe UI" panose="020B0502040204020203" pitchFamily="34" charset="0"/>
                </a:rPr>
                <a:t>BA : Audio de diffusion</a:t>
              </a:r>
            </a:p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微软雅黑" panose="020B0503020204020204" charset="-122"/>
                  <a:cs typeface="Segoe UI" panose="020B0502040204020203" pitchFamily="34" charset="0"/>
                  <a:sym typeface="Segoe UI" panose="020B0502040204020203" pitchFamily="34" charset="0"/>
                </a:rPr>
                <a:t>PA : Audio professionnel</a:t>
              </a:r>
            </a:p>
          </p:txBody>
        </p:sp>
        <p:grpSp>
          <p:nvGrpSpPr>
            <p:cNvPr id="30" name="组合 29"/>
            <p:cNvGrpSpPr/>
            <p:nvPr/>
          </p:nvGrpSpPr>
          <p:grpSpPr>
            <a:xfrm>
              <a:off x="596762" y="1247700"/>
              <a:ext cx="7584637" cy="1605839"/>
              <a:chOff x="551446" y="835338"/>
              <a:chExt cx="5909342" cy="1204378"/>
            </a:xfrm>
          </p:grpSpPr>
          <p:grpSp>
            <p:nvGrpSpPr>
              <p:cNvPr id="31" name="组合 30"/>
              <p:cNvGrpSpPr/>
              <p:nvPr/>
            </p:nvGrpSpPr>
            <p:grpSpPr>
              <a:xfrm>
                <a:off x="551446" y="835338"/>
                <a:ext cx="5909342" cy="1204378"/>
                <a:chOff x="443087" y="3146624"/>
                <a:chExt cx="5909342" cy="1204378"/>
              </a:xfrm>
            </p:grpSpPr>
            <p:sp>
              <p:nvSpPr>
                <p:cNvPr id="33" name="TextBox 69"/>
                <p:cNvSpPr>
                  <a:spLocks noChangeArrowheads="1"/>
                </p:cNvSpPr>
                <p:nvPr/>
              </p:nvSpPr>
              <p:spPr bwMode="auto">
                <a:xfrm>
                  <a:off x="443087" y="3998982"/>
                  <a:ext cx="993152" cy="35202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68571" tIns="34291" rIns="68571" bIns="34291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2800">
                      <a:solidFill>
                        <a:schemeClr val="tx1"/>
                      </a:solidFill>
                      <a:latin typeface="文泉驿微米黑" charset="-122"/>
                      <a:ea typeface="文泉驿微米黑" charset="-122"/>
                      <a:sym typeface="文泉驿微米黑" charset="-122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400">
                      <a:solidFill>
                        <a:schemeClr val="tx1"/>
                      </a:solidFill>
                      <a:latin typeface="文泉驿微米黑" charset="-122"/>
                      <a:ea typeface="文泉驿微米黑" charset="-122"/>
                      <a:sym typeface="文泉驿微米黑" charset="-122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文泉驿微米黑" charset="-122"/>
                      <a:ea typeface="文泉驿微米黑" charset="-122"/>
                      <a:sym typeface="文泉驿微米黑" charset="-122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文泉驿微米黑" charset="-122"/>
                      <a:ea typeface="文泉驿微米黑" charset="-122"/>
                      <a:sym typeface="文泉驿微米黑" charset="-122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>
                      <a:solidFill>
                        <a:schemeClr val="tx1"/>
                      </a:solidFill>
                      <a:latin typeface="文泉驿微米黑" charset="-122"/>
                      <a:ea typeface="文泉驿微米黑" charset="-122"/>
                      <a:sym typeface="文泉驿微米黑" charset="-122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>
                      <a:solidFill>
                        <a:schemeClr val="tx1"/>
                      </a:solidFill>
                      <a:latin typeface="文泉驿微米黑" charset="-122"/>
                      <a:ea typeface="文泉驿微米黑" charset="-122"/>
                      <a:sym typeface="文泉驿微米黑" charset="-122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>
                      <a:solidFill>
                        <a:schemeClr val="tx1"/>
                      </a:solidFill>
                      <a:latin typeface="文泉驿微米黑" charset="-122"/>
                      <a:ea typeface="文泉驿微米黑" charset="-122"/>
                      <a:sym typeface="文泉驿微米黑" charset="-122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>
                      <a:solidFill>
                        <a:schemeClr val="tx1"/>
                      </a:solidFill>
                      <a:latin typeface="文泉驿微米黑" charset="-122"/>
                      <a:ea typeface="文泉驿微米黑" charset="-122"/>
                      <a:sym typeface="文泉驿微米黑" charset="-122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>
                      <a:solidFill>
                        <a:schemeClr val="tx1"/>
                      </a:solidFill>
                      <a:latin typeface="文泉驿微米黑" charset="-122"/>
                      <a:ea typeface="文泉驿微米黑" charset="-122"/>
                      <a:sym typeface="文泉驿微米黑" charset="-122"/>
                    </a:defRPr>
                  </a:lvl9pPr>
                </a:lstStyle>
                <a:p>
                  <a:pPr marL="0" marR="0" lvl="0" indent="0" algn="l" defTabSz="12192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zh-CN" sz="1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Myriad Pro" panose="020B0502040204020203" pitchFamily="34" charset="0"/>
                      <a:ea typeface="Segoe UI" panose="020B0502040204020203" pitchFamily="34" charset="0"/>
                      <a:cs typeface="Segoe UI" panose="020B0502040204020203" pitchFamily="34" charset="0"/>
                      <a:sym typeface="Calibri" panose="020F0502020204030204" charset="0"/>
                    </a:rPr>
                    <a:t>Marque: </a:t>
                  </a:r>
                </a:p>
                <a:p>
                  <a:pPr marL="0" marR="0" lvl="0" indent="0" algn="l" defTabSz="12192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zh-CN" sz="1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Myriad Pro" panose="020B0502040204020203" pitchFamily="34" charset="0"/>
                      <a:ea typeface="Segoe UI" panose="020B0502040204020203" pitchFamily="34" charset="0"/>
                      <a:cs typeface="Segoe UI" panose="020B0502040204020203" pitchFamily="34" charset="0"/>
                      <a:sym typeface="Calibri" panose="020F0502020204030204" charset="0"/>
                    </a:rPr>
                    <a:t>Dahua à l'étranger</a:t>
                  </a:r>
                  <a:endParaRPr kumimoji="0" lang="zh-CN" alt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宋体" panose="02010600030101010101" pitchFamily="2" charset="-122"/>
                    <a:cs typeface="Segoe UI" panose="020B0502040204020203" pitchFamily="34" charset="0"/>
                    <a:sym typeface="文泉驿微米黑" charset="-122"/>
                  </a:endParaRPr>
                </a:p>
              </p:txBody>
            </p:sp>
            <p:sp>
              <p:nvSpPr>
                <p:cNvPr id="35" name="TextBox 69"/>
                <p:cNvSpPr>
                  <a:spLocks noChangeArrowheads="1"/>
                </p:cNvSpPr>
                <p:nvPr/>
              </p:nvSpPr>
              <p:spPr bwMode="auto">
                <a:xfrm>
                  <a:off x="2716245" y="4024829"/>
                  <a:ext cx="658171" cy="19043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68571" tIns="34291" rIns="68571" bIns="34291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2800">
                      <a:solidFill>
                        <a:schemeClr val="tx1"/>
                      </a:solidFill>
                      <a:latin typeface="文泉驿微米黑" charset="-122"/>
                      <a:ea typeface="文泉驿微米黑" charset="-122"/>
                      <a:sym typeface="文泉驿微米黑" charset="-122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400">
                      <a:solidFill>
                        <a:schemeClr val="tx1"/>
                      </a:solidFill>
                      <a:latin typeface="文泉驿微米黑" charset="-122"/>
                      <a:ea typeface="文泉驿微米黑" charset="-122"/>
                      <a:sym typeface="文泉驿微米黑" charset="-122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文泉驿微米黑" charset="-122"/>
                      <a:ea typeface="文泉驿微米黑" charset="-122"/>
                      <a:sym typeface="文泉驿微米黑" charset="-122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文泉驿微米黑" charset="-122"/>
                      <a:ea typeface="文泉驿微米黑" charset="-122"/>
                      <a:sym typeface="文泉驿微米黑" charset="-122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>
                      <a:solidFill>
                        <a:schemeClr val="tx1"/>
                      </a:solidFill>
                      <a:latin typeface="文泉驿微米黑" charset="-122"/>
                      <a:ea typeface="文泉驿微米黑" charset="-122"/>
                      <a:sym typeface="文泉驿微米黑" charset="-122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>
                      <a:solidFill>
                        <a:schemeClr val="tx1"/>
                      </a:solidFill>
                      <a:latin typeface="文泉驿微米黑" charset="-122"/>
                      <a:ea typeface="文泉驿微米黑" charset="-122"/>
                      <a:sym typeface="文泉驿微米黑" charset="-122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>
                      <a:solidFill>
                        <a:schemeClr val="tx1"/>
                      </a:solidFill>
                      <a:latin typeface="文泉驿微米黑" charset="-122"/>
                      <a:ea typeface="文泉驿微米黑" charset="-122"/>
                      <a:sym typeface="文泉驿微米黑" charset="-122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>
                      <a:solidFill>
                        <a:schemeClr val="tx1"/>
                      </a:solidFill>
                      <a:latin typeface="文泉驿微米黑" charset="-122"/>
                      <a:ea typeface="文泉驿微米黑" charset="-122"/>
                      <a:sym typeface="文泉驿微米黑" charset="-122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>
                      <a:solidFill>
                        <a:schemeClr val="tx1"/>
                      </a:solidFill>
                      <a:latin typeface="文泉驿微米黑" charset="-122"/>
                      <a:ea typeface="文泉驿微米黑" charset="-122"/>
                      <a:sym typeface="文泉驿微米黑" charset="-122"/>
                    </a:defRPr>
                  </a:lvl9pPr>
                </a:lstStyle>
                <a:p>
                  <a:pPr marL="0" marR="0" lvl="0" indent="0" algn="l" defTabSz="12192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zh-CN" sz="1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Myriad Pro" panose="020B0502040204020203" pitchFamily="34" charset="0"/>
                      <a:ea typeface="Segoe UI" panose="020B0502040204020203" pitchFamily="34" charset="0"/>
                      <a:cs typeface="Segoe UI" panose="020B0502040204020203" pitchFamily="34" charset="0"/>
                      <a:sym typeface="Calibri" panose="020F0502020204030204" charset="0"/>
                    </a:rPr>
                    <a:t>Conférencier</a:t>
                  </a:r>
                  <a:endParaRPr kumimoji="0" lang="en-US" altLang="zh-CN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  <a:sym typeface="Calibri" panose="020F0502020204030204" charset="0"/>
                  </a:endParaRPr>
                </a:p>
              </p:txBody>
            </p:sp>
            <p:sp>
              <p:nvSpPr>
                <p:cNvPr id="36" name="矩形 35"/>
                <p:cNvSpPr/>
                <p:nvPr/>
              </p:nvSpPr>
              <p:spPr bwMode="auto">
                <a:xfrm>
                  <a:off x="1709218" y="3147814"/>
                  <a:ext cx="616692" cy="540000"/>
                </a:xfrm>
                <a:prstGeom prst="rect">
                  <a:avLst/>
                </a:prstGeom>
                <a:solidFill>
                  <a:schemeClr val="bg1"/>
                </a:solidFill>
                <a:ln w="952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27" tIns="45719" rIns="91427" bIns="45719" numCol="1" rtlCol="0" anchor="ctr" anchorCtr="0" compatLnSpc="1"/>
                <a:lstStyle/>
                <a:p>
                  <a:pPr marL="0" marR="0" lvl="0" indent="0" algn="ctr" defTabSz="914400" rtl="0" eaLnBrk="1" fontAlgn="t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zh-CN" sz="2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Myriad Pro" panose="020B0502040204020203" pitchFamily="34" charset="0"/>
                      <a:ea typeface="Segoe UI" panose="020B0502040204020203" pitchFamily="34" charset="0"/>
                      <a:cs typeface="Segoe UI" panose="020B0502040204020203" pitchFamily="34" charset="0"/>
                    </a:rPr>
                    <a:t>SA</a:t>
                  </a:r>
                  <a:endParaRPr kumimoji="0" lang="zh-CN" alt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  <p:sp>
              <p:nvSpPr>
                <p:cNvPr id="37" name="矩形 36"/>
                <p:cNvSpPr/>
                <p:nvPr/>
              </p:nvSpPr>
              <p:spPr bwMode="auto">
                <a:xfrm>
                  <a:off x="795493" y="3147814"/>
                  <a:ext cx="540000" cy="540000"/>
                </a:xfrm>
                <a:prstGeom prst="rect">
                  <a:avLst/>
                </a:prstGeom>
                <a:solidFill>
                  <a:schemeClr val="bg1"/>
                </a:solidFill>
                <a:ln w="952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27" tIns="45719" rIns="91427" bIns="45719" numCol="1" rtlCol="0" anchor="ctr" anchorCtr="0" compatLnSpc="1"/>
                <a:lstStyle/>
                <a:p>
                  <a:pPr marL="0" marR="0" lvl="0" indent="0" algn="ctr" defTabSz="914400" rtl="0" eaLnBrk="1" fontAlgn="t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zh-CN" sz="2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Myriad Pro" panose="020B0502040204020203" pitchFamily="34" charset="0"/>
                      <a:ea typeface="Segoe UI" panose="020B0502040204020203" pitchFamily="34" charset="0"/>
                      <a:cs typeface="Segoe UI" panose="020B0502040204020203" pitchFamily="34" charset="0"/>
                    </a:rPr>
                    <a:t>DHI</a:t>
                  </a:r>
                  <a:endParaRPr kumimoji="0" lang="zh-CN" alt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  <p:sp>
              <p:nvSpPr>
                <p:cNvPr id="38" name="矩形 37"/>
                <p:cNvSpPr/>
                <p:nvPr/>
              </p:nvSpPr>
              <p:spPr bwMode="auto">
                <a:xfrm>
                  <a:off x="5812429" y="3147243"/>
                  <a:ext cx="540000" cy="540000"/>
                </a:xfrm>
                <a:prstGeom prst="rect">
                  <a:avLst/>
                </a:prstGeom>
                <a:solidFill>
                  <a:schemeClr val="bg1"/>
                </a:solidFill>
                <a:ln w="952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27" tIns="45719" rIns="91427" bIns="45719" numCol="1" rtlCol="0" anchor="ctr" anchorCtr="0" compatLnSpc="1"/>
                <a:lstStyle/>
                <a:p>
                  <a:pPr marL="0" marR="0" lvl="0" indent="0" algn="ctr" defTabSz="914400" rtl="0" eaLnBrk="1" fontAlgn="t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zh-CN" sz="2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Myriad Pro" panose="020B0502040204020203" pitchFamily="34" charset="0"/>
                      <a:ea typeface="Segoe UI" panose="020B0502040204020203" pitchFamily="34" charset="0"/>
                      <a:cs typeface="Segoe UI" panose="020B0502040204020203" pitchFamily="34" charset="0"/>
                    </a:rPr>
                    <a:t>N</a:t>
                  </a:r>
                  <a:endParaRPr kumimoji="0" lang="zh-CN" alt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  <p:grpSp>
              <p:nvGrpSpPr>
                <p:cNvPr id="39" name="组合 38"/>
                <p:cNvGrpSpPr/>
                <p:nvPr/>
              </p:nvGrpSpPr>
              <p:grpSpPr>
                <a:xfrm>
                  <a:off x="1048423" y="3691437"/>
                  <a:ext cx="67500" cy="318544"/>
                  <a:chOff x="2613791" y="2876623"/>
                  <a:chExt cx="90000" cy="424725"/>
                </a:xfrm>
              </p:grpSpPr>
              <p:cxnSp>
                <p:nvCxnSpPr>
                  <p:cNvPr id="65" name="直接连接符 64"/>
                  <p:cNvCxnSpPr/>
                  <p:nvPr/>
                </p:nvCxnSpPr>
                <p:spPr bwMode="auto">
                  <a:xfrm>
                    <a:off x="2658790" y="2876623"/>
                    <a:ext cx="0" cy="384000"/>
                  </a:xfrm>
                  <a:prstGeom prst="line">
                    <a:avLst/>
                  </a:prstGeom>
                  <a:solidFill>
                    <a:schemeClr val="accent1"/>
                  </a:solidFill>
                  <a:ln w="9525" cap="flat" cmpd="sng" algn="ctr">
                    <a:solidFill>
                      <a:schemeClr val="bg1">
                        <a:lumMod val="50000"/>
                      </a:schemeClr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</p:cxnSp>
              <p:sp>
                <p:nvSpPr>
                  <p:cNvPr id="68" name="椭圆 67"/>
                  <p:cNvSpPr/>
                  <p:nvPr/>
                </p:nvSpPr>
                <p:spPr bwMode="auto">
                  <a:xfrm>
                    <a:off x="2613791" y="3211348"/>
                    <a:ext cx="90000" cy="90000"/>
                  </a:xfrm>
                  <a:prstGeom prst="ellipse">
                    <a:avLst/>
                  </a:prstGeom>
                  <a:solidFill>
                    <a:schemeClr val="bg1">
                      <a:lumMod val="50000"/>
                    </a:schemeClr>
                  </a:solidFill>
                  <a:ln w="3175" cap="flat" cmpd="sng" algn="ctr">
                    <a:solidFill>
                      <a:schemeClr val="bg1">
                        <a:lumMod val="50000"/>
                      </a:schemeClr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68580" tIns="34291" rIns="68580" bIns="34291" numCol="1" rtlCol="0" anchor="t" anchorCtr="0" compatLnSpc="1"/>
                  <a:lstStyle/>
                  <a:p>
                    <a:pPr marL="0" marR="0" lvl="0" indent="0" algn="l" defTabSz="914400" rtl="0" eaLnBrk="1" fontAlgn="t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CN" altLang="en-US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Segoe UI" panose="020B0502040204020203" pitchFamily="34" charset="0"/>
                      <a:ea typeface="微软雅黑"/>
                      <a:cs typeface="Segoe UI" panose="020B0502040204020203" pitchFamily="34" charset="0"/>
                    </a:endParaRPr>
                  </a:p>
                </p:txBody>
              </p:sp>
            </p:grpSp>
            <p:grpSp>
              <p:nvGrpSpPr>
                <p:cNvPr id="40" name="组合 39"/>
                <p:cNvGrpSpPr/>
                <p:nvPr/>
              </p:nvGrpSpPr>
              <p:grpSpPr>
                <a:xfrm>
                  <a:off x="1973207" y="3691431"/>
                  <a:ext cx="67500" cy="323055"/>
                  <a:chOff x="2333689" y="2869321"/>
                  <a:chExt cx="90000" cy="430740"/>
                </a:xfrm>
              </p:grpSpPr>
              <p:cxnSp>
                <p:nvCxnSpPr>
                  <p:cNvPr id="63" name="直接连接符 62"/>
                  <p:cNvCxnSpPr/>
                  <p:nvPr/>
                </p:nvCxnSpPr>
                <p:spPr bwMode="auto">
                  <a:xfrm>
                    <a:off x="2378695" y="2869321"/>
                    <a:ext cx="0" cy="384000"/>
                  </a:xfrm>
                  <a:prstGeom prst="line">
                    <a:avLst/>
                  </a:prstGeom>
                  <a:solidFill>
                    <a:schemeClr val="accent1"/>
                  </a:solidFill>
                  <a:ln w="9525" cap="flat" cmpd="sng" algn="ctr">
                    <a:solidFill>
                      <a:schemeClr val="bg1">
                        <a:lumMod val="50000"/>
                      </a:schemeClr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</p:cxnSp>
              <p:sp>
                <p:nvSpPr>
                  <p:cNvPr id="64" name="椭圆 63"/>
                  <p:cNvSpPr/>
                  <p:nvPr/>
                </p:nvSpPr>
                <p:spPr bwMode="auto">
                  <a:xfrm>
                    <a:off x="2333689" y="3210061"/>
                    <a:ext cx="90000" cy="90000"/>
                  </a:xfrm>
                  <a:prstGeom prst="ellipse">
                    <a:avLst/>
                  </a:prstGeom>
                  <a:solidFill>
                    <a:schemeClr val="bg1">
                      <a:lumMod val="50000"/>
                    </a:schemeClr>
                  </a:solidFill>
                  <a:ln w="3175" cap="flat" cmpd="sng" algn="ctr">
                    <a:solidFill>
                      <a:schemeClr val="bg1">
                        <a:lumMod val="50000"/>
                      </a:schemeClr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68580" tIns="34291" rIns="68580" bIns="34291" numCol="1" rtlCol="0" anchor="t" anchorCtr="0" compatLnSpc="1"/>
                  <a:lstStyle/>
                  <a:p>
                    <a:pPr marL="0" marR="0" lvl="0" indent="0" algn="l" defTabSz="914400" rtl="0" eaLnBrk="1" fontAlgn="t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CN" altLang="en-US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Segoe UI" panose="020B0502040204020203" pitchFamily="34" charset="0"/>
                      <a:ea typeface="微软雅黑"/>
                      <a:cs typeface="Segoe UI" panose="020B0502040204020203" pitchFamily="34" charset="0"/>
                    </a:endParaRPr>
                  </a:p>
                </p:txBody>
              </p:sp>
            </p:grpSp>
            <p:sp>
              <p:nvSpPr>
                <p:cNvPr id="41" name="矩形 40"/>
                <p:cNvSpPr/>
                <p:nvPr/>
              </p:nvSpPr>
              <p:spPr bwMode="auto">
                <a:xfrm>
                  <a:off x="4878152" y="3146624"/>
                  <a:ext cx="570541" cy="540000"/>
                </a:xfrm>
                <a:prstGeom prst="rect">
                  <a:avLst/>
                </a:prstGeom>
                <a:solidFill>
                  <a:schemeClr val="bg1"/>
                </a:solidFill>
                <a:ln w="952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27" tIns="45719" rIns="91427" bIns="45719" numCol="1" rtlCol="0" anchor="ctr" anchorCtr="0" compatLnSpc="1"/>
                <a:lstStyle/>
                <a:p>
                  <a:pPr marL="0" marR="0" lvl="0" indent="0" algn="ctr" defTabSz="914400" rtl="0" eaLnBrk="1" fontAlgn="t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zh-CN" sz="2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Myriad Pro" panose="020B0502040204020203" pitchFamily="34" charset="0"/>
                      <a:ea typeface="Segoe UI" panose="020B0502040204020203" pitchFamily="34" charset="0"/>
                      <a:cs typeface="Segoe UI" panose="020B0502040204020203" pitchFamily="34" charset="0"/>
                    </a:rPr>
                    <a:t>10W</a:t>
                  </a:r>
                  <a:endParaRPr kumimoji="0" lang="zh-CN" alt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  <p:sp>
              <p:nvSpPr>
                <p:cNvPr id="42" name="矩形 41"/>
                <p:cNvSpPr/>
                <p:nvPr/>
              </p:nvSpPr>
              <p:spPr bwMode="auto">
                <a:xfrm>
                  <a:off x="2656589" y="3147808"/>
                  <a:ext cx="540000" cy="540000"/>
                </a:xfrm>
                <a:prstGeom prst="rect">
                  <a:avLst/>
                </a:prstGeom>
                <a:solidFill>
                  <a:schemeClr val="bg1"/>
                </a:solidFill>
                <a:ln w="952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27" tIns="45719" rIns="91427" bIns="45719" numCol="1" rtlCol="0" anchor="ctr" anchorCtr="0" compatLnSpc="1"/>
                <a:lstStyle/>
                <a:p>
                  <a:pPr marL="0" marR="0" lvl="0" indent="0" algn="ctr" defTabSz="914400" rtl="0" eaLnBrk="1" fontAlgn="t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zh-CN" sz="2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Myriad Pro" panose="020B0502040204020203" pitchFamily="34" charset="0"/>
                      <a:ea typeface="Segoe UI" panose="020B0502040204020203" pitchFamily="34" charset="0"/>
                      <a:cs typeface="Segoe UI" panose="020B0502040204020203" pitchFamily="34" charset="0"/>
                    </a:rPr>
                    <a:t>SP</a:t>
                  </a:r>
                  <a:endParaRPr kumimoji="0" lang="zh-CN" alt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  <p:grpSp>
              <p:nvGrpSpPr>
                <p:cNvPr id="43" name="组合 42"/>
                <p:cNvGrpSpPr/>
                <p:nvPr/>
              </p:nvGrpSpPr>
              <p:grpSpPr>
                <a:xfrm>
                  <a:off x="5132432" y="3700450"/>
                  <a:ext cx="67500" cy="327766"/>
                  <a:chOff x="2954485" y="2881331"/>
                  <a:chExt cx="90000" cy="437019"/>
                </a:xfrm>
              </p:grpSpPr>
              <p:cxnSp>
                <p:nvCxnSpPr>
                  <p:cNvPr id="59" name="直接连接符 58"/>
                  <p:cNvCxnSpPr/>
                  <p:nvPr/>
                </p:nvCxnSpPr>
                <p:spPr bwMode="auto">
                  <a:xfrm>
                    <a:off x="2995808" y="2881331"/>
                    <a:ext cx="0" cy="384000"/>
                  </a:xfrm>
                  <a:prstGeom prst="line">
                    <a:avLst/>
                  </a:prstGeom>
                  <a:solidFill>
                    <a:schemeClr val="accent1"/>
                  </a:solidFill>
                  <a:ln w="9525" cap="flat" cmpd="sng" algn="ctr">
                    <a:solidFill>
                      <a:schemeClr val="bg1">
                        <a:lumMod val="50000"/>
                      </a:schemeClr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</p:cxnSp>
              <p:sp>
                <p:nvSpPr>
                  <p:cNvPr id="60" name="椭圆 59"/>
                  <p:cNvSpPr/>
                  <p:nvPr/>
                </p:nvSpPr>
                <p:spPr bwMode="auto">
                  <a:xfrm>
                    <a:off x="2954485" y="3228350"/>
                    <a:ext cx="90000" cy="90000"/>
                  </a:xfrm>
                  <a:prstGeom prst="ellipse">
                    <a:avLst/>
                  </a:prstGeom>
                  <a:solidFill>
                    <a:schemeClr val="bg1">
                      <a:lumMod val="50000"/>
                    </a:schemeClr>
                  </a:solidFill>
                  <a:ln w="3175" cap="flat" cmpd="sng" algn="ctr">
                    <a:solidFill>
                      <a:schemeClr val="bg1">
                        <a:lumMod val="50000"/>
                      </a:schemeClr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68580" tIns="34291" rIns="68580" bIns="34291" numCol="1" rtlCol="0" anchor="t" anchorCtr="0" compatLnSpc="1"/>
                  <a:lstStyle/>
                  <a:p>
                    <a:pPr marL="0" marR="0" lvl="0" indent="0" algn="l" defTabSz="914400" rtl="0" eaLnBrk="1" fontAlgn="t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CN" altLang="en-US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Segoe UI" panose="020B0502040204020203" pitchFamily="34" charset="0"/>
                      <a:ea typeface="微软雅黑"/>
                      <a:cs typeface="Segoe UI" panose="020B0502040204020203" pitchFamily="34" charset="0"/>
                    </a:endParaRPr>
                  </a:p>
                </p:txBody>
              </p:sp>
            </p:grpSp>
            <p:grpSp>
              <p:nvGrpSpPr>
                <p:cNvPr id="44" name="组合 43"/>
                <p:cNvGrpSpPr/>
                <p:nvPr/>
              </p:nvGrpSpPr>
              <p:grpSpPr>
                <a:xfrm>
                  <a:off x="2889097" y="3688753"/>
                  <a:ext cx="67499" cy="308196"/>
                  <a:chOff x="1765553" y="2851943"/>
                  <a:chExt cx="90002" cy="410927"/>
                </a:xfrm>
              </p:grpSpPr>
              <p:cxnSp>
                <p:nvCxnSpPr>
                  <p:cNvPr id="51" name="直接连接符 50"/>
                  <p:cNvCxnSpPr/>
                  <p:nvPr/>
                </p:nvCxnSpPr>
                <p:spPr bwMode="auto">
                  <a:xfrm>
                    <a:off x="1822732" y="2851943"/>
                    <a:ext cx="0" cy="384000"/>
                  </a:xfrm>
                  <a:prstGeom prst="line">
                    <a:avLst/>
                  </a:prstGeom>
                  <a:solidFill>
                    <a:schemeClr val="accent1"/>
                  </a:solidFill>
                  <a:ln w="9525" cap="flat" cmpd="sng" algn="ctr">
                    <a:solidFill>
                      <a:schemeClr val="bg1">
                        <a:lumMod val="50000"/>
                      </a:schemeClr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</p:cxnSp>
              <p:sp>
                <p:nvSpPr>
                  <p:cNvPr id="53" name="椭圆 52"/>
                  <p:cNvSpPr/>
                  <p:nvPr/>
                </p:nvSpPr>
                <p:spPr bwMode="auto">
                  <a:xfrm>
                    <a:off x="1765553" y="3172870"/>
                    <a:ext cx="90002" cy="90000"/>
                  </a:xfrm>
                  <a:prstGeom prst="ellipse">
                    <a:avLst/>
                  </a:prstGeom>
                  <a:solidFill>
                    <a:schemeClr val="bg1">
                      <a:lumMod val="50000"/>
                    </a:schemeClr>
                  </a:solidFill>
                  <a:ln w="3175" cap="flat" cmpd="sng" algn="ctr">
                    <a:solidFill>
                      <a:schemeClr val="bg1">
                        <a:lumMod val="50000"/>
                      </a:schemeClr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68580" tIns="34291" rIns="68580" bIns="34291" numCol="1" rtlCol="0" anchor="t" anchorCtr="0" compatLnSpc="1"/>
                  <a:lstStyle/>
                  <a:p>
                    <a:pPr marL="0" marR="0" lvl="0" indent="0" algn="l" defTabSz="914400" rtl="0" eaLnBrk="1" fontAlgn="t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CN" altLang="en-US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Segoe UI" panose="020B0502040204020203" pitchFamily="34" charset="0"/>
                      <a:ea typeface="微软雅黑"/>
                      <a:cs typeface="Segoe UI" panose="020B0502040204020203" pitchFamily="34" charset="0"/>
                    </a:endParaRPr>
                  </a:p>
                </p:txBody>
              </p:sp>
            </p:grpSp>
            <p:cxnSp>
              <p:nvCxnSpPr>
                <p:cNvPr id="46" name="直接连接符 45"/>
                <p:cNvCxnSpPr/>
                <p:nvPr/>
              </p:nvCxnSpPr>
              <p:spPr bwMode="auto">
                <a:xfrm>
                  <a:off x="1366423" y="3431239"/>
                  <a:ext cx="323409" cy="1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47" name="直接连接符 46"/>
                <p:cNvCxnSpPr/>
                <p:nvPr/>
              </p:nvCxnSpPr>
              <p:spPr bwMode="auto">
                <a:xfrm>
                  <a:off x="4554367" y="3435008"/>
                  <a:ext cx="292287" cy="0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grpSp>
              <p:nvGrpSpPr>
                <p:cNvPr id="48" name="组合 47"/>
                <p:cNvGrpSpPr/>
                <p:nvPr/>
              </p:nvGrpSpPr>
              <p:grpSpPr>
                <a:xfrm>
                  <a:off x="6040511" y="3683539"/>
                  <a:ext cx="67501" cy="357567"/>
                  <a:chOff x="2579738" y="2835920"/>
                  <a:chExt cx="90000" cy="476753"/>
                </a:xfrm>
              </p:grpSpPr>
              <p:cxnSp>
                <p:nvCxnSpPr>
                  <p:cNvPr id="49" name="直接连接符 48"/>
                  <p:cNvCxnSpPr/>
                  <p:nvPr/>
                </p:nvCxnSpPr>
                <p:spPr bwMode="auto">
                  <a:xfrm>
                    <a:off x="2614391" y="2835920"/>
                    <a:ext cx="0" cy="384000"/>
                  </a:xfrm>
                  <a:prstGeom prst="line">
                    <a:avLst/>
                  </a:prstGeom>
                  <a:solidFill>
                    <a:schemeClr val="accent1"/>
                  </a:solidFill>
                  <a:ln w="9525" cap="flat" cmpd="sng" algn="ctr">
                    <a:solidFill>
                      <a:schemeClr val="bg1">
                        <a:lumMod val="50000"/>
                      </a:schemeClr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</p:cxnSp>
              <p:sp>
                <p:nvSpPr>
                  <p:cNvPr id="50" name="椭圆 49"/>
                  <p:cNvSpPr/>
                  <p:nvPr/>
                </p:nvSpPr>
                <p:spPr bwMode="auto">
                  <a:xfrm>
                    <a:off x="2579738" y="3222673"/>
                    <a:ext cx="90000" cy="90000"/>
                  </a:xfrm>
                  <a:prstGeom prst="ellipse">
                    <a:avLst/>
                  </a:prstGeom>
                  <a:solidFill>
                    <a:schemeClr val="bg1">
                      <a:lumMod val="50000"/>
                    </a:schemeClr>
                  </a:solidFill>
                  <a:ln w="3175" cap="flat" cmpd="sng" algn="ctr">
                    <a:solidFill>
                      <a:schemeClr val="bg1">
                        <a:lumMod val="50000"/>
                      </a:schemeClr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68580" tIns="34291" rIns="68580" bIns="34291" numCol="1" rtlCol="0" anchor="t" anchorCtr="0" compatLnSpc="1"/>
                  <a:lstStyle/>
                  <a:p>
                    <a:pPr marL="0" marR="0" lvl="0" indent="0" algn="l" defTabSz="914400" rtl="0" eaLnBrk="1" fontAlgn="t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CN" altLang="en-US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Segoe UI" panose="020B0502040204020203" pitchFamily="34" charset="0"/>
                      <a:ea typeface="微软雅黑"/>
                      <a:cs typeface="Segoe UI" panose="020B0502040204020203" pitchFamily="34" charset="0"/>
                    </a:endParaRPr>
                  </a:p>
                </p:txBody>
              </p:sp>
            </p:grpSp>
          </p:grpSp>
          <p:sp>
            <p:nvSpPr>
              <p:cNvPr id="32" name="TextBox 72"/>
              <p:cNvSpPr>
                <a:spLocks noChangeArrowheads="1"/>
              </p:cNvSpPr>
              <p:nvPr/>
            </p:nvSpPr>
            <p:spPr bwMode="auto">
              <a:xfrm>
                <a:off x="4867862" y="1743073"/>
                <a:ext cx="950638" cy="1904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68571" tIns="34291" rIns="68571" bIns="34291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400"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9pPr>
              </a:lstStyle>
              <a:p>
                <a:pPr marL="0" marR="0" lvl="0" indent="0" algn="l" defTabSz="12192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Myriad Pro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  <a:sym typeface="Calibri" panose="020F0502020204030204" charset="0"/>
                  </a:rPr>
                  <a:t>Puissance de sortie</a:t>
                </a:r>
              </a:p>
            </p:txBody>
          </p:sp>
        </p:grpSp>
        <p:cxnSp>
          <p:nvCxnSpPr>
            <p:cNvPr id="70" name="直接连接符 69"/>
            <p:cNvCxnSpPr/>
            <p:nvPr/>
          </p:nvCxnSpPr>
          <p:spPr bwMode="auto">
            <a:xfrm>
              <a:off x="8988787" y="1962194"/>
              <a:ext cx="0" cy="3840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71" name="椭圆 70"/>
            <p:cNvSpPr/>
            <p:nvPr/>
          </p:nvSpPr>
          <p:spPr bwMode="auto">
            <a:xfrm>
              <a:off x="8940803" y="2355905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微软雅黑"/>
                <a:cs typeface="Segoe UI" panose="020B0502040204020203" pitchFamily="34" charset="0"/>
              </a:endParaRPr>
            </a:p>
          </p:txBody>
        </p:sp>
        <p:sp>
          <p:nvSpPr>
            <p:cNvPr id="82" name="矩形 81"/>
            <p:cNvSpPr/>
            <p:nvPr/>
          </p:nvSpPr>
          <p:spPr bwMode="auto">
            <a:xfrm>
              <a:off x="9907324" y="1258086"/>
              <a:ext cx="720000" cy="72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27" tIns="45719" rIns="91427" bIns="45719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/EN</a:t>
              </a:r>
              <a:endPara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cxnSp>
          <p:nvCxnSpPr>
            <p:cNvPr id="83" name="直接连接符 82"/>
            <p:cNvCxnSpPr/>
            <p:nvPr/>
          </p:nvCxnSpPr>
          <p:spPr bwMode="auto">
            <a:xfrm>
              <a:off x="10272751" y="1992555"/>
              <a:ext cx="0" cy="3840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84" name="椭圆 83"/>
            <p:cNvSpPr/>
            <p:nvPr/>
          </p:nvSpPr>
          <p:spPr bwMode="auto">
            <a:xfrm>
              <a:off x="10236197" y="2374836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微软雅黑"/>
                <a:cs typeface="Segoe UI" panose="020B0502040204020203" pitchFamily="34" charset="0"/>
              </a:endParaRPr>
            </a:p>
          </p:txBody>
        </p:sp>
        <p:sp>
          <p:nvSpPr>
            <p:cNvPr id="85" name="TextBox 72"/>
            <p:cNvSpPr>
              <a:spLocks noChangeArrowheads="1"/>
            </p:cNvSpPr>
            <p:nvPr/>
          </p:nvSpPr>
          <p:spPr bwMode="auto">
            <a:xfrm>
              <a:off x="10119882" y="2440343"/>
              <a:ext cx="412630" cy="11772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71" tIns="34291" rIns="68571" bIns="34291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文泉驿微米黑" charset="-122"/>
                </a:rPr>
                <a:t>/</a:t>
              </a:r>
            </a:p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charset="0"/>
                </a:rPr>
                <a:t>CN</a:t>
              </a:r>
            </a:p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charset="0"/>
                </a:rPr>
                <a:t>EN</a:t>
              </a:r>
            </a:p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charset="0"/>
                </a:rPr>
                <a:t>BS</a:t>
              </a:r>
            </a:p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charset="0"/>
                </a:rPr>
                <a:t>US</a:t>
              </a:r>
            </a:p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charset="0"/>
                </a:rPr>
                <a:t>COMME</a:t>
              </a:r>
            </a:p>
          </p:txBody>
        </p:sp>
        <p:cxnSp>
          <p:nvCxnSpPr>
            <p:cNvPr id="86" name="直接连接符 85"/>
            <p:cNvCxnSpPr/>
            <p:nvPr/>
          </p:nvCxnSpPr>
          <p:spPr bwMode="auto">
            <a:xfrm>
              <a:off x="3044945" y="1629257"/>
              <a:ext cx="375150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88" name="矩形 87"/>
            <p:cNvSpPr/>
            <p:nvPr/>
          </p:nvSpPr>
          <p:spPr bwMode="auto">
            <a:xfrm>
              <a:off x="4274573" y="1247700"/>
              <a:ext cx="720000" cy="72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27" tIns="45719" rIns="91427" bIns="45719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100</a:t>
              </a:r>
              <a:endPara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89" name="矩形 88"/>
            <p:cNvSpPr/>
            <p:nvPr/>
          </p:nvSpPr>
          <p:spPr bwMode="auto">
            <a:xfrm>
              <a:off x="5135066" y="1247700"/>
              <a:ext cx="720000" cy="72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27" tIns="45719" rIns="91427" bIns="45719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H</a:t>
              </a:r>
              <a:endPara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95" name="TextBox 69"/>
            <p:cNvSpPr>
              <a:spLocks noChangeArrowheads="1"/>
            </p:cNvSpPr>
            <p:nvPr/>
          </p:nvSpPr>
          <p:spPr bwMode="auto">
            <a:xfrm>
              <a:off x="5017433" y="2446393"/>
              <a:ext cx="1235000" cy="4385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71" tIns="34291" rIns="68571" bIns="34291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charset="0"/>
                </a:rPr>
                <a:t>H = Type de corne</a:t>
              </a:r>
            </a:p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charset="0"/>
                </a:rPr>
                <a:t>C = Type plafond</a:t>
              </a:r>
              <a:endPara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charset="0"/>
              </a:endParaRPr>
            </a:p>
          </p:txBody>
        </p:sp>
        <p:cxnSp>
          <p:nvCxnSpPr>
            <p:cNvPr id="96" name="直接连接符 95"/>
            <p:cNvCxnSpPr/>
            <p:nvPr/>
          </p:nvCxnSpPr>
          <p:spPr bwMode="auto">
            <a:xfrm>
              <a:off x="5483997" y="1964191"/>
              <a:ext cx="0" cy="384001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97" name="椭圆 96"/>
            <p:cNvSpPr/>
            <p:nvPr/>
          </p:nvSpPr>
          <p:spPr bwMode="auto">
            <a:xfrm>
              <a:off x="5441918" y="2318432"/>
              <a:ext cx="86635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微软雅黑"/>
                <a:cs typeface="Segoe UI" panose="020B0502040204020203" pitchFamily="34" charset="0"/>
              </a:endParaRPr>
            </a:p>
          </p:txBody>
        </p:sp>
        <p:cxnSp>
          <p:nvCxnSpPr>
            <p:cNvPr id="99" name="直接连接符 98"/>
            <p:cNvCxnSpPr/>
            <p:nvPr/>
          </p:nvCxnSpPr>
          <p:spPr bwMode="auto">
            <a:xfrm>
              <a:off x="7054297" y="1638617"/>
              <a:ext cx="375150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00" name="TextBox 72"/>
            <p:cNvSpPr>
              <a:spLocks noChangeArrowheads="1"/>
            </p:cNvSpPr>
            <p:nvPr/>
          </p:nvSpPr>
          <p:spPr bwMode="auto">
            <a:xfrm>
              <a:off x="7329124" y="2418201"/>
              <a:ext cx="967350" cy="8079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71" tIns="34291" rIns="68571" bIns="34291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charset="0"/>
                </a:rPr>
                <a:t>N=Réseau</a:t>
              </a:r>
            </a:p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charset="0"/>
                </a:rPr>
                <a:t>A = Analogique</a:t>
              </a:r>
            </a:p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charset="0"/>
                </a:rPr>
                <a:t>W=WiFi</a:t>
              </a:r>
            </a:p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charset="0"/>
                </a:rPr>
                <a:t>G=4G</a:t>
              </a:r>
            </a:p>
          </p:txBody>
        </p:sp>
        <p:cxnSp>
          <p:nvCxnSpPr>
            <p:cNvPr id="101" name="直接连接符 100"/>
            <p:cNvCxnSpPr/>
            <p:nvPr/>
          </p:nvCxnSpPr>
          <p:spPr bwMode="auto">
            <a:xfrm>
              <a:off x="8212537" y="1630997"/>
              <a:ext cx="375150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02" name="矩形 101"/>
            <p:cNvSpPr/>
            <p:nvPr/>
          </p:nvSpPr>
          <p:spPr bwMode="auto">
            <a:xfrm>
              <a:off x="8646549" y="1240905"/>
              <a:ext cx="693090" cy="720001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27" tIns="45719" rIns="91427" bIns="45719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p</a:t>
              </a:r>
              <a:endPara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03" name="TextBox 72"/>
            <p:cNvSpPr>
              <a:spLocks noChangeArrowheads="1"/>
            </p:cNvSpPr>
            <p:nvPr/>
          </p:nvSpPr>
          <p:spPr bwMode="auto">
            <a:xfrm>
              <a:off x="8547128" y="2456231"/>
              <a:ext cx="967350" cy="4385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71" tIns="34291" rIns="68571" bIns="34291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charset="0"/>
                </a:rPr>
                <a:t>P = Projet</a:t>
              </a:r>
            </a:p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charset="0"/>
                </a:rPr>
                <a:t>C=Canal</a:t>
              </a:r>
            </a:p>
          </p:txBody>
        </p:sp>
        <p:cxnSp>
          <p:nvCxnSpPr>
            <p:cNvPr id="105" name="直接连接符 104"/>
            <p:cNvCxnSpPr/>
            <p:nvPr/>
          </p:nvCxnSpPr>
          <p:spPr bwMode="auto">
            <a:xfrm>
              <a:off x="9427927" y="1634807"/>
              <a:ext cx="375150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pic>
        <p:nvPicPr>
          <p:cNvPr id="7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672" y="3713607"/>
            <a:ext cx="11125361" cy="3013764"/>
          </a:xfrm>
          <a:prstGeom prst="rect">
            <a:avLst/>
          </a:prstGeom>
        </p:spPr>
      </p:pic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/>
                <a:ea typeface="微软雅黑"/>
                <a:cs typeface="Segoe UI" panose="020B0502040204020203" pitchFamily="34" charset="0"/>
              </a:rPr>
              <a:t>Ramasser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1178041" y="1360010"/>
            <a:ext cx="8763462" cy="2376690"/>
            <a:chOff x="596762" y="1240905"/>
            <a:chExt cx="8763462" cy="2376690"/>
          </a:xfrm>
        </p:grpSpPr>
        <p:sp>
          <p:nvSpPr>
            <p:cNvPr id="26" name="矩形 25"/>
            <p:cNvSpPr/>
            <p:nvPr/>
          </p:nvSpPr>
          <p:spPr>
            <a:xfrm>
              <a:off x="1877336" y="2401884"/>
              <a:ext cx="1835913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微软雅黑" panose="020B0503020204020204" charset="-122"/>
                  <a:cs typeface="Segoe UI" panose="020B0502040204020203" pitchFamily="34" charset="0"/>
                  <a:sym typeface="Segoe UI" panose="020B0502040204020203" pitchFamily="34" charset="0"/>
                </a:rPr>
                <a:t>SA : Audio de sécurité</a:t>
              </a:r>
            </a:p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微软雅黑" panose="020B0503020204020204" charset="-122"/>
                  <a:cs typeface="Segoe UI" panose="020B0502040204020203" pitchFamily="34" charset="0"/>
                  <a:sym typeface="Segoe UI" panose="020B0502040204020203" pitchFamily="34" charset="0"/>
                </a:rPr>
                <a:t>BA : Audio de diffusion</a:t>
              </a:r>
            </a:p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微软雅黑" panose="020B0503020204020204" charset="-122"/>
                  <a:cs typeface="Segoe UI" panose="020B0502040204020203" pitchFamily="34" charset="0"/>
                  <a:sym typeface="Segoe UI" panose="020B0502040204020203" pitchFamily="34" charset="0"/>
                </a:rPr>
                <a:t>PA : Audio professionnel</a:t>
              </a:r>
            </a:p>
          </p:txBody>
        </p:sp>
        <p:grpSp>
          <p:nvGrpSpPr>
            <p:cNvPr id="46" name="组合 45"/>
            <p:cNvGrpSpPr/>
            <p:nvPr/>
          </p:nvGrpSpPr>
          <p:grpSpPr>
            <a:xfrm>
              <a:off x="596762" y="1248526"/>
              <a:ext cx="6422039" cy="1605014"/>
              <a:chOff x="443087" y="3147243"/>
              <a:chExt cx="5003539" cy="1203759"/>
            </a:xfrm>
          </p:grpSpPr>
          <p:sp>
            <p:nvSpPr>
              <p:cNvPr id="48" name="TextBox 69"/>
              <p:cNvSpPr>
                <a:spLocks noChangeArrowheads="1"/>
              </p:cNvSpPr>
              <p:nvPr/>
            </p:nvSpPr>
            <p:spPr bwMode="auto">
              <a:xfrm>
                <a:off x="443087" y="3998982"/>
                <a:ext cx="993152" cy="3520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68571" tIns="34291" rIns="68571" bIns="34291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400"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9pPr>
              </a:lstStyle>
              <a:p>
                <a:pPr marL="0" marR="0" lvl="0" indent="0" algn="l" defTabSz="12192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Myriad Pro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  <a:sym typeface="Calibri" panose="020F0502020204030204" charset="0"/>
                  </a:rPr>
                  <a:t>Marque: </a:t>
                </a:r>
              </a:p>
              <a:p>
                <a:pPr marL="0" marR="0" lvl="0" indent="0" algn="l" defTabSz="12192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Myriad Pro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  <a:sym typeface="Calibri" panose="020F0502020204030204" charset="0"/>
                  </a:rPr>
                  <a:t>Dahua à l'étranger</a:t>
                </a:r>
                <a:endPara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宋体" panose="02010600030101010101" pitchFamily="2" charset="-122"/>
                  <a:cs typeface="Segoe UI" panose="020B0502040204020203" pitchFamily="34" charset="0"/>
                  <a:sym typeface="文泉驿微米黑" charset="-122"/>
                </a:endParaRPr>
              </a:p>
            </p:txBody>
          </p:sp>
          <p:sp>
            <p:nvSpPr>
              <p:cNvPr id="49" name="TextBox 69"/>
              <p:cNvSpPr>
                <a:spLocks noChangeArrowheads="1"/>
              </p:cNvSpPr>
              <p:nvPr/>
            </p:nvSpPr>
            <p:spPr bwMode="auto">
              <a:xfrm>
                <a:off x="2716245" y="4024829"/>
                <a:ext cx="658171" cy="1904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68571" tIns="34291" rIns="68571" bIns="34291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400"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9pPr>
              </a:lstStyle>
              <a:p>
                <a:pPr marL="0" marR="0" lvl="0" indent="0" algn="l" defTabSz="12192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Myriad Pro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  <a:sym typeface="Calibri" panose="020F0502020204030204" charset="0"/>
                  </a:rPr>
                  <a:t>Ramasser</a:t>
                </a:r>
                <a:endParaRPr kumimoji="0" lang="en-US" altLang="zh-CN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charset="0"/>
                </a:endParaRPr>
              </a:p>
            </p:txBody>
          </p:sp>
          <p:sp>
            <p:nvSpPr>
              <p:cNvPr id="50" name="矩形 49"/>
              <p:cNvSpPr/>
              <p:nvPr/>
            </p:nvSpPr>
            <p:spPr bwMode="auto">
              <a:xfrm>
                <a:off x="1709218" y="3147814"/>
                <a:ext cx="616692" cy="540000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27" tIns="45719" rIns="91427" bIns="45719" numCol="1" rtlCol="0" anchor="ctr" anchorCtr="0" compatLnSpc="1"/>
              <a:lstStyle/>
              <a:p>
                <a:pPr marL="0" marR="0" lvl="0" indent="0" algn="ctr" defTabSz="914400" rtl="0" eaLnBrk="1" fontAlgn="t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yriad Pro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SA</a:t>
                </a:r>
                <a:endParaRPr kumimoji="0" lang="zh-CN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51" name="矩形 50"/>
              <p:cNvSpPr/>
              <p:nvPr/>
            </p:nvSpPr>
            <p:spPr bwMode="auto">
              <a:xfrm>
                <a:off x="795493" y="3147814"/>
                <a:ext cx="540000" cy="540000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27" tIns="45719" rIns="91427" bIns="45719" numCol="1" rtlCol="0" anchor="ctr" anchorCtr="0" compatLnSpc="1"/>
              <a:lstStyle/>
              <a:p>
                <a:pPr marL="0" marR="0" lvl="0" indent="0" algn="ctr" defTabSz="914400" rtl="0" eaLnBrk="1" fontAlgn="t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yriad Pro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DHI</a:t>
                </a:r>
                <a:endParaRPr kumimoji="0" lang="zh-CN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53" name="矩形 52"/>
              <p:cNvSpPr/>
              <p:nvPr/>
            </p:nvSpPr>
            <p:spPr bwMode="auto">
              <a:xfrm>
                <a:off x="4906626" y="3147243"/>
                <a:ext cx="540000" cy="540000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27" tIns="45719" rIns="91427" bIns="45719" numCol="1" rtlCol="0" anchor="ctr" anchorCtr="0" compatLnSpc="1"/>
              <a:lstStyle/>
              <a:p>
                <a:pPr marL="0" marR="0" lvl="0" indent="0" algn="ctr" defTabSz="914400" rtl="0" eaLnBrk="1" fontAlgn="t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yriad Pro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N</a:t>
                </a:r>
                <a:endParaRPr kumimoji="0" lang="zh-CN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grpSp>
            <p:nvGrpSpPr>
              <p:cNvPr id="57" name="组合 56"/>
              <p:cNvGrpSpPr/>
              <p:nvPr/>
            </p:nvGrpSpPr>
            <p:grpSpPr>
              <a:xfrm>
                <a:off x="1048423" y="3691437"/>
                <a:ext cx="67500" cy="318544"/>
                <a:chOff x="2613791" y="2876623"/>
                <a:chExt cx="90000" cy="424725"/>
              </a:xfrm>
            </p:grpSpPr>
            <p:cxnSp>
              <p:nvCxnSpPr>
                <p:cNvPr id="83" name="直接连接符 82"/>
                <p:cNvCxnSpPr/>
                <p:nvPr/>
              </p:nvCxnSpPr>
              <p:spPr bwMode="auto">
                <a:xfrm>
                  <a:off x="2658790" y="2876623"/>
                  <a:ext cx="0" cy="384000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sp>
              <p:nvSpPr>
                <p:cNvPr id="84" name="椭圆 83"/>
                <p:cNvSpPr/>
                <p:nvPr/>
              </p:nvSpPr>
              <p:spPr bwMode="auto">
                <a:xfrm>
                  <a:off x="2613791" y="3211348"/>
                  <a:ext cx="90000" cy="90000"/>
                </a:xfrm>
                <a:prstGeom prst="ellipse">
                  <a:avLst/>
                </a:prstGeom>
                <a:solidFill>
                  <a:schemeClr val="bg1">
                    <a:lumMod val="50000"/>
                  </a:schemeClr>
                </a:solidFill>
                <a:ln w="317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68580" tIns="34291" rIns="68580" bIns="34291" numCol="1" rtlCol="0" anchor="t" anchorCtr="0" compatLnSpc="1"/>
                <a:lstStyle/>
                <a:p>
                  <a:pPr marL="0" marR="0" lvl="0" indent="0" algn="l" defTabSz="914400" rtl="0" eaLnBrk="1" fontAlgn="t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微软雅黑"/>
                    <a:cs typeface="Segoe UI" panose="020B0502040204020203" pitchFamily="34" charset="0"/>
                  </a:endParaRPr>
                </a:p>
              </p:txBody>
            </p:sp>
          </p:grpSp>
          <p:grpSp>
            <p:nvGrpSpPr>
              <p:cNvPr id="58" name="组合 57"/>
              <p:cNvGrpSpPr/>
              <p:nvPr/>
            </p:nvGrpSpPr>
            <p:grpSpPr>
              <a:xfrm>
                <a:off x="1973207" y="3691431"/>
                <a:ext cx="67500" cy="323055"/>
                <a:chOff x="2333689" y="2869321"/>
                <a:chExt cx="90000" cy="430740"/>
              </a:xfrm>
            </p:grpSpPr>
            <p:cxnSp>
              <p:nvCxnSpPr>
                <p:cNvPr id="81" name="直接连接符 80"/>
                <p:cNvCxnSpPr/>
                <p:nvPr/>
              </p:nvCxnSpPr>
              <p:spPr bwMode="auto">
                <a:xfrm>
                  <a:off x="2378695" y="2869321"/>
                  <a:ext cx="0" cy="384000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sp>
              <p:nvSpPr>
                <p:cNvPr id="82" name="椭圆 81"/>
                <p:cNvSpPr/>
                <p:nvPr/>
              </p:nvSpPr>
              <p:spPr bwMode="auto">
                <a:xfrm>
                  <a:off x="2333689" y="3210061"/>
                  <a:ext cx="90000" cy="90000"/>
                </a:xfrm>
                <a:prstGeom prst="ellipse">
                  <a:avLst/>
                </a:prstGeom>
                <a:solidFill>
                  <a:schemeClr val="bg1">
                    <a:lumMod val="50000"/>
                  </a:schemeClr>
                </a:solidFill>
                <a:ln w="317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68580" tIns="34291" rIns="68580" bIns="34291" numCol="1" rtlCol="0" anchor="t" anchorCtr="0" compatLnSpc="1"/>
                <a:lstStyle/>
                <a:p>
                  <a:pPr marL="0" marR="0" lvl="0" indent="0" algn="l" defTabSz="914400" rtl="0" eaLnBrk="1" fontAlgn="t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微软雅黑"/>
                    <a:cs typeface="Segoe UI" panose="020B0502040204020203" pitchFamily="34" charset="0"/>
                  </a:endParaRPr>
                </a:p>
              </p:txBody>
            </p:sp>
          </p:grpSp>
          <p:sp>
            <p:nvSpPr>
              <p:cNvPr id="60" name="矩形 59"/>
              <p:cNvSpPr/>
              <p:nvPr/>
            </p:nvSpPr>
            <p:spPr bwMode="auto">
              <a:xfrm>
                <a:off x="2656589" y="3147808"/>
                <a:ext cx="540000" cy="540000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27" tIns="45719" rIns="91427" bIns="45719" numCol="1" rtlCol="0" anchor="ctr" anchorCtr="0" compatLnSpc="1"/>
              <a:lstStyle/>
              <a:p>
                <a:pPr marL="0" marR="0" lvl="0" indent="0" algn="ctr" defTabSz="914400" rtl="0" eaLnBrk="1" fontAlgn="t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yriad Pro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PP</a:t>
                </a:r>
                <a:endParaRPr kumimoji="0" lang="zh-CN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grpSp>
            <p:nvGrpSpPr>
              <p:cNvPr id="64" name="组合 63"/>
              <p:cNvGrpSpPr/>
              <p:nvPr/>
            </p:nvGrpSpPr>
            <p:grpSpPr>
              <a:xfrm>
                <a:off x="2889097" y="3688753"/>
                <a:ext cx="67499" cy="308196"/>
                <a:chOff x="1765553" y="2851943"/>
                <a:chExt cx="90002" cy="410927"/>
              </a:xfrm>
            </p:grpSpPr>
            <p:cxnSp>
              <p:nvCxnSpPr>
                <p:cNvPr id="72" name="直接连接符 71"/>
                <p:cNvCxnSpPr/>
                <p:nvPr/>
              </p:nvCxnSpPr>
              <p:spPr bwMode="auto">
                <a:xfrm>
                  <a:off x="1822732" y="2851943"/>
                  <a:ext cx="0" cy="384000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sp>
              <p:nvSpPr>
                <p:cNvPr id="73" name="椭圆 72"/>
                <p:cNvSpPr/>
                <p:nvPr/>
              </p:nvSpPr>
              <p:spPr bwMode="auto">
                <a:xfrm>
                  <a:off x="1765553" y="3172870"/>
                  <a:ext cx="90002" cy="90000"/>
                </a:xfrm>
                <a:prstGeom prst="ellipse">
                  <a:avLst/>
                </a:prstGeom>
                <a:solidFill>
                  <a:schemeClr val="bg1">
                    <a:lumMod val="50000"/>
                  </a:schemeClr>
                </a:solidFill>
                <a:ln w="317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68580" tIns="34291" rIns="68580" bIns="34291" numCol="1" rtlCol="0" anchor="t" anchorCtr="0" compatLnSpc="1"/>
                <a:lstStyle/>
                <a:p>
                  <a:pPr marL="0" marR="0" lvl="0" indent="0" algn="l" defTabSz="914400" rtl="0" eaLnBrk="1" fontAlgn="t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微软雅黑"/>
                    <a:cs typeface="Segoe UI" panose="020B0502040204020203" pitchFamily="34" charset="0"/>
                  </a:endParaRPr>
                </a:p>
              </p:txBody>
            </p:sp>
          </p:grpSp>
          <p:cxnSp>
            <p:nvCxnSpPr>
              <p:cNvPr id="65" name="直接连接符 64"/>
              <p:cNvCxnSpPr/>
              <p:nvPr/>
            </p:nvCxnSpPr>
            <p:spPr bwMode="auto">
              <a:xfrm>
                <a:off x="1366423" y="3431239"/>
                <a:ext cx="323409" cy="1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68" name="直接连接符 67"/>
              <p:cNvCxnSpPr/>
              <p:nvPr/>
            </p:nvCxnSpPr>
            <p:spPr bwMode="auto">
              <a:xfrm>
                <a:off x="4564544" y="3435008"/>
                <a:ext cx="292287" cy="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grpSp>
            <p:nvGrpSpPr>
              <p:cNvPr id="69" name="组合 68"/>
              <p:cNvGrpSpPr/>
              <p:nvPr/>
            </p:nvGrpSpPr>
            <p:grpSpPr>
              <a:xfrm>
                <a:off x="5144889" y="3693338"/>
                <a:ext cx="67501" cy="347770"/>
                <a:chOff x="1385590" y="2848983"/>
                <a:chExt cx="90000" cy="463690"/>
              </a:xfrm>
            </p:grpSpPr>
            <p:cxnSp>
              <p:nvCxnSpPr>
                <p:cNvPr id="70" name="直接连接符 69"/>
                <p:cNvCxnSpPr/>
                <p:nvPr/>
              </p:nvCxnSpPr>
              <p:spPr bwMode="auto">
                <a:xfrm>
                  <a:off x="1433814" y="2848983"/>
                  <a:ext cx="0" cy="384000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sp>
              <p:nvSpPr>
                <p:cNvPr id="71" name="椭圆 70"/>
                <p:cNvSpPr/>
                <p:nvPr/>
              </p:nvSpPr>
              <p:spPr bwMode="auto">
                <a:xfrm>
                  <a:off x="1385590" y="3222673"/>
                  <a:ext cx="90000" cy="90000"/>
                </a:xfrm>
                <a:prstGeom prst="ellipse">
                  <a:avLst/>
                </a:prstGeom>
                <a:solidFill>
                  <a:schemeClr val="bg1">
                    <a:lumMod val="50000"/>
                  </a:schemeClr>
                </a:solidFill>
                <a:ln w="317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68580" tIns="34291" rIns="68580" bIns="34291" numCol="1" rtlCol="0" anchor="t" anchorCtr="0" compatLnSpc="1"/>
                <a:lstStyle/>
                <a:p>
                  <a:pPr marL="0" marR="0" lvl="0" indent="0" algn="l" defTabSz="914400" rtl="0" eaLnBrk="1" fontAlgn="t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微软雅黑"/>
                    <a:cs typeface="Segoe UI" panose="020B0502040204020203" pitchFamily="34" charset="0"/>
                  </a:endParaRPr>
                </a:p>
              </p:txBody>
            </p:sp>
          </p:grpSp>
        </p:grpSp>
        <p:cxnSp>
          <p:nvCxnSpPr>
            <p:cNvPr id="28" name="直接连接符 27"/>
            <p:cNvCxnSpPr/>
            <p:nvPr/>
          </p:nvCxnSpPr>
          <p:spPr bwMode="auto">
            <a:xfrm>
              <a:off x="7826194" y="1962194"/>
              <a:ext cx="0" cy="3840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9" name="椭圆 28"/>
            <p:cNvSpPr/>
            <p:nvPr/>
          </p:nvSpPr>
          <p:spPr bwMode="auto">
            <a:xfrm>
              <a:off x="7791270" y="2355905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微软雅黑"/>
                <a:cs typeface="Segoe UI" panose="020B0502040204020203" pitchFamily="34" charset="0"/>
              </a:endParaRPr>
            </a:p>
          </p:txBody>
        </p:sp>
        <p:sp>
          <p:nvSpPr>
            <p:cNvPr id="30" name="矩形 29"/>
            <p:cNvSpPr/>
            <p:nvPr/>
          </p:nvSpPr>
          <p:spPr bwMode="auto">
            <a:xfrm>
              <a:off x="8640224" y="1258086"/>
              <a:ext cx="720000" cy="72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27" tIns="45719" rIns="91427" bIns="45719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/EN</a:t>
              </a:r>
              <a:endPara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cxnSp>
          <p:nvCxnSpPr>
            <p:cNvPr id="31" name="直接连接符 30"/>
            <p:cNvCxnSpPr/>
            <p:nvPr/>
          </p:nvCxnSpPr>
          <p:spPr bwMode="auto">
            <a:xfrm>
              <a:off x="8992589" y="1966429"/>
              <a:ext cx="0" cy="3840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2" name="椭圆 31"/>
            <p:cNvSpPr/>
            <p:nvPr/>
          </p:nvSpPr>
          <p:spPr bwMode="auto">
            <a:xfrm>
              <a:off x="8942974" y="2361773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微软雅黑"/>
                <a:cs typeface="Segoe UI" panose="020B0502040204020203" pitchFamily="34" charset="0"/>
              </a:endParaRPr>
            </a:p>
          </p:txBody>
        </p:sp>
        <p:sp>
          <p:nvSpPr>
            <p:cNvPr id="33" name="TextBox 72"/>
            <p:cNvSpPr>
              <a:spLocks noChangeArrowheads="1"/>
            </p:cNvSpPr>
            <p:nvPr/>
          </p:nvSpPr>
          <p:spPr bwMode="auto">
            <a:xfrm>
              <a:off x="8833460" y="2440348"/>
              <a:ext cx="526764" cy="11772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71" tIns="34291" rIns="68571" bIns="34291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文泉驿微米黑" charset="-122"/>
                </a:rPr>
                <a:t>/</a:t>
              </a:r>
            </a:p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charset="0"/>
                </a:rPr>
                <a:t>CN</a:t>
              </a:r>
            </a:p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charset="0"/>
                </a:rPr>
                <a:t>EN</a:t>
              </a:r>
            </a:p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charset="0"/>
                </a:rPr>
                <a:t>BS</a:t>
              </a:r>
            </a:p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charset="0"/>
                </a:rPr>
                <a:t>US</a:t>
              </a:r>
            </a:p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charset="0"/>
                </a:rPr>
                <a:t>COMME</a:t>
              </a:r>
            </a:p>
          </p:txBody>
        </p:sp>
        <p:cxnSp>
          <p:nvCxnSpPr>
            <p:cNvPr id="34" name="直接连接符 33"/>
            <p:cNvCxnSpPr/>
            <p:nvPr/>
          </p:nvCxnSpPr>
          <p:spPr bwMode="auto">
            <a:xfrm>
              <a:off x="3044945" y="1629257"/>
              <a:ext cx="375150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5" name="矩形 34"/>
            <p:cNvSpPr/>
            <p:nvPr/>
          </p:nvSpPr>
          <p:spPr bwMode="auto">
            <a:xfrm>
              <a:off x="4274573" y="1247700"/>
              <a:ext cx="720000" cy="72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27" tIns="45719" rIns="91427" bIns="45719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100</a:t>
              </a:r>
              <a:endPara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36" name="矩形 35"/>
            <p:cNvSpPr/>
            <p:nvPr/>
          </p:nvSpPr>
          <p:spPr bwMode="auto">
            <a:xfrm>
              <a:off x="5135066" y="1247700"/>
              <a:ext cx="720000" cy="72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27" tIns="45719" rIns="91427" bIns="45719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U</a:t>
              </a:r>
              <a:endPara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37" name="TextBox 69"/>
            <p:cNvSpPr>
              <a:spLocks noChangeArrowheads="1"/>
            </p:cNvSpPr>
            <p:nvPr/>
          </p:nvSpPr>
          <p:spPr bwMode="auto">
            <a:xfrm>
              <a:off x="4660858" y="2406768"/>
              <a:ext cx="1521671" cy="11772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71" tIns="34291" rIns="68571" bIns="34291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charset="0"/>
                </a:rPr>
                <a:t>U = Type universel</a:t>
              </a:r>
            </a:p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charset="0"/>
                </a:rPr>
                <a:t>W = Type de fenêtre</a:t>
              </a:r>
            </a:p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charset="0"/>
                </a:rPr>
                <a:t>D = Type de bureau</a:t>
              </a:r>
            </a:p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charset="0"/>
                </a:rPr>
                <a:t>E=Intégré</a:t>
              </a:r>
            </a:p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charset="0"/>
                </a:rPr>
                <a:t>S = Type de commutateur</a:t>
              </a:r>
            </a:p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charset="0"/>
                </a:rPr>
                <a:t>C = Type caché</a:t>
              </a:r>
              <a:endPara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charset="0"/>
              </a:endParaRPr>
            </a:p>
          </p:txBody>
        </p:sp>
        <p:cxnSp>
          <p:nvCxnSpPr>
            <p:cNvPr id="38" name="直接连接符 37"/>
            <p:cNvCxnSpPr/>
            <p:nvPr/>
          </p:nvCxnSpPr>
          <p:spPr bwMode="auto">
            <a:xfrm>
              <a:off x="5483997" y="1977254"/>
              <a:ext cx="0" cy="384001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9" name="椭圆 38"/>
            <p:cNvSpPr/>
            <p:nvPr/>
          </p:nvSpPr>
          <p:spPr bwMode="auto">
            <a:xfrm>
              <a:off x="5441918" y="2318432"/>
              <a:ext cx="86635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微软雅黑"/>
                <a:cs typeface="Segoe UI" panose="020B0502040204020203" pitchFamily="34" charset="0"/>
              </a:endParaRPr>
            </a:p>
          </p:txBody>
        </p:sp>
        <p:sp>
          <p:nvSpPr>
            <p:cNvPr id="41" name="TextBox 72"/>
            <p:cNvSpPr>
              <a:spLocks noChangeArrowheads="1"/>
            </p:cNvSpPr>
            <p:nvPr/>
          </p:nvSpPr>
          <p:spPr bwMode="auto">
            <a:xfrm>
              <a:off x="6255422" y="2455829"/>
              <a:ext cx="967350" cy="623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71" tIns="34291" rIns="68571" bIns="34291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charset="0"/>
                </a:rPr>
                <a:t>N=Réseau</a:t>
              </a:r>
            </a:p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charset="0"/>
                </a:rPr>
                <a:t>A = Analogique</a:t>
              </a:r>
            </a:p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charset="0"/>
                </a:rPr>
                <a:t>W=WiFi</a:t>
              </a:r>
            </a:p>
          </p:txBody>
        </p:sp>
        <p:cxnSp>
          <p:nvCxnSpPr>
            <p:cNvPr id="42" name="直接连接符 41"/>
            <p:cNvCxnSpPr/>
            <p:nvPr/>
          </p:nvCxnSpPr>
          <p:spPr bwMode="auto">
            <a:xfrm>
              <a:off x="7036877" y="1630997"/>
              <a:ext cx="375150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3" name="矩形 42"/>
            <p:cNvSpPr/>
            <p:nvPr/>
          </p:nvSpPr>
          <p:spPr bwMode="auto">
            <a:xfrm>
              <a:off x="7470891" y="1240905"/>
              <a:ext cx="693090" cy="720001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27" tIns="45719" rIns="91427" bIns="45719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p</a:t>
              </a:r>
              <a:endPara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44" name="TextBox 72"/>
            <p:cNvSpPr>
              <a:spLocks noChangeArrowheads="1"/>
            </p:cNvSpPr>
            <p:nvPr/>
          </p:nvSpPr>
          <p:spPr bwMode="auto">
            <a:xfrm>
              <a:off x="7397596" y="2456231"/>
              <a:ext cx="967350" cy="4385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71" tIns="34291" rIns="68571" bIns="34291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charset="0"/>
                </a:rPr>
                <a:t>P = Projet</a:t>
              </a:r>
            </a:p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yriad Pro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charset="0"/>
                </a:rPr>
                <a:t>C=Canal</a:t>
              </a:r>
            </a:p>
          </p:txBody>
        </p:sp>
        <p:cxnSp>
          <p:nvCxnSpPr>
            <p:cNvPr id="45" name="直接连接符 44"/>
            <p:cNvCxnSpPr/>
            <p:nvPr/>
          </p:nvCxnSpPr>
          <p:spPr bwMode="auto">
            <a:xfrm>
              <a:off x="8186956" y="1634807"/>
              <a:ext cx="375150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389" y="3802935"/>
            <a:ext cx="11221480" cy="2780745"/>
          </a:xfrm>
          <a:prstGeom prst="rect">
            <a:avLst/>
          </a:prstGeom>
        </p:spPr>
      </p:pic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2181015" y="1794294"/>
            <a:ext cx="8113174" cy="3480988"/>
            <a:chOff x="2101503" y="2148067"/>
            <a:chExt cx="7864113" cy="3068725"/>
          </a:xfrm>
        </p:grpSpPr>
        <p:grpSp>
          <p:nvGrpSpPr>
            <p:cNvPr id="5" name="组合 4"/>
            <p:cNvGrpSpPr/>
            <p:nvPr/>
          </p:nvGrpSpPr>
          <p:grpSpPr>
            <a:xfrm>
              <a:off x="2101503" y="2157716"/>
              <a:ext cx="7864113" cy="2641434"/>
              <a:chOff x="2654397" y="1752984"/>
              <a:chExt cx="7864113" cy="2641434"/>
            </a:xfrm>
          </p:grpSpPr>
          <p:sp>
            <p:nvSpPr>
              <p:cNvPr id="75" name="矩形 74"/>
              <p:cNvSpPr/>
              <p:nvPr/>
            </p:nvSpPr>
            <p:spPr bwMode="auto">
              <a:xfrm>
                <a:off x="2654397" y="1752984"/>
                <a:ext cx="1083527" cy="518166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27" tIns="45719" rIns="91427" bIns="45719" numCol="1" rtlCol="0" anchor="ctr" anchorCtr="0" compatLnSpc="1"/>
              <a:lstStyle/>
              <a:p>
                <a:pPr marL="0" marR="0" lvl="0" indent="0" algn="ctr" defTabSz="914400" rtl="0" eaLnBrk="1" fontAlgn="t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yriad Pro" panose="020B0502040204020203" pitchFamily="34" charset="0"/>
                    <a:ea typeface="微软雅黑" panose="020B0503020204020204" charset="-122"/>
                    <a:cs typeface="Segoe UI" panose="020B0502040204020203" pitchFamily="34" charset="0"/>
                    <a:sym typeface="Segoe UI" panose="020B0502040204020203" pitchFamily="34" charset="0"/>
                  </a:rPr>
                  <a:t>DHI</a:t>
                </a:r>
                <a:endPara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微软雅黑" panose="020B0503020204020204" charset="-122"/>
                  <a:cs typeface="Segoe UI" panose="020B0502040204020203" pitchFamily="34" charset="0"/>
                  <a:sym typeface="Segoe UI" panose="020B0502040204020203" pitchFamily="34" charset="0"/>
                </a:endParaRPr>
              </a:p>
            </p:txBody>
          </p:sp>
          <p:sp>
            <p:nvSpPr>
              <p:cNvPr id="76" name="矩形 75"/>
              <p:cNvSpPr/>
              <p:nvPr/>
            </p:nvSpPr>
            <p:spPr bwMode="auto">
              <a:xfrm>
                <a:off x="7745696" y="1767090"/>
                <a:ext cx="510649" cy="523937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27" tIns="45719" rIns="91427" bIns="45719" numCol="1" rtlCol="0" anchor="ctr" anchorCtr="0" compatLnSpc="1"/>
              <a:lstStyle/>
              <a:p>
                <a:pPr marL="0" marR="0" lvl="0" indent="0" algn="ctr" defTabSz="914400" rtl="0" eaLnBrk="1" fontAlgn="t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yriad Pro" panose="020B0502040204020203" pitchFamily="34" charset="0"/>
                    <a:ea typeface="微软雅黑" panose="020B0503020204020204" charset="-122"/>
                    <a:cs typeface="Segoe UI" panose="020B0502040204020203" pitchFamily="34" charset="0"/>
                    <a:sym typeface="Segoe UI" panose="020B0502040204020203" pitchFamily="34" charset="0"/>
                  </a:rPr>
                  <a:t>N</a:t>
                </a:r>
                <a:endPara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微软雅黑" panose="020B0503020204020204" charset="-122"/>
                  <a:cs typeface="Segoe UI" panose="020B0502040204020203" pitchFamily="34" charset="0"/>
                  <a:sym typeface="Segoe UI" panose="020B0502040204020203" pitchFamily="34" charset="0"/>
                </a:endParaRPr>
              </a:p>
            </p:txBody>
          </p:sp>
          <p:grpSp>
            <p:nvGrpSpPr>
              <p:cNvPr id="78" name="组合 77"/>
              <p:cNvGrpSpPr/>
              <p:nvPr/>
            </p:nvGrpSpPr>
            <p:grpSpPr>
              <a:xfrm>
                <a:off x="4814743" y="2276922"/>
                <a:ext cx="90000" cy="1173868"/>
                <a:chOff x="4922458" y="2170082"/>
                <a:chExt cx="90000" cy="1391328"/>
              </a:xfrm>
            </p:grpSpPr>
            <p:cxnSp>
              <p:nvCxnSpPr>
                <p:cNvPr id="108" name="直接连接符 107"/>
                <p:cNvCxnSpPr/>
                <p:nvPr/>
              </p:nvCxnSpPr>
              <p:spPr bwMode="auto">
                <a:xfrm>
                  <a:off x="4958167" y="2170082"/>
                  <a:ext cx="0" cy="1300845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sp>
              <p:nvSpPr>
                <p:cNvPr id="109" name="椭圆 108"/>
                <p:cNvSpPr/>
                <p:nvPr/>
              </p:nvSpPr>
              <p:spPr bwMode="auto">
                <a:xfrm>
                  <a:off x="4922458" y="3471410"/>
                  <a:ext cx="90000" cy="90000"/>
                </a:xfrm>
                <a:prstGeom prst="ellipse">
                  <a:avLst/>
                </a:prstGeom>
                <a:solidFill>
                  <a:schemeClr val="bg1">
                    <a:lumMod val="50000"/>
                  </a:schemeClr>
                </a:solidFill>
                <a:ln w="317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68580" tIns="34291" rIns="68580" bIns="34291" numCol="1" rtlCol="0" anchor="t" anchorCtr="0" compatLnSpc="1"/>
                <a:lstStyle/>
                <a:p>
                  <a:pPr marL="0" marR="0" lvl="0" indent="0" algn="l" defTabSz="914400" rtl="0" eaLnBrk="1" fontAlgn="t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微软雅黑" panose="020B0503020204020204" charset="-122"/>
                    <a:cs typeface="Segoe UI" panose="020B0502040204020203" pitchFamily="34" charset="0"/>
                    <a:sym typeface="Segoe UI" panose="020B0502040204020203" pitchFamily="34" charset="0"/>
                  </a:endParaRPr>
                </a:p>
              </p:txBody>
            </p:sp>
          </p:grpSp>
          <p:sp>
            <p:nvSpPr>
              <p:cNvPr id="80" name="矩形 79"/>
              <p:cNvSpPr/>
              <p:nvPr/>
            </p:nvSpPr>
            <p:spPr bwMode="auto">
              <a:xfrm>
                <a:off x="5468418" y="1756177"/>
                <a:ext cx="595707" cy="523937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27" tIns="45719" rIns="91427" bIns="45719" numCol="1" rtlCol="0" anchor="ctr" anchorCtr="0" compatLnSpc="1"/>
              <a:lstStyle/>
              <a:p>
                <a:pPr marL="0" marR="0" lvl="0" indent="0" algn="ctr" defTabSz="914400" rtl="0" eaLnBrk="1" fontAlgn="t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yriad Pro" panose="020B0502040204020203" pitchFamily="34" charset="0"/>
                    <a:ea typeface="微软雅黑" panose="020B0503020204020204" charset="-122"/>
                    <a:cs typeface="Segoe UI" panose="020B0502040204020203" pitchFamily="34" charset="0"/>
                    <a:sym typeface="Segoe UI" panose="020B0502040204020203" pitchFamily="34" charset="0"/>
                  </a:rPr>
                  <a:t>130</a:t>
                </a:r>
                <a:endPara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微软雅黑" panose="020B0503020204020204" charset="-122"/>
                  <a:cs typeface="Segoe UI" panose="020B0502040204020203" pitchFamily="34" charset="0"/>
                  <a:sym typeface="Segoe UI" panose="020B0502040204020203" pitchFamily="34" charset="0"/>
                </a:endParaRPr>
              </a:p>
            </p:txBody>
          </p:sp>
          <p:cxnSp>
            <p:nvCxnSpPr>
              <p:cNvPr id="104" name="直接连接符 103"/>
              <p:cNvCxnSpPr/>
              <p:nvPr/>
            </p:nvCxnSpPr>
            <p:spPr bwMode="auto">
              <a:xfrm>
                <a:off x="5791267" y="2288711"/>
                <a:ext cx="0" cy="642716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87" name="矩形 86"/>
              <p:cNvSpPr/>
              <p:nvPr/>
            </p:nvSpPr>
            <p:spPr bwMode="auto">
              <a:xfrm>
                <a:off x="4448531" y="1752984"/>
                <a:ext cx="787249" cy="523938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27" tIns="45719" rIns="91427" bIns="45719" numCol="1" rtlCol="0" anchor="ctr" anchorCtr="0" compatLnSpc="1"/>
              <a:lstStyle/>
              <a:p>
                <a:pPr marL="0" marR="0" lvl="0" indent="0" algn="ctr" defTabSz="914400" rtl="0" eaLnBrk="1" fontAlgn="t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yriad Pro" panose="020B0502040204020203" pitchFamily="34" charset="0"/>
                    <a:ea typeface="微软雅黑" panose="020B0503020204020204" charset="-122"/>
                    <a:cs typeface="Segoe UI" panose="020B0502040204020203" pitchFamily="34" charset="0"/>
                    <a:sym typeface="Segoe UI" panose="020B0502040204020203" pitchFamily="34" charset="0"/>
                  </a:rPr>
                  <a:t>Pennsylvanie</a:t>
                </a:r>
                <a:endPara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微软雅黑" panose="020B0503020204020204" charset="-122"/>
                  <a:cs typeface="Segoe UI" panose="020B0502040204020203" pitchFamily="34" charset="0"/>
                  <a:sym typeface="Segoe UI" panose="020B0502040204020203" pitchFamily="34" charset="0"/>
                </a:endParaRPr>
              </a:p>
            </p:txBody>
          </p:sp>
          <p:cxnSp>
            <p:nvCxnSpPr>
              <p:cNvPr id="98" name="直接连接符 97"/>
              <p:cNvCxnSpPr/>
              <p:nvPr/>
            </p:nvCxnSpPr>
            <p:spPr bwMode="auto">
              <a:xfrm>
                <a:off x="3201808" y="2271149"/>
                <a:ext cx="0" cy="688623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94" name="直接连接符 93"/>
              <p:cNvCxnSpPr/>
              <p:nvPr/>
            </p:nvCxnSpPr>
            <p:spPr bwMode="auto">
              <a:xfrm>
                <a:off x="8004553" y="2294904"/>
                <a:ext cx="20267" cy="206587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93" name="直接连接符 92"/>
              <p:cNvCxnSpPr/>
              <p:nvPr/>
            </p:nvCxnSpPr>
            <p:spPr bwMode="auto">
              <a:xfrm flipH="1">
                <a:off x="3737918" y="2040624"/>
                <a:ext cx="705563" cy="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61" name="TextBox 69"/>
              <p:cNvSpPr>
                <a:spLocks noChangeArrowheads="1"/>
              </p:cNvSpPr>
              <p:nvPr/>
            </p:nvSpPr>
            <p:spPr bwMode="auto">
              <a:xfrm>
                <a:off x="2786050" y="3122652"/>
                <a:ext cx="1423740" cy="4137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68571" tIns="34291" rIns="68571" bIns="34291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400"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9pPr>
              </a:lstStyle>
              <a:p>
                <a:pPr marL="0" marR="0" lvl="0" indent="0" algn="l" defTabSz="1219200" rtl="0" eaLnBrk="1" fontAlgn="t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yriad Pro" panose="020B0502040204020203" pitchFamily="34" charset="0"/>
                    <a:ea typeface="微软雅黑" panose="020B0503020204020204" charset="-122"/>
                    <a:cs typeface="Segoe UI" panose="020B0502040204020203" pitchFamily="34" charset="0"/>
                    <a:sym typeface="Segoe UI" panose="020B0502040204020203" pitchFamily="34" charset="0"/>
                  </a:rPr>
                  <a:t>Marque: </a:t>
                </a:r>
              </a:p>
              <a:p>
                <a:pPr marL="0" marR="0" lvl="0" indent="0" algn="l" defTabSz="1219200" rtl="0" eaLnBrk="1" fontAlgn="t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yriad Pro" panose="020B0502040204020203" pitchFamily="34" charset="0"/>
                    <a:ea typeface="微软雅黑" panose="020B0503020204020204" charset="-122"/>
                    <a:cs typeface="Segoe UI" panose="020B0502040204020203" pitchFamily="34" charset="0"/>
                    <a:sym typeface="Segoe UI" panose="020B0502040204020203" pitchFamily="34" charset="0"/>
                  </a:rPr>
                  <a:t>Dahua à l'étranger</a:t>
                </a:r>
                <a:endPara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微软雅黑" panose="020B0503020204020204" charset="-122"/>
                  <a:cs typeface="Segoe UI" panose="020B0502040204020203" pitchFamily="34" charset="0"/>
                  <a:sym typeface="Segoe UI" panose="020B0502040204020203" pitchFamily="34" charset="0"/>
                </a:endParaRPr>
              </a:p>
            </p:txBody>
          </p:sp>
          <p:sp>
            <p:nvSpPr>
              <p:cNvPr id="62" name="TextBox 70"/>
              <p:cNvSpPr>
                <a:spLocks noChangeArrowheads="1"/>
              </p:cNvSpPr>
              <p:nvPr/>
            </p:nvSpPr>
            <p:spPr bwMode="auto">
              <a:xfrm>
                <a:off x="5570344" y="3041273"/>
                <a:ext cx="619135" cy="2238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68571" tIns="34291" rIns="68571" bIns="34291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400"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9pPr>
              </a:lstStyle>
              <a:p>
                <a:pPr marL="0" marR="0" lvl="0" indent="0" algn="l" defTabSz="914400" rtl="0" eaLnBrk="1" fontAlgn="t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yriad Pro" panose="020B0502040204020203" pitchFamily="34" charset="0"/>
                    <a:ea typeface="微软雅黑" panose="020B0503020204020204" charset="-122"/>
                    <a:cs typeface="Segoe UI" panose="020B0502040204020203" pitchFamily="34" charset="0"/>
                    <a:sym typeface="文泉驿微米黑" charset="-122"/>
                  </a:rPr>
                  <a:t>Pouvoir</a:t>
                </a:r>
              </a:p>
            </p:txBody>
          </p:sp>
          <p:sp>
            <p:nvSpPr>
              <p:cNvPr id="66" name="矩形 65"/>
              <p:cNvSpPr/>
              <p:nvPr/>
            </p:nvSpPr>
            <p:spPr>
              <a:xfrm>
                <a:off x="4039917" y="3562190"/>
                <a:ext cx="1470946" cy="24419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t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yriad Pro" panose="020B0502040204020203" pitchFamily="34" charset="0"/>
                    <a:ea typeface="微软雅黑" panose="020B0503020204020204" charset="-122"/>
                    <a:cs typeface="Segoe UI" panose="020B0502040204020203" pitchFamily="34" charset="0"/>
                    <a:sym typeface="Segoe UI" panose="020B0502040204020203" pitchFamily="34" charset="0"/>
                  </a:rPr>
                  <a:t>PA : Amplificateur de puissance</a:t>
                </a:r>
              </a:p>
            </p:txBody>
          </p:sp>
          <p:cxnSp>
            <p:nvCxnSpPr>
              <p:cNvPr id="52" name="直接连接符 51"/>
              <p:cNvCxnSpPr/>
              <p:nvPr/>
            </p:nvCxnSpPr>
            <p:spPr bwMode="auto">
              <a:xfrm flipH="1">
                <a:off x="7039593" y="2058875"/>
                <a:ext cx="705563" cy="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54" name="椭圆 53"/>
              <p:cNvSpPr/>
              <p:nvPr/>
            </p:nvSpPr>
            <p:spPr bwMode="auto">
              <a:xfrm>
                <a:off x="3155215" y="2942304"/>
                <a:ext cx="90000" cy="75933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8580" tIns="34291" rIns="68580" bIns="34291" numCol="1" rtlCol="0" anchor="t" anchorCtr="0" compatLnSpc="1"/>
              <a:lstStyle/>
              <a:p>
                <a:pPr marL="0" marR="0" lvl="0" indent="0" algn="l" defTabSz="914400" rtl="0" eaLnBrk="1" fontAlgn="t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微软雅黑" panose="020B0503020204020204" charset="-122"/>
                  <a:cs typeface="Segoe UI" panose="020B0502040204020203" pitchFamily="34" charset="0"/>
                  <a:sym typeface="Segoe UI" panose="020B0502040204020203" pitchFamily="34" charset="0"/>
                </a:endParaRPr>
              </a:p>
            </p:txBody>
          </p:sp>
          <p:sp>
            <p:nvSpPr>
              <p:cNvPr id="55" name="椭圆 54"/>
              <p:cNvSpPr/>
              <p:nvPr/>
            </p:nvSpPr>
            <p:spPr bwMode="auto">
              <a:xfrm>
                <a:off x="5744532" y="2928854"/>
                <a:ext cx="90000" cy="75933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8580" tIns="34291" rIns="68580" bIns="34291" numCol="1" rtlCol="0" anchor="t" anchorCtr="0" compatLnSpc="1"/>
              <a:lstStyle/>
              <a:p>
                <a:pPr marL="0" marR="0" lvl="0" indent="0" algn="l" defTabSz="914400" rtl="0" eaLnBrk="1" fontAlgn="t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微软雅黑" panose="020B0503020204020204" charset="-122"/>
                  <a:cs typeface="Segoe UI" panose="020B0502040204020203" pitchFamily="34" charset="0"/>
                  <a:sym typeface="Segoe UI" panose="020B0502040204020203" pitchFamily="34" charset="0"/>
                </a:endParaRPr>
              </a:p>
            </p:txBody>
          </p:sp>
          <p:sp>
            <p:nvSpPr>
              <p:cNvPr id="56" name="椭圆 55"/>
              <p:cNvSpPr/>
              <p:nvPr/>
            </p:nvSpPr>
            <p:spPr bwMode="auto">
              <a:xfrm>
                <a:off x="7981158" y="4318485"/>
                <a:ext cx="90000" cy="75933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8580" tIns="34291" rIns="68580" bIns="34291" numCol="1" rtlCol="0" anchor="t" anchorCtr="0" compatLnSpc="1"/>
              <a:lstStyle/>
              <a:p>
                <a:pPr marL="0" marR="0" lvl="0" indent="0" algn="l" defTabSz="914400" rtl="0" eaLnBrk="1" fontAlgn="t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微软雅黑" panose="020B0503020204020204" charset="-122"/>
                  <a:cs typeface="Segoe UI" panose="020B0502040204020203" pitchFamily="34" charset="0"/>
                  <a:sym typeface="Segoe UI" panose="020B0502040204020203" pitchFamily="34" charset="0"/>
                </a:endParaRPr>
              </a:p>
            </p:txBody>
          </p:sp>
          <p:sp>
            <p:nvSpPr>
              <p:cNvPr id="58" name="矩形 57"/>
              <p:cNvSpPr/>
              <p:nvPr/>
            </p:nvSpPr>
            <p:spPr bwMode="auto">
              <a:xfrm>
                <a:off x="8978297" y="1786813"/>
                <a:ext cx="660329" cy="523937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27" tIns="45719" rIns="91427" bIns="45719" numCol="1" rtlCol="0" anchor="ctr" anchorCtr="0" compatLnSpc="1"/>
              <a:lstStyle/>
              <a:p>
                <a:pPr marL="0" marR="0" lvl="0" indent="0" algn="ctr" defTabSz="914400" rtl="0" eaLnBrk="1" fontAlgn="t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yriad Pro" panose="020B0502040204020203" pitchFamily="34" charset="0"/>
                    <a:ea typeface="微软雅黑" panose="020B0503020204020204" charset="-122"/>
                    <a:cs typeface="Segoe UI" panose="020B0502040204020203" pitchFamily="34" charset="0"/>
                    <a:sym typeface="Segoe UI" panose="020B0502040204020203" pitchFamily="34" charset="0"/>
                  </a:rPr>
                  <a:t>EN</a:t>
                </a:r>
                <a:endPara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微软雅黑" panose="020B0503020204020204" charset="-122"/>
                  <a:cs typeface="Segoe UI" panose="020B0502040204020203" pitchFamily="34" charset="0"/>
                  <a:sym typeface="Segoe UI" panose="020B0502040204020203" pitchFamily="34" charset="0"/>
                </a:endParaRPr>
              </a:p>
            </p:txBody>
          </p:sp>
          <p:cxnSp>
            <p:nvCxnSpPr>
              <p:cNvPr id="110" name="直接连接符 109"/>
              <p:cNvCxnSpPr/>
              <p:nvPr/>
            </p:nvCxnSpPr>
            <p:spPr bwMode="auto">
              <a:xfrm>
                <a:off x="9329723" y="2300116"/>
                <a:ext cx="0" cy="642716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114" name="椭圆 113"/>
              <p:cNvSpPr/>
              <p:nvPr/>
            </p:nvSpPr>
            <p:spPr bwMode="auto">
              <a:xfrm>
                <a:off x="9284028" y="2915231"/>
                <a:ext cx="90000" cy="75933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8580" tIns="34291" rIns="68580" bIns="34291" numCol="1" rtlCol="0" anchor="t" anchorCtr="0" compatLnSpc="1"/>
              <a:lstStyle/>
              <a:p>
                <a:pPr marL="0" marR="0" lvl="0" indent="0" algn="l" defTabSz="914400" rtl="0" eaLnBrk="1" fontAlgn="t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微软雅黑" panose="020B0503020204020204" charset="-122"/>
                  <a:cs typeface="Segoe UI" panose="020B0502040204020203" pitchFamily="34" charset="0"/>
                  <a:sym typeface="Segoe UI" panose="020B0502040204020203" pitchFamily="34" charset="0"/>
                </a:endParaRPr>
              </a:p>
            </p:txBody>
          </p:sp>
          <p:sp>
            <p:nvSpPr>
              <p:cNvPr id="115" name="TextBox 70"/>
              <p:cNvSpPr>
                <a:spLocks noChangeArrowheads="1"/>
              </p:cNvSpPr>
              <p:nvPr/>
            </p:nvSpPr>
            <p:spPr bwMode="auto">
              <a:xfrm>
                <a:off x="8621160" y="3008261"/>
                <a:ext cx="1897350" cy="5494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68571" tIns="34291" rIns="68571" bIns="34291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400"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9pPr>
              </a:lstStyle>
              <a:p>
                <a:pPr marL="0" marR="0" lvl="0" indent="0" algn="l" defTabSz="914400" rtl="0" eaLnBrk="1" fontAlgn="t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yriad Pro" panose="020B0502040204020203" pitchFamily="34" charset="0"/>
                    <a:ea typeface="微软雅黑" panose="020B0503020204020204" charset="-122"/>
                    <a:cs typeface="Segoe UI" panose="020B0502040204020203" pitchFamily="34" charset="0"/>
                    <a:sym typeface="文泉驿微米黑" charset="-122"/>
                  </a:rPr>
                  <a:t>EN : Norme européenne</a:t>
                </a:r>
              </a:p>
              <a:p>
                <a:pPr marL="0" marR="0" lvl="0" indent="0" algn="l" defTabSz="914400" rtl="0" eaLnBrk="1" fontAlgn="t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yriad Pro" panose="020B0502040204020203" pitchFamily="34" charset="0"/>
                    <a:ea typeface="微软雅黑" panose="020B0503020204020204" charset="-122"/>
                    <a:cs typeface="Segoe UI" panose="020B0502040204020203" pitchFamily="34" charset="0"/>
                    <a:sym typeface="文泉驿微米黑" charset="-122"/>
                  </a:rPr>
                  <a:t>BS : Norme britannique</a:t>
                </a:r>
              </a:p>
              <a:p>
                <a:pPr marL="0" marR="0" lvl="0" indent="0" algn="l" defTabSz="914400" rtl="0" eaLnBrk="1" fontAlgn="t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yriad Pro" panose="020B0502040204020203" pitchFamily="34" charset="0"/>
                    <a:ea typeface="微软雅黑" panose="020B0503020204020204" charset="-122"/>
                    <a:cs typeface="Segoe UI" panose="020B0502040204020203" pitchFamily="34" charset="0"/>
                    <a:sym typeface="文泉驿微米黑" charset="-122"/>
                  </a:rPr>
                  <a:t>AS : Norme américaine</a:t>
                </a:r>
              </a:p>
            </p:txBody>
          </p:sp>
        </p:grpSp>
        <p:sp>
          <p:nvSpPr>
            <p:cNvPr id="29" name="矩形 28"/>
            <p:cNvSpPr/>
            <p:nvPr/>
          </p:nvSpPr>
          <p:spPr bwMode="auto">
            <a:xfrm>
              <a:off x="5735567" y="2148067"/>
              <a:ext cx="750293" cy="523937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27" tIns="45719" rIns="91427" bIns="45719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微软雅黑" panose="020B0503020204020204" charset="-122"/>
                  <a:cs typeface="Segoe UI" panose="020B0502040204020203" pitchFamily="34" charset="0"/>
                  <a:sym typeface="Segoe UI" panose="020B0502040204020203" pitchFamily="34" charset="0"/>
                </a:rPr>
                <a:t>C04</a:t>
              </a:r>
              <a:endPara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微软雅黑" panose="020B0503020204020204" charset="-122"/>
                <a:cs typeface="Segoe UI" panose="020B0502040204020203" pitchFamily="34" charset="0"/>
                <a:sym typeface="Segoe UI" panose="020B0502040204020203" pitchFamily="34" charset="0"/>
              </a:endParaRPr>
            </a:p>
          </p:txBody>
        </p:sp>
        <p:sp>
          <p:nvSpPr>
            <p:cNvPr id="30" name="TextBox 70"/>
            <p:cNvSpPr>
              <a:spLocks noChangeArrowheads="1"/>
            </p:cNvSpPr>
            <p:nvPr/>
          </p:nvSpPr>
          <p:spPr bwMode="auto">
            <a:xfrm>
              <a:off x="5845651" y="3446721"/>
              <a:ext cx="1260586" cy="4137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71" tIns="34291" rIns="68571" bIns="34291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微软雅黑" panose="020B0503020204020204" charset="-122"/>
                  <a:cs typeface="Segoe UI" panose="020B0502040204020203" pitchFamily="34" charset="0"/>
                  <a:sym typeface="文泉驿微米黑" charset="-122"/>
                </a:rPr>
                <a:t>Facultatif</a:t>
              </a:r>
              <a:endPara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微软雅黑" panose="020B0503020204020204" charset="-122"/>
                <a:cs typeface="Segoe UI" panose="020B0502040204020203" pitchFamily="34" charset="0"/>
                <a:sym typeface="文泉驿微米黑" charset="-122"/>
              </a:endParaRPr>
            </a:p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微软雅黑" panose="020B0503020204020204" charset="-122"/>
                  <a:cs typeface="Segoe UI" panose="020B0502040204020203" pitchFamily="34" charset="0"/>
                  <a:sym typeface="文泉驿微米黑" charset="-122"/>
                </a:rPr>
                <a:t>C04 : 4 canaux</a:t>
              </a:r>
            </a:p>
          </p:txBody>
        </p:sp>
        <p:cxnSp>
          <p:nvCxnSpPr>
            <p:cNvPr id="31" name="直接连接符 30"/>
            <p:cNvCxnSpPr/>
            <p:nvPr/>
          </p:nvCxnSpPr>
          <p:spPr bwMode="auto">
            <a:xfrm>
              <a:off x="6095138" y="2675722"/>
              <a:ext cx="0" cy="642716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2" name="椭圆 31"/>
            <p:cNvSpPr/>
            <p:nvPr/>
          </p:nvSpPr>
          <p:spPr bwMode="auto">
            <a:xfrm>
              <a:off x="6048414" y="3326491"/>
              <a:ext cx="90000" cy="75933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微软雅黑" panose="020B0503020204020204" charset="-122"/>
                <a:cs typeface="Segoe UI" panose="020B0502040204020203" pitchFamily="34" charset="0"/>
                <a:sym typeface="Segoe UI" panose="020B0502040204020203" pitchFamily="34" charset="0"/>
              </a:endParaRPr>
            </a:p>
          </p:txBody>
        </p:sp>
        <p:sp>
          <p:nvSpPr>
            <p:cNvPr id="33" name="矩形 32"/>
            <p:cNvSpPr/>
            <p:nvPr/>
          </p:nvSpPr>
          <p:spPr>
            <a:xfrm>
              <a:off x="7045675" y="4809803"/>
              <a:ext cx="945177" cy="40698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微软雅黑" panose="020B0503020204020204" charset="-122"/>
                  <a:cs typeface="Segoe UI" panose="020B0502040204020203" pitchFamily="34" charset="0"/>
                </a:rPr>
                <a:t>N : Réseau</a:t>
              </a:r>
            </a:p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 Pro" panose="020B0502040204020203" pitchFamily="34" charset="0"/>
                  <a:ea typeface="微软雅黑" panose="020B0503020204020204" charset="-122"/>
                  <a:cs typeface="Segoe UI" panose="020B0502040204020203" pitchFamily="34" charset="0"/>
                </a:rPr>
                <a:t>A : Analogique</a:t>
              </a:r>
            </a:p>
          </p:txBody>
        </p:sp>
        <p:cxnSp>
          <p:nvCxnSpPr>
            <p:cNvPr id="34" name="直接连接符 33"/>
            <p:cNvCxnSpPr/>
            <p:nvPr/>
          </p:nvCxnSpPr>
          <p:spPr bwMode="auto">
            <a:xfrm flipH="1">
              <a:off x="7707425" y="2459533"/>
              <a:ext cx="705563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35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" panose="020B0502040204020203" pitchFamily="34" charset="0"/>
                <a:ea typeface="微软雅黑"/>
                <a:cs typeface="Segoe UI" panose="020B0502040204020203" pitchFamily="34" charset="0"/>
              </a:rPr>
              <a:t>Amplificateur de puissance</a:t>
            </a: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6e715110-88e3-41f6-ac6d-e2b15274663f}"/>
  <p:tag name="TABLE_RECT" val="17*85.7*926*368.6"/>
  <p:tag name="TABLE_EMPHASIZE_COLOR" val="6579300"/>
  <p:tag name="TABLE_ONEKEY_SKIN_IDX" val="0"/>
  <p:tag name="TABLE_SKINIDX" val="-1"/>
  <p:tag name="TABLE_COLORIDX" val="l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2">
      <a:majorFont>
        <a:latin typeface="Segoe UI"/>
        <a:ea typeface="等线 Light"/>
        <a:cs typeface=""/>
      </a:majorFont>
      <a:minorFont>
        <a:latin typeface="Myriad Pro"/>
        <a:ea typeface="等线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91440" tIns="45720" rIns="91440" bIns="45720" rtlCol="0" anchor="ctr">
        <a:normAutofit fontScale="92500" lnSpcReduction="10000"/>
      </a:bodyPr>
      <a:lstStyle>
        <a:defPPr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2">
      <a:majorFont>
        <a:latin typeface="Segoe UI"/>
        <a:ea typeface="等线 Light"/>
        <a:cs typeface=""/>
      </a:majorFont>
      <a:minorFont>
        <a:latin typeface="Segoe UI"/>
        <a:ea typeface="等线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91440" tIns="45720" rIns="91440" bIns="45720" rtlCol="0" anchor="ctr">
        <a:normAutofit fontScale="92500" lnSpcReduction="10000"/>
      </a:bodyPr>
      <a:lstStyle>
        <a:defPPr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2">
      <a:majorFont>
        <a:latin typeface="Segoe UI"/>
        <a:ea typeface="等线 Light"/>
        <a:cs typeface=""/>
      </a:majorFont>
      <a:minorFont>
        <a:latin typeface="Segoe UI"/>
        <a:ea typeface="等线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91440" tIns="45720" rIns="91440" bIns="45720" rtlCol="0" anchor="ctr">
        <a:normAutofit fontScale="92500" lnSpcReduction="10000"/>
      </a:bodyPr>
      <a:lstStyle>
        <a:defPPr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2">
      <a:majorFont>
        <a:latin typeface="Segoe UI"/>
        <a:ea typeface="等线 Light"/>
        <a:cs typeface=""/>
      </a:majorFont>
      <a:minorFont>
        <a:latin typeface="Segoe UI"/>
        <a:ea typeface="等线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91440" tIns="45720" rIns="91440" bIns="45720" rtlCol="0" anchor="ctr">
        <a:normAutofit fontScale="92500" lnSpcReduction="10000"/>
      </a:bodyPr>
      <a:lstStyle>
        <a:defPPr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2">
      <a:majorFont>
        <a:latin typeface="Segoe UI"/>
        <a:ea typeface="等线 Light"/>
        <a:cs typeface=""/>
      </a:majorFont>
      <a:minorFont>
        <a:latin typeface="Segoe UI"/>
        <a:ea typeface="等线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91440" tIns="45720" rIns="91440" bIns="45720" rtlCol="0" anchor="ctr">
        <a:normAutofit fontScale="92500" lnSpcReduction="10000"/>
      </a:bodyPr>
      <a:lstStyle>
        <a:defPPr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2">
      <a:majorFont>
        <a:latin typeface="Segoe UI"/>
        <a:ea typeface="等线 Light"/>
        <a:cs typeface=""/>
      </a:majorFont>
      <a:minorFont>
        <a:latin typeface="Segoe UI"/>
        <a:ea typeface="等线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91440" tIns="45720" rIns="91440" bIns="45720" rtlCol="0" anchor="ctr">
        <a:normAutofit fontScale="92500" lnSpcReduction="10000"/>
      </a:bodyPr>
      <a:lstStyle>
        <a:defPPr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6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2">
      <a:majorFont>
        <a:latin typeface="Segoe UI"/>
        <a:ea typeface="等线 Light"/>
        <a:cs typeface=""/>
      </a:majorFont>
      <a:minorFont>
        <a:latin typeface="Segoe UI"/>
        <a:ea typeface="等线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91440" tIns="45720" rIns="91440" bIns="45720" rtlCol="0" anchor="ctr">
        <a:normAutofit fontScale="92500" lnSpcReduction="10000"/>
      </a:bodyPr>
      <a:lstStyle>
        <a:defPPr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7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2">
      <a:majorFont>
        <a:latin typeface="Segoe UI"/>
        <a:ea typeface="等线 Light"/>
        <a:cs typeface=""/>
      </a:majorFont>
      <a:minorFont>
        <a:latin typeface="Myriad Pro"/>
        <a:ea typeface="等线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91440" tIns="45720" rIns="91440" bIns="45720" rtlCol="0" anchor="ctr">
        <a:normAutofit fontScale="92500" lnSpcReduction="10000"/>
      </a:bodyPr>
      <a:lstStyle>
        <a:defPPr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8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2">
      <a:majorFont>
        <a:latin typeface="Segoe UI"/>
        <a:ea typeface="等线 Light"/>
        <a:cs typeface=""/>
      </a:majorFont>
      <a:minorFont>
        <a:latin typeface="Segoe UI"/>
        <a:ea typeface="等线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91440" tIns="45720" rIns="91440" bIns="45720" rtlCol="0" anchor="ctr">
        <a:normAutofit fontScale="92500" lnSpcReduction="10000"/>
      </a:bodyPr>
      <a:lstStyle>
        <a:defPPr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630</TotalTime>
  <Words>18393</Words>
  <Application>Microsoft Office PowerPoint</Application>
  <PresentationFormat>宽屏</PresentationFormat>
  <Paragraphs>5583</Paragraphs>
  <Slides>121</Slides>
  <Notes>70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10</vt:i4>
      </vt:variant>
      <vt:variant>
        <vt:lpstr>幻灯片标题</vt:lpstr>
      </vt:variant>
      <vt:variant>
        <vt:i4>121</vt:i4>
      </vt:variant>
    </vt:vector>
  </HeadingPairs>
  <TitlesOfParts>
    <vt:vector size="142" baseType="lpstr">
      <vt:lpstr>Myriad Pro</vt:lpstr>
      <vt:lpstr>quote-cjk-patch</vt:lpstr>
      <vt:lpstr>等线</vt:lpstr>
      <vt:lpstr>宋体</vt:lpstr>
      <vt:lpstr>微软雅黑</vt:lpstr>
      <vt:lpstr>Arial</vt:lpstr>
      <vt:lpstr>Calibri</vt:lpstr>
      <vt:lpstr>Cambria Math</vt:lpstr>
      <vt:lpstr>Segoe UI</vt:lpstr>
      <vt:lpstr>Segoe UI Symbol</vt:lpstr>
      <vt:lpstr>Wingdings</vt:lpstr>
      <vt:lpstr>Office 主题​​</vt:lpstr>
      <vt:lpstr>2_Office 主题​​</vt:lpstr>
      <vt:lpstr>3_Office 主题​​</vt:lpstr>
      <vt:lpstr>4_Office 主题​​</vt:lpstr>
      <vt:lpstr>5_Office 主题​​</vt:lpstr>
      <vt:lpstr>1_Office 主题​​</vt:lpstr>
      <vt:lpstr>6_Office 主题​​</vt:lpstr>
      <vt:lpstr>7_Office 主题​​</vt:lpstr>
      <vt:lpstr>8_Office 主题​​</vt:lpstr>
      <vt:lpstr>WPS</vt:lpstr>
      <vt:lpstr>Règle de dénomination des produits v20260724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Micro-onduleur</vt:lpstr>
      <vt:lpstr>Invertir à chaîne</vt:lpstr>
      <vt:lpstr>Onduleur hybride</vt:lpstr>
      <vt:lpstr>Batterie résidentielle</vt:lpstr>
      <vt:lpstr>C&amp;I ESS</vt:lpstr>
      <vt:lpstr>C&amp;I ESS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Product Naming Rule v20250317</dc:title>
  <dc:creator>董安洁</dc:creator>
  <cp:lastModifiedBy>Jianke LIN</cp:lastModifiedBy>
  <cp:revision>41</cp:revision>
  <dcterms:created xsi:type="dcterms:W3CDTF">2025-12-01T06:25:59Z</dcterms:created>
  <dcterms:modified xsi:type="dcterms:W3CDTF">2026-07-24T14:03:49Z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/>
  </property>
  <property fmtid="{D5CDD505-2E9C-101B-9397-08002B2CF9AE}" pid="3" name="KSOProductBuildVer">
    <vt:lpwstr>2052-0.0.0.0</vt:lpwstr>
  </property>
  <property fmtid="{D5CDD505-2E9C-101B-9397-08002B2CF9AE}" pid="4" name="GSEDS_HWMT_d46a6755">
    <vt:lpwstr>f24565aa_mFV3xD84JSk0OspOl3v9rQ1au4Q=_8QYrr1ZNQU9SQbpS5HCA1RVnCeBTehsiQvlmlUdeQPd5nP8CMExIKHhJ4227C/liQ/NMsd2vYdcaGLIIEbvXHVeRTQOCgmJ+IgSMXWU6DPZkgoAc/K3yYHM5QQ6V_78faadd1</vt:lpwstr>
  </property>
</Properties>
</file>